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 id="2147483682" r:id="rId3"/>
    <p:sldMasterId id="2147483686" r:id="rId4"/>
  </p:sldMasterIdLst>
  <p:notesMasterIdLst>
    <p:notesMasterId r:id="rId45"/>
  </p:notesMasterIdLst>
  <p:sldIdLst>
    <p:sldId id="256" r:id="rId5"/>
    <p:sldId id="272" r:id="rId6"/>
    <p:sldId id="273" r:id="rId7"/>
    <p:sldId id="277" r:id="rId8"/>
    <p:sldId id="275" r:id="rId9"/>
    <p:sldId id="276" r:id="rId10"/>
    <p:sldId id="327" r:id="rId11"/>
    <p:sldId id="278" r:id="rId12"/>
    <p:sldId id="280" r:id="rId13"/>
    <p:sldId id="281" r:id="rId14"/>
    <p:sldId id="303" r:id="rId15"/>
    <p:sldId id="304" r:id="rId16"/>
    <p:sldId id="325" r:id="rId17"/>
    <p:sldId id="306" r:id="rId18"/>
    <p:sldId id="307" r:id="rId19"/>
    <p:sldId id="308" r:id="rId20"/>
    <p:sldId id="309" r:id="rId21"/>
    <p:sldId id="310" r:id="rId22"/>
    <p:sldId id="343" r:id="rId23"/>
    <p:sldId id="344" r:id="rId24"/>
    <p:sldId id="311" r:id="rId25"/>
    <p:sldId id="312" r:id="rId26"/>
    <p:sldId id="314" r:id="rId27"/>
    <p:sldId id="315" r:id="rId28"/>
    <p:sldId id="316" r:id="rId29"/>
    <p:sldId id="320" r:id="rId30"/>
    <p:sldId id="321" r:id="rId31"/>
    <p:sldId id="329" r:id="rId32"/>
    <p:sldId id="330" r:id="rId33"/>
    <p:sldId id="331" r:id="rId34"/>
    <p:sldId id="334" r:id="rId35"/>
    <p:sldId id="336" r:id="rId36"/>
    <p:sldId id="338" r:id="rId37"/>
    <p:sldId id="337" r:id="rId38"/>
    <p:sldId id="341" r:id="rId39"/>
    <p:sldId id="339" r:id="rId40"/>
    <p:sldId id="340" r:id="rId41"/>
    <p:sldId id="324" r:id="rId42"/>
    <p:sldId id="342" r:id="rId43"/>
    <p:sldId id="282" r:id="rId44"/>
  </p:sldIdLst>
  <p:sldSz cx="9144000" cy="6858000" type="screen4x3"/>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355" autoAdjust="0"/>
  </p:normalViewPr>
  <p:slideViewPr>
    <p:cSldViewPr snapToGrid="0">
      <p:cViewPr varScale="1">
        <p:scale>
          <a:sx n="77" d="100"/>
          <a:sy n="77" d="100"/>
        </p:scale>
        <p:origin x="-1344"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2019/1/7</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xmlns="" val="2280671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6925" cy="3454400"/>
          </a:xfrm>
        </p:spPr>
      </p:sp>
      <p:sp>
        <p:nvSpPr>
          <p:cNvPr id="3" name="备注占位符 2"/>
          <p:cNvSpPr>
            <a:spLocks noGrp="1"/>
          </p:cNvSpPr>
          <p:nvPr>
            <p:ph type="body" idx="1"/>
          </p:nvPr>
        </p:nvSpPr>
        <p:spPr/>
        <p:txBody>
          <a:bodyPr/>
          <a:lstStyle/>
          <a:p>
            <a:pPr latinLnBrk="1"/>
            <a:r>
              <a:rPr lang="zh-CN" altLang="en-US" dirty="0" smtClean="0"/>
              <a:t>关于</a:t>
            </a:r>
            <a:r>
              <a:rPr lang="en-US" altLang="zh-CN" dirty="0" smtClean="0"/>
              <a:t>decimal</a:t>
            </a:r>
            <a:r>
              <a:rPr lang="zh-CN" altLang="en-US" dirty="0" smtClean="0"/>
              <a:t>类型的说明：</a:t>
            </a:r>
            <a:endParaRPr lang="en-US" altLang="zh-CN" dirty="0" smtClean="0"/>
          </a:p>
          <a:p>
            <a:pPr latinLnBrk="1"/>
            <a:r>
              <a:rPr lang="en-US" altLang="zh-CN" sz="1200" b="0" i="0" kern="1200" dirty="0" smtClean="0">
                <a:solidFill>
                  <a:schemeClr val="tx1"/>
                </a:solidFill>
                <a:effectLst/>
                <a:latin typeface="+mn-lt"/>
                <a:ea typeface="+mn-ea"/>
                <a:cs typeface="+mn-cs"/>
              </a:rPr>
              <a:t>m</a:t>
            </a:r>
            <a:r>
              <a:rPr lang="zh-CN" altLang="en-US" sz="1200" b="0" i="0" kern="1200" dirty="0" smtClean="0">
                <a:solidFill>
                  <a:schemeClr val="tx1"/>
                </a:solidFill>
                <a:effectLst/>
                <a:latin typeface="+mn-lt"/>
                <a:ea typeface="+mn-ea"/>
                <a:cs typeface="+mn-cs"/>
              </a:rPr>
              <a:t>是表示有效数字数的精度。 </a:t>
            </a:r>
            <a:r>
              <a:rPr lang="en-US" altLang="zh-CN" sz="1200" b="0" i="0" kern="1200" dirty="0" smtClean="0">
                <a:solidFill>
                  <a:schemeClr val="tx1"/>
                </a:solidFill>
                <a:effectLst/>
                <a:latin typeface="+mn-lt"/>
                <a:ea typeface="+mn-ea"/>
                <a:cs typeface="+mn-cs"/>
              </a:rPr>
              <a:t>m</a:t>
            </a:r>
            <a:r>
              <a:rPr lang="zh-CN" altLang="en-US" sz="1200" b="0" i="0" kern="1200" dirty="0" smtClean="0">
                <a:solidFill>
                  <a:schemeClr val="tx1"/>
                </a:solidFill>
                <a:effectLst/>
                <a:latin typeface="+mn-lt"/>
                <a:ea typeface="+mn-ea"/>
                <a:cs typeface="+mn-cs"/>
              </a:rPr>
              <a:t>范围为</a:t>
            </a:r>
            <a:r>
              <a:rPr lang="en-US" altLang="zh-CN" sz="1200" b="0" i="0" kern="1200" dirty="0" smtClean="0">
                <a:solidFill>
                  <a:schemeClr val="tx1"/>
                </a:solidFill>
                <a:effectLst/>
                <a:latin typeface="+mn-lt"/>
                <a:ea typeface="+mn-ea"/>
                <a:cs typeface="+mn-cs"/>
              </a:rPr>
              <a:t>1〜65</a:t>
            </a:r>
            <a:r>
              <a:rPr lang="zh-CN" altLang="en-US" sz="1200" b="0" i="0" kern="1200" dirty="0" smtClean="0">
                <a:solidFill>
                  <a:schemeClr val="tx1"/>
                </a:solidFill>
                <a:effectLst/>
                <a:latin typeface="+mn-lt"/>
                <a:ea typeface="+mn-ea"/>
                <a:cs typeface="+mn-cs"/>
              </a:rPr>
              <a:t>。</a:t>
            </a:r>
          </a:p>
          <a:p>
            <a:pPr latinLnBrk="1"/>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是表示小数点后的位数。 </a:t>
            </a: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的范围是</a:t>
            </a:r>
            <a:r>
              <a:rPr lang="en-US" altLang="zh-CN" sz="1200" b="0" i="0" kern="1200" dirty="0" smtClean="0">
                <a:solidFill>
                  <a:schemeClr val="tx1"/>
                </a:solidFill>
                <a:effectLst/>
                <a:latin typeface="+mn-lt"/>
                <a:ea typeface="+mn-ea"/>
                <a:cs typeface="+mn-cs"/>
              </a:rPr>
              <a:t>0~30</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MySQL</a:t>
            </a:r>
            <a:r>
              <a:rPr lang="zh-CN" altLang="en-US" sz="1200" b="0" i="0" kern="1200" dirty="0" smtClean="0">
                <a:solidFill>
                  <a:schemeClr val="tx1"/>
                </a:solidFill>
                <a:effectLst/>
                <a:latin typeface="+mn-lt"/>
                <a:ea typeface="+mn-ea"/>
                <a:cs typeface="+mn-cs"/>
              </a:rPr>
              <a:t>要求</a:t>
            </a: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小于或等于</a:t>
            </a:r>
            <a:r>
              <a:rPr lang="en-US" altLang="zh-CN" sz="1200" b="0" i="0" kern="1200" dirty="0" smtClean="0">
                <a:solidFill>
                  <a:schemeClr val="tx1"/>
                </a:solidFill>
                <a:effectLst/>
                <a:latin typeface="+mn-lt"/>
                <a:ea typeface="+mn-ea"/>
                <a:cs typeface="+mn-cs"/>
              </a:rPr>
              <a:t>(&lt;=)m</a:t>
            </a:r>
            <a:r>
              <a:rPr lang="zh-CN" altLang="en-US" sz="1200" b="0" i="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10</a:t>
            </a:fld>
            <a:endParaRPr lang="zh-CN" altLang="en-US"/>
          </a:p>
        </p:txBody>
      </p:sp>
    </p:spTree>
    <p:extLst>
      <p:ext uri="{BB962C8B-B14F-4D97-AF65-F5344CB8AC3E}">
        <p14:creationId xmlns:p14="http://schemas.microsoft.com/office/powerpoint/2010/main" xmlns="" val="3889551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6925" cy="3454400"/>
          </a:xfrm>
        </p:spPr>
      </p:sp>
      <p:sp>
        <p:nvSpPr>
          <p:cNvPr id="3" name="备注占位符 2"/>
          <p:cNvSpPr>
            <a:spLocks noGrp="1"/>
          </p:cNvSpPr>
          <p:nvPr>
            <p:ph type="body" idx="1"/>
          </p:nvPr>
        </p:nvSpPr>
        <p:spPr/>
        <p:txBody>
          <a:bodyPr/>
          <a:lstStyle/>
          <a:p>
            <a:pPr lvl="0"/>
            <a:r>
              <a:rPr lang="en-US" altLang="zh-CN" dirty="0" err="1" smtClean="0">
                <a:sym typeface="+mn-ea"/>
              </a:rPr>
              <a:t>enum</a:t>
            </a:r>
            <a:r>
              <a:rPr lang="en-US" altLang="zh-CN" dirty="0" smtClean="0">
                <a:sym typeface="+mn-ea"/>
              </a:rPr>
              <a:t>    //</a:t>
            </a:r>
            <a:r>
              <a:rPr lang="en-US" altLang="x-none" dirty="0" err="1" smtClean="0">
                <a:sym typeface="+mn-ea"/>
              </a:rPr>
              <a:t>枚举数据</a:t>
            </a:r>
            <a:endParaRPr lang="en-US" altLang="x-none" dirty="0" smtClean="0"/>
          </a:p>
          <a:p>
            <a:pPr lvl="1"/>
            <a:r>
              <a:rPr lang="en-US" altLang="zh-CN" sz="1600" dirty="0" smtClean="0">
                <a:sym typeface="+mn-ea"/>
              </a:rPr>
              <a:t>create table </a:t>
            </a:r>
            <a:r>
              <a:rPr lang="en-US" altLang="zh-CN" sz="1600" dirty="0" err="1" smtClean="0">
                <a:sym typeface="+mn-ea"/>
              </a:rPr>
              <a:t>tbl_emp</a:t>
            </a:r>
            <a:r>
              <a:rPr lang="en-US" altLang="zh-CN" sz="1600" dirty="0" smtClean="0">
                <a:sym typeface="+mn-ea"/>
              </a:rPr>
              <a:t>(id </a:t>
            </a:r>
            <a:r>
              <a:rPr lang="en-US" altLang="zh-CN" sz="1600" dirty="0" err="1" smtClean="0">
                <a:sym typeface="+mn-ea"/>
              </a:rPr>
              <a:t>int,sex</a:t>
            </a:r>
            <a:r>
              <a:rPr lang="en-US" altLang="zh-CN" sz="1600" dirty="0" smtClean="0">
                <a:sym typeface="+mn-ea"/>
              </a:rPr>
              <a:t> </a:t>
            </a:r>
            <a:r>
              <a:rPr lang="en-US" altLang="zh-CN" sz="1600" dirty="0" err="1" smtClean="0">
                <a:sym typeface="+mn-ea"/>
              </a:rPr>
              <a:t>enum</a:t>
            </a:r>
            <a:r>
              <a:rPr lang="en-US" altLang="zh-CN" sz="1600" dirty="0" smtClean="0">
                <a:sym typeface="+mn-ea"/>
              </a:rPr>
              <a:t>('</a:t>
            </a:r>
            <a:r>
              <a:rPr lang="en-US" altLang="zh-CN" sz="1600" dirty="0" err="1" smtClean="0">
                <a:sym typeface="+mn-ea"/>
              </a:rPr>
              <a:t>f','m</a:t>
            </a:r>
            <a:r>
              <a:rPr lang="en-US" altLang="zh-CN" sz="1600" dirty="0" smtClean="0">
                <a:sym typeface="+mn-ea"/>
              </a:rPr>
              <a:t>'));</a:t>
            </a:r>
            <a:endParaRPr lang="en-US" altLang="zh-CN" dirty="0" smtClean="0"/>
          </a:p>
          <a:p>
            <a:pPr lvl="0"/>
            <a:r>
              <a:rPr lang="en-US" altLang="zh-CN" dirty="0" smtClean="0">
                <a:sym typeface="+mn-ea"/>
              </a:rPr>
              <a:t>set       //</a:t>
            </a:r>
            <a:r>
              <a:rPr lang="en-US" altLang="x-none" dirty="0" err="1" smtClean="0">
                <a:sym typeface="+mn-ea"/>
              </a:rPr>
              <a:t>集合数据</a:t>
            </a:r>
            <a:endParaRPr lang="en-US" altLang="x-none" dirty="0" smtClean="0"/>
          </a:p>
          <a:p>
            <a:pPr lvl="1"/>
            <a:r>
              <a:rPr lang="en-US" altLang="zh-CN" sz="1600" dirty="0" smtClean="0">
                <a:sym typeface="+mn-ea"/>
              </a:rPr>
              <a:t>create table </a:t>
            </a:r>
            <a:r>
              <a:rPr lang="en-US" altLang="zh-CN" sz="1600" dirty="0" err="1" smtClean="0">
                <a:sym typeface="+mn-ea"/>
              </a:rPr>
              <a:t>tbl_emp</a:t>
            </a:r>
            <a:r>
              <a:rPr lang="en-US" altLang="zh-CN" sz="1600" dirty="0" smtClean="0">
                <a:sym typeface="+mn-ea"/>
              </a:rPr>
              <a:t>(id </a:t>
            </a:r>
            <a:r>
              <a:rPr lang="en-US" altLang="zh-CN" sz="1600" dirty="0" err="1" smtClean="0">
                <a:sym typeface="+mn-ea"/>
              </a:rPr>
              <a:t>int</a:t>
            </a:r>
            <a:r>
              <a:rPr lang="en-US" altLang="zh-CN" sz="1600" dirty="0" smtClean="0">
                <a:sym typeface="+mn-ea"/>
              </a:rPr>
              <a:t>, </a:t>
            </a:r>
            <a:r>
              <a:rPr lang="en-US" altLang="zh-CN" sz="1600" dirty="0" err="1" smtClean="0">
                <a:sym typeface="+mn-ea"/>
              </a:rPr>
              <a:t>favi</a:t>
            </a:r>
            <a:r>
              <a:rPr lang="en-US" altLang="zh-CN" sz="1600" dirty="0" smtClean="0">
                <a:sym typeface="+mn-ea"/>
              </a:rPr>
              <a:t> set('</a:t>
            </a:r>
            <a:r>
              <a:rPr lang="en-US" altLang="zh-CN" sz="1600" dirty="0" err="1" smtClean="0">
                <a:sym typeface="+mn-ea"/>
              </a:rPr>
              <a:t>game','reader','basketball</a:t>
            </a:r>
            <a:r>
              <a:rPr lang="en-US" altLang="zh-CN" sz="1600" dirty="0" smtClean="0">
                <a:sym typeface="+mn-ea"/>
              </a:rPr>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11</a:t>
            </a:fld>
            <a:endParaRPr lang="zh-CN" altLang="en-US"/>
          </a:p>
        </p:txBody>
      </p:sp>
    </p:spTree>
    <p:extLst>
      <p:ext uri="{BB962C8B-B14F-4D97-AF65-F5344CB8AC3E}">
        <p14:creationId xmlns:p14="http://schemas.microsoft.com/office/powerpoint/2010/main" xmlns="" val="740380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47775" y="1279525"/>
            <a:ext cx="4606925" cy="3454400"/>
          </a:xfrm>
        </p:spPr>
      </p:sp>
      <p:sp>
        <p:nvSpPr>
          <p:cNvPr id="3" name="文本占位符 2"/>
          <p:cNvSpPr>
            <a:spLocks noGrp="1"/>
          </p:cNvSpPr>
          <p:nvPr>
            <p:ph type="body" idx="3"/>
          </p:nvPr>
        </p:nvSpPr>
        <p:spPr/>
        <p:txBody>
          <a:bodyPr/>
          <a:lstStyle/>
          <a:p>
            <a:pPr marL="228600" marR="0" lvl="0" indent="-228600" algn="l" defTabSz="914400" rtl="0" eaLnBrk="1" fontAlgn="base" latinLnBrk="0" hangingPunct="1">
              <a:lnSpc>
                <a:spcPct val="110000"/>
              </a:lnSpc>
              <a:spcBef>
                <a:spcPct val="0"/>
              </a:spcBef>
              <a:spcAft>
                <a:spcPct val="0"/>
              </a:spcAft>
              <a:buClrTx/>
              <a:buSzTx/>
              <a:buFont typeface="Arial" panose="020B0604020202020204" pitchFamily="34" charset="0"/>
              <a:buNone/>
              <a:defRPr/>
            </a:pPr>
            <a:r>
              <a:rPr lang="en-US" altLang="en-US" b="1" noProof="0" dirty="0">
                <a:ln>
                  <a:noFill/>
                </a:ln>
                <a:solidFill>
                  <a:srgbClr val="0000CC"/>
                </a:solidFill>
                <a:effectLst/>
                <a:uLnTx/>
                <a:uFillTx/>
                <a:latin typeface="Arial" panose="020B0604020202020204" pitchFamily="34" charset="0"/>
                <a:ea typeface="宋体" panose="02010600030101010101" pitchFamily="2" charset="-122"/>
                <a:sym typeface="+mn-ea"/>
              </a:rPr>
              <a:t>CREATE  TABLE</a:t>
            </a:r>
            <a:r>
              <a:rPr lang="en-US" altLang="en-US" b="1" noProof="0" dirty="0">
                <a:ln>
                  <a:noFill/>
                </a:ln>
                <a:effectLst/>
                <a:uLnTx/>
                <a:uFillTx/>
                <a:latin typeface="Arial" panose="020B0604020202020204" pitchFamily="34" charset="0"/>
                <a:ea typeface="宋体" panose="02010600030101010101" pitchFamily="2" charset="-122"/>
                <a:sym typeface="+mn-ea"/>
              </a:rPr>
              <a:t>  </a:t>
            </a:r>
            <a:r>
              <a:rPr lang="en-US" altLang="zh-CN" b="1" noProof="0" dirty="0">
                <a:ln>
                  <a:noFill/>
                </a:ln>
                <a:effectLst/>
                <a:uLnTx/>
                <a:uFillTx/>
                <a:latin typeface="Arial" panose="020B0604020202020204" pitchFamily="34" charset="0"/>
                <a:ea typeface="宋体" panose="02010600030101010101" pitchFamily="2" charset="-122"/>
                <a:sym typeface="+mn-ea"/>
              </a:rPr>
              <a:t>Student</a:t>
            </a:r>
            <a:r>
              <a:rPr lang="en-US" altLang="en-US" b="1" noProof="0" dirty="0">
                <a:ln>
                  <a:noFill/>
                </a:ln>
                <a:effectLst/>
                <a:uLnTx/>
                <a:uFillTx/>
                <a:latin typeface="Arial" panose="020B0604020202020204" pitchFamily="34" charset="0"/>
                <a:ea typeface="宋体" panose="02010600030101010101" pitchFamily="2" charset="-122"/>
                <a:sym typeface="+mn-ea"/>
              </a:rPr>
              <a:t> </a:t>
            </a:r>
            <a:r>
              <a:rPr lang="en-US" altLang="zh-CN" b="1" noProof="0" dirty="0">
                <a:ln>
                  <a:noFill/>
                </a:ln>
                <a:effectLst/>
                <a:uLnTx/>
                <a:uFillTx/>
                <a:latin typeface="Arial" panose="020B0604020202020204" pitchFamily="34" charset="0"/>
                <a:ea typeface="宋体" panose="02010600030101010101" pitchFamily="2" charset="-122"/>
                <a:sym typeface="+mn-ea"/>
              </a:rPr>
              <a:t>  </a:t>
            </a:r>
            <a:r>
              <a:rPr lang="en-US" altLang="en-US" b="1" noProof="0" dirty="0">
                <a:ln>
                  <a:noFill/>
                </a:ln>
                <a:effectLst/>
                <a:uLnTx/>
                <a:uFillTx/>
                <a:latin typeface="Arial" panose="020B0604020202020204" pitchFamily="34" charset="0"/>
                <a:ea typeface="宋体" panose="02010600030101010101" pitchFamily="2" charset="-122"/>
                <a:sym typeface="+mn-ea"/>
              </a:rPr>
              <a:t> </a:t>
            </a:r>
            <a:r>
              <a:rPr lang="en-US" altLang="zh-CN" b="1" noProof="0" dirty="0">
                <a:ln>
                  <a:noFill/>
                </a:ln>
                <a:effectLst/>
                <a:uLnTx/>
                <a:uFillTx/>
                <a:latin typeface="Arial" panose="020B0604020202020204" pitchFamily="34" charset="0"/>
                <a:ea typeface="宋体" panose="02010600030101010101" pitchFamily="2" charset="-122"/>
                <a:sym typeface="+mn-ea"/>
              </a:rPr>
              <a:t>-</a:t>
            </a:r>
            <a:r>
              <a:rPr lang="en-US" altLang="en-US" b="1" noProof="0" dirty="0">
                <a:ln>
                  <a:noFill/>
                </a:ln>
                <a:effectLst/>
                <a:uLnTx/>
                <a:uFillTx/>
                <a:latin typeface="Arial" panose="020B0604020202020204" pitchFamily="34" charset="0"/>
                <a:ea typeface="宋体" panose="02010600030101010101" pitchFamily="2" charset="-122"/>
                <a:sym typeface="+mn-ea"/>
              </a:rPr>
              <a:t>-</a:t>
            </a:r>
            <a:r>
              <a:rPr lang="en-US" altLang="en-US" b="1" noProof="0" dirty="0" err="1">
                <a:ln>
                  <a:noFill/>
                </a:ln>
                <a:effectLst/>
                <a:uLnTx/>
                <a:uFillTx/>
                <a:latin typeface="Arial" panose="020B0604020202020204" pitchFamily="34" charset="0"/>
                <a:ea typeface="宋体" panose="02010600030101010101" pitchFamily="2" charset="-122"/>
                <a:sym typeface="+mn-ea"/>
              </a:rPr>
              <a:t>创建学生信息表</a:t>
            </a:r>
            <a:endParaRPr kumimoji="0" lang="en-US" altLang="en-US"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110000"/>
              </a:lnSpc>
              <a:spcBef>
                <a:spcPct val="0"/>
              </a:spcBef>
              <a:spcAft>
                <a:spcPct val="0"/>
              </a:spcAft>
              <a:buClrTx/>
              <a:buSzTx/>
              <a:buFont typeface="Arial" panose="020B0604020202020204" pitchFamily="34" charset="0"/>
              <a:buNone/>
              <a:defRPr/>
            </a:pPr>
            <a:r>
              <a:rPr lang="en-US" altLang="en-US" b="1" noProof="0" dirty="0">
                <a:ln>
                  <a:noFill/>
                </a:ln>
                <a:solidFill>
                  <a:srgbClr val="0000CC"/>
                </a:solidFill>
                <a:effectLst/>
                <a:uLnTx/>
                <a:uFillTx/>
                <a:latin typeface="Arial" panose="020B0604020202020204" pitchFamily="34" charset="0"/>
                <a:ea typeface="宋体" panose="02010600030101010101" pitchFamily="2" charset="-122"/>
                <a:sym typeface="+mn-ea"/>
              </a:rPr>
              <a:t>(</a:t>
            </a:r>
            <a:endParaRPr kumimoji="0" lang="en-US" altLang="zh-CN" b="1" i="0" u="none" strike="noStrike" kern="1200" cap="none" spc="0" normalizeH="0" baseline="0" noProof="0" dirty="0">
              <a:ln>
                <a:noFill/>
              </a:ln>
              <a:solidFill>
                <a:srgbClr val="0000CC"/>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110000"/>
              </a:lnSpc>
              <a:spcBef>
                <a:spcPct val="0"/>
              </a:spcBef>
              <a:spcAft>
                <a:spcPct val="0"/>
              </a:spcAft>
              <a:buClrTx/>
              <a:buSzTx/>
              <a:buFont typeface="Arial" panose="020B0604020202020204" pitchFamily="34" charset="0"/>
              <a:buNone/>
              <a:defRPr/>
            </a:pPr>
            <a:r>
              <a:rPr lang="en-US" altLang="zh-CN" b="1" noProof="0" dirty="0">
                <a:ln>
                  <a:noFill/>
                </a:ln>
                <a:solidFill>
                  <a:srgbClr val="0000CC"/>
                </a:solidFill>
                <a:effectLst/>
                <a:uLnTx/>
                <a:uFillTx/>
                <a:latin typeface="Arial" panose="020B0604020202020204" pitchFamily="34" charset="0"/>
                <a:ea typeface="宋体" panose="02010600030101010101" pitchFamily="2" charset="-122"/>
                <a:sym typeface="+mn-ea"/>
              </a:rPr>
              <a:t>  </a:t>
            </a:r>
            <a:r>
              <a:rPr lang="en-US" altLang="en-US" b="1" noProof="0" dirty="0" err="1">
                <a:ln>
                  <a:noFill/>
                </a:ln>
                <a:effectLst/>
                <a:uLnTx/>
                <a:uFillTx/>
                <a:latin typeface="Arial" panose="020B0604020202020204" pitchFamily="34" charset="0"/>
                <a:ea typeface="宋体" panose="02010600030101010101" pitchFamily="2" charset="-122"/>
                <a:sym typeface="+mn-ea"/>
              </a:rPr>
              <a:t>StudentNo</a:t>
            </a:r>
            <a:r>
              <a:rPr lang="en-US" altLang="en-US" b="1" noProof="0" dirty="0">
                <a:ln>
                  <a:noFill/>
                </a:ln>
                <a:effectLst/>
                <a:uLnTx/>
                <a:uFillTx/>
                <a:latin typeface="Arial" panose="020B0604020202020204" pitchFamily="34" charset="0"/>
                <a:ea typeface="宋体" panose="02010600030101010101" pitchFamily="2" charset="-122"/>
                <a:sym typeface="+mn-ea"/>
              </a:rPr>
              <a:t>   </a:t>
            </a:r>
            <a:r>
              <a:rPr lang="en-US" altLang="zh-CN" b="1" noProof="0" dirty="0" err="1">
                <a:ln>
                  <a:noFill/>
                </a:ln>
                <a:solidFill>
                  <a:srgbClr val="0000CC"/>
                </a:solidFill>
                <a:effectLst/>
                <a:uLnTx/>
                <a:uFillTx/>
                <a:latin typeface="Arial" panose="020B0604020202020204" pitchFamily="34" charset="0"/>
                <a:ea typeface="宋体" panose="02010600030101010101" pitchFamily="2" charset="-122"/>
                <a:sym typeface="+mn-ea"/>
              </a:rPr>
              <a:t>int</a:t>
            </a:r>
            <a:r>
              <a:rPr lang="en-US" altLang="zh-CN" b="1" noProof="0" dirty="0">
                <a:ln>
                  <a:noFill/>
                </a:ln>
                <a:solidFill>
                  <a:srgbClr val="0000CC"/>
                </a:solidFill>
                <a:effectLst/>
                <a:uLnTx/>
                <a:uFillTx/>
                <a:latin typeface="Arial" panose="020B0604020202020204" pitchFamily="34" charset="0"/>
                <a:ea typeface="宋体" panose="02010600030101010101" pitchFamily="2" charset="-122"/>
                <a:sym typeface="+mn-ea"/>
              </a:rPr>
              <a:t> </a:t>
            </a:r>
            <a:r>
              <a:rPr lang="en-US" altLang="en-US" b="1" noProof="0" dirty="0">
                <a:ln>
                  <a:noFill/>
                </a:ln>
                <a:solidFill>
                  <a:srgbClr val="0000CC"/>
                </a:solidFill>
                <a:effectLst/>
                <a:uLnTx/>
                <a:uFillTx/>
                <a:latin typeface="Arial" panose="020B0604020202020204" pitchFamily="34" charset="0"/>
                <a:ea typeface="宋体" panose="02010600030101010101" pitchFamily="2" charset="-122"/>
                <a:sym typeface="+mn-ea"/>
              </a:rPr>
              <a:t> </a:t>
            </a:r>
            <a:r>
              <a:rPr lang="en-US" altLang="zh-CN" b="1" noProof="0" dirty="0">
                <a:ln>
                  <a:noFill/>
                </a:ln>
                <a:solidFill>
                  <a:srgbClr val="0000CC"/>
                </a:solidFill>
                <a:effectLst/>
                <a:uLnTx/>
                <a:uFillTx/>
                <a:latin typeface="Arial" panose="020B0604020202020204" pitchFamily="34" charset="0"/>
                <a:ea typeface="宋体" panose="02010600030101010101" pitchFamily="2" charset="-122"/>
                <a:sym typeface="+mn-ea"/>
              </a:rPr>
              <a:t>not null </a:t>
            </a:r>
            <a:r>
              <a:rPr lang="en-US" altLang="zh-CN" b="1" noProof="0" dirty="0" err="1">
                <a:ln>
                  <a:noFill/>
                </a:ln>
                <a:solidFill>
                  <a:srgbClr val="0000CC"/>
                </a:solidFill>
                <a:effectLst/>
                <a:uLnTx/>
                <a:uFillTx/>
                <a:latin typeface="Arial" panose="020B0604020202020204" pitchFamily="34" charset="0"/>
                <a:ea typeface="宋体" panose="02010600030101010101" pitchFamily="2" charset="-122"/>
                <a:sym typeface="+mn-ea"/>
              </a:rPr>
              <a:t>auto_increment</a:t>
            </a:r>
            <a:r>
              <a:rPr lang="en-US" altLang="en-US" b="1" noProof="0" dirty="0">
                <a:ln>
                  <a:noFill/>
                </a:ln>
                <a:solidFill>
                  <a:srgbClr val="0000CC"/>
                </a:solidFill>
                <a:effectLst/>
                <a:uLnTx/>
                <a:uFillTx/>
                <a:latin typeface="Arial" panose="020B0604020202020204" pitchFamily="34" charset="0"/>
                <a:ea typeface="宋体" panose="02010600030101010101" pitchFamily="2" charset="-122"/>
                <a:sym typeface="+mn-ea"/>
              </a:rPr>
              <a:t>,</a:t>
            </a:r>
            <a:r>
              <a:rPr lang="en-US" altLang="en-US" b="1" noProof="0" dirty="0">
                <a:ln>
                  <a:noFill/>
                </a:ln>
                <a:effectLst/>
                <a:uLnTx/>
                <a:uFillTx/>
                <a:latin typeface="Arial" panose="020B0604020202020204" pitchFamily="34" charset="0"/>
                <a:ea typeface="宋体" panose="02010600030101010101" pitchFamily="2" charset="-122"/>
                <a:sym typeface="+mn-ea"/>
              </a:rPr>
              <a:t>   --</a:t>
            </a:r>
            <a:r>
              <a:rPr lang="en-US" altLang="en-US" b="1" noProof="0" dirty="0" err="1">
                <a:ln>
                  <a:noFill/>
                </a:ln>
                <a:effectLst/>
                <a:uLnTx/>
                <a:uFillTx/>
                <a:latin typeface="Arial" panose="020B0604020202020204" pitchFamily="34" charset="0"/>
                <a:ea typeface="宋体" panose="02010600030101010101" pitchFamily="2" charset="-122"/>
                <a:sym typeface="+mn-ea"/>
              </a:rPr>
              <a:t>学号，非空（必填</a:t>
            </a:r>
            <a:r>
              <a:rPr lang="en-US" altLang="en-US" b="1" noProof="0" dirty="0">
                <a:ln>
                  <a:noFill/>
                </a:ln>
                <a:effectLst/>
                <a:uLnTx/>
                <a:uFillTx/>
                <a:latin typeface="Arial" panose="020B0604020202020204" pitchFamily="34" charset="0"/>
                <a:ea typeface="宋体" panose="02010600030101010101" pitchFamily="2" charset="-122"/>
                <a:sym typeface="+mn-ea"/>
              </a:rPr>
              <a:t>）</a:t>
            </a:r>
            <a:endParaRPr kumimoji="0" lang="en-US" altLang="en-US" b="1" i="0" u="none" strike="noStrike" kern="1200" cap="none" spc="0" normalizeH="0" baseline="0" noProof="0" dirty="0">
              <a:ln>
                <a:noFill/>
              </a:ln>
              <a:solidFill>
                <a:srgbClr val="0000CC"/>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110000"/>
              </a:lnSpc>
              <a:spcBef>
                <a:spcPct val="0"/>
              </a:spcBef>
              <a:spcAft>
                <a:spcPct val="0"/>
              </a:spcAft>
              <a:buClrTx/>
              <a:buSzTx/>
              <a:buFont typeface="Arial" panose="020B0604020202020204" pitchFamily="34" charset="0"/>
              <a:buNone/>
              <a:defRPr/>
            </a:pPr>
            <a:r>
              <a:rPr lang="en-US" altLang="zh-CN" b="1" noProof="0" dirty="0">
                <a:ln>
                  <a:noFill/>
                </a:ln>
                <a:effectLst/>
                <a:uLnTx/>
                <a:uFillTx/>
                <a:latin typeface="Arial" panose="020B0604020202020204" pitchFamily="34" charset="0"/>
                <a:ea typeface="宋体" panose="02010600030101010101" pitchFamily="2" charset="-122"/>
                <a:sym typeface="+mn-ea"/>
              </a:rPr>
              <a:t>  </a:t>
            </a:r>
            <a:r>
              <a:rPr lang="en-US" altLang="en-US" b="1" noProof="0" dirty="0" err="1">
                <a:ln>
                  <a:noFill/>
                </a:ln>
                <a:effectLst/>
                <a:uLnTx/>
                <a:uFillTx/>
                <a:latin typeface="Arial" panose="020B0604020202020204" pitchFamily="34" charset="0"/>
                <a:ea typeface="宋体" panose="02010600030101010101" pitchFamily="2" charset="-122"/>
                <a:sym typeface="+mn-ea"/>
              </a:rPr>
              <a:t>LoginPwd</a:t>
            </a:r>
            <a:r>
              <a:rPr lang="en-US" altLang="zh-CN" b="1" noProof="0" dirty="0">
                <a:ln>
                  <a:noFill/>
                </a:ln>
                <a:effectLst/>
                <a:uLnTx/>
                <a:uFillTx/>
                <a:latin typeface="Arial" panose="020B0604020202020204" pitchFamily="34" charset="0"/>
                <a:ea typeface="宋体" panose="02010600030101010101" pitchFamily="2" charset="-122"/>
                <a:sym typeface="+mn-ea"/>
              </a:rPr>
              <a:t> </a:t>
            </a:r>
            <a:r>
              <a:rPr lang="en-US" altLang="en-US" b="1" noProof="0" dirty="0">
                <a:ln>
                  <a:noFill/>
                </a:ln>
                <a:effectLst/>
                <a:uLnTx/>
                <a:uFillTx/>
                <a:latin typeface="Arial" panose="020B0604020202020204" pitchFamily="34" charset="0"/>
                <a:ea typeface="宋体" panose="02010600030101010101" pitchFamily="2" charset="-122"/>
                <a:sym typeface="+mn-ea"/>
              </a:rPr>
              <a:t> </a:t>
            </a:r>
            <a:r>
              <a:rPr lang="en-US" altLang="zh-CN" b="1" noProof="0" dirty="0" err="1">
                <a:ln>
                  <a:noFill/>
                </a:ln>
                <a:solidFill>
                  <a:srgbClr val="0000CC"/>
                </a:solidFill>
                <a:effectLst/>
                <a:uLnTx/>
                <a:uFillTx/>
                <a:latin typeface="Arial" panose="020B0604020202020204" pitchFamily="34" charset="0"/>
                <a:ea typeface="宋体" panose="02010600030101010101" pitchFamily="2" charset="-122"/>
                <a:sym typeface="+mn-ea"/>
              </a:rPr>
              <a:t>varchar</a:t>
            </a:r>
            <a:r>
              <a:rPr lang="en-US" altLang="zh-CN" b="1" noProof="0" dirty="0">
                <a:ln>
                  <a:noFill/>
                </a:ln>
                <a:solidFill>
                  <a:srgbClr val="0000CC"/>
                </a:solidFill>
                <a:effectLst/>
                <a:uLnTx/>
                <a:uFillTx/>
                <a:latin typeface="Arial" panose="020B0604020202020204" pitchFamily="34" charset="0"/>
                <a:ea typeface="宋体" panose="02010600030101010101" pitchFamily="2" charset="-122"/>
                <a:sym typeface="+mn-ea"/>
              </a:rPr>
              <a:t>(20</a:t>
            </a:r>
            <a:r>
              <a:rPr lang="en-US" altLang="en-US" b="1" noProof="0" dirty="0">
                <a:ln>
                  <a:noFill/>
                </a:ln>
                <a:solidFill>
                  <a:srgbClr val="0000CC"/>
                </a:solidFill>
                <a:effectLst/>
                <a:uLnTx/>
                <a:uFillTx/>
                <a:latin typeface="Arial" panose="020B0604020202020204" pitchFamily="34" charset="0"/>
                <a:ea typeface="宋体" panose="02010600030101010101" pitchFamily="2" charset="-122"/>
                <a:sym typeface="+mn-ea"/>
              </a:rPr>
              <a:t>)  not null  default “123456”,</a:t>
            </a:r>
            <a:r>
              <a:rPr lang="en-US" altLang="en-US" b="1" noProof="0" dirty="0">
                <a:ln>
                  <a:noFill/>
                </a:ln>
                <a:effectLst/>
                <a:uLnTx/>
                <a:uFillTx/>
                <a:latin typeface="Arial" panose="020B0604020202020204" pitchFamily="34" charset="0"/>
                <a:ea typeface="宋体" panose="02010600030101010101" pitchFamily="2" charset="-122"/>
                <a:sym typeface="+mn-ea"/>
              </a:rPr>
              <a:t> </a:t>
            </a:r>
            <a:r>
              <a:rPr lang="en-US" altLang="zh-CN" b="1" noProof="0" dirty="0">
                <a:ln>
                  <a:noFill/>
                </a:ln>
                <a:effectLst/>
                <a:uLnTx/>
                <a:uFillTx/>
                <a:latin typeface="Arial" panose="020B0604020202020204" pitchFamily="34" charset="0"/>
                <a:ea typeface="宋体" panose="02010600030101010101" pitchFamily="2" charset="-122"/>
                <a:sym typeface="+mn-ea"/>
              </a:rPr>
              <a:t>  --</a:t>
            </a:r>
            <a:r>
              <a:rPr lang="zh-CN" altLang="en-US" b="1" noProof="0" dirty="0">
                <a:ln>
                  <a:noFill/>
                </a:ln>
                <a:effectLst/>
                <a:uLnTx/>
                <a:uFillTx/>
                <a:latin typeface="Arial" panose="020B0604020202020204" pitchFamily="34" charset="0"/>
                <a:ea typeface="宋体" panose="02010600030101010101" pitchFamily="2" charset="-122"/>
                <a:sym typeface="+mn-ea"/>
              </a:rPr>
              <a:t>密码，</a:t>
            </a:r>
            <a:r>
              <a:rPr lang="en-US" altLang="en-US" b="1" noProof="0" dirty="0" err="1">
                <a:ln>
                  <a:noFill/>
                </a:ln>
                <a:effectLst/>
                <a:uLnTx/>
                <a:uFillTx/>
                <a:latin typeface="Arial" panose="020B0604020202020204" pitchFamily="34" charset="0"/>
                <a:ea typeface="宋体" panose="02010600030101010101" pitchFamily="2" charset="-122"/>
                <a:sym typeface="+mn-ea"/>
              </a:rPr>
              <a:t>非空（必填</a:t>
            </a:r>
            <a:r>
              <a:rPr lang="en-US" altLang="en-US" b="1" noProof="0" dirty="0">
                <a:ln>
                  <a:noFill/>
                </a:ln>
                <a:effectLst/>
                <a:uLnTx/>
                <a:uFillTx/>
                <a:latin typeface="Arial" panose="020B0604020202020204" pitchFamily="34" charset="0"/>
                <a:ea typeface="宋体" panose="02010600030101010101" pitchFamily="2" charset="-122"/>
                <a:sym typeface="+mn-ea"/>
              </a:rPr>
              <a:t>）</a:t>
            </a:r>
            <a:endParaRPr kumimoji="0" lang="en-US" altLang="zh-CN"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110000"/>
              </a:lnSpc>
              <a:spcBef>
                <a:spcPct val="0"/>
              </a:spcBef>
              <a:spcAft>
                <a:spcPct val="0"/>
              </a:spcAft>
              <a:buClrTx/>
              <a:buSzTx/>
              <a:buFont typeface="Arial" panose="020B0604020202020204" pitchFamily="34" charset="0"/>
              <a:buNone/>
              <a:defRPr/>
            </a:pPr>
            <a:r>
              <a:rPr lang="en-US" altLang="zh-CN" b="1" noProof="0" dirty="0">
                <a:ln>
                  <a:noFill/>
                </a:ln>
                <a:effectLst/>
                <a:uLnTx/>
                <a:uFillTx/>
                <a:latin typeface="Arial" panose="020B0604020202020204" pitchFamily="34" charset="0"/>
                <a:ea typeface="宋体" panose="02010600030101010101" pitchFamily="2" charset="-122"/>
                <a:sym typeface="+mn-ea"/>
              </a:rPr>
              <a:t>  </a:t>
            </a:r>
            <a:r>
              <a:rPr lang="en-US" altLang="en-US" b="1" noProof="0" dirty="0" err="1">
                <a:ln>
                  <a:noFill/>
                </a:ln>
                <a:effectLst/>
                <a:uLnTx/>
                <a:uFillTx/>
                <a:latin typeface="Arial" panose="020B0604020202020204" pitchFamily="34" charset="0"/>
                <a:ea typeface="宋体" panose="02010600030101010101" pitchFamily="2" charset="-122"/>
                <a:sym typeface="+mn-ea"/>
              </a:rPr>
              <a:t>StudentName</a:t>
            </a:r>
            <a:r>
              <a:rPr lang="en-US" altLang="en-US" b="1" noProof="0" dirty="0">
                <a:ln>
                  <a:noFill/>
                </a:ln>
                <a:effectLst/>
                <a:uLnTx/>
                <a:uFillTx/>
                <a:latin typeface="Arial" panose="020B0604020202020204" pitchFamily="34" charset="0"/>
                <a:ea typeface="宋体" panose="02010600030101010101" pitchFamily="2" charset="-122"/>
                <a:sym typeface="+mn-ea"/>
              </a:rPr>
              <a:t>  </a:t>
            </a:r>
            <a:r>
              <a:rPr lang="en-US" altLang="zh-CN" b="1" noProof="0" dirty="0" err="1">
                <a:ln>
                  <a:noFill/>
                </a:ln>
                <a:solidFill>
                  <a:srgbClr val="0000CC"/>
                </a:solidFill>
                <a:effectLst/>
                <a:uLnTx/>
                <a:uFillTx/>
                <a:latin typeface="Arial" panose="020B0604020202020204" pitchFamily="34" charset="0"/>
                <a:ea typeface="宋体" panose="02010600030101010101" pitchFamily="2" charset="-122"/>
                <a:sym typeface="+mn-ea"/>
              </a:rPr>
              <a:t>varchar</a:t>
            </a:r>
            <a:r>
              <a:rPr lang="en-US" altLang="zh-CN" b="1" noProof="0" dirty="0">
                <a:ln>
                  <a:noFill/>
                </a:ln>
                <a:solidFill>
                  <a:srgbClr val="0000CC"/>
                </a:solidFill>
                <a:effectLst/>
                <a:uLnTx/>
                <a:uFillTx/>
                <a:latin typeface="Arial" panose="020B0604020202020204" pitchFamily="34" charset="0"/>
                <a:ea typeface="宋体" panose="02010600030101010101" pitchFamily="2" charset="-122"/>
                <a:sym typeface="+mn-ea"/>
              </a:rPr>
              <a:t>(20</a:t>
            </a:r>
            <a:r>
              <a:rPr lang="en-US" altLang="en-US" b="1" noProof="0" dirty="0">
                <a:ln>
                  <a:noFill/>
                </a:ln>
                <a:solidFill>
                  <a:srgbClr val="0000CC"/>
                </a:solidFill>
                <a:effectLst/>
                <a:uLnTx/>
                <a:uFillTx/>
                <a:latin typeface="Arial" panose="020B0604020202020204" pitchFamily="34" charset="0"/>
                <a:ea typeface="宋体" panose="02010600030101010101" pitchFamily="2" charset="-122"/>
                <a:sym typeface="+mn-ea"/>
              </a:rPr>
              <a:t>)  not null,</a:t>
            </a:r>
            <a:r>
              <a:rPr lang="en-US" altLang="en-US" b="1" noProof="0" dirty="0">
                <a:ln>
                  <a:noFill/>
                </a:ln>
                <a:effectLst/>
                <a:uLnTx/>
                <a:uFillTx/>
                <a:latin typeface="Arial" panose="020B0604020202020204" pitchFamily="34" charset="0"/>
                <a:ea typeface="宋体" panose="02010600030101010101" pitchFamily="2" charset="-122"/>
                <a:sym typeface="+mn-ea"/>
              </a:rPr>
              <a:t>     --</a:t>
            </a:r>
            <a:r>
              <a:rPr lang="en-US" altLang="en-US" b="1" noProof="0" dirty="0" err="1">
                <a:ln>
                  <a:noFill/>
                </a:ln>
                <a:effectLst/>
                <a:uLnTx/>
                <a:uFillTx/>
                <a:latin typeface="黑体" panose="02010609060101010101" pitchFamily="2" charset="-122"/>
                <a:ea typeface="宋体" panose="02010600030101010101" pitchFamily="2" charset="-122"/>
                <a:sym typeface="+mn-ea"/>
              </a:rPr>
              <a:t>姓名，非空（必填</a:t>
            </a:r>
            <a:r>
              <a:rPr lang="en-US" altLang="en-US" b="1" noProof="0" dirty="0">
                <a:ln>
                  <a:noFill/>
                </a:ln>
                <a:effectLst/>
                <a:uLnTx/>
                <a:uFillTx/>
                <a:latin typeface="黑体" panose="02010609060101010101" pitchFamily="2" charset="-122"/>
                <a:ea typeface="宋体" panose="02010600030101010101" pitchFamily="2" charset="-122"/>
                <a:sym typeface="+mn-ea"/>
              </a:rPr>
              <a:t>）</a:t>
            </a:r>
            <a:endParaRPr kumimoji="0" lang="en-US" altLang="zh-CN" b="1" i="0" u="none" strike="noStrike" kern="1200" cap="none" spc="0" normalizeH="0" baseline="0" noProof="0" dirty="0">
              <a:ln>
                <a:noFill/>
              </a:ln>
              <a:solidFill>
                <a:schemeClr val="tx1"/>
              </a:solidFill>
              <a:effectLst/>
              <a:uLnTx/>
              <a:uFillTx/>
              <a:latin typeface="黑体" panose="02010609060101010101" pitchFamily="2" charset="-122"/>
              <a:ea typeface="宋体" panose="02010600030101010101" pitchFamily="2" charset="-122"/>
              <a:cs typeface="+mn-cs"/>
            </a:endParaRPr>
          </a:p>
          <a:p>
            <a:pPr marL="228600" marR="0" lvl="0" indent="-228600" algn="l" defTabSz="914400" rtl="0" eaLnBrk="1" fontAlgn="base" latinLnBrk="0" hangingPunct="1">
              <a:lnSpc>
                <a:spcPct val="110000"/>
              </a:lnSpc>
              <a:spcBef>
                <a:spcPct val="0"/>
              </a:spcBef>
              <a:spcAft>
                <a:spcPct val="0"/>
              </a:spcAft>
              <a:buClrTx/>
              <a:buSzTx/>
              <a:buFont typeface="Arial" panose="020B0604020202020204" pitchFamily="34" charset="0"/>
              <a:buNone/>
              <a:defRPr/>
            </a:pPr>
            <a:r>
              <a:rPr lang="en-US" altLang="zh-CN" b="1" noProof="0" dirty="0">
                <a:ln>
                  <a:noFill/>
                </a:ln>
                <a:effectLst/>
                <a:uLnTx/>
                <a:uFillTx/>
                <a:latin typeface="Arial" panose="020B0604020202020204" pitchFamily="34" charset="0"/>
                <a:ea typeface="宋体" panose="02010600030101010101" pitchFamily="2" charset="-122"/>
                <a:sym typeface="+mn-ea"/>
              </a:rPr>
              <a:t>  </a:t>
            </a:r>
            <a:r>
              <a:rPr lang="en-US" altLang="en-US" b="1" noProof="0" dirty="0">
                <a:ln>
                  <a:noFill/>
                </a:ln>
                <a:effectLst/>
                <a:uLnTx/>
                <a:uFillTx/>
                <a:latin typeface="Arial" panose="020B0604020202020204" pitchFamily="34" charset="0"/>
                <a:ea typeface="宋体" panose="02010600030101010101" pitchFamily="2" charset="-122"/>
                <a:sym typeface="+mn-ea"/>
              </a:rPr>
              <a:t>Sex</a:t>
            </a:r>
            <a:r>
              <a:rPr lang="en-US" altLang="en-US" b="1" noProof="0" dirty="0">
                <a:ln>
                  <a:noFill/>
                </a:ln>
                <a:solidFill>
                  <a:srgbClr val="0000CC"/>
                </a:solidFill>
                <a:effectLst/>
                <a:uLnTx/>
                <a:uFillTx/>
                <a:latin typeface="Arial" panose="020B0604020202020204" pitchFamily="34" charset="0"/>
                <a:ea typeface="宋体" panose="02010600030101010101" pitchFamily="2" charset="-122"/>
                <a:sym typeface="+mn-ea"/>
              </a:rPr>
              <a:t> </a:t>
            </a:r>
            <a:r>
              <a:rPr lang="en-US" altLang="zh-CN" b="1" noProof="0" dirty="0">
                <a:ln>
                  <a:noFill/>
                </a:ln>
                <a:solidFill>
                  <a:srgbClr val="0000CC"/>
                </a:solidFill>
                <a:effectLst/>
                <a:uLnTx/>
                <a:uFillTx/>
                <a:latin typeface="Arial" panose="020B0604020202020204" pitchFamily="34" charset="0"/>
                <a:ea typeface="宋体" panose="02010600030101010101" pitchFamily="2" charset="-122"/>
                <a:sym typeface="+mn-ea"/>
              </a:rPr>
              <a:t>char(2) not null,                                       </a:t>
            </a:r>
            <a:r>
              <a:rPr lang="en-US" altLang="zh-CN" b="1" noProof="0" dirty="0">
                <a:ln>
                  <a:noFill/>
                </a:ln>
                <a:effectLst/>
                <a:uLnTx/>
                <a:uFillTx/>
                <a:latin typeface="Arial" panose="020B0604020202020204" pitchFamily="34" charset="0"/>
                <a:ea typeface="宋体" panose="02010600030101010101" pitchFamily="2" charset="-122"/>
                <a:sym typeface="+mn-ea"/>
              </a:rPr>
              <a:t>--</a:t>
            </a:r>
            <a:r>
              <a:rPr lang="zh-CN" altLang="en-US" b="1" noProof="0" dirty="0">
                <a:ln>
                  <a:noFill/>
                </a:ln>
                <a:effectLst/>
                <a:uLnTx/>
                <a:uFillTx/>
                <a:latin typeface="Arial" panose="020B0604020202020204" pitchFamily="34" charset="0"/>
                <a:ea typeface="宋体" panose="02010600030101010101" pitchFamily="2" charset="-122"/>
                <a:sym typeface="+mn-ea"/>
              </a:rPr>
              <a:t>性别，非空（必填）</a:t>
            </a:r>
            <a:endParaRPr kumimoji="0" lang="zh-CN" altLang="en-US"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110000"/>
              </a:lnSpc>
              <a:spcBef>
                <a:spcPct val="0"/>
              </a:spcBef>
              <a:spcAft>
                <a:spcPct val="0"/>
              </a:spcAft>
              <a:buClrTx/>
              <a:buSzTx/>
              <a:buFont typeface="Arial" panose="020B0604020202020204" pitchFamily="34" charset="0"/>
              <a:buNone/>
              <a:defRPr/>
            </a:pPr>
            <a:r>
              <a:rPr lang="en-US" altLang="zh-CN" b="1" noProof="0" dirty="0">
                <a:ln>
                  <a:noFill/>
                </a:ln>
                <a:solidFill>
                  <a:srgbClr val="0000CC"/>
                </a:solidFill>
                <a:effectLst/>
                <a:uLnTx/>
                <a:uFillTx/>
                <a:latin typeface="Arial" panose="020B0604020202020204" pitchFamily="34" charset="0"/>
                <a:ea typeface="宋体" panose="02010600030101010101" pitchFamily="2" charset="-122"/>
                <a:sym typeface="+mn-ea"/>
              </a:rPr>
              <a:t>  </a:t>
            </a:r>
            <a:r>
              <a:rPr lang="en-US" altLang="zh-CN" b="1" noProof="0" dirty="0" err="1">
                <a:ln>
                  <a:noFill/>
                </a:ln>
                <a:effectLst/>
                <a:uLnTx/>
                <a:uFillTx/>
                <a:latin typeface="Arial" panose="020B0604020202020204" pitchFamily="34" charset="0"/>
                <a:ea typeface="宋体" panose="02010600030101010101" pitchFamily="2" charset="-122"/>
                <a:sym typeface="+mn-ea"/>
              </a:rPr>
              <a:t>GradeId</a:t>
            </a:r>
            <a:r>
              <a:rPr lang="en-US" altLang="zh-CN" b="1" noProof="0" dirty="0">
                <a:ln>
                  <a:noFill/>
                </a:ln>
                <a:effectLst/>
                <a:uLnTx/>
                <a:uFillTx/>
                <a:latin typeface="Arial" panose="020B0604020202020204" pitchFamily="34" charset="0"/>
                <a:ea typeface="宋体" panose="02010600030101010101" pitchFamily="2" charset="-122"/>
                <a:sym typeface="+mn-ea"/>
              </a:rPr>
              <a:t> </a:t>
            </a:r>
            <a:r>
              <a:rPr lang="en-US" altLang="zh-CN" b="1" noProof="0" dirty="0" err="1">
                <a:ln>
                  <a:noFill/>
                </a:ln>
                <a:solidFill>
                  <a:srgbClr val="0000CC"/>
                </a:solidFill>
                <a:effectLst/>
                <a:uLnTx/>
                <a:uFillTx/>
                <a:latin typeface="Arial" panose="020B0604020202020204" pitchFamily="34" charset="0"/>
                <a:ea typeface="宋体" panose="02010600030101010101" pitchFamily="2" charset="-122"/>
                <a:sym typeface="+mn-ea"/>
              </a:rPr>
              <a:t>int</a:t>
            </a:r>
            <a:r>
              <a:rPr lang="en-US" altLang="zh-CN" b="1" noProof="0" dirty="0">
                <a:ln>
                  <a:noFill/>
                </a:ln>
                <a:solidFill>
                  <a:srgbClr val="0000CC"/>
                </a:solidFill>
                <a:effectLst/>
                <a:uLnTx/>
                <a:uFillTx/>
                <a:latin typeface="Arial" panose="020B0604020202020204" pitchFamily="34" charset="0"/>
                <a:ea typeface="宋体" panose="02010600030101010101" pitchFamily="2" charset="-122"/>
                <a:sym typeface="+mn-ea"/>
              </a:rPr>
              <a:t> not null,</a:t>
            </a:r>
            <a:r>
              <a:rPr lang="en-US" altLang="zh-CN" b="1" noProof="0" dirty="0">
                <a:ln>
                  <a:noFill/>
                </a:ln>
                <a:effectLst/>
                <a:uLnTx/>
                <a:uFillTx/>
                <a:latin typeface="Arial" panose="020B0604020202020204" pitchFamily="34" charset="0"/>
                <a:ea typeface="宋体" panose="02010600030101010101" pitchFamily="2" charset="-122"/>
                <a:sym typeface="+mn-ea"/>
              </a:rPr>
              <a:t>                                --</a:t>
            </a:r>
            <a:r>
              <a:rPr lang="zh-CN" altLang="en-US" b="1" noProof="0" dirty="0">
                <a:ln>
                  <a:noFill/>
                </a:ln>
                <a:effectLst/>
                <a:uLnTx/>
                <a:uFillTx/>
                <a:latin typeface="Arial" panose="020B0604020202020204" pitchFamily="34" charset="0"/>
                <a:ea typeface="宋体" panose="02010600030101010101" pitchFamily="2" charset="-122"/>
                <a:sym typeface="+mn-ea"/>
              </a:rPr>
              <a:t>年级号</a:t>
            </a:r>
            <a:r>
              <a:rPr lang="en-US" altLang="en-US" b="1" noProof="0" dirty="0">
                <a:ln>
                  <a:noFill/>
                </a:ln>
                <a:effectLst/>
                <a:uLnTx/>
                <a:uFillTx/>
                <a:latin typeface="Arial" panose="020B0604020202020204" pitchFamily="34" charset="0"/>
                <a:ea typeface="宋体" panose="02010600030101010101" pitchFamily="2" charset="-122"/>
                <a:sym typeface="+mn-ea"/>
              </a:rPr>
              <a:t>（</a:t>
            </a:r>
            <a:r>
              <a:rPr lang="en-US" altLang="en-US" b="1" noProof="0" dirty="0" err="1">
                <a:ln>
                  <a:noFill/>
                </a:ln>
                <a:effectLst/>
                <a:uLnTx/>
                <a:uFillTx/>
                <a:latin typeface="Arial" panose="020B0604020202020204" pitchFamily="34" charset="0"/>
                <a:ea typeface="宋体" panose="02010600030101010101" pitchFamily="2" charset="-122"/>
                <a:sym typeface="+mn-ea"/>
              </a:rPr>
              <a:t>必填</a:t>
            </a:r>
            <a:r>
              <a:rPr lang="en-US" altLang="en-US" b="1" noProof="0" dirty="0">
                <a:ln>
                  <a:noFill/>
                </a:ln>
                <a:effectLst/>
                <a:uLnTx/>
                <a:uFillTx/>
                <a:latin typeface="Arial" panose="020B0604020202020204" pitchFamily="34" charset="0"/>
                <a:ea typeface="宋体" panose="02010600030101010101" pitchFamily="2" charset="-122"/>
                <a:sym typeface="+mn-ea"/>
              </a:rPr>
              <a:t>）</a:t>
            </a:r>
            <a:endParaRPr kumimoji="0" lang="en-US" altLang="zh-CN"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110000"/>
              </a:lnSpc>
              <a:spcBef>
                <a:spcPct val="0"/>
              </a:spcBef>
              <a:spcAft>
                <a:spcPct val="0"/>
              </a:spcAft>
              <a:buClrTx/>
              <a:buSzTx/>
              <a:buFont typeface="Arial" panose="020B0604020202020204" pitchFamily="34" charset="0"/>
              <a:buNone/>
              <a:defRPr/>
            </a:pPr>
            <a:r>
              <a:rPr lang="zh-CN" altLang="en-US" b="1" noProof="0" dirty="0">
                <a:ln>
                  <a:noFill/>
                </a:ln>
                <a:effectLst/>
                <a:uLnTx/>
                <a:uFillTx/>
                <a:latin typeface="Arial" panose="020B0604020202020204" pitchFamily="34" charset="0"/>
                <a:ea typeface="宋体" panose="02010600030101010101" pitchFamily="2" charset="-122"/>
                <a:sym typeface="+mn-ea"/>
              </a:rPr>
              <a:t>  </a:t>
            </a:r>
            <a:r>
              <a:rPr lang="en-US" altLang="zh-CN" b="1" noProof="0" dirty="0">
                <a:ln>
                  <a:noFill/>
                </a:ln>
                <a:effectLst/>
                <a:uLnTx/>
                <a:uFillTx/>
                <a:latin typeface="Arial" panose="020B0604020202020204" pitchFamily="34" charset="0"/>
                <a:ea typeface="宋体" panose="02010600030101010101" pitchFamily="2" charset="-122"/>
                <a:sym typeface="+mn-ea"/>
              </a:rPr>
              <a:t>Phone </a:t>
            </a:r>
            <a:r>
              <a:rPr lang="en-US" altLang="zh-CN" b="1" noProof="0" dirty="0" err="1">
                <a:ln>
                  <a:noFill/>
                </a:ln>
                <a:solidFill>
                  <a:srgbClr val="0000CC"/>
                </a:solidFill>
                <a:effectLst/>
                <a:uLnTx/>
                <a:uFillTx/>
                <a:latin typeface="Arial" panose="020B0604020202020204" pitchFamily="34" charset="0"/>
                <a:ea typeface="宋体" panose="02010600030101010101" pitchFamily="2" charset="-122"/>
                <a:sym typeface="+mn-ea"/>
              </a:rPr>
              <a:t>varchar</a:t>
            </a:r>
            <a:r>
              <a:rPr lang="en-US" altLang="zh-CN" b="1" noProof="0" dirty="0">
                <a:ln>
                  <a:noFill/>
                </a:ln>
                <a:solidFill>
                  <a:srgbClr val="0000CC"/>
                </a:solidFill>
                <a:effectLst/>
                <a:uLnTx/>
                <a:uFillTx/>
                <a:latin typeface="Arial" panose="020B0604020202020204" pitchFamily="34" charset="0"/>
                <a:ea typeface="宋体" panose="02010600030101010101" pitchFamily="2" charset="-122"/>
                <a:sym typeface="+mn-ea"/>
              </a:rPr>
              <a:t>(50</a:t>
            </a:r>
            <a:r>
              <a:rPr lang="en-US" altLang="en-US" b="1" noProof="0" dirty="0">
                <a:ln>
                  <a:noFill/>
                </a:ln>
                <a:solidFill>
                  <a:srgbClr val="0000CC"/>
                </a:solidFill>
                <a:effectLst/>
                <a:uLnTx/>
                <a:uFillTx/>
                <a:latin typeface="Arial" panose="020B0604020202020204" pitchFamily="34" charset="0"/>
                <a:ea typeface="宋体" panose="02010600030101010101" pitchFamily="2" charset="-122"/>
                <a:sym typeface="+mn-ea"/>
              </a:rPr>
              <a:t>) </a:t>
            </a:r>
            <a:r>
              <a:rPr lang="en-US" altLang="zh-CN" b="1" noProof="0" dirty="0">
                <a:ln>
                  <a:noFill/>
                </a:ln>
                <a:solidFill>
                  <a:srgbClr val="0000CC"/>
                </a:solidFill>
                <a:effectLst/>
                <a:uLnTx/>
                <a:uFillTx/>
                <a:latin typeface="Arial" panose="020B0604020202020204" pitchFamily="34" charset="0"/>
                <a:ea typeface="宋体" panose="02010600030101010101" pitchFamily="2" charset="-122"/>
                <a:sym typeface="+mn-ea"/>
              </a:rPr>
              <a:t>null,                          </a:t>
            </a:r>
            <a:r>
              <a:rPr lang="en-US" altLang="zh-CN" b="1" noProof="0" dirty="0">
                <a:ln>
                  <a:noFill/>
                </a:ln>
                <a:effectLst/>
                <a:uLnTx/>
                <a:uFillTx/>
                <a:latin typeface="Arial" panose="020B0604020202020204" pitchFamily="34" charset="0"/>
                <a:ea typeface="宋体" panose="02010600030101010101" pitchFamily="2" charset="-122"/>
                <a:sym typeface="+mn-ea"/>
              </a:rPr>
              <a:t>--</a:t>
            </a:r>
            <a:r>
              <a:rPr lang="zh-CN" altLang="en-US" b="1" noProof="0" dirty="0">
                <a:ln>
                  <a:noFill/>
                </a:ln>
                <a:effectLst/>
                <a:uLnTx/>
                <a:uFillTx/>
                <a:latin typeface="Arial" panose="020B0604020202020204" pitchFamily="34" charset="0"/>
                <a:ea typeface="宋体" panose="02010600030101010101" pitchFamily="2" charset="-122"/>
                <a:sym typeface="+mn-ea"/>
              </a:rPr>
              <a:t>电话</a:t>
            </a:r>
            <a:endParaRPr kumimoji="0" lang="en-US" altLang="zh-CN"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110000"/>
              </a:lnSpc>
              <a:spcBef>
                <a:spcPct val="0"/>
              </a:spcBef>
              <a:spcAft>
                <a:spcPct val="0"/>
              </a:spcAft>
              <a:buClrTx/>
              <a:buSzTx/>
              <a:buFont typeface="Arial" panose="020B0604020202020204" pitchFamily="34" charset="0"/>
              <a:buNone/>
              <a:defRPr/>
            </a:pPr>
            <a:r>
              <a:rPr lang="en-US" altLang="en-US" b="1" noProof="0" dirty="0">
                <a:ln>
                  <a:noFill/>
                </a:ln>
                <a:effectLst/>
                <a:uLnTx/>
                <a:uFillTx/>
                <a:latin typeface="Arial" panose="020B0604020202020204" pitchFamily="34" charset="0"/>
                <a:ea typeface="宋体" panose="02010600030101010101" pitchFamily="2" charset="-122"/>
                <a:sym typeface="+mn-ea"/>
              </a:rPr>
              <a:t> </a:t>
            </a:r>
            <a:r>
              <a:rPr lang="en-US" altLang="zh-CN" b="1" noProof="0" dirty="0">
                <a:ln>
                  <a:noFill/>
                </a:ln>
                <a:effectLst/>
                <a:uLnTx/>
                <a:uFillTx/>
                <a:latin typeface="Arial" panose="020B0604020202020204" pitchFamily="34" charset="0"/>
                <a:ea typeface="宋体" panose="02010600030101010101" pitchFamily="2" charset="-122"/>
                <a:sym typeface="+mn-ea"/>
              </a:rPr>
              <a:t> </a:t>
            </a:r>
            <a:r>
              <a:rPr lang="en-US" altLang="en-US" b="1" noProof="0" dirty="0" err="1">
                <a:ln>
                  <a:noFill/>
                </a:ln>
                <a:effectLst/>
                <a:uLnTx/>
                <a:uFillTx/>
                <a:latin typeface="Arial" panose="020B0604020202020204" pitchFamily="34" charset="0"/>
                <a:ea typeface="宋体" panose="02010600030101010101" pitchFamily="2" charset="-122"/>
                <a:sym typeface="+mn-ea"/>
              </a:rPr>
              <a:t>BornDate</a:t>
            </a:r>
            <a:r>
              <a:rPr lang="en-US" altLang="en-US" b="1" noProof="0" dirty="0">
                <a:ln>
                  <a:noFill/>
                </a:ln>
                <a:effectLst/>
                <a:uLnTx/>
                <a:uFillTx/>
                <a:latin typeface="Arial" panose="020B0604020202020204" pitchFamily="34" charset="0"/>
                <a:ea typeface="宋体" panose="02010600030101010101" pitchFamily="2" charset="-122"/>
                <a:sym typeface="+mn-ea"/>
              </a:rPr>
              <a:t>  </a:t>
            </a:r>
            <a:r>
              <a:rPr lang="en-US" altLang="zh-CN" b="1" noProof="0" dirty="0" err="1">
                <a:ln>
                  <a:noFill/>
                </a:ln>
                <a:solidFill>
                  <a:srgbClr val="0000CC"/>
                </a:solidFill>
                <a:effectLst/>
                <a:uLnTx/>
                <a:uFillTx/>
                <a:latin typeface="Arial" panose="020B0604020202020204" pitchFamily="34" charset="0"/>
                <a:ea typeface="宋体" panose="02010600030101010101" pitchFamily="2" charset="-122"/>
                <a:sym typeface="+mn-ea"/>
              </a:rPr>
              <a:t>datetime</a:t>
            </a:r>
            <a:r>
              <a:rPr lang="en-US" altLang="en-US" b="1" noProof="0" dirty="0">
                <a:ln>
                  <a:noFill/>
                </a:ln>
                <a:solidFill>
                  <a:srgbClr val="0000CC"/>
                </a:solidFill>
                <a:effectLst/>
                <a:uLnTx/>
                <a:uFillTx/>
                <a:latin typeface="Arial" panose="020B0604020202020204" pitchFamily="34" charset="0"/>
                <a:ea typeface="宋体" panose="02010600030101010101" pitchFamily="2" charset="-122"/>
                <a:sym typeface="+mn-ea"/>
              </a:rPr>
              <a:t>  not null,</a:t>
            </a:r>
            <a:r>
              <a:rPr lang="en-US" altLang="en-US" b="1" noProof="0" dirty="0">
                <a:ln>
                  <a:noFill/>
                </a:ln>
                <a:effectLst/>
                <a:uLnTx/>
                <a:uFillTx/>
                <a:latin typeface="Arial" panose="020B0604020202020204" pitchFamily="34" charset="0"/>
                <a:ea typeface="宋体" panose="02010600030101010101" pitchFamily="2" charset="-122"/>
                <a:sym typeface="+mn-ea"/>
              </a:rPr>
              <a:t> </a:t>
            </a:r>
            <a:r>
              <a:rPr lang="en-US" altLang="zh-CN" b="1" noProof="0" dirty="0">
                <a:ln>
                  <a:noFill/>
                </a:ln>
                <a:effectLst/>
                <a:uLnTx/>
                <a:uFillTx/>
                <a:latin typeface="Arial" panose="020B0604020202020204" pitchFamily="34" charset="0"/>
                <a:ea typeface="宋体" panose="02010600030101010101" pitchFamily="2" charset="-122"/>
                <a:sym typeface="+mn-ea"/>
              </a:rPr>
              <a:t>                --</a:t>
            </a:r>
            <a:r>
              <a:rPr lang="zh-CN" altLang="en-US" b="1" noProof="0" dirty="0">
                <a:ln>
                  <a:noFill/>
                </a:ln>
                <a:effectLst/>
                <a:uLnTx/>
                <a:uFillTx/>
                <a:latin typeface="Arial" panose="020B0604020202020204" pitchFamily="34" charset="0"/>
                <a:ea typeface="宋体" panose="02010600030101010101" pitchFamily="2" charset="-122"/>
                <a:sym typeface="+mn-ea"/>
              </a:rPr>
              <a:t>出生日期</a:t>
            </a:r>
            <a:r>
              <a:rPr lang="en-US" altLang="en-US" b="1" noProof="0" dirty="0">
                <a:ln>
                  <a:noFill/>
                </a:ln>
                <a:effectLst/>
                <a:uLnTx/>
                <a:uFillTx/>
                <a:latin typeface="Arial" panose="020B0604020202020204" pitchFamily="34" charset="0"/>
                <a:ea typeface="宋体" panose="02010600030101010101" pitchFamily="2" charset="-122"/>
                <a:sym typeface="+mn-ea"/>
              </a:rPr>
              <a:t>（</a:t>
            </a:r>
            <a:r>
              <a:rPr lang="en-US" altLang="en-US" b="1" noProof="0" dirty="0" err="1">
                <a:ln>
                  <a:noFill/>
                </a:ln>
                <a:effectLst/>
                <a:uLnTx/>
                <a:uFillTx/>
                <a:latin typeface="Arial" panose="020B0604020202020204" pitchFamily="34" charset="0"/>
                <a:ea typeface="宋体" panose="02010600030101010101" pitchFamily="2" charset="-122"/>
                <a:sym typeface="+mn-ea"/>
              </a:rPr>
              <a:t>必填</a:t>
            </a:r>
            <a:r>
              <a:rPr lang="en-US" altLang="en-US" b="1" noProof="0" dirty="0">
                <a:ln>
                  <a:noFill/>
                </a:ln>
                <a:effectLst/>
                <a:uLnTx/>
                <a:uFillTx/>
                <a:latin typeface="Arial" panose="020B0604020202020204" pitchFamily="34" charset="0"/>
                <a:ea typeface="宋体" panose="02010600030101010101" pitchFamily="2" charset="-122"/>
                <a:sym typeface="+mn-ea"/>
              </a:rPr>
              <a:t>）</a:t>
            </a:r>
            <a:endParaRPr kumimoji="0" lang="zh-CN" altLang="en-US"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110000"/>
              </a:lnSpc>
              <a:spcBef>
                <a:spcPct val="0"/>
              </a:spcBef>
              <a:spcAft>
                <a:spcPct val="0"/>
              </a:spcAft>
              <a:buClrTx/>
              <a:buSzTx/>
              <a:buFont typeface="Arial" panose="020B0604020202020204" pitchFamily="34" charset="0"/>
              <a:buNone/>
              <a:defRPr/>
            </a:pPr>
            <a:r>
              <a:rPr lang="en-US" altLang="zh-CN" b="1" noProof="0" dirty="0">
                <a:ln>
                  <a:noFill/>
                </a:ln>
                <a:effectLst/>
                <a:uLnTx/>
                <a:uFillTx/>
                <a:latin typeface="Arial" panose="020B0604020202020204" pitchFamily="34" charset="0"/>
                <a:ea typeface="宋体" panose="02010600030101010101" pitchFamily="2" charset="-122"/>
                <a:sym typeface="+mn-ea"/>
              </a:rPr>
              <a:t>  Address</a:t>
            </a:r>
            <a:r>
              <a:rPr lang="en-US" altLang="en-US" b="1" noProof="0" dirty="0">
                <a:ln>
                  <a:noFill/>
                </a:ln>
                <a:effectLst/>
                <a:uLnTx/>
                <a:uFillTx/>
                <a:latin typeface="Arial" panose="020B0604020202020204" pitchFamily="34" charset="0"/>
                <a:ea typeface="宋体" panose="02010600030101010101" pitchFamily="2" charset="-122"/>
                <a:sym typeface="+mn-ea"/>
              </a:rPr>
              <a:t> </a:t>
            </a:r>
            <a:r>
              <a:rPr lang="en-US" altLang="zh-CN" b="1" noProof="0" dirty="0">
                <a:ln>
                  <a:noFill/>
                </a:ln>
                <a:effectLst/>
                <a:uLnTx/>
                <a:uFillTx/>
                <a:latin typeface="Arial" panose="020B0604020202020204" pitchFamily="34" charset="0"/>
                <a:ea typeface="宋体" panose="02010600030101010101" pitchFamily="2" charset="-122"/>
                <a:sym typeface="+mn-ea"/>
              </a:rPr>
              <a:t> </a:t>
            </a:r>
            <a:r>
              <a:rPr lang="en-US" altLang="zh-CN" b="1" noProof="0" dirty="0" err="1">
                <a:ln>
                  <a:noFill/>
                </a:ln>
                <a:solidFill>
                  <a:srgbClr val="0000CC"/>
                </a:solidFill>
                <a:effectLst/>
                <a:uLnTx/>
                <a:uFillTx/>
                <a:latin typeface="Arial" panose="020B0604020202020204" pitchFamily="34" charset="0"/>
                <a:ea typeface="宋体" panose="02010600030101010101" pitchFamily="2" charset="-122"/>
                <a:sym typeface="+mn-ea"/>
              </a:rPr>
              <a:t>varchar</a:t>
            </a:r>
            <a:r>
              <a:rPr lang="en-US" altLang="zh-CN" b="1" noProof="0" dirty="0">
                <a:ln>
                  <a:noFill/>
                </a:ln>
                <a:solidFill>
                  <a:srgbClr val="0000CC"/>
                </a:solidFill>
                <a:effectLst/>
                <a:uLnTx/>
                <a:uFillTx/>
                <a:latin typeface="Arial" panose="020B0604020202020204" pitchFamily="34" charset="0"/>
                <a:ea typeface="宋体" panose="02010600030101010101" pitchFamily="2" charset="-122"/>
                <a:sym typeface="+mn-ea"/>
              </a:rPr>
              <a:t>(255</a:t>
            </a:r>
            <a:r>
              <a:rPr lang="en-US" altLang="en-US" b="1" noProof="0" dirty="0">
                <a:ln>
                  <a:noFill/>
                </a:ln>
                <a:solidFill>
                  <a:srgbClr val="0000CC"/>
                </a:solidFill>
                <a:effectLst/>
                <a:uLnTx/>
                <a:uFillTx/>
                <a:latin typeface="Arial" panose="020B0604020202020204" pitchFamily="34" charset="0"/>
                <a:ea typeface="宋体" panose="02010600030101010101" pitchFamily="2" charset="-122"/>
                <a:sym typeface="+mn-ea"/>
              </a:rPr>
              <a:t>) null  default “</a:t>
            </a:r>
            <a:r>
              <a:rPr lang="zh-CN" altLang="en-US" b="1" noProof="0" dirty="0">
                <a:ln>
                  <a:noFill/>
                </a:ln>
                <a:solidFill>
                  <a:srgbClr val="0000CC"/>
                </a:solidFill>
                <a:effectLst/>
                <a:uLnTx/>
                <a:uFillTx/>
                <a:latin typeface="Arial" panose="020B0604020202020204" pitchFamily="34" charset="0"/>
                <a:ea typeface="宋体" panose="02010600030101010101" pitchFamily="2" charset="-122"/>
                <a:sym typeface="+mn-ea"/>
              </a:rPr>
              <a:t>地址不详</a:t>
            </a:r>
            <a:r>
              <a:rPr lang="en-US" altLang="en-US" b="1" noProof="0" dirty="0">
                <a:ln>
                  <a:noFill/>
                </a:ln>
                <a:solidFill>
                  <a:srgbClr val="0000CC"/>
                </a:solidFill>
                <a:effectLst/>
                <a:uLnTx/>
                <a:uFillTx/>
                <a:latin typeface="Arial" panose="020B0604020202020204" pitchFamily="34" charset="0"/>
                <a:ea typeface="宋体" panose="02010600030101010101" pitchFamily="2" charset="-122"/>
                <a:sym typeface="+mn-ea"/>
              </a:rPr>
              <a:t>”</a:t>
            </a:r>
            <a:r>
              <a:rPr lang="en-US" altLang="zh-CN" b="1" noProof="0" dirty="0">
                <a:ln>
                  <a:noFill/>
                </a:ln>
                <a:solidFill>
                  <a:srgbClr val="0000CC"/>
                </a:solidFill>
                <a:effectLst/>
                <a:uLnTx/>
                <a:uFillTx/>
                <a:latin typeface="Arial" panose="020B0604020202020204" pitchFamily="34" charset="0"/>
                <a:ea typeface="宋体" panose="02010600030101010101" pitchFamily="2" charset="-122"/>
                <a:sym typeface="+mn-ea"/>
              </a:rPr>
              <a:t>,</a:t>
            </a:r>
            <a:r>
              <a:rPr lang="en-US" altLang="en-US" b="1" noProof="0" dirty="0">
                <a:ln>
                  <a:noFill/>
                </a:ln>
                <a:solidFill>
                  <a:srgbClr val="0000CC"/>
                </a:solidFill>
                <a:effectLst/>
                <a:uLnTx/>
                <a:uFillTx/>
                <a:latin typeface="Arial" panose="020B0604020202020204" pitchFamily="34" charset="0"/>
                <a:ea typeface="宋体" panose="02010600030101010101" pitchFamily="2" charset="-122"/>
                <a:sym typeface="+mn-ea"/>
              </a:rPr>
              <a:t> </a:t>
            </a:r>
            <a:r>
              <a:rPr lang="en-US" altLang="en-US" b="1" noProof="0" dirty="0">
                <a:ln>
                  <a:noFill/>
                </a:ln>
                <a:effectLst/>
                <a:uLnTx/>
                <a:uFillTx/>
                <a:latin typeface="Arial" panose="020B0604020202020204" pitchFamily="34" charset="0"/>
                <a:ea typeface="宋体" panose="02010600030101010101" pitchFamily="2" charset="-122"/>
                <a:sym typeface="+mn-ea"/>
              </a:rPr>
              <a:t>   </a:t>
            </a:r>
            <a:r>
              <a:rPr lang="en-US" altLang="zh-CN" b="1" noProof="0" dirty="0">
                <a:ln>
                  <a:noFill/>
                </a:ln>
                <a:effectLst/>
                <a:uLnTx/>
                <a:uFillTx/>
                <a:latin typeface="Arial" panose="020B0604020202020204" pitchFamily="34" charset="0"/>
                <a:ea typeface="宋体" panose="02010600030101010101" pitchFamily="2" charset="-122"/>
                <a:sym typeface="+mn-ea"/>
              </a:rPr>
              <a:t>   --</a:t>
            </a:r>
            <a:r>
              <a:rPr lang="zh-CN" altLang="en-US" b="1" noProof="0" dirty="0">
                <a:ln>
                  <a:noFill/>
                </a:ln>
                <a:effectLst/>
                <a:uLnTx/>
                <a:uFillTx/>
                <a:latin typeface="Arial" panose="020B0604020202020204" pitchFamily="34" charset="0"/>
                <a:ea typeface="宋体" panose="02010600030101010101" pitchFamily="2" charset="-122"/>
                <a:sym typeface="+mn-ea"/>
              </a:rPr>
              <a:t>地址</a:t>
            </a:r>
            <a:endParaRPr kumimoji="0" lang="en-US" altLang="en-US"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110000"/>
              </a:lnSpc>
              <a:spcBef>
                <a:spcPct val="0"/>
              </a:spcBef>
              <a:spcAft>
                <a:spcPct val="0"/>
              </a:spcAft>
              <a:buClrTx/>
              <a:buSzTx/>
              <a:buFont typeface="Arial" panose="020B0604020202020204" pitchFamily="34" charset="0"/>
              <a:buNone/>
              <a:defRPr/>
            </a:pPr>
            <a:r>
              <a:rPr lang="zh-CN" altLang="en-US" b="1" noProof="0" dirty="0">
                <a:ln>
                  <a:noFill/>
                </a:ln>
                <a:effectLst/>
                <a:uLnTx/>
                <a:uFillTx/>
                <a:latin typeface="Arial" panose="020B0604020202020204" pitchFamily="34" charset="0"/>
                <a:ea typeface="宋体" panose="02010600030101010101" pitchFamily="2" charset="-122"/>
                <a:sym typeface="+mn-ea"/>
              </a:rPr>
              <a:t>  </a:t>
            </a:r>
            <a:r>
              <a:rPr lang="en-US" altLang="zh-CN" b="1" noProof="0" dirty="0">
                <a:ln>
                  <a:noFill/>
                </a:ln>
                <a:effectLst/>
                <a:uLnTx/>
                <a:uFillTx/>
                <a:latin typeface="Arial" panose="020B0604020202020204" pitchFamily="34" charset="0"/>
                <a:ea typeface="宋体" panose="02010600030101010101" pitchFamily="2" charset="-122"/>
                <a:sym typeface="+mn-ea"/>
              </a:rPr>
              <a:t>Email </a:t>
            </a:r>
            <a:r>
              <a:rPr lang="en-US" altLang="zh-CN" b="1" noProof="0" dirty="0" err="1">
                <a:ln>
                  <a:noFill/>
                </a:ln>
                <a:solidFill>
                  <a:srgbClr val="0000CC"/>
                </a:solidFill>
                <a:effectLst/>
                <a:uLnTx/>
                <a:uFillTx/>
                <a:latin typeface="Arial" panose="020B0604020202020204" pitchFamily="34" charset="0"/>
                <a:ea typeface="宋体" panose="02010600030101010101" pitchFamily="2" charset="-122"/>
                <a:sym typeface="+mn-ea"/>
              </a:rPr>
              <a:t>varchar</a:t>
            </a:r>
            <a:r>
              <a:rPr lang="en-US" altLang="zh-CN" b="1" noProof="0" dirty="0">
                <a:ln>
                  <a:noFill/>
                </a:ln>
                <a:solidFill>
                  <a:srgbClr val="0000CC"/>
                </a:solidFill>
                <a:effectLst/>
                <a:uLnTx/>
                <a:uFillTx/>
                <a:latin typeface="Arial" panose="020B0604020202020204" pitchFamily="34" charset="0"/>
                <a:ea typeface="宋体" panose="02010600030101010101" pitchFamily="2" charset="-122"/>
                <a:sym typeface="+mn-ea"/>
              </a:rPr>
              <a:t>(50</a:t>
            </a:r>
            <a:r>
              <a:rPr lang="en-US" altLang="en-US" b="1" noProof="0" dirty="0">
                <a:ln>
                  <a:noFill/>
                </a:ln>
                <a:solidFill>
                  <a:srgbClr val="0000CC"/>
                </a:solidFill>
                <a:effectLst/>
                <a:uLnTx/>
                <a:uFillTx/>
                <a:latin typeface="Arial" panose="020B0604020202020204" pitchFamily="34" charset="0"/>
                <a:ea typeface="宋体" panose="02010600030101010101" pitchFamily="2" charset="-122"/>
                <a:sym typeface="+mn-ea"/>
              </a:rPr>
              <a:t>) null</a:t>
            </a:r>
            <a:r>
              <a:rPr lang="en-US" altLang="zh-CN" b="1" noProof="0" dirty="0">
                <a:ln>
                  <a:noFill/>
                </a:ln>
                <a:solidFill>
                  <a:srgbClr val="0000CC"/>
                </a:solidFill>
                <a:effectLst/>
                <a:uLnTx/>
                <a:uFillTx/>
                <a:latin typeface="Arial" panose="020B0604020202020204" pitchFamily="34" charset="0"/>
                <a:ea typeface="宋体" panose="02010600030101010101" pitchFamily="2" charset="-122"/>
                <a:sym typeface="+mn-ea"/>
              </a:rPr>
              <a:t>,</a:t>
            </a:r>
            <a:r>
              <a:rPr lang="en-US" altLang="en-US" b="1" noProof="0" dirty="0">
                <a:ln>
                  <a:noFill/>
                </a:ln>
                <a:solidFill>
                  <a:srgbClr val="0000CC"/>
                </a:solidFill>
                <a:effectLst/>
                <a:uLnTx/>
                <a:uFillTx/>
                <a:latin typeface="Arial" panose="020B0604020202020204" pitchFamily="34" charset="0"/>
                <a:ea typeface="宋体" panose="02010600030101010101" pitchFamily="2" charset="-122"/>
                <a:sym typeface="+mn-ea"/>
              </a:rPr>
              <a:t> 		         </a:t>
            </a:r>
            <a:r>
              <a:rPr lang="en-US" altLang="en-US" b="1" noProof="0" dirty="0">
                <a:ln>
                  <a:noFill/>
                </a:ln>
                <a:effectLst/>
                <a:uLnTx/>
                <a:uFillTx/>
                <a:latin typeface="Arial" panose="020B0604020202020204" pitchFamily="34" charset="0"/>
                <a:ea typeface="宋体" panose="02010600030101010101" pitchFamily="2" charset="-122"/>
                <a:sym typeface="+mn-ea"/>
              </a:rPr>
              <a:t>--</a:t>
            </a:r>
            <a:r>
              <a:rPr lang="zh-CN" altLang="en-US" b="1" noProof="0" dirty="0">
                <a:ln>
                  <a:noFill/>
                </a:ln>
                <a:effectLst/>
                <a:uLnTx/>
                <a:uFillTx/>
                <a:latin typeface="Arial" panose="020B0604020202020204" pitchFamily="34" charset="0"/>
                <a:ea typeface="宋体" panose="02010600030101010101" pitchFamily="2" charset="-122"/>
                <a:sym typeface="+mn-ea"/>
              </a:rPr>
              <a:t>邮件帐号</a:t>
            </a:r>
            <a:endParaRPr kumimoji="0" lang="zh-CN" altLang="en-US"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110000"/>
              </a:lnSpc>
              <a:spcBef>
                <a:spcPct val="0"/>
              </a:spcBef>
              <a:spcAft>
                <a:spcPct val="0"/>
              </a:spcAft>
              <a:buClrTx/>
              <a:buSzTx/>
              <a:buFont typeface="Arial" panose="020B0604020202020204" pitchFamily="34" charset="0"/>
              <a:buNone/>
              <a:defRPr/>
            </a:pPr>
            <a:r>
              <a:rPr lang="en-US" altLang="zh-CN" b="1" noProof="0" dirty="0">
                <a:ln>
                  <a:noFill/>
                </a:ln>
                <a:effectLst/>
                <a:uLnTx/>
                <a:uFillTx/>
                <a:latin typeface="Arial" panose="020B0604020202020204" pitchFamily="34" charset="0"/>
                <a:ea typeface="宋体" panose="02010600030101010101" pitchFamily="2" charset="-122"/>
                <a:sym typeface="+mn-ea"/>
              </a:rPr>
              <a:t>  </a:t>
            </a:r>
            <a:r>
              <a:rPr lang="en-US" altLang="en-US" b="1" noProof="0" dirty="0" err="1">
                <a:ln>
                  <a:noFill/>
                </a:ln>
                <a:effectLst/>
                <a:uLnTx/>
                <a:uFillTx/>
                <a:latin typeface="Arial" panose="020B0604020202020204" pitchFamily="34" charset="0"/>
                <a:ea typeface="宋体" panose="02010600030101010101" pitchFamily="2" charset="-122"/>
                <a:sym typeface="+mn-ea"/>
              </a:rPr>
              <a:t>IdentityCard</a:t>
            </a:r>
            <a:r>
              <a:rPr lang="en-US" altLang="zh-CN" b="1" noProof="0" dirty="0">
                <a:ln>
                  <a:noFill/>
                </a:ln>
                <a:effectLst/>
                <a:uLnTx/>
                <a:uFillTx/>
                <a:latin typeface="Arial" panose="020B0604020202020204" pitchFamily="34" charset="0"/>
                <a:ea typeface="宋体" panose="02010600030101010101" pitchFamily="2" charset="-122"/>
                <a:sym typeface="+mn-ea"/>
              </a:rPr>
              <a:t> </a:t>
            </a:r>
            <a:r>
              <a:rPr lang="en-US" altLang="zh-CN" b="1" noProof="0" dirty="0" err="1">
                <a:ln>
                  <a:noFill/>
                </a:ln>
                <a:solidFill>
                  <a:srgbClr val="0000CC"/>
                </a:solidFill>
                <a:effectLst/>
                <a:uLnTx/>
                <a:uFillTx/>
                <a:latin typeface="Arial" panose="020B0604020202020204" pitchFamily="34" charset="0"/>
                <a:ea typeface="宋体" panose="02010600030101010101" pitchFamily="2" charset="-122"/>
                <a:sym typeface="+mn-ea"/>
              </a:rPr>
              <a:t>varchar</a:t>
            </a:r>
            <a:r>
              <a:rPr lang="en-US" altLang="zh-CN" b="1" noProof="0" dirty="0">
                <a:ln>
                  <a:noFill/>
                </a:ln>
                <a:solidFill>
                  <a:srgbClr val="0000CC"/>
                </a:solidFill>
                <a:effectLst/>
                <a:uLnTx/>
                <a:uFillTx/>
                <a:latin typeface="Arial" panose="020B0604020202020204" pitchFamily="34" charset="0"/>
                <a:ea typeface="宋体" panose="02010600030101010101" pitchFamily="2" charset="-122"/>
                <a:sym typeface="+mn-ea"/>
              </a:rPr>
              <a:t>(18)</a:t>
            </a:r>
            <a:r>
              <a:rPr lang="en-US" altLang="en-US" noProof="0" dirty="0">
                <a:ln>
                  <a:noFill/>
                </a:ln>
                <a:effectLst/>
                <a:uLnTx/>
                <a:uFillTx/>
                <a:latin typeface="Arial" panose="020B0604020202020204" pitchFamily="34" charset="0"/>
                <a:ea typeface="宋体" panose="02010600030101010101" pitchFamily="2" charset="-122"/>
                <a:sym typeface="+mn-ea"/>
              </a:rPr>
              <a:t> </a:t>
            </a:r>
            <a:r>
              <a:rPr lang="en-US" altLang="en-US" b="1" noProof="0" dirty="0">
                <a:ln>
                  <a:noFill/>
                </a:ln>
                <a:solidFill>
                  <a:srgbClr val="0000CC"/>
                </a:solidFill>
                <a:effectLst/>
                <a:uLnTx/>
                <a:uFillTx/>
                <a:latin typeface="Arial" panose="020B0604020202020204" pitchFamily="34" charset="0"/>
                <a:ea typeface="宋体" panose="02010600030101010101" pitchFamily="2" charset="-122"/>
                <a:sym typeface="+mn-ea"/>
              </a:rPr>
              <a:t>not null     </a:t>
            </a:r>
            <a:r>
              <a:rPr lang="en-US" altLang="en-US" b="1" noProof="0" dirty="0">
                <a:ln>
                  <a:noFill/>
                </a:ln>
                <a:effectLst/>
                <a:uLnTx/>
                <a:uFillTx/>
                <a:latin typeface="Arial" panose="020B0604020202020204" pitchFamily="34" charset="0"/>
                <a:ea typeface="宋体" panose="02010600030101010101" pitchFamily="2" charset="-122"/>
                <a:sym typeface="+mn-ea"/>
              </a:rPr>
              <a:t>--</a:t>
            </a:r>
            <a:r>
              <a:rPr lang="zh-CN" altLang="en-US" b="1" noProof="0" dirty="0">
                <a:ln>
                  <a:noFill/>
                </a:ln>
                <a:effectLst/>
                <a:uLnTx/>
                <a:uFillTx/>
                <a:latin typeface="Arial" panose="020B0604020202020204" pitchFamily="34" charset="0"/>
                <a:ea typeface="宋体" panose="02010600030101010101" pitchFamily="2" charset="-122"/>
                <a:sym typeface="+mn-ea"/>
              </a:rPr>
              <a:t>身份证号</a:t>
            </a:r>
            <a:r>
              <a:rPr lang="en-US" altLang="en-US" b="1" noProof="0" dirty="0">
                <a:ln>
                  <a:noFill/>
                </a:ln>
                <a:effectLst/>
                <a:uLnTx/>
                <a:uFillTx/>
                <a:latin typeface="Arial" panose="020B0604020202020204" pitchFamily="34" charset="0"/>
                <a:ea typeface="宋体" panose="02010600030101010101" pitchFamily="2" charset="-122"/>
                <a:sym typeface="+mn-ea"/>
              </a:rPr>
              <a:t>（</a:t>
            </a:r>
            <a:r>
              <a:rPr lang="en-US" altLang="en-US" b="1" noProof="0" dirty="0" err="1">
                <a:ln>
                  <a:noFill/>
                </a:ln>
                <a:effectLst/>
                <a:uLnTx/>
                <a:uFillTx/>
                <a:latin typeface="Arial" panose="020B0604020202020204" pitchFamily="34" charset="0"/>
                <a:ea typeface="宋体" panose="02010600030101010101" pitchFamily="2" charset="-122"/>
                <a:sym typeface="+mn-ea"/>
              </a:rPr>
              <a:t>必填</a:t>
            </a:r>
            <a:r>
              <a:rPr lang="en-US" altLang="en-US" b="1" noProof="0" dirty="0">
                <a:ln>
                  <a:noFill/>
                </a:ln>
                <a:effectLst/>
                <a:uLnTx/>
                <a:uFillTx/>
                <a:latin typeface="Arial" panose="020B0604020202020204" pitchFamily="34" charset="0"/>
                <a:ea typeface="宋体" panose="02010600030101010101" pitchFamily="2" charset="-122"/>
                <a:sym typeface="+mn-ea"/>
              </a:rPr>
              <a:t>） </a:t>
            </a:r>
            <a:endParaRPr kumimoji="0" lang="en-US" altLang="en-US"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110000"/>
              </a:lnSpc>
              <a:spcBef>
                <a:spcPct val="0"/>
              </a:spcBef>
              <a:spcAft>
                <a:spcPct val="0"/>
              </a:spcAft>
              <a:buClrTx/>
              <a:buSzTx/>
              <a:buFont typeface="Arial" panose="020B0604020202020204" pitchFamily="34" charset="0"/>
              <a:buNone/>
              <a:defRPr/>
            </a:pPr>
            <a:r>
              <a:rPr lang="en-US" altLang="en-US" b="1" noProof="0" dirty="0">
                <a:ln>
                  <a:noFill/>
                </a:ln>
                <a:solidFill>
                  <a:srgbClr val="0000CC"/>
                </a:solidFill>
                <a:effectLst/>
                <a:uLnTx/>
                <a:uFillTx/>
                <a:latin typeface="Arial" panose="020B0604020202020204" pitchFamily="34" charset="0"/>
                <a:ea typeface="宋体" panose="02010600030101010101" pitchFamily="2" charset="-122"/>
                <a:sym typeface="+mn-ea"/>
              </a:rPr>
              <a:t>) character set utf8;</a:t>
            </a:r>
            <a:endParaRPr lang="zh-CN" altLang="en-US" dirty="0"/>
          </a:p>
        </p:txBody>
      </p:sp>
    </p:spTree>
    <p:extLst>
      <p:ext uri="{BB962C8B-B14F-4D97-AF65-F5344CB8AC3E}">
        <p14:creationId xmlns:p14="http://schemas.microsoft.com/office/powerpoint/2010/main" xmlns="" val="3365227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6925"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查看</a:t>
            </a:r>
            <a:r>
              <a:rPr lang="en-US" altLang="zh-CN" dirty="0" err="1" smtClean="0"/>
              <a:t>MySql</a:t>
            </a:r>
            <a:r>
              <a:rPr lang="zh-CN" altLang="en-US" dirty="0" smtClean="0"/>
              <a:t>数据引擎命令：</a:t>
            </a:r>
            <a:r>
              <a:rPr lang="en-US" altLang="zh-CN" dirty="0" smtClean="0"/>
              <a:t>show engines;</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查看</a:t>
            </a:r>
            <a:r>
              <a:rPr lang="en-US" altLang="zh-CN" dirty="0" err="1" smtClean="0"/>
              <a:t>MySql</a:t>
            </a:r>
            <a:r>
              <a:rPr lang="zh-CN" altLang="en-US" dirty="0" smtClean="0"/>
              <a:t>默认的存储引擎命令：</a:t>
            </a:r>
            <a:r>
              <a:rPr lang="en-US" altLang="zh-CN" dirty="0" smtClean="0"/>
              <a:t>show variables like '%</a:t>
            </a:r>
            <a:r>
              <a:rPr lang="en-US" altLang="zh-CN" dirty="0" err="1" smtClean="0"/>
              <a:t>storage_engine</a:t>
            </a:r>
            <a:r>
              <a:rPr lang="en-US" altLang="zh-C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23</a:t>
            </a:fld>
            <a:endParaRPr lang="zh-CN" altLang="en-US"/>
          </a:p>
        </p:txBody>
      </p:sp>
    </p:spTree>
    <p:extLst>
      <p:ext uri="{BB962C8B-B14F-4D97-AF65-F5344CB8AC3E}">
        <p14:creationId xmlns:p14="http://schemas.microsoft.com/office/powerpoint/2010/main" xmlns="" val="1572638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6925" cy="3454400"/>
          </a:xfrm>
        </p:spPr>
      </p:sp>
      <p:sp>
        <p:nvSpPr>
          <p:cNvPr id="3" name="备注占位符 2"/>
          <p:cNvSpPr>
            <a:spLocks noGrp="1"/>
          </p:cNvSpPr>
          <p:nvPr>
            <p:ph type="body" idx="1"/>
          </p:nvPr>
        </p:nvSpPr>
        <p:spPr/>
        <p:txBody>
          <a:bodyPr/>
          <a:lstStyle/>
          <a:p>
            <a:r>
              <a:rPr lang="en-US" altLang="zh-CN" dirty="0" smtClean="0"/>
              <a:t>C:\ProgramData\MySQL\MySQL Server 5.5\data</a:t>
            </a:r>
            <a:endParaRPr lang="zh-CN" altLang="en-US"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24</a:t>
            </a:fld>
            <a:endParaRPr lang="zh-CN" altLang="en-US"/>
          </a:p>
        </p:txBody>
      </p:sp>
    </p:spTree>
    <p:extLst>
      <p:ext uri="{BB962C8B-B14F-4D97-AF65-F5344CB8AC3E}">
        <p14:creationId xmlns:p14="http://schemas.microsoft.com/office/powerpoint/2010/main" xmlns="" val="1984207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6925" cy="3454400"/>
          </a:xfrm>
        </p:spPr>
      </p:sp>
      <p:sp>
        <p:nvSpPr>
          <p:cNvPr id="3" name="备注占位符 2"/>
          <p:cNvSpPr>
            <a:spLocks noGrp="1"/>
          </p:cNvSpPr>
          <p:nvPr>
            <p:ph type="body" idx="1"/>
          </p:nvPr>
        </p:nvSpPr>
        <p:spPr/>
        <p:txBody>
          <a:bodyPr/>
          <a:lstStyle/>
          <a:p>
            <a:r>
              <a:rPr lang="en-US" altLang="zh-CN" dirty="0" smtClean="0"/>
              <a:t>#</a:t>
            </a:r>
            <a:r>
              <a:rPr lang="zh-CN" altLang="en-US" dirty="0" smtClean="0"/>
              <a:t>确认主键的原则：最少性和稳定性。</a:t>
            </a:r>
          </a:p>
          <a:p>
            <a:r>
              <a:rPr lang="en-US" altLang="zh-CN" dirty="0" smtClean="0"/>
              <a:t>    #</a:t>
            </a:r>
            <a:r>
              <a:rPr lang="zh-CN" altLang="en-US" dirty="0" smtClean="0"/>
              <a:t>最少性是指：能建立单列主键的不要建立联合主键。</a:t>
            </a:r>
          </a:p>
          <a:p>
            <a:r>
              <a:rPr lang="en-US" altLang="zh-CN" dirty="0" smtClean="0"/>
              <a:t>    #</a:t>
            </a:r>
            <a:r>
              <a:rPr lang="zh-CN" altLang="en-US" dirty="0" smtClean="0"/>
              <a:t>稳定性是指：确认主键列后，尽量不要修改了。</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33</a:t>
            </a:fld>
            <a:endParaRPr lang="zh-CN" altLang="en-US"/>
          </a:p>
        </p:txBody>
      </p:sp>
    </p:spTree>
    <p:extLst>
      <p:ext uri="{BB962C8B-B14F-4D97-AF65-F5344CB8AC3E}">
        <p14:creationId xmlns:p14="http://schemas.microsoft.com/office/powerpoint/2010/main" xmlns="" val="2699302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6925" cy="3454400"/>
          </a:xfrm>
        </p:spPr>
      </p:sp>
      <p:sp>
        <p:nvSpPr>
          <p:cNvPr id="3" name="备注占位符 2"/>
          <p:cNvSpPr>
            <a:spLocks noGrp="1"/>
          </p:cNvSpPr>
          <p:nvPr>
            <p:ph type="body" idx="1"/>
          </p:nvPr>
        </p:nvSpPr>
        <p:spPr/>
        <p:txBody>
          <a:bodyPr/>
          <a:lstStyle/>
          <a:p>
            <a:r>
              <a:rPr lang="zh-CN" altLang="en-US" dirty="0" smtClean="0"/>
              <a:t>传统的列级约束的语法来建立外键约束，但这种列级的约束语法建立的外键约束不会生效，</a:t>
            </a:r>
            <a:r>
              <a:rPr lang="en-US" altLang="zh-CN" dirty="0" smtClean="0"/>
              <a:t>MySQL</a:t>
            </a:r>
            <a:r>
              <a:rPr lang="zh-CN" altLang="en-US" dirty="0" smtClean="0"/>
              <a:t>提供这种列级约束语法仅仅是和标准</a:t>
            </a:r>
            <a:r>
              <a:rPr lang="en-US" altLang="zh-CN" dirty="0" smtClean="0"/>
              <a:t>SQL</a:t>
            </a:r>
            <a:r>
              <a:rPr lang="zh-CN" altLang="en-US" dirty="0" smtClean="0"/>
              <a:t>保持良好的兼容性。因此，如果需要</a:t>
            </a:r>
            <a:r>
              <a:rPr lang="en-US" altLang="zh-CN" dirty="0" smtClean="0"/>
              <a:t>MySQL</a:t>
            </a:r>
            <a:r>
              <a:rPr lang="zh-CN" altLang="en-US" dirty="0" smtClean="0"/>
              <a:t>中的外键约束生效，应使用表级约束语法。</a:t>
            </a:r>
            <a:endParaRPr lang="en-US" altLang="zh-CN" dirty="0" smtClean="0"/>
          </a:p>
          <a:p>
            <a:r>
              <a:rPr lang="en-US" altLang="zh-CN" sz="1200" b="0" i="0" kern="1200" dirty="0" smtClean="0">
                <a:solidFill>
                  <a:schemeClr val="tx1"/>
                </a:solidFill>
                <a:effectLst/>
                <a:latin typeface="+mn-lt"/>
                <a:ea typeface="+mn-ea"/>
                <a:cs typeface="+mn-cs"/>
              </a:rPr>
              <a:t>foreign key(</a:t>
            </a:r>
            <a:r>
              <a:rPr lang="en-US" altLang="zh-CN" sz="1200" b="0" i="0" kern="1200" dirty="0" err="1" smtClean="0">
                <a:solidFill>
                  <a:schemeClr val="tx1"/>
                </a:solidFill>
                <a:effectLst/>
                <a:latin typeface="+mn-lt"/>
                <a:ea typeface="+mn-ea"/>
                <a:cs typeface="+mn-cs"/>
              </a:rPr>
              <a:t>java_teacher</a:t>
            </a:r>
            <a:r>
              <a:rPr lang="en-US" altLang="zh-CN" sz="1200" b="0" i="0" kern="1200" dirty="0" smtClean="0">
                <a:solidFill>
                  <a:schemeClr val="tx1"/>
                </a:solidFill>
                <a:effectLst/>
                <a:latin typeface="+mn-lt"/>
                <a:ea typeface="+mn-ea"/>
                <a:cs typeface="+mn-cs"/>
              </a:rPr>
              <a:t>) references teacher_table1(</a:t>
            </a:r>
            <a:r>
              <a:rPr lang="en-US" altLang="zh-CN" sz="1200" b="0" i="0" kern="1200" dirty="0" err="1" smtClean="0">
                <a:solidFill>
                  <a:schemeClr val="tx1"/>
                </a:solidFill>
                <a:effectLst/>
                <a:latin typeface="+mn-lt"/>
                <a:ea typeface="+mn-ea"/>
                <a:cs typeface="+mn-cs"/>
              </a:rPr>
              <a:t>teacher_id</a:t>
            </a:r>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或者</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constraint </a:t>
            </a:r>
            <a:r>
              <a:rPr lang="en-US" altLang="zh-CN" sz="1200" b="0" i="0" kern="1200" dirty="0" err="1" smtClean="0">
                <a:solidFill>
                  <a:schemeClr val="tx1"/>
                </a:solidFill>
                <a:effectLst/>
                <a:latin typeface="+mn-lt"/>
                <a:ea typeface="+mn-ea"/>
                <a:cs typeface="+mn-cs"/>
              </a:rPr>
              <a:t>student_teacher_fk</a:t>
            </a:r>
            <a:r>
              <a:rPr lang="en-US" altLang="zh-CN" sz="1200" b="0" i="0" kern="1200" dirty="0" smtClean="0">
                <a:solidFill>
                  <a:schemeClr val="tx1"/>
                </a:solidFill>
                <a:effectLst/>
                <a:latin typeface="+mn-lt"/>
                <a:ea typeface="+mn-ea"/>
                <a:cs typeface="+mn-cs"/>
              </a:rPr>
              <a:t> foreign key(</a:t>
            </a:r>
            <a:r>
              <a:rPr lang="en-US" altLang="zh-CN" sz="1200" b="0" i="0" kern="1200" dirty="0" err="1" smtClean="0">
                <a:solidFill>
                  <a:schemeClr val="tx1"/>
                </a:solidFill>
                <a:effectLst/>
                <a:latin typeface="+mn-lt"/>
                <a:ea typeface="+mn-ea"/>
                <a:cs typeface="+mn-cs"/>
              </a:rPr>
              <a:t>java_teacher</a:t>
            </a:r>
            <a:r>
              <a:rPr lang="en-US" altLang="zh-CN" sz="1200" b="0" i="0" kern="1200" dirty="0" smtClean="0">
                <a:solidFill>
                  <a:schemeClr val="tx1"/>
                </a:solidFill>
                <a:effectLst/>
                <a:latin typeface="+mn-lt"/>
                <a:ea typeface="+mn-ea"/>
                <a:cs typeface="+mn-cs"/>
              </a:rPr>
              <a:t>) references teacher_table1(</a:t>
            </a:r>
            <a:r>
              <a:rPr lang="en-US" altLang="zh-CN" sz="1200" b="0" i="0" kern="1200" dirty="0" err="1" smtClean="0">
                <a:solidFill>
                  <a:schemeClr val="tx1"/>
                </a:solidFill>
                <a:effectLst/>
                <a:latin typeface="+mn-lt"/>
                <a:ea typeface="+mn-ea"/>
                <a:cs typeface="+mn-cs"/>
              </a:rPr>
              <a:t>teacher_id</a:t>
            </a:r>
            <a:r>
              <a:rPr lang="en-US" altLang="zh-CN"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36</a:t>
            </a:fld>
            <a:endParaRPr lang="zh-CN" altLang="en-US"/>
          </a:p>
        </p:txBody>
      </p:sp>
    </p:spTree>
    <p:extLst>
      <p:ext uri="{BB962C8B-B14F-4D97-AF65-F5344CB8AC3E}">
        <p14:creationId xmlns:p14="http://schemas.microsoft.com/office/powerpoint/2010/main" xmlns="" val="3323903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pPr/>
              <a:t>2019/1/7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9BB6D63-806B-49F4-873E-A58F28E6E8A9}" type="datetime3">
              <a:rPr lang="zh-CN" altLang="en-US" smtClean="0"/>
              <a:pPr/>
              <a:t>2019年1月7日星期一</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pPr>
                <a:defRPr/>
              </a:pPr>
              <a:t>‹#›</a:t>
            </a:fld>
            <a:r>
              <a:rPr lang="en-US" altLang="zh-CN" smtClean="0"/>
              <a:t>/35</a:t>
            </a:r>
            <a:endParaRPr lang="zh-CN" alt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9BB6D63-806B-49F4-873E-A58F28E6E8A9}" type="datetime3">
              <a:rPr lang="zh-CN" altLang="en-US" smtClean="0"/>
              <a:pPr/>
              <a:t>2019年1月7日星期一</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pPr>
                <a:defRPr/>
              </a:pPr>
              <a:t>‹#›</a:t>
            </a:fld>
            <a:r>
              <a:rPr lang="en-US" altLang="zh-CN" smtClean="0"/>
              <a:t>/35</a:t>
            </a:r>
            <a:endParaRPr lang="zh-CN" altLang="en-US" dirty="0"/>
          </a:p>
        </p:txBody>
      </p:sp>
      <p:sp>
        <p:nvSpPr>
          <p:cNvPr id="24" name="TextBox 23"/>
          <p:cNvSpPr txBox="1"/>
          <p:nvPr/>
        </p:nvSpPr>
        <p:spPr>
          <a:xfrm>
            <a:off x="482711" y="790378"/>
            <a:ext cx="457319"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6747699" y="2886556"/>
            <a:ext cx="457319"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9BB6D63-806B-49F4-873E-A58F28E6E8A9}" type="datetime3">
              <a:rPr lang="zh-CN" altLang="en-US" smtClean="0"/>
              <a:pPr/>
              <a:t>2019年1月7日星期一</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pPr>
                <a:defRPr/>
              </a:pPr>
              <a:t>‹#›</a:t>
            </a:fld>
            <a:r>
              <a:rPr lang="en-US" altLang="zh-CN" smtClean="0"/>
              <a:t>/35</a:t>
            </a:r>
            <a:endParaRPr lang="zh-CN" alt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9BB6D63-806B-49F4-873E-A58F28E6E8A9}" type="datetime3">
              <a:rPr lang="zh-CN" altLang="en-US" smtClean="0"/>
              <a:pPr/>
              <a:t>2019年1月7日星期一</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pPr>
                <a:defRPr/>
              </a:pPr>
              <a:t>‹#›</a:t>
            </a:fld>
            <a:r>
              <a:rPr lang="en-US" altLang="zh-CN" smtClean="0"/>
              <a:t>/35</a:t>
            </a:r>
            <a:endParaRPr lang="zh-CN" altLang="en-US" dirty="0"/>
          </a:p>
        </p:txBody>
      </p:sp>
      <p:sp>
        <p:nvSpPr>
          <p:cNvPr id="24" name="TextBox 23"/>
          <p:cNvSpPr txBox="1"/>
          <p:nvPr/>
        </p:nvSpPr>
        <p:spPr>
          <a:xfrm>
            <a:off x="482711" y="790378"/>
            <a:ext cx="457319"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6747699" y="2886556"/>
            <a:ext cx="457319"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9BB6D63-806B-49F4-873E-A58F28E6E8A9}" type="datetime3">
              <a:rPr lang="zh-CN" altLang="en-US" smtClean="0"/>
              <a:pPr/>
              <a:t>2019年1月7日星期一</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pPr>
                <a:defRPr/>
              </a:pPr>
              <a:t>‹#›</a:t>
            </a:fld>
            <a:r>
              <a:rPr lang="en-US" altLang="zh-CN" smtClean="0"/>
              <a:t>/35</a:t>
            </a:r>
            <a:endParaRPr lang="zh-CN" alt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pPr>
                <a:defRPr/>
              </a:pPr>
              <a:t>‹#›</a:t>
            </a:fld>
            <a:r>
              <a:rPr lang="en-US" altLang="zh-CN" smtClean="0"/>
              <a:t>/35</a:t>
            </a:r>
            <a:endParaRPr lang="zh-CN" alt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pPr/>
              <a:t>2019/1/7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pPr>
                <a:defRPr/>
              </a:pPr>
              <a:t>‹#›</a:t>
            </a:fld>
            <a:r>
              <a:rPr lang="en-US" altLang="zh-CN" smtClean="0"/>
              <a:t>/35</a:t>
            </a:r>
            <a:endParaRPr lang="zh-CN" altLang="en-US" dirty="0"/>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460" cy="650875"/>
          </a:xfrm>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11505" y="1485265"/>
            <a:ext cx="6347460" cy="4405630"/>
          </a:xfrm>
        </p:spPr>
        <p:txBody>
          <a:bodyPr/>
          <a:lstStyle>
            <a:lvl1pPr>
              <a:defRPr sz="2000"/>
            </a:lvl1pPr>
            <a:lvl2pPr>
              <a:defRPr sz="1800"/>
            </a:lvl2pPr>
            <a:lvl3pPr>
              <a:defRPr sz="1600"/>
            </a:lvl3pPr>
            <a:lvl4pPr>
              <a:defRPr sz="14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pPr>
                <a:defRPr/>
              </a:pPr>
              <a:t>‹#›</a:t>
            </a:fld>
            <a:r>
              <a:rPr lang="en-US" altLang="zh-CN" smtClean="0"/>
              <a:t>/35</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pPr>
                <a:defRPr/>
              </a:pPr>
              <a:t>‹#›</a:t>
            </a:fld>
            <a:r>
              <a:rPr lang="en-US" altLang="zh-CN" smtClean="0"/>
              <a:t>/35</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806565" cy="650875"/>
          </a:xfrm>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11505" y="1485265"/>
            <a:ext cx="6805295" cy="4405630"/>
          </a:xfrm>
        </p:spPr>
        <p:txBody>
          <a:bodyPr/>
          <a:lstStyle>
            <a:lvl1pPr>
              <a:defRPr sz="2000"/>
            </a:lvl1pPr>
            <a:lvl2pPr>
              <a:defRPr sz="1800"/>
            </a:lvl2pPr>
            <a:lvl3pPr>
              <a:defRPr sz="1600"/>
            </a:lvl3pPr>
            <a:lvl4pPr>
              <a:defRPr sz="14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pPr/>
              <a:t>2019/1/7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2019/1/7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pPr>
              <a:defRPr/>
            </a:pPr>
            <a:fld id="{9394C29D-ED0C-453C-8BBC-C52F19F5BA76}" type="slidenum">
              <a:rPr lang="zh-CN" altLang="en-US" smtClean="0"/>
              <a:pPr>
                <a:defRPr/>
              </a:pPr>
              <a:t>‹#›</a:t>
            </a:fld>
            <a:r>
              <a:rPr lang="en-US" altLang="zh-CN" smtClean="0"/>
              <a:t>/35</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pPr/>
              <a:t>2019/1/7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pPr>
              <a:defRPr/>
            </a:pPr>
            <a:fld id="{9394C29D-ED0C-453C-8BBC-C52F19F5BA76}" type="slidenum">
              <a:rPr lang="zh-CN" altLang="en-US" smtClean="0"/>
              <a:pPr>
                <a:defRPr/>
              </a:pPr>
              <a:t>‹#›</a:t>
            </a:fld>
            <a:r>
              <a:rPr lang="en-US" altLang="zh-CN" smtClean="0"/>
              <a:t>/35</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pPr/>
              <a:t>2019/1/7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pPr>
              <a:defRPr/>
            </a:pPr>
            <a:fld id="{9394C29D-ED0C-453C-8BBC-C52F19F5BA76}" type="slidenum">
              <a:rPr lang="zh-CN" altLang="en-US" smtClean="0"/>
              <a:pPr>
                <a:defRPr/>
              </a:pPr>
              <a:t>‹#›</a:t>
            </a:fld>
            <a:r>
              <a:rPr lang="en-US" altLang="zh-CN" smtClean="0"/>
              <a:t>/35</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pPr/>
              <a:t>2019/1/7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pPr>
              <a:defRPr/>
            </a:pPr>
            <a:fld id="{9394C29D-ED0C-453C-8BBC-C52F19F5BA76}" type="slidenum">
              <a:rPr lang="zh-CN" altLang="en-US" smtClean="0"/>
              <a:pPr>
                <a:defRPr/>
              </a:pPr>
              <a:t>‹#›</a:t>
            </a:fld>
            <a:r>
              <a:rPr lang="en-US" altLang="zh-CN" smtClean="0"/>
              <a:t>/35</a:t>
            </a:r>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2019/1/7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pPr>
              <a:defRPr/>
            </a:pPr>
            <a:fld id="{9394C29D-ED0C-453C-8BBC-C52F19F5BA76}" type="slidenum">
              <a:rPr lang="zh-CN" altLang="en-US" smtClean="0"/>
              <a:pPr>
                <a:defRPr/>
              </a:pPr>
              <a:t>‹#›</a:t>
            </a:fld>
            <a:r>
              <a:rPr lang="en-US" altLang="zh-CN" smtClean="0"/>
              <a:t>/35</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2019/1/7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pPr>
              <a:defRPr/>
            </a:pPr>
            <a:fld id="{9394C29D-ED0C-453C-8BBC-C52F19F5BA76}" type="slidenum">
              <a:rPr lang="zh-CN" altLang="en-US" smtClean="0"/>
              <a:pPr>
                <a:defRPr/>
              </a:pPr>
              <a:t>‹#›</a:t>
            </a:fld>
            <a:r>
              <a:rPr lang="en-US" altLang="zh-CN" smtClean="0"/>
              <a:t>/35</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9BB6D63-806B-49F4-873E-A58F28E6E8A9}" type="datetime3">
              <a:rPr lang="zh-CN" altLang="en-US" smtClean="0"/>
              <a:pPr/>
              <a:t>2019年1月7日星期一</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pPr>
                <a:defRPr/>
              </a:pPr>
              <a:t>‹#›</a:t>
            </a:fld>
            <a:r>
              <a:rPr lang="en-US" altLang="zh-CN" smtClean="0"/>
              <a:t>/35</a:t>
            </a:r>
            <a:endParaRPr lang="zh-CN" altLang="en-US" dirty="0"/>
          </a:p>
        </p:txBody>
      </p:sp>
    </p:spTree>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9BB6D63-806B-49F4-873E-A58F28E6E8A9}" type="datetime3">
              <a:rPr lang="zh-CN" altLang="en-US" smtClean="0"/>
              <a:pPr/>
              <a:t>2019年1月7日星期一</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pPr>
                <a:defRPr/>
              </a:pPr>
              <a:t>‹#›</a:t>
            </a:fld>
            <a:r>
              <a:rPr lang="en-US" altLang="zh-CN" smtClean="0"/>
              <a:t>/35</a:t>
            </a:r>
            <a:endParaRPr lang="zh-CN" altLang="en-US" dirty="0"/>
          </a:p>
        </p:txBody>
      </p:sp>
      <p:sp>
        <p:nvSpPr>
          <p:cNvPr id="24" name="TextBox 23"/>
          <p:cNvSpPr txBox="1"/>
          <p:nvPr/>
        </p:nvSpPr>
        <p:spPr>
          <a:xfrm>
            <a:off x="482711" y="790378"/>
            <a:ext cx="457319"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6747699" y="2886556"/>
            <a:ext cx="457319"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9BB6D63-806B-49F4-873E-A58F28E6E8A9}" type="datetime3">
              <a:rPr lang="zh-CN" altLang="en-US" smtClean="0"/>
              <a:pPr/>
              <a:t>2019年1月7日星期一</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pPr>
                <a:defRPr/>
              </a:pPr>
              <a:t>‹#›</a:t>
            </a:fld>
            <a:r>
              <a:rPr lang="en-US" altLang="zh-CN" smtClean="0"/>
              <a:t>/35</a:t>
            </a:r>
            <a:endParaRPr lang="zh-CN" altLang="en-US" dirty="0"/>
          </a:p>
        </p:txBody>
      </p:sp>
    </p:spTree>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9BB6D63-806B-49F4-873E-A58F28E6E8A9}" type="datetime3">
              <a:rPr lang="zh-CN" altLang="en-US" smtClean="0"/>
              <a:pPr/>
              <a:t>2019年1月7日星期一</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pPr>
                <a:defRPr/>
              </a:pPr>
              <a:t>‹#›</a:t>
            </a:fld>
            <a:r>
              <a:rPr lang="en-US" altLang="zh-CN" smtClean="0"/>
              <a:t>/35</a:t>
            </a:r>
            <a:endParaRPr lang="zh-CN" altLang="en-US" dirty="0"/>
          </a:p>
        </p:txBody>
      </p:sp>
      <p:sp>
        <p:nvSpPr>
          <p:cNvPr id="24" name="TextBox 23"/>
          <p:cNvSpPr txBox="1"/>
          <p:nvPr/>
        </p:nvSpPr>
        <p:spPr>
          <a:xfrm>
            <a:off x="482711" y="790378"/>
            <a:ext cx="457319"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6747699" y="2886556"/>
            <a:ext cx="457319"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2F288E0-7875-42C4-84C8-98DBBD3BF4D2}" type="datetimeFigureOut">
              <a:rPr lang="zh-CN" altLang="en-US" smtClean="0"/>
              <a:pPr/>
              <a:t>2019/1/7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9BB6D63-806B-49F4-873E-A58F28E6E8A9}" type="datetime3">
              <a:rPr lang="zh-CN" altLang="en-US" smtClean="0"/>
              <a:pPr/>
              <a:t>2019年1月7日星期一</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pPr>
                <a:defRPr/>
              </a:pPr>
              <a:t>‹#›</a:t>
            </a:fld>
            <a:r>
              <a:rPr lang="en-US" altLang="zh-CN" smtClean="0"/>
              <a:t>/35</a:t>
            </a:r>
            <a:endParaRPr lang="zh-CN" altLang="en-US" dirty="0"/>
          </a:p>
        </p:txBody>
      </p:sp>
    </p:spTree>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pPr>
                <a:defRPr/>
              </a:pPr>
              <a:t>‹#›</a:t>
            </a:fld>
            <a:r>
              <a:rPr lang="en-US" altLang="zh-CN" smtClean="0"/>
              <a:t>/35</a:t>
            </a:r>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9BB6D63-806B-49F4-873E-A58F28E6E8A9}" type="datetime3">
              <a:rPr lang="zh-CN" altLang="en-US" smtClean="0"/>
              <a:pPr/>
              <a:t>2019年1月7日星期一</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pPr>
                <a:defRPr/>
              </a:pPr>
              <a:t>‹#›</a:t>
            </a:fld>
            <a:r>
              <a:rPr lang="en-US" altLang="zh-CN" smtClean="0"/>
              <a:t>/35</a:t>
            </a:r>
            <a:endParaRPr lang="zh-CN" altLang="en-US" dirty="0"/>
          </a:p>
        </p:txBody>
      </p:sp>
    </p:spTree>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pPr/>
              <a:t>2019/1/7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extLst>
      <p:ext uri="{BB962C8B-B14F-4D97-AF65-F5344CB8AC3E}">
        <p14:creationId xmlns:p14="http://schemas.microsoft.com/office/powerpoint/2010/main" xmlns="" val="2052029742"/>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706815" cy="650875"/>
          </a:xfrm>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11504" y="1485265"/>
            <a:ext cx="7704911" cy="4405630"/>
          </a:xfrm>
        </p:spPr>
        <p:txBody>
          <a:bodyPr/>
          <a:lstStyle>
            <a:lvl1pPr>
              <a:defRPr sz="2000"/>
            </a:lvl1pPr>
            <a:lvl2pPr>
              <a:defRPr sz="1800"/>
            </a:lvl2pPr>
            <a:lvl3pPr>
              <a:defRPr sz="1600"/>
            </a:lvl3pPr>
            <a:lvl4pPr>
              <a:defRPr sz="14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6804248" y="6036664"/>
            <a:ext cx="792088" cy="365125"/>
          </a:xfrm>
        </p:spPr>
        <p:txBody>
          <a:bodyPr/>
          <a:lstStyle/>
          <a:p>
            <a:fld id="{82F288E0-7875-42C4-84C8-98DBBD3BF4D2}" type="datetimeFigureOut">
              <a:rPr lang="zh-CN" altLang="en-US" smtClean="0"/>
              <a:pPr/>
              <a:t>2019/1/7</a:t>
            </a:fld>
            <a:endParaRPr lang="zh-CN" altLang="en-US"/>
          </a:p>
        </p:txBody>
      </p:sp>
      <p:sp>
        <p:nvSpPr>
          <p:cNvPr id="5" name="Footer Placeholder 4"/>
          <p:cNvSpPr>
            <a:spLocks noGrp="1"/>
          </p:cNvSpPr>
          <p:nvPr>
            <p:ph type="ftr" sz="quarter" idx="11"/>
          </p:nvPr>
        </p:nvSpPr>
        <p:spPr>
          <a:xfrm>
            <a:off x="609599" y="6041363"/>
            <a:ext cx="5987209" cy="365125"/>
          </a:xfrm>
        </p:spPr>
        <p:txBody>
          <a:bodyPr/>
          <a:lstStyle/>
          <a:p>
            <a:endParaRPr lang="zh-CN" altLang="en-US"/>
          </a:p>
        </p:txBody>
      </p:sp>
      <p:sp>
        <p:nvSpPr>
          <p:cNvPr id="6" name="Slide Number Placeholder 5"/>
          <p:cNvSpPr>
            <a:spLocks noGrp="1"/>
          </p:cNvSpPr>
          <p:nvPr>
            <p:ph type="sldNum" sz="quarter" idx="12"/>
          </p:nvPr>
        </p:nvSpPr>
        <p:spPr>
          <a:xfrm>
            <a:off x="7803776" y="6036664"/>
            <a:ext cx="512638" cy="365125"/>
          </a:xfrm>
        </p:spPr>
        <p:txBody>
          <a:bodyPr/>
          <a:lstStyle/>
          <a:p>
            <a:fld id="{7D9BB5D0-35E4-459D-AEF3-FE4D7C45CC19}" type="slidenum">
              <a:rPr lang="zh-CN" altLang="en-US" smtClean="0"/>
              <a:pPr/>
              <a:t>‹#›</a:t>
            </a:fld>
            <a:endParaRPr lang="zh-CN" altLang="en-US"/>
          </a:p>
        </p:txBody>
      </p:sp>
    </p:spTree>
    <p:extLst>
      <p:ext uri="{BB962C8B-B14F-4D97-AF65-F5344CB8AC3E}">
        <p14:creationId xmlns:p14="http://schemas.microsoft.com/office/powerpoint/2010/main" xmlns="" val="710762431"/>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7850834"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7850834"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extLst>
      <p:ext uri="{BB962C8B-B14F-4D97-AF65-F5344CB8AC3E}">
        <p14:creationId xmlns:p14="http://schemas.microsoft.com/office/powerpoint/2010/main" xmlns="" val="459479244"/>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pPr/>
              <a:t>2019/1/7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extLst>
      <p:ext uri="{BB962C8B-B14F-4D97-AF65-F5344CB8AC3E}">
        <p14:creationId xmlns:p14="http://schemas.microsoft.com/office/powerpoint/2010/main" xmlns="" val="2903906360"/>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706815" cy="650875"/>
          </a:xfrm>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11504" y="1485265"/>
            <a:ext cx="7704911" cy="4405630"/>
          </a:xfrm>
        </p:spPr>
        <p:txBody>
          <a:bodyPr/>
          <a:lstStyle>
            <a:lvl1pPr>
              <a:defRPr sz="2000"/>
            </a:lvl1pPr>
            <a:lvl2pPr>
              <a:defRPr sz="1800"/>
            </a:lvl2pPr>
            <a:lvl3pPr>
              <a:defRPr sz="1600"/>
            </a:lvl3pPr>
            <a:lvl4pPr>
              <a:defRPr sz="14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6804248" y="6036664"/>
            <a:ext cx="792088" cy="365125"/>
          </a:xfrm>
        </p:spPr>
        <p:txBody>
          <a:bodyPr/>
          <a:lstStyle/>
          <a:p>
            <a:fld id="{82F288E0-7875-42C4-84C8-98DBBD3BF4D2}" type="datetimeFigureOut">
              <a:rPr lang="zh-CN" altLang="en-US" smtClean="0"/>
              <a:pPr/>
              <a:t>2019/1/7</a:t>
            </a:fld>
            <a:endParaRPr lang="zh-CN" altLang="en-US"/>
          </a:p>
        </p:txBody>
      </p:sp>
      <p:sp>
        <p:nvSpPr>
          <p:cNvPr id="5" name="Footer Placeholder 4"/>
          <p:cNvSpPr>
            <a:spLocks noGrp="1"/>
          </p:cNvSpPr>
          <p:nvPr>
            <p:ph type="ftr" sz="quarter" idx="11"/>
          </p:nvPr>
        </p:nvSpPr>
        <p:spPr>
          <a:xfrm>
            <a:off x="609599" y="6041363"/>
            <a:ext cx="5987209" cy="365125"/>
          </a:xfrm>
        </p:spPr>
        <p:txBody>
          <a:bodyPr/>
          <a:lstStyle/>
          <a:p>
            <a:endParaRPr lang="zh-CN" altLang="en-US"/>
          </a:p>
        </p:txBody>
      </p:sp>
      <p:sp>
        <p:nvSpPr>
          <p:cNvPr id="6" name="Slide Number Placeholder 5"/>
          <p:cNvSpPr>
            <a:spLocks noGrp="1"/>
          </p:cNvSpPr>
          <p:nvPr>
            <p:ph type="sldNum" sz="quarter" idx="12"/>
          </p:nvPr>
        </p:nvSpPr>
        <p:spPr>
          <a:xfrm>
            <a:off x="7803776" y="6036664"/>
            <a:ext cx="512638" cy="365125"/>
          </a:xfrm>
        </p:spPr>
        <p:txBody>
          <a:bodyPr/>
          <a:lstStyle/>
          <a:p>
            <a:fld id="{7D9BB5D0-35E4-459D-AEF3-FE4D7C45CC19}" type="slidenum">
              <a:rPr lang="zh-CN" altLang="en-US" smtClean="0"/>
              <a:pPr/>
              <a:t>‹#›</a:t>
            </a:fld>
            <a:endParaRPr lang="zh-CN" altLang="en-US"/>
          </a:p>
        </p:txBody>
      </p:sp>
    </p:spTree>
    <p:extLst>
      <p:ext uri="{BB962C8B-B14F-4D97-AF65-F5344CB8AC3E}">
        <p14:creationId xmlns:p14="http://schemas.microsoft.com/office/powerpoint/2010/main" xmlns="" val="1117049273"/>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7850834"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7850834"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extLst>
      <p:ext uri="{BB962C8B-B14F-4D97-AF65-F5344CB8AC3E}">
        <p14:creationId xmlns:p14="http://schemas.microsoft.com/office/powerpoint/2010/main" xmlns="" val="41224418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2F288E0-7875-42C4-84C8-98DBBD3BF4D2}" type="datetimeFigureOut">
              <a:rPr lang="zh-CN" altLang="en-US" smtClean="0"/>
              <a:pPr/>
              <a:t>2019/1/7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2F288E0-7875-42C4-84C8-98DBBD3BF4D2}" type="datetimeFigureOut">
              <a:rPr lang="zh-CN" altLang="en-US" smtClean="0"/>
              <a:pPr/>
              <a:t>2019/1/7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2F288E0-7875-42C4-84C8-98DBBD3BF4D2}" type="datetimeFigureOut">
              <a:rPr lang="zh-CN" altLang="en-US" smtClean="0"/>
              <a:pPr/>
              <a:t>2019/1/7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288E0-7875-42C4-84C8-98DBBD3BF4D2}" type="datetimeFigureOut">
              <a:rPr lang="zh-CN" altLang="en-US" smtClean="0"/>
              <a:pPr/>
              <a:t>2019/1/7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2019/1/7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pPr>
              <a:defRPr/>
            </a:pPr>
            <a:fld id="{9394C29D-ED0C-453C-8BBC-C52F19F5BA76}" type="slidenum">
              <a:rPr lang="zh-CN" altLang="en-US" smtClean="0"/>
              <a:pPr>
                <a:defRPr/>
              </a:pPr>
              <a:t>‹#›</a:t>
            </a:fld>
            <a:r>
              <a:rPr lang="en-US" altLang="zh-CN" smtClean="0"/>
              <a:t>/35</a:t>
            </a:r>
            <a:endParaRPr lang="zh-CN" alt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2F288E0-7875-42C4-84C8-98DBBD3BF4D2}" type="datetimeFigureOut">
              <a:rPr lang="zh-CN" altLang="en-US" smtClean="0"/>
              <a:pPr/>
              <a:t>2019/1/7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slideLayout" Target="../slideLayouts/slideLayout37.xml"/><Relationship Id="rId1" Type="http://schemas.openxmlformats.org/officeDocument/2006/relationships/slideLayout" Target="../slideLayouts/slideLayout36.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600" y="609600"/>
            <a:ext cx="6347460" cy="814705"/>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11504" y="1700850"/>
            <a:ext cx="6347714"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F288E0-7875-42C4-84C8-98DBBD3BF4D2}" type="datetimeFigureOut">
              <a:rPr lang="zh-CN" altLang="en-US" smtClean="0"/>
              <a:pPr/>
              <a:t>2019/1/7</a:t>
            </a:fld>
            <a:endParaRPr lang="zh-CN" alt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defTabSz="457200" rtl="0" eaLnBrk="1" latinLnBrk="0" hangingPunct="1">
        <a:spcBef>
          <a:spcPct val="0"/>
        </a:spcBef>
        <a:buNone/>
        <a:defRPr sz="3600" kern="1200">
          <a:solidFill>
            <a:schemeClr val="accent1"/>
          </a:solidFill>
          <a:latin typeface="微软雅黑" panose="020B0503020204020204" charset="-122"/>
          <a:ea typeface="微软雅黑" panose="020B050302020402020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2000" kern="1200">
          <a:solidFill>
            <a:schemeClr val="tx1">
              <a:lumMod val="75000"/>
              <a:lumOff val="25000"/>
            </a:schemeClr>
          </a:solidFill>
          <a:latin typeface="微软雅黑" panose="020B0503020204020204" charset="-122"/>
          <a:ea typeface="微软雅黑" panose="020B050302020402020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微软雅黑" panose="020B0503020204020204" charset="-122"/>
          <a:ea typeface="微软雅黑" panose="020B050302020402020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微软雅黑" panose="020B0503020204020204" charset="-122"/>
          <a:ea typeface="微软雅黑" panose="020B050302020402020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微软雅黑" panose="020B0503020204020204" charset="-122"/>
          <a:ea typeface="微软雅黑" panose="020B050302020402020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微软雅黑" panose="020B0503020204020204" charset="-122"/>
          <a:ea typeface="微软雅黑" panose="020B050302020402020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600" y="609600"/>
            <a:ext cx="7040880" cy="814705"/>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11505" y="1701165"/>
            <a:ext cx="7038340" cy="3880485"/>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9BB6D63-806B-49F4-873E-A58F28E6E8A9}" type="datetime3">
              <a:rPr lang="zh-CN" altLang="en-US" smtClean="0"/>
              <a:pPr/>
              <a:t>2019年1月7日星期一</a:t>
            </a:fld>
            <a:endParaRPr lang="zh-CN" alt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defRPr/>
            </a:pPr>
            <a:fld id="{9394C29D-ED0C-453C-8BBC-C52F19F5BA76}" type="slidenum">
              <a:rPr lang="zh-CN" altLang="en-US" smtClean="0"/>
              <a:pPr>
                <a:defRPr/>
              </a:pPr>
              <a:t>‹#›</a:t>
            </a:fld>
            <a:r>
              <a:rPr lang="en-US" altLang="zh-CN" smtClean="0"/>
              <a:t>/35</a:t>
            </a:r>
            <a:endParaRPr lang="zh-CN" alt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hdr="0" ftr="0" dt="0"/>
  <p:txStyles>
    <p:titleStyle>
      <a:lvl1pPr algn="l" defTabSz="457200" rtl="0" eaLnBrk="1" latinLnBrk="0" hangingPunct="1">
        <a:spcBef>
          <a:spcPct val="0"/>
        </a:spcBef>
        <a:buNone/>
        <a:defRPr sz="3600" kern="1200">
          <a:solidFill>
            <a:schemeClr val="accent1"/>
          </a:solidFill>
          <a:latin typeface="微软雅黑" panose="020B0503020204020204" charset="-122"/>
          <a:ea typeface="微软雅黑" panose="020B050302020402020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2000" kern="1200">
          <a:solidFill>
            <a:schemeClr val="tx1">
              <a:lumMod val="75000"/>
              <a:lumOff val="25000"/>
            </a:schemeClr>
          </a:solidFill>
          <a:latin typeface="微软雅黑" panose="020B0503020204020204" charset="-122"/>
          <a:ea typeface="微软雅黑" panose="020B050302020402020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微软雅黑" panose="020B0503020204020204" charset="-122"/>
          <a:ea typeface="微软雅黑" panose="020B050302020402020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微软雅黑" panose="020B0503020204020204" charset="-122"/>
          <a:ea typeface="微软雅黑" panose="020B050302020402020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微软雅黑" panose="020B0503020204020204" charset="-122"/>
          <a:ea typeface="微软雅黑" panose="020B050302020402020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微软雅黑" panose="020B0503020204020204" charset="-122"/>
          <a:ea typeface="微软雅黑" panose="020B050302020402020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600" y="609600"/>
            <a:ext cx="7040880" cy="814705"/>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11505" y="1701165"/>
            <a:ext cx="7038340" cy="3880485"/>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F288E0-7875-42C4-84C8-98DBBD3BF4D2}" type="datetimeFigureOut">
              <a:rPr lang="zh-CN" altLang="en-US" smtClean="0"/>
              <a:pPr/>
              <a:t>2019/1/7</a:t>
            </a:fld>
            <a:endParaRPr lang="zh-CN" alt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7D9BB5D0-35E4-459D-AEF3-FE4D7C45CC19}" type="slidenum">
              <a:rPr lang="zh-CN" altLang="en-US" smtClean="0"/>
              <a:pPr/>
              <a:t>‹#›</a:t>
            </a:fld>
            <a:endParaRPr lang="zh-CN" altLang="en-US"/>
          </a:p>
        </p:txBody>
      </p:sp>
    </p:spTree>
    <p:extLst>
      <p:ext uri="{BB962C8B-B14F-4D97-AF65-F5344CB8AC3E}">
        <p14:creationId xmlns:p14="http://schemas.microsoft.com/office/powerpoint/2010/main" xmlns="" val="363195991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Lst>
  <p:hf sldNum="0" hdr="0" ftr="0" dt="0"/>
  <p:txStyles>
    <p:titleStyle>
      <a:lvl1pPr algn="l" defTabSz="457200" rtl="0" eaLnBrk="1" latinLnBrk="0" hangingPunct="1">
        <a:spcBef>
          <a:spcPct val="0"/>
        </a:spcBef>
        <a:buNone/>
        <a:defRPr sz="3600" kern="1200">
          <a:solidFill>
            <a:schemeClr val="accent1"/>
          </a:solidFill>
          <a:latin typeface="微软雅黑" panose="020B0503020204020204" charset="-122"/>
          <a:ea typeface="微软雅黑" panose="020B050302020402020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2000" kern="1200">
          <a:solidFill>
            <a:schemeClr val="tx1">
              <a:lumMod val="75000"/>
              <a:lumOff val="25000"/>
            </a:schemeClr>
          </a:solidFill>
          <a:latin typeface="微软雅黑" panose="020B0503020204020204" charset="-122"/>
          <a:ea typeface="微软雅黑" panose="020B050302020402020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微软雅黑" panose="020B0503020204020204" charset="-122"/>
          <a:ea typeface="微软雅黑" panose="020B050302020402020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微软雅黑" panose="020B0503020204020204" charset="-122"/>
          <a:ea typeface="微软雅黑" panose="020B050302020402020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微软雅黑" panose="020B0503020204020204" charset="-122"/>
          <a:ea typeface="微软雅黑" panose="020B050302020402020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微软雅黑" panose="020B0503020204020204" charset="-122"/>
          <a:ea typeface="微软雅黑" panose="020B050302020402020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600" y="609600"/>
            <a:ext cx="7040880" cy="814705"/>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11505" y="1701165"/>
            <a:ext cx="7038340" cy="3880485"/>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F288E0-7875-42C4-84C8-98DBBD3BF4D2}" type="datetimeFigureOut">
              <a:rPr lang="zh-CN" altLang="en-US" smtClean="0"/>
              <a:pPr/>
              <a:t>2019/1/7</a:t>
            </a:fld>
            <a:endParaRPr lang="zh-CN" alt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7D9BB5D0-35E4-459D-AEF3-FE4D7C45CC19}" type="slidenum">
              <a:rPr lang="zh-CN" altLang="en-US" smtClean="0"/>
              <a:pPr/>
              <a:t>‹#›</a:t>
            </a:fld>
            <a:endParaRPr lang="zh-CN" altLang="en-US"/>
          </a:p>
        </p:txBody>
      </p:sp>
    </p:spTree>
    <p:extLst>
      <p:ext uri="{BB962C8B-B14F-4D97-AF65-F5344CB8AC3E}">
        <p14:creationId xmlns:p14="http://schemas.microsoft.com/office/powerpoint/2010/main" xmlns="" val="241083228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Lst>
  <p:hf sldNum="0" hdr="0" ftr="0" dt="0"/>
  <p:txStyles>
    <p:titleStyle>
      <a:lvl1pPr algn="l" defTabSz="457200" rtl="0" eaLnBrk="1" latinLnBrk="0" hangingPunct="1">
        <a:spcBef>
          <a:spcPct val="0"/>
        </a:spcBef>
        <a:buNone/>
        <a:defRPr sz="3600" kern="1200">
          <a:solidFill>
            <a:schemeClr val="accent1"/>
          </a:solidFill>
          <a:latin typeface="微软雅黑" panose="020B0503020204020204" charset="-122"/>
          <a:ea typeface="微软雅黑" panose="020B050302020402020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2000" kern="1200">
          <a:solidFill>
            <a:schemeClr val="tx1">
              <a:lumMod val="75000"/>
              <a:lumOff val="25000"/>
            </a:schemeClr>
          </a:solidFill>
          <a:latin typeface="微软雅黑" panose="020B0503020204020204" charset="-122"/>
          <a:ea typeface="微软雅黑" panose="020B050302020402020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微软雅黑" panose="020B0503020204020204" charset="-122"/>
          <a:ea typeface="微软雅黑" panose="020B050302020402020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微软雅黑" panose="020B0503020204020204" charset="-122"/>
          <a:ea typeface="微软雅黑" panose="020B050302020402020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微软雅黑" panose="020B0503020204020204" charset="-122"/>
          <a:ea typeface="微软雅黑" panose="020B050302020402020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微软雅黑" panose="020B0503020204020204" charset="-122"/>
          <a:ea typeface="微软雅黑" panose="020B050302020402020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zh-CN" dirty="0"/>
              <a:t>第二</a:t>
            </a:r>
            <a:r>
              <a:rPr lang="zh-CN" altLang="zh-CN" dirty="0" smtClean="0"/>
              <a:t>章</a:t>
            </a:r>
            <a:r>
              <a:rPr lang="en-US" altLang="zh-CN" dirty="0" smtClean="0"/>
              <a:t/>
            </a:r>
            <a:br>
              <a:rPr lang="en-US" altLang="zh-CN" dirty="0" smtClean="0"/>
            </a:br>
            <a:r>
              <a:rPr lang="en-US" altLang="zh-CN" dirty="0"/>
              <a:t>	</a:t>
            </a:r>
            <a:r>
              <a:rPr lang="zh-CN" altLang="zh-CN" dirty="0" smtClean="0"/>
              <a:t>创建</a:t>
            </a:r>
            <a:r>
              <a:rPr lang="zh-CN" altLang="zh-CN" dirty="0"/>
              <a:t>数据库和表</a:t>
            </a:r>
            <a:endParaRPr lang="en-US" altLang="zh-CN" dirty="0"/>
          </a:p>
        </p:txBody>
      </p:sp>
      <p:sp>
        <p:nvSpPr>
          <p:cNvPr id="6" name="文本占位符 5"/>
          <p:cNvSpPr>
            <a:spLocks noGrp="1"/>
          </p:cNvSpPr>
          <p:nvPr>
            <p:ph type="body"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列类型分类</a:t>
            </a:r>
            <a:r>
              <a:rPr lang="en-US" altLang="zh-CN"/>
              <a:t>4-1</a:t>
            </a:r>
          </a:p>
        </p:txBody>
      </p:sp>
      <p:sp>
        <p:nvSpPr>
          <p:cNvPr id="3" name="内容占位符 2"/>
          <p:cNvSpPr>
            <a:spLocks noGrp="1"/>
          </p:cNvSpPr>
          <p:nvPr>
            <p:ph idx="1"/>
          </p:nvPr>
        </p:nvSpPr>
        <p:spPr/>
        <p:txBody>
          <a:bodyPr/>
          <a:lstStyle/>
          <a:p>
            <a:r>
              <a:rPr lang="zh-CN" altLang="en-US"/>
              <a:t>数值类型</a:t>
            </a:r>
          </a:p>
        </p:txBody>
      </p:sp>
      <p:graphicFrame>
        <p:nvGraphicFramePr>
          <p:cNvPr id="21508" name="Group 4"/>
          <p:cNvGraphicFramePr>
            <a:graphicFrameLocks noGrp="1"/>
          </p:cNvGraphicFramePr>
          <p:nvPr>
            <p:extLst>
              <p:ext uri="{D42A27DB-BD31-4B8C-83A1-F6EECF244321}">
                <p14:modId xmlns:p14="http://schemas.microsoft.com/office/powerpoint/2010/main" xmlns="" val="1488292903"/>
              </p:ext>
            </p:extLst>
          </p:nvPr>
        </p:nvGraphicFramePr>
        <p:xfrm>
          <a:off x="302937" y="1918971"/>
          <a:ext cx="8525377" cy="4954334"/>
        </p:xfrm>
        <a:graphic>
          <a:graphicData uri="http://schemas.openxmlformats.org/drawingml/2006/table">
            <a:tbl>
              <a:tblPr/>
              <a:tblGrid>
                <a:gridCol w="1242834"/>
                <a:gridCol w="6193972"/>
                <a:gridCol w="1088571"/>
              </a:tblGrid>
              <a:tr h="523534">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smtClean="0">
                          <a:ln>
                            <a:noFill/>
                          </a:ln>
                          <a:solidFill>
                            <a:schemeClr val="bg1"/>
                          </a:solidFill>
                          <a:effectLst/>
                          <a:latin typeface="微软雅黑" panose="020B0503020204020204" charset="-122"/>
                          <a:ea typeface="微软雅黑" panose="020B0503020204020204" charset="-122"/>
                        </a:rPr>
                        <a:t> 类型</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293CD"/>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smtClean="0">
                          <a:ln>
                            <a:noFill/>
                          </a:ln>
                          <a:solidFill>
                            <a:schemeClr val="bg1"/>
                          </a:solidFill>
                          <a:effectLst/>
                          <a:latin typeface="微软雅黑" panose="020B0503020204020204" charset="-122"/>
                          <a:ea typeface="微软雅黑" panose="020B0503020204020204" charset="-122"/>
                        </a:rPr>
                        <a:t>取值范围</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a:noFill/>
                    </a:lnTlToBr>
                    <a:lnBlToTr>
                      <a:noFill/>
                    </a:lnBlToTr>
                    <a:solidFill>
                      <a:srgbClr val="1293CD"/>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smtClean="0">
                          <a:ln>
                            <a:noFill/>
                          </a:ln>
                          <a:solidFill>
                            <a:schemeClr val="bg1"/>
                          </a:solidFill>
                          <a:effectLst/>
                          <a:latin typeface="微软雅黑" panose="020B0503020204020204" charset="-122"/>
                          <a:ea typeface="微软雅黑" panose="020B0503020204020204" charset="-122"/>
                        </a:rPr>
                        <a:t>存储需求</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293CD"/>
                    </a:solidFill>
                  </a:tcPr>
                </a:tc>
              </a:tr>
              <a:tr h="547941">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err="1" smtClean="0">
                          <a:ln>
                            <a:noFill/>
                          </a:ln>
                          <a:solidFill>
                            <a:srgbClr val="FF0000"/>
                          </a:solidFill>
                          <a:effectLst/>
                          <a:latin typeface="微软雅黑" panose="020B0503020204020204" charset="-122"/>
                          <a:ea typeface="微软雅黑" panose="020B0503020204020204" charset="-122"/>
                        </a:rPr>
                        <a:t>tinyint</a:t>
                      </a:r>
                      <a:endParaRPr kumimoji="0" lang="en-US" sz="1600" b="0" i="0" u="none" strike="noStrike" cap="none" normalizeH="0" baseline="0" dirty="0" smtClean="0">
                        <a:ln>
                          <a:noFill/>
                        </a:ln>
                        <a:solidFill>
                          <a:srgbClr val="FF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F9FD"/>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有符值：</a:t>
                      </a:r>
                      <a:r>
                        <a:rPr kumimoji="0" lang="en-US" altLang="zh-CN"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-128</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到</a:t>
                      </a:r>
                      <a:r>
                        <a:rPr kumimoji="0" lang="en-US" altLang="zh-CN"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127(</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-2</a:t>
                      </a:r>
                      <a:r>
                        <a:rPr kumimoji="0" lang="en-US" sz="1600" b="0" i="0" u="none" strike="noStrike" cap="none" normalizeH="0" baseline="30000" dirty="0" smtClean="0">
                          <a:ln>
                            <a:noFill/>
                          </a:ln>
                          <a:solidFill>
                            <a:srgbClr val="000000"/>
                          </a:solidFill>
                          <a:effectLst/>
                          <a:latin typeface="微软雅黑" panose="020B0503020204020204" charset="-122"/>
                          <a:ea typeface="微软雅黑" panose="020B0503020204020204" charset="-122"/>
                        </a:rPr>
                        <a:t>7 </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 2</a:t>
                      </a:r>
                      <a:r>
                        <a:rPr kumimoji="0" lang="en-US" sz="1600" b="0" i="0" u="none" strike="noStrike" cap="none" normalizeH="0" baseline="30000" dirty="0" smtClean="0">
                          <a:ln>
                            <a:noFill/>
                          </a:ln>
                          <a:solidFill>
                            <a:srgbClr val="000000"/>
                          </a:solidFill>
                          <a:effectLst/>
                          <a:latin typeface="微软雅黑" panose="020B0503020204020204" charset="-122"/>
                          <a:ea typeface="微软雅黑" panose="020B0503020204020204" charset="-122"/>
                        </a:rPr>
                        <a:t>7</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-1)</a:t>
                      </a:r>
                    </a:p>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无符号值：</a:t>
                      </a:r>
                      <a:r>
                        <a:rPr kumimoji="0" lang="en-US" altLang="zh-CN"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0</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到</a:t>
                      </a:r>
                      <a:r>
                        <a:rPr kumimoji="0" lang="en-US" altLang="zh-CN"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255(</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0 ~ 2</a:t>
                      </a:r>
                      <a:r>
                        <a:rPr kumimoji="0" lang="en-US" sz="1600" b="0" i="0" u="none" strike="noStrike" cap="none" normalizeH="0" baseline="30000" dirty="0" smtClean="0">
                          <a:ln>
                            <a:noFill/>
                          </a:ln>
                          <a:solidFill>
                            <a:srgbClr val="000000"/>
                          </a:solidFill>
                          <a:effectLst/>
                          <a:latin typeface="微软雅黑" panose="020B0503020204020204" charset="-122"/>
                          <a:ea typeface="微软雅黑" panose="020B0503020204020204" charset="-122"/>
                        </a:rPr>
                        <a:t>8</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-1)                                </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F9FD"/>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smtClean="0">
                          <a:ln>
                            <a:noFill/>
                          </a:ln>
                          <a:solidFill>
                            <a:srgbClr val="000000"/>
                          </a:solidFill>
                          <a:effectLst/>
                          <a:latin typeface="微软雅黑" panose="020B0503020204020204" charset="-122"/>
                          <a:ea typeface="微软雅黑" panose="020B0503020204020204" charset="-122"/>
                        </a:rPr>
                        <a:t>1</a:t>
                      </a:r>
                      <a:r>
                        <a:rPr kumimoji="0" lang="zh-CN" altLang="en-US" sz="1600" b="0" i="0" u="none" strike="noStrike" cap="none" normalizeH="0" baseline="0" smtClean="0">
                          <a:ln>
                            <a:noFill/>
                          </a:ln>
                          <a:solidFill>
                            <a:srgbClr val="000000"/>
                          </a:solidFill>
                          <a:effectLst/>
                          <a:latin typeface="微软雅黑" panose="020B0503020204020204" charset="-122"/>
                          <a:ea typeface="微软雅黑" panose="020B0503020204020204" charset="-122"/>
                        </a:rPr>
                        <a:t>字节</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F9FD"/>
                    </a:solidFill>
                  </a:tcPr>
                </a:tc>
              </a:tr>
              <a:tr h="547331">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smtClean="0">
                          <a:ln>
                            <a:noFill/>
                          </a:ln>
                          <a:solidFill>
                            <a:srgbClr val="000000"/>
                          </a:solidFill>
                          <a:effectLst/>
                          <a:latin typeface="微软雅黑" panose="020B0503020204020204" charset="-122"/>
                          <a:ea typeface="微软雅黑" panose="020B0503020204020204" charset="-122"/>
                        </a:rPr>
                        <a:t>smallint</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有符值：  </a:t>
                      </a:r>
                      <a:r>
                        <a:rPr kumimoji="0" lang="en-US" altLang="zh-CN"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-32768-32767(</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-2</a:t>
                      </a:r>
                      <a:r>
                        <a:rPr kumimoji="0" lang="en-US" sz="1600" b="0" i="0" u="none" strike="noStrike" cap="none" normalizeH="0" baseline="30000" dirty="0" smtClean="0">
                          <a:ln>
                            <a:noFill/>
                          </a:ln>
                          <a:solidFill>
                            <a:srgbClr val="000000"/>
                          </a:solidFill>
                          <a:effectLst/>
                          <a:latin typeface="微软雅黑" panose="020B0503020204020204" charset="-122"/>
                          <a:ea typeface="微软雅黑" panose="020B0503020204020204" charset="-122"/>
                        </a:rPr>
                        <a:t>15</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 </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 2</a:t>
                      </a:r>
                      <a:r>
                        <a:rPr kumimoji="0" lang="en-US" sz="1600" b="0" i="0" u="none" strike="noStrike" cap="none" normalizeH="0" baseline="30000" dirty="0" smtClean="0">
                          <a:ln>
                            <a:noFill/>
                          </a:ln>
                          <a:solidFill>
                            <a:srgbClr val="000000"/>
                          </a:solidFill>
                          <a:effectLst/>
                          <a:latin typeface="微软雅黑" panose="020B0503020204020204" charset="-122"/>
                          <a:ea typeface="微软雅黑" panose="020B0503020204020204" charset="-122"/>
                        </a:rPr>
                        <a:t>15</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-1)  </a:t>
                      </a:r>
                    </a:p>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无符号值：  </a:t>
                      </a:r>
                      <a:r>
                        <a:rPr kumimoji="0" lang="en-US" altLang="zh-CN"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0</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到</a:t>
                      </a:r>
                      <a:r>
                        <a:rPr kumimoji="0" lang="en-US" altLang="zh-CN"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65535(</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0 ~ 2</a:t>
                      </a:r>
                      <a:r>
                        <a:rPr kumimoji="0" lang="en-US" sz="1600" b="0" i="0" u="none" strike="noStrike" cap="none" normalizeH="0" baseline="30000" dirty="0" smtClean="0">
                          <a:ln>
                            <a:noFill/>
                          </a:ln>
                          <a:solidFill>
                            <a:srgbClr val="000000"/>
                          </a:solidFill>
                          <a:effectLst/>
                          <a:latin typeface="微软雅黑" panose="020B0503020204020204" charset="-122"/>
                          <a:ea typeface="微软雅黑" panose="020B0503020204020204" charset="-122"/>
                        </a:rPr>
                        <a:t>16</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-1)</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smtClean="0">
                          <a:ln>
                            <a:noFill/>
                          </a:ln>
                          <a:solidFill>
                            <a:srgbClr val="000000"/>
                          </a:solidFill>
                          <a:effectLst/>
                          <a:latin typeface="微软雅黑" panose="020B0503020204020204" charset="-122"/>
                          <a:ea typeface="微软雅黑" panose="020B0503020204020204" charset="-122"/>
                        </a:rPr>
                        <a:t>2</a:t>
                      </a:r>
                      <a:r>
                        <a:rPr kumimoji="0" lang="zh-CN" altLang="en-US" sz="1600" b="0" i="0" u="none" strike="noStrike" cap="none" normalizeH="0" baseline="0" smtClean="0">
                          <a:ln>
                            <a:noFill/>
                          </a:ln>
                          <a:solidFill>
                            <a:srgbClr val="000000"/>
                          </a:solidFill>
                          <a:effectLst/>
                          <a:latin typeface="微软雅黑" panose="020B0503020204020204" charset="-122"/>
                          <a:ea typeface="微软雅黑" panose="020B0503020204020204" charset="-122"/>
                        </a:rPr>
                        <a:t>字节</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47941">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smtClean="0">
                          <a:ln>
                            <a:noFill/>
                          </a:ln>
                          <a:solidFill>
                            <a:srgbClr val="000000"/>
                          </a:solidFill>
                          <a:effectLst/>
                          <a:latin typeface="微软雅黑" panose="020B0503020204020204" charset="-122"/>
                          <a:ea typeface="微软雅黑" panose="020B0503020204020204" charset="-122"/>
                        </a:rPr>
                        <a:t>mediumint</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F9FD"/>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有符值： </a:t>
                      </a:r>
                      <a:r>
                        <a:rPr kumimoji="0" lang="en-US" altLang="zh-CN"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-8388608</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到</a:t>
                      </a:r>
                      <a:r>
                        <a:rPr kumimoji="0" lang="en-US" altLang="zh-CN"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8388607(</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-2</a:t>
                      </a:r>
                      <a:r>
                        <a:rPr kumimoji="0" lang="en-US" sz="1600" b="0" i="0" u="none" strike="noStrike" cap="none" normalizeH="0" baseline="30000" dirty="0" smtClean="0">
                          <a:ln>
                            <a:noFill/>
                          </a:ln>
                          <a:solidFill>
                            <a:srgbClr val="000000"/>
                          </a:solidFill>
                          <a:effectLst/>
                          <a:latin typeface="微软雅黑" panose="020B0503020204020204" charset="-122"/>
                          <a:ea typeface="微软雅黑" panose="020B0503020204020204" charset="-122"/>
                        </a:rPr>
                        <a:t>23</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 </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 2</a:t>
                      </a:r>
                      <a:r>
                        <a:rPr kumimoji="0" lang="en-US" sz="1600" b="0" i="0" u="none" strike="noStrike" cap="none" normalizeH="0" baseline="30000" dirty="0" smtClean="0">
                          <a:ln>
                            <a:noFill/>
                          </a:ln>
                          <a:solidFill>
                            <a:srgbClr val="000000"/>
                          </a:solidFill>
                          <a:effectLst/>
                          <a:latin typeface="微软雅黑" panose="020B0503020204020204" charset="-122"/>
                          <a:ea typeface="微软雅黑" panose="020B0503020204020204" charset="-122"/>
                        </a:rPr>
                        <a:t>23</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-1)</a:t>
                      </a:r>
                    </a:p>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无符号值： </a:t>
                      </a:r>
                      <a:r>
                        <a:rPr kumimoji="0" lang="en-US" altLang="zh-CN"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0</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到</a:t>
                      </a:r>
                      <a:r>
                        <a:rPr kumimoji="0" lang="en-US" altLang="zh-CN"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16777215(</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0 ~ 2</a:t>
                      </a:r>
                      <a:r>
                        <a:rPr kumimoji="0" lang="en-US" sz="1600" b="0" i="0" u="none" strike="noStrike" cap="none" normalizeH="0" baseline="30000" dirty="0" smtClean="0">
                          <a:ln>
                            <a:noFill/>
                          </a:ln>
                          <a:solidFill>
                            <a:srgbClr val="000000"/>
                          </a:solidFill>
                          <a:effectLst/>
                          <a:latin typeface="微软雅黑" panose="020B0503020204020204" charset="-122"/>
                          <a:ea typeface="微软雅黑" panose="020B0503020204020204" charset="-122"/>
                        </a:rPr>
                        <a:t>24</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-1)</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F9FD"/>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smtClean="0">
                          <a:ln>
                            <a:noFill/>
                          </a:ln>
                          <a:solidFill>
                            <a:srgbClr val="000000"/>
                          </a:solidFill>
                          <a:effectLst/>
                          <a:latin typeface="微软雅黑" panose="020B0503020204020204" charset="-122"/>
                          <a:ea typeface="微软雅黑" panose="020B0503020204020204" charset="-122"/>
                        </a:rPr>
                        <a:t>3</a:t>
                      </a:r>
                      <a:r>
                        <a:rPr kumimoji="0" lang="zh-CN" altLang="en-US" sz="1600" b="0" i="0" u="none" strike="noStrike" cap="none" normalizeH="0" baseline="0" smtClean="0">
                          <a:ln>
                            <a:noFill/>
                          </a:ln>
                          <a:solidFill>
                            <a:srgbClr val="000000"/>
                          </a:solidFill>
                          <a:effectLst/>
                          <a:latin typeface="微软雅黑" panose="020B0503020204020204" charset="-122"/>
                          <a:ea typeface="微软雅黑" panose="020B0503020204020204" charset="-122"/>
                        </a:rPr>
                        <a:t>字节</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F9FD"/>
                    </a:solidFill>
                  </a:tcPr>
                </a:tc>
              </a:tr>
              <a:tr h="547331">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smtClean="0">
                          <a:ln>
                            <a:noFill/>
                          </a:ln>
                          <a:solidFill>
                            <a:srgbClr val="FF0000"/>
                          </a:solidFill>
                          <a:effectLst/>
                          <a:latin typeface="微软雅黑" panose="020B0503020204020204" charset="-122"/>
                          <a:ea typeface="微软雅黑" panose="020B0503020204020204" charset="-122"/>
                        </a:rPr>
                        <a:t>int</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有符值： </a:t>
                      </a:r>
                      <a:r>
                        <a:rPr kumimoji="0" lang="en-US" altLang="zh-CN"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-2147483648</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到</a:t>
                      </a:r>
                      <a:r>
                        <a:rPr kumimoji="0" lang="en-US" altLang="zh-CN"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2147483647(</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-2</a:t>
                      </a:r>
                      <a:r>
                        <a:rPr kumimoji="0" lang="en-US" sz="1600" b="0" i="0" u="none" strike="noStrike" cap="none" normalizeH="0" baseline="30000" dirty="0" smtClean="0">
                          <a:ln>
                            <a:noFill/>
                          </a:ln>
                          <a:solidFill>
                            <a:srgbClr val="000000"/>
                          </a:solidFill>
                          <a:effectLst/>
                          <a:latin typeface="微软雅黑" panose="020B0503020204020204" charset="-122"/>
                          <a:ea typeface="微软雅黑" panose="020B0503020204020204" charset="-122"/>
                        </a:rPr>
                        <a:t>31</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 </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 2</a:t>
                      </a:r>
                      <a:r>
                        <a:rPr kumimoji="0" lang="en-US" sz="1600" b="0" i="0" u="none" strike="noStrike" cap="none" normalizeH="0" baseline="30000" dirty="0" smtClean="0">
                          <a:ln>
                            <a:noFill/>
                          </a:ln>
                          <a:solidFill>
                            <a:srgbClr val="000000"/>
                          </a:solidFill>
                          <a:effectLst/>
                          <a:latin typeface="微软雅黑" panose="020B0503020204020204" charset="-122"/>
                          <a:ea typeface="微软雅黑" panose="020B0503020204020204" charset="-122"/>
                        </a:rPr>
                        <a:t>31</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-1)</a:t>
                      </a:r>
                    </a:p>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无符号值：</a:t>
                      </a:r>
                      <a:r>
                        <a:rPr kumimoji="0" lang="en-US" altLang="zh-CN"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0</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到</a:t>
                      </a:r>
                      <a:r>
                        <a:rPr kumimoji="0" lang="en-US" altLang="zh-CN"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4294967295(</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0 ~ 2</a:t>
                      </a:r>
                      <a:r>
                        <a:rPr kumimoji="0" lang="en-US" sz="1600" b="0" i="0" u="none" strike="noStrike" cap="none" normalizeH="0" baseline="30000" dirty="0" smtClean="0">
                          <a:ln>
                            <a:noFill/>
                          </a:ln>
                          <a:solidFill>
                            <a:srgbClr val="000000"/>
                          </a:solidFill>
                          <a:effectLst/>
                          <a:latin typeface="微软雅黑" panose="020B0503020204020204" charset="-122"/>
                          <a:ea typeface="微软雅黑" panose="020B0503020204020204" charset="-122"/>
                        </a:rPr>
                        <a:t>32</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-1)</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smtClean="0">
                          <a:ln>
                            <a:noFill/>
                          </a:ln>
                          <a:solidFill>
                            <a:srgbClr val="000000"/>
                          </a:solidFill>
                          <a:effectLst/>
                          <a:latin typeface="微软雅黑" panose="020B0503020204020204" charset="-122"/>
                          <a:ea typeface="微软雅黑" panose="020B0503020204020204" charset="-122"/>
                        </a:rPr>
                        <a:t>4</a:t>
                      </a:r>
                      <a:r>
                        <a:rPr kumimoji="0" lang="zh-CN" altLang="en-US" sz="1600" b="0" i="0" u="none" strike="noStrike" cap="none" normalizeH="0" baseline="0" smtClean="0">
                          <a:ln>
                            <a:noFill/>
                          </a:ln>
                          <a:solidFill>
                            <a:srgbClr val="000000"/>
                          </a:solidFill>
                          <a:effectLst/>
                          <a:latin typeface="微软雅黑" panose="020B0503020204020204" charset="-122"/>
                          <a:ea typeface="微软雅黑" panose="020B0503020204020204" charset="-122"/>
                        </a:rPr>
                        <a:t>字节</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47941">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smtClean="0">
                          <a:ln>
                            <a:noFill/>
                          </a:ln>
                          <a:solidFill>
                            <a:srgbClr val="000000"/>
                          </a:solidFill>
                          <a:effectLst/>
                          <a:latin typeface="微软雅黑" panose="020B0503020204020204" charset="-122"/>
                          <a:ea typeface="微软雅黑" panose="020B0503020204020204" charset="-122"/>
                        </a:rPr>
                        <a:t>bigint</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F9FD"/>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有符值： </a:t>
                      </a:r>
                      <a:r>
                        <a:rPr kumimoji="0" lang="en-US" altLang="zh-CN"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-9223373036854775808</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到</a:t>
                      </a:r>
                      <a:r>
                        <a:rPr kumimoji="0" lang="en-US" altLang="zh-CN"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9223373036854775807 </a:t>
                      </a:r>
                    </a:p>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altLang="zh-CN"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-2</a:t>
                      </a:r>
                      <a:r>
                        <a:rPr kumimoji="0" lang="en-US" sz="1600" b="0" i="0" u="none" strike="noStrike" cap="none" normalizeH="0" baseline="30000" dirty="0" smtClean="0">
                          <a:ln>
                            <a:noFill/>
                          </a:ln>
                          <a:solidFill>
                            <a:srgbClr val="000000"/>
                          </a:solidFill>
                          <a:effectLst/>
                          <a:latin typeface="微软雅黑" panose="020B0503020204020204" charset="-122"/>
                          <a:ea typeface="微软雅黑" panose="020B0503020204020204" charset="-122"/>
                        </a:rPr>
                        <a:t>63</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 </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~2</a:t>
                      </a:r>
                      <a:r>
                        <a:rPr kumimoji="0" lang="en-US" sz="1600" b="0" i="0" u="none" strike="noStrike" cap="none" normalizeH="0" baseline="30000" dirty="0" smtClean="0">
                          <a:ln>
                            <a:noFill/>
                          </a:ln>
                          <a:solidFill>
                            <a:srgbClr val="000000"/>
                          </a:solidFill>
                          <a:effectLst/>
                          <a:latin typeface="微软雅黑" panose="020B0503020204020204" charset="-122"/>
                          <a:ea typeface="微软雅黑" panose="020B0503020204020204" charset="-122"/>
                        </a:rPr>
                        <a:t>63</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-1)</a:t>
                      </a:r>
                    </a:p>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无符号值：</a:t>
                      </a:r>
                      <a:r>
                        <a:rPr kumimoji="0" lang="en-US" altLang="zh-CN"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0</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到</a:t>
                      </a:r>
                      <a:r>
                        <a:rPr kumimoji="0" lang="en-US" altLang="zh-CN"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18446744073709551615 (</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0 ~2</a:t>
                      </a:r>
                      <a:r>
                        <a:rPr kumimoji="0" lang="en-US" sz="1600" b="0" i="0" u="none" strike="noStrike" cap="none" normalizeH="0" baseline="30000" dirty="0" smtClean="0">
                          <a:ln>
                            <a:noFill/>
                          </a:ln>
                          <a:solidFill>
                            <a:srgbClr val="000000"/>
                          </a:solidFill>
                          <a:effectLst/>
                          <a:latin typeface="微软雅黑" panose="020B0503020204020204" charset="-122"/>
                          <a:ea typeface="微软雅黑" panose="020B0503020204020204" charset="-122"/>
                        </a:rPr>
                        <a:t>64</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-1)</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F9FD"/>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smtClean="0">
                          <a:ln>
                            <a:noFill/>
                          </a:ln>
                          <a:solidFill>
                            <a:srgbClr val="000000"/>
                          </a:solidFill>
                          <a:effectLst/>
                          <a:latin typeface="微软雅黑" panose="020B0503020204020204" charset="-122"/>
                          <a:ea typeface="微软雅黑" panose="020B0503020204020204" charset="-122"/>
                        </a:rPr>
                        <a:t>8</a:t>
                      </a:r>
                      <a:r>
                        <a:rPr kumimoji="0" lang="zh-CN" altLang="en-US" sz="1600" b="0" i="0" u="none" strike="noStrike" cap="none" normalizeH="0" baseline="0" smtClean="0">
                          <a:ln>
                            <a:noFill/>
                          </a:ln>
                          <a:solidFill>
                            <a:srgbClr val="000000"/>
                          </a:solidFill>
                          <a:effectLst/>
                          <a:latin typeface="微软雅黑" panose="020B0503020204020204" charset="-122"/>
                          <a:ea typeface="微软雅黑" panose="020B0503020204020204" charset="-122"/>
                        </a:rPr>
                        <a:t>字节</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F9FD"/>
                    </a:solidFill>
                  </a:tcPr>
                </a:tc>
              </a:tr>
              <a:tr h="475940">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float</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±1.1754351e -38</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smtClean="0">
                          <a:ln>
                            <a:noFill/>
                          </a:ln>
                          <a:solidFill>
                            <a:srgbClr val="000000"/>
                          </a:solidFill>
                          <a:effectLst/>
                          <a:latin typeface="微软雅黑" panose="020B0503020204020204" charset="-122"/>
                          <a:ea typeface="微软雅黑" panose="020B0503020204020204" charset="-122"/>
                        </a:rPr>
                        <a:t>4</a:t>
                      </a:r>
                      <a:r>
                        <a:rPr kumimoji="0" lang="zh-CN" altLang="en-US" sz="1600" b="0" i="0" u="none" strike="noStrike" cap="none" normalizeH="0" baseline="0" smtClean="0">
                          <a:ln>
                            <a:noFill/>
                          </a:ln>
                          <a:solidFill>
                            <a:srgbClr val="000000"/>
                          </a:solidFill>
                          <a:effectLst/>
                          <a:latin typeface="微软雅黑" panose="020B0503020204020204" charset="-122"/>
                          <a:ea typeface="微软雅黑" panose="020B0503020204020204" charset="-122"/>
                        </a:rPr>
                        <a:t>字节</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75940">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FF0000"/>
                          </a:solidFill>
                          <a:effectLst/>
                          <a:latin typeface="微软雅黑" panose="020B0503020204020204" charset="-122"/>
                          <a:ea typeface="微软雅黑" panose="020B0503020204020204" charset="-122"/>
                        </a:rPr>
                        <a:t>double</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F9FD"/>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±2.2250738585072014e -308</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F9FD"/>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smtClean="0">
                          <a:ln>
                            <a:noFill/>
                          </a:ln>
                          <a:solidFill>
                            <a:srgbClr val="000000"/>
                          </a:solidFill>
                          <a:effectLst/>
                          <a:latin typeface="微软雅黑" panose="020B0503020204020204" charset="-122"/>
                          <a:ea typeface="微软雅黑" panose="020B0503020204020204" charset="-122"/>
                        </a:rPr>
                        <a:t>8</a:t>
                      </a:r>
                      <a:r>
                        <a:rPr kumimoji="0" lang="zh-CN" altLang="en-US" sz="1600" b="0" i="0" u="none" strike="noStrike" cap="none" normalizeH="0" baseline="0" smtClean="0">
                          <a:ln>
                            <a:noFill/>
                          </a:ln>
                          <a:solidFill>
                            <a:srgbClr val="000000"/>
                          </a:solidFill>
                          <a:effectLst/>
                          <a:latin typeface="微软雅黑" panose="020B0503020204020204" charset="-122"/>
                          <a:ea typeface="微软雅黑" panose="020B0503020204020204" charset="-122"/>
                        </a:rPr>
                        <a:t>字节</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F9FD"/>
                    </a:solidFill>
                  </a:tcPr>
                </a:tc>
              </a:tr>
              <a:tr h="547331">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FF0000"/>
                          </a:solidFill>
                          <a:effectLst/>
                          <a:latin typeface="微软雅黑" panose="020B0503020204020204" charset="-122"/>
                          <a:ea typeface="微软雅黑" panose="020B0503020204020204" charset="-122"/>
                        </a:rPr>
                        <a:t>decimal</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decimal</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m</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 </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d</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m</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个字节</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4" name="矩形 3"/>
          <p:cNvSpPr/>
          <p:nvPr/>
        </p:nvSpPr>
        <p:spPr>
          <a:xfrm>
            <a:off x="1228602" y="6055081"/>
            <a:ext cx="6847114" cy="48985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zh-CN" altLang="en-US" dirty="0">
                <a:solidFill>
                  <a:schemeClr val="tx1"/>
                </a:solidFill>
                <a:latin typeface="微软雅黑" panose="020B0503020204020204" pitchFamily="34" charset="-122"/>
                <a:ea typeface="微软雅黑" panose="020B0503020204020204" pitchFamily="34" charset="-122"/>
              </a:rPr>
              <a:t>说明：有符号位是指第一位用来保存符号，是负数还是整数。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列类型分类</a:t>
            </a:r>
            <a:r>
              <a:rPr lang="en-US" altLang="zh-CN" dirty="0">
                <a:sym typeface="+mn-ea"/>
              </a:rPr>
              <a:t>4-2</a:t>
            </a:r>
            <a:endParaRPr lang="zh-CN" altLang="en-US"/>
          </a:p>
        </p:txBody>
      </p:sp>
      <p:sp>
        <p:nvSpPr>
          <p:cNvPr id="3" name="内容占位符 2"/>
          <p:cNvSpPr>
            <a:spLocks noGrp="1"/>
          </p:cNvSpPr>
          <p:nvPr>
            <p:ph idx="1"/>
          </p:nvPr>
        </p:nvSpPr>
        <p:spPr/>
        <p:txBody>
          <a:bodyPr/>
          <a:lstStyle/>
          <a:p>
            <a:r>
              <a:rPr lang="zh-CN" altLang="en-US" dirty="0">
                <a:sym typeface="+mn-ea"/>
              </a:rPr>
              <a:t>字符串类型</a:t>
            </a:r>
            <a:endParaRPr lang="zh-CN" altLang="en-US" dirty="0"/>
          </a:p>
          <a:p>
            <a:endParaRPr lang="zh-CN" altLang="en-US"/>
          </a:p>
        </p:txBody>
      </p:sp>
      <p:graphicFrame>
        <p:nvGraphicFramePr>
          <p:cNvPr id="23556" name="Group 4"/>
          <p:cNvGraphicFramePr>
            <a:graphicFrameLocks noGrp="1"/>
          </p:cNvGraphicFramePr>
          <p:nvPr>
            <p:extLst>
              <p:ext uri="{D42A27DB-BD31-4B8C-83A1-F6EECF244321}">
                <p14:modId xmlns:p14="http://schemas.microsoft.com/office/powerpoint/2010/main" xmlns="" val="1624202718"/>
              </p:ext>
            </p:extLst>
          </p:nvPr>
        </p:nvGraphicFramePr>
        <p:xfrm>
          <a:off x="480181" y="2013857"/>
          <a:ext cx="8320919" cy="3774471"/>
        </p:xfrm>
        <a:graphic>
          <a:graphicData uri="http://schemas.openxmlformats.org/drawingml/2006/table">
            <a:tbl>
              <a:tblPr/>
              <a:tblGrid>
                <a:gridCol w="2525994"/>
                <a:gridCol w="4481560"/>
                <a:gridCol w="1313365"/>
              </a:tblGrid>
              <a:tr h="500743">
                <a:tc>
                  <a:txBody>
                    <a:bodyPr/>
                    <a:lstStyle/>
                    <a:p>
                      <a:pPr marL="0" marR="0" lvl="0" indent="0" algn="ctr"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 类型</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293CD"/>
                    </a:solidFill>
                  </a:tcPr>
                </a:tc>
                <a:tc>
                  <a:txBody>
                    <a:bodyPr/>
                    <a:lstStyle/>
                    <a:p>
                      <a:pPr marL="0" marR="0" lvl="0" indent="0" algn="ctr"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说明</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293CD"/>
                    </a:solidFill>
                  </a:tcPr>
                </a:tc>
                <a:tc>
                  <a:txBody>
                    <a:bodyPr/>
                    <a:lstStyle/>
                    <a:p>
                      <a:pPr marL="0" marR="0" lvl="0" indent="0" algn="ctr"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最大长度</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293CD"/>
                    </a:solidFill>
                  </a:tcPr>
                </a:tc>
              </a:tr>
              <a:tr h="540772">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char</a:t>
                      </a:r>
                      <a:r>
                        <a:rPr kumimoji="0" 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[(M)]</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固定长字符串，检索快但费空间， </a:t>
                      </a:r>
                      <a:r>
                        <a:rPr kumimoji="0" 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0 &lt;=  M  &lt;=   255</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M</a:t>
                      </a:r>
                      <a:r>
                        <a:rPr kumimoji="0" lang="zh-CN" alt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字符</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546504">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err="1" smtClean="0">
                          <a:ln>
                            <a:noFill/>
                          </a:ln>
                          <a:solidFill>
                            <a:srgbClr val="FF0000"/>
                          </a:solidFill>
                          <a:effectLst/>
                          <a:latin typeface="微软雅黑" panose="020B0503020204020204" pitchFamily="34" charset="-122"/>
                          <a:ea typeface="微软雅黑" panose="020B0503020204020204" pitchFamily="34" charset="-122"/>
                        </a:rPr>
                        <a:t>varchar</a:t>
                      </a:r>
                      <a:r>
                        <a:rPr kumimoji="0" 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[(M)]</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可变字符串</a:t>
                      </a:r>
                      <a:endParaRPr kumimoji="0" 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0 &lt;=  M &lt;= 65535</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可变长度</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46940">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err="1" smtClean="0">
                          <a:ln>
                            <a:noFill/>
                          </a:ln>
                          <a:solidFill>
                            <a:srgbClr val="000000"/>
                          </a:solidFill>
                          <a:effectLst/>
                          <a:latin typeface="微软雅黑" panose="020B0503020204020204" pitchFamily="34" charset="-122"/>
                          <a:ea typeface="微软雅黑" panose="020B0503020204020204" pitchFamily="34" charset="-122"/>
                        </a:rPr>
                        <a:t>tinytext</a:t>
                      </a:r>
                      <a:endParaRPr kumimoji="0" 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微型文本串</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2</a:t>
                      </a:r>
                      <a:r>
                        <a:rPr kumimoji="0" lang="en-US" sz="1600" b="0" i="0" u="none" strike="noStrike" cap="none" normalizeH="0" baseline="30000" dirty="0" smtClean="0">
                          <a:ln>
                            <a:noFill/>
                          </a:ln>
                          <a:solidFill>
                            <a:srgbClr val="000000"/>
                          </a:solidFill>
                          <a:effectLst/>
                          <a:latin typeface="微软雅黑" panose="020B0503020204020204" pitchFamily="34" charset="-122"/>
                          <a:ea typeface="微软雅黑" panose="020B0503020204020204" pitchFamily="34" charset="-122"/>
                        </a:rPr>
                        <a:t>8</a:t>
                      </a:r>
                      <a:r>
                        <a:rPr kumimoji="0" 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–1</a:t>
                      </a:r>
                      <a:r>
                        <a:rPr kumimoji="0" lang="zh-CN" alt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字节</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546504">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rPr>
                        <a:t>text</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文本串</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2</a:t>
                      </a:r>
                      <a:r>
                        <a:rPr kumimoji="0" lang="en-US" sz="1600" b="0" i="0" u="none" strike="noStrike" cap="none" normalizeH="0" baseline="30000" dirty="0" smtClean="0">
                          <a:ln>
                            <a:noFill/>
                          </a:ln>
                          <a:solidFill>
                            <a:srgbClr val="000000"/>
                          </a:solidFill>
                          <a:effectLst/>
                          <a:latin typeface="微软雅黑" panose="020B0503020204020204" pitchFamily="34" charset="-122"/>
                          <a:ea typeface="微软雅黑" panose="020B0503020204020204" pitchFamily="34" charset="-122"/>
                        </a:rPr>
                        <a:t>16</a:t>
                      </a:r>
                      <a:r>
                        <a:rPr kumimoji="0" 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–1</a:t>
                      </a:r>
                      <a:r>
                        <a:rPr kumimoji="0" lang="zh-CN" alt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字节</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46504">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altLang="zh-CN" sz="1600" b="0" i="0" u="none" strike="noStrike" kern="1200" cap="none" normalizeH="0" baseline="0" dirty="0" err="1" smtClean="0">
                          <a:ln>
                            <a:noFill/>
                          </a:ln>
                          <a:solidFill>
                            <a:srgbClr val="000000"/>
                          </a:solidFill>
                          <a:effectLst/>
                          <a:latin typeface="微软雅黑" panose="020B0503020204020204" pitchFamily="34" charset="-122"/>
                          <a:ea typeface="微软雅黑" panose="020B0503020204020204" pitchFamily="34" charset="-122"/>
                          <a:cs typeface="+mn-cs"/>
                        </a:rPr>
                        <a:t>enum</a:t>
                      </a:r>
                      <a:r>
                        <a:rPr kumimoji="0" lang="en-US" altLang="zh-CN" sz="1600" b="0" i="0" u="none" strike="noStrike" kern="1200"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mn-cs"/>
                        </a:rPr>
                        <a:t>('value1', 'value2')</a:t>
                      </a:r>
                      <a:endParaRPr kumimoji="0" lang="en-US" sz="1600" b="0" i="0" u="none" strike="noStrike" kern="1200"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mn-cs"/>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600" b="0" i="0" u="none" strike="noStrike" kern="1200"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mn-cs"/>
                        </a:rPr>
                        <a:t>枚举类型，最多</a:t>
                      </a:r>
                      <a:r>
                        <a:rPr kumimoji="0" lang="en-US" altLang="zh-CN" sz="1600" b="0" i="0" u="none" strike="noStrike" kern="1200"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mn-cs"/>
                        </a:rPr>
                        <a:t>65535</a:t>
                      </a:r>
                      <a:r>
                        <a:rPr kumimoji="0" lang="zh-CN" altLang="en-US" sz="1600" b="0" i="0" u="none" strike="noStrike" kern="1200"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mn-cs"/>
                        </a:rPr>
                        <a:t>个</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600" b="0" i="0" u="none" strike="noStrike" kern="1200"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mn-cs"/>
                        </a:rPr>
                        <a:t>枚举的数量</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546504">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set('value1', 'value2')</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集合类型，最多</a:t>
                      </a:r>
                      <a:r>
                        <a:rPr kumimoji="0" lang="en-US" altLang="zh-CN"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64</a:t>
                      </a:r>
                      <a:r>
                        <a:rPr kumimoji="0" lang="zh-CN" alt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个成员。</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集合的数量</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日期和时间型数值类型</a:t>
            </a:r>
            <a:endParaRPr lang="zh-CN" altLang="en-US"/>
          </a:p>
        </p:txBody>
      </p:sp>
      <p:sp>
        <p:nvSpPr>
          <p:cNvPr id="3" name="内容占位符 2"/>
          <p:cNvSpPr>
            <a:spLocks noGrp="1"/>
          </p:cNvSpPr>
          <p:nvPr>
            <p:ph idx="1"/>
          </p:nvPr>
        </p:nvSpPr>
        <p:spPr/>
        <p:txBody>
          <a:bodyPr/>
          <a:lstStyle/>
          <a:p>
            <a:r>
              <a:rPr lang="zh-CN" altLang="en-US" dirty="0">
                <a:sym typeface="+mn-ea"/>
              </a:rPr>
              <a:t>日期和时间型数值类型</a:t>
            </a:r>
            <a:endParaRPr lang="zh-CN" altLang="en-US"/>
          </a:p>
        </p:txBody>
      </p:sp>
      <p:graphicFrame>
        <p:nvGraphicFramePr>
          <p:cNvPr id="25604" name="Group 4"/>
          <p:cNvGraphicFramePr>
            <a:graphicFrameLocks noGrp="1"/>
          </p:cNvGraphicFramePr>
          <p:nvPr>
            <p:extLst>
              <p:ext uri="{D42A27DB-BD31-4B8C-83A1-F6EECF244321}">
                <p14:modId xmlns:p14="http://schemas.microsoft.com/office/powerpoint/2010/main" xmlns="" val="3693282109"/>
              </p:ext>
            </p:extLst>
          </p:nvPr>
        </p:nvGraphicFramePr>
        <p:xfrm>
          <a:off x="428624" y="2015808"/>
          <a:ext cx="8334375" cy="4099876"/>
        </p:xfrm>
        <a:graphic>
          <a:graphicData uri="http://schemas.openxmlformats.org/drawingml/2006/table">
            <a:tbl>
              <a:tblPr/>
              <a:tblGrid>
                <a:gridCol w="1493376"/>
                <a:gridCol w="3967077"/>
                <a:gridCol w="2873922"/>
              </a:tblGrid>
              <a:tr h="602633">
                <a:tc>
                  <a:txBody>
                    <a:bodyPr/>
                    <a:lstStyle/>
                    <a:p>
                      <a:pPr marL="0" marR="0" lvl="0" indent="0" algn="ctr"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 类型</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293CD"/>
                    </a:solidFill>
                  </a:tcPr>
                </a:tc>
                <a:tc>
                  <a:txBody>
                    <a:bodyPr/>
                    <a:lstStyle/>
                    <a:p>
                      <a:pPr marL="0" marR="0" lvl="0" indent="0" algn="ctr"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说明</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293CD"/>
                    </a:solidFill>
                  </a:tcPr>
                </a:tc>
                <a:tc>
                  <a:txBody>
                    <a:bodyPr/>
                    <a:lstStyle/>
                    <a:p>
                      <a:pPr marL="0" marR="0" lvl="0" indent="0" algn="ctr"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取值范围</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a:noFill/>
                    </a:lnTlToBr>
                    <a:lnBlToTr>
                      <a:noFill/>
                    </a:lnBlToTr>
                    <a:solidFill>
                      <a:srgbClr val="1293CD"/>
                    </a:solidFill>
                  </a:tcPr>
                </a:tc>
              </a:tr>
              <a:tr h="699728">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DATE</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F9FD"/>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YYYY-MM-DD</a:t>
                      </a:r>
                      <a:r>
                        <a:rPr kumimoji="0" lang="zh-CN" alt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，日期格式</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F9FD"/>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1000-01-01~ 9999-12-31</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F9FD"/>
                    </a:solidFill>
                  </a:tcPr>
                </a:tc>
              </a:tr>
              <a:tr h="699728">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TIME</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err="1" smtClean="0">
                          <a:ln>
                            <a:noFill/>
                          </a:ln>
                          <a:solidFill>
                            <a:srgbClr val="000000"/>
                          </a:solidFill>
                          <a:effectLst/>
                          <a:latin typeface="微软雅黑" panose="020B0503020204020204" pitchFamily="34" charset="-122"/>
                          <a:ea typeface="微软雅黑" panose="020B0503020204020204" pitchFamily="34" charset="-122"/>
                        </a:rPr>
                        <a:t>Hh:mm:ss</a:t>
                      </a:r>
                      <a:r>
                        <a:rPr kumimoji="0" 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 </a:t>
                      </a:r>
                      <a:r>
                        <a:rPr kumimoji="0" lang="zh-CN" alt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，时间格式</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-838:59:59~838:59:59</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98331">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rPr>
                        <a:t>DATETIME</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F9FD"/>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YY-MM-DD </a:t>
                      </a:r>
                      <a:r>
                        <a:rPr kumimoji="0" lang="en-US" sz="1600" b="0" i="0" u="none" strike="noStrike" cap="none" normalizeH="0" baseline="0" dirty="0" err="1" smtClean="0">
                          <a:ln>
                            <a:noFill/>
                          </a:ln>
                          <a:solidFill>
                            <a:srgbClr val="000000"/>
                          </a:solidFill>
                          <a:effectLst/>
                          <a:latin typeface="微软雅黑" panose="020B0503020204020204" pitchFamily="34" charset="-122"/>
                          <a:ea typeface="微软雅黑" panose="020B0503020204020204" pitchFamily="34" charset="-122"/>
                        </a:rPr>
                        <a:t>hh:mm:ss</a:t>
                      </a:r>
                      <a:r>
                        <a:rPr kumimoji="0" 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 </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F9FD"/>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1000-01-01 00:00:00  </a:t>
                      </a:r>
                      <a:r>
                        <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至</a:t>
                      </a:r>
                      <a:endParaRPr kumimoji="0" 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9999-12-31 23:59:59</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F9FD"/>
                    </a:solidFill>
                  </a:tcPr>
                </a:tc>
              </a:tr>
              <a:tr h="699728">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TIMESTAMP</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err="1" smtClean="0">
                          <a:ln>
                            <a:noFill/>
                          </a:ln>
                          <a:solidFill>
                            <a:srgbClr val="000000"/>
                          </a:solidFill>
                          <a:effectLst/>
                          <a:latin typeface="微软雅黑" panose="020B0503020204020204" pitchFamily="34" charset="-122"/>
                          <a:ea typeface="微软雅黑" panose="020B0503020204020204" pitchFamily="34" charset="-122"/>
                        </a:rPr>
                        <a:t>YYYYMMDDhhmmss</a:t>
                      </a:r>
                      <a:r>
                        <a:rPr kumimoji="0" lang="zh-CN" alt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格式表示的时间戳</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197010101000000 ~2037</a:t>
                      </a:r>
                      <a:r>
                        <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年的某个时刻</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99728">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YEAR</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F9FD"/>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YYYY</a:t>
                      </a:r>
                      <a:r>
                        <a:rPr kumimoji="0" lang="zh-CN" alt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格式的年份值</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F9FD"/>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1901~2155</a:t>
                      </a: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F9FD"/>
                    </a:solid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其它</a:t>
            </a:r>
            <a:r>
              <a:rPr lang="en-US" altLang="x-none" dirty="0" err="1" smtClean="0">
                <a:sym typeface="+mn-ea"/>
              </a:rPr>
              <a:t>数据类型</a:t>
            </a:r>
            <a:endParaRPr lang="zh-CN" altLang="en-US" dirty="0"/>
          </a:p>
        </p:txBody>
      </p:sp>
      <p:sp>
        <p:nvSpPr>
          <p:cNvPr id="3" name="内容占位符 2"/>
          <p:cNvSpPr>
            <a:spLocks noGrp="1"/>
          </p:cNvSpPr>
          <p:nvPr>
            <p:ph idx="1"/>
          </p:nvPr>
        </p:nvSpPr>
        <p:spPr/>
        <p:txBody>
          <a:bodyPr/>
          <a:lstStyle/>
          <a:p>
            <a:pPr lvl="0"/>
            <a:r>
              <a:rPr lang="zh-CN" altLang="en-US" dirty="0" smtClean="0">
                <a:sym typeface="+mn-ea"/>
              </a:rPr>
              <a:t>二进制类型</a:t>
            </a:r>
            <a:endParaRPr lang="en-US" altLang="zh-CN" dirty="0" smtClean="0">
              <a:sym typeface="+mn-ea"/>
            </a:endParaRPr>
          </a:p>
          <a:p>
            <a:pPr lvl="1"/>
            <a:r>
              <a:rPr lang="en-US" altLang="zh-CN" dirty="0" smtClean="0">
                <a:sym typeface="+mn-ea"/>
              </a:rPr>
              <a:t>bit(n)         //</a:t>
            </a:r>
            <a:r>
              <a:rPr lang="en-US" altLang="x-none" dirty="0" smtClean="0">
                <a:sym typeface="+mn-ea"/>
              </a:rPr>
              <a:t>二进制数据，</a:t>
            </a:r>
            <a:r>
              <a:rPr lang="en-US" altLang="zh-CN" dirty="0" smtClean="0">
                <a:sym typeface="+mn-ea"/>
              </a:rPr>
              <a:t>n</a:t>
            </a:r>
            <a:r>
              <a:rPr lang="en-US" altLang="x-none" dirty="0" smtClean="0">
                <a:sym typeface="+mn-ea"/>
              </a:rPr>
              <a:t>是</a:t>
            </a:r>
            <a:r>
              <a:rPr lang="en-US" altLang="zh-CN" dirty="0" smtClean="0">
                <a:sym typeface="+mn-ea"/>
              </a:rPr>
              <a:t>2</a:t>
            </a:r>
            <a:r>
              <a:rPr lang="en-US" altLang="x-none" dirty="0" smtClean="0">
                <a:sym typeface="+mn-ea"/>
              </a:rPr>
              <a:t>进制位的个数</a:t>
            </a:r>
            <a:r>
              <a:rPr lang="en-US" altLang="zh-CN" dirty="0" smtClean="0">
                <a:sym typeface="+mn-ea"/>
              </a:rPr>
              <a:t>,n&lt;=64</a:t>
            </a:r>
            <a:endParaRPr lang="en-US" altLang="zh-CN" dirty="0" smtClean="0"/>
          </a:p>
          <a:p>
            <a:pPr lvl="1"/>
            <a:r>
              <a:rPr lang="en-US" altLang="zh-CN" dirty="0" smtClean="0">
                <a:sym typeface="+mn-ea"/>
              </a:rPr>
              <a:t>blob          //</a:t>
            </a:r>
            <a:r>
              <a:rPr lang="en-US" altLang="x-none" dirty="0" err="1" smtClean="0">
                <a:sym typeface="+mn-ea"/>
              </a:rPr>
              <a:t>可变长度的二进制数据</a:t>
            </a:r>
            <a:r>
              <a:rPr lang="en-US" altLang="x-none" dirty="0" smtClean="0">
                <a:sym typeface="+mn-ea"/>
              </a:rPr>
              <a:t> </a:t>
            </a:r>
            <a:r>
              <a:rPr lang="en-US" altLang="zh-CN" dirty="0" smtClean="0">
                <a:sym typeface="+mn-ea"/>
              </a:rPr>
              <a:t>,2</a:t>
            </a:r>
            <a:r>
              <a:rPr lang="en-US" altLang="zh-CN" baseline="30000" dirty="0" smtClean="0">
                <a:sym typeface="+mn-ea"/>
              </a:rPr>
              <a:t>16</a:t>
            </a:r>
            <a:r>
              <a:rPr lang="en-US" altLang="zh-CN" dirty="0" smtClean="0">
                <a:sym typeface="+mn-ea"/>
              </a:rPr>
              <a:t> -1</a:t>
            </a:r>
            <a:endParaRPr lang="en-US" altLang="zh-CN" dirty="0" smtClean="0"/>
          </a:p>
          <a:p>
            <a:pPr lvl="1"/>
            <a:r>
              <a:rPr lang="en-US" altLang="zh-CN" dirty="0" err="1" smtClean="0">
                <a:sym typeface="+mn-ea"/>
              </a:rPr>
              <a:t>longblob</a:t>
            </a:r>
            <a:r>
              <a:rPr lang="en-US" altLang="zh-CN" dirty="0" smtClean="0">
                <a:sym typeface="+mn-ea"/>
              </a:rPr>
              <a:t>  //</a:t>
            </a:r>
            <a:r>
              <a:rPr lang="en-US" altLang="x-none" dirty="0" smtClean="0">
                <a:sym typeface="+mn-ea"/>
              </a:rPr>
              <a:t>可变长度的二进制数据</a:t>
            </a:r>
            <a:r>
              <a:rPr lang="en-US" altLang="zh-CN" dirty="0" smtClean="0">
                <a:sym typeface="+mn-ea"/>
              </a:rPr>
              <a:t>,2</a:t>
            </a:r>
            <a:r>
              <a:rPr lang="en-US" altLang="zh-CN" baseline="30000" dirty="0" smtClean="0">
                <a:sym typeface="+mn-ea"/>
              </a:rPr>
              <a:t>32</a:t>
            </a:r>
            <a:r>
              <a:rPr lang="en-US" altLang="zh-CN" dirty="0" smtClean="0">
                <a:sym typeface="+mn-ea"/>
              </a:rPr>
              <a:t> -1</a:t>
            </a:r>
          </a:p>
          <a:p>
            <a:pPr marL="0" lvl="0" indent="0">
              <a:buNone/>
            </a:pPr>
            <a:endParaRPr lang="en-US" altLang="zh-CN" dirty="0" smtClean="0">
              <a:sym typeface="+mn-ea"/>
            </a:endParaRPr>
          </a:p>
          <a:p>
            <a:pPr lvl="0"/>
            <a:r>
              <a:rPr lang="en-US" altLang="zh-CN" dirty="0"/>
              <a:t>NULL</a:t>
            </a:r>
            <a:r>
              <a:rPr lang="zh-CN" altLang="en-US" dirty="0"/>
              <a:t>值</a:t>
            </a:r>
          </a:p>
          <a:p>
            <a:pPr lvl="1"/>
            <a:r>
              <a:rPr lang="zh-CN" altLang="en-US" dirty="0"/>
              <a:t>理解为“没有值”或“未知值”</a:t>
            </a:r>
          </a:p>
          <a:p>
            <a:pPr lvl="1"/>
            <a:r>
              <a:rPr lang="zh-CN" altLang="en-US" dirty="0"/>
              <a:t>不要用</a:t>
            </a:r>
            <a:r>
              <a:rPr lang="en-US" altLang="zh-CN" dirty="0"/>
              <a:t>NULL</a:t>
            </a:r>
            <a:r>
              <a:rPr lang="zh-CN" altLang="en-US" dirty="0"/>
              <a:t>进行算术运算，结果仍为</a:t>
            </a:r>
            <a:r>
              <a:rPr lang="en-US" altLang="zh-CN" dirty="0"/>
              <a:t>NULL</a:t>
            </a:r>
          </a:p>
          <a:p>
            <a:pPr lvl="1"/>
            <a:r>
              <a:rPr lang="en-US" altLang="zh-CN" dirty="0"/>
              <a:t>MySQL</a:t>
            </a:r>
            <a:r>
              <a:rPr lang="zh-CN" altLang="en-US" dirty="0"/>
              <a:t>中，</a:t>
            </a:r>
            <a:r>
              <a:rPr lang="en-US" altLang="zh-CN" dirty="0"/>
              <a:t>0</a:t>
            </a:r>
            <a:r>
              <a:rPr lang="zh-CN" altLang="en-US" dirty="0"/>
              <a:t>或</a:t>
            </a:r>
            <a:r>
              <a:rPr lang="en-US" altLang="zh-CN" dirty="0"/>
              <a:t>NULL</a:t>
            </a:r>
            <a:r>
              <a:rPr lang="zh-CN" altLang="en-US" dirty="0"/>
              <a:t>都意味着为假，</a:t>
            </a:r>
            <a:r>
              <a:rPr lang="en-US" altLang="zh-CN" dirty="0"/>
              <a:t>1</a:t>
            </a:r>
            <a:r>
              <a:rPr lang="zh-CN" altLang="en-US" dirty="0"/>
              <a:t>为真</a:t>
            </a:r>
          </a:p>
          <a:p>
            <a:pPr lvl="0"/>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数据字段属性</a:t>
            </a:r>
            <a:endParaRPr lang="zh-CN" altLang="en-US"/>
          </a:p>
        </p:txBody>
      </p:sp>
      <p:sp>
        <p:nvSpPr>
          <p:cNvPr id="3" name="内容占位符 2"/>
          <p:cNvSpPr>
            <a:spLocks noGrp="1"/>
          </p:cNvSpPr>
          <p:nvPr>
            <p:ph idx="1"/>
          </p:nvPr>
        </p:nvSpPr>
        <p:spPr/>
        <p:txBody>
          <a:bodyPr/>
          <a:lstStyle/>
          <a:p>
            <a:r>
              <a:rPr lang="zh-CN" altLang="en-US" dirty="0">
                <a:sym typeface="+mn-ea"/>
              </a:rPr>
              <a:t>表列类型</a:t>
            </a:r>
            <a:r>
              <a:rPr lang="zh-CN" altLang="en-US" dirty="0" smtClean="0">
                <a:sym typeface="+mn-ea"/>
              </a:rPr>
              <a:t>设置</a:t>
            </a:r>
            <a:endParaRPr lang="en-US" altLang="zh-CN" dirty="0" smtClean="0">
              <a:sym typeface="+mn-ea"/>
            </a:endParaRPr>
          </a:p>
          <a:p>
            <a:endParaRPr lang="en-US" altLang="zh-CN" dirty="0">
              <a:sym typeface="+mn-ea"/>
            </a:endParaRPr>
          </a:p>
          <a:p>
            <a:endParaRPr lang="en-US" altLang="zh-CN" dirty="0" smtClean="0">
              <a:sym typeface="+mn-ea"/>
            </a:endParaRPr>
          </a:p>
          <a:p>
            <a:endParaRPr lang="en-US" altLang="zh-CN" dirty="0">
              <a:sym typeface="+mn-ea"/>
            </a:endParaRPr>
          </a:p>
          <a:p>
            <a:endParaRPr lang="en-US" altLang="zh-CN" dirty="0" smtClean="0">
              <a:sym typeface="+mn-ea"/>
            </a:endParaRPr>
          </a:p>
          <a:p>
            <a:endParaRPr lang="en-US" altLang="zh-CN" dirty="0">
              <a:sym typeface="+mn-ea"/>
            </a:endParaRPr>
          </a:p>
          <a:p>
            <a:r>
              <a:rPr lang="zh-CN" altLang="en-US" dirty="0" smtClean="0">
                <a:sym typeface="+mn-ea"/>
              </a:rPr>
              <a:t>常见的列属性：</a:t>
            </a:r>
            <a:endParaRPr lang="en-US" altLang="zh-CN" dirty="0" smtClean="0">
              <a:sym typeface="+mn-ea"/>
            </a:endParaRPr>
          </a:p>
          <a:p>
            <a:pPr lvl="1"/>
            <a:r>
              <a:rPr lang="en-US" altLang="zh-CN" dirty="0"/>
              <a:t>UNSIGNED</a:t>
            </a:r>
          </a:p>
          <a:p>
            <a:pPr lvl="1"/>
            <a:r>
              <a:rPr lang="en-US" altLang="zh-CN" dirty="0" smtClean="0"/>
              <a:t>AUTO_INCREMENT</a:t>
            </a:r>
          </a:p>
          <a:p>
            <a:pPr lvl="1"/>
            <a:r>
              <a:rPr lang="en-US" altLang="zh-CN" dirty="0" smtClean="0"/>
              <a:t>NULL</a:t>
            </a:r>
            <a:r>
              <a:rPr lang="zh-CN" altLang="en-US" dirty="0" smtClean="0"/>
              <a:t>和</a:t>
            </a:r>
            <a:r>
              <a:rPr lang="en-US" altLang="zh-CN" dirty="0" smtClean="0"/>
              <a:t>NOT NULL</a:t>
            </a:r>
          </a:p>
          <a:p>
            <a:pPr lvl="1"/>
            <a:endParaRPr lang="en-US" altLang="zh-CN" dirty="0"/>
          </a:p>
          <a:p>
            <a:pPr lvl="1"/>
            <a:endParaRPr lang="en-US" altLang="zh-CN" dirty="0" smtClean="0">
              <a:sym typeface="+mn-ea"/>
            </a:endParaRPr>
          </a:p>
        </p:txBody>
      </p:sp>
      <p:sp>
        <p:nvSpPr>
          <p:cNvPr id="5" name="矩形 4"/>
          <p:cNvSpPr/>
          <p:nvPr/>
        </p:nvSpPr>
        <p:spPr>
          <a:xfrm>
            <a:off x="733312" y="1933754"/>
            <a:ext cx="6968067" cy="1754326"/>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CREATE  TABLE [ IF NOT EXISTS ]    `</a:t>
            </a:r>
            <a:r>
              <a:rPr lang="zh-CN" altLang="en-US" b="1" dirty="0">
                <a:solidFill>
                  <a:schemeClr val="tx1"/>
                </a:solidFill>
                <a:latin typeface="Calibri" panose="020F0502020204030204" charset="0"/>
                <a:ea typeface="宋体" panose="02010600030101010101" pitchFamily="2" charset="-122"/>
              </a:rPr>
              <a:t>表名</a:t>
            </a:r>
            <a:r>
              <a:rPr lang="en-US" altLang="zh-CN" b="1" dirty="0">
                <a:solidFill>
                  <a:schemeClr val="tx1"/>
                </a:solidFill>
                <a:latin typeface="Calibri" panose="020F0502020204030204" charset="0"/>
                <a:ea typeface="宋体" panose="02010600030101010101" pitchFamily="2" charset="-122"/>
              </a:rPr>
              <a:t>`   (</a:t>
            </a:r>
          </a:p>
          <a:p>
            <a:pPr lvl="1"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a:t>
            </a:r>
            <a:r>
              <a:rPr lang="zh-CN" altLang="en-US" b="1" dirty="0">
                <a:solidFill>
                  <a:schemeClr val="tx1"/>
                </a:solidFill>
                <a:latin typeface="Calibri" panose="020F0502020204030204" charset="0"/>
                <a:ea typeface="宋体" panose="02010600030101010101" pitchFamily="2" charset="-122"/>
              </a:rPr>
              <a:t>字段名</a:t>
            </a:r>
            <a:r>
              <a:rPr lang="en-US" altLang="zh-CN" b="1" dirty="0">
                <a:solidFill>
                  <a:schemeClr val="tx1"/>
                </a:solidFill>
                <a:latin typeface="Calibri" panose="020F0502020204030204" charset="0"/>
                <a:ea typeface="宋体" panose="02010600030101010101" pitchFamily="2" charset="-122"/>
              </a:rPr>
              <a:t>1`   </a:t>
            </a:r>
            <a:r>
              <a:rPr lang="zh-CN" altLang="en-US" b="1" dirty="0">
                <a:solidFill>
                  <a:schemeClr val="tx1"/>
                </a:solidFill>
                <a:latin typeface="Calibri" panose="020F0502020204030204" charset="0"/>
                <a:ea typeface="宋体" panose="02010600030101010101" pitchFamily="2" charset="-122"/>
              </a:rPr>
              <a:t>列类型 </a:t>
            </a:r>
            <a:r>
              <a:rPr lang="en-US" altLang="zh-CN" b="1" dirty="0" smtClean="0">
                <a:solidFill>
                  <a:srgbClr val="FF0000"/>
                </a:solidFill>
                <a:latin typeface="Calibri" panose="020F0502020204030204" charset="0"/>
                <a:ea typeface="宋体" panose="02010600030101010101" pitchFamily="2" charset="-122"/>
              </a:rPr>
              <a:t>[ </a:t>
            </a:r>
            <a:r>
              <a:rPr lang="zh-CN" altLang="en-US" b="1" dirty="0" smtClean="0">
                <a:solidFill>
                  <a:srgbClr val="FF0000"/>
                </a:solidFill>
                <a:latin typeface="Calibri" panose="020F0502020204030204" charset="0"/>
                <a:ea typeface="宋体" panose="02010600030101010101" pitchFamily="2" charset="-122"/>
              </a:rPr>
              <a:t>属性 </a:t>
            </a:r>
            <a:r>
              <a:rPr lang="en-US" altLang="zh-CN" b="1" dirty="0" smtClean="0">
                <a:solidFill>
                  <a:srgbClr val="FF0000"/>
                </a:solidFill>
                <a:latin typeface="Calibri" panose="020F0502020204030204" charset="0"/>
                <a:ea typeface="宋体" panose="02010600030101010101" pitchFamily="2" charset="-122"/>
              </a:rPr>
              <a:t>]  </a:t>
            </a:r>
            <a:r>
              <a:rPr lang="en-US" altLang="zh-CN" b="1" dirty="0" smtClean="0">
                <a:solidFill>
                  <a:schemeClr val="tx1"/>
                </a:solidFill>
                <a:latin typeface="Calibri" panose="020F0502020204030204" charset="0"/>
                <a:ea typeface="宋体" panose="02010600030101010101" pitchFamily="2" charset="-122"/>
              </a:rPr>
              <a:t>[</a:t>
            </a:r>
            <a:r>
              <a:rPr lang="zh-CN" altLang="en-US" b="1" dirty="0">
                <a:solidFill>
                  <a:schemeClr val="tx1"/>
                </a:solidFill>
                <a:latin typeface="Calibri" panose="020F0502020204030204" charset="0"/>
                <a:ea typeface="宋体" panose="02010600030101010101" pitchFamily="2" charset="-122"/>
              </a:rPr>
              <a:t>注释</a:t>
            </a:r>
            <a:r>
              <a:rPr lang="en-US" altLang="zh-CN" b="1" dirty="0">
                <a:solidFill>
                  <a:schemeClr val="tx1"/>
                </a:solidFill>
                <a:latin typeface="Calibri" panose="020F0502020204030204" charset="0"/>
                <a:ea typeface="宋体" panose="02010600030101010101" pitchFamily="2" charset="-122"/>
              </a:rPr>
              <a:t>] ,</a:t>
            </a:r>
          </a:p>
          <a:p>
            <a:pPr lvl="1"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a:t>
            </a:r>
            <a:r>
              <a:rPr lang="zh-CN" altLang="en-US" b="1" dirty="0">
                <a:solidFill>
                  <a:schemeClr val="tx1"/>
                </a:solidFill>
                <a:latin typeface="Calibri" panose="020F0502020204030204" charset="0"/>
                <a:ea typeface="宋体" panose="02010600030101010101" pitchFamily="2" charset="-122"/>
              </a:rPr>
              <a:t>字段名</a:t>
            </a:r>
            <a:r>
              <a:rPr lang="en-US" altLang="zh-CN" b="1" dirty="0">
                <a:solidFill>
                  <a:schemeClr val="tx1"/>
                </a:solidFill>
                <a:latin typeface="Calibri" panose="020F0502020204030204" charset="0"/>
                <a:ea typeface="宋体" panose="02010600030101010101" pitchFamily="2" charset="-122"/>
              </a:rPr>
              <a:t>2`   </a:t>
            </a:r>
            <a:r>
              <a:rPr lang="zh-CN" altLang="en-US" b="1" dirty="0">
                <a:solidFill>
                  <a:schemeClr val="tx1"/>
                </a:solidFill>
                <a:latin typeface="Calibri" panose="020F0502020204030204" charset="0"/>
                <a:ea typeface="宋体" panose="02010600030101010101" pitchFamily="2" charset="-122"/>
              </a:rPr>
              <a:t>列类型 </a:t>
            </a:r>
            <a:r>
              <a:rPr lang="en-US" altLang="zh-CN" b="1" dirty="0">
                <a:solidFill>
                  <a:srgbClr val="FF0000"/>
                </a:solidFill>
                <a:latin typeface="Calibri" panose="020F0502020204030204" charset="0"/>
                <a:ea typeface="宋体" panose="02010600030101010101" pitchFamily="2" charset="-122"/>
              </a:rPr>
              <a:t>[ </a:t>
            </a:r>
            <a:r>
              <a:rPr lang="zh-CN" altLang="en-US" b="1" dirty="0">
                <a:solidFill>
                  <a:srgbClr val="FF0000"/>
                </a:solidFill>
                <a:latin typeface="Calibri" panose="020F0502020204030204" charset="0"/>
                <a:ea typeface="宋体" panose="02010600030101010101" pitchFamily="2" charset="-122"/>
              </a:rPr>
              <a:t>属性 </a:t>
            </a:r>
            <a:r>
              <a:rPr lang="en-US" altLang="zh-CN" b="1" dirty="0" smtClean="0">
                <a:solidFill>
                  <a:srgbClr val="FF0000"/>
                </a:solidFill>
                <a:latin typeface="Calibri" panose="020F0502020204030204" charset="0"/>
                <a:ea typeface="宋体" panose="02010600030101010101" pitchFamily="2" charset="-122"/>
              </a:rPr>
              <a:t>]  </a:t>
            </a:r>
            <a:r>
              <a:rPr lang="en-US" altLang="zh-CN" b="1" dirty="0" smtClean="0">
                <a:solidFill>
                  <a:schemeClr val="tx1"/>
                </a:solidFill>
                <a:latin typeface="Calibri" panose="020F0502020204030204" charset="0"/>
                <a:ea typeface="宋体" panose="02010600030101010101" pitchFamily="2" charset="-122"/>
              </a:rPr>
              <a:t>[</a:t>
            </a:r>
            <a:r>
              <a:rPr lang="zh-CN" altLang="en-US" b="1" dirty="0">
                <a:solidFill>
                  <a:schemeClr val="tx1"/>
                </a:solidFill>
                <a:latin typeface="Calibri" panose="020F0502020204030204" charset="0"/>
                <a:ea typeface="宋体" panose="02010600030101010101" pitchFamily="2" charset="-122"/>
              </a:rPr>
              <a:t>注释</a:t>
            </a:r>
            <a:r>
              <a:rPr lang="en-US" altLang="zh-CN" b="1" dirty="0">
                <a:solidFill>
                  <a:schemeClr val="tx1"/>
                </a:solidFill>
                <a:latin typeface="Calibri" panose="020F0502020204030204" charset="0"/>
                <a:ea typeface="宋体" panose="02010600030101010101" pitchFamily="2" charset="-122"/>
              </a:rPr>
              <a:t>] , </a:t>
            </a:r>
          </a:p>
          <a:p>
            <a:pPr lvl="1" algn="just" fontAlgn="base">
              <a:spcBef>
                <a:spcPct val="0"/>
              </a:spcBef>
              <a:spcAft>
                <a:spcPct val="0"/>
              </a:spcAft>
            </a:pPr>
            <a:r>
              <a:rPr lang="en-US" altLang="zh-CN" b="1" dirty="0" smtClean="0">
                <a:solidFill>
                  <a:schemeClr val="tx1"/>
                </a:solidFill>
                <a:latin typeface="Calibri" panose="020F0502020204030204" charset="0"/>
                <a:ea typeface="宋体" panose="02010600030101010101" pitchFamily="2" charset="-122"/>
              </a:rPr>
              <a:t>… …    </a:t>
            </a:r>
          </a:p>
          <a:p>
            <a:pPr lvl="1" algn="just" fontAlgn="base">
              <a:spcBef>
                <a:spcPct val="0"/>
              </a:spcBef>
              <a:spcAft>
                <a:spcPct val="0"/>
              </a:spcAft>
            </a:pPr>
            <a:r>
              <a:rPr lang="en-US" altLang="zh-CN" b="1" dirty="0" smtClean="0">
                <a:solidFill>
                  <a:schemeClr val="tx1"/>
                </a:solidFill>
                <a:latin typeface="Calibri" panose="020F0502020204030204" charset="0"/>
                <a:ea typeface="宋体" panose="02010600030101010101" pitchFamily="2" charset="-122"/>
              </a:rPr>
              <a:t>`</a:t>
            </a:r>
            <a:r>
              <a:rPr lang="zh-CN" altLang="en-US" b="1" dirty="0">
                <a:solidFill>
                  <a:schemeClr val="tx1"/>
                </a:solidFill>
                <a:latin typeface="Calibri" panose="020F0502020204030204" charset="0"/>
                <a:ea typeface="宋体" panose="02010600030101010101" pitchFamily="2" charset="-122"/>
              </a:rPr>
              <a:t>字段名</a:t>
            </a:r>
            <a:r>
              <a:rPr lang="en-US" altLang="zh-CN" b="1" dirty="0">
                <a:solidFill>
                  <a:schemeClr val="tx1"/>
                </a:solidFill>
                <a:latin typeface="Calibri" panose="020F0502020204030204" charset="0"/>
                <a:ea typeface="宋体" panose="02010600030101010101" pitchFamily="2" charset="-122"/>
              </a:rPr>
              <a:t>n`   </a:t>
            </a:r>
            <a:r>
              <a:rPr lang="zh-CN" altLang="en-US" b="1" dirty="0">
                <a:solidFill>
                  <a:schemeClr val="tx1"/>
                </a:solidFill>
                <a:latin typeface="Calibri" panose="020F0502020204030204" charset="0"/>
                <a:ea typeface="宋体" panose="02010600030101010101" pitchFamily="2" charset="-122"/>
              </a:rPr>
              <a:t>列类型 </a:t>
            </a:r>
            <a:r>
              <a:rPr lang="en-US" altLang="zh-CN" b="1" dirty="0">
                <a:solidFill>
                  <a:srgbClr val="FF0000"/>
                </a:solidFill>
                <a:latin typeface="Calibri" panose="020F0502020204030204" charset="0"/>
                <a:ea typeface="宋体" panose="02010600030101010101" pitchFamily="2" charset="-122"/>
              </a:rPr>
              <a:t>[ </a:t>
            </a:r>
            <a:r>
              <a:rPr lang="zh-CN" altLang="en-US" b="1" dirty="0">
                <a:solidFill>
                  <a:srgbClr val="FF0000"/>
                </a:solidFill>
                <a:latin typeface="Calibri" panose="020F0502020204030204" charset="0"/>
                <a:ea typeface="宋体" panose="02010600030101010101" pitchFamily="2" charset="-122"/>
              </a:rPr>
              <a:t>属性 </a:t>
            </a:r>
            <a:r>
              <a:rPr lang="en-US" altLang="zh-CN" b="1" dirty="0">
                <a:solidFill>
                  <a:srgbClr val="FF0000"/>
                </a:solidFill>
                <a:latin typeface="Calibri" panose="020F0502020204030204" charset="0"/>
                <a:ea typeface="宋体" panose="02010600030101010101" pitchFamily="2" charset="-122"/>
              </a:rPr>
              <a:t>] </a:t>
            </a:r>
            <a:r>
              <a:rPr lang="en-US" altLang="zh-CN" b="1" dirty="0" smtClean="0">
                <a:solidFill>
                  <a:schemeClr val="tx1"/>
                </a:solidFill>
                <a:latin typeface="Calibri" panose="020F0502020204030204" charset="0"/>
                <a:ea typeface="宋体" panose="02010600030101010101" pitchFamily="2" charset="-122"/>
              </a:rPr>
              <a:t> </a:t>
            </a:r>
            <a:r>
              <a:rPr lang="en-US" altLang="zh-CN" b="1" dirty="0">
                <a:solidFill>
                  <a:schemeClr val="tx1"/>
                </a:solidFill>
                <a:latin typeface="Calibri" panose="020F0502020204030204" charset="0"/>
                <a:ea typeface="宋体" panose="02010600030101010101" pitchFamily="2" charset="-122"/>
              </a:rPr>
              <a:t>[</a:t>
            </a:r>
            <a:r>
              <a:rPr lang="zh-CN" altLang="en-US" b="1" dirty="0">
                <a:solidFill>
                  <a:schemeClr val="tx1"/>
                </a:solidFill>
                <a:latin typeface="Calibri" panose="020F0502020204030204" charset="0"/>
                <a:ea typeface="宋体" panose="02010600030101010101" pitchFamily="2" charset="-122"/>
              </a:rPr>
              <a:t>注释</a:t>
            </a:r>
            <a:r>
              <a:rPr lang="en-US" altLang="zh-CN" b="1" dirty="0">
                <a:solidFill>
                  <a:schemeClr val="tx1"/>
                </a:solidFill>
                <a:latin typeface="Calibri" panose="020F0502020204030204" charset="0"/>
                <a:ea typeface="宋体" panose="02010600030101010101" pitchFamily="2" charset="-122"/>
              </a:rPr>
              <a:t>] </a:t>
            </a:r>
          </a:p>
          <a:p>
            <a:pPr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  [  </a:t>
            </a:r>
            <a:r>
              <a:rPr lang="zh-CN" altLang="en-US" b="1" dirty="0">
                <a:solidFill>
                  <a:schemeClr val="tx1"/>
                </a:solidFill>
                <a:latin typeface="Calibri" panose="020F0502020204030204" charset="0"/>
                <a:ea typeface="宋体" panose="02010600030101010101" pitchFamily="2" charset="-122"/>
              </a:rPr>
              <a:t>表类型 </a:t>
            </a:r>
            <a:r>
              <a:rPr lang="en-US" altLang="zh-CN" b="1" dirty="0">
                <a:solidFill>
                  <a:schemeClr val="tx1"/>
                </a:solidFill>
                <a:latin typeface="Calibri" panose="020F0502020204030204" charset="0"/>
                <a:ea typeface="宋体" panose="02010600030101010101" pitchFamily="2" charset="-122"/>
              </a:rPr>
              <a:t>] [ </a:t>
            </a:r>
            <a:r>
              <a:rPr lang="zh-CN" altLang="en-US" b="1" dirty="0">
                <a:solidFill>
                  <a:schemeClr val="tx1"/>
                </a:solidFill>
                <a:latin typeface="Calibri" panose="020F0502020204030204" charset="0"/>
                <a:ea typeface="宋体" panose="02010600030101010101" pitchFamily="2" charset="-122"/>
              </a:rPr>
              <a:t>表字符集 </a:t>
            </a:r>
            <a:r>
              <a:rPr lang="en-US" altLang="zh-CN" b="1" dirty="0">
                <a:solidFill>
                  <a:schemeClr val="tx1"/>
                </a:solidFill>
                <a:latin typeface="Calibri" panose="020F0502020204030204" charset="0"/>
                <a:ea typeface="宋体" panose="02010600030101010101" pitchFamily="2" charset="-122"/>
              </a:rPr>
              <a:t>] [</a:t>
            </a:r>
            <a:r>
              <a:rPr lang="zh-CN" altLang="en-US" b="1" dirty="0">
                <a:solidFill>
                  <a:schemeClr val="tx1"/>
                </a:solidFill>
                <a:latin typeface="Calibri" panose="020F0502020204030204" charset="0"/>
                <a:ea typeface="宋体" panose="02010600030101010101" pitchFamily="2" charset="-122"/>
              </a:rPr>
              <a:t>注释</a:t>
            </a:r>
            <a:r>
              <a:rPr lang="en-US" altLang="zh-CN" b="1" dirty="0">
                <a:solidFill>
                  <a:schemeClr val="tx1"/>
                </a:solidFill>
                <a:latin typeface="Calibri" panose="020F0502020204030204" charset="0"/>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wipe(left)">
                                      <p:cBhvr>
                                        <p:cTn id="7" dur="500"/>
                                        <p:tgtEl>
                                          <p:spTgt spid="3">
                                            <p:txEl>
                                              <p:pRg st="6" end="6"/>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wipe(left)">
                                      <p:cBhvr>
                                        <p:cTn id="10" dur="500"/>
                                        <p:tgtEl>
                                          <p:spTgt spid="3">
                                            <p:txEl>
                                              <p:pRg st="7" end="7"/>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wipe(left)">
                                      <p:cBhvr>
                                        <p:cTn id="13" dur="500"/>
                                        <p:tgtEl>
                                          <p:spTgt spid="3">
                                            <p:txEl>
                                              <p:pRg st="8" end="8"/>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wipe(left)">
                                      <p:cBhvr>
                                        <p:cTn id="1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数据字段属性</a:t>
            </a:r>
            <a:r>
              <a:rPr lang="en-US" altLang="zh-CN" dirty="0">
                <a:sym typeface="+mn-ea"/>
              </a:rPr>
              <a:t>2-1</a:t>
            </a:r>
            <a:endParaRPr lang="zh-CN" altLang="en-US"/>
          </a:p>
        </p:txBody>
      </p:sp>
      <p:sp>
        <p:nvSpPr>
          <p:cNvPr id="3" name="内容占位符 2"/>
          <p:cNvSpPr>
            <a:spLocks noGrp="1"/>
          </p:cNvSpPr>
          <p:nvPr>
            <p:ph idx="1"/>
          </p:nvPr>
        </p:nvSpPr>
        <p:spPr/>
        <p:txBody>
          <a:bodyPr/>
          <a:lstStyle/>
          <a:p>
            <a:pPr lvl="0"/>
            <a:r>
              <a:rPr lang="en-US" altLang="zh-CN" dirty="0"/>
              <a:t>UNSIGNED</a:t>
            </a:r>
          </a:p>
          <a:p>
            <a:pPr lvl="1"/>
            <a:r>
              <a:rPr lang="zh-CN" altLang="en-US" dirty="0"/>
              <a:t>无符号的</a:t>
            </a:r>
          </a:p>
          <a:p>
            <a:pPr lvl="1"/>
            <a:r>
              <a:rPr lang="zh-CN" altLang="en-US" dirty="0"/>
              <a:t>声明该数据列不允许负数</a:t>
            </a:r>
          </a:p>
          <a:p>
            <a:pPr lvl="0"/>
            <a:r>
              <a:rPr lang="en-US" altLang="zh-CN" dirty="0"/>
              <a:t>ZEROFILL</a:t>
            </a:r>
          </a:p>
          <a:p>
            <a:pPr lvl="1"/>
            <a:r>
              <a:rPr lang="en-US" altLang="zh-CN" dirty="0"/>
              <a:t>0</a:t>
            </a:r>
            <a:r>
              <a:rPr lang="zh-CN" altLang="en-US" dirty="0"/>
              <a:t>填充的</a:t>
            </a:r>
          </a:p>
          <a:p>
            <a:pPr lvl="1"/>
            <a:r>
              <a:rPr lang="zh-CN" altLang="en-US" dirty="0"/>
              <a:t>不足位数的用</a:t>
            </a:r>
            <a:r>
              <a:rPr lang="en-US" altLang="zh-CN" dirty="0"/>
              <a:t>0</a:t>
            </a:r>
            <a:r>
              <a:rPr lang="zh-CN" altLang="en-US" dirty="0"/>
              <a:t>来填充，如</a:t>
            </a:r>
            <a:r>
              <a:rPr lang="en-US" altLang="x-none" dirty="0"/>
              <a:t> </a:t>
            </a:r>
            <a:r>
              <a:rPr lang="en-US" altLang="zh-CN" dirty="0" err="1"/>
              <a:t>int</a:t>
            </a:r>
            <a:r>
              <a:rPr lang="en-US" altLang="zh-CN" dirty="0"/>
              <a:t>(3),5</a:t>
            </a:r>
            <a:r>
              <a:rPr lang="zh-CN" altLang="en-US" dirty="0"/>
              <a:t>则为 </a:t>
            </a:r>
            <a:r>
              <a:rPr lang="en-US" altLang="zh-CN" dirty="0"/>
              <a:t>005</a:t>
            </a:r>
          </a:p>
          <a:p>
            <a:pPr lvl="0"/>
            <a:r>
              <a:rPr lang="en-US" altLang="zh-CN" dirty="0"/>
              <a:t>AUTO_INCREMENT</a:t>
            </a:r>
          </a:p>
          <a:p>
            <a:pPr lvl="1"/>
            <a:r>
              <a:rPr lang="zh-CN" altLang="en-US" dirty="0"/>
              <a:t>自动增长的，每添加一条数据，自动在上一个记录数上加</a:t>
            </a:r>
            <a:r>
              <a:rPr lang="en-US" altLang="zh-CN" dirty="0"/>
              <a:t>1</a:t>
            </a:r>
          </a:p>
          <a:p>
            <a:pPr lvl="1"/>
            <a:r>
              <a:rPr lang="zh-CN" altLang="en-US" dirty="0"/>
              <a:t>通常用于设置主键，且为整数类型</a:t>
            </a:r>
          </a:p>
          <a:p>
            <a:pPr lvl="1"/>
            <a:r>
              <a:rPr lang="zh-CN" altLang="en-US" dirty="0"/>
              <a:t>可定义起始值和步长</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mn-ea"/>
              </a:rPr>
              <a:t>数据字段属性</a:t>
            </a:r>
            <a:r>
              <a:rPr lang="en-US" altLang="zh-CN" smtClean="0">
                <a:sym typeface="+mn-ea"/>
              </a:rPr>
              <a:t>2-2</a:t>
            </a:r>
            <a:endParaRPr lang="zh-CN" altLang="en-US"/>
          </a:p>
        </p:txBody>
      </p:sp>
      <p:sp>
        <p:nvSpPr>
          <p:cNvPr id="3" name="内容占位符 2"/>
          <p:cNvSpPr>
            <a:spLocks noGrp="1"/>
          </p:cNvSpPr>
          <p:nvPr>
            <p:ph idx="1"/>
          </p:nvPr>
        </p:nvSpPr>
        <p:spPr/>
        <p:txBody>
          <a:bodyPr/>
          <a:lstStyle/>
          <a:p>
            <a:pPr lvl="0"/>
            <a:r>
              <a:rPr lang="en-US" altLang="zh-CN" dirty="0" smtClean="0">
                <a:sym typeface="+mn-ea"/>
              </a:rPr>
              <a:t>NULL </a:t>
            </a:r>
            <a:r>
              <a:rPr lang="zh-CN" altLang="en-US" dirty="0" smtClean="0">
                <a:sym typeface="+mn-ea"/>
              </a:rPr>
              <a:t>和 </a:t>
            </a:r>
            <a:r>
              <a:rPr lang="en-US" altLang="zh-CN" dirty="0" smtClean="0">
                <a:sym typeface="+mn-ea"/>
              </a:rPr>
              <a:t>NOT NULL</a:t>
            </a:r>
            <a:endParaRPr lang="en-US" altLang="zh-CN" dirty="0" smtClean="0"/>
          </a:p>
          <a:p>
            <a:pPr lvl="1"/>
            <a:r>
              <a:rPr lang="zh-CN" altLang="en-US" dirty="0" smtClean="0">
                <a:sym typeface="+mn-ea"/>
              </a:rPr>
              <a:t>默认为</a:t>
            </a:r>
            <a:r>
              <a:rPr lang="en-US" altLang="zh-CN" dirty="0" smtClean="0">
                <a:sym typeface="+mn-ea"/>
              </a:rPr>
              <a:t>NULL,</a:t>
            </a:r>
            <a:r>
              <a:rPr lang="zh-CN" altLang="en-US" dirty="0" smtClean="0">
                <a:sym typeface="+mn-ea"/>
              </a:rPr>
              <a:t>即没有插入该列的数值</a:t>
            </a:r>
            <a:endParaRPr lang="en-US" altLang="x-none" dirty="0" smtClean="0"/>
          </a:p>
          <a:p>
            <a:pPr lvl="1"/>
            <a:r>
              <a:rPr lang="zh-CN" altLang="en-US" dirty="0" smtClean="0">
                <a:sym typeface="+mn-ea"/>
              </a:rPr>
              <a:t>如果设置为</a:t>
            </a:r>
            <a:r>
              <a:rPr lang="en-US" altLang="zh-CN" dirty="0" smtClean="0">
                <a:sym typeface="+mn-ea"/>
              </a:rPr>
              <a:t>NOT NULL</a:t>
            </a:r>
            <a:r>
              <a:rPr lang="zh-CN" altLang="en-US" dirty="0" smtClean="0">
                <a:sym typeface="+mn-ea"/>
              </a:rPr>
              <a:t>，则该列必须有值</a:t>
            </a:r>
            <a:endParaRPr lang="en-US" altLang="x-none" dirty="0" smtClean="0"/>
          </a:p>
          <a:p>
            <a:pPr lvl="0"/>
            <a:r>
              <a:rPr lang="en-US" altLang="zh-CN" dirty="0" smtClean="0">
                <a:sym typeface="+mn-ea"/>
              </a:rPr>
              <a:t>DEFAULT</a:t>
            </a:r>
            <a:endParaRPr lang="en-US" altLang="zh-CN" dirty="0" smtClean="0"/>
          </a:p>
          <a:p>
            <a:pPr lvl="1"/>
            <a:r>
              <a:rPr lang="zh-CN" altLang="en-US" dirty="0" smtClean="0">
                <a:sym typeface="+mn-ea"/>
              </a:rPr>
              <a:t>默认的</a:t>
            </a:r>
            <a:endParaRPr lang="en-US" altLang="x-none" dirty="0" smtClean="0"/>
          </a:p>
          <a:p>
            <a:pPr lvl="1"/>
            <a:r>
              <a:rPr lang="zh-CN" altLang="en-US" dirty="0" smtClean="0">
                <a:sym typeface="+mn-ea"/>
              </a:rPr>
              <a:t>用于设置默认值</a:t>
            </a:r>
            <a:endParaRPr lang="en-US" altLang="x-none" dirty="0" smtClean="0"/>
          </a:p>
          <a:p>
            <a:pPr lvl="2"/>
            <a:r>
              <a:rPr lang="zh-CN" altLang="en-US" dirty="0" smtClean="0">
                <a:sym typeface="+mn-ea"/>
              </a:rPr>
              <a:t>例如，性别字段，默认为“男”，否则为“女”；若无指定该列的值，则默认为“男”的值</a:t>
            </a:r>
            <a:endParaRPr lang="zh-CN" altLang="en-US" dirty="0" smtClean="0"/>
          </a:p>
          <a:p>
            <a:endParaRPr lang="zh-CN" altLang="en-US" dirty="0"/>
          </a:p>
        </p:txBody>
      </p:sp>
      <p:sp>
        <p:nvSpPr>
          <p:cNvPr id="6" name="矩形 5"/>
          <p:cNvSpPr/>
          <p:nvPr/>
        </p:nvSpPr>
        <p:spPr>
          <a:xfrm>
            <a:off x="1074955" y="4618888"/>
            <a:ext cx="6968067" cy="1731669"/>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lgn="just" fontAlgn="base">
              <a:spcBef>
                <a:spcPct val="0"/>
              </a:spcBef>
              <a:spcAft>
                <a:spcPct val="0"/>
              </a:spcAft>
            </a:pPr>
            <a:r>
              <a:rPr lang="zh-CN" altLang="en-US" b="1" dirty="0">
                <a:solidFill>
                  <a:schemeClr val="tx1"/>
                </a:solidFill>
                <a:latin typeface="Calibri" panose="020F0502020204030204" charset="0"/>
                <a:ea typeface="宋体" panose="02010600030101010101" pitchFamily="2" charset="-122"/>
              </a:rPr>
              <a:t>例如：</a:t>
            </a:r>
            <a:endParaRPr lang="en-US" altLang="zh-CN" b="1" dirty="0">
              <a:solidFill>
                <a:schemeClr val="tx1"/>
              </a:solidFill>
              <a:latin typeface="Calibri" panose="020F0502020204030204" charset="0"/>
              <a:ea typeface="宋体" panose="02010600030101010101" pitchFamily="2" charset="-122"/>
            </a:endParaRPr>
          </a:p>
          <a:p>
            <a:pPr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 CREATE   TABLE [ IF NOT EXISTS ]    `test`</a:t>
            </a:r>
            <a:r>
              <a:rPr lang="zh-CN" altLang="en-US" b="1" dirty="0">
                <a:solidFill>
                  <a:schemeClr val="tx1"/>
                </a:solidFill>
                <a:latin typeface="Calibri" panose="020F0502020204030204" charset="0"/>
                <a:ea typeface="宋体" panose="02010600030101010101" pitchFamily="2" charset="-122"/>
              </a:rPr>
              <a:t>   </a:t>
            </a:r>
            <a:r>
              <a:rPr lang="en-US" altLang="zh-CN" b="1" dirty="0" smtClean="0">
                <a:solidFill>
                  <a:schemeClr val="tx1"/>
                </a:solidFill>
                <a:latin typeface="Calibri" panose="020F0502020204030204" charset="0"/>
                <a:ea typeface="宋体" panose="02010600030101010101" pitchFamily="2" charset="-122"/>
              </a:rPr>
              <a:t>(</a:t>
            </a:r>
          </a:p>
          <a:p>
            <a:pPr algn="just" fontAlgn="base">
              <a:spcBef>
                <a:spcPct val="0"/>
              </a:spcBef>
              <a:spcAft>
                <a:spcPct val="0"/>
              </a:spcAft>
            </a:pPr>
            <a:r>
              <a:rPr lang="en-US" altLang="zh-CN" b="1" dirty="0" smtClean="0">
                <a:latin typeface="Calibri" panose="020F0502020204030204" charset="0"/>
                <a:ea typeface="宋体" panose="02010600030101010101" pitchFamily="2" charset="-122"/>
              </a:rPr>
              <a:t>      id </a:t>
            </a:r>
            <a:r>
              <a:rPr lang="en-US" altLang="zh-CN" b="1" dirty="0" err="1" smtClean="0">
                <a:latin typeface="Calibri" panose="020F0502020204030204" charset="0"/>
                <a:ea typeface="宋体" panose="02010600030101010101" pitchFamily="2" charset="-122"/>
              </a:rPr>
              <a:t>int</a:t>
            </a:r>
            <a:r>
              <a:rPr lang="en-US" altLang="zh-CN" b="1" dirty="0" smtClean="0">
                <a:latin typeface="Calibri" panose="020F0502020204030204" charset="0"/>
                <a:ea typeface="宋体" panose="02010600030101010101" pitchFamily="2" charset="-122"/>
              </a:rPr>
              <a:t> </a:t>
            </a:r>
            <a:r>
              <a:rPr lang="en-US" altLang="zh-CN" b="1" dirty="0" smtClean="0">
                <a:solidFill>
                  <a:srgbClr val="FF0000"/>
                </a:solidFill>
                <a:latin typeface="Calibri" panose="020F0502020204030204" charset="0"/>
                <a:ea typeface="宋体" panose="02010600030101010101" pitchFamily="2" charset="-122"/>
              </a:rPr>
              <a:t>unsigned </a:t>
            </a:r>
            <a:r>
              <a:rPr lang="en-US" altLang="zh-CN" b="1" dirty="0" err="1" smtClean="0">
                <a:solidFill>
                  <a:srgbClr val="FF0000"/>
                </a:solidFill>
                <a:latin typeface="Calibri" panose="020F0502020204030204" charset="0"/>
                <a:ea typeface="宋体" panose="02010600030101010101" pitchFamily="2" charset="-122"/>
              </a:rPr>
              <a:t>auto_increament</a:t>
            </a:r>
            <a:r>
              <a:rPr lang="en-US" altLang="zh-CN" b="1" dirty="0" smtClean="0">
                <a:solidFill>
                  <a:srgbClr val="FF0000"/>
                </a:solidFill>
                <a:latin typeface="Calibri" panose="020F0502020204030204" charset="0"/>
                <a:ea typeface="宋体" panose="02010600030101010101" pitchFamily="2" charset="-122"/>
              </a:rPr>
              <a:t> primary key,</a:t>
            </a:r>
            <a:endParaRPr lang="en-US" altLang="zh-CN" b="1" dirty="0">
              <a:solidFill>
                <a:srgbClr val="FF0000"/>
              </a:solidFill>
              <a:latin typeface="Calibri" panose="020F0502020204030204" charset="0"/>
              <a:ea typeface="宋体" panose="02010600030101010101" pitchFamily="2" charset="-122"/>
            </a:endParaRPr>
          </a:p>
          <a:p>
            <a:pPr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      </a:t>
            </a:r>
            <a:r>
              <a:rPr lang="en-US" altLang="zh-CN" b="1" dirty="0" smtClean="0">
                <a:solidFill>
                  <a:schemeClr val="tx1"/>
                </a:solidFill>
                <a:latin typeface="Calibri" panose="020F0502020204030204" charset="0"/>
                <a:ea typeface="宋体" panose="02010600030101010101" pitchFamily="2" charset="-122"/>
              </a:rPr>
              <a:t>name </a:t>
            </a:r>
            <a:r>
              <a:rPr lang="en-US" altLang="zh-CN" b="1" dirty="0" err="1" smtClean="0">
                <a:solidFill>
                  <a:schemeClr val="tx1"/>
                </a:solidFill>
                <a:latin typeface="Calibri" panose="020F0502020204030204" charset="0"/>
                <a:ea typeface="宋体" panose="02010600030101010101" pitchFamily="2" charset="-122"/>
              </a:rPr>
              <a:t>varchar</a:t>
            </a:r>
            <a:r>
              <a:rPr lang="en-US" altLang="zh-CN" b="1" dirty="0" smtClean="0">
                <a:solidFill>
                  <a:schemeClr val="tx1"/>
                </a:solidFill>
                <a:latin typeface="Calibri" panose="020F0502020204030204" charset="0"/>
                <a:ea typeface="宋体" panose="02010600030101010101" pitchFamily="2" charset="-122"/>
              </a:rPr>
              <a:t>(20) </a:t>
            </a:r>
            <a:r>
              <a:rPr lang="en-US" altLang="zh-CN" b="1" dirty="0" smtClean="0">
                <a:solidFill>
                  <a:srgbClr val="FF0000"/>
                </a:solidFill>
                <a:latin typeface="Calibri" panose="020F0502020204030204" charset="0"/>
                <a:ea typeface="宋体" panose="02010600030101010101" pitchFamily="2" charset="-122"/>
              </a:rPr>
              <a:t>not null,</a:t>
            </a:r>
          </a:p>
          <a:p>
            <a:pPr algn="just" fontAlgn="base">
              <a:spcBef>
                <a:spcPct val="0"/>
              </a:spcBef>
              <a:spcAft>
                <a:spcPct val="0"/>
              </a:spcAft>
            </a:pPr>
            <a:r>
              <a:rPr lang="en-US" altLang="zh-CN" b="1" dirty="0" smtClean="0">
                <a:solidFill>
                  <a:schemeClr val="tx1"/>
                </a:solidFill>
                <a:latin typeface="Calibri" panose="020F0502020204030204" charset="0"/>
                <a:ea typeface="宋体" panose="02010600030101010101" pitchFamily="2" charset="-122"/>
              </a:rPr>
              <a:t>      sex </a:t>
            </a:r>
            <a:r>
              <a:rPr lang="en-US" altLang="zh-CN" b="1" dirty="0" err="1" smtClean="0">
                <a:solidFill>
                  <a:schemeClr val="tx1"/>
                </a:solidFill>
                <a:latin typeface="Calibri" panose="020F0502020204030204" charset="0"/>
                <a:ea typeface="宋体" panose="02010600030101010101" pitchFamily="2" charset="-122"/>
              </a:rPr>
              <a:t>varchar</a:t>
            </a:r>
            <a:r>
              <a:rPr lang="en-US" altLang="zh-CN" b="1" dirty="0" smtClean="0">
                <a:solidFill>
                  <a:schemeClr val="tx1"/>
                </a:solidFill>
                <a:latin typeface="Calibri" panose="020F0502020204030204" charset="0"/>
                <a:ea typeface="宋体" panose="02010600030101010101" pitchFamily="2" charset="-122"/>
              </a:rPr>
              <a:t>(10) </a:t>
            </a:r>
            <a:r>
              <a:rPr lang="en-US" altLang="zh-CN" b="1" dirty="0" smtClean="0">
                <a:solidFill>
                  <a:srgbClr val="FF0000"/>
                </a:solidFill>
                <a:latin typeface="Calibri" panose="020F0502020204030204" charset="0"/>
                <a:ea typeface="宋体" panose="02010600030101010101" pitchFamily="2" charset="-122"/>
              </a:rPr>
              <a:t>not null default ‘</a:t>
            </a:r>
            <a:r>
              <a:rPr lang="zh-CN" altLang="en-US" b="1" dirty="0" smtClean="0">
                <a:solidFill>
                  <a:srgbClr val="FF0000"/>
                </a:solidFill>
                <a:latin typeface="Calibri" panose="020F0502020204030204" charset="0"/>
                <a:ea typeface="宋体" panose="02010600030101010101" pitchFamily="2" charset="-122"/>
              </a:rPr>
              <a:t>男</a:t>
            </a:r>
            <a:r>
              <a:rPr lang="en-US" altLang="zh-CN" b="1" dirty="0" smtClean="0">
                <a:solidFill>
                  <a:srgbClr val="FF0000"/>
                </a:solidFill>
                <a:latin typeface="Calibri" panose="020F0502020204030204" charset="0"/>
                <a:ea typeface="宋体" panose="02010600030101010101" pitchFamily="2" charset="-122"/>
              </a:rPr>
              <a:t>’</a:t>
            </a:r>
          </a:p>
          <a:p>
            <a:pPr algn="just" fontAlgn="base">
              <a:spcBef>
                <a:spcPct val="0"/>
              </a:spcBef>
              <a:spcAft>
                <a:spcPct val="0"/>
              </a:spcAft>
            </a:pPr>
            <a:r>
              <a:rPr lang="en-US" altLang="zh-CN" b="1" dirty="0" smtClean="0">
                <a:solidFill>
                  <a:schemeClr val="tx1"/>
                </a:solidFill>
                <a:latin typeface="Calibri" panose="020F0502020204030204" charset="0"/>
                <a:ea typeface="宋体" panose="02010600030101010101" pitchFamily="2" charset="-122"/>
              </a:rPr>
              <a:t>)</a:t>
            </a:r>
            <a:endParaRPr lang="en-US" altLang="zh-CN" b="1" dirty="0">
              <a:solidFill>
                <a:srgbClr val="FF0000"/>
              </a:solidFill>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数据字段注释</a:t>
            </a:r>
            <a:endParaRPr lang="zh-CN" altLang="en-US"/>
          </a:p>
        </p:txBody>
      </p:sp>
      <p:sp>
        <p:nvSpPr>
          <p:cNvPr id="3" name="内容占位符 2"/>
          <p:cNvSpPr>
            <a:spLocks noGrp="1"/>
          </p:cNvSpPr>
          <p:nvPr>
            <p:ph idx="1"/>
          </p:nvPr>
        </p:nvSpPr>
        <p:spPr/>
        <p:txBody>
          <a:bodyPr/>
          <a:lstStyle/>
          <a:p>
            <a:r>
              <a:rPr lang="zh-CN" altLang="en-US" dirty="0">
                <a:sym typeface="+mn-ea"/>
              </a:rPr>
              <a:t>表列类型注释</a:t>
            </a:r>
            <a:endParaRPr lang="zh-CN" altLang="en-US"/>
          </a:p>
        </p:txBody>
      </p:sp>
      <p:sp>
        <p:nvSpPr>
          <p:cNvPr id="6" name="矩形 5"/>
          <p:cNvSpPr/>
          <p:nvPr/>
        </p:nvSpPr>
        <p:spPr>
          <a:xfrm>
            <a:off x="733312" y="1933754"/>
            <a:ext cx="6968067" cy="1754326"/>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CREATE  TABLE [ IF NOT EXISTS ]    `</a:t>
            </a:r>
            <a:r>
              <a:rPr lang="zh-CN" altLang="en-US" b="1" dirty="0">
                <a:solidFill>
                  <a:schemeClr val="tx1"/>
                </a:solidFill>
                <a:latin typeface="Calibri" panose="020F0502020204030204" charset="0"/>
                <a:ea typeface="宋体" panose="02010600030101010101" pitchFamily="2" charset="-122"/>
              </a:rPr>
              <a:t>表名</a:t>
            </a:r>
            <a:r>
              <a:rPr lang="en-US" altLang="zh-CN" b="1" dirty="0">
                <a:solidFill>
                  <a:schemeClr val="tx1"/>
                </a:solidFill>
                <a:latin typeface="Calibri" panose="020F0502020204030204" charset="0"/>
                <a:ea typeface="宋体" panose="02010600030101010101" pitchFamily="2" charset="-122"/>
              </a:rPr>
              <a:t>`   (</a:t>
            </a:r>
          </a:p>
          <a:p>
            <a:pPr lvl="1"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a:t>
            </a:r>
            <a:r>
              <a:rPr lang="zh-CN" altLang="en-US" b="1" dirty="0">
                <a:solidFill>
                  <a:schemeClr val="tx1"/>
                </a:solidFill>
                <a:latin typeface="Calibri" panose="020F0502020204030204" charset="0"/>
                <a:ea typeface="宋体" panose="02010600030101010101" pitchFamily="2" charset="-122"/>
              </a:rPr>
              <a:t>字段名</a:t>
            </a:r>
            <a:r>
              <a:rPr lang="en-US" altLang="zh-CN" b="1" dirty="0">
                <a:solidFill>
                  <a:schemeClr val="tx1"/>
                </a:solidFill>
                <a:latin typeface="Calibri" panose="020F0502020204030204" charset="0"/>
                <a:ea typeface="宋体" panose="02010600030101010101" pitchFamily="2" charset="-122"/>
              </a:rPr>
              <a:t>1`   </a:t>
            </a:r>
            <a:r>
              <a:rPr lang="zh-CN" altLang="en-US" b="1" dirty="0">
                <a:solidFill>
                  <a:schemeClr val="tx1"/>
                </a:solidFill>
                <a:latin typeface="Calibri" panose="020F0502020204030204" charset="0"/>
                <a:ea typeface="宋体" panose="02010600030101010101" pitchFamily="2" charset="-122"/>
              </a:rPr>
              <a:t>列类型 </a:t>
            </a:r>
            <a:r>
              <a:rPr lang="en-US" altLang="zh-CN" b="1" dirty="0">
                <a:solidFill>
                  <a:schemeClr val="tx1"/>
                </a:solidFill>
                <a:latin typeface="Calibri" panose="020F0502020204030204" charset="0"/>
                <a:ea typeface="宋体" panose="02010600030101010101" pitchFamily="2" charset="-122"/>
              </a:rPr>
              <a:t>[ </a:t>
            </a:r>
            <a:r>
              <a:rPr lang="zh-CN" altLang="en-US" b="1" dirty="0">
                <a:solidFill>
                  <a:schemeClr val="tx1"/>
                </a:solidFill>
                <a:latin typeface="Calibri" panose="020F0502020204030204" charset="0"/>
                <a:ea typeface="宋体" panose="02010600030101010101" pitchFamily="2" charset="-122"/>
              </a:rPr>
              <a:t>属性 </a:t>
            </a:r>
            <a:r>
              <a:rPr lang="en-US" altLang="zh-CN" b="1" dirty="0">
                <a:solidFill>
                  <a:schemeClr val="tx1"/>
                </a:solidFill>
                <a:latin typeface="Calibri" panose="020F0502020204030204" charset="0"/>
                <a:ea typeface="宋体" panose="02010600030101010101" pitchFamily="2" charset="-122"/>
              </a:rPr>
              <a:t>] </a:t>
            </a:r>
            <a:r>
              <a:rPr lang="en-US" altLang="zh-CN" b="1" dirty="0" smtClean="0">
                <a:solidFill>
                  <a:schemeClr val="tx1"/>
                </a:solidFill>
                <a:latin typeface="Calibri" panose="020F0502020204030204" charset="0"/>
                <a:ea typeface="宋体" panose="02010600030101010101" pitchFamily="2" charset="-122"/>
              </a:rPr>
              <a:t> </a:t>
            </a:r>
            <a:r>
              <a:rPr lang="en-US" altLang="zh-CN" b="1" dirty="0">
                <a:solidFill>
                  <a:srgbClr val="FF0000"/>
                </a:solidFill>
                <a:latin typeface="Calibri" panose="020F0502020204030204" charset="0"/>
                <a:ea typeface="宋体" panose="02010600030101010101" pitchFamily="2" charset="-122"/>
              </a:rPr>
              <a:t>[</a:t>
            </a:r>
            <a:r>
              <a:rPr lang="zh-CN" altLang="en-US" b="1" dirty="0">
                <a:solidFill>
                  <a:srgbClr val="FF0000"/>
                </a:solidFill>
                <a:latin typeface="Calibri" panose="020F0502020204030204" charset="0"/>
                <a:ea typeface="宋体" panose="02010600030101010101" pitchFamily="2" charset="-122"/>
              </a:rPr>
              <a:t>注释</a:t>
            </a:r>
            <a:r>
              <a:rPr lang="en-US" altLang="zh-CN" b="1" dirty="0">
                <a:solidFill>
                  <a:srgbClr val="FF0000"/>
                </a:solidFill>
                <a:latin typeface="Calibri" panose="020F0502020204030204" charset="0"/>
                <a:ea typeface="宋体" panose="02010600030101010101" pitchFamily="2" charset="-122"/>
              </a:rPr>
              <a:t>] </a:t>
            </a:r>
            <a:r>
              <a:rPr lang="en-US" altLang="zh-CN" b="1" dirty="0">
                <a:solidFill>
                  <a:schemeClr val="tx1"/>
                </a:solidFill>
                <a:latin typeface="Calibri" panose="020F0502020204030204" charset="0"/>
                <a:ea typeface="宋体" panose="02010600030101010101" pitchFamily="2" charset="-122"/>
              </a:rPr>
              <a:t>,</a:t>
            </a:r>
          </a:p>
          <a:p>
            <a:pPr lvl="1"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a:t>
            </a:r>
            <a:r>
              <a:rPr lang="zh-CN" altLang="en-US" b="1" dirty="0">
                <a:solidFill>
                  <a:schemeClr val="tx1"/>
                </a:solidFill>
                <a:latin typeface="Calibri" panose="020F0502020204030204" charset="0"/>
                <a:ea typeface="宋体" panose="02010600030101010101" pitchFamily="2" charset="-122"/>
              </a:rPr>
              <a:t>字段名</a:t>
            </a:r>
            <a:r>
              <a:rPr lang="en-US" altLang="zh-CN" b="1" dirty="0">
                <a:solidFill>
                  <a:schemeClr val="tx1"/>
                </a:solidFill>
                <a:latin typeface="Calibri" panose="020F0502020204030204" charset="0"/>
                <a:ea typeface="宋体" panose="02010600030101010101" pitchFamily="2" charset="-122"/>
              </a:rPr>
              <a:t>2`   </a:t>
            </a:r>
            <a:r>
              <a:rPr lang="zh-CN" altLang="en-US" b="1" dirty="0">
                <a:solidFill>
                  <a:schemeClr val="tx1"/>
                </a:solidFill>
                <a:latin typeface="Calibri" panose="020F0502020204030204" charset="0"/>
                <a:ea typeface="宋体" panose="02010600030101010101" pitchFamily="2" charset="-122"/>
              </a:rPr>
              <a:t>列类型 </a:t>
            </a:r>
            <a:r>
              <a:rPr lang="en-US" altLang="zh-CN" b="1" dirty="0">
                <a:solidFill>
                  <a:schemeClr val="tx1"/>
                </a:solidFill>
                <a:latin typeface="Calibri" panose="020F0502020204030204" charset="0"/>
                <a:ea typeface="宋体" panose="02010600030101010101" pitchFamily="2" charset="-122"/>
              </a:rPr>
              <a:t>[ </a:t>
            </a:r>
            <a:r>
              <a:rPr lang="zh-CN" altLang="en-US" b="1" dirty="0">
                <a:solidFill>
                  <a:schemeClr val="tx1"/>
                </a:solidFill>
                <a:latin typeface="Calibri" panose="020F0502020204030204" charset="0"/>
                <a:ea typeface="宋体" panose="02010600030101010101" pitchFamily="2" charset="-122"/>
              </a:rPr>
              <a:t>属性 </a:t>
            </a:r>
            <a:r>
              <a:rPr lang="en-US" altLang="zh-CN" b="1" dirty="0">
                <a:solidFill>
                  <a:schemeClr val="tx1"/>
                </a:solidFill>
                <a:latin typeface="Calibri" panose="020F0502020204030204" charset="0"/>
                <a:ea typeface="宋体" panose="02010600030101010101" pitchFamily="2" charset="-122"/>
              </a:rPr>
              <a:t>]  </a:t>
            </a:r>
            <a:r>
              <a:rPr lang="en-US" altLang="zh-CN" b="1" dirty="0" smtClean="0">
                <a:solidFill>
                  <a:srgbClr val="FF0000"/>
                </a:solidFill>
                <a:latin typeface="Calibri" panose="020F0502020204030204" charset="0"/>
                <a:ea typeface="宋体" panose="02010600030101010101" pitchFamily="2" charset="-122"/>
              </a:rPr>
              <a:t>[</a:t>
            </a:r>
            <a:r>
              <a:rPr lang="zh-CN" altLang="en-US" b="1" dirty="0">
                <a:solidFill>
                  <a:srgbClr val="FF0000"/>
                </a:solidFill>
                <a:latin typeface="Calibri" panose="020F0502020204030204" charset="0"/>
                <a:ea typeface="宋体" panose="02010600030101010101" pitchFamily="2" charset="-122"/>
              </a:rPr>
              <a:t>注释</a:t>
            </a:r>
            <a:r>
              <a:rPr lang="en-US" altLang="zh-CN" b="1" dirty="0">
                <a:solidFill>
                  <a:srgbClr val="FF0000"/>
                </a:solidFill>
                <a:latin typeface="Calibri" panose="020F0502020204030204" charset="0"/>
                <a:ea typeface="宋体" panose="02010600030101010101" pitchFamily="2" charset="-122"/>
              </a:rPr>
              <a:t>] </a:t>
            </a:r>
            <a:r>
              <a:rPr lang="en-US" altLang="zh-CN" b="1" dirty="0">
                <a:solidFill>
                  <a:schemeClr val="tx1"/>
                </a:solidFill>
                <a:latin typeface="Calibri" panose="020F0502020204030204" charset="0"/>
                <a:ea typeface="宋体" panose="02010600030101010101" pitchFamily="2" charset="-122"/>
              </a:rPr>
              <a:t>, </a:t>
            </a:r>
          </a:p>
          <a:p>
            <a:pPr lvl="1"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 …    </a:t>
            </a:r>
          </a:p>
          <a:p>
            <a:pPr lvl="1"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a:t>
            </a:r>
            <a:r>
              <a:rPr lang="zh-CN" altLang="en-US" b="1" dirty="0">
                <a:solidFill>
                  <a:schemeClr val="tx1"/>
                </a:solidFill>
                <a:latin typeface="Calibri" panose="020F0502020204030204" charset="0"/>
                <a:ea typeface="宋体" panose="02010600030101010101" pitchFamily="2" charset="-122"/>
              </a:rPr>
              <a:t>字段名</a:t>
            </a:r>
            <a:r>
              <a:rPr lang="en-US" altLang="zh-CN" b="1" dirty="0">
                <a:solidFill>
                  <a:schemeClr val="tx1"/>
                </a:solidFill>
                <a:latin typeface="Calibri" panose="020F0502020204030204" charset="0"/>
                <a:ea typeface="宋体" panose="02010600030101010101" pitchFamily="2" charset="-122"/>
              </a:rPr>
              <a:t>n`   </a:t>
            </a:r>
            <a:r>
              <a:rPr lang="zh-CN" altLang="en-US" b="1" dirty="0">
                <a:solidFill>
                  <a:schemeClr val="tx1"/>
                </a:solidFill>
                <a:latin typeface="Calibri" panose="020F0502020204030204" charset="0"/>
                <a:ea typeface="宋体" panose="02010600030101010101" pitchFamily="2" charset="-122"/>
              </a:rPr>
              <a:t>列类型 </a:t>
            </a:r>
            <a:r>
              <a:rPr lang="en-US" altLang="zh-CN" b="1" dirty="0">
                <a:solidFill>
                  <a:schemeClr val="tx1"/>
                </a:solidFill>
                <a:latin typeface="Calibri" panose="020F0502020204030204" charset="0"/>
                <a:ea typeface="宋体" panose="02010600030101010101" pitchFamily="2" charset="-122"/>
              </a:rPr>
              <a:t>[ </a:t>
            </a:r>
            <a:r>
              <a:rPr lang="zh-CN" altLang="en-US" b="1" dirty="0">
                <a:solidFill>
                  <a:schemeClr val="tx1"/>
                </a:solidFill>
                <a:latin typeface="Calibri" panose="020F0502020204030204" charset="0"/>
                <a:ea typeface="宋体" panose="02010600030101010101" pitchFamily="2" charset="-122"/>
              </a:rPr>
              <a:t>属性 </a:t>
            </a:r>
            <a:r>
              <a:rPr lang="en-US" altLang="zh-CN" b="1" dirty="0">
                <a:solidFill>
                  <a:schemeClr val="tx1"/>
                </a:solidFill>
                <a:latin typeface="Calibri" panose="020F0502020204030204" charset="0"/>
                <a:ea typeface="宋体" panose="02010600030101010101" pitchFamily="2" charset="-122"/>
              </a:rPr>
              <a:t>]  </a:t>
            </a:r>
            <a:r>
              <a:rPr lang="en-US" altLang="zh-CN" b="1" dirty="0" smtClean="0">
                <a:solidFill>
                  <a:srgbClr val="FF0000"/>
                </a:solidFill>
                <a:latin typeface="Calibri" panose="020F0502020204030204" charset="0"/>
                <a:ea typeface="宋体" panose="02010600030101010101" pitchFamily="2" charset="-122"/>
              </a:rPr>
              <a:t>[</a:t>
            </a:r>
            <a:r>
              <a:rPr lang="zh-CN" altLang="en-US" b="1" dirty="0">
                <a:solidFill>
                  <a:srgbClr val="FF0000"/>
                </a:solidFill>
                <a:latin typeface="Calibri" panose="020F0502020204030204" charset="0"/>
                <a:ea typeface="宋体" panose="02010600030101010101" pitchFamily="2" charset="-122"/>
              </a:rPr>
              <a:t>注释</a:t>
            </a:r>
            <a:r>
              <a:rPr lang="en-US" altLang="zh-CN" b="1" dirty="0">
                <a:solidFill>
                  <a:srgbClr val="FF0000"/>
                </a:solidFill>
                <a:latin typeface="Calibri" panose="020F0502020204030204" charset="0"/>
                <a:ea typeface="宋体" panose="02010600030101010101" pitchFamily="2" charset="-122"/>
              </a:rPr>
              <a:t>] </a:t>
            </a:r>
          </a:p>
          <a:p>
            <a:pPr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  [  </a:t>
            </a:r>
            <a:r>
              <a:rPr lang="zh-CN" altLang="en-US" b="1" dirty="0">
                <a:solidFill>
                  <a:schemeClr val="tx1"/>
                </a:solidFill>
                <a:latin typeface="Calibri" panose="020F0502020204030204" charset="0"/>
                <a:ea typeface="宋体" panose="02010600030101010101" pitchFamily="2" charset="-122"/>
              </a:rPr>
              <a:t>表类型 </a:t>
            </a:r>
            <a:r>
              <a:rPr lang="en-US" altLang="zh-CN" b="1" dirty="0">
                <a:solidFill>
                  <a:schemeClr val="tx1"/>
                </a:solidFill>
                <a:latin typeface="Calibri" panose="020F0502020204030204" charset="0"/>
                <a:ea typeface="宋体" panose="02010600030101010101" pitchFamily="2" charset="-122"/>
              </a:rPr>
              <a:t>] [ </a:t>
            </a:r>
            <a:r>
              <a:rPr lang="zh-CN" altLang="en-US" b="1" dirty="0">
                <a:solidFill>
                  <a:schemeClr val="tx1"/>
                </a:solidFill>
                <a:latin typeface="Calibri" panose="020F0502020204030204" charset="0"/>
                <a:ea typeface="宋体" panose="02010600030101010101" pitchFamily="2" charset="-122"/>
              </a:rPr>
              <a:t>表字符集 </a:t>
            </a:r>
            <a:r>
              <a:rPr lang="en-US" altLang="zh-CN" b="1" dirty="0">
                <a:solidFill>
                  <a:schemeClr val="tx1"/>
                </a:solidFill>
                <a:latin typeface="Calibri" panose="020F0502020204030204" charset="0"/>
                <a:ea typeface="宋体" panose="02010600030101010101" pitchFamily="2" charset="-122"/>
              </a:rPr>
              <a:t>] [</a:t>
            </a:r>
            <a:r>
              <a:rPr lang="zh-CN" altLang="en-US" b="1" dirty="0">
                <a:solidFill>
                  <a:schemeClr val="tx1"/>
                </a:solidFill>
                <a:latin typeface="Calibri" panose="020F0502020204030204" charset="0"/>
                <a:ea typeface="宋体" panose="02010600030101010101" pitchFamily="2" charset="-122"/>
              </a:rPr>
              <a:t>注释</a:t>
            </a:r>
            <a:r>
              <a:rPr lang="en-US" altLang="zh-CN" b="1" dirty="0">
                <a:solidFill>
                  <a:schemeClr val="tx1"/>
                </a:solidFill>
                <a:latin typeface="Calibri" panose="020F0502020204030204" charset="0"/>
                <a:ea typeface="宋体" panose="02010600030101010101" pitchFamily="2" charset="-122"/>
              </a:rPr>
              <a:t>] ;</a:t>
            </a:r>
          </a:p>
        </p:txBody>
      </p:sp>
      <p:sp>
        <p:nvSpPr>
          <p:cNvPr id="7" name="矩形 6"/>
          <p:cNvSpPr/>
          <p:nvPr/>
        </p:nvSpPr>
        <p:spPr>
          <a:xfrm>
            <a:off x="733311" y="4136569"/>
            <a:ext cx="6968067" cy="1200329"/>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lgn="just" fontAlgn="base">
              <a:spcBef>
                <a:spcPct val="0"/>
              </a:spcBef>
              <a:spcAft>
                <a:spcPct val="0"/>
              </a:spcAft>
            </a:pPr>
            <a:r>
              <a:rPr lang="zh-CN" altLang="en-US" b="1" dirty="0">
                <a:solidFill>
                  <a:schemeClr val="tx1"/>
                </a:solidFill>
                <a:latin typeface="Calibri" panose="020F0502020204030204" charset="0"/>
                <a:ea typeface="宋体" panose="02010600030101010101" pitchFamily="2" charset="-122"/>
              </a:rPr>
              <a:t>例如：</a:t>
            </a:r>
            <a:endParaRPr lang="en-US" altLang="zh-CN" b="1" dirty="0">
              <a:solidFill>
                <a:schemeClr val="tx1"/>
              </a:solidFill>
              <a:latin typeface="Calibri" panose="020F0502020204030204" charset="0"/>
              <a:ea typeface="宋体" panose="02010600030101010101" pitchFamily="2" charset="-122"/>
            </a:endParaRPr>
          </a:p>
          <a:p>
            <a:pPr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 CREATE   TABLE [ IF NOT EXISTS ]    `test`</a:t>
            </a:r>
            <a:r>
              <a:rPr lang="zh-CN" altLang="en-US" b="1" dirty="0">
                <a:solidFill>
                  <a:schemeClr val="tx1"/>
                </a:solidFill>
                <a:latin typeface="Calibri" panose="020F0502020204030204" charset="0"/>
                <a:ea typeface="宋体" panose="02010600030101010101" pitchFamily="2" charset="-122"/>
              </a:rPr>
              <a:t>   </a:t>
            </a:r>
            <a:r>
              <a:rPr lang="en-US" altLang="zh-CN" b="1" dirty="0">
                <a:solidFill>
                  <a:schemeClr val="tx1"/>
                </a:solidFill>
                <a:latin typeface="Calibri" panose="020F0502020204030204" charset="0"/>
                <a:ea typeface="宋体" panose="02010600030101010101" pitchFamily="2" charset="-122"/>
              </a:rPr>
              <a:t>(</a:t>
            </a:r>
          </a:p>
          <a:p>
            <a:pPr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      `id`   </a:t>
            </a:r>
            <a:r>
              <a:rPr lang="en-US" altLang="zh-CN" b="1" dirty="0" err="1">
                <a:solidFill>
                  <a:schemeClr val="tx1"/>
                </a:solidFill>
                <a:latin typeface="Calibri" panose="020F0502020204030204" charset="0"/>
                <a:ea typeface="宋体" panose="02010600030101010101" pitchFamily="2" charset="-122"/>
              </a:rPr>
              <a:t>int</a:t>
            </a:r>
            <a:r>
              <a:rPr lang="en-US" altLang="zh-CN" b="1" dirty="0">
                <a:solidFill>
                  <a:schemeClr val="tx1"/>
                </a:solidFill>
                <a:latin typeface="Calibri" panose="020F0502020204030204" charset="0"/>
                <a:ea typeface="宋体" panose="02010600030101010101" pitchFamily="2" charset="-122"/>
              </a:rPr>
              <a:t> (11)  UNSIGNED  </a:t>
            </a:r>
            <a:r>
              <a:rPr lang="en-US" altLang="zh-CN" b="1" dirty="0">
                <a:solidFill>
                  <a:srgbClr val="FF0000"/>
                </a:solidFill>
                <a:latin typeface="Calibri" panose="020F0502020204030204" charset="0"/>
                <a:ea typeface="宋体" panose="02010600030101010101" pitchFamily="2" charset="-122"/>
              </a:rPr>
              <a:t>COMMENT   ‘</a:t>
            </a:r>
            <a:r>
              <a:rPr lang="zh-CN" altLang="en-US" b="1" dirty="0">
                <a:solidFill>
                  <a:srgbClr val="FF0000"/>
                </a:solidFill>
                <a:latin typeface="Calibri" panose="020F0502020204030204" charset="0"/>
                <a:ea typeface="宋体" panose="02010600030101010101" pitchFamily="2" charset="-122"/>
              </a:rPr>
              <a:t>编码号</a:t>
            </a:r>
            <a:r>
              <a:rPr lang="en-US" altLang="zh-CN" b="1" dirty="0">
                <a:solidFill>
                  <a:srgbClr val="FF0000"/>
                </a:solidFill>
                <a:latin typeface="Calibri" panose="020F0502020204030204" charset="0"/>
                <a:ea typeface="宋体" panose="02010600030101010101" pitchFamily="2" charset="-122"/>
              </a:rPr>
              <a:t>’</a:t>
            </a:r>
          </a:p>
          <a:p>
            <a:pPr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a:t>
            </a:r>
            <a:r>
              <a:rPr lang="en-US" altLang="zh-CN" b="1" dirty="0">
                <a:solidFill>
                  <a:srgbClr val="FF0000"/>
                </a:solidFill>
                <a:latin typeface="Calibri" panose="020F0502020204030204" charset="0"/>
                <a:ea typeface="宋体" panose="02010600030101010101" pitchFamily="2" charset="-122"/>
              </a:rPr>
              <a:t>COMMENT=‘</a:t>
            </a:r>
            <a:r>
              <a:rPr lang="zh-CN" altLang="en-US" b="1" dirty="0">
                <a:solidFill>
                  <a:srgbClr val="FF0000"/>
                </a:solidFill>
                <a:latin typeface="Calibri" panose="020F0502020204030204" charset="0"/>
                <a:ea typeface="宋体" panose="02010600030101010101" pitchFamily="2" charset="-122"/>
              </a:rPr>
              <a:t>测试表</a:t>
            </a:r>
            <a:r>
              <a:rPr lang="en-US" altLang="zh-CN" b="1" dirty="0">
                <a:solidFill>
                  <a:srgbClr val="FF0000"/>
                </a:solidFill>
                <a:latin typeface="Calibri" panose="020F0502020204030204" charset="0"/>
                <a:ea typeface="宋体" panose="02010600030101010101" pitchFamily="2" charset="-122"/>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课堂</a:t>
            </a:r>
            <a:r>
              <a:rPr lang="zh-CN" altLang="en-US" dirty="0" smtClean="0"/>
              <a:t>练习</a:t>
            </a:r>
            <a:r>
              <a:rPr lang="en-US" altLang="zh-CN" dirty="0" smtClean="0"/>
              <a:t>-1</a:t>
            </a:r>
            <a:endParaRPr lang="zh-CN" altLang="en-US" dirty="0"/>
          </a:p>
        </p:txBody>
      </p:sp>
      <p:sp>
        <p:nvSpPr>
          <p:cNvPr id="3" name="内容占位符 2"/>
          <p:cNvSpPr>
            <a:spLocks noGrp="1"/>
          </p:cNvSpPr>
          <p:nvPr>
            <p:ph idx="1"/>
          </p:nvPr>
        </p:nvSpPr>
        <p:spPr/>
        <p:txBody>
          <a:bodyPr/>
          <a:lstStyle/>
          <a:p>
            <a:pPr lvl="0"/>
            <a:r>
              <a:rPr lang="zh-CN" altLang="en-US" dirty="0"/>
              <a:t>需求说明：</a:t>
            </a:r>
          </a:p>
          <a:p>
            <a:pPr lvl="1"/>
            <a:r>
              <a:rPr lang="zh-CN" altLang="en-US" dirty="0"/>
              <a:t>使用语句新建</a:t>
            </a:r>
            <a:r>
              <a:rPr lang="en-US" altLang="zh-CN" dirty="0"/>
              <a:t>student</a:t>
            </a:r>
            <a:r>
              <a:rPr lang="zh-CN" altLang="en-US" dirty="0" smtClean="0"/>
              <a:t>表，编码采用</a:t>
            </a:r>
            <a:r>
              <a:rPr lang="en-US" altLang="zh-CN" dirty="0" smtClean="0"/>
              <a:t>utf-8</a:t>
            </a:r>
            <a:r>
              <a:rPr lang="zh-CN" altLang="en-US" dirty="0" smtClean="0"/>
              <a:t>格式。</a:t>
            </a:r>
            <a:endParaRPr lang="zh-CN" altLang="en-US" dirty="0"/>
          </a:p>
          <a:p>
            <a:pPr lvl="1"/>
            <a:r>
              <a:rPr lang="zh-CN" altLang="en-US" dirty="0"/>
              <a:t>具体设计如下：</a:t>
            </a:r>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xmlns="" val="1258354957"/>
              </p:ext>
            </p:extLst>
          </p:nvPr>
        </p:nvGraphicFramePr>
        <p:xfrm>
          <a:off x="609599" y="2677795"/>
          <a:ext cx="7900406" cy="4079240"/>
        </p:xfrm>
        <a:graphic>
          <a:graphicData uri="http://schemas.openxmlformats.org/drawingml/2006/table">
            <a:tbl>
              <a:tblPr firstRow="1" bandRow="1">
                <a:tableStyleId>{5C22544A-7EE6-4342-B048-85BDC9FD1C3A}</a:tableStyleId>
              </a:tblPr>
              <a:tblGrid>
                <a:gridCol w="1473200"/>
                <a:gridCol w="1233424"/>
                <a:gridCol w="1353312"/>
                <a:gridCol w="1353312"/>
                <a:gridCol w="2487158"/>
              </a:tblGrid>
              <a:tr h="370840">
                <a:tc>
                  <a:txBody>
                    <a:bodyPr/>
                    <a:lstStyle/>
                    <a:p>
                      <a:pPr algn="ctr"/>
                      <a:r>
                        <a:rPr lang="zh-CN" altLang="en-US" dirty="0" smtClean="0">
                          <a:latin typeface="微软雅黑" panose="020B0503020204020204" pitchFamily="34" charset="-122"/>
                          <a:ea typeface="微软雅黑" panose="020B0503020204020204" pitchFamily="34" charset="-122"/>
                        </a:rPr>
                        <a:t>字段</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类型</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是否为空</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默认</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注释</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en-US" altLang="zh-CN" sz="1400" dirty="0" err="1" smtClean="0">
                          <a:latin typeface="微软雅黑" panose="020B0503020204020204" pitchFamily="34" charset="-122"/>
                          <a:ea typeface="微软雅黑" panose="020B0503020204020204" pitchFamily="34" charset="-122"/>
                        </a:rPr>
                        <a:t>StudentNo</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err="1" smtClean="0">
                          <a:latin typeface="微软雅黑" panose="020B0503020204020204" pitchFamily="34" charset="-122"/>
                          <a:ea typeface="微软雅黑" panose="020B0503020204020204" pitchFamily="34" charset="-122"/>
                        </a:rPr>
                        <a:t>int</a:t>
                      </a: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否</a:t>
                      </a:r>
                      <a:endParaRPr lang="zh-CN" altLang="en-US" sz="1400" dirty="0">
                        <a:latin typeface="微软雅黑" panose="020B0503020204020204" pitchFamily="34" charset="-122"/>
                        <a:ea typeface="微软雅黑" panose="020B0503020204020204" pitchFamily="34" charset="-122"/>
                      </a:endParaRPr>
                    </a:p>
                  </a:txBody>
                  <a:tcPr/>
                </a:tc>
                <a:tc>
                  <a:txBody>
                    <a:bodyPr/>
                    <a:lstStyle/>
                    <a:p>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主键，自动编号</a:t>
                      </a:r>
                      <a:endParaRPr lang="zh-CN" altLang="en-US" sz="1400" dirty="0">
                        <a:latin typeface="微软雅黑" panose="020B0503020204020204" pitchFamily="34" charset="-122"/>
                        <a:ea typeface="微软雅黑" panose="020B0503020204020204" pitchFamily="34" charset="-122"/>
                      </a:endParaRPr>
                    </a:p>
                  </a:txBody>
                  <a:tcPr/>
                </a:tc>
              </a:tr>
              <a:tr h="370840">
                <a:tc>
                  <a:txBody>
                    <a:bodyPr/>
                    <a:lstStyle/>
                    <a:p>
                      <a:r>
                        <a:rPr lang="en-US" altLang="zh-CN" sz="1400" dirty="0" err="1" smtClean="0">
                          <a:latin typeface="微软雅黑" panose="020B0503020204020204" pitchFamily="34" charset="-122"/>
                          <a:ea typeface="微软雅黑" panose="020B0503020204020204" pitchFamily="34" charset="-122"/>
                        </a:rPr>
                        <a:t>StudentName</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err="1" smtClean="0">
                          <a:latin typeface="微软雅黑" panose="020B0503020204020204" pitchFamily="34" charset="-122"/>
                          <a:ea typeface="微软雅黑" panose="020B0503020204020204" pitchFamily="34" charset="-122"/>
                        </a:rPr>
                        <a:t>varchar</a:t>
                      </a:r>
                      <a:r>
                        <a:rPr lang="en-US" altLang="zh-CN" sz="1400" dirty="0" smtClean="0">
                          <a:latin typeface="微软雅黑" panose="020B0503020204020204" pitchFamily="34" charset="-122"/>
                          <a:ea typeface="微软雅黑" panose="020B0503020204020204" pitchFamily="34" charset="-122"/>
                        </a:rPr>
                        <a:t>(20)</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否</a:t>
                      </a:r>
                      <a:endParaRPr lang="zh-CN" altLang="en-US" sz="1400" dirty="0">
                        <a:latin typeface="微软雅黑" panose="020B0503020204020204" pitchFamily="34" charset="-122"/>
                        <a:ea typeface="微软雅黑" panose="020B0503020204020204" pitchFamily="34" charset="-122"/>
                      </a:endParaRPr>
                    </a:p>
                  </a:txBody>
                  <a:tcPr/>
                </a:tc>
                <a:tc>
                  <a:txBody>
                    <a:bodyPr/>
                    <a:lstStyle/>
                    <a:p>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学生姓名</a:t>
                      </a:r>
                      <a:endParaRPr lang="zh-CN" altLang="en-US" sz="1400" dirty="0">
                        <a:latin typeface="微软雅黑" panose="020B0503020204020204" pitchFamily="34" charset="-122"/>
                        <a:ea typeface="微软雅黑" panose="020B0503020204020204" pitchFamily="34" charset="-122"/>
                      </a:endParaRPr>
                    </a:p>
                  </a:txBody>
                  <a:tcPr/>
                </a:tc>
              </a:tr>
              <a:tr h="370840">
                <a:tc>
                  <a:txBody>
                    <a:bodyPr/>
                    <a:lstStyle/>
                    <a:p>
                      <a:r>
                        <a:rPr lang="en-US" altLang="zh-CN" sz="1400" dirty="0" err="1" smtClean="0">
                          <a:latin typeface="微软雅黑" panose="020B0503020204020204" pitchFamily="34" charset="-122"/>
                          <a:ea typeface="微软雅黑" panose="020B0503020204020204" pitchFamily="34" charset="-122"/>
                        </a:rPr>
                        <a:t>LoginPwd</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smtClean="0">
                          <a:latin typeface="微软雅黑" panose="020B0503020204020204" pitchFamily="34" charset="-122"/>
                          <a:ea typeface="微软雅黑" panose="020B0503020204020204" pitchFamily="34" charset="-122"/>
                        </a:rPr>
                        <a:t>varchar(20)</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否</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888888</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密码，默认</a:t>
                      </a:r>
                      <a:r>
                        <a:rPr lang="en-US" altLang="zh-CN" sz="1400" dirty="0" smtClean="0">
                          <a:latin typeface="微软雅黑" panose="020B0503020204020204" pitchFamily="34" charset="-122"/>
                          <a:ea typeface="微软雅黑" panose="020B0503020204020204" pitchFamily="34" charset="-122"/>
                        </a:rPr>
                        <a:t>6</a:t>
                      </a:r>
                      <a:r>
                        <a:rPr lang="zh-CN" altLang="en-US" sz="1400" dirty="0" smtClean="0">
                          <a:latin typeface="微软雅黑" panose="020B0503020204020204" pitchFamily="34" charset="-122"/>
                          <a:ea typeface="微软雅黑" panose="020B0503020204020204" pitchFamily="34" charset="-122"/>
                        </a:rPr>
                        <a:t>个</a:t>
                      </a:r>
                      <a:r>
                        <a:rPr lang="en-US" altLang="zh-CN" sz="1400" dirty="0" smtClean="0">
                          <a:latin typeface="微软雅黑" panose="020B0503020204020204" pitchFamily="34" charset="-122"/>
                          <a:ea typeface="微软雅黑" panose="020B0503020204020204" pitchFamily="34" charset="-122"/>
                        </a:rPr>
                        <a:t>8</a:t>
                      </a:r>
                      <a:r>
                        <a:rPr lang="zh-CN" altLang="en-US"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txBody>
                  <a:tcPr/>
                </a:tc>
              </a:tr>
              <a:tr h="370840">
                <a:tc>
                  <a:txBody>
                    <a:bodyPr/>
                    <a:lstStyle/>
                    <a:p>
                      <a:r>
                        <a:rPr lang="en-US" altLang="zh-CN" sz="1400" dirty="0" smtClean="0">
                          <a:latin typeface="微软雅黑" panose="020B0503020204020204" pitchFamily="34" charset="-122"/>
                          <a:ea typeface="微软雅黑" panose="020B0503020204020204" pitchFamily="34" charset="-122"/>
                        </a:rPr>
                        <a:t>Sex</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err="1" smtClean="0">
                          <a:latin typeface="微软雅黑" panose="020B0503020204020204" pitchFamily="34" charset="-122"/>
                          <a:ea typeface="微软雅黑" panose="020B0503020204020204" pitchFamily="34" charset="-122"/>
                        </a:rPr>
                        <a:t>tinyint</a:t>
                      </a: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是</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默认</a:t>
                      </a: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性别，取值</a:t>
                      </a:r>
                      <a:r>
                        <a:rPr lang="en-US" altLang="zh-CN" sz="1400" dirty="0" smtClean="0">
                          <a:latin typeface="微软雅黑" panose="020B0503020204020204" pitchFamily="34" charset="-122"/>
                          <a:ea typeface="微软雅黑" panose="020B0503020204020204" pitchFamily="34" charset="-122"/>
                        </a:rPr>
                        <a:t>0</a:t>
                      </a:r>
                      <a:r>
                        <a:rPr lang="zh-CN" altLang="en-US" sz="1400" dirty="0" smtClean="0">
                          <a:latin typeface="微软雅黑" panose="020B0503020204020204" pitchFamily="34" charset="-122"/>
                          <a:ea typeface="微软雅黑" panose="020B0503020204020204" pitchFamily="34" charset="-122"/>
                        </a:rPr>
                        <a:t>或</a:t>
                      </a: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a:tc>
              </a:tr>
              <a:tr h="370840">
                <a:tc>
                  <a:txBody>
                    <a:bodyPr/>
                    <a:lstStyle/>
                    <a:p>
                      <a:r>
                        <a:rPr lang="en-US" altLang="zh-CN" sz="1400" dirty="0" err="1" smtClean="0">
                          <a:latin typeface="微软雅黑" panose="020B0503020204020204" pitchFamily="34" charset="-122"/>
                          <a:ea typeface="微软雅黑" panose="020B0503020204020204" pitchFamily="34" charset="-122"/>
                        </a:rPr>
                        <a:t>Gradeid</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err="1" smtClean="0">
                          <a:latin typeface="微软雅黑" panose="020B0503020204020204" pitchFamily="34" charset="-122"/>
                          <a:ea typeface="微软雅黑" panose="020B0503020204020204" pitchFamily="34" charset="-122"/>
                        </a:rPr>
                        <a:t>int</a:t>
                      </a: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否</a:t>
                      </a:r>
                      <a:endParaRPr lang="zh-CN" altLang="en-US" sz="1400" dirty="0">
                        <a:latin typeface="微软雅黑" panose="020B0503020204020204" pitchFamily="34" charset="-122"/>
                        <a:ea typeface="微软雅黑" panose="020B0503020204020204" pitchFamily="34" charset="-122"/>
                      </a:endParaRPr>
                    </a:p>
                  </a:txBody>
                  <a:tcPr/>
                </a:tc>
                <a:tc>
                  <a:txBody>
                    <a:bodyPr/>
                    <a:lstStyle/>
                    <a:p>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年级编号，外键约束</a:t>
                      </a:r>
                      <a:endParaRPr lang="zh-CN" altLang="en-US" sz="1400" dirty="0">
                        <a:latin typeface="微软雅黑" panose="020B0503020204020204" pitchFamily="34" charset="-122"/>
                        <a:ea typeface="微软雅黑" panose="020B0503020204020204" pitchFamily="34" charset="-122"/>
                      </a:endParaRPr>
                    </a:p>
                  </a:txBody>
                  <a:tcPr/>
                </a:tc>
              </a:tr>
              <a:tr h="370840">
                <a:tc>
                  <a:txBody>
                    <a:bodyPr/>
                    <a:lstStyle/>
                    <a:p>
                      <a:r>
                        <a:rPr lang="en-US" altLang="zh-CN" sz="1400" dirty="0" smtClean="0">
                          <a:latin typeface="微软雅黑" panose="020B0503020204020204" pitchFamily="34" charset="-122"/>
                          <a:ea typeface="微软雅黑" panose="020B0503020204020204" pitchFamily="34" charset="-122"/>
                        </a:rPr>
                        <a:t>Phone</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err="1" smtClean="0">
                          <a:latin typeface="微软雅黑" panose="020B0503020204020204" pitchFamily="34" charset="-122"/>
                          <a:ea typeface="微软雅黑" panose="020B0503020204020204" pitchFamily="34" charset="-122"/>
                        </a:rPr>
                        <a:t>varchar</a:t>
                      </a:r>
                      <a:r>
                        <a:rPr lang="en-US" altLang="zh-CN" sz="1400" dirty="0" smtClean="0">
                          <a:latin typeface="微软雅黑" panose="020B0503020204020204" pitchFamily="34" charset="-122"/>
                          <a:ea typeface="微软雅黑" panose="020B0503020204020204" pitchFamily="34" charset="-122"/>
                        </a:rPr>
                        <a:t>(50)</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是</a:t>
                      </a:r>
                      <a:endParaRPr lang="zh-CN" altLang="en-US" sz="1400" dirty="0">
                        <a:latin typeface="微软雅黑" panose="020B0503020204020204" pitchFamily="34" charset="-122"/>
                        <a:ea typeface="微软雅黑" panose="020B0503020204020204" pitchFamily="34" charset="-122"/>
                      </a:endParaRPr>
                    </a:p>
                  </a:txBody>
                  <a:tcPr/>
                </a:tc>
                <a:tc>
                  <a:txBody>
                    <a:bodyPr/>
                    <a:lstStyle/>
                    <a:p>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手机号码，允许为空。</a:t>
                      </a:r>
                      <a:endParaRPr lang="zh-CN" altLang="en-US" sz="1400" dirty="0">
                        <a:latin typeface="微软雅黑" panose="020B0503020204020204" pitchFamily="34" charset="-122"/>
                        <a:ea typeface="微软雅黑" panose="020B0503020204020204" pitchFamily="34" charset="-122"/>
                      </a:endParaRPr>
                    </a:p>
                  </a:txBody>
                  <a:tcPr/>
                </a:tc>
              </a:tr>
              <a:tr h="370840">
                <a:tc>
                  <a:txBody>
                    <a:bodyPr/>
                    <a:lstStyle/>
                    <a:p>
                      <a:r>
                        <a:rPr lang="en-US" altLang="zh-CN" sz="1400" dirty="0" smtClean="0">
                          <a:latin typeface="微软雅黑" panose="020B0503020204020204" pitchFamily="34" charset="-122"/>
                          <a:ea typeface="微软雅黑" panose="020B0503020204020204" pitchFamily="34" charset="-122"/>
                        </a:rPr>
                        <a:t>Address</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err="1" smtClean="0">
                          <a:latin typeface="微软雅黑" panose="020B0503020204020204" pitchFamily="34" charset="-122"/>
                          <a:ea typeface="微软雅黑" panose="020B0503020204020204" pitchFamily="34" charset="-122"/>
                        </a:rPr>
                        <a:t>varchar</a:t>
                      </a:r>
                      <a:r>
                        <a:rPr lang="en-US" altLang="zh-CN" sz="1400" dirty="0" smtClean="0">
                          <a:latin typeface="微软雅黑" panose="020B0503020204020204" pitchFamily="34" charset="-122"/>
                          <a:ea typeface="微软雅黑" panose="020B0503020204020204" pitchFamily="34" charset="-122"/>
                        </a:rPr>
                        <a:t>(255)</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是</a:t>
                      </a:r>
                      <a:endParaRPr lang="zh-CN" altLang="en-US" sz="1400" dirty="0">
                        <a:latin typeface="微软雅黑" panose="020B0503020204020204" pitchFamily="34" charset="-122"/>
                        <a:ea typeface="微软雅黑" panose="020B0503020204020204" pitchFamily="34" charset="-122"/>
                      </a:endParaRPr>
                    </a:p>
                  </a:txBody>
                  <a:tcPr/>
                </a:tc>
                <a:tc>
                  <a:txBody>
                    <a:bodyPr/>
                    <a:lstStyle/>
                    <a:p>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联系地址，允许为空。</a:t>
                      </a:r>
                      <a:endParaRPr lang="zh-CN" altLang="en-US" sz="1400" dirty="0">
                        <a:latin typeface="微软雅黑" panose="020B0503020204020204" pitchFamily="34" charset="-122"/>
                        <a:ea typeface="微软雅黑" panose="020B0503020204020204" pitchFamily="34" charset="-122"/>
                      </a:endParaRPr>
                    </a:p>
                  </a:txBody>
                  <a:tcPr/>
                </a:tc>
              </a:tr>
              <a:tr h="370840">
                <a:tc>
                  <a:txBody>
                    <a:bodyPr/>
                    <a:lstStyle/>
                    <a:p>
                      <a:r>
                        <a:rPr lang="en-US" altLang="zh-CN" sz="1400" dirty="0" err="1" smtClean="0">
                          <a:latin typeface="微软雅黑" panose="020B0503020204020204" pitchFamily="34" charset="-122"/>
                          <a:ea typeface="微软雅黑" panose="020B0503020204020204" pitchFamily="34" charset="-122"/>
                        </a:rPr>
                        <a:t>BornDate</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err="1" smtClean="0">
                          <a:latin typeface="微软雅黑" panose="020B0503020204020204" pitchFamily="34" charset="-122"/>
                          <a:ea typeface="微软雅黑" panose="020B0503020204020204" pitchFamily="34" charset="-122"/>
                        </a:rPr>
                        <a:t>datetime</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否</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默认</a:t>
                      </a:r>
                      <a:r>
                        <a:rPr lang="en-US" altLang="zh-CN" sz="1400" dirty="0" smtClean="0">
                          <a:latin typeface="微软雅黑" panose="020B0503020204020204" pitchFamily="34" charset="-122"/>
                          <a:ea typeface="微软雅黑" panose="020B0503020204020204" pitchFamily="34" charset="-122"/>
                        </a:rPr>
                        <a:t>1900-1-1</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出生日期。</a:t>
                      </a:r>
                      <a:endParaRPr lang="zh-CN" altLang="en-US" sz="1400" dirty="0">
                        <a:latin typeface="微软雅黑" panose="020B0503020204020204" pitchFamily="34" charset="-122"/>
                        <a:ea typeface="微软雅黑" panose="020B0503020204020204" pitchFamily="34" charset="-122"/>
                      </a:endParaRPr>
                    </a:p>
                  </a:txBody>
                  <a:tcPr/>
                </a:tc>
              </a:tr>
              <a:tr h="370840">
                <a:tc>
                  <a:txBody>
                    <a:bodyPr/>
                    <a:lstStyle/>
                    <a:p>
                      <a:r>
                        <a:rPr lang="en-US" altLang="zh-CN" sz="1400" dirty="0" smtClean="0">
                          <a:latin typeface="微软雅黑" panose="020B0503020204020204" pitchFamily="34" charset="-122"/>
                          <a:ea typeface="微软雅黑" panose="020B0503020204020204" pitchFamily="34" charset="-122"/>
                        </a:rPr>
                        <a:t>Email</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err="1" smtClean="0">
                          <a:latin typeface="微软雅黑" panose="020B0503020204020204" pitchFamily="34" charset="-122"/>
                          <a:ea typeface="微软雅黑" panose="020B0503020204020204" pitchFamily="34" charset="-122"/>
                        </a:rPr>
                        <a:t>varchar</a:t>
                      </a:r>
                      <a:r>
                        <a:rPr lang="en-US" altLang="zh-CN" sz="1400" dirty="0" smtClean="0">
                          <a:latin typeface="微软雅黑" panose="020B0503020204020204" pitchFamily="34" charset="-122"/>
                          <a:ea typeface="微软雅黑" panose="020B0503020204020204" pitchFamily="34" charset="-122"/>
                        </a:rPr>
                        <a:t>(50)</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是</a:t>
                      </a:r>
                      <a:endParaRPr lang="zh-CN" altLang="en-US" sz="1400" dirty="0">
                        <a:latin typeface="微软雅黑" panose="020B0503020204020204" pitchFamily="34" charset="-122"/>
                        <a:ea typeface="微软雅黑" panose="020B0503020204020204" pitchFamily="34" charset="-122"/>
                      </a:endParaRPr>
                    </a:p>
                  </a:txBody>
                  <a:tcPr/>
                </a:tc>
                <a:tc>
                  <a:txBody>
                    <a:bodyPr/>
                    <a:lstStyle/>
                    <a:p>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电子邮件，允许为空。</a:t>
                      </a:r>
                      <a:endParaRPr lang="zh-CN" altLang="en-US" sz="1400" dirty="0">
                        <a:latin typeface="微软雅黑" panose="020B0503020204020204" pitchFamily="34" charset="-122"/>
                        <a:ea typeface="微软雅黑" panose="020B0503020204020204" pitchFamily="34" charset="-122"/>
                      </a:endParaRPr>
                    </a:p>
                  </a:txBody>
                  <a:tcPr/>
                </a:tc>
              </a:tr>
              <a:tr h="370840">
                <a:tc>
                  <a:txBody>
                    <a:bodyPr/>
                    <a:lstStyle/>
                    <a:p>
                      <a:r>
                        <a:rPr lang="en-US" altLang="zh-CN" sz="1400" dirty="0" err="1" smtClean="0">
                          <a:latin typeface="微软雅黑" panose="020B0503020204020204" pitchFamily="34" charset="-122"/>
                          <a:ea typeface="微软雅黑" panose="020B0503020204020204" pitchFamily="34" charset="-122"/>
                        </a:rPr>
                        <a:t>IdentityCard</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err="1" smtClean="0">
                          <a:latin typeface="微软雅黑" panose="020B0503020204020204" pitchFamily="34" charset="-122"/>
                          <a:ea typeface="微软雅黑" panose="020B0503020204020204" pitchFamily="34" charset="-122"/>
                        </a:rPr>
                        <a:t>varchar</a:t>
                      </a:r>
                      <a:r>
                        <a:rPr lang="en-US" altLang="zh-CN" sz="1400" dirty="0" smtClean="0">
                          <a:latin typeface="微软雅黑" panose="020B0503020204020204" pitchFamily="34" charset="-122"/>
                          <a:ea typeface="微软雅黑" panose="020B0503020204020204" pitchFamily="34" charset="-122"/>
                        </a:rPr>
                        <a:t>(18)</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否</a:t>
                      </a:r>
                      <a:endParaRPr lang="zh-CN" altLang="en-US" sz="1400" dirty="0">
                        <a:latin typeface="微软雅黑" panose="020B0503020204020204" pitchFamily="34" charset="-122"/>
                        <a:ea typeface="微软雅黑" panose="020B0503020204020204" pitchFamily="34" charset="-122"/>
                      </a:endParaRPr>
                    </a:p>
                  </a:txBody>
                  <a:tcPr/>
                </a:tc>
                <a:tc>
                  <a:txBody>
                    <a:bodyPr/>
                    <a:lstStyle/>
                    <a:p>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身份证号，唯一约束。</a:t>
                      </a:r>
                      <a:endParaRPr lang="zh-CN" altLang="en-US" sz="1400" dirty="0">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课堂练习</a:t>
            </a:r>
            <a:r>
              <a:rPr lang="en-US" altLang="zh-CN" dirty="0" smtClean="0"/>
              <a:t>-2</a:t>
            </a:r>
            <a:endParaRPr lang="zh-CN" altLang="en-US" dirty="0"/>
          </a:p>
        </p:txBody>
      </p:sp>
      <p:sp>
        <p:nvSpPr>
          <p:cNvPr id="3" name="内容占位符 2"/>
          <p:cNvSpPr>
            <a:spLocks noGrp="1"/>
          </p:cNvSpPr>
          <p:nvPr>
            <p:ph idx="1"/>
          </p:nvPr>
        </p:nvSpPr>
        <p:spPr/>
        <p:txBody>
          <a:bodyPr/>
          <a:lstStyle/>
          <a:p>
            <a:pPr lvl="0"/>
            <a:r>
              <a:rPr lang="zh-CN" altLang="en-US" dirty="0"/>
              <a:t>需求说明：</a:t>
            </a:r>
          </a:p>
          <a:p>
            <a:pPr lvl="1"/>
            <a:r>
              <a:rPr lang="zh-CN" altLang="en-US" dirty="0"/>
              <a:t>使用语句</a:t>
            </a:r>
            <a:r>
              <a:rPr lang="zh-CN" altLang="en-US" dirty="0" smtClean="0"/>
              <a:t>新建</a:t>
            </a:r>
            <a:r>
              <a:rPr lang="en-US" altLang="zh-CN" dirty="0" smtClean="0"/>
              <a:t>grade</a:t>
            </a:r>
            <a:r>
              <a:rPr lang="zh-CN" altLang="en-US" dirty="0" smtClean="0"/>
              <a:t>表</a:t>
            </a:r>
            <a:r>
              <a:rPr lang="zh-CN" altLang="en-US" dirty="0"/>
              <a:t>，编码采用</a:t>
            </a:r>
            <a:r>
              <a:rPr lang="en-US" altLang="zh-CN" dirty="0"/>
              <a:t>utf-8</a:t>
            </a:r>
            <a:r>
              <a:rPr lang="zh-CN" altLang="en-US" dirty="0"/>
              <a:t>格式。</a:t>
            </a:r>
          </a:p>
          <a:p>
            <a:pPr lvl="1"/>
            <a:r>
              <a:rPr lang="zh-CN" altLang="en-US" dirty="0"/>
              <a:t>具体设计如下：</a:t>
            </a:r>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xmlns="" val="2472328033"/>
              </p:ext>
            </p:extLst>
          </p:nvPr>
        </p:nvGraphicFramePr>
        <p:xfrm>
          <a:off x="609599" y="2760980"/>
          <a:ext cx="7633649" cy="1112520"/>
        </p:xfrm>
        <a:graphic>
          <a:graphicData uri="http://schemas.openxmlformats.org/drawingml/2006/table">
            <a:tbl>
              <a:tblPr firstRow="1" bandRow="1">
                <a:tableStyleId>{5C22544A-7EE6-4342-B048-85BDC9FD1C3A}</a:tableStyleId>
              </a:tblPr>
              <a:tblGrid>
                <a:gridCol w="1473200"/>
                <a:gridCol w="1233424"/>
                <a:gridCol w="1353312"/>
                <a:gridCol w="1353312"/>
                <a:gridCol w="2220401"/>
              </a:tblGrid>
              <a:tr h="370840">
                <a:tc>
                  <a:txBody>
                    <a:bodyPr/>
                    <a:lstStyle/>
                    <a:p>
                      <a:pPr algn="ctr"/>
                      <a:r>
                        <a:rPr lang="zh-CN" altLang="en-US" dirty="0" smtClean="0">
                          <a:latin typeface="微软雅黑" panose="020B0503020204020204" pitchFamily="34" charset="-122"/>
                          <a:ea typeface="微软雅黑" panose="020B0503020204020204" pitchFamily="34" charset="-122"/>
                        </a:rPr>
                        <a:t>字段</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类型</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是否为空</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默认</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注释</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en-US" altLang="zh-CN" sz="1400" dirty="0" err="1" smtClean="0">
                          <a:latin typeface="微软雅黑" panose="020B0503020204020204" pitchFamily="34" charset="-122"/>
                          <a:ea typeface="微软雅黑" panose="020B0503020204020204" pitchFamily="34" charset="-122"/>
                        </a:rPr>
                        <a:t>Gradeid</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err="1" smtClean="0">
                          <a:latin typeface="微软雅黑" panose="020B0503020204020204" pitchFamily="34" charset="-122"/>
                          <a:ea typeface="微软雅黑" panose="020B0503020204020204" pitchFamily="34" charset="-122"/>
                        </a:rPr>
                        <a:t>int</a:t>
                      </a: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否</a:t>
                      </a:r>
                      <a:endParaRPr lang="zh-CN" altLang="en-US" sz="1400" dirty="0">
                        <a:latin typeface="微软雅黑" panose="020B0503020204020204" pitchFamily="34" charset="-122"/>
                        <a:ea typeface="微软雅黑" panose="020B0503020204020204" pitchFamily="34" charset="-122"/>
                      </a:endParaRPr>
                    </a:p>
                  </a:txBody>
                  <a:tcPr/>
                </a:tc>
                <a:tc>
                  <a:txBody>
                    <a:bodyPr/>
                    <a:lstStyle/>
                    <a:p>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主键，自动编号</a:t>
                      </a:r>
                      <a:endParaRPr lang="zh-CN" altLang="en-US" sz="1400" dirty="0">
                        <a:latin typeface="微软雅黑" panose="020B0503020204020204" pitchFamily="34" charset="-122"/>
                        <a:ea typeface="微软雅黑" panose="020B0503020204020204" pitchFamily="34" charset="-122"/>
                      </a:endParaRPr>
                    </a:p>
                  </a:txBody>
                  <a:tcPr/>
                </a:tc>
              </a:tr>
              <a:tr h="370840">
                <a:tc>
                  <a:txBody>
                    <a:bodyPr/>
                    <a:lstStyle/>
                    <a:p>
                      <a:r>
                        <a:rPr lang="en-US" altLang="zh-CN" sz="1400" dirty="0" err="1" smtClean="0">
                          <a:latin typeface="微软雅黑" panose="020B0503020204020204" pitchFamily="34" charset="-122"/>
                          <a:ea typeface="微软雅黑" panose="020B0503020204020204" pitchFamily="34" charset="-122"/>
                        </a:rPr>
                        <a:t>GradeName</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err="1" smtClean="0">
                          <a:latin typeface="微软雅黑" panose="020B0503020204020204" pitchFamily="34" charset="-122"/>
                          <a:ea typeface="微软雅黑" panose="020B0503020204020204" pitchFamily="34" charset="-122"/>
                        </a:rPr>
                        <a:t>varchar</a:t>
                      </a:r>
                      <a:r>
                        <a:rPr lang="en-US" altLang="zh-CN" sz="1400" dirty="0" smtClean="0">
                          <a:latin typeface="微软雅黑" panose="020B0503020204020204" pitchFamily="34" charset="-122"/>
                          <a:ea typeface="微软雅黑" panose="020B0503020204020204" pitchFamily="34" charset="-122"/>
                        </a:rPr>
                        <a:t>(20)</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否</a:t>
                      </a:r>
                      <a:endParaRPr lang="zh-CN" altLang="en-US" sz="1400" dirty="0">
                        <a:latin typeface="微软雅黑" panose="020B0503020204020204" pitchFamily="34" charset="-122"/>
                        <a:ea typeface="微软雅黑" panose="020B0503020204020204" pitchFamily="34" charset="-122"/>
                      </a:endParaRPr>
                    </a:p>
                  </a:txBody>
                  <a:tcPr/>
                </a:tc>
                <a:tc>
                  <a:txBody>
                    <a:bodyPr/>
                    <a:lstStyle/>
                    <a:p>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年级名称</a:t>
                      </a:r>
                      <a:endParaRPr lang="zh-CN" altLang="en-US" sz="1400" dirty="0">
                        <a:latin typeface="微软雅黑" panose="020B0503020204020204" pitchFamily="34" charset="-122"/>
                        <a:ea typeface="微软雅黑" panose="020B0503020204020204" pitchFamily="34" charset="-122"/>
                      </a:endParaRPr>
                    </a:p>
                  </a:txBody>
                  <a:tcPr/>
                </a:tc>
              </a:tr>
            </a:tbl>
          </a:graphicData>
        </a:graphic>
      </p:graphicFrame>
    </p:spTree>
    <p:extLst>
      <p:ext uri="{BB962C8B-B14F-4D97-AF65-F5344CB8AC3E}">
        <p14:creationId xmlns:p14="http://schemas.microsoft.com/office/powerpoint/2010/main" xmlns="" val="1767109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本章任务</a:t>
            </a:r>
            <a:endParaRPr lang="zh-CN" altLang="en-US"/>
          </a:p>
        </p:txBody>
      </p:sp>
      <p:sp>
        <p:nvSpPr>
          <p:cNvPr id="5" name="内容占位符 4"/>
          <p:cNvSpPr>
            <a:spLocks noGrp="1"/>
          </p:cNvSpPr>
          <p:nvPr>
            <p:ph idx="1"/>
          </p:nvPr>
        </p:nvSpPr>
        <p:spPr/>
        <p:txBody>
          <a:bodyPr/>
          <a:lstStyle/>
          <a:p>
            <a:pPr lvl="0"/>
            <a:r>
              <a:rPr lang="zh-CN" altLang="en-US" dirty="0" smtClean="0">
                <a:sym typeface="+mn-ea"/>
              </a:rPr>
              <a:t>任务</a:t>
            </a:r>
            <a:r>
              <a:rPr lang="en-US" altLang="zh-CN" dirty="0" smtClean="0">
                <a:sym typeface="+mn-ea"/>
              </a:rPr>
              <a:t>1</a:t>
            </a:r>
            <a:r>
              <a:rPr lang="zh-CN" altLang="en-US" dirty="0" smtClean="0">
                <a:sym typeface="+mn-ea"/>
              </a:rPr>
              <a:t>：使用</a:t>
            </a:r>
            <a:r>
              <a:rPr lang="en-US" altLang="zh-CN" dirty="0" smtClean="0">
                <a:sym typeface="+mn-ea"/>
              </a:rPr>
              <a:t>DDL</a:t>
            </a:r>
            <a:r>
              <a:rPr lang="zh-CN" altLang="en-US" dirty="0" smtClean="0">
                <a:sym typeface="+mn-ea"/>
              </a:rPr>
              <a:t>语句创建</a:t>
            </a:r>
            <a:r>
              <a:rPr lang="en-US" altLang="zh-CN" dirty="0" err="1" smtClean="0">
                <a:sym typeface="+mn-ea"/>
              </a:rPr>
              <a:t>MySchool</a:t>
            </a:r>
            <a:r>
              <a:rPr lang="zh-CN" altLang="en-US" dirty="0" smtClean="0">
                <a:sym typeface="+mn-ea"/>
              </a:rPr>
              <a:t>数据库</a:t>
            </a:r>
            <a:endParaRPr lang="en-US" altLang="zh-CN" dirty="0" smtClean="0">
              <a:sym typeface="+mn-ea"/>
            </a:endParaRPr>
          </a:p>
          <a:p>
            <a:pPr lvl="0"/>
            <a:r>
              <a:rPr lang="zh-CN" altLang="en-US" dirty="0" smtClean="0">
                <a:sym typeface="+mn-ea"/>
              </a:rPr>
              <a:t>任务</a:t>
            </a:r>
            <a:r>
              <a:rPr lang="en-US" altLang="zh-CN" dirty="0" smtClean="0">
                <a:sym typeface="+mn-ea"/>
              </a:rPr>
              <a:t>2</a:t>
            </a:r>
            <a:r>
              <a:rPr lang="zh-CN" altLang="en-US" dirty="0" smtClean="0">
                <a:sym typeface="+mn-ea"/>
              </a:rPr>
              <a:t>：使用</a:t>
            </a:r>
            <a:r>
              <a:rPr lang="en-US" altLang="zh-CN" dirty="0" smtClean="0">
                <a:sym typeface="+mn-ea"/>
              </a:rPr>
              <a:t>DDL</a:t>
            </a:r>
            <a:r>
              <a:rPr lang="zh-CN" altLang="en-US" dirty="0" smtClean="0">
                <a:sym typeface="+mn-ea"/>
              </a:rPr>
              <a:t>语句创建数据表。</a:t>
            </a:r>
            <a:endParaRPr lang="en-US" altLang="x-none" dirty="0" smtClean="0"/>
          </a:p>
          <a:p>
            <a:pPr lvl="0"/>
            <a:r>
              <a:rPr lang="zh-CN" altLang="en-US" dirty="0" smtClean="0">
                <a:sym typeface="+mn-ea"/>
              </a:rPr>
              <a:t>任务</a:t>
            </a:r>
            <a:r>
              <a:rPr lang="en-US" altLang="zh-CN" dirty="0" smtClean="0">
                <a:sym typeface="+mn-ea"/>
              </a:rPr>
              <a:t>2</a:t>
            </a:r>
            <a:r>
              <a:rPr lang="zh-CN" altLang="en-US" dirty="0" smtClean="0">
                <a:sym typeface="+mn-ea"/>
              </a:rPr>
              <a:t>：使用</a:t>
            </a:r>
            <a:r>
              <a:rPr lang="en-US" altLang="zh-CN" dirty="0" smtClean="0">
                <a:sym typeface="+mn-ea"/>
              </a:rPr>
              <a:t>DDL</a:t>
            </a:r>
            <a:r>
              <a:rPr lang="zh-CN" altLang="en-US" dirty="0" smtClean="0">
                <a:sym typeface="+mn-ea"/>
              </a:rPr>
              <a:t>语句修改和</a:t>
            </a:r>
            <a:r>
              <a:rPr lang="zh-CN" altLang="en-US" dirty="0">
                <a:sym typeface="+mn-ea"/>
              </a:rPr>
              <a:t>删除</a:t>
            </a:r>
            <a:r>
              <a:rPr lang="zh-CN" altLang="en-US" dirty="0" smtClean="0">
                <a:sym typeface="+mn-ea"/>
              </a:rPr>
              <a:t>数据表</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课堂</a:t>
            </a:r>
            <a:r>
              <a:rPr lang="zh-CN" altLang="en-US" dirty="0" smtClean="0"/>
              <a:t>练习</a:t>
            </a:r>
            <a:r>
              <a:rPr lang="en-US" altLang="zh-CN" dirty="0" smtClean="0"/>
              <a:t>-3</a:t>
            </a:r>
            <a:endParaRPr lang="zh-CN" altLang="en-US" dirty="0"/>
          </a:p>
        </p:txBody>
      </p:sp>
      <p:sp>
        <p:nvSpPr>
          <p:cNvPr id="3" name="内容占位符 2"/>
          <p:cNvSpPr>
            <a:spLocks noGrp="1"/>
          </p:cNvSpPr>
          <p:nvPr>
            <p:ph idx="1"/>
          </p:nvPr>
        </p:nvSpPr>
        <p:spPr/>
        <p:txBody>
          <a:bodyPr/>
          <a:lstStyle/>
          <a:p>
            <a:pPr lvl="0"/>
            <a:r>
              <a:rPr lang="zh-CN" altLang="en-US" dirty="0"/>
              <a:t>需求说明：</a:t>
            </a:r>
          </a:p>
          <a:p>
            <a:pPr lvl="1"/>
            <a:r>
              <a:rPr lang="zh-CN" altLang="en-US" dirty="0"/>
              <a:t>使用语句新建</a:t>
            </a:r>
            <a:r>
              <a:rPr lang="en-US" altLang="zh-CN" dirty="0"/>
              <a:t>subject</a:t>
            </a:r>
            <a:r>
              <a:rPr lang="zh-CN" altLang="en-US" dirty="0"/>
              <a:t>表</a:t>
            </a:r>
          </a:p>
          <a:p>
            <a:pPr lvl="1"/>
            <a:r>
              <a:rPr lang="zh-CN" altLang="en-US" dirty="0" smtClean="0"/>
              <a:t>具体</a:t>
            </a:r>
            <a:r>
              <a:rPr lang="zh-CN" altLang="en-US" dirty="0"/>
              <a:t>设计如下：</a:t>
            </a:r>
          </a:p>
        </p:txBody>
      </p:sp>
      <p:graphicFrame>
        <p:nvGraphicFramePr>
          <p:cNvPr id="5" name="表格 4"/>
          <p:cNvGraphicFramePr>
            <a:graphicFrameLocks noGrp="1"/>
          </p:cNvGraphicFramePr>
          <p:nvPr>
            <p:extLst>
              <p:ext uri="{D42A27DB-BD31-4B8C-83A1-F6EECF244321}">
                <p14:modId xmlns:p14="http://schemas.microsoft.com/office/powerpoint/2010/main" xmlns="" val="233512171"/>
              </p:ext>
            </p:extLst>
          </p:nvPr>
        </p:nvGraphicFramePr>
        <p:xfrm>
          <a:off x="609599" y="2760980"/>
          <a:ext cx="7633649" cy="1854200"/>
        </p:xfrm>
        <a:graphic>
          <a:graphicData uri="http://schemas.openxmlformats.org/drawingml/2006/table">
            <a:tbl>
              <a:tblPr firstRow="1" bandRow="1">
                <a:tableStyleId>{5C22544A-7EE6-4342-B048-85BDC9FD1C3A}</a:tableStyleId>
              </a:tblPr>
              <a:tblGrid>
                <a:gridCol w="1473200"/>
                <a:gridCol w="1233424"/>
                <a:gridCol w="1353312"/>
                <a:gridCol w="1353312"/>
                <a:gridCol w="2220401"/>
              </a:tblGrid>
              <a:tr h="370840">
                <a:tc>
                  <a:txBody>
                    <a:bodyPr/>
                    <a:lstStyle/>
                    <a:p>
                      <a:pPr algn="ctr"/>
                      <a:r>
                        <a:rPr lang="zh-CN" altLang="en-US" dirty="0" smtClean="0">
                          <a:latin typeface="微软雅黑" panose="020B0503020204020204" pitchFamily="34" charset="-122"/>
                          <a:ea typeface="微软雅黑" panose="020B0503020204020204" pitchFamily="34" charset="-122"/>
                        </a:rPr>
                        <a:t>字段</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类型</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是否为空</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默认</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注释</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en-US" altLang="zh-CN" sz="1400" dirty="0" err="1" smtClean="0">
                          <a:latin typeface="微软雅黑" panose="020B0503020204020204" pitchFamily="34" charset="-122"/>
                          <a:ea typeface="微软雅黑" panose="020B0503020204020204" pitchFamily="34" charset="-122"/>
                        </a:rPr>
                        <a:t>SubjectNo</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err="1" smtClean="0">
                          <a:latin typeface="微软雅黑" panose="020B0503020204020204" pitchFamily="34" charset="-122"/>
                          <a:ea typeface="微软雅黑" panose="020B0503020204020204" pitchFamily="34" charset="-122"/>
                        </a:rPr>
                        <a:t>Int</a:t>
                      </a: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否</a:t>
                      </a:r>
                      <a:endParaRPr lang="zh-CN" altLang="en-US" sz="1400" dirty="0">
                        <a:latin typeface="微软雅黑" panose="020B0503020204020204" pitchFamily="34" charset="-122"/>
                        <a:ea typeface="微软雅黑" panose="020B0503020204020204" pitchFamily="34" charset="-122"/>
                      </a:endParaRPr>
                    </a:p>
                  </a:txBody>
                  <a:tcPr/>
                </a:tc>
                <a:tc>
                  <a:txBody>
                    <a:bodyPr/>
                    <a:lstStyle/>
                    <a:p>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主键，自动编号</a:t>
                      </a:r>
                      <a:endParaRPr lang="zh-CN" altLang="en-US" sz="1400" dirty="0">
                        <a:latin typeface="微软雅黑" panose="020B0503020204020204" pitchFamily="34" charset="-122"/>
                        <a:ea typeface="微软雅黑" panose="020B0503020204020204" pitchFamily="34" charset="-122"/>
                      </a:endParaRPr>
                    </a:p>
                  </a:txBody>
                  <a:tcPr/>
                </a:tc>
              </a:tr>
              <a:tr h="370840">
                <a:tc>
                  <a:txBody>
                    <a:bodyPr/>
                    <a:lstStyle/>
                    <a:p>
                      <a:r>
                        <a:rPr lang="en-US" altLang="zh-CN" sz="1400" dirty="0" err="1" smtClean="0">
                          <a:latin typeface="微软雅黑" panose="020B0503020204020204" pitchFamily="34" charset="-122"/>
                          <a:ea typeface="微软雅黑" panose="020B0503020204020204" pitchFamily="34" charset="-122"/>
                        </a:rPr>
                        <a:t>SubjectName</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err="1" smtClean="0">
                          <a:latin typeface="微软雅黑" panose="020B0503020204020204" pitchFamily="34" charset="-122"/>
                          <a:ea typeface="微软雅黑" panose="020B0503020204020204" pitchFamily="34" charset="-122"/>
                        </a:rPr>
                        <a:t>Varchar</a:t>
                      </a:r>
                      <a:r>
                        <a:rPr lang="en-US" altLang="zh-CN" sz="1400" dirty="0" smtClean="0">
                          <a:latin typeface="微软雅黑" panose="020B0503020204020204" pitchFamily="34" charset="-122"/>
                          <a:ea typeface="微软雅黑" panose="020B0503020204020204" pitchFamily="34" charset="-122"/>
                        </a:rPr>
                        <a:t>(50)</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否</a:t>
                      </a:r>
                      <a:endParaRPr lang="zh-CN" altLang="en-US" sz="1400" dirty="0">
                        <a:latin typeface="微软雅黑" panose="020B0503020204020204" pitchFamily="34" charset="-122"/>
                        <a:ea typeface="微软雅黑" panose="020B0503020204020204" pitchFamily="34" charset="-122"/>
                      </a:endParaRPr>
                    </a:p>
                  </a:txBody>
                  <a:tcPr/>
                </a:tc>
                <a:tc>
                  <a:txBody>
                    <a:bodyPr/>
                    <a:lstStyle/>
                    <a:p>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课程名称</a:t>
                      </a:r>
                      <a:endParaRPr lang="zh-CN" altLang="en-US" sz="1400" dirty="0">
                        <a:latin typeface="微软雅黑" panose="020B0503020204020204" pitchFamily="34" charset="-122"/>
                        <a:ea typeface="微软雅黑" panose="020B0503020204020204" pitchFamily="34" charset="-122"/>
                      </a:endParaRPr>
                    </a:p>
                  </a:txBody>
                  <a:tcPr/>
                </a:tc>
              </a:tr>
              <a:tr h="370840">
                <a:tc>
                  <a:txBody>
                    <a:bodyPr/>
                    <a:lstStyle/>
                    <a:p>
                      <a:r>
                        <a:rPr lang="en-US" altLang="zh-CN" sz="1400" dirty="0" err="1" smtClean="0">
                          <a:latin typeface="微软雅黑" panose="020B0503020204020204" pitchFamily="34" charset="-122"/>
                          <a:ea typeface="微软雅黑" panose="020B0503020204020204" pitchFamily="34" charset="-122"/>
                        </a:rPr>
                        <a:t>ClassHour</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err="1" smtClean="0">
                          <a:latin typeface="微软雅黑" panose="020B0503020204020204" pitchFamily="34" charset="-122"/>
                          <a:ea typeface="微软雅黑" panose="020B0503020204020204" pitchFamily="34" charset="-122"/>
                        </a:rPr>
                        <a:t>Int</a:t>
                      </a:r>
                      <a:r>
                        <a:rPr lang="en-US" altLang="zh-CN" sz="1400" dirty="0" smtClean="0">
                          <a:latin typeface="微软雅黑" panose="020B0503020204020204" pitchFamily="34" charset="-122"/>
                          <a:ea typeface="微软雅黑" panose="020B0503020204020204" pitchFamily="34" charset="-122"/>
                        </a:rPr>
                        <a:t>(4)</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是</a:t>
                      </a:r>
                      <a:endParaRPr lang="zh-CN" altLang="en-US" sz="1400" dirty="0">
                        <a:latin typeface="微软雅黑" panose="020B0503020204020204" pitchFamily="34" charset="-122"/>
                        <a:ea typeface="微软雅黑" panose="020B0503020204020204" pitchFamily="34" charset="-122"/>
                      </a:endParaRPr>
                    </a:p>
                  </a:txBody>
                  <a:tcPr/>
                </a:tc>
                <a:tc>
                  <a:txBody>
                    <a:bodyPr/>
                    <a:lstStyle/>
                    <a:p>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学时</a:t>
                      </a:r>
                      <a:endParaRPr lang="zh-CN" altLang="en-US" sz="1400" dirty="0">
                        <a:latin typeface="微软雅黑" panose="020B0503020204020204" pitchFamily="34" charset="-122"/>
                        <a:ea typeface="微软雅黑" panose="020B0503020204020204" pitchFamily="34" charset="-122"/>
                      </a:endParaRPr>
                    </a:p>
                  </a:txBody>
                  <a:tcPr/>
                </a:tc>
              </a:tr>
              <a:tr h="370840">
                <a:tc>
                  <a:txBody>
                    <a:bodyPr/>
                    <a:lstStyle/>
                    <a:p>
                      <a:r>
                        <a:rPr lang="en-US" altLang="zh-CN" sz="1400" dirty="0" err="1" smtClean="0">
                          <a:latin typeface="微软雅黑" panose="020B0503020204020204" pitchFamily="34" charset="-122"/>
                          <a:ea typeface="微软雅黑" panose="020B0503020204020204" pitchFamily="34" charset="-122"/>
                        </a:rPr>
                        <a:t>GradeId</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err="1" smtClean="0">
                          <a:latin typeface="微软雅黑" panose="020B0503020204020204" pitchFamily="34" charset="-122"/>
                          <a:ea typeface="微软雅黑" panose="020B0503020204020204" pitchFamily="34" charset="-122"/>
                        </a:rPr>
                        <a:t>Int</a:t>
                      </a: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否</a:t>
                      </a:r>
                      <a:endParaRPr lang="zh-CN" altLang="en-US" sz="1400" dirty="0">
                        <a:latin typeface="微软雅黑" panose="020B0503020204020204" pitchFamily="34" charset="-122"/>
                        <a:ea typeface="微软雅黑" panose="020B0503020204020204" pitchFamily="34" charset="-122"/>
                      </a:endParaRPr>
                    </a:p>
                  </a:txBody>
                  <a:tcPr/>
                </a:tc>
                <a:tc>
                  <a:txBody>
                    <a:bodyPr/>
                    <a:lstStyle/>
                    <a:p>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年级编号，外键。</a:t>
                      </a:r>
                      <a:endParaRPr lang="zh-CN" altLang="en-US" sz="1400" dirty="0">
                        <a:latin typeface="微软雅黑" panose="020B0503020204020204" pitchFamily="34" charset="-122"/>
                        <a:ea typeface="微软雅黑" panose="020B0503020204020204" pitchFamily="34" charset="-122"/>
                      </a:endParaRPr>
                    </a:p>
                  </a:txBody>
                  <a:tcPr/>
                </a:tc>
              </a:tr>
            </a:tbl>
          </a:graphicData>
        </a:graphic>
      </p:graphicFrame>
    </p:spTree>
    <p:extLst>
      <p:ext uri="{BB962C8B-B14F-4D97-AF65-F5344CB8AC3E}">
        <p14:creationId xmlns:p14="http://schemas.microsoft.com/office/powerpoint/2010/main" xmlns="" val="772263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课堂</a:t>
            </a:r>
            <a:r>
              <a:rPr lang="zh-CN" altLang="en-US" dirty="0" smtClean="0">
                <a:sym typeface="+mn-ea"/>
              </a:rPr>
              <a:t>练习</a:t>
            </a:r>
            <a:r>
              <a:rPr lang="en-US" altLang="zh-CN" dirty="0" smtClean="0">
                <a:sym typeface="+mn-ea"/>
              </a:rPr>
              <a:t>-4</a:t>
            </a:r>
            <a:endParaRPr lang="zh-CN" altLang="en-US" dirty="0"/>
          </a:p>
        </p:txBody>
      </p:sp>
      <p:sp>
        <p:nvSpPr>
          <p:cNvPr id="3" name="内容占位符 2"/>
          <p:cNvSpPr>
            <a:spLocks noGrp="1"/>
          </p:cNvSpPr>
          <p:nvPr>
            <p:ph idx="1"/>
          </p:nvPr>
        </p:nvSpPr>
        <p:spPr/>
        <p:txBody>
          <a:bodyPr/>
          <a:lstStyle/>
          <a:p>
            <a:pPr marL="342900" lvl="0" indent="-342900" eaLnBrk="0" hangingPunct="0">
              <a:spcBef>
                <a:spcPct val="20000"/>
              </a:spcBef>
              <a:buClr>
                <a:srgbClr val="4BACC6"/>
              </a:buClr>
              <a:buFont typeface="Wingdings" panose="05000000000000000000" pitchFamily="2" charset="2"/>
              <a:buChar char="u"/>
            </a:pPr>
            <a:r>
              <a:rPr lang="zh-CN" altLang="en-US" sz="2000" b="1" dirty="0">
                <a:latin typeface="Arial" panose="020B0604020202020204" pitchFamily="34" charset="0"/>
                <a:ea typeface="黑体" panose="02010609060101010101" pitchFamily="2" charset="-122"/>
                <a:sym typeface="+mn-ea"/>
              </a:rPr>
              <a:t>需求说明：</a:t>
            </a:r>
            <a:endParaRPr lang="zh-CN" altLang="en-US" sz="2000" b="1" dirty="0">
              <a:latin typeface="Arial" panose="020B0604020202020204" pitchFamily="34" charset="0"/>
              <a:ea typeface="黑体" panose="02010609060101010101" pitchFamily="2" charset="-122"/>
            </a:endParaRPr>
          </a:p>
          <a:p>
            <a:pPr marL="742950" lvl="1" indent="-285750" eaLnBrk="0" hangingPunct="0">
              <a:spcBef>
                <a:spcPct val="20000"/>
              </a:spcBef>
              <a:buClr>
                <a:srgbClr val="4BACC6"/>
              </a:buClr>
              <a:buFont typeface="Wingdings" panose="05000000000000000000" pitchFamily="2" charset="2"/>
              <a:buChar char="n"/>
            </a:pPr>
            <a:r>
              <a:rPr lang="zh-CN" altLang="en-US" sz="2000" dirty="0">
                <a:latin typeface="Arial" panose="020B0604020202020204" pitchFamily="34" charset="0"/>
                <a:ea typeface="黑体" panose="02010609060101010101" pitchFamily="2" charset="-122"/>
                <a:sym typeface="+mn-ea"/>
              </a:rPr>
              <a:t>使用语句新建 </a:t>
            </a:r>
            <a:r>
              <a:rPr lang="en-US" altLang="zh-CN" sz="2000" dirty="0">
                <a:latin typeface="Arial" panose="020B0604020202020204" pitchFamily="34" charset="0"/>
                <a:ea typeface="黑体" panose="02010609060101010101" pitchFamily="2" charset="-122"/>
                <a:sym typeface="+mn-ea"/>
              </a:rPr>
              <a:t>result </a:t>
            </a:r>
            <a:r>
              <a:rPr lang="zh-CN" altLang="en-US" sz="2000" dirty="0">
                <a:latin typeface="Arial" panose="020B0604020202020204" pitchFamily="34" charset="0"/>
                <a:ea typeface="黑体" panose="02010609060101010101" pitchFamily="2" charset="-122"/>
                <a:sym typeface="+mn-ea"/>
              </a:rPr>
              <a:t>表</a:t>
            </a:r>
            <a:endParaRPr lang="en-US" altLang="x-none" sz="2000" dirty="0">
              <a:latin typeface="Arial" panose="020B0604020202020204" pitchFamily="34" charset="0"/>
              <a:ea typeface="黑体" panose="02010609060101010101" pitchFamily="2" charset="-122"/>
            </a:endParaRPr>
          </a:p>
          <a:p>
            <a:pPr marL="742950" lvl="1" indent="-285750" eaLnBrk="0" hangingPunct="0">
              <a:spcBef>
                <a:spcPct val="20000"/>
              </a:spcBef>
              <a:buClr>
                <a:srgbClr val="4BACC6"/>
              </a:buClr>
              <a:buFont typeface="Wingdings" panose="05000000000000000000" pitchFamily="2" charset="2"/>
              <a:buChar char="n"/>
            </a:pPr>
            <a:r>
              <a:rPr lang="zh-CN" altLang="en-US" sz="2000" dirty="0">
                <a:latin typeface="Arial" panose="020B0604020202020204" pitchFamily="34" charset="0"/>
                <a:ea typeface="黑体" panose="02010609060101010101" pitchFamily="2" charset="-122"/>
                <a:sym typeface="+mn-ea"/>
              </a:rPr>
              <a:t>具体设计如下：</a:t>
            </a:r>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xmlns="" val="2640619587"/>
              </p:ext>
            </p:extLst>
          </p:nvPr>
        </p:nvGraphicFramePr>
        <p:xfrm>
          <a:off x="514065" y="2575560"/>
          <a:ext cx="8458201" cy="2225040"/>
        </p:xfrm>
        <a:graphic>
          <a:graphicData uri="http://schemas.openxmlformats.org/drawingml/2006/table">
            <a:tbl>
              <a:tblPr firstRow="1" bandRow="1">
                <a:tableStyleId>{5C22544A-7EE6-4342-B048-85BDC9FD1C3A}</a:tableStyleId>
              </a:tblPr>
              <a:tblGrid>
                <a:gridCol w="1473200"/>
                <a:gridCol w="1233424"/>
                <a:gridCol w="1353312"/>
                <a:gridCol w="1353312"/>
                <a:gridCol w="3044953"/>
              </a:tblGrid>
              <a:tr h="370840">
                <a:tc>
                  <a:txBody>
                    <a:bodyPr/>
                    <a:lstStyle/>
                    <a:p>
                      <a:pPr algn="ctr"/>
                      <a:r>
                        <a:rPr lang="zh-CN" altLang="en-US" dirty="0" smtClean="0">
                          <a:latin typeface="微软雅黑" panose="020B0503020204020204" pitchFamily="34" charset="-122"/>
                          <a:ea typeface="微软雅黑" panose="020B0503020204020204" pitchFamily="34" charset="-122"/>
                        </a:rPr>
                        <a:t>字段</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类型</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是否为空</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默认</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注释</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en-US" altLang="zh-CN" sz="1400" dirty="0" err="1" smtClean="0">
                          <a:latin typeface="微软雅黑" panose="020B0503020204020204" pitchFamily="34" charset="-122"/>
                          <a:ea typeface="微软雅黑" panose="020B0503020204020204" pitchFamily="34" charset="-122"/>
                        </a:rPr>
                        <a:t>Resultid</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err="1" smtClean="0">
                          <a:latin typeface="微软雅黑" panose="020B0503020204020204" pitchFamily="34" charset="-122"/>
                          <a:ea typeface="微软雅黑" panose="020B0503020204020204" pitchFamily="34" charset="-122"/>
                        </a:rPr>
                        <a:t>Int</a:t>
                      </a: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否</a:t>
                      </a:r>
                      <a:endParaRPr lang="zh-CN" altLang="en-US" sz="1400" dirty="0">
                        <a:latin typeface="微软雅黑" panose="020B0503020204020204" pitchFamily="34" charset="-122"/>
                        <a:ea typeface="微软雅黑" panose="020B0503020204020204" pitchFamily="34" charset="-122"/>
                      </a:endParaRPr>
                    </a:p>
                  </a:txBody>
                  <a:tcPr/>
                </a:tc>
                <a:tc>
                  <a:txBody>
                    <a:bodyPr/>
                    <a:lstStyle/>
                    <a:p>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主键，自动编号</a:t>
                      </a:r>
                      <a:endParaRPr lang="zh-CN" altLang="en-US" sz="1400" dirty="0">
                        <a:latin typeface="微软雅黑" panose="020B0503020204020204" pitchFamily="34" charset="-122"/>
                        <a:ea typeface="微软雅黑" panose="020B0503020204020204" pitchFamily="34" charset="-122"/>
                      </a:endParaRPr>
                    </a:p>
                  </a:txBody>
                  <a:tcPr/>
                </a:tc>
              </a:tr>
              <a:tr h="370840">
                <a:tc>
                  <a:txBody>
                    <a:bodyPr/>
                    <a:lstStyle/>
                    <a:p>
                      <a:r>
                        <a:rPr lang="en-US" altLang="zh-CN" sz="1400" dirty="0" err="1" smtClean="0">
                          <a:latin typeface="微软雅黑" panose="020B0503020204020204" pitchFamily="34" charset="-122"/>
                          <a:ea typeface="微软雅黑" panose="020B0503020204020204" pitchFamily="34" charset="-122"/>
                        </a:rPr>
                        <a:t>StudentNo</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err="1" smtClean="0">
                          <a:latin typeface="微软雅黑" panose="020B0503020204020204" pitchFamily="34" charset="-122"/>
                          <a:ea typeface="微软雅黑" panose="020B0503020204020204" pitchFamily="34" charset="-122"/>
                        </a:rPr>
                        <a:t>Int</a:t>
                      </a: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否</a:t>
                      </a:r>
                      <a:endParaRPr lang="zh-CN" altLang="en-US" sz="1400" dirty="0">
                        <a:latin typeface="微软雅黑" panose="020B0503020204020204" pitchFamily="34" charset="-122"/>
                        <a:ea typeface="微软雅黑" panose="020B0503020204020204" pitchFamily="34" charset="-122"/>
                      </a:endParaRPr>
                    </a:p>
                  </a:txBody>
                  <a:tcPr/>
                </a:tc>
                <a:tc>
                  <a:txBody>
                    <a:bodyPr/>
                    <a:lstStyle/>
                    <a:p>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外键，学生编号</a:t>
                      </a:r>
                      <a:endParaRPr lang="zh-CN" altLang="en-US" sz="1400" dirty="0">
                        <a:latin typeface="微软雅黑" panose="020B0503020204020204" pitchFamily="34" charset="-122"/>
                        <a:ea typeface="微软雅黑" panose="020B0503020204020204" pitchFamily="34" charset="-122"/>
                      </a:endParaRPr>
                    </a:p>
                  </a:txBody>
                  <a:tcPr/>
                </a:tc>
              </a:tr>
              <a:tr h="370840">
                <a:tc>
                  <a:txBody>
                    <a:bodyPr/>
                    <a:lstStyle/>
                    <a:p>
                      <a:r>
                        <a:rPr lang="en-US" altLang="zh-CN" sz="1400" dirty="0" err="1" smtClean="0">
                          <a:latin typeface="微软雅黑" panose="020B0503020204020204" pitchFamily="34" charset="-122"/>
                          <a:ea typeface="微软雅黑" panose="020B0503020204020204" pitchFamily="34" charset="-122"/>
                        </a:rPr>
                        <a:t>SubjectNo</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err="1" smtClean="0">
                          <a:latin typeface="微软雅黑" panose="020B0503020204020204" pitchFamily="34" charset="-122"/>
                          <a:ea typeface="微软雅黑" panose="020B0503020204020204" pitchFamily="34" charset="-122"/>
                        </a:rPr>
                        <a:t>Int</a:t>
                      </a:r>
                      <a:r>
                        <a:rPr lang="en-US" altLang="zh-CN" sz="1400" dirty="0" smtClean="0">
                          <a:latin typeface="微软雅黑" panose="020B0503020204020204" pitchFamily="34" charset="-122"/>
                          <a:ea typeface="微软雅黑" panose="020B0503020204020204" pitchFamily="34" charset="-122"/>
                        </a:rPr>
                        <a:t>(11)</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否</a:t>
                      </a:r>
                      <a:endParaRPr lang="zh-CN" altLang="en-US" sz="1400" dirty="0">
                        <a:latin typeface="微软雅黑" panose="020B0503020204020204" pitchFamily="34" charset="-122"/>
                        <a:ea typeface="微软雅黑" panose="020B0503020204020204" pitchFamily="34" charset="-122"/>
                      </a:endParaRPr>
                    </a:p>
                  </a:txBody>
                  <a:tcPr/>
                </a:tc>
                <a:tc>
                  <a:txBody>
                    <a:bodyPr/>
                    <a:lstStyle/>
                    <a:p>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外键，课程编号</a:t>
                      </a:r>
                      <a:endParaRPr lang="zh-CN" altLang="en-US" sz="1400" dirty="0">
                        <a:latin typeface="微软雅黑" panose="020B0503020204020204" pitchFamily="34" charset="-122"/>
                        <a:ea typeface="微软雅黑" panose="020B0503020204020204" pitchFamily="34" charset="-122"/>
                      </a:endParaRPr>
                    </a:p>
                  </a:txBody>
                  <a:tcPr/>
                </a:tc>
              </a:tr>
              <a:tr h="370840">
                <a:tc>
                  <a:txBody>
                    <a:bodyPr/>
                    <a:lstStyle/>
                    <a:p>
                      <a:r>
                        <a:rPr lang="en-US" altLang="zh-CN" sz="1400" dirty="0" err="1" smtClean="0">
                          <a:latin typeface="微软雅黑" panose="020B0503020204020204" pitchFamily="34" charset="-122"/>
                          <a:ea typeface="微软雅黑" panose="020B0503020204020204" pitchFamily="34" charset="-122"/>
                        </a:rPr>
                        <a:t>ExamDate</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err="1" smtClean="0">
                          <a:latin typeface="微软雅黑" panose="020B0503020204020204" pitchFamily="34" charset="-122"/>
                          <a:ea typeface="微软雅黑" panose="020B0503020204020204" pitchFamily="34" charset="-122"/>
                        </a:rPr>
                        <a:t>Datetime</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否</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默认当前时间</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考试日期</a:t>
                      </a:r>
                      <a:endParaRPr lang="zh-CN" altLang="en-US" sz="1400" dirty="0">
                        <a:latin typeface="微软雅黑" panose="020B0503020204020204" pitchFamily="34" charset="-122"/>
                        <a:ea typeface="微软雅黑" panose="020B0503020204020204" pitchFamily="34" charset="-122"/>
                      </a:endParaRPr>
                    </a:p>
                  </a:txBody>
                  <a:tcPr/>
                </a:tc>
              </a:tr>
              <a:tr h="370840">
                <a:tc>
                  <a:txBody>
                    <a:bodyPr/>
                    <a:lstStyle/>
                    <a:p>
                      <a:r>
                        <a:rPr lang="en-US" altLang="zh-CN" sz="1400" dirty="0" err="1" smtClean="0">
                          <a:latin typeface="微软雅黑" panose="020B0503020204020204" pitchFamily="34" charset="-122"/>
                          <a:ea typeface="微软雅黑" panose="020B0503020204020204" pitchFamily="34" charset="-122"/>
                        </a:rPr>
                        <a:t>StudentResult</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err="1" smtClean="0">
                          <a:latin typeface="微软雅黑" panose="020B0503020204020204" pitchFamily="34" charset="-122"/>
                          <a:ea typeface="微软雅黑" panose="020B0503020204020204" pitchFamily="34" charset="-122"/>
                        </a:rPr>
                        <a:t>Int</a:t>
                      </a:r>
                      <a:r>
                        <a:rPr lang="en-US" altLang="zh-CN" sz="1400" dirty="0" smtClean="0">
                          <a:latin typeface="微软雅黑" panose="020B0503020204020204" pitchFamily="34" charset="-122"/>
                          <a:ea typeface="微软雅黑" panose="020B0503020204020204" pitchFamily="34" charset="-122"/>
                        </a:rPr>
                        <a:t>(4)</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否</a:t>
                      </a:r>
                      <a:endParaRPr lang="zh-CN" altLang="en-US" sz="1400" dirty="0">
                        <a:latin typeface="微软雅黑" panose="020B0503020204020204" pitchFamily="34" charset="-122"/>
                        <a:ea typeface="微软雅黑" panose="020B0503020204020204" pitchFamily="34" charset="-122"/>
                      </a:endParaRPr>
                    </a:p>
                  </a:txBody>
                  <a:tcPr/>
                </a:tc>
                <a:tc>
                  <a:txBody>
                    <a:bodyPr/>
                    <a:lstStyle/>
                    <a:p>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smtClean="0">
                          <a:latin typeface="微软雅黑" panose="020B0503020204020204" pitchFamily="34" charset="-122"/>
                          <a:ea typeface="微软雅黑" panose="020B0503020204020204" pitchFamily="34" charset="-122"/>
                        </a:rPr>
                        <a:t>考试成绩</a:t>
                      </a:r>
                      <a:endParaRPr lang="zh-CN" altLang="en-US" sz="1400" dirty="0">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数据字段属性</a:t>
            </a:r>
            <a:endParaRPr lang="zh-CN" altLang="en-US" dirty="0"/>
          </a:p>
        </p:txBody>
      </p:sp>
      <p:sp>
        <p:nvSpPr>
          <p:cNvPr id="3" name="内容占位符 2"/>
          <p:cNvSpPr>
            <a:spLocks noGrp="1"/>
          </p:cNvSpPr>
          <p:nvPr>
            <p:ph idx="1"/>
          </p:nvPr>
        </p:nvSpPr>
        <p:spPr/>
        <p:txBody>
          <a:bodyPr/>
          <a:lstStyle/>
          <a:p>
            <a:r>
              <a:rPr lang="zh-CN" altLang="en-US" dirty="0">
                <a:sym typeface="+mn-ea"/>
              </a:rPr>
              <a:t>表列类型设置</a:t>
            </a:r>
            <a:endParaRPr lang="zh-CN" altLang="en-US"/>
          </a:p>
        </p:txBody>
      </p:sp>
      <p:sp>
        <p:nvSpPr>
          <p:cNvPr id="5" name="矩形 4"/>
          <p:cNvSpPr/>
          <p:nvPr/>
        </p:nvSpPr>
        <p:spPr>
          <a:xfrm>
            <a:off x="733312" y="1933754"/>
            <a:ext cx="6968067" cy="1754326"/>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CREATE  TABLE [ IF NOT EXISTS ]    `</a:t>
            </a:r>
            <a:r>
              <a:rPr lang="zh-CN" altLang="en-US" b="1" dirty="0">
                <a:solidFill>
                  <a:schemeClr val="tx1"/>
                </a:solidFill>
                <a:latin typeface="Calibri" panose="020F0502020204030204" charset="0"/>
                <a:ea typeface="宋体" panose="02010600030101010101" pitchFamily="2" charset="-122"/>
              </a:rPr>
              <a:t>表名</a:t>
            </a:r>
            <a:r>
              <a:rPr lang="en-US" altLang="zh-CN" b="1" dirty="0">
                <a:solidFill>
                  <a:schemeClr val="tx1"/>
                </a:solidFill>
                <a:latin typeface="Calibri" panose="020F0502020204030204" charset="0"/>
                <a:ea typeface="宋体" panose="02010600030101010101" pitchFamily="2" charset="-122"/>
              </a:rPr>
              <a:t>`   (</a:t>
            </a:r>
          </a:p>
          <a:p>
            <a:pPr lvl="1"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a:t>
            </a:r>
            <a:r>
              <a:rPr lang="zh-CN" altLang="en-US" b="1" dirty="0">
                <a:solidFill>
                  <a:schemeClr val="tx1"/>
                </a:solidFill>
                <a:latin typeface="Calibri" panose="020F0502020204030204" charset="0"/>
                <a:ea typeface="宋体" panose="02010600030101010101" pitchFamily="2" charset="-122"/>
              </a:rPr>
              <a:t>字段名</a:t>
            </a:r>
            <a:r>
              <a:rPr lang="en-US" altLang="zh-CN" b="1" dirty="0">
                <a:solidFill>
                  <a:schemeClr val="tx1"/>
                </a:solidFill>
                <a:latin typeface="Calibri" panose="020F0502020204030204" charset="0"/>
                <a:ea typeface="宋体" panose="02010600030101010101" pitchFamily="2" charset="-122"/>
              </a:rPr>
              <a:t>1`   </a:t>
            </a:r>
            <a:r>
              <a:rPr lang="zh-CN" altLang="en-US" b="1" dirty="0">
                <a:solidFill>
                  <a:schemeClr val="tx1"/>
                </a:solidFill>
                <a:latin typeface="Calibri" panose="020F0502020204030204" charset="0"/>
                <a:ea typeface="宋体" panose="02010600030101010101" pitchFamily="2" charset="-122"/>
              </a:rPr>
              <a:t>列类型 </a:t>
            </a:r>
            <a:r>
              <a:rPr lang="en-US" altLang="zh-CN" b="1" dirty="0">
                <a:solidFill>
                  <a:schemeClr val="tx1"/>
                </a:solidFill>
                <a:latin typeface="Calibri" panose="020F0502020204030204" charset="0"/>
                <a:ea typeface="宋体" panose="02010600030101010101" pitchFamily="2" charset="-122"/>
              </a:rPr>
              <a:t>[ </a:t>
            </a:r>
            <a:r>
              <a:rPr lang="zh-CN" altLang="en-US" b="1" dirty="0">
                <a:solidFill>
                  <a:schemeClr val="tx1"/>
                </a:solidFill>
                <a:latin typeface="Calibri" panose="020F0502020204030204" charset="0"/>
                <a:ea typeface="宋体" panose="02010600030101010101" pitchFamily="2" charset="-122"/>
              </a:rPr>
              <a:t>属性 </a:t>
            </a:r>
            <a:r>
              <a:rPr lang="en-US" altLang="zh-CN" b="1" dirty="0">
                <a:solidFill>
                  <a:schemeClr val="tx1"/>
                </a:solidFill>
                <a:latin typeface="Calibri" panose="020F0502020204030204" charset="0"/>
                <a:ea typeface="宋体" panose="02010600030101010101" pitchFamily="2" charset="-122"/>
              </a:rPr>
              <a:t>] </a:t>
            </a:r>
            <a:r>
              <a:rPr lang="en-US" altLang="zh-CN" b="1" dirty="0" smtClean="0">
                <a:solidFill>
                  <a:schemeClr val="tx1"/>
                </a:solidFill>
                <a:latin typeface="Calibri" panose="020F0502020204030204" charset="0"/>
                <a:ea typeface="宋体" panose="02010600030101010101" pitchFamily="2" charset="-122"/>
              </a:rPr>
              <a:t> </a:t>
            </a:r>
            <a:r>
              <a:rPr lang="en-US" altLang="zh-CN" b="1" dirty="0">
                <a:solidFill>
                  <a:schemeClr val="tx1"/>
                </a:solidFill>
                <a:latin typeface="Calibri" panose="020F0502020204030204" charset="0"/>
                <a:ea typeface="宋体" panose="02010600030101010101" pitchFamily="2" charset="-122"/>
              </a:rPr>
              <a:t>[</a:t>
            </a:r>
            <a:r>
              <a:rPr lang="zh-CN" altLang="en-US" b="1" dirty="0">
                <a:solidFill>
                  <a:schemeClr val="tx1"/>
                </a:solidFill>
                <a:latin typeface="Calibri" panose="020F0502020204030204" charset="0"/>
                <a:ea typeface="宋体" panose="02010600030101010101" pitchFamily="2" charset="-122"/>
              </a:rPr>
              <a:t>注释</a:t>
            </a:r>
            <a:r>
              <a:rPr lang="en-US" altLang="zh-CN" b="1" dirty="0">
                <a:solidFill>
                  <a:schemeClr val="tx1"/>
                </a:solidFill>
                <a:latin typeface="Calibri" panose="020F0502020204030204" charset="0"/>
                <a:ea typeface="宋体" panose="02010600030101010101" pitchFamily="2" charset="-122"/>
              </a:rPr>
              <a:t>] ,</a:t>
            </a:r>
          </a:p>
          <a:p>
            <a:pPr lvl="1"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a:t>
            </a:r>
            <a:r>
              <a:rPr lang="zh-CN" altLang="en-US" b="1" dirty="0">
                <a:solidFill>
                  <a:schemeClr val="tx1"/>
                </a:solidFill>
                <a:latin typeface="Calibri" panose="020F0502020204030204" charset="0"/>
                <a:ea typeface="宋体" panose="02010600030101010101" pitchFamily="2" charset="-122"/>
              </a:rPr>
              <a:t>字段名</a:t>
            </a:r>
            <a:r>
              <a:rPr lang="en-US" altLang="zh-CN" b="1" dirty="0">
                <a:solidFill>
                  <a:schemeClr val="tx1"/>
                </a:solidFill>
                <a:latin typeface="Calibri" panose="020F0502020204030204" charset="0"/>
                <a:ea typeface="宋体" panose="02010600030101010101" pitchFamily="2" charset="-122"/>
              </a:rPr>
              <a:t>2`   </a:t>
            </a:r>
            <a:r>
              <a:rPr lang="zh-CN" altLang="en-US" b="1" dirty="0">
                <a:solidFill>
                  <a:schemeClr val="tx1"/>
                </a:solidFill>
                <a:latin typeface="Calibri" panose="020F0502020204030204" charset="0"/>
                <a:ea typeface="宋体" panose="02010600030101010101" pitchFamily="2" charset="-122"/>
              </a:rPr>
              <a:t>列类型 </a:t>
            </a:r>
            <a:r>
              <a:rPr lang="en-US" altLang="zh-CN" b="1" dirty="0">
                <a:solidFill>
                  <a:schemeClr val="tx1"/>
                </a:solidFill>
                <a:latin typeface="Calibri" panose="020F0502020204030204" charset="0"/>
                <a:ea typeface="宋体" panose="02010600030101010101" pitchFamily="2" charset="-122"/>
              </a:rPr>
              <a:t>[ </a:t>
            </a:r>
            <a:r>
              <a:rPr lang="zh-CN" altLang="en-US" b="1" dirty="0">
                <a:solidFill>
                  <a:schemeClr val="tx1"/>
                </a:solidFill>
                <a:latin typeface="Calibri" panose="020F0502020204030204" charset="0"/>
                <a:ea typeface="宋体" panose="02010600030101010101" pitchFamily="2" charset="-122"/>
              </a:rPr>
              <a:t>属性 </a:t>
            </a:r>
            <a:r>
              <a:rPr lang="en-US" altLang="zh-CN" b="1" dirty="0">
                <a:solidFill>
                  <a:schemeClr val="tx1"/>
                </a:solidFill>
                <a:latin typeface="Calibri" panose="020F0502020204030204" charset="0"/>
                <a:ea typeface="宋体" panose="02010600030101010101" pitchFamily="2" charset="-122"/>
              </a:rPr>
              <a:t>] </a:t>
            </a:r>
            <a:r>
              <a:rPr lang="en-US" altLang="zh-CN" b="1" dirty="0" smtClean="0">
                <a:solidFill>
                  <a:schemeClr val="tx1"/>
                </a:solidFill>
                <a:latin typeface="Calibri" panose="020F0502020204030204" charset="0"/>
                <a:ea typeface="宋体" panose="02010600030101010101" pitchFamily="2" charset="-122"/>
              </a:rPr>
              <a:t> [</a:t>
            </a:r>
            <a:r>
              <a:rPr lang="zh-CN" altLang="en-US" b="1" dirty="0">
                <a:solidFill>
                  <a:schemeClr val="tx1"/>
                </a:solidFill>
                <a:latin typeface="Calibri" panose="020F0502020204030204" charset="0"/>
                <a:ea typeface="宋体" panose="02010600030101010101" pitchFamily="2" charset="-122"/>
              </a:rPr>
              <a:t>注释</a:t>
            </a:r>
            <a:r>
              <a:rPr lang="en-US" altLang="zh-CN" b="1" dirty="0">
                <a:solidFill>
                  <a:schemeClr val="tx1"/>
                </a:solidFill>
                <a:latin typeface="Calibri" panose="020F0502020204030204" charset="0"/>
                <a:ea typeface="宋体" panose="02010600030101010101" pitchFamily="2" charset="-122"/>
              </a:rPr>
              <a:t>] , </a:t>
            </a:r>
          </a:p>
          <a:p>
            <a:pPr lvl="1"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 …    </a:t>
            </a:r>
          </a:p>
          <a:p>
            <a:pPr lvl="1"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a:t>
            </a:r>
            <a:r>
              <a:rPr lang="zh-CN" altLang="en-US" b="1" dirty="0">
                <a:solidFill>
                  <a:schemeClr val="tx1"/>
                </a:solidFill>
                <a:latin typeface="Calibri" panose="020F0502020204030204" charset="0"/>
                <a:ea typeface="宋体" panose="02010600030101010101" pitchFamily="2" charset="-122"/>
              </a:rPr>
              <a:t>字段名</a:t>
            </a:r>
            <a:r>
              <a:rPr lang="en-US" altLang="zh-CN" b="1" dirty="0">
                <a:solidFill>
                  <a:schemeClr val="tx1"/>
                </a:solidFill>
                <a:latin typeface="Calibri" panose="020F0502020204030204" charset="0"/>
                <a:ea typeface="宋体" panose="02010600030101010101" pitchFamily="2" charset="-122"/>
              </a:rPr>
              <a:t>n`   </a:t>
            </a:r>
            <a:r>
              <a:rPr lang="zh-CN" altLang="en-US" b="1" dirty="0">
                <a:solidFill>
                  <a:schemeClr val="tx1"/>
                </a:solidFill>
                <a:latin typeface="Calibri" panose="020F0502020204030204" charset="0"/>
                <a:ea typeface="宋体" panose="02010600030101010101" pitchFamily="2" charset="-122"/>
              </a:rPr>
              <a:t>列类型 </a:t>
            </a:r>
            <a:r>
              <a:rPr lang="en-US" altLang="zh-CN" b="1" dirty="0">
                <a:solidFill>
                  <a:schemeClr val="tx1"/>
                </a:solidFill>
                <a:latin typeface="Calibri" panose="020F0502020204030204" charset="0"/>
                <a:ea typeface="宋体" panose="02010600030101010101" pitchFamily="2" charset="-122"/>
              </a:rPr>
              <a:t>[ </a:t>
            </a:r>
            <a:r>
              <a:rPr lang="zh-CN" altLang="en-US" b="1" dirty="0">
                <a:solidFill>
                  <a:schemeClr val="tx1"/>
                </a:solidFill>
                <a:latin typeface="Calibri" panose="020F0502020204030204" charset="0"/>
                <a:ea typeface="宋体" panose="02010600030101010101" pitchFamily="2" charset="-122"/>
              </a:rPr>
              <a:t>属性 </a:t>
            </a:r>
            <a:r>
              <a:rPr lang="en-US" altLang="zh-CN" b="1" dirty="0">
                <a:solidFill>
                  <a:schemeClr val="tx1"/>
                </a:solidFill>
                <a:latin typeface="Calibri" panose="020F0502020204030204" charset="0"/>
                <a:ea typeface="宋体" panose="02010600030101010101" pitchFamily="2" charset="-122"/>
              </a:rPr>
              <a:t>] </a:t>
            </a:r>
            <a:r>
              <a:rPr lang="en-US" altLang="zh-CN" b="1" dirty="0" smtClean="0">
                <a:solidFill>
                  <a:schemeClr val="tx1"/>
                </a:solidFill>
                <a:latin typeface="Calibri" panose="020F0502020204030204" charset="0"/>
                <a:ea typeface="宋体" panose="02010600030101010101" pitchFamily="2" charset="-122"/>
              </a:rPr>
              <a:t> [</a:t>
            </a:r>
            <a:r>
              <a:rPr lang="zh-CN" altLang="en-US" b="1" dirty="0">
                <a:solidFill>
                  <a:schemeClr val="tx1"/>
                </a:solidFill>
                <a:latin typeface="Calibri" panose="020F0502020204030204" charset="0"/>
                <a:ea typeface="宋体" panose="02010600030101010101" pitchFamily="2" charset="-122"/>
              </a:rPr>
              <a:t>注释</a:t>
            </a:r>
            <a:r>
              <a:rPr lang="en-US" altLang="zh-CN" b="1" dirty="0">
                <a:solidFill>
                  <a:schemeClr val="tx1"/>
                </a:solidFill>
                <a:latin typeface="Calibri" panose="020F0502020204030204" charset="0"/>
                <a:ea typeface="宋体" panose="02010600030101010101" pitchFamily="2" charset="-122"/>
              </a:rPr>
              <a:t>] </a:t>
            </a:r>
          </a:p>
          <a:p>
            <a:pPr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  </a:t>
            </a:r>
            <a:r>
              <a:rPr lang="en-US" altLang="zh-CN" b="1" dirty="0">
                <a:solidFill>
                  <a:srgbClr val="FF0000"/>
                </a:solidFill>
                <a:latin typeface="Calibri" panose="020F0502020204030204" charset="0"/>
                <a:ea typeface="宋体" panose="02010600030101010101" pitchFamily="2" charset="-122"/>
              </a:rPr>
              <a:t>[</a:t>
            </a:r>
            <a:r>
              <a:rPr lang="zh-CN" altLang="en-US" b="1" dirty="0">
                <a:solidFill>
                  <a:srgbClr val="FF0000"/>
                </a:solidFill>
                <a:latin typeface="Calibri" panose="020F0502020204030204" charset="0"/>
                <a:ea typeface="宋体" panose="02010600030101010101" pitchFamily="2" charset="-122"/>
              </a:rPr>
              <a:t>表类型 </a:t>
            </a:r>
            <a:r>
              <a:rPr lang="en-US" altLang="zh-CN" b="1" dirty="0">
                <a:solidFill>
                  <a:srgbClr val="FF0000"/>
                </a:solidFill>
                <a:latin typeface="Calibri" panose="020F0502020204030204" charset="0"/>
                <a:ea typeface="宋体" panose="02010600030101010101" pitchFamily="2" charset="-122"/>
              </a:rPr>
              <a:t>] </a:t>
            </a:r>
            <a:r>
              <a:rPr lang="en-US" altLang="zh-CN" b="1" dirty="0">
                <a:solidFill>
                  <a:schemeClr val="tx1"/>
                </a:solidFill>
                <a:latin typeface="Calibri" panose="020F0502020204030204" charset="0"/>
                <a:ea typeface="宋体" panose="02010600030101010101" pitchFamily="2" charset="-122"/>
              </a:rPr>
              <a:t>[ </a:t>
            </a:r>
            <a:r>
              <a:rPr lang="zh-CN" altLang="en-US" b="1" dirty="0">
                <a:solidFill>
                  <a:schemeClr val="tx1"/>
                </a:solidFill>
                <a:latin typeface="Calibri" panose="020F0502020204030204" charset="0"/>
                <a:ea typeface="宋体" panose="02010600030101010101" pitchFamily="2" charset="-122"/>
              </a:rPr>
              <a:t>表字符集 </a:t>
            </a:r>
            <a:r>
              <a:rPr lang="en-US" altLang="zh-CN" b="1" dirty="0">
                <a:solidFill>
                  <a:schemeClr val="tx1"/>
                </a:solidFill>
                <a:latin typeface="Calibri" panose="020F0502020204030204" charset="0"/>
                <a:ea typeface="宋体" panose="02010600030101010101" pitchFamily="2" charset="-122"/>
              </a:rPr>
              <a:t>] [</a:t>
            </a:r>
            <a:r>
              <a:rPr lang="zh-CN" altLang="en-US" b="1" dirty="0">
                <a:solidFill>
                  <a:schemeClr val="tx1"/>
                </a:solidFill>
                <a:latin typeface="Calibri" panose="020F0502020204030204" charset="0"/>
                <a:ea typeface="宋体" panose="02010600030101010101" pitchFamily="2" charset="-122"/>
              </a:rPr>
              <a:t>注释</a:t>
            </a:r>
            <a:r>
              <a:rPr lang="en-US" altLang="zh-CN" b="1" dirty="0">
                <a:solidFill>
                  <a:schemeClr val="tx1"/>
                </a:solidFill>
                <a:latin typeface="Calibri" panose="020F0502020204030204" charset="0"/>
                <a:ea typeface="宋体" panose="02010600030101010101" pitchFamily="2" charset="-122"/>
              </a:rPr>
              <a:t>] ;</a:t>
            </a:r>
          </a:p>
        </p:txBody>
      </p:sp>
      <p:sp>
        <p:nvSpPr>
          <p:cNvPr id="6" name="矩形 5"/>
          <p:cNvSpPr/>
          <p:nvPr/>
        </p:nvSpPr>
        <p:spPr>
          <a:xfrm>
            <a:off x="733312" y="3945315"/>
            <a:ext cx="6968067" cy="2031325"/>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CREATE TABLE  </a:t>
            </a:r>
            <a:r>
              <a:rPr lang="zh-CN" altLang="en-US" b="1" dirty="0">
                <a:solidFill>
                  <a:schemeClr val="tx1"/>
                </a:solidFill>
                <a:latin typeface="Calibri" panose="020F0502020204030204" charset="0"/>
                <a:ea typeface="宋体" panose="02010600030101010101" pitchFamily="2" charset="-122"/>
              </a:rPr>
              <a:t>表名</a:t>
            </a:r>
            <a:r>
              <a:rPr lang="en-US" altLang="zh-CN" b="1" dirty="0">
                <a:solidFill>
                  <a:schemeClr val="tx1"/>
                </a:solidFill>
                <a:latin typeface="Calibri" panose="020F0502020204030204" charset="0"/>
                <a:ea typeface="宋体" panose="02010600030101010101" pitchFamily="2" charset="-122"/>
              </a:rPr>
              <a:t>(</a:t>
            </a:r>
          </a:p>
          <a:p>
            <a:pPr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      #</a:t>
            </a:r>
            <a:r>
              <a:rPr lang="zh-CN" altLang="en-US" b="1" dirty="0">
                <a:solidFill>
                  <a:schemeClr val="tx1"/>
                </a:solidFill>
                <a:latin typeface="Calibri" panose="020F0502020204030204" charset="0"/>
                <a:ea typeface="宋体" panose="02010600030101010101" pitchFamily="2" charset="-122"/>
              </a:rPr>
              <a:t>省略一些代码</a:t>
            </a:r>
            <a:endParaRPr lang="en-US" altLang="zh-CN" b="1" dirty="0">
              <a:solidFill>
                <a:schemeClr val="tx1"/>
              </a:solidFill>
              <a:latin typeface="Calibri" panose="020F0502020204030204" charset="0"/>
              <a:ea typeface="宋体" panose="02010600030101010101" pitchFamily="2" charset="-122"/>
            </a:endParaRPr>
          </a:p>
          <a:p>
            <a:pPr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 </a:t>
            </a:r>
            <a:r>
              <a:rPr lang="en-US" altLang="zh-CN" b="1" dirty="0">
                <a:solidFill>
                  <a:srgbClr val="FF0000"/>
                </a:solidFill>
                <a:latin typeface="Calibri" panose="020F0502020204030204" charset="0"/>
                <a:ea typeface="宋体" panose="02010600030101010101" pitchFamily="2" charset="-122"/>
              </a:rPr>
              <a:t>ENGINE =  </a:t>
            </a:r>
            <a:r>
              <a:rPr lang="en-US" altLang="zh-CN" b="1" dirty="0" err="1">
                <a:solidFill>
                  <a:srgbClr val="FF0000"/>
                </a:solidFill>
                <a:latin typeface="Calibri" panose="020F0502020204030204" charset="0"/>
                <a:ea typeface="宋体" panose="02010600030101010101" pitchFamily="2" charset="-122"/>
              </a:rPr>
              <a:t>MyISAM</a:t>
            </a:r>
            <a:endParaRPr lang="en-US" altLang="zh-CN" b="1" dirty="0">
              <a:solidFill>
                <a:srgbClr val="FF0000"/>
              </a:solidFill>
              <a:latin typeface="Calibri" panose="020F0502020204030204" charset="0"/>
              <a:ea typeface="宋体" panose="02010600030101010101" pitchFamily="2" charset="-122"/>
            </a:endParaRPr>
          </a:p>
          <a:p>
            <a:pPr algn="just" fontAlgn="base">
              <a:spcBef>
                <a:spcPct val="0"/>
              </a:spcBef>
              <a:spcAft>
                <a:spcPct val="0"/>
              </a:spcAft>
            </a:pPr>
            <a:endParaRPr lang="en-US" altLang="zh-CN" b="1" dirty="0">
              <a:solidFill>
                <a:schemeClr val="tx1"/>
              </a:solidFill>
              <a:latin typeface="Calibri" panose="020F0502020204030204" charset="0"/>
              <a:ea typeface="宋体" panose="02010600030101010101" pitchFamily="2" charset="-122"/>
            </a:endParaRPr>
          </a:p>
          <a:p>
            <a:pPr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CREATE TABLE  </a:t>
            </a:r>
            <a:r>
              <a:rPr lang="zh-CN" altLang="en-US" b="1" dirty="0">
                <a:solidFill>
                  <a:schemeClr val="tx1"/>
                </a:solidFill>
                <a:latin typeface="Calibri" panose="020F0502020204030204" charset="0"/>
                <a:ea typeface="宋体" panose="02010600030101010101" pitchFamily="2" charset="-122"/>
              </a:rPr>
              <a:t>表名</a:t>
            </a:r>
            <a:r>
              <a:rPr lang="en-US" altLang="zh-CN" b="1" dirty="0">
                <a:solidFill>
                  <a:schemeClr val="tx1"/>
                </a:solidFill>
                <a:latin typeface="Calibri" panose="020F0502020204030204" charset="0"/>
                <a:ea typeface="宋体" panose="02010600030101010101" pitchFamily="2" charset="-122"/>
              </a:rPr>
              <a:t>(</a:t>
            </a:r>
          </a:p>
          <a:p>
            <a:pPr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      #</a:t>
            </a:r>
            <a:r>
              <a:rPr lang="zh-CN" altLang="en-US" b="1" dirty="0">
                <a:solidFill>
                  <a:schemeClr val="tx1"/>
                </a:solidFill>
                <a:latin typeface="Calibri" panose="020F0502020204030204" charset="0"/>
                <a:ea typeface="宋体" panose="02010600030101010101" pitchFamily="2" charset="-122"/>
              </a:rPr>
              <a:t>省略一些代码</a:t>
            </a:r>
            <a:endParaRPr lang="en-US" altLang="zh-CN" b="1" dirty="0">
              <a:solidFill>
                <a:schemeClr val="tx1"/>
              </a:solidFill>
              <a:latin typeface="Calibri" panose="020F0502020204030204" charset="0"/>
              <a:ea typeface="宋体" panose="02010600030101010101" pitchFamily="2" charset="-122"/>
            </a:endParaRPr>
          </a:p>
          <a:p>
            <a:pPr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 </a:t>
            </a:r>
            <a:r>
              <a:rPr lang="en-US" altLang="zh-CN" b="1" dirty="0">
                <a:solidFill>
                  <a:srgbClr val="FF0000"/>
                </a:solidFill>
                <a:latin typeface="Calibri" panose="020F0502020204030204" charset="0"/>
                <a:ea typeface="宋体" panose="02010600030101010101" pitchFamily="2" charset="-122"/>
              </a:rPr>
              <a:t>ENGINE =  </a:t>
            </a:r>
            <a:r>
              <a:rPr lang="en-US" altLang="zh-CN" b="1" dirty="0" err="1">
                <a:solidFill>
                  <a:srgbClr val="FF0000"/>
                </a:solidFill>
                <a:latin typeface="Calibri" panose="020F0502020204030204" charset="0"/>
                <a:ea typeface="宋体" panose="02010600030101010101" pitchFamily="2" charset="-122"/>
              </a:rPr>
              <a:t>InnoDB</a:t>
            </a:r>
            <a:endParaRPr lang="en-US" altLang="zh-CN" b="1" dirty="0">
              <a:solidFill>
                <a:srgbClr val="FF0000"/>
              </a:solidFill>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数据表的</a:t>
            </a:r>
            <a:r>
              <a:rPr lang="zh-CN" altLang="en-US" dirty="0" smtClean="0"/>
              <a:t>类型</a:t>
            </a:r>
            <a:endParaRPr lang="en-US" altLang="zh-CN" dirty="0"/>
          </a:p>
        </p:txBody>
      </p:sp>
      <p:sp>
        <p:nvSpPr>
          <p:cNvPr id="3" name="内容占位符 2"/>
          <p:cNvSpPr>
            <a:spLocks noGrp="1"/>
          </p:cNvSpPr>
          <p:nvPr>
            <p:ph idx="1"/>
          </p:nvPr>
        </p:nvSpPr>
        <p:spPr/>
        <p:txBody>
          <a:bodyPr/>
          <a:lstStyle/>
          <a:p>
            <a:pPr lvl="0"/>
            <a:r>
              <a:rPr lang="en-US" altLang="zh-CN" dirty="0" smtClean="0"/>
              <a:t>MySQL</a:t>
            </a:r>
            <a:r>
              <a:rPr lang="zh-CN" altLang="en-US" dirty="0"/>
              <a:t>的数据表的类型</a:t>
            </a:r>
            <a:r>
              <a:rPr lang="zh-CN" altLang="en-US" dirty="0" smtClean="0"/>
              <a:t>：</a:t>
            </a:r>
            <a:endParaRPr lang="en-US" altLang="zh-CN" dirty="0" smtClean="0"/>
          </a:p>
          <a:p>
            <a:pPr lvl="1"/>
            <a:r>
              <a:rPr lang="en-US" altLang="zh-CN" dirty="0" err="1" smtClean="0">
                <a:solidFill>
                  <a:srgbClr val="FF0000"/>
                </a:solidFill>
              </a:rPr>
              <a:t>MyISAM</a:t>
            </a:r>
            <a:r>
              <a:rPr lang="zh-CN" altLang="en-US" dirty="0">
                <a:solidFill>
                  <a:srgbClr val="FF0000"/>
                </a:solidFill>
              </a:rPr>
              <a:t>、</a:t>
            </a:r>
            <a:r>
              <a:rPr lang="en-US" altLang="zh-CN" dirty="0" err="1">
                <a:solidFill>
                  <a:srgbClr val="FF0000"/>
                </a:solidFill>
              </a:rPr>
              <a:t>InnoDB</a:t>
            </a:r>
            <a:r>
              <a:rPr lang="en-US" altLang="zh-CN" dirty="0">
                <a:solidFill>
                  <a:srgbClr val="FF0000"/>
                </a:solidFill>
              </a:rPr>
              <a:t> </a:t>
            </a:r>
            <a:r>
              <a:rPr lang="zh-CN" altLang="en-US" dirty="0"/>
              <a:t>、</a:t>
            </a:r>
            <a:r>
              <a:rPr lang="en-US" altLang="zh-CN" dirty="0"/>
              <a:t>HEAP</a:t>
            </a:r>
            <a:r>
              <a:rPr lang="zh-CN" altLang="en-US" dirty="0"/>
              <a:t>、</a:t>
            </a:r>
            <a:r>
              <a:rPr lang="en-US" altLang="zh-CN" dirty="0"/>
              <a:t>BOB</a:t>
            </a:r>
            <a:r>
              <a:rPr lang="zh-CN" altLang="en-US" dirty="0"/>
              <a:t>、</a:t>
            </a:r>
            <a:r>
              <a:rPr lang="en-US" altLang="zh-CN" dirty="0"/>
              <a:t>CSV</a:t>
            </a:r>
            <a:r>
              <a:rPr lang="zh-CN" altLang="en-US" dirty="0"/>
              <a:t>等</a:t>
            </a:r>
          </a:p>
          <a:p>
            <a:pPr lvl="0"/>
            <a:r>
              <a:rPr lang="zh-CN" altLang="en-US" dirty="0"/>
              <a:t>常见的</a:t>
            </a:r>
            <a:r>
              <a:rPr lang="en-US" altLang="zh-CN" dirty="0" err="1"/>
              <a:t>MyISAM</a:t>
            </a:r>
            <a:r>
              <a:rPr lang="zh-CN" altLang="en-US" dirty="0"/>
              <a:t>与</a:t>
            </a:r>
            <a:r>
              <a:rPr lang="en-US" altLang="zh-CN" dirty="0" err="1"/>
              <a:t>InnoDB</a:t>
            </a:r>
            <a:r>
              <a:rPr lang="zh-CN" altLang="en-US" dirty="0"/>
              <a:t>类型</a:t>
            </a:r>
          </a:p>
          <a:p>
            <a:endParaRPr lang="zh-CN" altLang="en-US" dirty="0"/>
          </a:p>
        </p:txBody>
      </p:sp>
      <p:graphicFrame>
        <p:nvGraphicFramePr>
          <p:cNvPr id="37892" name="Group 4"/>
          <p:cNvGraphicFramePr>
            <a:graphicFrameLocks noGrp="1"/>
          </p:cNvGraphicFramePr>
          <p:nvPr>
            <p:extLst>
              <p:ext uri="{D42A27DB-BD31-4B8C-83A1-F6EECF244321}">
                <p14:modId xmlns:p14="http://schemas.microsoft.com/office/powerpoint/2010/main" xmlns="" val="593689243"/>
              </p:ext>
            </p:extLst>
          </p:nvPr>
        </p:nvGraphicFramePr>
        <p:xfrm>
          <a:off x="792481" y="2760100"/>
          <a:ext cx="7900415" cy="3799195"/>
        </p:xfrm>
        <a:graphic>
          <a:graphicData uri="http://schemas.openxmlformats.org/drawingml/2006/table">
            <a:tbl>
              <a:tblPr/>
              <a:tblGrid>
                <a:gridCol w="1426463"/>
                <a:gridCol w="3202687"/>
                <a:gridCol w="3271265"/>
              </a:tblGrid>
              <a:tr h="438361">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2000" b="0" i="0" u="none" strike="noStrike" cap="none" normalizeH="0" baseline="0" dirty="0" smtClean="0">
                          <a:ln>
                            <a:noFill/>
                          </a:ln>
                          <a:solidFill>
                            <a:schemeClr val="bg1"/>
                          </a:solidFill>
                          <a:effectLst/>
                          <a:latin typeface="黑体" panose="02010609060101010101" pitchFamily="2" charset="-122"/>
                          <a:ea typeface="黑体" panose="02010609060101010101" pitchFamily="2" charset="-122"/>
                        </a:rPr>
                        <a:t>名称</a:t>
                      </a: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1293CD"/>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en-US" sz="2000" b="0" i="0" u="none" strike="noStrike" cap="none" normalizeH="0" baseline="0" dirty="0" err="1" smtClean="0">
                          <a:ln>
                            <a:noFill/>
                          </a:ln>
                          <a:solidFill>
                            <a:schemeClr val="bg1"/>
                          </a:solidFill>
                          <a:effectLst/>
                          <a:latin typeface="黑体" panose="02010609060101010101" pitchFamily="2" charset="-122"/>
                          <a:ea typeface="黑体" panose="02010609060101010101" pitchFamily="2" charset="-122"/>
                        </a:rPr>
                        <a:t>MyISAM</a:t>
                      </a:r>
                      <a:endParaRPr kumimoji="0" lang="en-US" sz="2000" b="0" i="0" u="none" strike="noStrike" cap="none" normalizeH="0" baseline="0" dirty="0" smtClean="0">
                        <a:ln>
                          <a:noFill/>
                        </a:ln>
                        <a:solidFill>
                          <a:schemeClr val="bg1"/>
                        </a:solidFill>
                        <a:effectLst/>
                        <a:latin typeface="黑体" panose="02010609060101010101" pitchFamily="2" charset="-122"/>
                        <a:ea typeface="黑体" panose="02010609060101010101" pitchFamily="2" charset="-122"/>
                      </a:endParaRP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1293CD"/>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en-US" sz="2000" b="0" i="0" u="none" strike="noStrike" cap="none" normalizeH="0" baseline="0" dirty="0" err="1" smtClean="0">
                          <a:ln>
                            <a:noFill/>
                          </a:ln>
                          <a:solidFill>
                            <a:schemeClr val="bg1"/>
                          </a:solidFill>
                          <a:effectLst/>
                          <a:latin typeface="黑体" panose="02010609060101010101" pitchFamily="2" charset="-122"/>
                          <a:ea typeface="黑体" panose="02010609060101010101" pitchFamily="2" charset="-122"/>
                        </a:rPr>
                        <a:t>InnoDB</a:t>
                      </a:r>
                      <a:endParaRPr kumimoji="0" lang="en-US" sz="2000" b="0" i="0" u="none" strike="noStrike" cap="none" normalizeH="0" baseline="0" dirty="0" smtClean="0">
                        <a:ln>
                          <a:noFill/>
                        </a:ln>
                        <a:solidFill>
                          <a:schemeClr val="bg1"/>
                        </a:solidFill>
                        <a:effectLst/>
                        <a:latin typeface="黑体" panose="02010609060101010101" pitchFamily="2" charset="-122"/>
                        <a:ea typeface="黑体" panose="02010609060101010101" pitchFamily="2" charset="-122"/>
                      </a:endParaRP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1293CD"/>
                    </a:solidFill>
                  </a:tcPr>
                </a:tc>
              </a:tr>
              <a:tr h="395392">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1800" b="0" i="0" u="none" strike="noStrike" cap="none" normalizeH="0" baseline="0" dirty="0" smtClean="0">
                          <a:ln>
                            <a:noFill/>
                          </a:ln>
                          <a:solidFill>
                            <a:srgbClr val="FF0000"/>
                          </a:solidFill>
                          <a:effectLst/>
                          <a:latin typeface="黑体" panose="02010609060101010101" pitchFamily="2" charset="-122"/>
                          <a:ea typeface="黑体" panose="02010609060101010101" pitchFamily="2" charset="-122"/>
                        </a:rPr>
                        <a:t>事务处理</a:t>
                      </a: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E9F9FD"/>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1800" b="0" i="0" u="none" strike="noStrike" cap="none" normalizeH="0" baseline="0" dirty="0" smtClean="0">
                          <a:ln>
                            <a:noFill/>
                          </a:ln>
                          <a:solidFill>
                            <a:srgbClr val="FF0000"/>
                          </a:solidFill>
                          <a:effectLst/>
                          <a:latin typeface="黑体" panose="02010609060101010101" pitchFamily="2" charset="-122"/>
                          <a:ea typeface="黑体" panose="02010609060101010101" pitchFamily="2" charset="-122"/>
                        </a:rPr>
                        <a:t>不支持</a:t>
                      </a: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E9F9FD"/>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1800" b="0" i="0" u="none" strike="noStrike" cap="none" normalizeH="0" baseline="0" dirty="0" smtClean="0">
                          <a:ln>
                            <a:noFill/>
                          </a:ln>
                          <a:solidFill>
                            <a:srgbClr val="FF0000"/>
                          </a:solidFill>
                          <a:effectLst/>
                          <a:latin typeface="黑体" panose="02010609060101010101" pitchFamily="2" charset="-122"/>
                          <a:ea typeface="黑体" panose="02010609060101010101" pitchFamily="2" charset="-122"/>
                        </a:rPr>
                        <a:t>支持</a:t>
                      </a: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E9F9FD"/>
                    </a:solidFill>
                  </a:tcPr>
                </a:tc>
              </a:tr>
              <a:tr h="691937">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行表锁</a:t>
                      </a: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表锁，操作一行也会锁定整张表，不适合高并发。</a:t>
                      </a: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行锁，操作时只锁定一行，适合高并发。</a:t>
                      </a: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noFill/>
                  </a:tcPr>
                </a:tc>
              </a:tr>
              <a:tr h="395392">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外键约束</a:t>
                      </a: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E9F9FD"/>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不支持</a:t>
                      </a: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E9F9FD"/>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支持</a:t>
                      </a: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E9F9FD"/>
                    </a:solidFill>
                  </a:tcPr>
                </a:tc>
              </a:tr>
              <a:tr h="395392">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1800" b="0" i="0" u="none" strike="noStrike" cap="none" normalizeH="0" baseline="0" smtClean="0">
                          <a:ln>
                            <a:noFill/>
                          </a:ln>
                          <a:solidFill>
                            <a:srgbClr val="FF0000"/>
                          </a:solidFill>
                          <a:effectLst/>
                          <a:latin typeface="黑体" panose="02010609060101010101" pitchFamily="2" charset="-122"/>
                          <a:ea typeface="黑体" panose="02010609060101010101" pitchFamily="2" charset="-122"/>
                        </a:rPr>
                        <a:t>全文索引</a:t>
                      </a: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1800" b="0" i="0" u="none" strike="noStrike" cap="none" normalizeH="0" baseline="0" dirty="0" smtClean="0">
                          <a:ln>
                            <a:noFill/>
                          </a:ln>
                          <a:solidFill>
                            <a:srgbClr val="FF0000"/>
                          </a:solidFill>
                          <a:effectLst/>
                          <a:latin typeface="黑体" panose="02010609060101010101" pitchFamily="2" charset="-122"/>
                          <a:ea typeface="黑体" panose="02010609060101010101" pitchFamily="2" charset="-122"/>
                        </a:rPr>
                        <a:t>支持</a:t>
                      </a: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1800" b="0" i="0" u="none" strike="noStrike" cap="none" normalizeH="0" baseline="0" dirty="0" smtClean="0">
                          <a:ln>
                            <a:noFill/>
                          </a:ln>
                          <a:solidFill>
                            <a:srgbClr val="FF0000"/>
                          </a:solidFill>
                          <a:effectLst/>
                          <a:latin typeface="黑体" panose="02010609060101010101" pitchFamily="2" charset="-122"/>
                          <a:ea typeface="黑体" panose="02010609060101010101" pitchFamily="2" charset="-122"/>
                        </a:rPr>
                        <a:t>不支持</a:t>
                      </a: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noFill/>
                  </a:tcPr>
                </a:tc>
              </a:tr>
              <a:tr h="395392">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表空间大小</a:t>
                      </a: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E9F9FD"/>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较小</a:t>
                      </a: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E9F9FD"/>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较大</a:t>
                      </a:r>
                      <a:r>
                        <a:rPr kumimoji="0" 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a:t>
                      </a:r>
                      <a:r>
                        <a:rPr kumimoji="0" lang="zh-CN" alt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约</a:t>
                      </a:r>
                      <a:r>
                        <a:rPr kumimoji="0" 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2</a:t>
                      </a:r>
                      <a:r>
                        <a:rPr kumimoji="0" lang="zh-CN" alt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倍</a:t>
                      </a: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E9F9FD"/>
                    </a:solidFill>
                  </a:tcPr>
                </a:tc>
              </a:tr>
              <a:tr h="691937">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缓存</a:t>
                      </a: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E9F9FD"/>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只支持缓存索引，不缓存真实数据</a:t>
                      </a: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E9F9FD"/>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不仅缓存索引，还缓存真实数据，对内存要求较高。</a:t>
                      </a: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E9F9FD"/>
                    </a:solidFill>
                  </a:tcPr>
                </a:tc>
              </a:tr>
              <a:tr h="395392">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使用场合</a:t>
                      </a: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E9F9FD"/>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对性能要求较高</a:t>
                      </a: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E9F9FD"/>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事务处理</a:t>
                      </a:r>
                      <a:endParaRPr kumimoji="0" lang="zh-CN" alt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E9F9FD"/>
                    </a:solid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数据表的存储位置</a:t>
            </a:r>
          </a:p>
        </p:txBody>
      </p:sp>
      <p:sp>
        <p:nvSpPr>
          <p:cNvPr id="3" name="内容占位符 2"/>
          <p:cNvSpPr>
            <a:spLocks noGrp="1"/>
          </p:cNvSpPr>
          <p:nvPr>
            <p:ph idx="1"/>
          </p:nvPr>
        </p:nvSpPr>
        <p:spPr/>
        <p:txBody>
          <a:bodyPr/>
          <a:lstStyle/>
          <a:p>
            <a:pPr lvl="0"/>
            <a:r>
              <a:rPr lang="en-US" altLang="zh-CN" dirty="0"/>
              <a:t>MySQL</a:t>
            </a:r>
            <a:r>
              <a:rPr lang="zh-CN" altLang="en-US" dirty="0"/>
              <a:t>数据表以文件方式存放在磁盘中</a:t>
            </a:r>
          </a:p>
          <a:p>
            <a:pPr lvl="1"/>
            <a:r>
              <a:rPr lang="zh-CN" altLang="en-US" dirty="0"/>
              <a:t>包括表文件、数据文件以及数据库的选项文件</a:t>
            </a:r>
          </a:p>
          <a:p>
            <a:pPr lvl="1"/>
            <a:r>
              <a:rPr lang="zh-CN" altLang="en-US" dirty="0"/>
              <a:t>位置：</a:t>
            </a:r>
            <a:r>
              <a:rPr lang="en-US" altLang="zh-CN" dirty="0"/>
              <a:t>MySQL</a:t>
            </a:r>
            <a:r>
              <a:rPr lang="zh-CN" altLang="en-US" dirty="0"/>
              <a:t>安装目录</a:t>
            </a:r>
            <a:r>
              <a:rPr lang="en-US" altLang="zh-CN" dirty="0"/>
              <a:t>\data</a:t>
            </a:r>
            <a:r>
              <a:rPr lang="zh-CN" altLang="en-US" dirty="0"/>
              <a:t>下存放数据表。目录名对应数据库名，该目录下文件名对应</a:t>
            </a:r>
            <a:r>
              <a:rPr lang="zh-CN" altLang="en-US" dirty="0" smtClean="0"/>
              <a:t>数据表名。</a:t>
            </a:r>
            <a:endParaRPr lang="en-US" altLang="zh-CN" dirty="0" smtClean="0"/>
          </a:p>
          <a:p>
            <a:pPr lvl="1"/>
            <a:r>
              <a:rPr lang="zh-CN" altLang="en-US" dirty="0" smtClean="0"/>
              <a:t>查看数据库物理路径：</a:t>
            </a:r>
            <a:r>
              <a:rPr lang="en-US" altLang="zh-CN" dirty="0">
                <a:solidFill>
                  <a:srgbClr val="0000FF"/>
                </a:solidFill>
              </a:rPr>
              <a:t>show global variables like "%</a:t>
            </a:r>
            <a:r>
              <a:rPr lang="en-US" altLang="zh-CN" dirty="0" err="1">
                <a:solidFill>
                  <a:srgbClr val="0000FF"/>
                </a:solidFill>
              </a:rPr>
              <a:t>datadir</a:t>
            </a:r>
            <a:r>
              <a:rPr lang="en-US" altLang="zh-CN" dirty="0">
                <a:solidFill>
                  <a:srgbClr val="0000FF"/>
                </a:solidFill>
              </a:rPr>
              <a:t>%";</a:t>
            </a:r>
            <a:endParaRPr lang="zh-CN" altLang="en-US" dirty="0">
              <a:solidFill>
                <a:srgbClr val="0000FF"/>
              </a:solidFill>
            </a:endParaRPr>
          </a:p>
          <a:p>
            <a:pPr lvl="1"/>
            <a:endParaRPr lang="zh-CN" altLang="en-US" dirty="0"/>
          </a:p>
        </p:txBody>
      </p:sp>
      <p:pic>
        <p:nvPicPr>
          <p:cNvPr id="28676" name="Picture 3"/>
          <p:cNvPicPr>
            <a:picLocks noChangeAspect="1"/>
          </p:cNvPicPr>
          <p:nvPr/>
        </p:nvPicPr>
        <p:blipFill>
          <a:blip r:embed="rId3" cstate="print"/>
          <a:stretch>
            <a:fillRect/>
          </a:stretch>
        </p:blipFill>
        <p:spPr>
          <a:xfrm>
            <a:off x="5113507" y="3550150"/>
            <a:ext cx="3762375" cy="2095500"/>
          </a:xfrm>
          <a:prstGeom prst="rect">
            <a:avLst/>
          </a:prstGeom>
          <a:noFill/>
          <a:ln w="9525" cap="flat" cmpd="sng">
            <a:solidFill>
              <a:srgbClr val="0D0D0D"/>
            </a:solidFill>
            <a:prstDash val="solid"/>
            <a:miter/>
            <a:headEnd type="none" w="med" len="med"/>
            <a:tailEnd type="none" w="med" len="med"/>
          </a:ln>
        </p:spPr>
      </p:pic>
      <p:sp>
        <p:nvSpPr>
          <p:cNvPr id="28678" name="TextBox 8"/>
          <p:cNvSpPr txBox="1"/>
          <p:nvPr/>
        </p:nvSpPr>
        <p:spPr>
          <a:xfrm>
            <a:off x="385445" y="3435668"/>
            <a:ext cx="4643438" cy="2032000"/>
          </a:xfrm>
          <a:prstGeom prst="rect">
            <a:avLst/>
          </a:prstGeom>
          <a:noFill/>
          <a:ln w="9525">
            <a:noFill/>
          </a:ln>
        </p:spPr>
        <p:txBody>
          <a:bodyPr>
            <a:spAutoFit/>
          </a:bodyPr>
          <a:lstStyle/>
          <a:p>
            <a:pPr lvl="0" eaLnBrk="1" hangingPunct="1">
              <a:buChar char="•"/>
            </a:pPr>
            <a:r>
              <a:rPr lang="en-US" altLang="zh-CN" dirty="0">
                <a:latin typeface="黑体" panose="02010609060101010101" pitchFamily="2" charset="-122"/>
                <a:ea typeface="黑体" panose="02010609060101010101" pitchFamily="2" charset="-122"/>
              </a:rPr>
              <a:t> </a:t>
            </a:r>
            <a:r>
              <a:rPr lang="en-US" altLang="zh-CN" dirty="0">
                <a:solidFill>
                  <a:srgbClr val="FF0000"/>
                </a:solidFill>
                <a:latin typeface="黑体" panose="02010609060101010101" pitchFamily="2" charset="-122"/>
                <a:ea typeface="黑体" panose="02010609060101010101" pitchFamily="2" charset="-122"/>
              </a:rPr>
              <a:t>InnoDB</a:t>
            </a:r>
            <a:r>
              <a:rPr lang="zh-CN" altLang="en-US" dirty="0">
                <a:latin typeface="黑体" panose="02010609060101010101" pitchFamily="2" charset="-122"/>
                <a:ea typeface="黑体" panose="02010609060101010101" pitchFamily="2" charset="-122"/>
              </a:rPr>
              <a:t>类型数据表只有一个</a:t>
            </a:r>
            <a:r>
              <a:rPr lang="en-US" altLang="x-none"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.frm</a:t>
            </a:r>
            <a:r>
              <a:rPr lang="zh-CN" altLang="en-US" dirty="0">
                <a:latin typeface="黑体" panose="02010609060101010101" pitchFamily="2" charset="-122"/>
                <a:ea typeface="黑体" panose="02010609060101010101" pitchFamily="2" charset="-122"/>
              </a:rPr>
              <a:t>文件，以及上一级目录的 </a:t>
            </a:r>
            <a:r>
              <a:rPr lang="en-US" altLang="zh-CN" dirty="0">
                <a:latin typeface="黑体" panose="02010609060101010101" pitchFamily="2" charset="-122"/>
                <a:ea typeface="黑体" panose="02010609060101010101" pitchFamily="2" charset="-122"/>
              </a:rPr>
              <a:t>ibdata1 </a:t>
            </a:r>
            <a:r>
              <a:rPr lang="zh-CN" altLang="en-US" dirty="0">
                <a:latin typeface="黑体" panose="02010609060101010101" pitchFamily="2" charset="-122"/>
                <a:ea typeface="黑体" panose="02010609060101010101" pitchFamily="2" charset="-122"/>
              </a:rPr>
              <a:t>文件</a:t>
            </a:r>
            <a:endParaRPr lang="en-US" altLang="x-none" dirty="0">
              <a:latin typeface="黑体" panose="02010609060101010101" pitchFamily="2" charset="-122"/>
              <a:ea typeface="黑体" panose="02010609060101010101" pitchFamily="2" charset="-122"/>
            </a:endParaRPr>
          </a:p>
          <a:p>
            <a:pPr lvl="0" eaLnBrk="1" hangingPunct="1"/>
            <a:endParaRPr lang="en-US" altLang="x-none" dirty="0">
              <a:latin typeface="黑体" panose="02010609060101010101" pitchFamily="2" charset="-122"/>
              <a:ea typeface="黑体" panose="02010609060101010101" pitchFamily="2" charset="-122"/>
            </a:endParaRPr>
          </a:p>
          <a:p>
            <a:pPr lvl="0" eaLnBrk="1" hangingPunct="1">
              <a:buChar char="•"/>
            </a:pPr>
            <a:r>
              <a:rPr lang="en-US" altLang="x-none" dirty="0">
                <a:latin typeface="黑体" panose="02010609060101010101" pitchFamily="2" charset="-122"/>
                <a:ea typeface="黑体" panose="02010609060101010101" pitchFamily="2" charset="-122"/>
              </a:rPr>
              <a:t> </a:t>
            </a:r>
            <a:r>
              <a:rPr lang="en-US" altLang="zh-CN" dirty="0">
                <a:solidFill>
                  <a:srgbClr val="FF0000"/>
                </a:solidFill>
                <a:latin typeface="黑体" panose="02010609060101010101" pitchFamily="2" charset="-122"/>
                <a:ea typeface="黑体" panose="02010609060101010101" pitchFamily="2" charset="-122"/>
              </a:rPr>
              <a:t>MyISAM</a:t>
            </a:r>
            <a:r>
              <a:rPr lang="zh-CN" altLang="en-US" dirty="0">
                <a:latin typeface="黑体" panose="02010609060101010101" pitchFamily="2" charset="-122"/>
                <a:ea typeface="黑体" panose="02010609060101010101" pitchFamily="2" charset="-122"/>
              </a:rPr>
              <a:t>类型数据表对应三个文件：</a:t>
            </a:r>
            <a:endParaRPr lang="en-US" altLang="x-none" dirty="0">
              <a:latin typeface="黑体" panose="02010609060101010101" pitchFamily="2" charset="-122"/>
              <a:ea typeface="黑体" panose="02010609060101010101" pitchFamily="2" charset="-122"/>
            </a:endParaRPr>
          </a:p>
          <a:p>
            <a:pPr lvl="0" eaLnBrk="1" hangingPunct="1"/>
            <a:r>
              <a:rPr lang="en-US" altLang="x-none" dirty="0">
                <a:latin typeface="黑体" panose="02010609060101010101" pitchFamily="2" charset="-122"/>
                <a:ea typeface="黑体" panose="02010609060101010101" pitchFamily="2" charset="-122"/>
              </a:rPr>
              <a:t>   *</a:t>
            </a:r>
            <a:r>
              <a:rPr lang="en-US" altLang="zh-CN" dirty="0">
                <a:latin typeface="黑体" panose="02010609060101010101" pitchFamily="2" charset="-122"/>
                <a:ea typeface="黑体" panose="02010609060101010101" pitchFamily="2" charset="-122"/>
              </a:rPr>
              <a:t>.frm  --  </a:t>
            </a:r>
            <a:r>
              <a:rPr lang="zh-CN" altLang="en-US" dirty="0">
                <a:latin typeface="黑体" panose="02010609060101010101" pitchFamily="2" charset="-122"/>
                <a:ea typeface="黑体" panose="02010609060101010101" pitchFamily="2" charset="-122"/>
              </a:rPr>
              <a:t>表结构定义文件</a:t>
            </a:r>
            <a:endParaRPr lang="en-US" altLang="x-none" dirty="0">
              <a:latin typeface="黑体" panose="02010609060101010101" pitchFamily="2" charset="-122"/>
              <a:ea typeface="黑体" panose="02010609060101010101" pitchFamily="2" charset="-122"/>
            </a:endParaRPr>
          </a:p>
          <a:p>
            <a:pPr lvl="0" eaLnBrk="1" hangingPunct="1"/>
            <a:r>
              <a:rPr lang="en-US" altLang="x-none" dirty="0">
                <a:latin typeface="黑体" panose="02010609060101010101" pitchFamily="2" charset="-122"/>
                <a:ea typeface="黑体" panose="02010609060101010101" pitchFamily="2" charset="-122"/>
              </a:rPr>
              <a:t>   *</a:t>
            </a:r>
            <a:r>
              <a:rPr lang="en-US" altLang="zh-CN" dirty="0">
                <a:latin typeface="黑体" panose="02010609060101010101" pitchFamily="2" charset="-122"/>
                <a:ea typeface="黑体" panose="02010609060101010101" pitchFamily="2" charset="-122"/>
              </a:rPr>
              <a:t>.MYD  --  </a:t>
            </a:r>
            <a:r>
              <a:rPr lang="zh-CN" altLang="en-US" dirty="0">
                <a:latin typeface="黑体" panose="02010609060101010101" pitchFamily="2" charset="-122"/>
                <a:ea typeface="黑体" panose="02010609060101010101" pitchFamily="2" charset="-122"/>
              </a:rPr>
              <a:t>数据文件</a:t>
            </a:r>
            <a:endParaRPr lang="en-US" altLang="x-none" dirty="0">
              <a:latin typeface="黑体" panose="02010609060101010101" pitchFamily="2" charset="-122"/>
              <a:ea typeface="黑体" panose="02010609060101010101" pitchFamily="2" charset="-122"/>
            </a:endParaRPr>
          </a:p>
          <a:p>
            <a:pPr lvl="0" eaLnBrk="1" hangingPunct="1"/>
            <a:r>
              <a:rPr lang="en-US" altLang="x-none" dirty="0">
                <a:latin typeface="黑体" panose="02010609060101010101" pitchFamily="2" charset="-122"/>
                <a:ea typeface="黑体" panose="02010609060101010101" pitchFamily="2" charset="-122"/>
              </a:rPr>
              <a:t>   *</a:t>
            </a:r>
            <a:r>
              <a:rPr lang="en-US" altLang="zh-CN" dirty="0">
                <a:latin typeface="黑体" panose="02010609060101010101" pitchFamily="2" charset="-122"/>
                <a:ea typeface="黑体" panose="02010609060101010101" pitchFamily="2" charset="-122"/>
              </a:rPr>
              <a:t>.MYI  --  </a:t>
            </a:r>
            <a:r>
              <a:rPr lang="zh-CN" altLang="en-US" dirty="0">
                <a:latin typeface="黑体" panose="02010609060101010101" pitchFamily="2" charset="-122"/>
                <a:ea typeface="黑体" panose="02010609060101010101" pitchFamily="2" charset="-122"/>
              </a:rPr>
              <a:t>索引文件</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数据字段属性</a:t>
            </a:r>
            <a:endParaRPr lang="zh-CN" altLang="en-US"/>
          </a:p>
        </p:txBody>
      </p:sp>
      <p:sp>
        <p:nvSpPr>
          <p:cNvPr id="3" name="内容占位符 2"/>
          <p:cNvSpPr>
            <a:spLocks noGrp="1"/>
          </p:cNvSpPr>
          <p:nvPr>
            <p:ph idx="1"/>
          </p:nvPr>
        </p:nvSpPr>
        <p:spPr/>
        <p:txBody>
          <a:bodyPr/>
          <a:lstStyle/>
          <a:p>
            <a:r>
              <a:rPr lang="zh-CN" altLang="en-US" dirty="0">
                <a:sym typeface="+mn-ea"/>
              </a:rPr>
              <a:t>表列类型设置</a:t>
            </a:r>
            <a:endParaRPr lang="zh-CN" altLang="en-US" dirty="0"/>
          </a:p>
        </p:txBody>
      </p:sp>
      <p:sp>
        <p:nvSpPr>
          <p:cNvPr id="5" name="矩形 4"/>
          <p:cNvSpPr/>
          <p:nvPr/>
        </p:nvSpPr>
        <p:spPr>
          <a:xfrm>
            <a:off x="733312" y="1933754"/>
            <a:ext cx="6968067" cy="1754326"/>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CREATE  TABLE [ IF NOT EXISTS ]    `</a:t>
            </a:r>
            <a:r>
              <a:rPr lang="zh-CN" altLang="en-US" b="1" dirty="0">
                <a:solidFill>
                  <a:schemeClr val="tx1"/>
                </a:solidFill>
                <a:latin typeface="Calibri" panose="020F0502020204030204" charset="0"/>
                <a:ea typeface="宋体" panose="02010600030101010101" pitchFamily="2" charset="-122"/>
              </a:rPr>
              <a:t>表名</a:t>
            </a:r>
            <a:r>
              <a:rPr lang="en-US" altLang="zh-CN" b="1" dirty="0">
                <a:solidFill>
                  <a:schemeClr val="tx1"/>
                </a:solidFill>
                <a:latin typeface="Calibri" panose="020F0502020204030204" charset="0"/>
                <a:ea typeface="宋体" panose="02010600030101010101" pitchFamily="2" charset="-122"/>
              </a:rPr>
              <a:t>`   (</a:t>
            </a:r>
          </a:p>
          <a:p>
            <a:pPr lvl="1"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a:t>
            </a:r>
            <a:r>
              <a:rPr lang="zh-CN" altLang="en-US" b="1" dirty="0">
                <a:solidFill>
                  <a:schemeClr val="tx1"/>
                </a:solidFill>
                <a:latin typeface="Calibri" panose="020F0502020204030204" charset="0"/>
                <a:ea typeface="宋体" panose="02010600030101010101" pitchFamily="2" charset="-122"/>
              </a:rPr>
              <a:t>字段名</a:t>
            </a:r>
            <a:r>
              <a:rPr lang="en-US" altLang="zh-CN" b="1" dirty="0">
                <a:solidFill>
                  <a:schemeClr val="tx1"/>
                </a:solidFill>
                <a:latin typeface="Calibri" panose="020F0502020204030204" charset="0"/>
                <a:ea typeface="宋体" panose="02010600030101010101" pitchFamily="2" charset="-122"/>
              </a:rPr>
              <a:t>1`   </a:t>
            </a:r>
            <a:r>
              <a:rPr lang="zh-CN" altLang="en-US" b="1" dirty="0">
                <a:solidFill>
                  <a:schemeClr val="tx1"/>
                </a:solidFill>
                <a:latin typeface="Calibri" panose="020F0502020204030204" charset="0"/>
                <a:ea typeface="宋体" panose="02010600030101010101" pitchFamily="2" charset="-122"/>
              </a:rPr>
              <a:t>列类型 </a:t>
            </a:r>
            <a:r>
              <a:rPr lang="en-US" altLang="zh-CN" b="1" dirty="0">
                <a:solidFill>
                  <a:schemeClr val="tx1"/>
                </a:solidFill>
                <a:latin typeface="Calibri" panose="020F0502020204030204" charset="0"/>
                <a:ea typeface="宋体" panose="02010600030101010101" pitchFamily="2" charset="-122"/>
              </a:rPr>
              <a:t>[ </a:t>
            </a:r>
            <a:r>
              <a:rPr lang="zh-CN" altLang="en-US" b="1" dirty="0">
                <a:solidFill>
                  <a:schemeClr val="tx1"/>
                </a:solidFill>
                <a:latin typeface="Calibri" panose="020F0502020204030204" charset="0"/>
                <a:ea typeface="宋体" panose="02010600030101010101" pitchFamily="2" charset="-122"/>
              </a:rPr>
              <a:t>属性 </a:t>
            </a:r>
            <a:r>
              <a:rPr lang="en-US" altLang="zh-CN" b="1" dirty="0">
                <a:solidFill>
                  <a:schemeClr val="tx1"/>
                </a:solidFill>
                <a:latin typeface="Calibri" panose="020F0502020204030204" charset="0"/>
                <a:ea typeface="宋体" panose="02010600030101010101" pitchFamily="2" charset="-122"/>
              </a:rPr>
              <a:t>]  [ </a:t>
            </a:r>
            <a:r>
              <a:rPr lang="zh-CN" altLang="en-US" b="1" dirty="0">
                <a:solidFill>
                  <a:schemeClr val="tx1"/>
                </a:solidFill>
                <a:latin typeface="Calibri" panose="020F0502020204030204" charset="0"/>
                <a:ea typeface="宋体" panose="02010600030101010101" pitchFamily="2" charset="-122"/>
              </a:rPr>
              <a:t>索引 </a:t>
            </a:r>
            <a:r>
              <a:rPr lang="en-US" altLang="zh-CN" b="1" dirty="0">
                <a:solidFill>
                  <a:schemeClr val="tx1"/>
                </a:solidFill>
                <a:latin typeface="Calibri" panose="020F0502020204030204" charset="0"/>
                <a:ea typeface="宋体" panose="02010600030101010101" pitchFamily="2" charset="-122"/>
              </a:rPr>
              <a:t>] [</a:t>
            </a:r>
            <a:r>
              <a:rPr lang="zh-CN" altLang="en-US" b="1" dirty="0">
                <a:solidFill>
                  <a:schemeClr val="tx1"/>
                </a:solidFill>
                <a:latin typeface="Calibri" panose="020F0502020204030204" charset="0"/>
                <a:ea typeface="宋体" panose="02010600030101010101" pitchFamily="2" charset="-122"/>
              </a:rPr>
              <a:t>注释</a:t>
            </a:r>
            <a:r>
              <a:rPr lang="en-US" altLang="zh-CN" b="1" dirty="0">
                <a:solidFill>
                  <a:schemeClr val="tx1"/>
                </a:solidFill>
                <a:latin typeface="Calibri" panose="020F0502020204030204" charset="0"/>
                <a:ea typeface="宋体" panose="02010600030101010101" pitchFamily="2" charset="-122"/>
              </a:rPr>
              <a:t>] ,</a:t>
            </a:r>
          </a:p>
          <a:p>
            <a:pPr lvl="1"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a:t>
            </a:r>
            <a:r>
              <a:rPr lang="zh-CN" altLang="en-US" b="1" dirty="0">
                <a:solidFill>
                  <a:schemeClr val="tx1"/>
                </a:solidFill>
                <a:latin typeface="Calibri" panose="020F0502020204030204" charset="0"/>
                <a:ea typeface="宋体" panose="02010600030101010101" pitchFamily="2" charset="-122"/>
              </a:rPr>
              <a:t>字段名</a:t>
            </a:r>
            <a:r>
              <a:rPr lang="en-US" altLang="zh-CN" b="1" dirty="0">
                <a:solidFill>
                  <a:schemeClr val="tx1"/>
                </a:solidFill>
                <a:latin typeface="Calibri" panose="020F0502020204030204" charset="0"/>
                <a:ea typeface="宋体" panose="02010600030101010101" pitchFamily="2" charset="-122"/>
              </a:rPr>
              <a:t>2`   </a:t>
            </a:r>
            <a:r>
              <a:rPr lang="zh-CN" altLang="en-US" b="1" dirty="0">
                <a:solidFill>
                  <a:schemeClr val="tx1"/>
                </a:solidFill>
                <a:latin typeface="Calibri" panose="020F0502020204030204" charset="0"/>
                <a:ea typeface="宋体" panose="02010600030101010101" pitchFamily="2" charset="-122"/>
              </a:rPr>
              <a:t>列类型 </a:t>
            </a:r>
            <a:r>
              <a:rPr lang="en-US" altLang="zh-CN" b="1" dirty="0">
                <a:solidFill>
                  <a:schemeClr val="tx1"/>
                </a:solidFill>
                <a:latin typeface="Calibri" panose="020F0502020204030204" charset="0"/>
                <a:ea typeface="宋体" panose="02010600030101010101" pitchFamily="2" charset="-122"/>
              </a:rPr>
              <a:t>[ </a:t>
            </a:r>
            <a:r>
              <a:rPr lang="zh-CN" altLang="en-US" b="1" dirty="0">
                <a:solidFill>
                  <a:schemeClr val="tx1"/>
                </a:solidFill>
                <a:latin typeface="Calibri" panose="020F0502020204030204" charset="0"/>
                <a:ea typeface="宋体" panose="02010600030101010101" pitchFamily="2" charset="-122"/>
              </a:rPr>
              <a:t>属性 </a:t>
            </a:r>
            <a:r>
              <a:rPr lang="en-US" altLang="zh-CN" b="1" dirty="0">
                <a:solidFill>
                  <a:schemeClr val="tx1"/>
                </a:solidFill>
                <a:latin typeface="Calibri" panose="020F0502020204030204" charset="0"/>
                <a:ea typeface="宋体" panose="02010600030101010101" pitchFamily="2" charset="-122"/>
              </a:rPr>
              <a:t>]  [ </a:t>
            </a:r>
            <a:r>
              <a:rPr lang="zh-CN" altLang="en-US" b="1" dirty="0">
                <a:solidFill>
                  <a:schemeClr val="tx1"/>
                </a:solidFill>
                <a:latin typeface="Calibri" panose="020F0502020204030204" charset="0"/>
                <a:ea typeface="宋体" panose="02010600030101010101" pitchFamily="2" charset="-122"/>
              </a:rPr>
              <a:t>索引 </a:t>
            </a:r>
            <a:r>
              <a:rPr lang="en-US" altLang="zh-CN" b="1" dirty="0">
                <a:solidFill>
                  <a:schemeClr val="tx1"/>
                </a:solidFill>
                <a:latin typeface="Calibri" panose="020F0502020204030204" charset="0"/>
                <a:ea typeface="宋体" panose="02010600030101010101" pitchFamily="2" charset="-122"/>
              </a:rPr>
              <a:t>] [</a:t>
            </a:r>
            <a:r>
              <a:rPr lang="zh-CN" altLang="en-US" b="1" dirty="0">
                <a:solidFill>
                  <a:schemeClr val="tx1"/>
                </a:solidFill>
                <a:latin typeface="Calibri" panose="020F0502020204030204" charset="0"/>
                <a:ea typeface="宋体" panose="02010600030101010101" pitchFamily="2" charset="-122"/>
              </a:rPr>
              <a:t>注释</a:t>
            </a:r>
            <a:r>
              <a:rPr lang="en-US" altLang="zh-CN" b="1" dirty="0">
                <a:solidFill>
                  <a:schemeClr val="tx1"/>
                </a:solidFill>
                <a:latin typeface="Calibri" panose="020F0502020204030204" charset="0"/>
                <a:ea typeface="宋体" panose="02010600030101010101" pitchFamily="2" charset="-122"/>
              </a:rPr>
              <a:t>] , </a:t>
            </a:r>
          </a:p>
          <a:p>
            <a:pPr lvl="1"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 …    </a:t>
            </a:r>
          </a:p>
          <a:p>
            <a:pPr lvl="1"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a:t>
            </a:r>
            <a:r>
              <a:rPr lang="zh-CN" altLang="en-US" b="1" dirty="0">
                <a:solidFill>
                  <a:schemeClr val="tx1"/>
                </a:solidFill>
                <a:latin typeface="Calibri" panose="020F0502020204030204" charset="0"/>
                <a:ea typeface="宋体" panose="02010600030101010101" pitchFamily="2" charset="-122"/>
              </a:rPr>
              <a:t>字段名</a:t>
            </a:r>
            <a:r>
              <a:rPr lang="en-US" altLang="zh-CN" b="1" dirty="0">
                <a:solidFill>
                  <a:schemeClr val="tx1"/>
                </a:solidFill>
                <a:latin typeface="Calibri" panose="020F0502020204030204" charset="0"/>
                <a:ea typeface="宋体" panose="02010600030101010101" pitchFamily="2" charset="-122"/>
              </a:rPr>
              <a:t>n`   </a:t>
            </a:r>
            <a:r>
              <a:rPr lang="zh-CN" altLang="en-US" b="1" dirty="0">
                <a:solidFill>
                  <a:schemeClr val="tx1"/>
                </a:solidFill>
                <a:latin typeface="Calibri" panose="020F0502020204030204" charset="0"/>
                <a:ea typeface="宋体" panose="02010600030101010101" pitchFamily="2" charset="-122"/>
              </a:rPr>
              <a:t>列类型 </a:t>
            </a:r>
            <a:r>
              <a:rPr lang="en-US" altLang="zh-CN" b="1" dirty="0">
                <a:solidFill>
                  <a:schemeClr val="tx1"/>
                </a:solidFill>
                <a:latin typeface="Calibri" panose="020F0502020204030204" charset="0"/>
                <a:ea typeface="宋体" panose="02010600030101010101" pitchFamily="2" charset="-122"/>
              </a:rPr>
              <a:t>[ </a:t>
            </a:r>
            <a:r>
              <a:rPr lang="zh-CN" altLang="en-US" b="1" dirty="0">
                <a:solidFill>
                  <a:schemeClr val="tx1"/>
                </a:solidFill>
                <a:latin typeface="Calibri" panose="020F0502020204030204" charset="0"/>
                <a:ea typeface="宋体" panose="02010600030101010101" pitchFamily="2" charset="-122"/>
              </a:rPr>
              <a:t>属性 </a:t>
            </a:r>
            <a:r>
              <a:rPr lang="en-US" altLang="zh-CN" b="1" dirty="0">
                <a:solidFill>
                  <a:schemeClr val="tx1"/>
                </a:solidFill>
                <a:latin typeface="Calibri" panose="020F0502020204030204" charset="0"/>
                <a:ea typeface="宋体" panose="02010600030101010101" pitchFamily="2" charset="-122"/>
              </a:rPr>
              <a:t>]  [ </a:t>
            </a:r>
            <a:r>
              <a:rPr lang="zh-CN" altLang="en-US" b="1" dirty="0">
                <a:solidFill>
                  <a:schemeClr val="tx1"/>
                </a:solidFill>
                <a:latin typeface="Calibri" panose="020F0502020204030204" charset="0"/>
                <a:ea typeface="宋体" panose="02010600030101010101" pitchFamily="2" charset="-122"/>
              </a:rPr>
              <a:t>索引 </a:t>
            </a:r>
            <a:r>
              <a:rPr lang="en-US" altLang="zh-CN" b="1" dirty="0">
                <a:solidFill>
                  <a:schemeClr val="tx1"/>
                </a:solidFill>
                <a:latin typeface="Calibri" panose="020F0502020204030204" charset="0"/>
                <a:ea typeface="宋体" panose="02010600030101010101" pitchFamily="2" charset="-122"/>
              </a:rPr>
              <a:t>] [</a:t>
            </a:r>
            <a:r>
              <a:rPr lang="zh-CN" altLang="en-US" b="1" dirty="0">
                <a:solidFill>
                  <a:schemeClr val="tx1"/>
                </a:solidFill>
                <a:latin typeface="Calibri" panose="020F0502020204030204" charset="0"/>
                <a:ea typeface="宋体" panose="02010600030101010101" pitchFamily="2" charset="-122"/>
              </a:rPr>
              <a:t>注释</a:t>
            </a:r>
            <a:r>
              <a:rPr lang="en-US" altLang="zh-CN" b="1" dirty="0">
                <a:solidFill>
                  <a:schemeClr val="tx1"/>
                </a:solidFill>
                <a:latin typeface="Calibri" panose="020F0502020204030204" charset="0"/>
                <a:ea typeface="宋体" panose="02010600030101010101" pitchFamily="2" charset="-122"/>
              </a:rPr>
              <a:t>] </a:t>
            </a:r>
          </a:p>
          <a:p>
            <a:pPr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  [</a:t>
            </a:r>
            <a:r>
              <a:rPr lang="zh-CN" altLang="en-US" b="1" dirty="0">
                <a:solidFill>
                  <a:schemeClr val="tx1"/>
                </a:solidFill>
                <a:latin typeface="Calibri" panose="020F0502020204030204" charset="0"/>
                <a:ea typeface="宋体" panose="02010600030101010101" pitchFamily="2" charset="-122"/>
              </a:rPr>
              <a:t>表类型 </a:t>
            </a:r>
            <a:r>
              <a:rPr lang="en-US" altLang="zh-CN" b="1" dirty="0">
                <a:solidFill>
                  <a:schemeClr val="tx1"/>
                </a:solidFill>
                <a:latin typeface="Calibri" panose="020F0502020204030204" charset="0"/>
                <a:ea typeface="宋体" panose="02010600030101010101" pitchFamily="2" charset="-122"/>
              </a:rPr>
              <a:t>] </a:t>
            </a:r>
            <a:r>
              <a:rPr lang="en-US" altLang="zh-CN" b="1" dirty="0">
                <a:solidFill>
                  <a:srgbClr val="FF0000"/>
                </a:solidFill>
                <a:latin typeface="Calibri" panose="020F0502020204030204" charset="0"/>
                <a:ea typeface="宋体" panose="02010600030101010101" pitchFamily="2" charset="-122"/>
              </a:rPr>
              <a:t>[ </a:t>
            </a:r>
            <a:r>
              <a:rPr lang="zh-CN" altLang="en-US" b="1" dirty="0">
                <a:solidFill>
                  <a:srgbClr val="FF0000"/>
                </a:solidFill>
                <a:latin typeface="Calibri" panose="020F0502020204030204" charset="0"/>
                <a:ea typeface="宋体" panose="02010600030101010101" pitchFamily="2" charset="-122"/>
              </a:rPr>
              <a:t>表字符集 </a:t>
            </a:r>
            <a:r>
              <a:rPr lang="en-US" altLang="zh-CN" b="1" dirty="0">
                <a:solidFill>
                  <a:srgbClr val="FF0000"/>
                </a:solidFill>
                <a:latin typeface="Calibri" panose="020F0502020204030204" charset="0"/>
                <a:ea typeface="宋体" panose="02010600030101010101" pitchFamily="2" charset="-122"/>
              </a:rPr>
              <a:t>] </a:t>
            </a:r>
            <a:r>
              <a:rPr lang="en-US" altLang="zh-CN" b="1" dirty="0">
                <a:solidFill>
                  <a:schemeClr val="tx1"/>
                </a:solidFill>
                <a:latin typeface="Calibri" panose="020F0502020204030204" charset="0"/>
                <a:ea typeface="宋体" panose="02010600030101010101" pitchFamily="2" charset="-122"/>
              </a:rPr>
              <a:t>[</a:t>
            </a:r>
            <a:r>
              <a:rPr lang="zh-CN" altLang="en-US" b="1" dirty="0">
                <a:solidFill>
                  <a:schemeClr val="tx1"/>
                </a:solidFill>
                <a:latin typeface="Calibri" panose="020F0502020204030204" charset="0"/>
                <a:ea typeface="宋体" panose="02010600030101010101" pitchFamily="2" charset="-122"/>
              </a:rPr>
              <a:t>注释</a:t>
            </a:r>
            <a:r>
              <a:rPr lang="en-US" altLang="zh-CN" b="1" dirty="0">
                <a:solidFill>
                  <a:schemeClr val="tx1"/>
                </a:solidFill>
                <a:latin typeface="Calibri" panose="020F0502020204030204" charset="0"/>
                <a:ea typeface="宋体" panose="02010600030101010101" pitchFamily="2" charset="-122"/>
              </a:rPr>
              <a:t>] ;</a:t>
            </a:r>
          </a:p>
        </p:txBody>
      </p:sp>
      <p:sp>
        <p:nvSpPr>
          <p:cNvPr id="6" name="矩形 5"/>
          <p:cNvSpPr/>
          <p:nvPr/>
        </p:nvSpPr>
        <p:spPr>
          <a:xfrm>
            <a:off x="733311" y="3912870"/>
            <a:ext cx="6968067" cy="923330"/>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 CREATE TABLE  </a:t>
            </a:r>
            <a:r>
              <a:rPr lang="zh-CN" altLang="en-US" b="1" dirty="0">
                <a:solidFill>
                  <a:schemeClr val="tx1"/>
                </a:solidFill>
                <a:latin typeface="Calibri" panose="020F0502020204030204" charset="0"/>
                <a:ea typeface="宋体" panose="02010600030101010101" pitchFamily="2" charset="-122"/>
              </a:rPr>
              <a:t>表名</a:t>
            </a:r>
            <a:r>
              <a:rPr lang="en-US" altLang="zh-CN" b="1" dirty="0">
                <a:solidFill>
                  <a:schemeClr val="tx1"/>
                </a:solidFill>
                <a:latin typeface="Calibri" panose="020F0502020204030204" charset="0"/>
                <a:ea typeface="宋体" panose="02010600030101010101" pitchFamily="2" charset="-122"/>
              </a:rPr>
              <a:t>(</a:t>
            </a:r>
          </a:p>
          <a:p>
            <a:pPr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	#</a:t>
            </a:r>
            <a:r>
              <a:rPr lang="zh-CN" altLang="en-US" b="1" dirty="0">
                <a:solidFill>
                  <a:schemeClr val="tx1"/>
                </a:solidFill>
                <a:latin typeface="Calibri" panose="020F0502020204030204" charset="0"/>
                <a:ea typeface="宋体" panose="02010600030101010101" pitchFamily="2" charset="-122"/>
              </a:rPr>
              <a:t>省略一些代码</a:t>
            </a:r>
            <a:endParaRPr lang="en-US" altLang="zh-CN" b="1" dirty="0">
              <a:solidFill>
                <a:schemeClr val="tx1"/>
              </a:solidFill>
              <a:latin typeface="Calibri" panose="020F0502020204030204" charset="0"/>
              <a:ea typeface="宋体" panose="02010600030101010101" pitchFamily="2" charset="-122"/>
            </a:endParaRPr>
          </a:p>
          <a:p>
            <a:pPr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a:t>
            </a:r>
            <a:r>
              <a:rPr lang="en-US" altLang="zh-CN" b="1" dirty="0">
                <a:solidFill>
                  <a:srgbClr val="FF0000"/>
                </a:solidFill>
                <a:latin typeface="Calibri" panose="020F0502020204030204" charset="0"/>
                <a:ea typeface="宋体" panose="02010600030101010101" pitchFamily="2" charset="-122"/>
              </a:rPr>
              <a:t>CHAR</a:t>
            </a:r>
            <a:r>
              <a:rPr lang="zh-CN" altLang="en-US" b="1" dirty="0">
                <a:solidFill>
                  <a:srgbClr val="FF0000"/>
                </a:solidFill>
                <a:latin typeface="Calibri" panose="020F0502020204030204" charset="0"/>
                <a:ea typeface="宋体" panose="02010600030101010101" pitchFamily="2" charset="-122"/>
              </a:rPr>
              <a:t>SET</a:t>
            </a:r>
            <a:r>
              <a:rPr lang="en-US" altLang="zh-CN" b="1" dirty="0">
                <a:solidFill>
                  <a:srgbClr val="FF0000"/>
                </a:solidFill>
                <a:latin typeface="Calibri" panose="020F0502020204030204" charset="0"/>
                <a:ea typeface="宋体" panose="02010600030101010101" pitchFamily="2" charset="-122"/>
              </a:rPr>
              <a:t>  =  utf8;</a:t>
            </a:r>
          </a:p>
        </p:txBody>
      </p:sp>
      <p:sp>
        <p:nvSpPr>
          <p:cNvPr id="7" name="矩形 6"/>
          <p:cNvSpPr/>
          <p:nvPr/>
        </p:nvSpPr>
        <p:spPr>
          <a:xfrm>
            <a:off x="733311" y="5360016"/>
            <a:ext cx="6968067" cy="70548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spcBef>
                <a:spcPct val="0"/>
              </a:spcBef>
              <a:spcAft>
                <a:spcPct val="0"/>
              </a:spcAft>
              <a:defRPr/>
            </a:pPr>
            <a:r>
              <a:rPr lang="zh-CN" altLang="en-US" b="1" dirty="0" smtClean="0">
                <a:solidFill>
                  <a:schemeClr val="tx1"/>
                </a:solidFill>
                <a:latin typeface="微软雅黑" panose="020B0503020204020204" pitchFamily="34" charset="-122"/>
                <a:ea typeface="微软雅黑" panose="020B0503020204020204" pitchFamily="34" charset="-122"/>
              </a:rPr>
              <a:t>注意：</a:t>
            </a:r>
            <a:r>
              <a:rPr lang="zh-CN" altLang="en-US" dirty="0" smtClean="0">
                <a:solidFill>
                  <a:schemeClr val="tx1"/>
                </a:solidFill>
                <a:latin typeface="微软雅黑" panose="020B0503020204020204" pitchFamily="34" charset="-122"/>
                <a:ea typeface="微软雅黑" panose="020B0503020204020204" pitchFamily="34" charset="-122"/>
              </a:rPr>
              <a:t>如</a:t>
            </a:r>
            <a:r>
              <a:rPr lang="zh-CN" altLang="en-US" dirty="0">
                <a:solidFill>
                  <a:schemeClr val="tx1"/>
                </a:solidFill>
                <a:latin typeface="微软雅黑" panose="020B0503020204020204" pitchFamily="34" charset="-122"/>
                <a:ea typeface="微软雅黑" panose="020B0503020204020204" pitchFamily="34" charset="-122"/>
              </a:rPr>
              <a:t>无设定，则根据</a:t>
            </a:r>
            <a:r>
              <a:rPr lang="en-US" altLang="zh-CN" dirty="0">
                <a:solidFill>
                  <a:schemeClr val="tx1"/>
                </a:solidFill>
                <a:latin typeface="微软雅黑" panose="020B0503020204020204" pitchFamily="34" charset="-122"/>
                <a:ea typeface="微软雅黑" panose="020B0503020204020204" pitchFamily="34" charset="-122"/>
              </a:rPr>
              <a:t>MySQL</a:t>
            </a:r>
            <a:r>
              <a:rPr lang="zh-CN" altLang="en-US" dirty="0">
                <a:solidFill>
                  <a:schemeClr val="tx1"/>
                </a:solidFill>
                <a:latin typeface="微软雅黑" panose="020B0503020204020204" pitchFamily="34" charset="-122"/>
                <a:ea typeface="微软雅黑" panose="020B0503020204020204" pitchFamily="34" charset="-122"/>
              </a:rPr>
              <a:t>数据库配置文件</a:t>
            </a:r>
            <a:r>
              <a:rPr lang="en-US" altLang="zh-CN" b="1" dirty="0" smtClean="0">
                <a:solidFill>
                  <a:srgbClr val="0000FF"/>
                </a:solidFill>
                <a:latin typeface="微软雅黑" panose="020B0503020204020204" pitchFamily="34" charset="-122"/>
                <a:ea typeface="微软雅黑" panose="020B0503020204020204" pitchFamily="34" charset="-122"/>
              </a:rPr>
              <a:t>my.ini</a:t>
            </a:r>
            <a:r>
              <a:rPr lang="zh-CN" altLang="en-US" dirty="0" smtClean="0">
                <a:solidFill>
                  <a:schemeClr val="tx1"/>
                </a:solidFill>
                <a:latin typeface="微软雅黑" panose="020B0503020204020204" pitchFamily="34" charset="-122"/>
                <a:ea typeface="微软雅黑" panose="020B0503020204020204" pitchFamily="34" charset="-122"/>
              </a:rPr>
              <a:t>中</a:t>
            </a:r>
            <a:r>
              <a:rPr lang="zh-CN" altLang="en-US" dirty="0">
                <a:solidFill>
                  <a:schemeClr val="tx1"/>
                </a:solidFill>
                <a:latin typeface="微软雅黑" panose="020B0503020204020204" pitchFamily="34" charset="-122"/>
                <a:ea typeface="微软雅黑" panose="020B0503020204020204" pitchFamily="34" charset="-122"/>
              </a:rPr>
              <a:t>的</a:t>
            </a:r>
            <a:r>
              <a:rPr lang="zh-CN" altLang="en-US" dirty="0" smtClean="0">
                <a:solidFill>
                  <a:schemeClr val="tx1"/>
                </a:solidFill>
                <a:latin typeface="微软雅黑" panose="020B0503020204020204" pitchFamily="34" charset="-122"/>
                <a:ea typeface="微软雅黑" panose="020B0503020204020204" pitchFamily="34" charset="-122"/>
              </a:rPr>
              <a:t>参数设定如</a:t>
            </a:r>
            <a:r>
              <a:rPr lang="zh-CN" altLang="en-US" dirty="0">
                <a:solidFill>
                  <a:schemeClr val="tx1"/>
                </a:solidFill>
                <a:latin typeface="微软雅黑" panose="020B0503020204020204" pitchFamily="34" charset="-122"/>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character-set-sever = utf8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修改数据表</a:t>
            </a:r>
            <a:endParaRPr lang="zh-CN" altLang="en-US"/>
          </a:p>
        </p:txBody>
      </p:sp>
      <p:sp>
        <p:nvSpPr>
          <p:cNvPr id="3" name="内容占位符 2"/>
          <p:cNvSpPr>
            <a:spLocks noGrp="1"/>
          </p:cNvSpPr>
          <p:nvPr>
            <p:ph idx="1"/>
          </p:nvPr>
        </p:nvSpPr>
        <p:spPr/>
        <p:txBody>
          <a:bodyPr/>
          <a:lstStyle/>
          <a:p>
            <a:pPr lvl="0"/>
            <a:r>
              <a:rPr lang="zh-CN" altLang="en-US" dirty="0" smtClean="0">
                <a:sym typeface="+mn-ea"/>
              </a:rPr>
              <a:t>修改表（</a:t>
            </a:r>
            <a:r>
              <a:rPr lang="en-US" altLang="zh-CN" dirty="0" smtClean="0">
                <a:sym typeface="+mn-ea"/>
              </a:rPr>
              <a:t>ALTER TABLE</a:t>
            </a:r>
            <a:r>
              <a:rPr lang="zh-CN" altLang="en-US" dirty="0" smtClean="0">
                <a:sym typeface="+mn-ea"/>
              </a:rPr>
              <a:t>）</a:t>
            </a:r>
            <a:endParaRPr lang="en-US" altLang="x-none" dirty="0" smtClean="0"/>
          </a:p>
          <a:p>
            <a:pPr lvl="1"/>
            <a:r>
              <a:rPr lang="zh-CN" altLang="en-US" dirty="0" smtClean="0">
                <a:sym typeface="+mn-ea"/>
              </a:rPr>
              <a:t>修改表名</a:t>
            </a:r>
            <a:endParaRPr lang="en-US" altLang="x-none" dirty="0" smtClean="0"/>
          </a:p>
          <a:p>
            <a:pPr lvl="2"/>
            <a:endParaRPr lang="en-US" altLang="x-none" dirty="0" smtClean="0"/>
          </a:p>
          <a:p>
            <a:pPr lvl="1"/>
            <a:r>
              <a:rPr lang="zh-CN" altLang="en-US" dirty="0" smtClean="0">
                <a:sym typeface="+mn-ea"/>
              </a:rPr>
              <a:t>添加字段</a:t>
            </a:r>
            <a:endParaRPr lang="en-US" altLang="x-none" dirty="0" smtClean="0"/>
          </a:p>
          <a:p>
            <a:pPr lvl="1"/>
            <a:endParaRPr lang="en-US" altLang="x-none" dirty="0" smtClean="0"/>
          </a:p>
          <a:p>
            <a:pPr lvl="1"/>
            <a:r>
              <a:rPr lang="zh-CN" altLang="en-US" dirty="0" smtClean="0">
                <a:sym typeface="+mn-ea"/>
              </a:rPr>
              <a:t>修改字段</a:t>
            </a:r>
            <a:endParaRPr lang="en-US" altLang="x-none" dirty="0" smtClean="0"/>
          </a:p>
          <a:p>
            <a:pPr lvl="1"/>
            <a:endParaRPr lang="en-US" altLang="x-none" sz="1200" dirty="0" smtClean="0"/>
          </a:p>
          <a:p>
            <a:pPr lvl="1"/>
            <a:endParaRPr lang="en-US" altLang="x-none" sz="1200" dirty="0" smtClean="0"/>
          </a:p>
          <a:p>
            <a:pPr lvl="1"/>
            <a:endParaRPr lang="en-US" altLang="zh-CN" dirty="0" smtClean="0">
              <a:sym typeface="+mn-ea"/>
            </a:endParaRPr>
          </a:p>
          <a:p>
            <a:pPr lvl="1"/>
            <a:r>
              <a:rPr lang="zh-CN" altLang="en-US" dirty="0" smtClean="0">
                <a:sym typeface="+mn-ea"/>
              </a:rPr>
              <a:t>删除字段</a:t>
            </a:r>
            <a:endParaRPr lang="en-US" altLang="x-none" dirty="0" smtClean="0"/>
          </a:p>
          <a:p>
            <a:pPr lvl="1"/>
            <a:endParaRPr lang="en-US" altLang="x-none" dirty="0" smtClean="0"/>
          </a:p>
          <a:p>
            <a:endParaRPr lang="zh-CN" altLang="en-US" dirty="0"/>
          </a:p>
        </p:txBody>
      </p:sp>
      <p:sp>
        <p:nvSpPr>
          <p:cNvPr id="5" name="AutoShape 5"/>
          <p:cNvSpPr>
            <a:spLocks noChangeArrowheads="1"/>
          </p:cNvSpPr>
          <p:nvPr/>
        </p:nvSpPr>
        <p:spPr bwMode="auto">
          <a:xfrm>
            <a:off x="1062990" y="2278450"/>
            <a:ext cx="6858000" cy="36068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457200" marR="0" lvl="1"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b="1" noProof="0">
                <a:ln>
                  <a:noFill/>
                </a:ln>
                <a:effectLst/>
                <a:uLnTx/>
                <a:uFillTx/>
                <a:latin typeface="Calibri" panose="020F0502020204030204" charset="0"/>
                <a:ea typeface="宋体" panose="02010600030101010101" pitchFamily="2" charset="-122"/>
                <a:sym typeface="+mn-ea"/>
              </a:rPr>
              <a:t>ALTER TABLE </a:t>
            </a:r>
            <a:r>
              <a:rPr lang="zh-CN" altLang="en-US" b="1" noProof="0">
                <a:ln>
                  <a:noFill/>
                </a:ln>
                <a:effectLst/>
                <a:uLnTx/>
                <a:uFillTx/>
                <a:latin typeface="Calibri" panose="020F0502020204030204" charset="0"/>
                <a:ea typeface="宋体" panose="02010600030101010101" pitchFamily="2" charset="-122"/>
                <a:sym typeface="+mn-ea"/>
              </a:rPr>
              <a:t>旧表名 </a:t>
            </a:r>
            <a:r>
              <a:rPr lang="en-US" b="1" noProof="0">
                <a:ln>
                  <a:noFill/>
                </a:ln>
                <a:effectLst/>
                <a:uLnTx/>
                <a:uFillTx/>
                <a:latin typeface="Calibri" panose="020F0502020204030204" charset="0"/>
                <a:ea typeface="宋体" panose="02010600030101010101" pitchFamily="2" charset="-122"/>
                <a:sym typeface="+mn-ea"/>
              </a:rPr>
              <a:t> RENAME AS  </a:t>
            </a:r>
            <a:r>
              <a:rPr lang="zh-CN" altLang="en-US" b="1" noProof="0">
                <a:ln>
                  <a:noFill/>
                </a:ln>
                <a:effectLst/>
                <a:uLnTx/>
                <a:uFillTx/>
                <a:latin typeface="Calibri" panose="020F0502020204030204" charset="0"/>
                <a:ea typeface="宋体" panose="02010600030101010101" pitchFamily="2" charset="-122"/>
                <a:sym typeface="+mn-ea"/>
              </a:rPr>
              <a:t>新表名</a:t>
            </a:r>
            <a:endParaRPr lang="zh-CN" altLang="en-US" b="1" dirty="0" err="1" smtClean="0">
              <a:latin typeface="微软雅黑" panose="020B0503020204020204" charset="-122"/>
              <a:ea typeface="微软雅黑" panose="020B0503020204020204" charset="-122"/>
            </a:endParaRPr>
          </a:p>
        </p:txBody>
      </p:sp>
      <p:sp>
        <p:nvSpPr>
          <p:cNvPr id="4" name="AutoShape 5"/>
          <p:cNvSpPr>
            <a:spLocks noChangeArrowheads="1"/>
          </p:cNvSpPr>
          <p:nvPr/>
        </p:nvSpPr>
        <p:spPr bwMode="auto">
          <a:xfrm>
            <a:off x="1062990" y="3088407"/>
            <a:ext cx="6858000" cy="36068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457200" marR="0" lvl="1"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b="1" noProof="0">
                <a:ln>
                  <a:noFill/>
                </a:ln>
                <a:effectLst/>
                <a:uLnTx/>
                <a:uFillTx/>
                <a:latin typeface="Calibri" panose="020F0502020204030204" charset="0"/>
                <a:ea typeface="宋体" panose="02010600030101010101" pitchFamily="2" charset="-122"/>
                <a:sym typeface="+mn-ea"/>
              </a:rPr>
              <a:t>ALTER TABLE </a:t>
            </a:r>
            <a:r>
              <a:rPr lang="zh-CN" altLang="en-US" b="1" noProof="0">
                <a:ln>
                  <a:noFill/>
                </a:ln>
                <a:effectLst/>
                <a:uLnTx/>
                <a:uFillTx/>
                <a:latin typeface="Calibri" panose="020F0502020204030204" charset="0"/>
                <a:ea typeface="宋体" panose="02010600030101010101" pitchFamily="2" charset="-122"/>
                <a:sym typeface="+mn-ea"/>
              </a:rPr>
              <a:t>表名 </a:t>
            </a:r>
            <a:r>
              <a:rPr lang="en-US" b="1" noProof="0">
                <a:ln>
                  <a:noFill/>
                </a:ln>
                <a:effectLst/>
                <a:uLnTx/>
                <a:uFillTx/>
                <a:latin typeface="Calibri" panose="020F0502020204030204" charset="0"/>
                <a:ea typeface="宋体" panose="02010600030101010101" pitchFamily="2" charset="-122"/>
                <a:sym typeface="+mn-ea"/>
              </a:rPr>
              <a:t>  ADD </a:t>
            </a:r>
            <a:r>
              <a:rPr lang="zh-CN" altLang="en-US" b="1" noProof="0">
                <a:ln>
                  <a:noFill/>
                </a:ln>
                <a:effectLst/>
                <a:uLnTx/>
                <a:uFillTx/>
                <a:latin typeface="Calibri" panose="020F0502020204030204" charset="0"/>
                <a:ea typeface="宋体" panose="02010600030101010101" pitchFamily="2" charset="-122"/>
                <a:sym typeface="+mn-ea"/>
              </a:rPr>
              <a:t>字段名</a:t>
            </a:r>
            <a:r>
              <a:rPr lang="en-US" b="1" noProof="0">
                <a:ln>
                  <a:noFill/>
                </a:ln>
                <a:effectLst/>
                <a:uLnTx/>
                <a:uFillTx/>
                <a:latin typeface="Calibri" panose="020F0502020204030204" charset="0"/>
                <a:ea typeface="宋体" panose="02010600030101010101" pitchFamily="2" charset="-122"/>
                <a:sym typeface="+mn-ea"/>
              </a:rPr>
              <a:t>   </a:t>
            </a:r>
            <a:r>
              <a:rPr lang="zh-CN" altLang="en-US" b="1" noProof="0">
                <a:ln>
                  <a:noFill/>
                </a:ln>
                <a:effectLst/>
                <a:uLnTx/>
                <a:uFillTx/>
                <a:latin typeface="Calibri" panose="020F0502020204030204" charset="0"/>
                <a:ea typeface="宋体" panose="02010600030101010101" pitchFamily="2" charset="-122"/>
                <a:sym typeface="+mn-ea"/>
              </a:rPr>
              <a:t>列类型 </a:t>
            </a:r>
            <a:r>
              <a:rPr lang="en-US" b="1" noProof="0">
                <a:ln>
                  <a:noFill/>
                </a:ln>
                <a:effectLst/>
                <a:uLnTx/>
                <a:uFillTx/>
                <a:latin typeface="Calibri" panose="020F0502020204030204" charset="0"/>
                <a:ea typeface="宋体" panose="02010600030101010101" pitchFamily="2" charset="-122"/>
                <a:sym typeface="+mn-ea"/>
              </a:rPr>
              <a:t>[ </a:t>
            </a:r>
            <a:r>
              <a:rPr lang="zh-CN" altLang="en-US" b="1" noProof="0">
                <a:ln>
                  <a:noFill/>
                </a:ln>
                <a:effectLst/>
                <a:uLnTx/>
                <a:uFillTx/>
                <a:latin typeface="Calibri" panose="020F0502020204030204" charset="0"/>
                <a:ea typeface="宋体" panose="02010600030101010101" pitchFamily="2" charset="-122"/>
                <a:sym typeface="+mn-ea"/>
              </a:rPr>
              <a:t>属性</a:t>
            </a:r>
            <a:r>
              <a:rPr lang="en-US" b="1" noProof="0">
                <a:ln>
                  <a:noFill/>
                </a:ln>
                <a:effectLst/>
                <a:uLnTx/>
                <a:uFillTx/>
                <a:latin typeface="Calibri" panose="020F0502020204030204" charset="0"/>
                <a:ea typeface="宋体" panose="02010600030101010101" pitchFamily="2" charset="-122"/>
                <a:sym typeface="+mn-ea"/>
              </a:rPr>
              <a:t> ] </a:t>
            </a:r>
            <a:endParaRPr lang="zh-CN" altLang="en-US" b="1" dirty="0" err="1" smtClean="0">
              <a:latin typeface="微软雅黑" panose="020B0503020204020204" charset="-122"/>
              <a:ea typeface="微软雅黑" panose="020B0503020204020204" charset="-122"/>
            </a:endParaRPr>
          </a:p>
        </p:txBody>
      </p:sp>
      <p:sp>
        <p:nvSpPr>
          <p:cNvPr id="6" name="AutoShape 5"/>
          <p:cNvSpPr>
            <a:spLocks noChangeArrowheads="1"/>
          </p:cNvSpPr>
          <p:nvPr/>
        </p:nvSpPr>
        <p:spPr bwMode="auto">
          <a:xfrm>
            <a:off x="1062990" y="3898364"/>
            <a:ext cx="6858000" cy="36068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457200" marR="0" lvl="1"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b="1" noProof="0" dirty="0">
                <a:ln>
                  <a:noFill/>
                </a:ln>
                <a:effectLst/>
                <a:uLnTx/>
                <a:uFillTx/>
                <a:latin typeface="Calibri" panose="020F0502020204030204" charset="0"/>
                <a:ea typeface="宋体" panose="02010600030101010101" pitchFamily="2" charset="-122"/>
                <a:sym typeface="+mn-ea"/>
              </a:rPr>
              <a:t> ALTER TABLE </a:t>
            </a:r>
            <a:r>
              <a:rPr lang="zh-CN" altLang="en-US" b="1" noProof="0" dirty="0">
                <a:ln>
                  <a:noFill/>
                </a:ln>
                <a:effectLst/>
                <a:uLnTx/>
                <a:uFillTx/>
                <a:latin typeface="Calibri" panose="020F0502020204030204" charset="0"/>
                <a:ea typeface="宋体" panose="02010600030101010101" pitchFamily="2" charset="-122"/>
                <a:sym typeface="+mn-ea"/>
              </a:rPr>
              <a:t>表名 </a:t>
            </a:r>
            <a:r>
              <a:rPr lang="en-US" b="1" noProof="0" dirty="0">
                <a:ln>
                  <a:noFill/>
                </a:ln>
                <a:effectLst/>
                <a:uLnTx/>
                <a:uFillTx/>
                <a:latin typeface="Calibri" panose="020F0502020204030204" charset="0"/>
                <a:ea typeface="宋体" panose="02010600030101010101" pitchFamily="2" charset="-122"/>
                <a:sym typeface="+mn-ea"/>
              </a:rPr>
              <a:t>  MODIFY </a:t>
            </a:r>
            <a:r>
              <a:rPr lang="zh-CN" altLang="en-US" b="1" noProof="0" dirty="0">
                <a:ln>
                  <a:noFill/>
                </a:ln>
                <a:effectLst/>
                <a:uLnTx/>
                <a:uFillTx/>
                <a:latin typeface="Calibri" panose="020F0502020204030204" charset="0"/>
                <a:ea typeface="宋体" panose="02010600030101010101" pitchFamily="2" charset="-122"/>
                <a:sym typeface="+mn-ea"/>
              </a:rPr>
              <a:t>字段名</a:t>
            </a:r>
            <a:r>
              <a:rPr lang="en-US" b="1" noProof="0" dirty="0">
                <a:ln>
                  <a:noFill/>
                </a:ln>
                <a:effectLst/>
                <a:uLnTx/>
                <a:uFillTx/>
                <a:latin typeface="Calibri" panose="020F0502020204030204" charset="0"/>
                <a:ea typeface="宋体" panose="02010600030101010101" pitchFamily="2" charset="-122"/>
                <a:sym typeface="+mn-ea"/>
              </a:rPr>
              <a:t>   </a:t>
            </a:r>
            <a:r>
              <a:rPr lang="zh-CN" altLang="en-US" b="1" noProof="0" dirty="0">
                <a:ln>
                  <a:noFill/>
                </a:ln>
                <a:effectLst/>
                <a:uLnTx/>
                <a:uFillTx/>
                <a:latin typeface="Calibri" panose="020F0502020204030204" charset="0"/>
                <a:ea typeface="宋体" panose="02010600030101010101" pitchFamily="2" charset="-122"/>
                <a:sym typeface="+mn-ea"/>
              </a:rPr>
              <a:t>列类型 </a:t>
            </a:r>
            <a:r>
              <a:rPr lang="en-US" b="1" noProof="0" dirty="0">
                <a:ln>
                  <a:noFill/>
                </a:ln>
                <a:effectLst/>
                <a:uLnTx/>
                <a:uFillTx/>
                <a:latin typeface="Calibri" panose="020F0502020204030204" charset="0"/>
                <a:ea typeface="宋体" panose="02010600030101010101" pitchFamily="2" charset="-122"/>
                <a:sym typeface="+mn-ea"/>
              </a:rPr>
              <a:t>[ </a:t>
            </a:r>
            <a:r>
              <a:rPr lang="zh-CN" altLang="en-US" b="1" noProof="0" dirty="0">
                <a:ln>
                  <a:noFill/>
                </a:ln>
                <a:effectLst/>
                <a:uLnTx/>
                <a:uFillTx/>
                <a:latin typeface="Calibri" panose="020F0502020204030204" charset="0"/>
                <a:ea typeface="宋体" panose="02010600030101010101" pitchFamily="2" charset="-122"/>
                <a:sym typeface="+mn-ea"/>
              </a:rPr>
              <a:t>属性</a:t>
            </a:r>
            <a:r>
              <a:rPr lang="en-US" b="1" noProof="0" dirty="0">
                <a:ln>
                  <a:noFill/>
                </a:ln>
                <a:effectLst/>
                <a:uLnTx/>
                <a:uFillTx/>
                <a:latin typeface="Calibri" panose="020F0502020204030204" charset="0"/>
                <a:ea typeface="宋体" panose="02010600030101010101" pitchFamily="2" charset="-122"/>
                <a:sym typeface="+mn-ea"/>
              </a:rPr>
              <a:t> ]   </a:t>
            </a:r>
            <a:endParaRPr lang="zh-CN" altLang="en-US" b="1" dirty="0" err="1" smtClean="0">
              <a:latin typeface="微软雅黑" panose="020B0503020204020204" charset="-122"/>
              <a:ea typeface="微软雅黑" panose="020B0503020204020204" charset="-122"/>
            </a:endParaRPr>
          </a:p>
        </p:txBody>
      </p:sp>
      <p:sp>
        <p:nvSpPr>
          <p:cNvPr id="7" name="AutoShape 5"/>
          <p:cNvSpPr>
            <a:spLocks noChangeArrowheads="1"/>
          </p:cNvSpPr>
          <p:nvPr/>
        </p:nvSpPr>
        <p:spPr bwMode="auto">
          <a:xfrm>
            <a:off x="1062990" y="5281930"/>
            <a:ext cx="6858000" cy="36068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457200" marR="0" lvl="1"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b="1" noProof="0">
                <a:ln>
                  <a:noFill/>
                </a:ln>
                <a:effectLst/>
                <a:uLnTx/>
                <a:uFillTx/>
                <a:latin typeface="Calibri" panose="020F0502020204030204" charset="0"/>
                <a:ea typeface="宋体" panose="02010600030101010101" pitchFamily="2" charset="-122"/>
                <a:sym typeface="+mn-ea"/>
              </a:rPr>
              <a:t>ALTER TABLE </a:t>
            </a:r>
            <a:r>
              <a:rPr lang="zh-CN" altLang="en-US" b="1" noProof="0">
                <a:ln>
                  <a:noFill/>
                </a:ln>
                <a:effectLst/>
                <a:uLnTx/>
                <a:uFillTx/>
                <a:latin typeface="Calibri" panose="020F0502020204030204" charset="0"/>
                <a:ea typeface="宋体" panose="02010600030101010101" pitchFamily="2" charset="-122"/>
                <a:sym typeface="+mn-ea"/>
              </a:rPr>
              <a:t>表名 </a:t>
            </a:r>
            <a:r>
              <a:rPr lang="en-US" b="1" noProof="0">
                <a:ln>
                  <a:noFill/>
                </a:ln>
                <a:effectLst/>
                <a:uLnTx/>
                <a:uFillTx/>
                <a:latin typeface="Calibri" panose="020F0502020204030204" charset="0"/>
                <a:ea typeface="宋体" panose="02010600030101010101" pitchFamily="2" charset="-122"/>
                <a:sym typeface="+mn-ea"/>
              </a:rPr>
              <a:t>  DROP  </a:t>
            </a:r>
            <a:r>
              <a:rPr lang="zh-CN" altLang="en-US" b="1" noProof="0">
                <a:ln>
                  <a:noFill/>
                </a:ln>
                <a:effectLst/>
                <a:uLnTx/>
                <a:uFillTx/>
                <a:latin typeface="Calibri" panose="020F0502020204030204" charset="0"/>
                <a:ea typeface="宋体" panose="02010600030101010101" pitchFamily="2" charset="-122"/>
                <a:sym typeface="+mn-ea"/>
              </a:rPr>
              <a:t>字段名</a:t>
            </a:r>
            <a:endParaRPr lang="zh-CN" altLang="en-US" b="1" dirty="0" err="1" smtClean="0">
              <a:latin typeface="微软雅黑" panose="020B0503020204020204" charset="-122"/>
              <a:ea typeface="微软雅黑" panose="020B0503020204020204" charset="-122"/>
            </a:endParaRPr>
          </a:p>
        </p:txBody>
      </p:sp>
      <p:sp>
        <p:nvSpPr>
          <p:cNvPr id="8" name="AutoShape 5"/>
          <p:cNvSpPr>
            <a:spLocks noChangeArrowheads="1"/>
          </p:cNvSpPr>
          <p:nvPr/>
        </p:nvSpPr>
        <p:spPr bwMode="auto">
          <a:xfrm>
            <a:off x="1062990" y="4471973"/>
            <a:ext cx="7031990" cy="36068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457200" marR="0" lvl="1"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b="1" noProof="0">
                <a:ln>
                  <a:noFill/>
                </a:ln>
                <a:effectLst/>
                <a:uLnTx/>
                <a:uFillTx/>
                <a:latin typeface="Calibri" panose="020F0502020204030204" charset="0"/>
                <a:ea typeface="宋体" panose="02010600030101010101" pitchFamily="2" charset="-122"/>
                <a:sym typeface="+mn-ea"/>
              </a:rPr>
              <a:t> ALTER TABLE </a:t>
            </a:r>
            <a:r>
              <a:rPr lang="zh-CN" altLang="en-US" b="1" noProof="0">
                <a:ln>
                  <a:noFill/>
                </a:ln>
                <a:effectLst/>
                <a:uLnTx/>
                <a:uFillTx/>
                <a:latin typeface="Calibri" panose="020F0502020204030204" charset="0"/>
                <a:ea typeface="宋体" panose="02010600030101010101" pitchFamily="2" charset="-122"/>
                <a:sym typeface="+mn-ea"/>
              </a:rPr>
              <a:t>表名 </a:t>
            </a:r>
            <a:r>
              <a:rPr lang="en-US" b="1" noProof="0">
                <a:ln>
                  <a:noFill/>
                </a:ln>
                <a:effectLst/>
                <a:uLnTx/>
                <a:uFillTx/>
                <a:latin typeface="Calibri" panose="020F0502020204030204" charset="0"/>
                <a:ea typeface="宋体" panose="02010600030101010101" pitchFamily="2" charset="-122"/>
                <a:sym typeface="+mn-ea"/>
              </a:rPr>
              <a:t>  </a:t>
            </a:r>
            <a:r>
              <a:rPr lang="en-US" b="1" noProof="0">
                <a:ln>
                  <a:noFill/>
                </a:ln>
                <a:solidFill>
                  <a:srgbClr val="FF0000"/>
                </a:solidFill>
                <a:effectLst/>
                <a:uLnTx/>
                <a:uFillTx/>
                <a:latin typeface="Calibri" panose="020F0502020204030204" charset="0"/>
                <a:ea typeface="宋体" panose="02010600030101010101" pitchFamily="2" charset="-122"/>
                <a:sym typeface="+mn-ea"/>
              </a:rPr>
              <a:t>CHANGE</a:t>
            </a:r>
            <a:r>
              <a:rPr lang="en-US" b="1" noProof="0">
                <a:ln>
                  <a:noFill/>
                </a:ln>
                <a:effectLst/>
                <a:uLnTx/>
                <a:uFillTx/>
                <a:latin typeface="Calibri" panose="020F0502020204030204" charset="0"/>
                <a:ea typeface="宋体" panose="02010600030101010101" pitchFamily="2" charset="-122"/>
                <a:sym typeface="+mn-ea"/>
              </a:rPr>
              <a:t> </a:t>
            </a:r>
            <a:r>
              <a:rPr lang="zh-CN" altLang="en-US" b="1" noProof="0">
                <a:ln>
                  <a:noFill/>
                </a:ln>
                <a:solidFill>
                  <a:srgbClr val="0070C0"/>
                </a:solidFill>
                <a:effectLst/>
                <a:uLnTx/>
                <a:uFillTx/>
                <a:latin typeface="Calibri" panose="020F0502020204030204" charset="0"/>
                <a:ea typeface="宋体" panose="02010600030101010101" pitchFamily="2" charset="-122"/>
                <a:sym typeface="+mn-ea"/>
              </a:rPr>
              <a:t>旧字段名  新字段名</a:t>
            </a:r>
            <a:r>
              <a:rPr lang="en-US" b="1" noProof="0">
                <a:ln>
                  <a:noFill/>
                </a:ln>
                <a:solidFill>
                  <a:srgbClr val="0070C0"/>
                </a:solidFill>
                <a:effectLst/>
                <a:uLnTx/>
                <a:uFillTx/>
                <a:latin typeface="Calibri" panose="020F0502020204030204" charset="0"/>
                <a:ea typeface="宋体" panose="02010600030101010101" pitchFamily="2" charset="-122"/>
                <a:sym typeface="+mn-ea"/>
              </a:rPr>
              <a:t>   </a:t>
            </a:r>
            <a:r>
              <a:rPr lang="zh-CN" altLang="en-US" b="1" noProof="0">
                <a:ln>
                  <a:noFill/>
                </a:ln>
                <a:effectLst/>
                <a:uLnTx/>
                <a:uFillTx/>
                <a:latin typeface="Calibri" panose="020F0502020204030204" charset="0"/>
                <a:ea typeface="宋体" panose="02010600030101010101" pitchFamily="2" charset="-122"/>
                <a:sym typeface="+mn-ea"/>
              </a:rPr>
              <a:t>列类型 </a:t>
            </a:r>
            <a:r>
              <a:rPr lang="en-US" b="1" noProof="0">
                <a:ln>
                  <a:noFill/>
                </a:ln>
                <a:effectLst/>
                <a:uLnTx/>
                <a:uFillTx/>
                <a:latin typeface="Calibri" panose="020F0502020204030204" charset="0"/>
                <a:ea typeface="宋体" panose="02010600030101010101" pitchFamily="2" charset="-122"/>
                <a:sym typeface="+mn-ea"/>
              </a:rPr>
              <a:t>[ </a:t>
            </a:r>
            <a:r>
              <a:rPr lang="zh-CN" altLang="en-US" b="1" noProof="0">
                <a:ln>
                  <a:noFill/>
                </a:ln>
                <a:effectLst/>
                <a:uLnTx/>
                <a:uFillTx/>
                <a:latin typeface="Calibri" panose="020F0502020204030204" charset="0"/>
                <a:ea typeface="宋体" panose="02010600030101010101" pitchFamily="2" charset="-122"/>
                <a:sym typeface="+mn-ea"/>
              </a:rPr>
              <a:t>属性</a:t>
            </a:r>
            <a:r>
              <a:rPr lang="en-US" b="1" noProof="0">
                <a:ln>
                  <a:noFill/>
                </a:ln>
                <a:effectLst/>
                <a:uLnTx/>
                <a:uFillTx/>
                <a:latin typeface="Calibri" panose="020F0502020204030204" charset="0"/>
                <a:ea typeface="宋体" panose="02010600030101010101" pitchFamily="2" charset="-122"/>
                <a:sym typeface="+mn-ea"/>
              </a:rPr>
              <a:t> ]</a:t>
            </a:r>
            <a:endParaRPr lang="zh-CN" altLang="en-US" b="1" dirty="0" err="1" smtClean="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删除表</a:t>
            </a:r>
            <a:endParaRPr lang="zh-CN" altLang="en-US"/>
          </a:p>
        </p:txBody>
      </p:sp>
      <p:sp>
        <p:nvSpPr>
          <p:cNvPr id="3" name="内容占位符 2"/>
          <p:cNvSpPr>
            <a:spLocks noGrp="1"/>
          </p:cNvSpPr>
          <p:nvPr>
            <p:ph idx="1"/>
          </p:nvPr>
        </p:nvSpPr>
        <p:spPr/>
        <p:txBody>
          <a:bodyPr/>
          <a:lstStyle/>
          <a:p>
            <a:pPr lvl="0"/>
            <a:r>
              <a:rPr lang="zh-CN" altLang="en-US" smtClean="0"/>
              <a:t>语法</a:t>
            </a:r>
          </a:p>
          <a:p>
            <a:pPr lvl="0"/>
            <a:endParaRPr lang="en-US" altLang="x-none" smtClean="0"/>
          </a:p>
          <a:p>
            <a:pPr lvl="1"/>
            <a:r>
              <a:rPr lang="en-US" altLang="zh-CN" smtClean="0"/>
              <a:t>IF EXISTS </a:t>
            </a:r>
            <a:r>
              <a:rPr lang="zh-CN" altLang="en-US" smtClean="0"/>
              <a:t>为可选，判断是否存在该数据表</a:t>
            </a:r>
          </a:p>
          <a:p>
            <a:pPr lvl="1"/>
            <a:r>
              <a:rPr lang="zh-CN" altLang="en-US" smtClean="0"/>
              <a:t>如删除不存在的数据表会抛出错误</a:t>
            </a:r>
          </a:p>
          <a:p>
            <a:endParaRPr lang="zh-CN" altLang="en-US" dirty="0"/>
          </a:p>
        </p:txBody>
      </p:sp>
      <p:sp>
        <p:nvSpPr>
          <p:cNvPr id="7" name="AutoShape 5"/>
          <p:cNvSpPr>
            <a:spLocks noChangeArrowheads="1"/>
          </p:cNvSpPr>
          <p:nvPr/>
        </p:nvSpPr>
        <p:spPr bwMode="auto">
          <a:xfrm>
            <a:off x="804022" y="1956093"/>
            <a:ext cx="6858000" cy="36068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457200" marR="0" lvl="1"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b="1" noProof="0">
                <a:ln>
                  <a:noFill/>
                </a:ln>
                <a:effectLst/>
                <a:uLnTx/>
                <a:uFillTx/>
                <a:latin typeface="Calibri" panose="020F0502020204030204" charset="0"/>
                <a:ea typeface="宋体" panose="02010600030101010101" pitchFamily="2" charset="-122"/>
                <a:sym typeface="+mn-ea"/>
              </a:rPr>
              <a:t>DROP  TABLE  [ IF  EXISTS ]   </a:t>
            </a:r>
            <a:r>
              <a:rPr lang="zh-CN" altLang="en-US" b="1" noProof="0">
                <a:ln>
                  <a:noFill/>
                </a:ln>
                <a:effectLst/>
                <a:uLnTx/>
                <a:uFillTx/>
                <a:latin typeface="Calibri" panose="020F0502020204030204" charset="0"/>
                <a:ea typeface="宋体" panose="02010600030101010101" pitchFamily="2" charset="-122"/>
                <a:sym typeface="+mn-ea"/>
              </a:rPr>
              <a:t>表名</a:t>
            </a:r>
            <a:endParaRPr lang="zh-CN" altLang="en-US" b="1" dirty="0" err="1" smtClean="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p:txBody>
          <a:bodyPr/>
          <a:lstStyle/>
          <a:p>
            <a:pPr lvl="0"/>
            <a:r>
              <a:rPr lang="zh-CN" altLang="en-US" dirty="0">
                <a:sym typeface="+mn-ea"/>
              </a:rPr>
              <a:t>如何创建数据表？</a:t>
            </a:r>
            <a:endParaRPr lang="en-US" altLang="zh-CN" dirty="0">
              <a:sym typeface="+mn-ea"/>
            </a:endParaRPr>
          </a:p>
          <a:p>
            <a:pPr lvl="0"/>
            <a:r>
              <a:rPr lang="en-US" altLang="x-none" dirty="0" err="1">
                <a:sym typeface="+mn-ea"/>
              </a:rPr>
              <a:t>MySql</a:t>
            </a:r>
            <a:r>
              <a:rPr lang="zh-CN" altLang="en-US" dirty="0">
                <a:sym typeface="+mn-ea"/>
              </a:rPr>
              <a:t>中的数据类型？</a:t>
            </a:r>
            <a:endParaRPr lang="en-US" altLang="x-none" dirty="0"/>
          </a:p>
          <a:p>
            <a:pPr lvl="0"/>
            <a:r>
              <a:rPr lang="zh-CN" altLang="en-US" dirty="0">
                <a:sym typeface="+mn-ea"/>
              </a:rPr>
              <a:t>如何修改和删除数据表？</a:t>
            </a:r>
            <a:endParaRPr lang="zh-CN" altLang="en-US" dirty="0"/>
          </a:p>
        </p:txBody>
      </p:sp>
    </p:spTree>
    <p:extLst>
      <p:ext uri="{BB962C8B-B14F-4D97-AF65-F5344CB8AC3E}">
        <p14:creationId xmlns:p14="http://schemas.microsoft.com/office/powerpoint/2010/main" xmlns="" val="31378714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205827"/>
          <p:cNvSpPr>
            <a:spLocks noGrp="1" noChangeArrowheads="1"/>
          </p:cNvSpPr>
          <p:nvPr>
            <p:ph type="title"/>
          </p:nvPr>
        </p:nvSpPr>
        <p:spPr/>
        <p:txBody>
          <a:bodyPr/>
          <a:lstStyle/>
          <a:p>
            <a:r>
              <a:rPr lang="zh-CN" altLang="en-US" smtClean="0"/>
              <a:t>数据完整性</a:t>
            </a:r>
          </a:p>
        </p:txBody>
      </p:sp>
      <p:sp>
        <p:nvSpPr>
          <p:cNvPr id="16386" name="文本占位符 205828"/>
          <p:cNvSpPr>
            <a:spLocks noGrp="1" noChangeArrowheads="1"/>
          </p:cNvSpPr>
          <p:nvPr>
            <p:ph idx="1"/>
          </p:nvPr>
        </p:nvSpPr>
        <p:spPr/>
        <p:txBody>
          <a:bodyPr/>
          <a:lstStyle/>
          <a:p>
            <a:r>
              <a:rPr lang="zh-CN" altLang="en-US" dirty="0" smtClean="0"/>
              <a:t>数据完整性（</a:t>
            </a:r>
            <a:r>
              <a:rPr lang="en-US" altLang="zh-CN" dirty="0" smtClean="0"/>
              <a:t>Data Integrity</a:t>
            </a:r>
            <a:r>
              <a:rPr lang="zh-CN" altLang="en-US" dirty="0" smtClean="0"/>
              <a:t>）是指数据的精确性（</a:t>
            </a:r>
            <a:r>
              <a:rPr lang="en-US" altLang="zh-CN" dirty="0" smtClean="0"/>
              <a:t>Accuracy</a:t>
            </a:r>
            <a:r>
              <a:rPr lang="zh-CN" altLang="en-US" dirty="0" smtClean="0"/>
              <a:t>） 和可靠性（</a:t>
            </a:r>
            <a:r>
              <a:rPr lang="en-US" altLang="zh-CN" dirty="0" smtClean="0"/>
              <a:t>Reliability</a:t>
            </a:r>
            <a:r>
              <a:rPr lang="zh-CN" altLang="en-US" dirty="0" smtClean="0"/>
              <a:t>）。它是应防止数据库中存在不符合语义规定的数据和防止因错误信息的输入输出造成无效操作或错误信息而提出的。</a:t>
            </a:r>
          </a:p>
          <a:p>
            <a:r>
              <a:rPr lang="zh-CN" altLang="en-US" dirty="0" smtClean="0"/>
              <a:t>数据完整性指存储在数据库中的所有数据值均正确的状态。如果数据库中存储有不正确的数据值，则该数据库称为已丧失数据完整性。</a:t>
            </a:r>
          </a:p>
          <a:p>
            <a:r>
              <a:rPr lang="zh-CN" altLang="en-US" dirty="0" smtClean="0"/>
              <a:t>数据库采用多种方法来保证数据完整性，包括约束、规则和触发器。</a:t>
            </a:r>
          </a:p>
          <a:p>
            <a:r>
              <a:rPr lang="zh-CN" altLang="zh-CN" dirty="0" smtClean="0"/>
              <a:t>数据完整性包括：</a:t>
            </a:r>
            <a:r>
              <a:rPr lang="zh-CN" altLang="zh-CN" dirty="0" smtClean="0">
                <a:solidFill>
                  <a:srgbClr val="FF0000"/>
                </a:solidFill>
              </a:rPr>
              <a:t>域完整性、实体完整性、引用完整性、自定义完整性。</a:t>
            </a:r>
          </a:p>
        </p:txBody>
      </p:sp>
    </p:spTree>
    <p:extLst>
      <p:ext uri="{BB962C8B-B14F-4D97-AF65-F5344CB8AC3E}">
        <p14:creationId xmlns:p14="http://schemas.microsoft.com/office/powerpoint/2010/main" xmlns="" val="10701240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本章目标</a:t>
            </a:r>
            <a:endParaRPr lang="zh-CN" altLang="en-US"/>
          </a:p>
        </p:txBody>
      </p:sp>
      <p:sp>
        <p:nvSpPr>
          <p:cNvPr id="3" name="内容占位符 2"/>
          <p:cNvSpPr>
            <a:spLocks noGrp="1"/>
          </p:cNvSpPr>
          <p:nvPr>
            <p:ph idx="1"/>
          </p:nvPr>
        </p:nvSpPr>
        <p:spPr/>
        <p:txBody>
          <a:bodyPr/>
          <a:lstStyle/>
          <a:p>
            <a:r>
              <a:rPr lang="zh-CN" altLang="en-US" dirty="0" smtClean="0">
                <a:sym typeface="+mn-ea"/>
              </a:rPr>
              <a:t>掌握创建数据库的语句。</a:t>
            </a:r>
            <a:endParaRPr lang="en-US" altLang="zh-CN" dirty="0" smtClean="0">
              <a:sym typeface="+mn-ea"/>
            </a:endParaRPr>
          </a:p>
          <a:p>
            <a:r>
              <a:rPr lang="zh-CN" altLang="en-US" dirty="0" smtClean="0">
                <a:sym typeface="+mn-ea"/>
              </a:rPr>
              <a:t>掌握创建，修改数据表的语句。</a:t>
            </a:r>
            <a:endParaRPr lang="en-US" altLang="x-none" dirty="0" smtClean="0"/>
          </a:p>
          <a:p>
            <a:r>
              <a:rPr lang="zh-CN" altLang="en-US" dirty="0" smtClean="0">
                <a:sym typeface="+mn-ea"/>
              </a:rPr>
              <a:t>了解常见的数据列属性和类型。</a:t>
            </a:r>
            <a:endParaRPr lang="en-US" altLang="zh-CN" dirty="0" smtClean="0">
              <a:sym typeface="+mn-ea"/>
            </a:endParaRPr>
          </a:p>
          <a:p>
            <a:r>
              <a:rPr lang="zh-CN" altLang="en-US" dirty="0" smtClean="0">
                <a:sym typeface="+mn-ea"/>
              </a:rPr>
              <a:t>添加常见的数据约束，主键，外键等。</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280577"/>
          <p:cNvSpPr>
            <a:spLocks noGrp="1" noChangeArrowheads="1"/>
          </p:cNvSpPr>
          <p:nvPr>
            <p:ph type="title"/>
          </p:nvPr>
        </p:nvSpPr>
        <p:spPr/>
        <p:txBody>
          <a:bodyPr/>
          <a:lstStyle/>
          <a:p>
            <a:r>
              <a:rPr lang="zh-CN" altLang="en-US" dirty="0" smtClean="0"/>
              <a:t>什么是约束</a:t>
            </a:r>
          </a:p>
        </p:txBody>
      </p:sp>
      <p:sp>
        <p:nvSpPr>
          <p:cNvPr id="17410" name="文本占位符 280578"/>
          <p:cNvSpPr>
            <a:spLocks noGrp="1" noChangeArrowheads="1"/>
          </p:cNvSpPr>
          <p:nvPr>
            <p:ph idx="1"/>
          </p:nvPr>
        </p:nvSpPr>
        <p:spPr/>
        <p:txBody>
          <a:bodyPr>
            <a:normAutofit fontScale="92500" lnSpcReduction="10000"/>
          </a:bodyPr>
          <a:lstStyle/>
          <a:p>
            <a:r>
              <a:rPr lang="zh-CN" altLang="en-US" dirty="0" smtClean="0"/>
              <a:t>为了使得数据库数据能够满足商业逻辑或者企业规则</a:t>
            </a:r>
            <a:r>
              <a:rPr lang="en-US" altLang="zh-CN" dirty="0" smtClean="0"/>
              <a:t>, </a:t>
            </a:r>
            <a:r>
              <a:rPr lang="zh-CN" altLang="en-US" dirty="0" smtClean="0"/>
              <a:t>那么可以使用约束，触发器和应用代码</a:t>
            </a:r>
            <a:r>
              <a:rPr lang="en-US" altLang="zh-CN" dirty="0" smtClean="0"/>
              <a:t>(</a:t>
            </a:r>
            <a:r>
              <a:rPr lang="zh-CN" altLang="en-US" dirty="0" smtClean="0"/>
              <a:t>过程</a:t>
            </a:r>
            <a:r>
              <a:rPr lang="en-US" altLang="zh-CN" dirty="0" smtClean="0"/>
              <a:t>,</a:t>
            </a:r>
            <a:r>
              <a:rPr lang="zh-CN" altLang="en-US" dirty="0" smtClean="0"/>
              <a:t>函数</a:t>
            </a:r>
            <a:r>
              <a:rPr lang="en-US" altLang="zh-CN" dirty="0" smtClean="0"/>
              <a:t>)</a:t>
            </a:r>
            <a:r>
              <a:rPr lang="zh-CN" altLang="en-US" dirty="0" smtClean="0"/>
              <a:t>来实现。在这</a:t>
            </a:r>
            <a:r>
              <a:rPr lang="en-US" altLang="zh-CN" dirty="0" smtClean="0"/>
              <a:t>3</a:t>
            </a:r>
            <a:r>
              <a:rPr lang="zh-CN" altLang="en-US" dirty="0" smtClean="0"/>
              <a:t>种方法中，约束易于维护，并且具有最好的性能，因此实现数据完整性应该首选约束。</a:t>
            </a:r>
            <a:endParaRPr lang="en-US" altLang="zh-CN" dirty="0" smtClean="0"/>
          </a:p>
          <a:p>
            <a:r>
              <a:rPr lang="zh-CN" altLang="zh-CN" dirty="0"/>
              <a:t>约束是在表上强制执行的数据校验</a:t>
            </a:r>
            <a:r>
              <a:rPr lang="zh-CN" altLang="zh-CN" dirty="0" smtClean="0"/>
              <a:t>规则</a:t>
            </a:r>
            <a:r>
              <a:rPr lang="zh-CN" altLang="en-US" dirty="0" smtClean="0"/>
              <a:t>，</a:t>
            </a:r>
            <a:r>
              <a:rPr lang="zh-CN" altLang="zh-CN" dirty="0" smtClean="0"/>
              <a:t>主要</a:t>
            </a:r>
            <a:r>
              <a:rPr lang="zh-CN" altLang="zh-CN" dirty="0"/>
              <a:t>用于保证数据库的完整性</a:t>
            </a:r>
            <a:r>
              <a:rPr lang="zh-CN" altLang="zh-CN" dirty="0" smtClean="0"/>
              <a:t>。</a:t>
            </a:r>
            <a:endParaRPr lang="en-US" altLang="zh-CN" dirty="0" smtClean="0"/>
          </a:p>
          <a:p>
            <a:r>
              <a:rPr lang="zh-CN" altLang="zh-CN" dirty="0"/>
              <a:t>大部分数据库支持下面五类完整性约束</a:t>
            </a:r>
            <a:r>
              <a:rPr lang="zh-CN" altLang="zh-CN" dirty="0" smtClean="0"/>
              <a:t>:</a:t>
            </a:r>
            <a:endParaRPr lang="en-US" altLang="zh-CN" dirty="0" smtClean="0"/>
          </a:p>
          <a:p>
            <a:pPr lvl="1"/>
            <a:r>
              <a:rPr lang="zh-CN" altLang="en-US" dirty="0" smtClean="0"/>
              <a:t>数据类型</a:t>
            </a:r>
            <a:endParaRPr lang="en-US" altLang="zh-CN" dirty="0"/>
          </a:p>
          <a:p>
            <a:pPr lvl="1"/>
            <a:r>
              <a:rPr lang="zh-CN" altLang="zh-CN" dirty="0"/>
              <a:t>NOT NULL非空</a:t>
            </a:r>
            <a:endParaRPr lang="en-US" altLang="zh-CN" dirty="0"/>
          </a:p>
          <a:p>
            <a:pPr lvl="1"/>
            <a:r>
              <a:rPr lang="en-US" altLang="zh-CN" dirty="0"/>
              <a:t>DEFAULT</a:t>
            </a:r>
            <a:r>
              <a:rPr lang="zh-CN" altLang="en-US" dirty="0"/>
              <a:t>默认值</a:t>
            </a:r>
            <a:r>
              <a:rPr lang="zh-CN" altLang="en-US" dirty="0" smtClean="0"/>
              <a:t>约束</a:t>
            </a:r>
            <a:endParaRPr lang="en-US" altLang="zh-CN" dirty="0" smtClean="0"/>
          </a:p>
          <a:p>
            <a:pPr lvl="1"/>
            <a:r>
              <a:rPr lang="zh-CN" altLang="zh-CN" dirty="0"/>
              <a:t>PRIMARY KEY主</a:t>
            </a:r>
            <a:r>
              <a:rPr lang="zh-CN" altLang="zh-CN" dirty="0" smtClean="0"/>
              <a:t>键</a:t>
            </a:r>
            <a:endParaRPr lang="en-US" altLang="zh-CN" dirty="0"/>
          </a:p>
          <a:p>
            <a:pPr lvl="1"/>
            <a:r>
              <a:rPr lang="zh-CN" altLang="zh-CN" dirty="0"/>
              <a:t>UNIQUE Key唯一键</a:t>
            </a:r>
            <a:endParaRPr lang="en-US" altLang="zh-CN" dirty="0"/>
          </a:p>
          <a:p>
            <a:pPr lvl="1"/>
            <a:r>
              <a:rPr lang="zh-CN" altLang="zh-CN" dirty="0" smtClean="0"/>
              <a:t>FOREIGN </a:t>
            </a:r>
            <a:r>
              <a:rPr lang="zh-CN" altLang="zh-CN" dirty="0"/>
              <a:t>KEY外键</a:t>
            </a:r>
            <a:endParaRPr lang="en-US" altLang="zh-CN" dirty="0"/>
          </a:p>
          <a:p>
            <a:endParaRPr lang="en-US" altLang="zh-CN" dirty="0"/>
          </a:p>
          <a:p>
            <a:endParaRPr lang="en-US" altLang="zh-CN" dirty="0" smtClean="0"/>
          </a:p>
        </p:txBody>
      </p:sp>
    </p:spTree>
    <p:extLst>
      <p:ext uri="{BB962C8B-B14F-4D97-AF65-F5344CB8AC3E}">
        <p14:creationId xmlns:p14="http://schemas.microsoft.com/office/powerpoint/2010/main" xmlns="" val="19168357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284673"/>
          <p:cNvSpPr>
            <a:spLocks noGrp="1" noChangeArrowheads="1"/>
          </p:cNvSpPr>
          <p:nvPr>
            <p:ph type="title"/>
          </p:nvPr>
        </p:nvSpPr>
        <p:spPr/>
        <p:txBody>
          <a:bodyPr/>
          <a:lstStyle/>
          <a:p>
            <a:r>
              <a:rPr lang="zh-CN" altLang="en-US" smtClean="0"/>
              <a:t>列级约束与表级约束</a:t>
            </a:r>
          </a:p>
        </p:txBody>
      </p:sp>
      <p:sp>
        <p:nvSpPr>
          <p:cNvPr id="20482" name="文本占位符 284674"/>
          <p:cNvSpPr>
            <a:spLocks noGrp="1" noChangeArrowheads="1"/>
          </p:cNvSpPr>
          <p:nvPr>
            <p:ph idx="1"/>
          </p:nvPr>
        </p:nvSpPr>
        <p:spPr/>
        <p:txBody>
          <a:bodyPr/>
          <a:lstStyle/>
          <a:p>
            <a:r>
              <a:rPr lang="zh-CN" altLang="en-US" dirty="0" smtClean="0"/>
              <a:t>列级约束直接跟在列后定义，不再需要指定列名，与列定义之间用空格分开</a:t>
            </a:r>
            <a:r>
              <a:rPr lang="zh-CN" altLang="en-US" dirty="0"/>
              <a:t>。</a:t>
            </a:r>
            <a:endParaRPr lang="zh-CN" altLang="en-US" dirty="0" smtClean="0"/>
          </a:p>
          <a:p>
            <a:r>
              <a:rPr lang="zh-CN" altLang="en-US" dirty="0" smtClean="0"/>
              <a:t>表级约束通常放在所有的列定义之后定义，要显式指定对哪些列建立列级约束。与列定义之间采用英语逗号</a:t>
            </a:r>
            <a:r>
              <a:rPr lang="en-US" altLang="zh-CN" dirty="0" smtClean="0"/>
              <a:t>,</a:t>
            </a:r>
            <a:r>
              <a:rPr lang="zh-CN" altLang="en-US" dirty="0" smtClean="0"/>
              <a:t>隔开。</a:t>
            </a:r>
          </a:p>
          <a:p>
            <a:r>
              <a:rPr lang="zh-CN" altLang="en-US" dirty="0" smtClean="0">
                <a:solidFill>
                  <a:srgbClr val="FF0000"/>
                </a:solidFill>
              </a:rPr>
              <a:t>如果是对多列建联合约束，只能使用表级约束语法。</a:t>
            </a:r>
            <a:endParaRPr lang="en-US" altLang="zh-CN" dirty="0" smtClean="0">
              <a:solidFill>
                <a:srgbClr val="FF0000"/>
              </a:solidFill>
            </a:endParaRPr>
          </a:p>
          <a:p>
            <a:r>
              <a:rPr lang="zh-CN" altLang="en-US" dirty="0" smtClean="0">
                <a:solidFill>
                  <a:srgbClr val="FF0000"/>
                </a:solidFill>
              </a:rPr>
              <a:t>对于外键约束，只能使用表级约束。</a:t>
            </a:r>
            <a:endParaRPr lang="zh-CN" altLang="zh-CN" dirty="0">
              <a:solidFill>
                <a:srgbClr val="FF0000"/>
              </a:solidFill>
            </a:endParaRPr>
          </a:p>
        </p:txBody>
      </p:sp>
    </p:spTree>
    <p:extLst>
      <p:ext uri="{BB962C8B-B14F-4D97-AF65-F5344CB8AC3E}">
        <p14:creationId xmlns:p14="http://schemas.microsoft.com/office/powerpoint/2010/main" xmlns="" val="7615072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285697"/>
          <p:cNvSpPr>
            <a:spLocks noGrp="1"/>
          </p:cNvSpPr>
          <p:nvPr>
            <p:ph type="title"/>
          </p:nvPr>
        </p:nvSpPr>
        <p:spPr/>
        <p:txBody>
          <a:bodyPr/>
          <a:lstStyle/>
          <a:p>
            <a:r>
              <a:rPr lang="zh-CN" altLang="en-US" noProof="1" smtClean="0"/>
              <a:t>非空约束</a:t>
            </a:r>
            <a:r>
              <a:rPr lang="en-US" altLang="zh-CN" noProof="1" smtClean="0"/>
              <a:t>(NOT NULL)</a:t>
            </a:r>
            <a:endParaRPr lang="en-US" altLang="zh-CN" noProof="1"/>
          </a:p>
        </p:txBody>
      </p:sp>
      <p:sp>
        <p:nvSpPr>
          <p:cNvPr id="22530" name="文本占位符 285698"/>
          <p:cNvSpPr>
            <a:spLocks noGrp="1" noChangeArrowheads="1"/>
          </p:cNvSpPr>
          <p:nvPr>
            <p:ph idx="1"/>
          </p:nvPr>
        </p:nvSpPr>
        <p:spPr/>
        <p:txBody>
          <a:bodyPr/>
          <a:lstStyle/>
          <a:p>
            <a:r>
              <a:rPr lang="zh-CN" altLang="en-US" dirty="0" smtClean="0"/>
              <a:t>列级约束，只能使用列级约束语法定义。</a:t>
            </a:r>
          </a:p>
          <a:p>
            <a:r>
              <a:rPr lang="zh-CN" altLang="en-US" dirty="0" smtClean="0"/>
              <a:t>确保字段值不允许为空</a:t>
            </a:r>
          </a:p>
          <a:p>
            <a:r>
              <a:rPr lang="zh-CN" altLang="en-US" dirty="0" smtClean="0"/>
              <a:t>只能在字段级定义</a:t>
            </a:r>
          </a:p>
          <a:p>
            <a:endParaRPr lang="zh-CN" altLang="zh-CN" dirty="0" smtClean="0"/>
          </a:p>
        </p:txBody>
      </p:sp>
      <p:sp>
        <p:nvSpPr>
          <p:cNvPr id="4" name="AutoShape 50"/>
          <p:cNvSpPr>
            <a:spLocks noChangeArrowheads="1"/>
          </p:cNvSpPr>
          <p:nvPr/>
        </p:nvSpPr>
        <p:spPr bwMode="auto">
          <a:xfrm>
            <a:off x="609599" y="2897188"/>
            <a:ext cx="7143750" cy="133350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defTabSz="723900">
              <a:spcAft>
                <a:spcPts val="0"/>
              </a:spcAft>
              <a:buClr>
                <a:schemeClr val="folHlink"/>
              </a:buClr>
              <a:buSzPct val="60000"/>
              <a:tabLst>
                <a:tab pos="444500" algn="l"/>
              </a:tabLst>
              <a:defRPr/>
            </a:pPr>
            <a:r>
              <a:rPr lang="en-US" altLang="zh-CN" sz="2000" noProof="1">
                <a:latin typeface="微软雅黑" panose="020B0503020204020204" charset="-122"/>
                <a:ea typeface="微软雅黑" panose="020B0503020204020204" charset="-122"/>
                <a:cs typeface="+mn-ea"/>
                <a:sym typeface="+mn-ea"/>
              </a:rPr>
              <a:t>CREATE TABLE tb_student(</a:t>
            </a:r>
            <a:endParaRPr lang="en-US" altLang="zh-CN" sz="2000" noProof="1">
              <a:latin typeface="微软雅黑" panose="020B0503020204020204" charset="-122"/>
              <a:ea typeface="微软雅黑" panose="020B0503020204020204" charset="-122"/>
            </a:endParaRPr>
          </a:p>
          <a:p>
            <a:r>
              <a:rPr lang="en-US" altLang="zh-CN" sz="2000" noProof="1">
                <a:latin typeface="微软雅黑" panose="020B0503020204020204" charset="-122"/>
                <a:ea typeface="微软雅黑" panose="020B0503020204020204" charset="-122"/>
                <a:cs typeface="+mn-ea"/>
                <a:sym typeface="+mn-ea"/>
              </a:rPr>
              <a:t>        id </a:t>
            </a:r>
            <a:r>
              <a:rPr lang="en-US" altLang="zh-CN" sz="2000" noProof="1" smtClean="0">
                <a:latin typeface="微软雅黑" panose="020B0503020204020204" charset="-122"/>
                <a:ea typeface="微软雅黑" panose="020B0503020204020204" charset="-122"/>
                <a:cs typeface="+mn-ea"/>
                <a:sym typeface="+mn-ea"/>
              </a:rPr>
              <a:t>int </a:t>
            </a:r>
            <a:r>
              <a:rPr lang="en-US" altLang="zh-CN" sz="2000" noProof="1">
                <a:latin typeface="微软雅黑" panose="020B0503020204020204" charset="-122"/>
                <a:ea typeface="微软雅黑" panose="020B0503020204020204" charset="-122"/>
                <a:cs typeface="+mn-ea"/>
                <a:sym typeface="+mn-ea"/>
              </a:rPr>
              <a:t>PRIMARY KEY,</a:t>
            </a:r>
            <a:endParaRPr lang="en-US" altLang="zh-CN" sz="2000" noProof="1">
              <a:latin typeface="微软雅黑" panose="020B0503020204020204" charset="-122"/>
              <a:ea typeface="微软雅黑" panose="020B0503020204020204" charset="-122"/>
            </a:endParaRPr>
          </a:p>
          <a:p>
            <a:r>
              <a:rPr lang="en-US" altLang="zh-CN" sz="2000" noProof="1">
                <a:latin typeface="微软雅黑" panose="020B0503020204020204" charset="-122"/>
                <a:ea typeface="微软雅黑" panose="020B0503020204020204" charset="-122"/>
                <a:cs typeface="+mn-ea"/>
                <a:sym typeface="+mn-ea"/>
              </a:rPr>
              <a:t>        </a:t>
            </a:r>
            <a:r>
              <a:rPr lang="en-US" altLang="zh-CN" sz="2000" noProof="1" smtClean="0">
                <a:latin typeface="微软雅黑" panose="020B0503020204020204" charset="-122"/>
                <a:ea typeface="微软雅黑" panose="020B0503020204020204" charset="-122"/>
                <a:cs typeface="+mn-ea"/>
                <a:sym typeface="+mn-ea"/>
              </a:rPr>
              <a:t>name VARCHAR(18</a:t>
            </a:r>
            <a:r>
              <a:rPr lang="en-US" altLang="zh-CN" sz="2000" noProof="1">
                <a:latin typeface="微软雅黑" panose="020B0503020204020204" charset="-122"/>
                <a:ea typeface="微软雅黑" panose="020B0503020204020204" charset="-122"/>
                <a:cs typeface="+mn-ea"/>
                <a:sym typeface="+mn-ea"/>
              </a:rPr>
              <a:t>) </a:t>
            </a:r>
            <a:r>
              <a:rPr lang="en-US" altLang="zh-CN" sz="2000" noProof="1">
                <a:solidFill>
                  <a:srgbClr val="FF0000"/>
                </a:solidFill>
                <a:latin typeface="微软雅黑" panose="020B0503020204020204" charset="-122"/>
                <a:ea typeface="微软雅黑" panose="020B0503020204020204" charset="-122"/>
                <a:cs typeface="+mn-ea"/>
                <a:sym typeface="+mn-ea"/>
              </a:rPr>
              <a:t>NOT NULL</a:t>
            </a:r>
            <a:endParaRPr lang="en-US" altLang="zh-CN" sz="2000" noProof="1">
              <a:solidFill>
                <a:srgbClr val="FF0000"/>
              </a:solidFill>
              <a:latin typeface="微软雅黑" panose="020B0503020204020204" charset="-122"/>
              <a:ea typeface="微软雅黑" panose="020B0503020204020204" charset="-122"/>
            </a:endParaRPr>
          </a:p>
          <a:p>
            <a:r>
              <a:rPr lang="zh-CN" altLang="zh-CN" sz="2000" noProof="1">
                <a:latin typeface="微软雅黑" panose="020B0503020204020204" charset="-122"/>
                <a:ea typeface="微软雅黑" panose="020B0503020204020204" charset="-122"/>
                <a:cs typeface="+mn-ea"/>
                <a:sym typeface="+mn-ea"/>
              </a:rPr>
              <a:t>)</a:t>
            </a:r>
            <a:endParaRPr lang="en-US" altLang="zh-CN" sz="2000" b="1" noProof="1">
              <a:solidFill>
                <a:schemeClr val="accent5">
                  <a:lumMod val="1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xmlns="" val="6710885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290817"/>
          <p:cNvSpPr>
            <a:spLocks noGrp="1"/>
          </p:cNvSpPr>
          <p:nvPr>
            <p:ph type="title"/>
          </p:nvPr>
        </p:nvSpPr>
        <p:spPr/>
        <p:txBody>
          <a:bodyPr/>
          <a:lstStyle/>
          <a:p>
            <a:r>
              <a:rPr lang="zh-CN" altLang="en-US" noProof="1" smtClean="0"/>
              <a:t>主键约束</a:t>
            </a:r>
            <a:endParaRPr lang="zh-CN" altLang="en-US" noProof="1"/>
          </a:p>
        </p:txBody>
      </p:sp>
      <p:sp>
        <p:nvSpPr>
          <p:cNvPr id="24578" name="文本占位符 290818"/>
          <p:cNvSpPr>
            <a:spLocks noGrp="1" noChangeArrowheads="1"/>
          </p:cNvSpPr>
          <p:nvPr>
            <p:ph idx="1"/>
          </p:nvPr>
        </p:nvSpPr>
        <p:spPr/>
        <p:txBody>
          <a:bodyPr/>
          <a:lstStyle/>
          <a:p>
            <a:r>
              <a:rPr lang="zh-CN" altLang="en-US" dirty="0" smtClean="0"/>
              <a:t>一个表中只允许一个主键</a:t>
            </a:r>
            <a:r>
              <a:rPr lang="zh-CN" altLang="en-US" dirty="0"/>
              <a:t>。</a:t>
            </a:r>
            <a:endParaRPr lang="zh-CN" altLang="en-US" dirty="0" smtClean="0"/>
          </a:p>
          <a:p>
            <a:r>
              <a:rPr lang="zh-CN" altLang="en-US" dirty="0" smtClean="0"/>
              <a:t>主键是表中唯一确定一行数据的字段。</a:t>
            </a:r>
          </a:p>
          <a:p>
            <a:r>
              <a:rPr lang="zh-CN" altLang="en-US" dirty="0" smtClean="0"/>
              <a:t>主键字段可以是单字段或者是多字段的组合。</a:t>
            </a:r>
          </a:p>
          <a:p>
            <a:r>
              <a:rPr lang="zh-CN" altLang="en-US" dirty="0" smtClean="0"/>
              <a:t>当建立主键约束时，数据库为主键创建对应的索引。</a:t>
            </a:r>
          </a:p>
          <a:p>
            <a:r>
              <a:rPr lang="zh-CN" altLang="en-US" dirty="0" smtClean="0"/>
              <a:t>主键自动添加</a:t>
            </a:r>
            <a:r>
              <a:rPr lang="en-US" altLang="zh-CN" dirty="0" smtClean="0"/>
              <a:t>not null</a:t>
            </a:r>
            <a:r>
              <a:rPr lang="zh-CN" altLang="en-US" dirty="0" smtClean="0"/>
              <a:t>约束。</a:t>
            </a:r>
            <a:endParaRPr lang="en-US" altLang="zh-CN" dirty="0" smtClean="0"/>
          </a:p>
          <a:p>
            <a:r>
              <a:rPr lang="zh-CN" altLang="en-US" dirty="0" smtClean="0"/>
              <a:t>当使用自动编号时，系统会默认要求该列必须为主键。</a:t>
            </a:r>
          </a:p>
          <a:p>
            <a:endParaRPr lang="zh-CN" altLang="en-US" dirty="0" smtClean="0"/>
          </a:p>
          <a:p>
            <a:endParaRPr lang="zh-CN" altLang="zh-CN" dirty="0" smtClean="0"/>
          </a:p>
        </p:txBody>
      </p:sp>
      <p:sp>
        <p:nvSpPr>
          <p:cNvPr id="4" name="AutoShape 50"/>
          <p:cNvSpPr>
            <a:spLocks noChangeArrowheads="1"/>
          </p:cNvSpPr>
          <p:nvPr/>
        </p:nvSpPr>
        <p:spPr bwMode="auto">
          <a:xfrm>
            <a:off x="609599" y="4246880"/>
            <a:ext cx="7143750" cy="133350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defTabSz="723900">
              <a:spcAft>
                <a:spcPts val="0"/>
              </a:spcAft>
              <a:buClr>
                <a:schemeClr val="folHlink"/>
              </a:buClr>
              <a:buSzPct val="60000"/>
              <a:tabLst>
                <a:tab pos="444500" algn="l"/>
              </a:tabLst>
              <a:defRPr/>
            </a:pPr>
            <a:r>
              <a:rPr lang="en-US" altLang="zh-CN" sz="2000" noProof="1">
                <a:latin typeface="微软雅黑" panose="020B0503020204020204" charset="-122"/>
                <a:ea typeface="微软雅黑" panose="020B0503020204020204" charset="-122"/>
                <a:cs typeface="+mn-ea"/>
                <a:sym typeface="+mn-ea"/>
              </a:rPr>
              <a:t>CREATE TABLE tb_student(</a:t>
            </a:r>
            <a:endParaRPr lang="en-US" altLang="zh-CN" sz="2000" noProof="1">
              <a:latin typeface="微软雅黑" panose="020B0503020204020204" charset="-122"/>
              <a:ea typeface="微软雅黑" panose="020B0503020204020204" charset="-122"/>
            </a:endParaRPr>
          </a:p>
          <a:p>
            <a:r>
              <a:rPr lang="en-US" altLang="zh-CN" sz="2000" noProof="1">
                <a:latin typeface="微软雅黑" panose="020B0503020204020204" charset="-122"/>
                <a:ea typeface="微软雅黑" panose="020B0503020204020204" charset="-122"/>
                <a:cs typeface="+mn-ea"/>
                <a:sym typeface="+mn-ea"/>
              </a:rPr>
              <a:t>	id number </a:t>
            </a:r>
            <a:r>
              <a:rPr lang="en-US" altLang="zh-CN" sz="2000" noProof="1">
                <a:solidFill>
                  <a:srgbClr val="FF0000"/>
                </a:solidFill>
                <a:latin typeface="微软雅黑" panose="020B0503020204020204" charset="-122"/>
                <a:ea typeface="微软雅黑" panose="020B0503020204020204" charset="-122"/>
                <a:cs typeface="+mn-ea"/>
                <a:sym typeface="+mn-ea"/>
              </a:rPr>
              <a:t>PRIMARY KEY</a:t>
            </a:r>
            <a:r>
              <a:rPr lang="en-US" altLang="zh-CN" sz="2000" noProof="1">
                <a:latin typeface="微软雅黑" panose="020B0503020204020204" charset="-122"/>
                <a:ea typeface="微软雅黑" panose="020B0503020204020204" charset="-122"/>
                <a:cs typeface="+mn-ea"/>
                <a:sym typeface="+mn-ea"/>
              </a:rPr>
              <a:t>,</a:t>
            </a:r>
            <a:endParaRPr lang="en-US" altLang="zh-CN" sz="2000" noProof="1">
              <a:latin typeface="微软雅黑" panose="020B0503020204020204" charset="-122"/>
              <a:ea typeface="微软雅黑" panose="020B0503020204020204" charset="-122"/>
            </a:endParaRPr>
          </a:p>
          <a:p>
            <a:r>
              <a:rPr lang="en-US" altLang="zh-CN" sz="2000" noProof="1">
                <a:latin typeface="微软雅黑" panose="020B0503020204020204" charset="-122"/>
                <a:ea typeface="微软雅黑" panose="020B0503020204020204" charset="-122"/>
                <a:cs typeface="+mn-ea"/>
                <a:sym typeface="+mn-ea"/>
              </a:rPr>
              <a:t>	NAME VARCHAR2(18)</a:t>
            </a:r>
            <a:endParaRPr lang="en-US" altLang="zh-CN" sz="2000" noProof="1">
              <a:latin typeface="微软雅黑" panose="020B0503020204020204" charset="-122"/>
              <a:ea typeface="微软雅黑" panose="020B0503020204020204" charset="-122"/>
            </a:endParaRPr>
          </a:p>
          <a:p>
            <a:r>
              <a:rPr lang="en-US" altLang="zh-CN" sz="2000" noProof="1">
                <a:latin typeface="微软雅黑" panose="020B0503020204020204" charset="-122"/>
                <a:ea typeface="微软雅黑" panose="020B0503020204020204" charset="-122"/>
                <a:cs typeface="+mn-ea"/>
                <a:sym typeface="+mn-ea"/>
              </a:rPr>
              <a:t>)</a:t>
            </a:r>
            <a:endParaRPr lang="en-US" altLang="zh-CN" sz="2000" b="1" noProof="1">
              <a:solidFill>
                <a:schemeClr val="accent5">
                  <a:lumMod val="1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xmlns="" val="38559471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288769"/>
          <p:cNvSpPr>
            <a:spLocks noGrp="1"/>
          </p:cNvSpPr>
          <p:nvPr>
            <p:ph type="title"/>
          </p:nvPr>
        </p:nvSpPr>
        <p:spPr/>
        <p:txBody>
          <a:bodyPr/>
          <a:lstStyle/>
          <a:p>
            <a:r>
              <a:rPr lang="zh-CN" altLang="en-US" noProof="1" smtClean="0"/>
              <a:t>唯一约束</a:t>
            </a:r>
            <a:endParaRPr lang="zh-CN" altLang="en-US" noProof="1"/>
          </a:p>
        </p:txBody>
      </p:sp>
      <p:sp>
        <p:nvSpPr>
          <p:cNvPr id="23554" name="文本占位符 288770"/>
          <p:cNvSpPr>
            <a:spLocks noGrp="1" noChangeArrowheads="1"/>
          </p:cNvSpPr>
          <p:nvPr>
            <p:ph idx="1"/>
          </p:nvPr>
        </p:nvSpPr>
        <p:spPr/>
        <p:txBody>
          <a:bodyPr/>
          <a:lstStyle/>
          <a:p>
            <a:r>
              <a:rPr lang="zh-CN" altLang="en-US" dirty="0" smtClean="0"/>
              <a:t>唯一性约束条件确保所在的字段或者字段组合不出现重复值</a:t>
            </a:r>
          </a:p>
          <a:p>
            <a:r>
              <a:rPr lang="zh-CN" altLang="en-US" dirty="0" smtClean="0"/>
              <a:t>唯一性约束条件的字段允许出现多个</a:t>
            </a:r>
            <a:r>
              <a:rPr lang="en-US" altLang="zh-CN" dirty="0" smtClean="0"/>
              <a:t>NULL</a:t>
            </a:r>
            <a:r>
              <a:rPr lang="zh-CN" altLang="en-US" dirty="0" smtClean="0"/>
              <a:t>。</a:t>
            </a:r>
            <a:endParaRPr lang="en-US" altLang="zh-CN" dirty="0" smtClean="0"/>
          </a:p>
          <a:p>
            <a:r>
              <a:rPr lang="zh-CN" altLang="en-US" dirty="0" smtClean="0"/>
              <a:t>同一张表内可建多个唯一约束。</a:t>
            </a:r>
          </a:p>
          <a:p>
            <a:r>
              <a:rPr lang="zh-CN" altLang="en-US" dirty="0" smtClean="0"/>
              <a:t>唯一约束可由多列组合而成。</a:t>
            </a:r>
          </a:p>
          <a:p>
            <a:r>
              <a:rPr lang="zh-CN" altLang="en-US" dirty="0" smtClean="0"/>
              <a:t>建唯一约束时</a:t>
            </a:r>
            <a:r>
              <a:rPr lang="zh-CN" altLang="en-US" dirty="0"/>
              <a:t>数据库</a:t>
            </a:r>
            <a:r>
              <a:rPr lang="zh-CN" altLang="en-US" dirty="0" smtClean="0"/>
              <a:t>会为之建立对应的索引。</a:t>
            </a:r>
          </a:p>
          <a:p>
            <a:r>
              <a:rPr lang="zh-CN" altLang="en-US" dirty="0" smtClean="0"/>
              <a:t>如果不给唯一约束起名，该唯一约束默认与列名相同。</a:t>
            </a:r>
          </a:p>
          <a:p>
            <a:endParaRPr lang="zh-CN" altLang="zh-CN" dirty="0" smtClean="0"/>
          </a:p>
        </p:txBody>
      </p:sp>
      <p:sp>
        <p:nvSpPr>
          <p:cNvPr id="4" name="AutoShape 50"/>
          <p:cNvSpPr>
            <a:spLocks noChangeArrowheads="1"/>
          </p:cNvSpPr>
          <p:nvPr/>
        </p:nvSpPr>
        <p:spPr bwMode="auto">
          <a:xfrm>
            <a:off x="609599" y="4227513"/>
            <a:ext cx="7143750" cy="133191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defTabSz="723900">
              <a:spcAft>
                <a:spcPts val="0"/>
              </a:spcAft>
              <a:buClr>
                <a:schemeClr val="folHlink"/>
              </a:buClr>
              <a:buSzPct val="60000"/>
              <a:tabLst>
                <a:tab pos="444500" algn="l"/>
              </a:tabLst>
              <a:defRPr/>
            </a:pPr>
            <a:r>
              <a:rPr lang="en-US" altLang="zh-CN" sz="2000" noProof="1">
                <a:latin typeface="微软雅黑" panose="020B0503020204020204" charset="-122"/>
                <a:ea typeface="微软雅黑" panose="020B0503020204020204" charset="-122"/>
                <a:cs typeface="+mn-ea"/>
                <a:sym typeface="+mn-ea"/>
              </a:rPr>
              <a:t>CREATE TABLE tb_student(</a:t>
            </a:r>
            <a:endParaRPr lang="en-US" altLang="zh-CN" sz="2000" noProof="1">
              <a:latin typeface="微软雅黑" panose="020B0503020204020204" charset="-122"/>
              <a:ea typeface="微软雅黑" panose="020B0503020204020204" charset="-122"/>
            </a:endParaRPr>
          </a:p>
          <a:p>
            <a:r>
              <a:rPr lang="en-US" altLang="zh-CN" sz="2000" noProof="1">
                <a:latin typeface="微软雅黑" panose="020B0503020204020204" charset="-122"/>
                <a:ea typeface="微软雅黑" panose="020B0503020204020204" charset="-122"/>
                <a:cs typeface="+mn-ea"/>
                <a:sym typeface="+mn-ea"/>
              </a:rPr>
              <a:t>	id int</a:t>
            </a:r>
            <a:r>
              <a:rPr lang="en-US" altLang="zh-CN" sz="2000" noProof="1" smtClean="0">
                <a:latin typeface="微软雅黑" panose="020B0503020204020204" charset="-122"/>
                <a:ea typeface="微软雅黑" panose="020B0503020204020204" charset="-122"/>
                <a:cs typeface="+mn-ea"/>
                <a:sym typeface="+mn-ea"/>
              </a:rPr>
              <a:t> </a:t>
            </a:r>
            <a:r>
              <a:rPr lang="en-US" altLang="zh-CN" sz="2000" noProof="1">
                <a:latin typeface="微软雅黑" panose="020B0503020204020204" charset="-122"/>
                <a:ea typeface="微软雅黑" panose="020B0503020204020204" charset="-122"/>
                <a:cs typeface="+mn-ea"/>
                <a:sym typeface="+mn-ea"/>
              </a:rPr>
              <a:t>PRIMARY KEY,</a:t>
            </a:r>
            <a:endParaRPr lang="en-US" altLang="zh-CN" sz="2000" noProof="1">
              <a:latin typeface="微软雅黑" panose="020B0503020204020204" charset="-122"/>
              <a:ea typeface="微软雅黑" panose="020B0503020204020204" charset="-122"/>
            </a:endParaRPr>
          </a:p>
          <a:p>
            <a:r>
              <a:rPr lang="en-US" altLang="zh-CN" sz="2000" noProof="1">
                <a:latin typeface="微软雅黑" panose="020B0503020204020204" charset="-122"/>
                <a:ea typeface="微软雅黑" panose="020B0503020204020204" charset="-122"/>
                <a:cs typeface="+mn-ea"/>
                <a:sym typeface="+mn-ea"/>
              </a:rPr>
              <a:t>	name</a:t>
            </a:r>
            <a:r>
              <a:rPr lang="en-US" altLang="zh-CN" sz="2000" noProof="1" smtClean="0">
                <a:latin typeface="微软雅黑" panose="020B0503020204020204" charset="-122"/>
                <a:ea typeface="微软雅黑" panose="020B0503020204020204" charset="-122"/>
                <a:cs typeface="+mn-ea"/>
                <a:sym typeface="+mn-ea"/>
              </a:rPr>
              <a:t> </a:t>
            </a:r>
            <a:r>
              <a:rPr lang="en-US" altLang="zh-CN" sz="2000" noProof="1">
                <a:latin typeface="微软雅黑" panose="020B0503020204020204" charset="-122"/>
                <a:ea typeface="微软雅黑" panose="020B0503020204020204" charset="-122"/>
                <a:cs typeface="+mn-ea"/>
                <a:sym typeface="+mn-ea"/>
              </a:rPr>
              <a:t>VARCHAR2(18) </a:t>
            </a:r>
            <a:r>
              <a:rPr lang="en-US" altLang="zh-CN" sz="2000" noProof="1" smtClean="0">
                <a:solidFill>
                  <a:srgbClr val="FF0000"/>
                </a:solidFill>
                <a:latin typeface="微软雅黑" panose="020B0503020204020204" charset="-122"/>
                <a:ea typeface="微软雅黑" panose="020B0503020204020204" charset="-122"/>
                <a:cs typeface="+mn-ea"/>
                <a:sym typeface="+mn-ea"/>
              </a:rPr>
              <a:t>UNIQUE</a:t>
            </a:r>
            <a:r>
              <a:rPr lang="en-US" altLang="zh-CN" sz="2000" noProof="1" smtClean="0">
                <a:latin typeface="微软雅黑" panose="020B0503020204020204" charset="-122"/>
                <a:ea typeface="微软雅黑" panose="020B0503020204020204" charset="-122"/>
                <a:cs typeface="+mn-ea"/>
                <a:sym typeface="+mn-ea"/>
              </a:rPr>
              <a:t> NOT NULL</a:t>
            </a:r>
            <a:endParaRPr lang="en-US" altLang="zh-CN" sz="2000" noProof="1">
              <a:latin typeface="微软雅黑" panose="020B0503020204020204" charset="-122"/>
              <a:ea typeface="微软雅黑" panose="020B0503020204020204" charset="-122"/>
            </a:endParaRPr>
          </a:p>
          <a:p>
            <a:r>
              <a:rPr lang="en-US" altLang="zh-CN" sz="2000" noProof="1">
                <a:latin typeface="微软雅黑" panose="020B0503020204020204" charset="-122"/>
                <a:ea typeface="微软雅黑" panose="020B0503020204020204" charset="-122"/>
                <a:cs typeface="+mn-ea"/>
                <a:sym typeface="+mn-ea"/>
              </a:rPr>
              <a:t>)</a:t>
            </a:r>
            <a:endParaRPr lang="en-US" altLang="zh-CN" sz="2000" b="1" noProof="1">
              <a:solidFill>
                <a:schemeClr val="accent5">
                  <a:lumMod val="1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xmlns="" val="1687963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主键和唯一约束的区别</a:t>
            </a:r>
            <a:endParaRPr lang="zh-CN" altLang="en-US" dirty="0"/>
          </a:p>
        </p:txBody>
      </p:sp>
      <p:sp>
        <p:nvSpPr>
          <p:cNvPr id="3" name="内容占位符 2"/>
          <p:cNvSpPr>
            <a:spLocks noGrp="1"/>
          </p:cNvSpPr>
          <p:nvPr>
            <p:ph idx="1"/>
          </p:nvPr>
        </p:nvSpPr>
        <p:spPr/>
        <p:txBody>
          <a:bodyPr/>
          <a:lstStyle/>
          <a:p>
            <a:r>
              <a:rPr lang="zh-CN" altLang="en-US" dirty="0"/>
              <a:t>主</a:t>
            </a:r>
            <a:r>
              <a:rPr lang="zh-CN" altLang="en-US" dirty="0" smtClean="0"/>
              <a:t>键和唯一约束主要有以下区别：</a:t>
            </a:r>
            <a:endParaRPr lang="en-US" altLang="zh-CN" dirty="0" smtClean="0"/>
          </a:p>
          <a:p>
            <a:pPr lvl="1"/>
            <a:r>
              <a:rPr lang="zh-CN" altLang="en-US" dirty="0" smtClean="0"/>
              <a:t>主键在一个表中只能有一个，唯一约束可以有多个。</a:t>
            </a:r>
            <a:endParaRPr lang="en-US" altLang="zh-CN" dirty="0" smtClean="0"/>
          </a:p>
          <a:p>
            <a:pPr lvl="1"/>
            <a:r>
              <a:rPr lang="zh-CN" altLang="en-US" dirty="0"/>
              <a:t>主</a:t>
            </a:r>
            <a:r>
              <a:rPr lang="zh-CN" altLang="en-US" dirty="0" smtClean="0"/>
              <a:t>键不允许为</a:t>
            </a:r>
            <a:r>
              <a:rPr lang="en-US" altLang="zh-CN" dirty="0" smtClean="0"/>
              <a:t>null</a:t>
            </a:r>
            <a:r>
              <a:rPr lang="zh-CN" altLang="en-US" dirty="0" smtClean="0"/>
              <a:t>，唯一约束可以为</a:t>
            </a:r>
            <a:r>
              <a:rPr lang="en-US" altLang="zh-CN" dirty="0" smtClean="0"/>
              <a:t>null</a:t>
            </a:r>
            <a:r>
              <a:rPr lang="zh-CN" altLang="en-US" dirty="0" smtClean="0"/>
              <a:t>。</a:t>
            </a:r>
            <a:endParaRPr lang="en-US" altLang="zh-CN" dirty="0" smtClean="0"/>
          </a:p>
          <a:p>
            <a:pPr lvl="1"/>
            <a:r>
              <a:rPr lang="zh-CN" altLang="en-US" dirty="0"/>
              <a:t>主</a:t>
            </a:r>
            <a:r>
              <a:rPr lang="zh-CN" altLang="en-US" dirty="0" smtClean="0"/>
              <a:t>键可以作为外键，唯一约束不可以。</a:t>
            </a:r>
            <a:endParaRPr lang="en-US" altLang="zh-CN" dirty="0" smtClean="0"/>
          </a:p>
          <a:p>
            <a:pPr lvl="1"/>
            <a:r>
              <a:rPr lang="zh-CN" altLang="en-US" dirty="0"/>
              <a:t>主</a:t>
            </a:r>
            <a:r>
              <a:rPr lang="zh-CN" altLang="en-US" dirty="0" smtClean="0"/>
              <a:t>键产生的是聚集索引，唯一产生非聚集索引。</a:t>
            </a:r>
            <a:endParaRPr lang="en-US" altLang="zh-CN" dirty="0" smtClean="0"/>
          </a:p>
          <a:p>
            <a:endParaRPr lang="zh-CN" altLang="en-US" dirty="0"/>
          </a:p>
        </p:txBody>
      </p:sp>
    </p:spTree>
    <p:extLst>
      <p:ext uri="{BB962C8B-B14F-4D97-AF65-F5344CB8AC3E}">
        <p14:creationId xmlns:p14="http://schemas.microsoft.com/office/powerpoint/2010/main" xmlns="" val="18602345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292865"/>
          <p:cNvSpPr>
            <a:spLocks noGrp="1"/>
          </p:cNvSpPr>
          <p:nvPr>
            <p:ph type="title"/>
          </p:nvPr>
        </p:nvSpPr>
        <p:spPr/>
        <p:txBody>
          <a:bodyPr/>
          <a:lstStyle/>
          <a:p>
            <a:r>
              <a:rPr lang="zh-CN" altLang="en-US" noProof="1" smtClean="0"/>
              <a:t>外键约束</a:t>
            </a:r>
            <a:endParaRPr lang="zh-CN" altLang="en-US" noProof="1"/>
          </a:p>
        </p:txBody>
      </p:sp>
      <p:sp>
        <p:nvSpPr>
          <p:cNvPr id="26626" name="文本占位符 292866"/>
          <p:cNvSpPr>
            <a:spLocks noGrp="1" noChangeArrowheads="1"/>
          </p:cNvSpPr>
          <p:nvPr>
            <p:ph idx="1"/>
          </p:nvPr>
        </p:nvSpPr>
        <p:spPr/>
        <p:txBody>
          <a:bodyPr>
            <a:normAutofit lnSpcReduction="10000"/>
          </a:bodyPr>
          <a:lstStyle/>
          <a:p>
            <a:r>
              <a:rPr lang="zh-CN" altLang="en-US" smtClean="0"/>
              <a:t>外键是构建于一个表的两个字段或者两个表的两个字段之间的关系</a:t>
            </a:r>
          </a:p>
          <a:p>
            <a:r>
              <a:rPr lang="zh-CN" altLang="en-US" smtClean="0"/>
              <a:t>外键确保了相关的两个字段的两个关系：</a:t>
            </a:r>
          </a:p>
          <a:p>
            <a:r>
              <a:rPr lang="zh-CN" altLang="en-US" smtClean="0"/>
              <a:t>子</a:t>
            </a:r>
            <a:r>
              <a:rPr lang="en-US" altLang="zh-CN" smtClean="0"/>
              <a:t>(</a:t>
            </a:r>
            <a:r>
              <a:rPr lang="zh-CN" altLang="en-US" smtClean="0"/>
              <a:t>从</a:t>
            </a:r>
            <a:r>
              <a:rPr lang="en-US" altLang="zh-CN" smtClean="0"/>
              <a:t>)</a:t>
            </a:r>
            <a:r>
              <a:rPr lang="zh-CN" altLang="en-US" smtClean="0"/>
              <a:t>表外键列的值必须在主表参照列值的范围内，或者为空（也可以加非空约束，强制不允许为空）。</a:t>
            </a:r>
          </a:p>
          <a:p>
            <a:r>
              <a:rPr lang="zh-CN" altLang="en-US" smtClean="0"/>
              <a:t>当主表的记录被子表参照时，主表记录不允许被删除。</a:t>
            </a:r>
          </a:p>
          <a:p>
            <a:r>
              <a:rPr lang="zh-CN" altLang="en-US" smtClean="0"/>
              <a:t>外键参照的只能是主表主键或者唯一键，保证子表记录可以准确定位到被参照的记录。</a:t>
            </a:r>
          </a:p>
          <a:p>
            <a:r>
              <a:rPr lang="zh-CN" altLang="en-US" smtClean="0"/>
              <a:t>格式</a:t>
            </a:r>
            <a:r>
              <a:rPr lang="en-US" altLang="zh-CN" smtClean="0"/>
              <a:t>FOREIGN KEY (</a:t>
            </a:r>
            <a:r>
              <a:rPr lang="zh-CN" altLang="en-US" smtClean="0"/>
              <a:t>外键列名</a:t>
            </a:r>
            <a:r>
              <a:rPr lang="en-US" altLang="zh-CN" smtClean="0"/>
              <a:t>)REFERENCES </a:t>
            </a:r>
            <a:r>
              <a:rPr lang="zh-CN" altLang="en-US" smtClean="0"/>
              <a:t>主表</a:t>
            </a:r>
            <a:r>
              <a:rPr lang="en-US" altLang="zh-CN" smtClean="0"/>
              <a:t>(</a:t>
            </a:r>
            <a:r>
              <a:rPr lang="zh-CN" altLang="en-US" smtClean="0"/>
              <a:t>参照列</a:t>
            </a:r>
            <a:r>
              <a:rPr lang="en-US" altLang="zh-CN" smtClean="0"/>
              <a:t>)</a:t>
            </a:r>
          </a:p>
          <a:p>
            <a:r>
              <a:rPr lang="en-US" altLang="zh-CN" smtClean="0"/>
              <a:t>ON DELETE CASCADE:</a:t>
            </a:r>
            <a:r>
              <a:rPr lang="zh-CN" altLang="en-US" smtClean="0"/>
              <a:t>当父表中的行被删除的时候，同时删除在子表中依靠的行</a:t>
            </a:r>
          </a:p>
          <a:p>
            <a:r>
              <a:rPr lang="en-US" altLang="zh-CN" smtClean="0"/>
              <a:t>ON DELETE SET NULL:</a:t>
            </a:r>
            <a:r>
              <a:rPr lang="zh-CN" altLang="en-US" smtClean="0"/>
              <a:t>将依靠的外键值转换为空值</a:t>
            </a:r>
          </a:p>
          <a:p>
            <a:endParaRPr lang="zh-CN" altLang="en-US" smtClean="0"/>
          </a:p>
          <a:p>
            <a:endParaRPr lang="zh-CN" altLang="en-US" smtClean="0"/>
          </a:p>
          <a:p>
            <a:endParaRPr lang="zh-CN" altLang="en-US" smtClean="0"/>
          </a:p>
          <a:p>
            <a:endParaRPr lang="zh-CN" altLang="en-US" smtClean="0"/>
          </a:p>
          <a:p>
            <a:endParaRPr lang="zh-CN" altLang="en-US" smtClean="0"/>
          </a:p>
        </p:txBody>
      </p:sp>
      <p:sp>
        <p:nvSpPr>
          <p:cNvPr id="4" name="AutoShape 50"/>
          <p:cNvSpPr>
            <a:spLocks noChangeArrowheads="1"/>
          </p:cNvSpPr>
          <p:nvPr/>
        </p:nvSpPr>
        <p:spPr bwMode="auto">
          <a:xfrm>
            <a:off x="891131" y="1897317"/>
            <a:ext cx="7143750" cy="5016758"/>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r>
              <a:rPr lang="en-US" altLang="zh-CN" sz="2000" noProof="1">
                <a:solidFill>
                  <a:schemeClr val="accent4">
                    <a:lumMod val="75000"/>
                  </a:schemeClr>
                </a:solidFill>
                <a:latin typeface="微软雅黑" panose="020B0503020204020204" charset="-122"/>
                <a:ea typeface="微软雅黑" panose="020B0503020204020204" charset="-122"/>
                <a:cs typeface="+mn-ea"/>
                <a:sym typeface="+mn-ea"/>
              </a:rPr>
              <a:t>#</a:t>
            </a:r>
            <a:r>
              <a:rPr lang="zh-CN" altLang="en-US" sz="2000" noProof="1">
                <a:solidFill>
                  <a:schemeClr val="accent4">
                    <a:lumMod val="75000"/>
                  </a:schemeClr>
                </a:solidFill>
                <a:latin typeface="微软雅黑" panose="020B0503020204020204" charset="-122"/>
                <a:ea typeface="微软雅黑" panose="020B0503020204020204" charset="-122"/>
                <a:cs typeface="+mn-ea"/>
                <a:sym typeface="+mn-ea"/>
              </a:rPr>
              <a:t>主</a:t>
            </a:r>
            <a:r>
              <a:rPr lang="zh-CN" altLang="en-US" sz="2000" noProof="1" smtClean="0">
                <a:solidFill>
                  <a:schemeClr val="accent4">
                    <a:lumMod val="75000"/>
                  </a:schemeClr>
                </a:solidFill>
                <a:latin typeface="微软雅黑" panose="020B0503020204020204" charset="-122"/>
                <a:ea typeface="微软雅黑" panose="020B0503020204020204" charset="-122"/>
                <a:cs typeface="+mn-ea"/>
                <a:sym typeface="+mn-ea"/>
              </a:rPr>
              <a:t>表（父表）</a:t>
            </a:r>
            <a:endParaRPr lang="zh-CN" altLang="en-US" sz="2000" noProof="1">
              <a:solidFill>
                <a:schemeClr val="accent4">
                  <a:lumMod val="75000"/>
                </a:schemeClr>
              </a:solidFill>
              <a:latin typeface="微软雅黑" panose="020B0503020204020204" charset="-122"/>
              <a:ea typeface="微软雅黑" panose="020B0503020204020204" charset="-122"/>
              <a:cs typeface="+mn-ea"/>
              <a:sym typeface="+mn-ea"/>
            </a:endParaRPr>
          </a:p>
          <a:p>
            <a:r>
              <a:rPr lang="en-US" altLang="zh-CN" sz="2000" noProof="1">
                <a:latin typeface="微软雅黑" panose="020B0503020204020204" charset="-122"/>
                <a:ea typeface="微软雅黑" panose="020B0503020204020204" charset="-122"/>
                <a:cs typeface="+mn-ea"/>
                <a:sym typeface="+mn-ea"/>
              </a:rPr>
              <a:t>CREATE TABLE tb_dept(</a:t>
            </a:r>
          </a:p>
          <a:p>
            <a:pPr lvl="1"/>
            <a:r>
              <a:rPr lang="en-US" altLang="zh-CN" sz="2000" noProof="1">
                <a:latin typeface="微软雅黑" panose="020B0503020204020204" charset="-122"/>
                <a:ea typeface="微软雅黑" panose="020B0503020204020204" charset="-122"/>
                <a:cs typeface="+mn-ea"/>
                <a:sym typeface="+mn-ea"/>
              </a:rPr>
              <a:t>dept_id INT(4) PRIMARY KEY,</a:t>
            </a:r>
          </a:p>
          <a:p>
            <a:pPr lvl="1"/>
            <a:r>
              <a:rPr lang="en-US" altLang="zh-CN" sz="2000" noProof="1">
                <a:latin typeface="微软雅黑" panose="020B0503020204020204" charset="-122"/>
                <a:ea typeface="微软雅黑" panose="020B0503020204020204" charset="-122"/>
                <a:cs typeface="+mn-ea"/>
                <a:sym typeface="+mn-ea"/>
              </a:rPr>
              <a:t>`name` VARCHAR(18),</a:t>
            </a:r>
          </a:p>
          <a:p>
            <a:pPr lvl="1"/>
            <a:r>
              <a:rPr lang="en-US" altLang="zh-CN" sz="2000" noProof="1">
                <a:latin typeface="微软雅黑" panose="020B0503020204020204" charset="-122"/>
                <a:ea typeface="微软雅黑" panose="020B0503020204020204" charset="-122"/>
                <a:cs typeface="+mn-ea"/>
                <a:sym typeface="+mn-ea"/>
              </a:rPr>
              <a:t>description VARCHAR(255)</a:t>
            </a:r>
          </a:p>
          <a:p>
            <a:r>
              <a:rPr lang="en-US" altLang="zh-CN" sz="2000" noProof="1">
                <a:latin typeface="微软雅黑" panose="020B0503020204020204" charset="-122"/>
                <a:ea typeface="微软雅黑" panose="020B0503020204020204" charset="-122"/>
                <a:cs typeface="+mn-ea"/>
                <a:sym typeface="+mn-ea"/>
              </a:rPr>
              <a:t>);</a:t>
            </a:r>
          </a:p>
          <a:p>
            <a:r>
              <a:rPr lang="en-US" altLang="zh-CN" sz="2000" noProof="1">
                <a:solidFill>
                  <a:schemeClr val="accent4">
                    <a:lumMod val="75000"/>
                  </a:schemeClr>
                </a:solidFill>
                <a:latin typeface="微软雅黑" panose="020B0503020204020204" charset="-122"/>
                <a:ea typeface="微软雅黑" panose="020B0503020204020204" charset="-122"/>
                <a:cs typeface="+mn-ea"/>
                <a:sym typeface="+mn-ea"/>
              </a:rPr>
              <a:t>#</a:t>
            </a:r>
            <a:r>
              <a:rPr lang="zh-CN" altLang="en-US" sz="2000" noProof="1">
                <a:solidFill>
                  <a:schemeClr val="accent4">
                    <a:lumMod val="75000"/>
                  </a:schemeClr>
                </a:solidFill>
                <a:latin typeface="微软雅黑" panose="020B0503020204020204" charset="-122"/>
                <a:ea typeface="微软雅黑" panose="020B0503020204020204" charset="-122"/>
                <a:cs typeface="+mn-ea"/>
                <a:sym typeface="+mn-ea"/>
              </a:rPr>
              <a:t>从</a:t>
            </a:r>
            <a:r>
              <a:rPr lang="zh-CN" altLang="en-US" sz="2000" noProof="1" smtClean="0">
                <a:solidFill>
                  <a:schemeClr val="accent4">
                    <a:lumMod val="75000"/>
                  </a:schemeClr>
                </a:solidFill>
                <a:latin typeface="微软雅黑" panose="020B0503020204020204" charset="-122"/>
                <a:ea typeface="微软雅黑" panose="020B0503020204020204" charset="-122"/>
                <a:cs typeface="+mn-ea"/>
                <a:sym typeface="+mn-ea"/>
              </a:rPr>
              <a:t>表（子表）</a:t>
            </a:r>
            <a:endParaRPr lang="zh-CN" altLang="en-US" sz="2000" noProof="1">
              <a:solidFill>
                <a:schemeClr val="accent4">
                  <a:lumMod val="75000"/>
                </a:schemeClr>
              </a:solidFill>
              <a:latin typeface="微软雅黑" panose="020B0503020204020204" charset="-122"/>
              <a:ea typeface="微软雅黑" panose="020B0503020204020204" charset="-122"/>
              <a:cs typeface="+mn-ea"/>
              <a:sym typeface="+mn-ea"/>
            </a:endParaRPr>
          </a:p>
          <a:p>
            <a:r>
              <a:rPr lang="en-US" altLang="zh-CN" sz="2000" noProof="1">
                <a:latin typeface="微软雅黑" panose="020B0503020204020204" charset="-122"/>
                <a:ea typeface="微软雅黑" panose="020B0503020204020204" charset="-122"/>
                <a:cs typeface="+mn-ea"/>
                <a:sym typeface="+mn-ea"/>
              </a:rPr>
              <a:t>CREATE TABLE tb_employee(</a:t>
            </a:r>
          </a:p>
          <a:p>
            <a:pPr lvl="1"/>
            <a:r>
              <a:rPr lang="en-US" altLang="zh-CN" sz="2000" noProof="1">
                <a:latin typeface="微软雅黑" panose="020B0503020204020204" charset="-122"/>
                <a:ea typeface="微软雅黑" panose="020B0503020204020204" charset="-122"/>
                <a:cs typeface="+mn-ea"/>
                <a:sym typeface="+mn-ea"/>
              </a:rPr>
              <a:t>employee_id INT(4) PRIMARY KEY,</a:t>
            </a:r>
          </a:p>
          <a:p>
            <a:pPr lvl="1"/>
            <a:r>
              <a:rPr lang="en-US" altLang="zh-CN" sz="2000" noProof="1">
                <a:latin typeface="微软雅黑" panose="020B0503020204020204" charset="-122"/>
                <a:ea typeface="微软雅黑" panose="020B0503020204020204" charset="-122"/>
                <a:cs typeface="+mn-ea"/>
                <a:sym typeface="+mn-ea"/>
              </a:rPr>
              <a:t>`name` VARCHAR(18),</a:t>
            </a:r>
          </a:p>
          <a:p>
            <a:pPr lvl="1"/>
            <a:r>
              <a:rPr lang="en-US" altLang="zh-CN" sz="2000" noProof="1">
                <a:latin typeface="微软雅黑" panose="020B0503020204020204" charset="-122"/>
                <a:ea typeface="微软雅黑" panose="020B0503020204020204" charset="-122"/>
                <a:cs typeface="+mn-ea"/>
                <a:sym typeface="+mn-ea"/>
              </a:rPr>
              <a:t>gender VARCHAR(10),</a:t>
            </a:r>
          </a:p>
          <a:p>
            <a:pPr lvl="1"/>
            <a:r>
              <a:rPr lang="en-US" altLang="zh-CN" sz="2000" noProof="1">
                <a:latin typeface="微软雅黑" panose="020B0503020204020204" charset="-122"/>
                <a:ea typeface="微软雅黑" panose="020B0503020204020204" charset="-122"/>
                <a:cs typeface="+mn-ea"/>
                <a:sym typeface="+mn-ea"/>
              </a:rPr>
              <a:t>dept_id INT(4),</a:t>
            </a:r>
          </a:p>
          <a:p>
            <a:pPr lvl="1"/>
            <a:r>
              <a:rPr lang="en-US" altLang="zh-CN" sz="2000" noProof="1">
                <a:latin typeface="微软雅黑" panose="020B0503020204020204" charset="-122"/>
                <a:ea typeface="微软雅黑" panose="020B0503020204020204" charset="-122"/>
                <a:cs typeface="+mn-ea"/>
                <a:sym typeface="+mn-ea"/>
              </a:rPr>
              <a:t>address VARCHAR(255),</a:t>
            </a:r>
          </a:p>
          <a:p>
            <a:pPr lvl="1"/>
            <a:r>
              <a:rPr lang="en-US" altLang="zh-CN" sz="2000" noProof="1">
                <a:solidFill>
                  <a:srgbClr val="FF0000"/>
                </a:solidFill>
                <a:latin typeface="微软雅黑" panose="020B0503020204020204" charset="-122"/>
                <a:ea typeface="微软雅黑" panose="020B0503020204020204" charset="-122"/>
                <a:cs typeface="+mn-ea"/>
                <a:sym typeface="+mn-ea"/>
              </a:rPr>
              <a:t>CONSTRAINT </a:t>
            </a:r>
            <a:r>
              <a:rPr lang="en-US" altLang="zh-CN" sz="2000" noProof="1" smtClean="0">
                <a:solidFill>
                  <a:srgbClr val="FF0000"/>
                </a:solidFill>
                <a:latin typeface="微软雅黑" panose="020B0503020204020204" charset="-122"/>
                <a:ea typeface="微软雅黑" panose="020B0503020204020204" charset="-122"/>
                <a:cs typeface="+mn-ea"/>
                <a:sym typeface="+mn-ea"/>
              </a:rPr>
              <a:t>fk_deptid FOREIGN </a:t>
            </a:r>
            <a:r>
              <a:rPr lang="en-US" altLang="zh-CN" sz="2000" noProof="1">
                <a:solidFill>
                  <a:srgbClr val="FF0000"/>
                </a:solidFill>
                <a:latin typeface="微软雅黑" panose="020B0503020204020204" charset="-122"/>
                <a:ea typeface="微软雅黑" panose="020B0503020204020204" charset="-122"/>
                <a:cs typeface="+mn-ea"/>
                <a:sym typeface="+mn-ea"/>
              </a:rPr>
              <a:t>KEY(dept_id) REFERENCES tb_dept(dept_id)</a:t>
            </a:r>
          </a:p>
          <a:p>
            <a:r>
              <a:rPr lang="en-US" altLang="zh-CN" sz="2000" noProof="1">
                <a:latin typeface="微软雅黑" panose="020B0503020204020204" charset="-122"/>
                <a:ea typeface="微软雅黑" panose="020B0503020204020204" charset="-122"/>
                <a:cs typeface="+mn-ea"/>
                <a:sym typeface="+mn-ea"/>
              </a:rPr>
              <a:t>);</a:t>
            </a:r>
            <a:endParaRPr lang="en-US" altLang="zh-CN" sz="2000" b="1" noProof="1">
              <a:solidFill>
                <a:schemeClr val="accent5">
                  <a:lumMod val="1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xmlns="" val="24947938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外键约束的</a:t>
            </a:r>
            <a:r>
              <a:rPr lang="zh-CN" altLang="en-US" dirty="0"/>
              <a:t>参照</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smtClean="0"/>
              <a:t>创建外键约束后，会对多表的数据产生一定的影响。</a:t>
            </a:r>
            <a:r>
              <a:rPr lang="en-US" altLang="zh-CN" dirty="0" err="1" smtClean="0"/>
              <a:t>Mysql</a:t>
            </a:r>
            <a:r>
              <a:rPr lang="zh-CN" altLang="en-US" dirty="0" smtClean="0"/>
              <a:t>提供以下几种参照操作。</a:t>
            </a:r>
            <a:endParaRPr lang="en-US" altLang="zh-CN" dirty="0" smtClean="0"/>
          </a:p>
          <a:p>
            <a:pPr lvl="1"/>
            <a:r>
              <a:rPr lang="en-US" altLang="zh-CN" dirty="0" smtClean="0">
                <a:solidFill>
                  <a:srgbClr val="FF0000"/>
                </a:solidFill>
              </a:rPr>
              <a:t>cascade</a:t>
            </a:r>
            <a:r>
              <a:rPr lang="zh-CN" altLang="en-US" dirty="0" smtClean="0"/>
              <a:t>：从主表删除或者更新且自动删除或更新从表中的内容。</a:t>
            </a:r>
            <a:endParaRPr lang="en-US" altLang="zh-CN" dirty="0" smtClean="0"/>
          </a:p>
          <a:p>
            <a:pPr lvl="1"/>
            <a:r>
              <a:rPr lang="en-US" altLang="zh-CN" dirty="0" smtClean="0">
                <a:solidFill>
                  <a:srgbClr val="FF0000"/>
                </a:solidFill>
              </a:rPr>
              <a:t>set null</a:t>
            </a:r>
            <a:r>
              <a:rPr lang="zh-CN" altLang="en-US" dirty="0" smtClean="0"/>
              <a:t>：从主表中删除或者更新且从表中匹配的内容设置为</a:t>
            </a:r>
            <a:r>
              <a:rPr lang="en-US" altLang="zh-CN" dirty="0" smtClean="0"/>
              <a:t>null</a:t>
            </a:r>
            <a:r>
              <a:rPr lang="zh-CN" altLang="en-US" dirty="0" smtClean="0"/>
              <a:t>，使用此功能必须保证从表的字段没有被设置为</a:t>
            </a:r>
            <a:r>
              <a:rPr lang="en-US" altLang="zh-CN" dirty="0" smtClean="0"/>
              <a:t>not null</a:t>
            </a:r>
            <a:r>
              <a:rPr lang="zh-CN" altLang="en-US" dirty="0" smtClean="0"/>
              <a:t>。</a:t>
            </a:r>
            <a:endParaRPr lang="en-US" altLang="zh-CN" dirty="0" smtClean="0"/>
          </a:p>
          <a:p>
            <a:pPr lvl="1"/>
            <a:r>
              <a:rPr lang="en-US" altLang="zh-CN" dirty="0" smtClean="0">
                <a:solidFill>
                  <a:srgbClr val="FF0000"/>
                </a:solidFill>
              </a:rPr>
              <a:t>restrict</a:t>
            </a:r>
            <a:r>
              <a:rPr lang="zh-CN" altLang="en-US" dirty="0" smtClean="0"/>
              <a:t>：拒绝对父表的删除或更新操作。</a:t>
            </a:r>
            <a:endParaRPr lang="en-US" altLang="zh-CN" dirty="0" smtClean="0"/>
          </a:p>
          <a:p>
            <a:pPr lvl="1"/>
            <a:r>
              <a:rPr lang="en-US" altLang="zh-CN" dirty="0" smtClean="0"/>
              <a:t>No action</a:t>
            </a:r>
            <a:r>
              <a:rPr lang="zh-CN" altLang="en-US" dirty="0" smtClean="0"/>
              <a:t>：标准</a:t>
            </a:r>
            <a:r>
              <a:rPr lang="en-US" altLang="zh-CN" dirty="0" err="1" smtClean="0"/>
              <a:t>sql</a:t>
            </a:r>
            <a:r>
              <a:rPr lang="zh-CN" altLang="en-US" dirty="0" smtClean="0"/>
              <a:t>关键字，在</a:t>
            </a:r>
            <a:r>
              <a:rPr lang="en-US" altLang="zh-CN" dirty="0" err="1" smtClean="0"/>
              <a:t>mysql</a:t>
            </a:r>
            <a:r>
              <a:rPr lang="zh-CN" altLang="en-US" dirty="0" smtClean="0"/>
              <a:t>中与</a:t>
            </a:r>
            <a:r>
              <a:rPr lang="en-US" altLang="zh-CN" dirty="0" smtClean="0"/>
              <a:t>restrict</a:t>
            </a:r>
            <a:r>
              <a:rPr lang="zh-CN" altLang="en-US" dirty="0" smtClean="0"/>
              <a:t>相同。</a:t>
            </a:r>
            <a:endParaRPr lang="zh-CN" altLang="en-US" dirty="0"/>
          </a:p>
        </p:txBody>
      </p:sp>
      <p:sp>
        <p:nvSpPr>
          <p:cNvPr id="4" name="AutoShape 50"/>
          <p:cNvSpPr>
            <a:spLocks noChangeArrowheads="1"/>
          </p:cNvSpPr>
          <p:nvPr/>
        </p:nvSpPr>
        <p:spPr bwMode="auto">
          <a:xfrm>
            <a:off x="1025243" y="4286949"/>
            <a:ext cx="7143750" cy="193899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r>
              <a:rPr lang="en-US" altLang="zh-CN" sz="2000" noProof="1" smtClean="0">
                <a:solidFill>
                  <a:schemeClr val="accent4">
                    <a:lumMod val="75000"/>
                  </a:schemeClr>
                </a:solidFill>
                <a:latin typeface="微软雅黑" panose="020B0503020204020204" charset="-122"/>
                <a:ea typeface="微软雅黑" panose="020B0503020204020204" charset="-122"/>
                <a:cs typeface="+mn-ea"/>
                <a:sym typeface="+mn-ea"/>
              </a:rPr>
              <a:t>#</a:t>
            </a:r>
            <a:r>
              <a:rPr lang="zh-CN" altLang="en-US" sz="2000" noProof="1">
                <a:solidFill>
                  <a:schemeClr val="accent4">
                    <a:lumMod val="75000"/>
                  </a:schemeClr>
                </a:solidFill>
                <a:latin typeface="微软雅黑" panose="020B0503020204020204" charset="-122"/>
                <a:ea typeface="微软雅黑" panose="020B0503020204020204" charset="-122"/>
                <a:cs typeface="+mn-ea"/>
                <a:sym typeface="+mn-ea"/>
              </a:rPr>
              <a:t>从</a:t>
            </a:r>
            <a:r>
              <a:rPr lang="zh-CN" altLang="en-US" sz="2000" noProof="1" smtClean="0">
                <a:solidFill>
                  <a:schemeClr val="accent4">
                    <a:lumMod val="75000"/>
                  </a:schemeClr>
                </a:solidFill>
                <a:latin typeface="微软雅黑" panose="020B0503020204020204" charset="-122"/>
                <a:ea typeface="微软雅黑" panose="020B0503020204020204" charset="-122"/>
                <a:cs typeface="+mn-ea"/>
                <a:sym typeface="+mn-ea"/>
              </a:rPr>
              <a:t>表（子表）</a:t>
            </a:r>
            <a:endParaRPr lang="zh-CN" altLang="en-US" sz="2000" noProof="1">
              <a:solidFill>
                <a:schemeClr val="accent4">
                  <a:lumMod val="75000"/>
                </a:schemeClr>
              </a:solidFill>
              <a:latin typeface="微软雅黑" panose="020B0503020204020204" charset="-122"/>
              <a:ea typeface="微软雅黑" panose="020B0503020204020204" charset="-122"/>
              <a:cs typeface="+mn-ea"/>
              <a:sym typeface="+mn-ea"/>
            </a:endParaRPr>
          </a:p>
          <a:p>
            <a:r>
              <a:rPr lang="en-US" altLang="zh-CN" sz="2000" noProof="1">
                <a:latin typeface="微软雅黑" panose="020B0503020204020204" charset="-122"/>
                <a:ea typeface="微软雅黑" panose="020B0503020204020204" charset="-122"/>
                <a:cs typeface="+mn-ea"/>
                <a:sym typeface="+mn-ea"/>
              </a:rPr>
              <a:t>CREATE TABLE tb_employee(</a:t>
            </a:r>
          </a:p>
          <a:p>
            <a:pPr lvl="1"/>
            <a:r>
              <a:rPr lang="en-US" altLang="zh-CN" sz="2000" noProof="1" smtClean="0">
                <a:latin typeface="微软雅黑" panose="020B0503020204020204" charset="-122"/>
                <a:ea typeface="微软雅黑" panose="020B0503020204020204" charset="-122"/>
                <a:cs typeface="+mn-ea"/>
                <a:sym typeface="+mn-ea"/>
              </a:rPr>
              <a:t>……</a:t>
            </a:r>
          </a:p>
          <a:p>
            <a:pPr lvl="1"/>
            <a:r>
              <a:rPr lang="en-US" altLang="zh-CN" sz="2000" noProof="1" smtClean="0">
                <a:solidFill>
                  <a:srgbClr val="FF0000"/>
                </a:solidFill>
                <a:latin typeface="微软雅黑" panose="020B0503020204020204" charset="-122"/>
                <a:ea typeface="微软雅黑" panose="020B0503020204020204" charset="-122"/>
                <a:cs typeface="+mn-ea"/>
                <a:sym typeface="+mn-ea"/>
              </a:rPr>
              <a:t>FOREIGN </a:t>
            </a:r>
            <a:r>
              <a:rPr lang="en-US" altLang="zh-CN" sz="2000" noProof="1">
                <a:solidFill>
                  <a:srgbClr val="FF0000"/>
                </a:solidFill>
                <a:latin typeface="微软雅黑" panose="020B0503020204020204" charset="-122"/>
                <a:ea typeface="微软雅黑" panose="020B0503020204020204" charset="-122"/>
                <a:cs typeface="+mn-ea"/>
                <a:sym typeface="+mn-ea"/>
              </a:rPr>
              <a:t>KEY(dept_id) REFERENCES tb_dept(dept_id</a:t>
            </a:r>
            <a:r>
              <a:rPr lang="en-US" altLang="zh-CN" sz="2000" noProof="1" smtClean="0">
                <a:solidFill>
                  <a:srgbClr val="FF0000"/>
                </a:solidFill>
                <a:latin typeface="微软雅黑" panose="020B0503020204020204" charset="-122"/>
                <a:ea typeface="微软雅黑" panose="020B0503020204020204" charset="-122"/>
                <a:cs typeface="+mn-ea"/>
                <a:sym typeface="+mn-ea"/>
              </a:rPr>
              <a:t>) </a:t>
            </a:r>
            <a:r>
              <a:rPr lang="en-US" altLang="zh-CN" sz="2000" b="1" noProof="1" smtClean="0">
                <a:solidFill>
                  <a:srgbClr val="FF0000"/>
                </a:solidFill>
                <a:latin typeface="微软雅黑" panose="020B0503020204020204" charset="-122"/>
                <a:ea typeface="微软雅黑" panose="020B0503020204020204" charset="-122"/>
                <a:cs typeface="+mn-ea"/>
                <a:sym typeface="+mn-ea"/>
              </a:rPr>
              <a:t>on delete cascade</a:t>
            </a:r>
            <a:endParaRPr lang="en-US" altLang="zh-CN" sz="2000" b="1" noProof="1">
              <a:solidFill>
                <a:srgbClr val="FF0000"/>
              </a:solidFill>
              <a:latin typeface="微软雅黑" panose="020B0503020204020204" charset="-122"/>
              <a:ea typeface="微软雅黑" panose="020B0503020204020204" charset="-122"/>
              <a:cs typeface="+mn-ea"/>
              <a:sym typeface="+mn-ea"/>
            </a:endParaRPr>
          </a:p>
          <a:p>
            <a:r>
              <a:rPr lang="en-US" altLang="zh-CN" sz="2000" noProof="1">
                <a:latin typeface="微软雅黑" panose="020B0503020204020204" charset="-122"/>
                <a:ea typeface="微软雅黑" panose="020B0503020204020204" charset="-122"/>
                <a:cs typeface="+mn-ea"/>
                <a:sym typeface="+mn-ea"/>
              </a:rPr>
              <a:t>);</a:t>
            </a:r>
            <a:endParaRPr lang="en-US" altLang="zh-CN" sz="2000" b="1" noProof="1">
              <a:solidFill>
                <a:schemeClr val="accent5">
                  <a:lumMod val="1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xmlns="" val="3322465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创建表后，添加和维护约束</a:t>
            </a:r>
            <a:endParaRPr lang="zh-CN" altLang="en-US" dirty="0"/>
          </a:p>
        </p:txBody>
      </p:sp>
      <p:sp>
        <p:nvSpPr>
          <p:cNvPr id="3" name="内容占位符 2"/>
          <p:cNvSpPr>
            <a:spLocks noGrp="1"/>
          </p:cNvSpPr>
          <p:nvPr>
            <p:ph idx="1"/>
          </p:nvPr>
        </p:nvSpPr>
        <p:spPr/>
        <p:txBody>
          <a:bodyPr/>
          <a:lstStyle/>
          <a:p>
            <a:pPr lvl="0"/>
            <a:r>
              <a:rPr lang="zh-CN" altLang="en-US" smtClean="0">
                <a:sym typeface="+mn-ea"/>
              </a:rPr>
              <a:t>添加主键约束：</a:t>
            </a:r>
          </a:p>
          <a:p>
            <a:pPr lvl="0"/>
            <a:endParaRPr lang="en-US" altLang="x-none" smtClean="0"/>
          </a:p>
          <a:p>
            <a:pPr lvl="0"/>
            <a:r>
              <a:rPr lang="zh-CN" altLang="en-US" smtClean="0">
                <a:sym typeface="+mn-ea"/>
              </a:rPr>
              <a:t>删除主键约束：</a:t>
            </a:r>
          </a:p>
          <a:p>
            <a:pPr lvl="0"/>
            <a:endParaRPr lang="en-US" altLang="x-none" smtClean="0"/>
          </a:p>
          <a:p>
            <a:pPr lvl="0"/>
            <a:r>
              <a:rPr lang="zh-CN" altLang="en-US" smtClean="0">
                <a:sym typeface="+mn-ea"/>
              </a:rPr>
              <a:t>添加外键约束：</a:t>
            </a:r>
          </a:p>
          <a:p>
            <a:pPr lvl="0"/>
            <a:endParaRPr lang="zh-CN" altLang="en-US" smtClean="0">
              <a:sym typeface="+mn-ea"/>
            </a:endParaRPr>
          </a:p>
          <a:p>
            <a:pPr lvl="0"/>
            <a:endParaRPr lang="en-US" altLang="x-none" smtClean="0"/>
          </a:p>
          <a:p>
            <a:pPr lvl="0"/>
            <a:r>
              <a:rPr lang="zh-CN" altLang="en-US" smtClean="0">
                <a:sym typeface="+mn-ea"/>
              </a:rPr>
              <a:t>删除外键约束：</a:t>
            </a:r>
          </a:p>
          <a:p>
            <a:pPr lvl="0"/>
            <a:endParaRPr lang="zh-CN" altLang="en-US" dirty="0"/>
          </a:p>
        </p:txBody>
      </p:sp>
      <p:sp>
        <p:nvSpPr>
          <p:cNvPr id="5" name="AutoShape 5"/>
          <p:cNvSpPr>
            <a:spLocks noChangeArrowheads="1"/>
          </p:cNvSpPr>
          <p:nvPr/>
        </p:nvSpPr>
        <p:spPr bwMode="auto">
          <a:xfrm>
            <a:off x="865505" y="1911985"/>
            <a:ext cx="7830820" cy="36068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0" eaLnBrk="1" hangingPunct="1"/>
            <a:r>
              <a:rPr lang="en-US" altLang="zh-CN" b="1" dirty="0">
                <a:latin typeface="Arial" panose="020B0604020202020204" pitchFamily="34" charset="0"/>
                <a:ea typeface="宋体" panose="02010600030101010101" pitchFamily="2" charset="-122"/>
                <a:sym typeface="+mn-ea"/>
              </a:rPr>
              <a:t>alter table </a:t>
            </a:r>
            <a:r>
              <a:rPr lang="zh-CN" altLang="en-US" b="1" dirty="0">
                <a:latin typeface="Arial" panose="020B0604020202020204" pitchFamily="34" charset="0"/>
                <a:ea typeface="宋体" panose="02010600030101010101" pitchFamily="2" charset="-122"/>
                <a:sym typeface="+mn-ea"/>
              </a:rPr>
              <a:t>表名 </a:t>
            </a:r>
            <a:r>
              <a:rPr lang="en-US" altLang="zh-CN" b="1" dirty="0">
                <a:latin typeface="Arial" panose="020B0604020202020204" pitchFamily="34" charset="0"/>
                <a:ea typeface="宋体" panose="02010600030101010101" pitchFamily="2" charset="-122"/>
                <a:sym typeface="+mn-ea"/>
              </a:rPr>
              <a:t>add constraint </a:t>
            </a:r>
            <a:r>
              <a:rPr lang="zh-CN" altLang="en-US" b="1" dirty="0">
                <a:latin typeface="Arial" panose="020B0604020202020204" pitchFamily="34" charset="0"/>
                <a:ea typeface="宋体" panose="02010600030101010101" pitchFamily="2" charset="-122"/>
                <a:sym typeface="+mn-ea"/>
              </a:rPr>
              <a:t> 约束名 </a:t>
            </a:r>
            <a:r>
              <a:rPr lang="en-US" altLang="zh-CN" b="1" dirty="0">
                <a:latin typeface="Arial" panose="020B0604020202020204" pitchFamily="34" charset="0"/>
                <a:ea typeface="宋体" panose="02010600030101010101" pitchFamily="2" charset="-122"/>
                <a:sym typeface="+mn-ea"/>
              </a:rPr>
              <a:t>primary key  </a:t>
            </a:r>
            <a:r>
              <a:rPr lang="zh-CN" altLang="en-US" b="1" dirty="0" smtClean="0">
                <a:latin typeface="Arial" panose="020B0604020202020204" pitchFamily="34" charset="0"/>
                <a:ea typeface="宋体" panose="02010600030101010101" pitchFamily="2" charset="-122"/>
                <a:sym typeface="+mn-ea"/>
              </a:rPr>
              <a:t>表</a:t>
            </a:r>
            <a:r>
              <a:rPr lang="zh-CN" altLang="en-US" b="1" dirty="0">
                <a:latin typeface="Arial" panose="020B0604020202020204" pitchFamily="34" charset="0"/>
                <a:ea typeface="宋体" panose="02010600030101010101" pitchFamily="2" charset="-122"/>
                <a:sym typeface="+mn-ea"/>
              </a:rPr>
              <a:t>名 </a:t>
            </a:r>
            <a:r>
              <a:rPr lang="zh-CN" altLang="en-US" b="1" dirty="0" smtClean="0">
                <a:latin typeface="Arial" panose="020B0604020202020204" pitchFamily="34" charset="0"/>
                <a:ea typeface="宋体" panose="02010600030101010101" pitchFamily="2" charset="-122"/>
                <a:sym typeface="+mn-ea"/>
              </a:rPr>
              <a:t>（主</a:t>
            </a:r>
            <a:r>
              <a:rPr lang="zh-CN" altLang="en-US" b="1" dirty="0">
                <a:latin typeface="Arial" panose="020B0604020202020204" pitchFamily="34" charset="0"/>
                <a:ea typeface="宋体" panose="02010600030101010101" pitchFamily="2" charset="-122"/>
                <a:sym typeface="+mn-ea"/>
              </a:rPr>
              <a:t>键字段）</a:t>
            </a:r>
            <a:r>
              <a:rPr lang="en-US" altLang="zh-CN" b="1" dirty="0">
                <a:latin typeface="Arial" panose="020B0604020202020204" pitchFamily="34" charset="0"/>
                <a:ea typeface="宋体" panose="02010600030101010101" pitchFamily="2" charset="-122"/>
                <a:sym typeface="+mn-ea"/>
              </a:rPr>
              <a:t>;</a:t>
            </a:r>
            <a:endParaRPr lang="zh-CN" altLang="en-US" b="1" dirty="0" err="1" smtClean="0">
              <a:latin typeface="微软雅黑" panose="020B0503020204020204" charset="-122"/>
              <a:ea typeface="微软雅黑" panose="020B0503020204020204" charset="-122"/>
            </a:endParaRPr>
          </a:p>
        </p:txBody>
      </p:sp>
      <p:sp>
        <p:nvSpPr>
          <p:cNvPr id="4" name="AutoShape 5"/>
          <p:cNvSpPr>
            <a:spLocks noChangeArrowheads="1"/>
          </p:cNvSpPr>
          <p:nvPr/>
        </p:nvSpPr>
        <p:spPr bwMode="auto">
          <a:xfrm>
            <a:off x="865505" y="2758440"/>
            <a:ext cx="7830820" cy="36068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0" eaLnBrk="1" hangingPunct="1"/>
            <a:r>
              <a:rPr lang="en-US" altLang="zh-CN" b="1" dirty="0">
                <a:latin typeface="Arial" panose="020B0604020202020204" pitchFamily="34" charset="0"/>
                <a:ea typeface="宋体" panose="02010600030101010101" pitchFamily="2" charset="-122"/>
                <a:sym typeface="+mn-ea"/>
              </a:rPr>
              <a:t>alter  table </a:t>
            </a:r>
            <a:r>
              <a:rPr lang="zh-CN" altLang="en-US" b="1" dirty="0">
                <a:latin typeface="Arial" panose="020B0604020202020204" pitchFamily="34" charset="0"/>
                <a:ea typeface="宋体" panose="02010600030101010101" pitchFamily="2" charset="-122"/>
                <a:sym typeface="+mn-ea"/>
              </a:rPr>
              <a:t>表名 </a:t>
            </a:r>
            <a:r>
              <a:rPr lang="en-US" altLang="zh-CN" b="1" dirty="0">
                <a:latin typeface="Arial" panose="020B0604020202020204" pitchFamily="34" charset="0"/>
                <a:ea typeface="宋体" panose="02010600030101010101" pitchFamily="2" charset="-122"/>
                <a:sym typeface="+mn-ea"/>
              </a:rPr>
              <a:t>drop  primary key;</a:t>
            </a:r>
            <a:endParaRPr lang="zh-CN" altLang="en-US" b="1" dirty="0" err="1" smtClean="0">
              <a:latin typeface="微软雅黑" panose="020B0503020204020204" charset="-122"/>
              <a:ea typeface="微软雅黑" panose="020B0503020204020204" charset="-122"/>
            </a:endParaRPr>
          </a:p>
        </p:txBody>
      </p:sp>
      <p:sp>
        <p:nvSpPr>
          <p:cNvPr id="6" name="AutoShape 5"/>
          <p:cNvSpPr>
            <a:spLocks noChangeArrowheads="1"/>
          </p:cNvSpPr>
          <p:nvPr/>
        </p:nvSpPr>
        <p:spPr bwMode="auto">
          <a:xfrm>
            <a:off x="865505" y="3617595"/>
            <a:ext cx="7830820" cy="65595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0" eaLnBrk="1" hangingPunct="1"/>
            <a:r>
              <a:rPr lang="en-US" altLang="zh-CN" b="1" dirty="0">
                <a:latin typeface="Arial" panose="020B0604020202020204" pitchFamily="34" charset="0"/>
                <a:ea typeface="宋体" panose="02010600030101010101" pitchFamily="2" charset="-122"/>
                <a:sym typeface="+mn-ea"/>
              </a:rPr>
              <a:t>alter   table </a:t>
            </a:r>
            <a:r>
              <a:rPr lang="zh-CN" altLang="en-US" b="1" dirty="0">
                <a:latin typeface="Arial" panose="020B0604020202020204" pitchFamily="34" charset="0"/>
                <a:ea typeface="宋体" panose="02010600030101010101" pitchFamily="2" charset="-122"/>
                <a:sym typeface="+mn-ea"/>
              </a:rPr>
              <a:t>从表   </a:t>
            </a:r>
            <a:r>
              <a:rPr lang="en-US" altLang="zh-CN" b="1" dirty="0">
                <a:latin typeface="Arial" panose="020B0604020202020204" pitchFamily="34" charset="0"/>
                <a:ea typeface="宋体" panose="02010600030101010101" pitchFamily="2" charset="-122"/>
                <a:sym typeface="+mn-ea"/>
              </a:rPr>
              <a:t>add  constraint </a:t>
            </a:r>
            <a:r>
              <a:rPr lang="zh-CN" altLang="en-US" b="1" dirty="0">
                <a:latin typeface="Arial" panose="020B0604020202020204" pitchFamily="34" charset="0"/>
                <a:ea typeface="宋体" panose="02010600030101010101" pitchFamily="2" charset="-122"/>
                <a:sym typeface="+mn-ea"/>
              </a:rPr>
              <a:t> 约束名 </a:t>
            </a:r>
            <a:r>
              <a:rPr lang="en-US" altLang="zh-CN" b="1" dirty="0">
                <a:latin typeface="Arial" panose="020B0604020202020204" pitchFamily="34" charset="0"/>
                <a:ea typeface="宋体" panose="02010600030101010101" pitchFamily="2" charset="-122"/>
                <a:sym typeface="+mn-ea"/>
              </a:rPr>
              <a:t>foreign   key  </a:t>
            </a:r>
            <a:endParaRPr lang="en-US" altLang="zh-CN" b="1" dirty="0">
              <a:latin typeface="Arial" panose="020B0604020202020204" pitchFamily="34" charset="0"/>
              <a:ea typeface="宋体" panose="02010600030101010101" pitchFamily="2" charset="-122"/>
            </a:endParaRPr>
          </a:p>
          <a:p>
            <a:pPr lvl="0" eaLnBrk="1" hangingPunct="1"/>
            <a:r>
              <a:rPr lang="en-US" altLang="x-none" b="1" dirty="0">
                <a:latin typeface="Arial" panose="020B0604020202020204" pitchFamily="34" charset="0"/>
                <a:ea typeface="宋体" panose="02010600030101010101" pitchFamily="2" charset="-122"/>
                <a:sym typeface="+mn-ea"/>
              </a:rPr>
              <a:t> </a:t>
            </a:r>
            <a:r>
              <a:rPr lang="en-US" altLang="zh-CN" b="1" dirty="0">
                <a:latin typeface="Arial" panose="020B0604020202020204" pitchFamily="34" charset="0"/>
                <a:ea typeface="宋体" panose="02010600030101010101" pitchFamily="2" charset="-122"/>
                <a:sym typeface="+mn-ea"/>
              </a:rPr>
              <a:t>(</a:t>
            </a:r>
            <a:r>
              <a:rPr lang="zh-CN" altLang="en-US" b="1" dirty="0">
                <a:latin typeface="Arial" panose="020B0604020202020204" pitchFamily="34" charset="0"/>
                <a:ea typeface="宋体" panose="02010600030101010101" pitchFamily="2" charset="-122"/>
                <a:sym typeface="+mn-ea"/>
              </a:rPr>
              <a:t>从</a:t>
            </a:r>
            <a:r>
              <a:rPr lang="zh-CN" altLang="en-US" b="1" dirty="0" smtClean="0">
                <a:latin typeface="Arial" panose="020B0604020202020204" pitchFamily="34" charset="0"/>
                <a:ea typeface="宋体" panose="02010600030101010101" pitchFamily="2" charset="-122"/>
                <a:sym typeface="+mn-ea"/>
              </a:rPr>
              <a:t>表外</a:t>
            </a:r>
            <a:r>
              <a:rPr lang="zh-CN" altLang="en-US" b="1" dirty="0">
                <a:latin typeface="Arial" panose="020B0604020202020204" pitchFamily="34" charset="0"/>
                <a:ea typeface="宋体" panose="02010600030101010101" pitchFamily="2" charset="-122"/>
                <a:sym typeface="+mn-ea"/>
              </a:rPr>
              <a:t>键字段</a:t>
            </a:r>
            <a:r>
              <a:rPr lang="en-US" altLang="zh-CN" b="1" dirty="0">
                <a:latin typeface="Arial" panose="020B0604020202020204" pitchFamily="34" charset="0"/>
                <a:ea typeface="宋体" panose="02010600030101010101" pitchFamily="2" charset="-122"/>
                <a:sym typeface="+mn-ea"/>
              </a:rPr>
              <a:t>)</a:t>
            </a:r>
            <a:r>
              <a:rPr lang="zh-CN" altLang="en-US" b="1" dirty="0">
                <a:latin typeface="Arial" panose="020B0604020202020204" pitchFamily="34" charset="0"/>
                <a:ea typeface="宋体" panose="02010600030101010101" pitchFamily="2" charset="-122"/>
                <a:sym typeface="+mn-ea"/>
              </a:rPr>
              <a:t>   </a:t>
            </a:r>
            <a:r>
              <a:rPr lang="en-US" altLang="zh-CN" b="1" dirty="0">
                <a:latin typeface="Arial" panose="020B0604020202020204" pitchFamily="34" charset="0"/>
                <a:ea typeface="宋体" panose="02010600030101010101" pitchFamily="2" charset="-122"/>
                <a:sym typeface="+mn-ea"/>
              </a:rPr>
              <a:t>references  </a:t>
            </a:r>
            <a:r>
              <a:rPr lang="zh-CN" altLang="en-US" b="1" dirty="0">
                <a:latin typeface="Arial" panose="020B0604020202020204" pitchFamily="34" charset="0"/>
                <a:ea typeface="宋体" panose="02010600030101010101" pitchFamily="2" charset="-122"/>
                <a:sym typeface="+mn-ea"/>
              </a:rPr>
              <a:t>主表  （主键字段）</a:t>
            </a:r>
            <a:r>
              <a:rPr lang="en-US" altLang="zh-CN" b="1" dirty="0">
                <a:latin typeface="Arial" panose="020B0604020202020204" pitchFamily="34" charset="0"/>
                <a:ea typeface="宋体" panose="02010600030101010101" pitchFamily="2" charset="-122"/>
                <a:sym typeface="+mn-ea"/>
              </a:rPr>
              <a:t>;</a:t>
            </a:r>
            <a:endParaRPr lang="zh-CN" altLang="en-US" b="1" dirty="0" err="1" smtClean="0">
              <a:latin typeface="微软雅黑" panose="020B0503020204020204" charset="-122"/>
              <a:ea typeface="微软雅黑" panose="020B0503020204020204" charset="-122"/>
            </a:endParaRPr>
          </a:p>
        </p:txBody>
      </p:sp>
      <p:sp>
        <p:nvSpPr>
          <p:cNvPr id="7" name="AutoShape 5"/>
          <p:cNvSpPr>
            <a:spLocks noChangeArrowheads="1"/>
          </p:cNvSpPr>
          <p:nvPr/>
        </p:nvSpPr>
        <p:spPr bwMode="auto">
          <a:xfrm>
            <a:off x="865505" y="4940202"/>
            <a:ext cx="7830820" cy="36068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0" eaLnBrk="1" hangingPunct="1"/>
            <a:r>
              <a:rPr lang="en-US" altLang="zh-CN" b="1" dirty="0">
                <a:latin typeface="Arial" panose="020B0604020202020204" pitchFamily="34" charset="0"/>
                <a:ea typeface="宋体" panose="02010600030101010101" pitchFamily="2" charset="-122"/>
                <a:sym typeface="+mn-ea"/>
              </a:rPr>
              <a:t>alter  table </a:t>
            </a:r>
            <a:r>
              <a:rPr lang="zh-CN" altLang="en-US" b="1" dirty="0">
                <a:latin typeface="Arial" panose="020B0604020202020204" pitchFamily="34" charset="0"/>
                <a:ea typeface="宋体" panose="02010600030101010101" pitchFamily="2" charset="-122"/>
                <a:sym typeface="+mn-ea"/>
              </a:rPr>
              <a:t>表名  </a:t>
            </a:r>
            <a:r>
              <a:rPr lang="en-US" altLang="zh-CN" b="1" dirty="0">
                <a:latin typeface="Arial" panose="020B0604020202020204" pitchFamily="34" charset="0"/>
                <a:ea typeface="宋体" panose="02010600030101010101" pitchFamily="2" charset="-122"/>
                <a:sym typeface="+mn-ea"/>
              </a:rPr>
              <a:t>drop  foreign  key  </a:t>
            </a:r>
            <a:r>
              <a:rPr lang="zh-CN" altLang="en-US" b="1" dirty="0">
                <a:latin typeface="Arial" panose="020B0604020202020204" pitchFamily="34" charset="0"/>
                <a:ea typeface="宋体" panose="02010600030101010101" pitchFamily="2" charset="-122"/>
                <a:sym typeface="+mn-ea"/>
              </a:rPr>
              <a:t>外键约束名</a:t>
            </a:r>
            <a:r>
              <a:rPr lang="en-US" altLang="zh-CN" b="1" dirty="0">
                <a:latin typeface="Arial" panose="020B0604020202020204" pitchFamily="34" charset="0"/>
                <a:ea typeface="宋体" panose="02010600030101010101" pitchFamily="2" charset="-122"/>
                <a:sym typeface="+mn-ea"/>
              </a:rPr>
              <a:t>;</a:t>
            </a:r>
            <a:endParaRPr lang="zh-CN" altLang="en-US" b="1" dirty="0" err="1" smtClean="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课堂练习</a:t>
            </a:r>
            <a:endParaRPr lang="zh-CN" altLang="en-US" dirty="0"/>
          </a:p>
        </p:txBody>
      </p:sp>
      <p:sp>
        <p:nvSpPr>
          <p:cNvPr id="3" name="内容占位符 2"/>
          <p:cNvSpPr>
            <a:spLocks noGrp="1"/>
          </p:cNvSpPr>
          <p:nvPr>
            <p:ph idx="1"/>
          </p:nvPr>
        </p:nvSpPr>
        <p:spPr/>
        <p:txBody>
          <a:bodyPr/>
          <a:lstStyle/>
          <a:p>
            <a:r>
              <a:rPr lang="zh-CN" altLang="en-US" dirty="0" smtClean="0"/>
              <a:t>将前面创建的</a:t>
            </a:r>
            <a:r>
              <a:rPr lang="en-US" altLang="zh-CN" dirty="0" smtClean="0"/>
              <a:t>Student</a:t>
            </a:r>
            <a:r>
              <a:rPr lang="zh-CN" altLang="en-US" dirty="0" smtClean="0"/>
              <a:t>表，</a:t>
            </a:r>
            <a:r>
              <a:rPr lang="en-US" altLang="zh-CN" dirty="0" smtClean="0"/>
              <a:t>result</a:t>
            </a:r>
            <a:r>
              <a:rPr lang="zh-CN" altLang="en-US" dirty="0" smtClean="0"/>
              <a:t>表和</a:t>
            </a:r>
            <a:r>
              <a:rPr lang="en-US" altLang="zh-CN" dirty="0" smtClean="0"/>
              <a:t>subject</a:t>
            </a:r>
            <a:r>
              <a:rPr lang="zh-CN" altLang="en-US" dirty="0" smtClean="0"/>
              <a:t>表，建立主外键关系。</a:t>
            </a:r>
            <a:endParaRPr lang="en-US" altLang="zh-CN" dirty="0" smtClean="0"/>
          </a:p>
          <a:p>
            <a:endParaRPr lang="zh-CN" altLang="en-US" dirty="0"/>
          </a:p>
        </p:txBody>
      </p:sp>
    </p:spTree>
    <p:extLst>
      <p:ext uri="{BB962C8B-B14F-4D97-AF65-F5344CB8AC3E}">
        <p14:creationId xmlns:p14="http://schemas.microsoft.com/office/powerpoint/2010/main" xmlns="" val="3211116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结构化查询语句</a:t>
            </a:r>
            <a:r>
              <a:rPr lang="en-US" altLang="zh-CN" dirty="0">
                <a:sym typeface="+mn-ea"/>
              </a:rPr>
              <a:t>SQL</a:t>
            </a:r>
            <a:endParaRPr lang="zh-CN" altLang="en-US"/>
          </a:p>
        </p:txBody>
      </p:sp>
      <p:sp>
        <p:nvSpPr>
          <p:cNvPr id="3" name="内容占位符 2"/>
          <p:cNvSpPr>
            <a:spLocks noGrp="1"/>
          </p:cNvSpPr>
          <p:nvPr>
            <p:ph idx="1"/>
          </p:nvPr>
        </p:nvSpPr>
        <p:spPr/>
        <p:txBody>
          <a:bodyPr/>
          <a:lstStyle/>
          <a:p>
            <a:r>
              <a:rPr lang="zh-CN" altLang="en-US" dirty="0">
                <a:sym typeface="+mn-ea"/>
              </a:rPr>
              <a:t>结构化查询语句分类：</a:t>
            </a:r>
            <a:endParaRPr lang="zh-CN" altLang="en-US"/>
          </a:p>
        </p:txBody>
      </p:sp>
      <p:graphicFrame>
        <p:nvGraphicFramePr>
          <p:cNvPr id="16387" name="Group 3"/>
          <p:cNvGraphicFramePr>
            <a:graphicFrameLocks noGrp="1"/>
          </p:cNvGraphicFramePr>
          <p:nvPr>
            <p:extLst>
              <p:ext uri="{D42A27DB-BD31-4B8C-83A1-F6EECF244321}">
                <p14:modId xmlns:p14="http://schemas.microsoft.com/office/powerpoint/2010/main" xmlns="" val="1905815252"/>
              </p:ext>
            </p:extLst>
          </p:nvPr>
        </p:nvGraphicFramePr>
        <p:xfrm>
          <a:off x="609600" y="1997075"/>
          <a:ext cx="8032750" cy="4154170"/>
        </p:xfrm>
        <a:graphic>
          <a:graphicData uri="http://schemas.openxmlformats.org/drawingml/2006/table">
            <a:tbl>
              <a:tblPr/>
              <a:tblGrid>
                <a:gridCol w="2245995"/>
                <a:gridCol w="3072130"/>
                <a:gridCol w="2714625"/>
              </a:tblGrid>
              <a:tr h="57785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2400" b="0" i="0" u="none" strike="noStrike" cap="none" normalizeH="0" baseline="0" dirty="0" smtClean="0">
                          <a:ln>
                            <a:noFill/>
                          </a:ln>
                          <a:solidFill>
                            <a:schemeClr val="bg1"/>
                          </a:solidFill>
                          <a:effectLst/>
                          <a:latin typeface="黑体" panose="02010609060101010101" pitchFamily="2" charset="-122"/>
                          <a:ea typeface="黑体" panose="02010609060101010101" pitchFamily="2" charset="-122"/>
                        </a:rPr>
                        <a:t>名称</a:t>
                      </a: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1293CD"/>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2400" b="0" i="0" u="none" strike="noStrike" cap="none" normalizeH="0" baseline="0" smtClean="0">
                          <a:ln>
                            <a:noFill/>
                          </a:ln>
                          <a:solidFill>
                            <a:schemeClr val="bg1"/>
                          </a:solidFill>
                          <a:effectLst/>
                          <a:latin typeface="黑体" panose="02010609060101010101" pitchFamily="2" charset="-122"/>
                          <a:ea typeface="黑体" panose="02010609060101010101" pitchFamily="2" charset="-122"/>
                        </a:rPr>
                        <a:t>解释</a:t>
                      </a: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1293CD"/>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2400" b="0" i="0" u="none" strike="noStrike" cap="none" normalizeH="0" baseline="0" smtClean="0">
                          <a:ln>
                            <a:noFill/>
                          </a:ln>
                          <a:solidFill>
                            <a:schemeClr val="bg1"/>
                          </a:solidFill>
                          <a:effectLst/>
                          <a:latin typeface="黑体" panose="02010609060101010101" pitchFamily="2" charset="-122"/>
                          <a:ea typeface="黑体" panose="02010609060101010101" pitchFamily="2" charset="-122"/>
                        </a:rPr>
                        <a:t>命令</a:t>
                      </a: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1293CD"/>
                    </a:solidFill>
                  </a:tcPr>
                </a:tc>
              </a:tr>
              <a:tr h="89408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en-US" sz="2000" b="0" i="0" u="none" strike="noStrike" cap="none" normalizeH="0" baseline="0" dirty="0" smtClean="0">
                          <a:ln>
                            <a:noFill/>
                          </a:ln>
                          <a:solidFill>
                            <a:srgbClr val="FF0000"/>
                          </a:solidFill>
                          <a:effectLst/>
                          <a:latin typeface="黑体" panose="02010609060101010101" pitchFamily="2" charset="-122"/>
                          <a:ea typeface="黑体" panose="02010609060101010101" pitchFamily="2" charset="-122"/>
                        </a:rPr>
                        <a:t>DDL</a:t>
                      </a:r>
                    </a:p>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（数据定义语言</a:t>
                      </a:r>
                      <a:r>
                        <a:rPr kumimoji="0" 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a:t>
                      </a: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E9F9FD"/>
                    </a:solid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定义和管理数据对象，如数据库，数据表等</a:t>
                      </a: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E9F9FD"/>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en-US" sz="2000" b="0"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CREATE</a:t>
                      </a:r>
                      <a:r>
                        <a:rPr kumimoji="0" lang="zh-CN" altLang="en-US" sz="2000" b="0"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a:t>
                      </a:r>
                      <a:r>
                        <a:rPr kumimoji="0" lang="en-US" sz="2000" b="0"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DROP</a:t>
                      </a:r>
                      <a:r>
                        <a:rPr kumimoji="0" lang="zh-CN" altLang="en-US" sz="2000" b="0"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a:t>
                      </a:r>
                      <a:r>
                        <a:rPr kumimoji="0" lang="en-US" sz="2000" b="0"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ALTER</a:t>
                      </a: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E9F9FD"/>
                    </a:solidFill>
                  </a:tcPr>
                </a:tc>
              </a:tr>
              <a:tr h="89471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en-US" sz="2000" b="0" i="0" u="none" strike="noStrike" cap="none" normalizeH="0" baseline="0" dirty="0" smtClean="0">
                          <a:ln>
                            <a:noFill/>
                          </a:ln>
                          <a:solidFill>
                            <a:srgbClr val="FF0000"/>
                          </a:solidFill>
                          <a:effectLst/>
                          <a:latin typeface="黑体" panose="02010609060101010101" pitchFamily="2" charset="-122"/>
                          <a:ea typeface="黑体" panose="02010609060101010101" pitchFamily="2" charset="-122"/>
                        </a:rPr>
                        <a:t>DML</a:t>
                      </a:r>
                    </a:p>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（数据操作语言）</a:t>
                      </a: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用于操作数据库对象中所包含的数据</a:t>
                      </a: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INSERT</a:t>
                      </a:r>
                      <a:r>
                        <a:rPr kumimoji="0" lang="zh-CN" alt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a:t>
                      </a:r>
                      <a:r>
                        <a:rPr kumimoji="0" 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UPDATE</a:t>
                      </a:r>
                      <a:r>
                        <a:rPr kumimoji="0" lang="zh-CN" alt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a:t>
                      </a:r>
                      <a:r>
                        <a:rPr kumimoji="0" 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DELETE</a:t>
                      </a: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chemeClr val="bg1"/>
                    </a:solidFill>
                  </a:tcPr>
                </a:tc>
              </a:tr>
              <a:tr h="89344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en-US" sz="2000" b="0" i="0" u="none" strike="noStrike" cap="none" normalizeH="0" baseline="0" smtClean="0">
                          <a:ln>
                            <a:noFill/>
                          </a:ln>
                          <a:solidFill>
                            <a:srgbClr val="FF0000"/>
                          </a:solidFill>
                          <a:effectLst/>
                          <a:latin typeface="黑体" panose="02010609060101010101" pitchFamily="2" charset="-122"/>
                          <a:ea typeface="黑体" panose="02010609060101010101" pitchFamily="2" charset="-122"/>
                        </a:rPr>
                        <a:t>DQL</a:t>
                      </a:r>
                    </a:p>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（数据查询语言）</a:t>
                      </a: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E9F9FD"/>
                    </a:solid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用于查询数据库数据</a:t>
                      </a: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E9F9FD"/>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en-US" sz="2000" b="0"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SELECT</a:t>
                      </a: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E9F9FD"/>
                    </a:solidFill>
                  </a:tcPr>
                </a:tc>
              </a:tr>
              <a:tr h="89408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DCL</a:t>
                      </a:r>
                    </a:p>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（数据控制语言）</a:t>
                      </a: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用来管理数据库的语言，包括管理权限及数据更改</a:t>
                      </a: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GRANT</a:t>
                      </a:r>
                      <a:r>
                        <a:rPr kumimoji="0" lang="zh-CN" alt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a:t>
                      </a:r>
                      <a:r>
                        <a:rPr kumimoji="0" 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COMMIT</a:t>
                      </a:r>
                      <a:r>
                        <a:rPr kumimoji="0" lang="zh-CN" alt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a:t>
                      </a:r>
                      <a:r>
                        <a:rPr kumimoji="0" 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ROLLBACK</a:t>
                      </a: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总结</a:t>
            </a:r>
            <a:endParaRPr lang="zh-CN" altLang="en-US"/>
          </a:p>
        </p:txBody>
      </p:sp>
      <p:sp>
        <p:nvSpPr>
          <p:cNvPr id="3" name="内容占位符 2"/>
          <p:cNvSpPr>
            <a:spLocks noGrp="1"/>
          </p:cNvSpPr>
          <p:nvPr>
            <p:ph idx="1"/>
          </p:nvPr>
        </p:nvSpPr>
        <p:spPr/>
        <p:txBody>
          <a:bodyPr/>
          <a:lstStyle/>
          <a:p>
            <a:pPr lvl="0"/>
            <a:r>
              <a:rPr lang="zh-CN" altLang="en-US" dirty="0" smtClean="0">
                <a:sym typeface="+mn-ea"/>
              </a:rPr>
              <a:t>如何创建数据表？</a:t>
            </a:r>
            <a:endParaRPr lang="en-US" altLang="zh-CN" dirty="0" smtClean="0">
              <a:sym typeface="+mn-ea"/>
            </a:endParaRPr>
          </a:p>
          <a:p>
            <a:pPr lvl="0"/>
            <a:r>
              <a:rPr lang="en-US" altLang="x-none" dirty="0" err="1" smtClean="0">
                <a:sym typeface="+mn-ea"/>
              </a:rPr>
              <a:t>MySql</a:t>
            </a:r>
            <a:r>
              <a:rPr lang="zh-CN" altLang="en-US" dirty="0" smtClean="0">
                <a:sym typeface="+mn-ea"/>
              </a:rPr>
              <a:t>中的数据类型？</a:t>
            </a:r>
            <a:endParaRPr lang="en-US" altLang="x-none" dirty="0" smtClean="0"/>
          </a:p>
          <a:p>
            <a:pPr lvl="0"/>
            <a:r>
              <a:rPr lang="zh-CN" altLang="en-US" dirty="0" smtClean="0">
                <a:sym typeface="+mn-ea"/>
              </a:rPr>
              <a:t>如何修改和删除数据表？</a:t>
            </a:r>
            <a:endParaRPr lang="en-US" altLang="zh-CN" dirty="0" smtClean="0">
              <a:sym typeface="+mn-ea"/>
            </a:endParaRPr>
          </a:p>
          <a:p>
            <a:pPr lvl="0"/>
            <a:r>
              <a:rPr lang="zh-CN" altLang="en-US" dirty="0" smtClean="0">
                <a:sym typeface="+mn-ea"/>
              </a:rPr>
              <a:t>如果添加主键和外键约束？</a:t>
            </a:r>
            <a:endParaRPr lang="en-US" altLang="zh-CN" dirty="0" smtClean="0">
              <a:sym typeface="+mn-ea"/>
            </a:endParaRPr>
          </a:p>
          <a:p>
            <a:pPr lvl="0"/>
            <a:r>
              <a:rPr lang="zh-CN" altLang="en-US" dirty="0">
                <a:sym typeface="+mn-ea"/>
              </a:rPr>
              <a:t>外</a:t>
            </a:r>
            <a:r>
              <a:rPr lang="zh-CN" altLang="en-US" dirty="0" smtClean="0">
                <a:sym typeface="+mn-ea"/>
              </a:rPr>
              <a:t>键约束的级联操作有几种？</a:t>
            </a:r>
            <a:endParaRPr lang="en-US" altLang="x-none" dirty="0" smtClean="0"/>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命令行操作数据库</a:t>
            </a:r>
          </a:p>
        </p:txBody>
      </p:sp>
      <p:sp>
        <p:nvSpPr>
          <p:cNvPr id="3" name="内容占位符 2"/>
          <p:cNvSpPr>
            <a:spLocks noGrp="1"/>
          </p:cNvSpPr>
          <p:nvPr>
            <p:ph idx="1"/>
          </p:nvPr>
        </p:nvSpPr>
        <p:spPr/>
        <p:txBody>
          <a:bodyPr/>
          <a:lstStyle/>
          <a:p>
            <a:pPr lvl="0"/>
            <a:r>
              <a:rPr lang="zh-CN" altLang="en-US" dirty="0"/>
              <a:t>创建数据库</a:t>
            </a:r>
          </a:p>
          <a:p>
            <a:pPr lvl="1"/>
            <a:endParaRPr lang="en-US" altLang="x-none" dirty="0"/>
          </a:p>
          <a:p>
            <a:pPr lvl="0"/>
            <a:endParaRPr lang="en-US" altLang="zh-CN" dirty="0" smtClean="0"/>
          </a:p>
          <a:p>
            <a:pPr lvl="0"/>
            <a:r>
              <a:rPr lang="zh-CN" altLang="en-US" dirty="0" smtClean="0"/>
              <a:t>删除数据库</a:t>
            </a:r>
            <a:endParaRPr lang="en-US" altLang="x-none" dirty="0"/>
          </a:p>
          <a:p>
            <a:pPr lvl="0"/>
            <a:endParaRPr lang="en-US" altLang="zh-CN" dirty="0" smtClean="0"/>
          </a:p>
          <a:p>
            <a:pPr lvl="0"/>
            <a:r>
              <a:rPr lang="zh-CN" altLang="en-US" dirty="0" smtClean="0"/>
              <a:t>查看数据库</a:t>
            </a:r>
            <a:endParaRPr lang="en-US" altLang="x-none" dirty="0"/>
          </a:p>
          <a:p>
            <a:pPr lvl="0"/>
            <a:endParaRPr lang="en-US" altLang="zh-CN" dirty="0" smtClean="0"/>
          </a:p>
          <a:p>
            <a:pPr lvl="0"/>
            <a:endParaRPr lang="en-US" altLang="zh-CN" dirty="0" smtClean="0"/>
          </a:p>
          <a:p>
            <a:pPr lvl="0"/>
            <a:r>
              <a:rPr lang="zh-CN" altLang="en-US" dirty="0" smtClean="0"/>
              <a:t>使用</a:t>
            </a:r>
            <a:r>
              <a:rPr lang="zh-CN" altLang="en-US" dirty="0"/>
              <a:t>数据库</a:t>
            </a:r>
          </a:p>
          <a:p>
            <a:pPr lvl="0"/>
            <a:endParaRPr lang="zh-CN" altLang="en-US" dirty="0"/>
          </a:p>
          <a:p>
            <a:endParaRPr lang="zh-CN" altLang="en-US" dirty="0"/>
          </a:p>
        </p:txBody>
      </p:sp>
      <p:sp>
        <p:nvSpPr>
          <p:cNvPr id="5" name="AutoShape 5"/>
          <p:cNvSpPr>
            <a:spLocks noChangeArrowheads="1"/>
          </p:cNvSpPr>
          <p:nvPr/>
        </p:nvSpPr>
        <p:spPr bwMode="auto">
          <a:xfrm>
            <a:off x="1025525" y="1906905"/>
            <a:ext cx="6858000" cy="68199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457200" marR="0" lvl="1"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b="1" noProof="0" dirty="0">
                <a:ln>
                  <a:noFill/>
                </a:ln>
                <a:effectLst/>
                <a:uLnTx/>
                <a:uFillTx/>
                <a:latin typeface="Calibri" panose="020F0502020204030204" charset="0"/>
                <a:ea typeface="宋体" panose="02010600030101010101" pitchFamily="2" charset="-122"/>
                <a:sym typeface="+mn-ea"/>
              </a:rPr>
              <a:t>CREATE  DATABASE    [IF NOT  EXISTS]   </a:t>
            </a:r>
            <a:r>
              <a:rPr lang="zh-CN" altLang="en-US" b="1" noProof="0" dirty="0">
                <a:ln>
                  <a:noFill/>
                </a:ln>
                <a:effectLst/>
                <a:uLnTx/>
                <a:uFillTx/>
                <a:latin typeface="Calibri" panose="020F0502020204030204" charset="0"/>
                <a:ea typeface="宋体" panose="02010600030101010101" pitchFamily="2" charset="-122"/>
                <a:sym typeface="+mn-ea"/>
              </a:rPr>
              <a:t>数据库</a:t>
            </a:r>
            <a:r>
              <a:rPr lang="zh-CN" altLang="en-US" b="1" noProof="0" dirty="0" smtClean="0">
                <a:ln>
                  <a:noFill/>
                </a:ln>
                <a:effectLst/>
                <a:uLnTx/>
                <a:uFillTx/>
                <a:latin typeface="Calibri" panose="020F0502020204030204" charset="0"/>
                <a:ea typeface="宋体" panose="02010600030101010101" pitchFamily="2" charset="-122"/>
                <a:sym typeface="+mn-ea"/>
              </a:rPr>
              <a:t>名 </a:t>
            </a:r>
            <a:endParaRPr lang="en-US" altLang="zh-CN" b="1" noProof="0" dirty="0" smtClean="0">
              <a:ln>
                <a:noFill/>
              </a:ln>
              <a:effectLst/>
              <a:uLnTx/>
              <a:uFillTx/>
              <a:latin typeface="Calibri" panose="020F0502020204030204" charset="0"/>
              <a:ea typeface="宋体" panose="02010600030101010101" pitchFamily="2" charset="-122"/>
              <a:sym typeface="+mn-ea"/>
            </a:endParaRPr>
          </a:p>
          <a:p>
            <a:pPr marL="457200" marR="0" lvl="1"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b="1" noProof="0" dirty="0" smtClean="0">
                <a:ln>
                  <a:noFill/>
                </a:ln>
                <a:effectLst/>
                <a:uLnTx/>
                <a:uFillTx/>
                <a:latin typeface="Calibri" panose="020F0502020204030204" charset="0"/>
                <a:ea typeface="宋体" panose="02010600030101010101" pitchFamily="2" charset="-122"/>
                <a:sym typeface="+mn-ea"/>
              </a:rPr>
              <a:t>[DEFAULT] CHARACTER SET [=] </a:t>
            </a:r>
            <a:r>
              <a:rPr lang="en-US" b="1" noProof="0" dirty="0" err="1" smtClean="0">
                <a:ln>
                  <a:noFill/>
                </a:ln>
                <a:effectLst/>
                <a:uLnTx/>
                <a:uFillTx/>
                <a:latin typeface="Calibri" panose="020F0502020204030204" charset="0"/>
                <a:ea typeface="宋体" panose="02010600030101010101" pitchFamily="2" charset="-122"/>
                <a:sym typeface="+mn-ea"/>
              </a:rPr>
              <a:t>charset_name</a:t>
            </a:r>
            <a:r>
              <a:rPr lang="en-US" b="1" noProof="0" dirty="0" smtClean="0">
                <a:ln>
                  <a:noFill/>
                </a:ln>
                <a:effectLst/>
                <a:uLnTx/>
                <a:uFillTx/>
                <a:latin typeface="Calibri" panose="020F0502020204030204" charset="0"/>
                <a:ea typeface="宋体" panose="02010600030101010101" pitchFamily="2" charset="-122"/>
                <a:sym typeface="+mn-ea"/>
              </a:rPr>
              <a:t>;</a:t>
            </a:r>
            <a:endParaRPr lang="zh-CN" altLang="en-US" b="1" dirty="0" err="1" smtClean="0">
              <a:latin typeface="微软雅黑" panose="020B0503020204020204" charset="-122"/>
              <a:ea typeface="微软雅黑" panose="020B0503020204020204" charset="-122"/>
            </a:endParaRPr>
          </a:p>
        </p:txBody>
      </p:sp>
      <p:sp>
        <p:nvSpPr>
          <p:cNvPr id="4" name="AutoShape 5"/>
          <p:cNvSpPr>
            <a:spLocks noChangeArrowheads="1"/>
          </p:cNvSpPr>
          <p:nvPr/>
        </p:nvSpPr>
        <p:spPr bwMode="auto">
          <a:xfrm>
            <a:off x="1025525" y="3210983"/>
            <a:ext cx="6858000" cy="36068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457200" marR="0" lvl="1"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b="1" noProof="0" dirty="0">
                <a:ln>
                  <a:noFill/>
                </a:ln>
                <a:effectLst/>
                <a:uLnTx/>
                <a:uFillTx/>
                <a:latin typeface="Calibri" panose="020F0502020204030204" charset="0"/>
                <a:ea typeface="宋体" panose="02010600030101010101" pitchFamily="2" charset="-122"/>
                <a:sym typeface="+mn-ea"/>
              </a:rPr>
              <a:t>DORP DATABASE  [IF EXISTS] </a:t>
            </a:r>
            <a:r>
              <a:rPr lang="zh-CN" altLang="en-US" b="1" noProof="0" dirty="0">
                <a:ln>
                  <a:noFill/>
                </a:ln>
                <a:effectLst/>
                <a:uLnTx/>
                <a:uFillTx/>
                <a:latin typeface="Calibri" panose="020F0502020204030204" charset="0"/>
                <a:ea typeface="宋体" panose="02010600030101010101" pitchFamily="2" charset="-122"/>
                <a:sym typeface="+mn-ea"/>
              </a:rPr>
              <a:t>数据库名</a:t>
            </a:r>
            <a:r>
              <a:rPr lang="en-US" b="1" noProof="0" dirty="0">
                <a:ln>
                  <a:noFill/>
                </a:ln>
                <a:effectLst/>
                <a:uLnTx/>
                <a:uFillTx/>
                <a:latin typeface="Calibri" panose="020F0502020204030204" charset="0"/>
                <a:ea typeface="宋体" panose="02010600030101010101" pitchFamily="2" charset="-122"/>
                <a:sym typeface="+mn-ea"/>
              </a:rPr>
              <a:t>; </a:t>
            </a:r>
            <a:endParaRPr lang="zh-CN" altLang="en-US" b="1" dirty="0" err="1" smtClean="0">
              <a:latin typeface="微软雅黑" panose="020B0503020204020204" charset="-122"/>
              <a:ea typeface="微软雅黑" panose="020B0503020204020204" charset="-122"/>
            </a:endParaRPr>
          </a:p>
        </p:txBody>
      </p:sp>
      <p:sp>
        <p:nvSpPr>
          <p:cNvPr id="6" name="AutoShape 5"/>
          <p:cNvSpPr>
            <a:spLocks noChangeArrowheads="1"/>
          </p:cNvSpPr>
          <p:nvPr/>
        </p:nvSpPr>
        <p:spPr bwMode="auto">
          <a:xfrm>
            <a:off x="1025525" y="4112789"/>
            <a:ext cx="6858000" cy="66865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457200" marR="0" lvl="1"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b="1" dirty="0">
                <a:latin typeface="Calibri" panose="020F0502020204030204" charset="0"/>
                <a:ea typeface="宋体" panose="02010600030101010101" pitchFamily="2" charset="-122"/>
                <a:sym typeface="+mn-ea"/>
              </a:rPr>
              <a:t>SHOW   DATABASES;</a:t>
            </a:r>
          </a:p>
          <a:p>
            <a:pPr marL="457200" marR="0" lvl="1"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b="1" dirty="0" smtClean="0">
                <a:latin typeface="Calibri" panose="020F0502020204030204" charset="0"/>
                <a:ea typeface="宋体" panose="02010600030101010101" pitchFamily="2" charset="-122"/>
                <a:sym typeface="+mn-ea"/>
              </a:rPr>
              <a:t>SHOW  CREATE DABTASE </a:t>
            </a:r>
            <a:r>
              <a:rPr lang="zh-CN" altLang="en-US" b="1" dirty="0" smtClean="0">
                <a:latin typeface="Calibri" panose="020F0502020204030204" charset="0"/>
                <a:ea typeface="宋体" panose="02010600030101010101" pitchFamily="2" charset="-122"/>
                <a:sym typeface="+mn-ea"/>
              </a:rPr>
              <a:t>数据库名</a:t>
            </a:r>
            <a:r>
              <a:rPr lang="en-US" b="1" dirty="0" smtClean="0">
                <a:latin typeface="Calibri" panose="020F0502020204030204" charset="0"/>
                <a:ea typeface="宋体" panose="02010600030101010101" pitchFamily="2" charset="-122"/>
                <a:sym typeface="+mn-ea"/>
              </a:rPr>
              <a:t>;   #</a:t>
            </a:r>
            <a:r>
              <a:rPr lang="zh-CN" altLang="en-US" b="1" dirty="0" smtClean="0">
                <a:latin typeface="Calibri" panose="020F0502020204030204" charset="0"/>
                <a:ea typeface="宋体" panose="02010600030101010101" pitchFamily="2" charset="-122"/>
                <a:sym typeface="+mn-ea"/>
              </a:rPr>
              <a:t>查看数据的编码格式</a:t>
            </a:r>
            <a:endParaRPr lang="en-US" b="1" dirty="0">
              <a:latin typeface="Calibri" panose="020F0502020204030204" charset="0"/>
              <a:ea typeface="宋体" panose="02010600030101010101" pitchFamily="2" charset="-122"/>
              <a:sym typeface="+mn-ea"/>
            </a:endParaRPr>
          </a:p>
        </p:txBody>
      </p:sp>
      <p:sp>
        <p:nvSpPr>
          <p:cNvPr id="7" name="AutoShape 5"/>
          <p:cNvSpPr>
            <a:spLocks noChangeArrowheads="1"/>
          </p:cNvSpPr>
          <p:nvPr/>
        </p:nvSpPr>
        <p:spPr bwMode="auto">
          <a:xfrm>
            <a:off x="1025525" y="5322571"/>
            <a:ext cx="6858000" cy="36068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457200" marR="0" lvl="1"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b="1" noProof="0" dirty="0">
                <a:ln>
                  <a:noFill/>
                </a:ln>
                <a:effectLst/>
                <a:uLnTx/>
                <a:uFillTx/>
                <a:latin typeface="Calibri" panose="020F0502020204030204" charset="0"/>
                <a:ea typeface="宋体" panose="02010600030101010101" pitchFamily="2" charset="-122"/>
                <a:sym typeface="+mn-ea"/>
              </a:rPr>
              <a:t>USE  </a:t>
            </a:r>
            <a:r>
              <a:rPr lang="zh-CN" altLang="en-US" b="1" noProof="0" dirty="0">
                <a:ln>
                  <a:noFill/>
                </a:ln>
                <a:effectLst/>
                <a:uLnTx/>
                <a:uFillTx/>
                <a:latin typeface="Calibri" panose="020F0502020204030204" charset="0"/>
                <a:ea typeface="宋体" panose="02010600030101010101" pitchFamily="2" charset="-122"/>
                <a:sym typeface="+mn-ea"/>
              </a:rPr>
              <a:t>数据库名</a:t>
            </a:r>
            <a:r>
              <a:rPr lang="en-US" b="1" noProof="0" dirty="0">
                <a:ln>
                  <a:noFill/>
                </a:ln>
                <a:effectLst/>
                <a:uLnTx/>
                <a:uFillTx/>
                <a:latin typeface="Calibri" panose="020F0502020204030204" charset="0"/>
                <a:ea typeface="宋体" panose="02010600030101010101" pitchFamily="2" charset="-122"/>
                <a:sym typeface="+mn-ea"/>
              </a:rPr>
              <a:t>;</a:t>
            </a:r>
            <a:endParaRPr lang="zh-CN" altLang="en-US" b="1" dirty="0" err="1" smtClean="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课堂练习</a:t>
            </a:r>
          </a:p>
        </p:txBody>
      </p:sp>
      <p:sp>
        <p:nvSpPr>
          <p:cNvPr id="3" name="内容占位符 2"/>
          <p:cNvSpPr>
            <a:spLocks noGrp="1"/>
          </p:cNvSpPr>
          <p:nvPr>
            <p:ph idx="1"/>
          </p:nvPr>
        </p:nvSpPr>
        <p:spPr/>
        <p:txBody>
          <a:bodyPr/>
          <a:lstStyle/>
          <a:p>
            <a:pPr marL="342900" lvl="0" indent="-342900" eaLnBrk="0" hangingPunct="0">
              <a:spcBef>
                <a:spcPct val="20000"/>
              </a:spcBef>
              <a:buClr>
                <a:srgbClr val="4BACC6"/>
              </a:buClr>
              <a:buFont typeface="Wingdings" panose="05000000000000000000" pitchFamily="2" charset="2"/>
              <a:buChar char="u"/>
            </a:pPr>
            <a:r>
              <a:rPr lang="zh-CN" altLang="en-US" sz="2000" b="1" dirty="0">
                <a:latin typeface="Arial" panose="020B0604020202020204" pitchFamily="34" charset="0"/>
                <a:ea typeface="黑体" panose="02010609060101010101" pitchFamily="2" charset="-122"/>
                <a:sym typeface="+mn-ea"/>
              </a:rPr>
              <a:t>需求说明：</a:t>
            </a:r>
            <a:endParaRPr lang="zh-CN" altLang="en-US" sz="2000" b="1" dirty="0">
              <a:latin typeface="Arial" panose="020B0604020202020204" pitchFamily="34" charset="0"/>
              <a:ea typeface="黑体" panose="02010609060101010101" pitchFamily="2" charset="-122"/>
            </a:endParaRPr>
          </a:p>
          <a:p>
            <a:pPr marL="742950" lvl="1" indent="-285750" eaLnBrk="0" hangingPunct="0">
              <a:spcBef>
                <a:spcPct val="20000"/>
              </a:spcBef>
              <a:buClr>
                <a:srgbClr val="4BACC6"/>
              </a:buClr>
              <a:buFont typeface="Wingdings" panose="05000000000000000000" pitchFamily="2" charset="2"/>
              <a:buChar char="n"/>
            </a:pPr>
            <a:r>
              <a:rPr lang="zh-CN" altLang="en-US" sz="2000" dirty="0" smtClean="0">
                <a:latin typeface="Arial" panose="020B0604020202020204" pitchFamily="34" charset="0"/>
                <a:ea typeface="黑体" panose="02010609060101010101" pitchFamily="2" charset="-122"/>
                <a:sym typeface="+mn-ea"/>
              </a:rPr>
              <a:t>对</a:t>
            </a:r>
            <a:r>
              <a:rPr lang="zh-CN" altLang="en-US" sz="2000" dirty="0">
                <a:latin typeface="Arial" panose="020B0604020202020204" pitchFamily="34" charset="0"/>
                <a:ea typeface="黑体" panose="02010609060101010101" pitchFamily="2" charset="-122"/>
                <a:sym typeface="+mn-ea"/>
              </a:rPr>
              <a:t>已存在的</a:t>
            </a:r>
            <a:r>
              <a:rPr lang="en-US" altLang="zh-CN" sz="2000" dirty="0">
                <a:latin typeface="Arial" panose="020B0604020202020204" pitchFamily="34" charset="0"/>
                <a:ea typeface="黑体" panose="02010609060101010101" pitchFamily="2" charset="-122"/>
                <a:sym typeface="+mn-ea"/>
              </a:rPr>
              <a:t>MySchool</a:t>
            </a:r>
            <a:r>
              <a:rPr lang="zh-CN" altLang="en-US" sz="2000" dirty="0">
                <a:latin typeface="Arial" panose="020B0604020202020204" pitchFamily="34" charset="0"/>
                <a:ea typeface="黑体" panose="02010609060101010101" pitchFamily="2" charset="-122"/>
                <a:sym typeface="+mn-ea"/>
              </a:rPr>
              <a:t>数据库则先删除</a:t>
            </a:r>
            <a:endParaRPr lang="en-US" altLang="x-none" sz="2000" dirty="0">
              <a:latin typeface="Arial" panose="020B0604020202020204" pitchFamily="34" charset="0"/>
              <a:ea typeface="黑体" panose="02010609060101010101" pitchFamily="2" charset="-122"/>
            </a:endParaRPr>
          </a:p>
          <a:p>
            <a:pPr marL="742950" lvl="1" indent="-285750" eaLnBrk="0" hangingPunct="0">
              <a:spcBef>
                <a:spcPct val="20000"/>
              </a:spcBef>
              <a:buClr>
                <a:srgbClr val="4BACC6"/>
              </a:buClr>
              <a:buFont typeface="Wingdings" panose="05000000000000000000" pitchFamily="2" charset="2"/>
              <a:buChar char="n"/>
            </a:pPr>
            <a:r>
              <a:rPr lang="zh-CN" altLang="en-US" sz="2000" dirty="0">
                <a:latin typeface="Arial" panose="020B0604020202020204" pitchFamily="34" charset="0"/>
                <a:ea typeface="黑体" panose="02010609060101010101" pitchFamily="2" charset="-122"/>
                <a:sym typeface="+mn-ea"/>
              </a:rPr>
              <a:t>使用命令窗口创建数据库 </a:t>
            </a:r>
            <a:r>
              <a:rPr lang="en-US" altLang="zh-CN" sz="2000" dirty="0">
                <a:latin typeface="Arial" panose="020B0604020202020204" pitchFamily="34" charset="0"/>
                <a:ea typeface="黑体" panose="02010609060101010101" pitchFamily="2" charset="-122"/>
                <a:sym typeface="+mn-ea"/>
              </a:rPr>
              <a:t>MySchool</a:t>
            </a:r>
            <a:endParaRPr lang="en-US" altLang="zh-CN" sz="2000" dirty="0">
              <a:latin typeface="Arial" panose="020B0604020202020204" pitchFamily="34" charset="0"/>
              <a:ea typeface="黑体" panose="02010609060101010101" pitchFamily="2" charset="-122"/>
            </a:endParaRPr>
          </a:p>
          <a:p>
            <a:pPr marL="742950" lvl="1" indent="-285750" eaLnBrk="0" hangingPunct="0">
              <a:spcBef>
                <a:spcPct val="20000"/>
              </a:spcBef>
              <a:buClr>
                <a:srgbClr val="4BACC6"/>
              </a:buClr>
              <a:buFont typeface="Wingdings" panose="05000000000000000000" pitchFamily="2" charset="2"/>
              <a:buChar char="n"/>
            </a:pPr>
            <a:endParaRPr lang="en-US" altLang="x-none" sz="2000" dirty="0">
              <a:latin typeface="Arial" panose="020B0604020202020204" pitchFamily="34" charset="0"/>
              <a:ea typeface="黑体" panose="02010609060101010101" pitchFamily="2" charset="-122"/>
            </a:endParaRPr>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数据表的操作</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err="1" smtClean="0"/>
              <a:t>MySql</a:t>
            </a:r>
            <a:r>
              <a:rPr lang="zh-CN" altLang="en-US" dirty="0" smtClean="0"/>
              <a:t>数据库中，数据是通过表的形式来组织的，要对数据进行管理，必须首先创建数据表。</a:t>
            </a:r>
            <a:endParaRPr lang="en-US" altLang="zh-CN" dirty="0" smtClean="0"/>
          </a:p>
          <a:p>
            <a:endParaRPr lang="en-US" altLang="zh-CN" dirty="0"/>
          </a:p>
          <a:p>
            <a:r>
              <a:rPr lang="zh-CN" altLang="en-US" dirty="0" smtClean="0"/>
              <a:t>数据表的相关概念：</a:t>
            </a:r>
            <a:endParaRPr lang="en-US" altLang="zh-CN" dirty="0" smtClean="0"/>
          </a:p>
          <a:p>
            <a:pPr lvl="1"/>
            <a:r>
              <a:rPr lang="zh-CN" altLang="en-US" dirty="0" smtClean="0"/>
              <a:t>字段：数据表中的一个列，需要制定数据类型和约束。</a:t>
            </a:r>
            <a:endParaRPr lang="en-US" altLang="zh-CN" dirty="0" smtClean="0"/>
          </a:p>
          <a:p>
            <a:pPr lvl="1"/>
            <a:r>
              <a:rPr lang="zh-CN" altLang="en-US" dirty="0" smtClean="0"/>
              <a:t>实体：数据表中的一条记录。</a:t>
            </a:r>
            <a:endParaRPr lang="en-US" altLang="zh-CN" dirty="0" smtClean="0"/>
          </a:p>
          <a:p>
            <a:pPr lvl="1"/>
            <a:r>
              <a:rPr lang="zh-CN" altLang="en-US" dirty="0" smtClean="0"/>
              <a:t>数据类型：每个表中的列，参数，变量等必须指定数据的类型，它决定存储的基本信息。</a:t>
            </a:r>
            <a:endParaRPr lang="en-US" altLang="zh-CN" dirty="0" smtClean="0"/>
          </a:p>
          <a:p>
            <a:pPr lvl="1"/>
            <a:r>
              <a:rPr lang="zh-CN" altLang="en-US" dirty="0" smtClean="0"/>
              <a:t>数据完整性：数据库中所保证数据的准确性和一致性。</a:t>
            </a:r>
            <a:endParaRPr lang="en-US" altLang="zh-CN" dirty="0" smtClean="0"/>
          </a:p>
          <a:p>
            <a:pPr lvl="1"/>
            <a:r>
              <a:rPr lang="zh-CN" altLang="en-US" dirty="0" smtClean="0"/>
              <a:t>约束：通过建立一些约定来保证数据的完整性，如主键，外键，非空，默认值等。</a:t>
            </a:r>
            <a:endParaRPr lang="zh-CN" altLang="en-US" dirty="0"/>
          </a:p>
        </p:txBody>
      </p:sp>
    </p:spTree>
    <p:extLst>
      <p:ext uri="{BB962C8B-B14F-4D97-AF65-F5344CB8AC3E}">
        <p14:creationId xmlns:p14="http://schemas.microsoft.com/office/powerpoint/2010/main" xmlns="" val="152924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500"/>
                                        <p:tgtEl>
                                          <p:spTgt spid="3">
                                            <p:txEl>
                                              <p:pRg st="3" end="3"/>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left)">
                                      <p:cBhvr>
                                        <p:cTn id="13" dur="500"/>
                                        <p:tgtEl>
                                          <p:spTgt spid="3">
                                            <p:txEl>
                                              <p:pRg st="4" end="4"/>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wipe(left)">
                                      <p:cBhvr>
                                        <p:cTn id="16" dur="500"/>
                                        <p:tgtEl>
                                          <p:spTgt spid="3">
                                            <p:txEl>
                                              <p:pRg st="5" end="5"/>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left)">
                                      <p:cBhvr>
                                        <p:cTn id="19" dur="500"/>
                                        <p:tgtEl>
                                          <p:spTgt spid="3">
                                            <p:txEl>
                                              <p:pRg st="6" end="6"/>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left)">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创建数据表</a:t>
            </a:r>
          </a:p>
        </p:txBody>
      </p:sp>
      <p:sp>
        <p:nvSpPr>
          <p:cNvPr id="3" name="内容占位符 2"/>
          <p:cNvSpPr>
            <a:spLocks noGrp="1"/>
          </p:cNvSpPr>
          <p:nvPr>
            <p:ph idx="1"/>
          </p:nvPr>
        </p:nvSpPr>
        <p:spPr/>
        <p:txBody>
          <a:bodyPr/>
          <a:lstStyle/>
          <a:p>
            <a:pPr lvl="0"/>
            <a:r>
              <a:rPr lang="zh-CN" altLang="en-US" dirty="0"/>
              <a:t>创建数据表语句</a:t>
            </a:r>
          </a:p>
          <a:p>
            <a:pPr lvl="1"/>
            <a:r>
              <a:rPr lang="zh-CN" altLang="en-US" dirty="0"/>
              <a:t>属于</a:t>
            </a:r>
            <a:r>
              <a:rPr lang="en-US" altLang="zh-CN" dirty="0"/>
              <a:t>DDL</a:t>
            </a:r>
            <a:r>
              <a:rPr lang="zh-CN" altLang="en-US" dirty="0"/>
              <a:t>的一种</a:t>
            </a:r>
          </a:p>
          <a:p>
            <a:pPr lvl="1"/>
            <a:r>
              <a:rPr lang="zh-CN" altLang="en-US" dirty="0"/>
              <a:t>语法：</a:t>
            </a:r>
          </a:p>
        </p:txBody>
      </p:sp>
      <p:sp>
        <p:nvSpPr>
          <p:cNvPr id="6" name="矩形 5"/>
          <p:cNvSpPr/>
          <p:nvPr/>
        </p:nvSpPr>
        <p:spPr>
          <a:xfrm>
            <a:off x="978972" y="5227661"/>
            <a:ext cx="6968067" cy="47273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spcBef>
                <a:spcPct val="0"/>
              </a:spcBef>
              <a:spcAft>
                <a:spcPct val="0"/>
              </a:spcAft>
              <a:defRPr/>
            </a:pPr>
            <a:r>
              <a:rPr lang="zh-CN" altLang="en-US" dirty="0">
                <a:solidFill>
                  <a:srgbClr val="FF0000"/>
                </a:solidFill>
                <a:latin typeface="微软雅黑" panose="020B0503020204020204" pitchFamily="34" charset="-122"/>
                <a:ea typeface="微软雅黑" panose="020B0503020204020204" pitchFamily="34" charset="-122"/>
              </a:rPr>
              <a:t>说明</a:t>
            </a:r>
            <a:r>
              <a:rPr lang="zh-CN" altLang="en-US" dirty="0">
                <a:solidFill>
                  <a:schemeClr val="tx1"/>
                </a:solidFill>
                <a:latin typeface="微软雅黑" panose="020B0503020204020204" pitchFamily="34" charset="-122"/>
                <a:ea typeface="微软雅黑" panose="020B0503020204020204" pitchFamily="34" charset="-122"/>
              </a:rPr>
              <a:t>：反引号用于区别</a:t>
            </a:r>
            <a:r>
              <a:rPr lang="en-US" altLang="zh-CN" dirty="0">
                <a:solidFill>
                  <a:schemeClr val="tx1"/>
                </a:solidFill>
                <a:latin typeface="微软雅黑" panose="020B0503020204020204" pitchFamily="34" charset="-122"/>
                <a:ea typeface="微软雅黑" panose="020B0503020204020204" pitchFamily="34" charset="-122"/>
              </a:rPr>
              <a:t>MySQL</a:t>
            </a:r>
            <a:r>
              <a:rPr lang="zh-CN" altLang="en-US" dirty="0">
                <a:solidFill>
                  <a:schemeClr val="tx1"/>
                </a:solidFill>
                <a:latin typeface="微软雅黑" panose="020B0503020204020204" pitchFamily="34" charset="-122"/>
                <a:ea typeface="微软雅黑" panose="020B0503020204020204" pitchFamily="34" charset="-122"/>
              </a:rPr>
              <a:t>保留字与普通字符而引入的</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880534" y="2723832"/>
            <a:ext cx="6858000" cy="192849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lgn="just" fontAlgn="base">
              <a:spcBef>
                <a:spcPct val="0"/>
              </a:spcBef>
              <a:spcAft>
                <a:spcPct val="0"/>
              </a:spcAft>
              <a:defRPr/>
            </a:pPr>
            <a:r>
              <a:rPr lang="en-US" b="1" dirty="0">
                <a:latin typeface="Calibri" panose="020F0502020204030204" charset="0"/>
                <a:ea typeface="宋体" panose="02010600030101010101" pitchFamily="2" charset="-122"/>
                <a:sym typeface="+mn-ea"/>
              </a:rPr>
              <a:t>CREATE  TABLE [ IF NOT EXISTS ]    `</a:t>
            </a:r>
            <a:r>
              <a:rPr lang="zh-CN" altLang="en-US" b="1" dirty="0">
                <a:latin typeface="Calibri" panose="020F0502020204030204" charset="0"/>
                <a:ea typeface="宋体" panose="02010600030101010101" pitchFamily="2" charset="-122"/>
                <a:sym typeface="+mn-ea"/>
              </a:rPr>
              <a:t>表名</a:t>
            </a:r>
            <a:r>
              <a:rPr lang="en-US" altLang="zh-CN" b="1" dirty="0">
                <a:latin typeface="Calibri" panose="020F0502020204030204" charset="0"/>
                <a:ea typeface="宋体" panose="02010600030101010101" pitchFamily="2" charset="-122"/>
                <a:sym typeface="+mn-ea"/>
              </a:rPr>
              <a:t>`   (</a:t>
            </a:r>
          </a:p>
          <a:p>
            <a:pPr lvl="1" algn="just" fontAlgn="base">
              <a:spcBef>
                <a:spcPct val="0"/>
              </a:spcBef>
              <a:spcAft>
                <a:spcPct val="0"/>
              </a:spcAft>
              <a:defRPr/>
            </a:pPr>
            <a:r>
              <a:rPr lang="en-US" altLang="zh-CN" b="1" dirty="0">
                <a:latin typeface="Calibri" panose="020F0502020204030204" charset="0"/>
                <a:ea typeface="宋体" panose="02010600030101010101" pitchFamily="2" charset="-122"/>
                <a:sym typeface="+mn-ea"/>
              </a:rPr>
              <a:t>`</a:t>
            </a:r>
            <a:r>
              <a:rPr lang="zh-CN" altLang="en-US" b="1" dirty="0">
                <a:latin typeface="Calibri" panose="020F0502020204030204" charset="0"/>
                <a:ea typeface="宋体" panose="02010600030101010101" pitchFamily="2" charset="-122"/>
                <a:sym typeface="+mn-ea"/>
              </a:rPr>
              <a:t>字段名</a:t>
            </a:r>
            <a:r>
              <a:rPr lang="en-US" altLang="zh-CN" b="1" dirty="0">
                <a:latin typeface="Calibri" panose="020F0502020204030204" charset="0"/>
                <a:ea typeface="宋体" panose="02010600030101010101" pitchFamily="2" charset="-122"/>
                <a:sym typeface="+mn-ea"/>
              </a:rPr>
              <a:t>1`   </a:t>
            </a:r>
            <a:r>
              <a:rPr lang="zh-CN" altLang="en-US" b="1" dirty="0">
                <a:latin typeface="Calibri" panose="020F0502020204030204" charset="0"/>
                <a:ea typeface="宋体" panose="02010600030101010101" pitchFamily="2" charset="-122"/>
                <a:sym typeface="+mn-ea"/>
              </a:rPr>
              <a:t>列类型 </a:t>
            </a:r>
            <a:r>
              <a:rPr lang="en-US" altLang="zh-CN" b="1" dirty="0">
                <a:latin typeface="Calibri" panose="020F0502020204030204" charset="0"/>
                <a:ea typeface="宋体" panose="02010600030101010101" pitchFamily="2" charset="-122"/>
                <a:sym typeface="+mn-ea"/>
              </a:rPr>
              <a:t>[ </a:t>
            </a:r>
            <a:r>
              <a:rPr lang="zh-CN" altLang="en-US" b="1" dirty="0">
                <a:latin typeface="Calibri" panose="020F0502020204030204" charset="0"/>
                <a:ea typeface="宋体" panose="02010600030101010101" pitchFamily="2" charset="-122"/>
                <a:sym typeface="+mn-ea"/>
              </a:rPr>
              <a:t>属性 </a:t>
            </a:r>
            <a:r>
              <a:rPr lang="en-US" altLang="zh-CN" b="1" dirty="0">
                <a:latin typeface="Calibri" panose="020F0502020204030204" charset="0"/>
                <a:ea typeface="宋体" panose="02010600030101010101" pitchFamily="2" charset="-122"/>
                <a:sym typeface="+mn-ea"/>
              </a:rPr>
              <a:t>] </a:t>
            </a:r>
            <a:r>
              <a:rPr lang="en-US" altLang="zh-CN" b="1" dirty="0" smtClean="0">
                <a:latin typeface="Calibri" panose="020F0502020204030204" charset="0"/>
                <a:ea typeface="宋体" panose="02010600030101010101" pitchFamily="2" charset="-122"/>
                <a:sym typeface="+mn-ea"/>
              </a:rPr>
              <a:t> </a:t>
            </a:r>
            <a:r>
              <a:rPr lang="en-US" altLang="zh-CN" b="1" dirty="0">
                <a:latin typeface="Calibri" panose="020F0502020204030204" charset="0"/>
                <a:ea typeface="宋体" panose="02010600030101010101" pitchFamily="2" charset="-122"/>
                <a:sym typeface="+mn-ea"/>
              </a:rPr>
              <a:t>[</a:t>
            </a:r>
            <a:r>
              <a:rPr lang="zh-CN" altLang="en-US" b="1" dirty="0">
                <a:latin typeface="Calibri" panose="020F0502020204030204" charset="0"/>
                <a:ea typeface="宋体" panose="02010600030101010101" pitchFamily="2" charset="-122"/>
                <a:sym typeface="+mn-ea"/>
              </a:rPr>
              <a:t>注释</a:t>
            </a:r>
            <a:r>
              <a:rPr lang="en-US" altLang="zh-CN" b="1" dirty="0">
                <a:latin typeface="Calibri" panose="020F0502020204030204" charset="0"/>
                <a:ea typeface="宋体" panose="02010600030101010101" pitchFamily="2" charset="-122"/>
                <a:sym typeface="+mn-ea"/>
              </a:rPr>
              <a:t>] ,</a:t>
            </a:r>
          </a:p>
          <a:p>
            <a:pPr lvl="1" algn="just" fontAlgn="base">
              <a:spcBef>
                <a:spcPct val="0"/>
              </a:spcBef>
              <a:spcAft>
                <a:spcPct val="0"/>
              </a:spcAft>
              <a:defRPr/>
            </a:pPr>
            <a:r>
              <a:rPr lang="en-US" altLang="zh-CN" b="1" dirty="0">
                <a:latin typeface="Calibri" panose="020F0502020204030204" charset="0"/>
                <a:ea typeface="宋体" panose="02010600030101010101" pitchFamily="2" charset="-122"/>
                <a:sym typeface="+mn-ea"/>
              </a:rPr>
              <a:t>`</a:t>
            </a:r>
            <a:r>
              <a:rPr lang="zh-CN" altLang="en-US" b="1" dirty="0">
                <a:latin typeface="Calibri" panose="020F0502020204030204" charset="0"/>
                <a:ea typeface="宋体" panose="02010600030101010101" pitchFamily="2" charset="-122"/>
                <a:sym typeface="+mn-ea"/>
              </a:rPr>
              <a:t>字段名</a:t>
            </a:r>
            <a:r>
              <a:rPr lang="en-US" altLang="zh-CN" b="1" dirty="0">
                <a:latin typeface="Calibri" panose="020F0502020204030204" charset="0"/>
                <a:ea typeface="宋体" panose="02010600030101010101" pitchFamily="2" charset="-122"/>
                <a:sym typeface="+mn-ea"/>
              </a:rPr>
              <a:t>2`   </a:t>
            </a:r>
            <a:r>
              <a:rPr lang="zh-CN" altLang="en-US" b="1" dirty="0">
                <a:latin typeface="Calibri" panose="020F0502020204030204" charset="0"/>
                <a:ea typeface="宋体" panose="02010600030101010101" pitchFamily="2" charset="-122"/>
                <a:sym typeface="+mn-ea"/>
              </a:rPr>
              <a:t>列类型 </a:t>
            </a:r>
            <a:r>
              <a:rPr lang="en-US" altLang="zh-CN" b="1" dirty="0">
                <a:latin typeface="Calibri" panose="020F0502020204030204" charset="0"/>
                <a:ea typeface="宋体" panose="02010600030101010101" pitchFamily="2" charset="-122"/>
                <a:sym typeface="+mn-ea"/>
              </a:rPr>
              <a:t>[ </a:t>
            </a:r>
            <a:r>
              <a:rPr lang="zh-CN" altLang="en-US" b="1" dirty="0">
                <a:latin typeface="Calibri" panose="020F0502020204030204" charset="0"/>
                <a:ea typeface="宋体" panose="02010600030101010101" pitchFamily="2" charset="-122"/>
                <a:sym typeface="+mn-ea"/>
              </a:rPr>
              <a:t>属性 </a:t>
            </a:r>
            <a:r>
              <a:rPr lang="en-US" altLang="zh-CN" b="1" dirty="0">
                <a:latin typeface="Calibri" panose="020F0502020204030204" charset="0"/>
                <a:ea typeface="宋体" panose="02010600030101010101" pitchFamily="2" charset="-122"/>
                <a:sym typeface="+mn-ea"/>
              </a:rPr>
              <a:t>]  </a:t>
            </a:r>
            <a:r>
              <a:rPr lang="en-US" altLang="zh-CN" b="1" dirty="0" smtClean="0">
                <a:latin typeface="Calibri" panose="020F0502020204030204" charset="0"/>
                <a:ea typeface="宋体" panose="02010600030101010101" pitchFamily="2" charset="-122"/>
                <a:sym typeface="+mn-ea"/>
              </a:rPr>
              <a:t>[</a:t>
            </a:r>
            <a:r>
              <a:rPr lang="zh-CN" altLang="en-US" b="1" dirty="0">
                <a:latin typeface="Calibri" panose="020F0502020204030204" charset="0"/>
                <a:ea typeface="宋体" panose="02010600030101010101" pitchFamily="2" charset="-122"/>
                <a:sym typeface="+mn-ea"/>
              </a:rPr>
              <a:t>注释</a:t>
            </a:r>
            <a:r>
              <a:rPr lang="en-US" altLang="zh-CN" b="1" dirty="0">
                <a:latin typeface="Calibri" panose="020F0502020204030204" charset="0"/>
                <a:ea typeface="宋体" panose="02010600030101010101" pitchFamily="2" charset="-122"/>
                <a:sym typeface="+mn-ea"/>
              </a:rPr>
              <a:t>] , </a:t>
            </a:r>
          </a:p>
          <a:p>
            <a:pPr lvl="1" algn="just" fontAlgn="base">
              <a:spcBef>
                <a:spcPct val="0"/>
              </a:spcBef>
              <a:spcAft>
                <a:spcPct val="0"/>
              </a:spcAft>
              <a:defRPr/>
            </a:pPr>
            <a:r>
              <a:rPr lang="en-US" altLang="zh-CN" b="1" dirty="0">
                <a:latin typeface="Calibri" panose="020F0502020204030204" charset="0"/>
                <a:ea typeface="宋体" panose="02010600030101010101" pitchFamily="2" charset="-122"/>
                <a:sym typeface="+mn-ea"/>
              </a:rPr>
              <a:t>… …    </a:t>
            </a:r>
          </a:p>
          <a:p>
            <a:pPr lvl="1" algn="just" fontAlgn="base">
              <a:spcBef>
                <a:spcPct val="0"/>
              </a:spcBef>
              <a:spcAft>
                <a:spcPct val="0"/>
              </a:spcAft>
              <a:defRPr/>
            </a:pPr>
            <a:r>
              <a:rPr lang="en-US" altLang="zh-CN" b="1" dirty="0">
                <a:latin typeface="Calibri" panose="020F0502020204030204" charset="0"/>
                <a:ea typeface="宋体" panose="02010600030101010101" pitchFamily="2" charset="-122"/>
                <a:sym typeface="+mn-ea"/>
              </a:rPr>
              <a:t>`</a:t>
            </a:r>
            <a:r>
              <a:rPr lang="zh-CN" altLang="en-US" b="1" dirty="0">
                <a:latin typeface="Calibri" panose="020F0502020204030204" charset="0"/>
                <a:ea typeface="宋体" panose="02010600030101010101" pitchFamily="2" charset="-122"/>
                <a:sym typeface="+mn-ea"/>
              </a:rPr>
              <a:t>字段名</a:t>
            </a:r>
            <a:r>
              <a:rPr lang="en-US" b="1" dirty="0">
                <a:latin typeface="Calibri" panose="020F0502020204030204" charset="0"/>
                <a:ea typeface="宋体" panose="02010600030101010101" pitchFamily="2" charset="-122"/>
                <a:sym typeface="+mn-ea"/>
              </a:rPr>
              <a:t>n`   </a:t>
            </a:r>
            <a:r>
              <a:rPr lang="zh-CN" altLang="en-US" b="1" dirty="0">
                <a:latin typeface="Calibri" panose="020F0502020204030204" charset="0"/>
                <a:ea typeface="宋体" panose="02010600030101010101" pitchFamily="2" charset="-122"/>
                <a:sym typeface="+mn-ea"/>
              </a:rPr>
              <a:t>列类型 </a:t>
            </a:r>
            <a:r>
              <a:rPr lang="en-US" altLang="zh-CN" b="1" dirty="0">
                <a:latin typeface="Calibri" panose="020F0502020204030204" charset="0"/>
                <a:ea typeface="宋体" panose="02010600030101010101" pitchFamily="2" charset="-122"/>
                <a:sym typeface="+mn-ea"/>
              </a:rPr>
              <a:t>[ </a:t>
            </a:r>
            <a:r>
              <a:rPr lang="zh-CN" altLang="en-US" b="1" dirty="0">
                <a:latin typeface="Calibri" panose="020F0502020204030204" charset="0"/>
                <a:ea typeface="宋体" panose="02010600030101010101" pitchFamily="2" charset="-122"/>
                <a:sym typeface="+mn-ea"/>
              </a:rPr>
              <a:t>属性 </a:t>
            </a:r>
            <a:r>
              <a:rPr lang="en-US" altLang="zh-CN" b="1" dirty="0">
                <a:latin typeface="Calibri" panose="020F0502020204030204" charset="0"/>
                <a:ea typeface="宋体" panose="02010600030101010101" pitchFamily="2" charset="-122"/>
                <a:sym typeface="+mn-ea"/>
              </a:rPr>
              <a:t>] </a:t>
            </a:r>
            <a:r>
              <a:rPr lang="en-US" altLang="zh-CN" b="1" dirty="0" smtClean="0">
                <a:latin typeface="Calibri" panose="020F0502020204030204" charset="0"/>
                <a:ea typeface="宋体" panose="02010600030101010101" pitchFamily="2" charset="-122"/>
                <a:sym typeface="+mn-ea"/>
              </a:rPr>
              <a:t> </a:t>
            </a:r>
            <a:r>
              <a:rPr lang="en-US" altLang="zh-CN" b="1" dirty="0">
                <a:latin typeface="Calibri" panose="020F0502020204030204" charset="0"/>
                <a:ea typeface="宋体" panose="02010600030101010101" pitchFamily="2" charset="-122"/>
                <a:sym typeface="+mn-ea"/>
              </a:rPr>
              <a:t>[</a:t>
            </a:r>
            <a:r>
              <a:rPr lang="zh-CN" altLang="en-US" b="1" dirty="0">
                <a:latin typeface="Calibri" panose="020F0502020204030204" charset="0"/>
                <a:ea typeface="宋体" panose="02010600030101010101" pitchFamily="2" charset="-122"/>
                <a:sym typeface="+mn-ea"/>
              </a:rPr>
              <a:t>注释</a:t>
            </a:r>
            <a:r>
              <a:rPr lang="en-US" altLang="zh-CN" b="1" dirty="0">
                <a:latin typeface="Calibri" panose="020F0502020204030204" charset="0"/>
                <a:ea typeface="宋体" panose="02010600030101010101" pitchFamily="2" charset="-122"/>
                <a:sym typeface="+mn-ea"/>
              </a:rPr>
              <a:t>] </a:t>
            </a:r>
          </a:p>
          <a:p>
            <a:pPr algn="just" fontAlgn="base">
              <a:spcBef>
                <a:spcPct val="0"/>
              </a:spcBef>
              <a:spcAft>
                <a:spcPct val="0"/>
              </a:spcAft>
              <a:defRPr/>
            </a:pPr>
            <a:r>
              <a:rPr lang="en-US" altLang="zh-CN" b="1" dirty="0">
                <a:latin typeface="Calibri" panose="020F0502020204030204" charset="0"/>
                <a:ea typeface="宋体" panose="02010600030101010101" pitchFamily="2" charset="-122"/>
                <a:sym typeface="+mn-ea"/>
              </a:rPr>
              <a:t>)  [  </a:t>
            </a:r>
            <a:r>
              <a:rPr lang="zh-CN" altLang="en-US" b="1" dirty="0">
                <a:latin typeface="Calibri" panose="020F0502020204030204" charset="0"/>
                <a:ea typeface="宋体" panose="02010600030101010101" pitchFamily="2" charset="-122"/>
                <a:sym typeface="+mn-ea"/>
              </a:rPr>
              <a:t>表类型 </a:t>
            </a:r>
            <a:r>
              <a:rPr lang="en-US" altLang="zh-CN" b="1" dirty="0">
                <a:latin typeface="Calibri" panose="020F0502020204030204" charset="0"/>
                <a:ea typeface="宋体" panose="02010600030101010101" pitchFamily="2" charset="-122"/>
                <a:sym typeface="+mn-ea"/>
              </a:rPr>
              <a:t>] [ </a:t>
            </a:r>
            <a:r>
              <a:rPr lang="zh-CN" altLang="en-US" b="1" dirty="0">
                <a:latin typeface="Calibri" panose="020F0502020204030204" charset="0"/>
                <a:ea typeface="宋体" panose="02010600030101010101" pitchFamily="2" charset="-122"/>
                <a:sym typeface="+mn-ea"/>
              </a:rPr>
              <a:t>表字符集 </a:t>
            </a:r>
            <a:r>
              <a:rPr lang="en-US" altLang="zh-CN" b="1" dirty="0">
                <a:latin typeface="Calibri" panose="020F0502020204030204" charset="0"/>
                <a:ea typeface="宋体" panose="02010600030101010101" pitchFamily="2" charset="-122"/>
                <a:sym typeface="+mn-ea"/>
              </a:rPr>
              <a:t>] [</a:t>
            </a:r>
            <a:r>
              <a:rPr lang="zh-CN" altLang="en-US" b="1" dirty="0">
                <a:latin typeface="Calibri" panose="020F0502020204030204" charset="0"/>
                <a:ea typeface="宋体" panose="02010600030101010101" pitchFamily="2" charset="-122"/>
                <a:sym typeface="+mn-ea"/>
              </a:rPr>
              <a:t>注释</a:t>
            </a:r>
            <a:r>
              <a:rPr lang="en-US" altLang="zh-CN" b="1" dirty="0">
                <a:latin typeface="Calibri" panose="020F0502020204030204" charset="0"/>
                <a:ea typeface="宋体" panose="02010600030101010101" pitchFamily="2" charset="-122"/>
                <a:sym typeface="+mn-ea"/>
              </a:rPr>
              <a:t>] ;</a:t>
            </a:r>
          </a:p>
        </p:txBody>
      </p:sp>
      <p:sp>
        <p:nvSpPr>
          <p:cNvPr id="5" name="圆角矩形标注 4"/>
          <p:cNvSpPr/>
          <p:nvPr/>
        </p:nvSpPr>
        <p:spPr>
          <a:xfrm>
            <a:off x="4737100" y="1583083"/>
            <a:ext cx="1921934" cy="749830"/>
          </a:xfrm>
          <a:prstGeom prst="wedgeRoundRectCallout">
            <a:avLst>
              <a:gd name="adj1" fmla="val -63487"/>
              <a:gd name="adj2" fmla="val 11218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 反引号 （可选、区别于单引号）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数据值和列类型</a:t>
            </a:r>
          </a:p>
        </p:txBody>
      </p:sp>
      <p:sp>
        <p:nvSpPr>
          <p:cNvPr id="3" name="内容占位符 2"/>
          <p:cNvSpPr>
            <a:spLocks noGrp="1"/>
          </p:cNvSpPr>
          <p:nvPr>
            <p:ph idx="1"/>
          </p:nvPr>
        </p:nvSpPr>
        <p:spPr/>
        <p:txBody>
          <a:bodyPr/>
          <a:lstStyle/>
          <a:p>
            <a:pPr lvl="0"/>
            <a:r>
              <a:rPr lang="zh-CN" altLang="en-US" dirty="0"/>
              <a:t>列类型</a:t>
            </a:r>
          </a:p>
          <a:p>
            <a:pPr lvl="1"/>
            <a:r>
              <a:rPr lang="zh-CN" altLang="en-US" dirty="0"/>
              <a:t>规定数据库中该列存放的</a:t>
            </a:r>
            <a:r>
              <a:rPr lang="zh-CN" altLang="en-US" dirty="0" smtClean="0"/>
              <a:t>数据类型。</a:t>
            </a:r>
            <a:endParaRPr lang="zh-CN" altLang="en-US" dirty="0"/>
          </a:p>
          <a:p>
            <a:endParaRPr lang="en-US" altLang="zh-CN" dirty="0" smtClean="0"/>
          </a:p>
          <a:p>
            <a:r>
              <a:rPr lang="zh-CN" altLang="en-US" dirty="0" smtClean="0"/>
              <a:t>数据类型分为</a:t>
            </a:r>
            <a:r>
              <a:rPr lang="zh-CN" altLang="en-US" dirty="0"/>
              <a:t>：</a:t>
            </a:r>
          </a:p>
          <a:p>
            <a:pPr lvl="1"/>
            <a:r>
              <a:rPr lang="zh-CN" altLang="en-US" dirty="0"/>
              <a:t>数值类型</a:t>
            </a:r>
          </a:p>
          <a:p>
            <a:pPr lvl="1"/>
            <a:r>
              <a:rPr lang="zh-CN" altLang="en-US" dirty="0"/>
              <a:t>字符串类型</a:t>
            </a:r>
          </a:p>
          <a:p>
            <a:pPr lvl="1"/>
            <a:r>
              <a:rPr lang="zh-CN" altLang="en-US" dirty="0"/>
              <a:t>日期和时间型数值类型</a:t>
            </a:r>
          </a:p>
          <a:p>
            <a:pPr lvl="1"/>
            <a:r>
              <a:rPr lang="en-US" altLang="zh-CN" dirty="0"/>
              <a:t>NULL</a:t>
            </a:r>
            <a:r>
              <a:rPr lang="zh-CN" altLang="en-US" dirty="0"/>
              <a:t>值</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模板">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模板" id="{862BCFF1-C5B2-408E-A500-87561291F62A}" vid="{9A4D09CA-68EA-49C0-80A9-A43DC7FE852C}"/>
    </a:ext>
  </a:extLst>
</a:theme>
</file>

<file path=ppt/theme/theme4.xml><?xml version="1.0" encoding="utf-8"?>
<a:theme xmlns:a="http://schemas.openxmlformats.org/drawingml/2006/main" name="1_模板">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模板" id="{862BCFF1-C5B2-408E-A500-87561291F62A}" vid="{9A4D09CA-68EA-49C0-80A9-A43DC7FE852C}"/>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1219</TotalTime>
  <Words>4904</Words>
  <Application>Microsoft Office PowerPoint</Application>
  <PresentationFormat>全屏显示(4:3)</PresentationFormat>
  <Paragraphs>595</Paragraphs>
  <Slides>40</Slides>
  <Notes>7</Notes>
  <HiddenSlides>0</HiddenSlides>
  <MMClips>0</MMClips>
  <ScaleCrop>false</ScaleCrop>
  <HeadingPairs>
    <vt:vector size="4" baseType="variant">
      <vt:variant>
        <vt:lpstr>主题</vt:lpstr>
      </vt:variant>
      <vt:variant>
        <vt:i4>4</vt:i4>
      </vt:variant>
      <vt:variant>
        <vt:lpstr>幻灯片标题</vt:lpstr>
      </vt:variant>
      <vt:variant>
        <vt:i4>40</vt:i4>
      </vt:variant>
    </vt:vector>
  </HeadingPairs>
  <TitlesOfParts>
    <vt:vector size="44" baseType="lpstr">
      <vt:lpstr>1_平面</vt:lpstr>
      <vt:lpstr>平面</vt:lpstr>
      <vt:lpstr>模板</vt:lpstr>
      <vt:lpstr>1_模板</vt:lpstr>
      <vt:lpstr>第二章  创建数据库和表</vt:lpstr>
      <vt:lpstr>本章任务</vt:lpstr>
      <vt:lpstr>本章目标</vt:lpstr>
      <vt:lpstr>结构化查询语句SQL</vt:lpstr>
      <vt:lpstr>命令行操作数据库</vt:lpstr>
      <vt:lpstr>课堂练习</vt:lpstr>
      <vt:lpstr>数据表的操作</vt:lpstr>
      <vt:lpstr>创建数据表</vt:lpstr>
      <vt:lpstr>数据值和列类型</vt:lpstr>
      <vt:lpstr>列类型分类4-1</vt:lpstr>
      <vt:lpstr>列类型分类4-2</vt:lpstr>
      <vt:lpstr>日期和时间型数值类型</vt:lpstr>
      <vt:lpstr>其它数据类型</vt:lpstr>
      <vt:lpstr>数据字段属性</vt:lpstr>
      <vt:lpstr>数据字段属性2-1</vt:lpstr>
      <vt:lpstr>数据字段属性2-2</vt:lpstr>
      <vt:lpstr>数据字段注释</vt:lpstr>
      <vt:lpstr>课堂练习-1</vt:lpstr>
      <vt:lpstr>课堂练习-2</vt:lpstr>
      <vt:lpstr>课堂练习-3</vt:lpstr>
      <vt:lpstr>课堂练习-4</vt:lpstr>
      <vt:lpstr>数据字段属性</vt:lpstr>
      <vt:lpstr>数据表的类型</vt:lpstr>
      <vt:lpstr>数据表的存储位置</vt:lpstr>
      <vt:lpstr>数据字段属性</vt:lpstr>
      <vt:lpstr>修改数据表</vt:lpstr>
      <vt:lpstr>删除表</vt:lpstr>
      <vt:lpstr>小结</vt:lpstr>
      <vt:lpstr>数据完整性</vt:lpstr>
      <vt:lpstr>什么是约束</vt:lpstr>
      <vt:lpstr>列级约束与表级约束</vt:lpstr>
      <vt:lpstr>非空约束(NOT NULL)</vt:lpstr>
      <vt:lpstr>主键约束</vt:lpstr>
      <vt:lpstr>唯一约束</vt:lpstr>
      <vt:lpstr>主键和唯一约束的区别</vt:lpstr>
      <vt:lpstr>外键约束</vt:lpstr>
      <vt:lpstr>外键约束的参照操作</vt:lpstr>
      <vt:lpstr>创建表后，添加和维护约束</vt:lpstr>
      <vt:lpstr>课堂练习</vt:lpstr>
      <vt:lpstr>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558</cp:revision>
  <dcterms:created xsi:type="dcterms:W3CDTF">2016-09-23T11:11:00Z</dcterms:created>
  <dcterms:modified xsi:type="dcterms:W3CDTF">2019-01-07T02:38:48Z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