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notesMasterIdLst>
    <p:notesMasterId r:id="rId38"/>
  </p:notesMasterIdLst>
  <p:sldIdLst>
    <p:sldId id="256" r:id="rId4"/>
    <p:sldId id="272" r:id="rId5"/>
    <p:sldId id="273" r:id="rId6"/>
    <p:sldId id="336" r:id="rId7"/>
    <p:sldId id="338" r:id="rId8"/>
    <p:sldId id="337" r:id="rId9"/>
    <p:sldId id="323" r:id="rId10"/>
    <p:sldId id="324" r:id="rId11"/>
    <p:sldId id="325" r:id="rId12"/>
    <p:sldId id="327" r:id="rId13"/>
    <p:sldId id="328" r:id="rId14"/>
    <p:sldId id="340" r:id="rId15"/>
    <p:sldId id="357" r:id="rId16"/>
    <p:sldId id="339" r:id="rId17"/>
    <p:sldId id="329" r:id="rId18"/>
    <p:sldId id="330" r:id="rId19"/>
    <p:sldId id="331" r:id="rId20"/>
    <p:sldId id="332" r:id="rId21"/>
    <p:sldId id="333" r:id="rId22"/>
    <p:sldId id="334" r:id="rId23"/>
    <p:sldId id="282" r:id="rId24"/>
    <p:sldId id="356" r:id="rId25"/>
    <p:sldId id="355" r:id="rId26"/>
    <p:sldId id="342" r:id="rId27"/>
    <p:sldId id="343" r:id="rId28"/>
    <p:sldId id="344" r:id="rId29"/>
    <p:sldId id="345" r:id="rId30"/>
    <p:sldId id="346" r:id="rId31"/>
    <p:sldId id="352" r:id="rId32"/>
    <p:sldId id="351" r:id="rId33"/>
    <p:sldId id="354" r:id="rId34"/>
    <p:sldId id="349" r:id="rId35"/>
    <p:sldId id="358" r:id="rId36"/>
    <p:sldId id="350" r:id="rId3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035" autoAdjust="0"/>
  </p:normalViewPr>
  <p:slideViewPr>
    <p:cSldViewPr snapToGrid="0">
      <p:cViewPr varScale="1">
        <p:scale>
          <a:sx n="67" d="100"/>
          <a:sy n="67" d="100"/>
        </p:scale>
        <p:origin x="-16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03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#delete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的区别：</a:t>
            </a:r>
          </a:p>
          <a:p>
            <a:r>
              <a:rPr lang="en-US" altLang="zh-CN" dirty="0" smtClean="0"/>
              <a:t>#1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是带条件的删除语句，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直接清空整张表。</a:t>
            </a:r>
          </a:p>
          <a:p>
            <a:r>
              <a:rPr lang="en-US" altLang="zh-CN" dirty="0" smtClean="0"/>
              <a:t>#2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删除数据会显示受影响的行数，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不会。</a:t>
            </a:r>
          </a:p>
          <a:p>
            <a:r>
              <a:rPr lang="en-US" altLang="zh-CN" dirty="0" smtClean="0"/>
              <a:t>#3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不会重置自动编号，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会重置自动编号。</a:t>
            </a:r>
          </a:p>
          <a:p>
            <a:r>
              <a:rPr lang="en-US" altLang="zh-CN" dirty="0" smtClean="0"/>
              <a:t>#4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可以删除有外键引用的数据，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不可以清空有外键关联的表。</a:t>
            </a:r>
          </a:p>
          <a:p>
            <a:r>
              <a:rPr lang="en-US" altLang="zh-CN" dirty="0" smtClean="0"/>
              <a:t>#5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删除的效率没有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079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在没有开启事务（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；）的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表中，</a:t>
            </a:r>
            <a:r>
              <a:rPr lang="en-US" altLang="zh-CN" dirty="0" err="1" smtClean="0"/>
              <a:t>autocommit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才生效。</a:t>
            </a:r>
          </a:p>
          <a:p>
            <a:r>
              <a:rPr lang="zh-CN" altLang="en-US" dirty="0" smtClean="0"/>
              <a:t>对已经开启了事务的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</a:t>
            </a:r>
            <a:r>
              <a:rPr lang="en-US" altLang="zh-CN" dirty="0" err="1" smtClean="0"/>
              <a:t>autocommit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参数不生效。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131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62696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611188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648213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866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iwencai@bdqn.cn" TargetMode="External"/><Relationship Id="rId2" Type="http://schemas.openxmlformats.org/officeDocument/2006/relationships/hyperlink" Target="mailto:guojing@bdqn.cn" TargetMode="External"/><Relationship Id="rId1" Type="http://schemas.openxmlformats.org/officeDocument/2006/relationships/slideLayout" Target="../slideLayouts/slideLayout34.xml"/><Relationship Id="rId4" Type="http://schemas.openxmlformats.org/officeDocument/2006/relationships/hyperlink" Target="mailto:limei@bdqn.c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第三章 用</a:t>
            </a:r>
            <a:r>
              <a:rPr lang="en-US" altLang="zh-CN"/>
              <a:t>SQL</a:t>
            </a:r>
            <a:r>
              <a:rPr lang="zh-CN" altLang="zh-CN"/>
              <a:t>操作数据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课堂演示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INSERT</a:t>
            </a:r>
            <a:r>
              <a:rPr lang="zh-CN" altLang="en-US" dirty="0"/>
              <a:t>语句给数据表</a:t>
            </a:r>
            <a:r>
              <a:rPr lang="en-US" altLang="zh-CN" dirty="0"/>
              <a:t>student</a:t>
            </a:r>
            <a:r>
              <a:rPr lang="zh-CN" altLang="en-US" dirty="0"/>
              <a:t>添加数据</a:t>
            </a:r>
          </a:p>
        </p:txBody>
      </p:sp>
      <p:graphicFrame>
        <p:nvGraphicFramePr>
          <p:cNvPr id="18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4059120"/>
              </p:ext>
            </p:extLst>
          </p:nvPr>
        </p:nvGraphicFramePr>
        <p:xfrm>
          <a:off x="113628" y="2417463"/>
          <a:ext cx="8879765" cy="1982415"/>
        </p:xfrm>
        <a:graphic>
          <a:graphicData uri="http://schemas.openxmlformats.org/drawingml/2006/table">
            <a:tbl>
              <a:tblPr/>
              <a:tblGrid>
                <a:gridCol w="530225"/>
                <a:gridCol w="733126"/>
                <a:gridCol w="527125"/>
                <a:gridCol w="494852"/>
                <a:gridCol w="1172583"/>
                <a:gridCol w="1818043"/>
                <a:gridCol w="1699708"/>
                <a:gridCol w="1904103"/>
              </a:tblGrid>
              <a:tr h="525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年级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手机号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地址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邮箱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身份证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51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1011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郭靖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13500000001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北京海淀区中关村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hlinkClick r:id="rId2"/>
                        </a:rPr>
                        <a:t>guojing@bdqn.cn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450323198612111000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李文才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13500000002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河南洛阳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hlinkClick r:id="rId3"/>
                        </a:rPr>
                        <a:t>liwencai@bdqn.cn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450323198112311000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484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1013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李梅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13500000015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上海卢湾区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hlinkClick r:id="rId4"/>
                        </a:rPr>
                        <a:t>limei@bdqn.cn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450323198612311000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201" marR="5201" marT="520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需求说明：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INSERT</a:t>
            </a:r>
            <a:r>
              <a:rPr lang="zh-CN" altLang="en-US" dirty="0" smtClean="0">
                <a:sym typeface="+mn-ea"/>
              </a:rPr>
              <a:t>为课程表</a:t>
            </a:r>
            <a:r>
              <a:rPr lang="en-US" altLang="zh-CN" dirty="0" smtClean="0">
                <a:sym typeface="+mn-ea"/>
              </a:rPr>
              <a:t>subject</a:t>
            </a:r>
            <a:r>
              <a:rPr lang="zh-CN" altLang="en-US" dirty="0" smtClean="0">
                <a:sym typeface="+mn-ea"/>
              </a:rPr>
              <a:t>添加数据，</a:t>
            </a:r>
            <a:r>
              <a:rPr lang="zh-CN" altLang="en-US" b="1" dirty="0" smtClean="0">
                <a:sym typeface="+mn-ea"/>
              </a:rPr>
              <a:t>要求一次添加多条记录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数据如下</a:t>
            </a:r>
            <a:endParaRPr lang="zh-CN" altLang="en-US" dirty="0"/>
          </a:p>
        </p:txBody>
      </p:sp>
      <p:graphicFrame>
        <p:nvGraphicFramePr>
          <p:cNvPr id="2048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9244721"/>
              </p:ext>
            </p:extLst>
          </p:nvPr>
        </p:nvGraphicFramePr>
        <p:xfrm>
          <a:off x="609283" y="2775581"/>
          <a:ext cx="7142162" cy="2255481"/>
        </p:xfrm>
        <a:graphic>
          <a:graphicData uri="http://schemas.openxmlformats.org/drawingml/2006/table">
            <a:tbl>
              <a:tblPr/>
              <a:tblGrid>
                <a:gridCol w="1844675"/>
                <a:gridCol w="2054225"/>
                <a:gridCol w="1636712"/>
                <a:gridCol w="1606550"/>
              </a:tblGrid>
              <a:tr h="591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课程编号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课程名称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学时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年级编号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415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基础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5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Html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网页设计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415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样式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Mysql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数据库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Insert…select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插入多条记录还有另外一种方式，就是</a:t>
            </a:r>
            <a:r>
              <a:rPr lang="en-US" altLang="zh-CN" dirty="0" smtClean="0"/>
              <a:t>insert…select</a:t>
            </a:r>
            <a:r>
              <a:rPr lang="zh-CN" altLang="en-US" dirty="0" smtClean="0"/>
              <a:t>方式，将一个查询的结果插入到表中，也可以进行数据的备份。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使用这种方式，其实是利用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语句生成一张临时结果表，然后将临时表中的数据插入到数据表中。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查询出来的列，必须和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指定的列数量和类型要一致。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要插入的表必须存在。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09599" y="2702970"/>
            <a:ext cx="8308490" cy="4603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INSERT INTO 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表名  </a:t>
            </a:r>
            <a:r>
              <a:rPr lang="en-US" altLang="zh-CN" b="1" dirty="0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[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… ) </a:t>
            </a:r>
            <a:r>
              <a:rPr lang="en-US" altLang="zh-CN" b="1" dirty="0" smtClean="0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] </a:t>
            </a:r>
            <a:r>
              <a:rPr lang="en-US" altLang="zh-CN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SELECT…</a:t>
            </a:r>
            <a:endParaRPr lang="en-US" altLang="zh-CN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00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Create…select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前面使用</a:t>
            </a:r>
            <a:r>
              <a:rPr lang="en-US" altLang="zh-CN" dirty="0" smtClean="0"/>
              <a:t>insert…select</a:t>
            </a:r>
            <a:r>
              <a:rPr lang="zh-CN" altLang="en-US" dirty="0" smtClean="0"/>
              <a:t>方式，必须首先创建一张表，然后在将数据插入到表中。在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中还有另外一种方式，直接根据查询的结果来创建一张表。就是使用</a:t>
            </a:r>
            <a:r>
              <a:rPr lang="en-US" altLang="zh-CN" dirty="0" smtClean="0"/>
              <a:t>create…select</a:t>
            </a:r>
            <a:r>
              <a:rPr lang="zh-CN" altLang="en-US" dirty="0" smtClean="0"/>
              <a:t>方式。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使用这种方式</a:t>
            </a:r>
            <a:r>
              <a:rPr lang="zh-CN" altLang="en-US" dirty="0" smtClean="0"/>
              <a:t>，利用</a:t>
            </a:r>
            <a:r>
              <a:rPr lang="en-US" altLang="zh-CN" dirty="0"/>
              <a:t>SELECT</a:t>
            </a:r>
            <a:r>
              <a:rPr lang="zh-CN" altLang="en-US" dirty="0"/>
              <a:t>语句生成一张临时结果表，然后将临时表中的</a:t>
            </a:r>
            <a:r>
              <a:rPr lang="zh-CN" altLang="en-US" dirty="0" smtClean="0"/>
              <a:t>数据生成一张新的表。</a:t>
            </a:r>
            <a:endParaRPr lang="en-US" altLang="zh-CN" dirty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插入的</a:t>
            </a:r>
            <a:r>
              <a:rPr lang="zh-CN" altLang="en-US" dirty="0" smtClean="0"/>
              <a:t>表必须不存在。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911049" y="3014469"/>
            <a:ext cx="616299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CREATE TABLE [IF NOT EXISTS] </a:t>
            </a:r>
            <a:r>
              <a:rPr lang="zh-CN" altLang="en-US" b="1" dirty="0" smtClean="0">
                <a:latin typeface="Calibri" panose="020F0502020204030204" charset="0"/>
                <a:ea typeface="宋体" panose="02010600030101010101" pitchFamily="2" charset="-122"/>
              </a:rPr>
              <a:t>表名 </a:t>
            </a:r>
            <a:r>
              <a:rPr lang="en-US" altLang="zh-CN" b="1" dirty="0" smtClean="0">
                <a:latin typeface="Calibri" panose="020F0502020204030204" charset="0"/>
                <a:ea typeface="宋体" panose="02010600030101010101" pitchFamily="2" charset="-122"/>
              </a:rPr>
              <a:t>[(</a:t>
            </a:r>
            <a:r>
              <a:rPr lang="zh-CN" altLang="en-US" b="1" dirty="0" smtClean="0">
                <a:latin typeface="Calibri" panose="020F0502020204030204" charset="0"/>
                <a:ea typeface="宋体" panose="02010600030101010101" pitchFamily="2" charset="-122"/>
              </a:rPr>
              <a:t>字段创建</a:t>
            </a:r>
            <a:r>
              <a:rPr lang="en-US" altLang="zh-CN" b="1" dirty="0" smtClean="0">
                <a:latin typeface="Calibri" panose="020F0502020204030204" charset="0"/>
                <a:ea typeface="宋体" panose="02010600030101010101" pitchFamily="2" charset="-122"/>
              </a:rPr>
              <a:t>)]</a:t>
            </a:r>
            <a:r>
              <a:rPr lang="en-US" altLang="zh-CN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 SELECT…</a:t>
            </a:r>
            <a:endParaRPr lang="en-US" altLang="zh-CN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74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需求说明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INSERT…SELECT</a:t>
            </a:r>
            <a:r>
              <a:rPr lang="zh-CN" altLang="en-US" dirty="0" smtClean="0">
                <a:sym typeface="+mn-ea"/>
              </a:rPr>
              <a:t>方式语句给数据表</a:t>
            </a:r>
            <a:r>
              <a:rPr lang="en-US" altLang="zh-CN" dirty="0" smtClean="0">
                <a:sym typeface="+mn-ea"/>
              </a:rPr>
              <a:t>grade</a:t>
            </a:r>
            <a:r>
              <a:rPr lang="zh-CN" altLang="en-US" dirty="0" smtClean="0">
                <a:sym typeface="+mn-ea"/>
              </a:rPr>
              <a:t>添加数据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数据列 </a:t>
            </a:r>
            <a:r>
              <a:rPr lang="en-US" altLang="zh-CN" dirty="0" err="1" smtClean="0">
                <a:sym typeface="+mn-ea"/>
              </a:rPr>
              <a:t>GradeName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如下：</a:t>
            </a:r>
            <a:endParaRPr lang="en-US" altLang="x-none" dirty="0" smtClean="0"/>
          </a:p>
          <a:p>
            <a:pPr lvl="2"/>
            <a:r>
              <a:rPr lang="zh-CN" altLang="zh-CN" dirty="0" smtClean="0">
                <a:sym typeface="+mn-ea"/>
              </a:rPr>
              <a:t>理想一班</a:t>
            </a:r>
            <a:r>
              <a:rPr lang="zh-CN" altLang="en-US" dirty="0" smtClean="0">
                <a:sym typeface="+mn-ea"/>
              </a:rPr>
              <a:t>、理想二</a:t>
            </a:r>
            <a:r>
              <a:rPr lang="zh-CN" altLang="zh-CN" dirty="0" smtClean="0">
                <a:sym typeface="+mn-ea"/>
              </a:rPr>
              <a:t>班</a:t>
            </a:r>
            <a:r>
              <a:rPr lang="zh-CN" altLang="en-US" dirty="0" smtClean="0">
                <a:sym typeface="+mn-ea"/>
              </a:rPr>
              <a:t>、理想三</a:t>
            </a:r>
            <a:r>
              <a:rPr lang="zh-CN" altLang="zh-CN" dirty="0" smtClean="0">
                <a:sym typeface="+mn-ea"/>
              </a:rPr>
              <a:t>班</a:t>
            </a:r>
            <a:r>
              <a:rPr lang="zh-CN" altLang="en-US" dirty="0" smtClean="0">
                <a:sym typeface="+mn-ea"/>
              </a:rPr>
              <a:t>、理想四</a:t>
            </a:r>
            <a:r>
              <a:rPr lang="zh-CN" altLang="zh-CN" dirty="0" smtClean="0">
                <a:sym typeface="+mn-ea"/>
              </a:rPr>
              <a:t>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75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修改数据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UPDATE</a:t>
            </a:r>
            <a:r>
              <a:rPr lang="zh-CN" altLang="en-US" dirty="0" smtClean="0">
                <a:sym typeface="+mn-ea"/>
              </a:rPr>
              <a:t>命令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语法：</a:t>
            </a:r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0"/>
            <a:r>
              <a:rPr lang="zh-CN" altLang="en-US" dirty="0" smtClean="0"/>
              <a:t>注意：</a:t>
            </a:r>
          </a:p>
          <a:p>
            <a:pPr lvl="1"/>
            <a:r>
              <a:rPr lang="en-US" altLang="zh-CN" dirty="0" err="1" smtClean="0">
                <a:sym typeface="+mn-ea"/>
              </a:rPr>
              <a:t>column_name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为要更改的数据列</a:t>
            </a:r>
            <a:endParaRPr lang="en-US" altLang="x-none" dirty="0" smtClean="0"/>
          </a:p>
          <a:p>
            <a:pPr lvl="1"/>
            <a:r>
              <a:rPr lang="en-US" altLang="zh-CN" dirty="0" smtClean="0">
                <a:sym typeface="+mn-ea"/>
              </a:rPr>
              <a:t>value </a:t>
            </a:r>
            <a:r>
              <a:rPr lang="zh-CN" altLang="en-US" dirty="0" smtClean="0">
                <a:sym typeface="+mn-ea"/>
              </a:rPr>
              <a:t>为、具体值、表达式或者嵌套的</a:t>
            </a:r>
            <a:r>
              <a:rPr lang="en-US" altLang="zh-CN" dirty="0" smtClean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结果修改后的数据，可以为变量</a:t>
            </a:r>
            <a:endParaRPr lang="en-US" altLang="x-none" dirty="0" smtClean="0"/>
          </a:p>
          <a:p>
            <a:pPr lvl="1"/>
            <a:r>
              <a:rPr lang="en-US" altLang="zh-CN" dirty="0" smtClean="0">
                <a:sym typeface="+mn-ea"/>
              </a:rPr>
              <a:t>condition</a:t>
            </a:r>
            <a:r>
              <a:rPr lang="zh-CN" altLang="en-US" dirty="0" smtClean="0">
                <a:sym typeface="+mn-ea"/>
              </a:rPr>
              <a:t>为筛选条件，如不指定则修改该表的所有列数据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91265" y="2455218"/>
            <a:ext cx="8308490" cy="8803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 UPDATE  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</a:rPr>
              <a:t>表名   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SET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 column_name 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=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value </a:t>
            </a:r>
            <a:r>
              <a:rPr lang="zh-CN" altLang="en-US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[ ,  column_name2 = value2,</a:t>
            </a:r>
            <a:r>
              <a:rPr lang="zh-CN" altLang="en-US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…. ] 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[</a:t>
            </a:r>
            <a:r>
              <a:rPr lang="zh-CN" altLang="en-US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WHERE</a:t>
            </a:r>
            <a:r>
              <a:rPr lang="en-US" altLang="zh-CN" b="1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  condition ];</a:t>
            </a:r>
            <a:endParaRPr lang="en-US" altLang="zh-CN" b="1" dirty="0">
              <a:solidFill>
                <a:srgbClr val="07121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WHERE</a:t>
            </a:r>
            <a:r>
              <a:rPr lang="zh-CN" altLang="en-US"/>
              <a:t>条件子句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简单理解为</a:t>
            </a:r>
          </a:p>
          <a:p>
            <a:pPr lvl="1"/>
            <a:r>
              <a:rPr lang="zh-CN" altLang="en-US"/>
              <a:t>有条件地从表中筛选数据</a:t>
            </a:r>
          </a:p>
          <a:p>
            <a:pPr lvl="0"/>
            <a:r>
              <a:rPr lang="en-US" altLang="zh-CN"/>
              <a:t>WHERE</a:t>
            </a:r>
            <a:r>
              <a:rPr lang="zh-CN" altLang="en-US"/>
              <a:t>中的运算符</a:t>
            </a:r>
          </a:p>
          <a:p>
            <a:endParaRPr lang="zh-CN" altLang="en-US"/>
          </a:p>
        </p:txBody>
      </p:sp>
      <p:graphicFrame>
        <p:nvGraphicFramePr>
          <p:cNvPr id="16388" name="表格 16387"/>
          <p:cNvGraphicFramePr/>
          <p:nvPr/>
        </p:nvGraphicFramePr>
        <p:xfrm>
          <a:off x="964565" y="2851150"/>
          <a:ext cx="7215505" cy="3701415"/>
        </p:xfrm>
        <a:graphic>
          <a:graphicData uri="http://schemas.openxmlformats.org/drawingml/2006/table">
            <a:tbl>
              <a:tblPr/>
              <a:tblGrid>
                <a:gridCol w="1285875"/>
                <a:gridCol w="2044700"/>
                <a:gridCol w="2599055"/>
                <a:gridCol w="1285875"/>
              </a:tblGrid>
              <a:tr h="40957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运算符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含义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范例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结果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&lt;&gt; 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 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!=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不等于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5!=6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&gt;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大于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5&gt;6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&lt;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小于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5&lt;6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&gt;=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大于等于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5&gt;=6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&lt;=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小于等于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5&lt;=6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BETWEEN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在某个范围之间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BETWEEN 5 AND 10  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并且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5&gt;1 AND 1&gt;2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OR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5&gt;1 OR 1&gt;2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需求说明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UPDATE</a:t>
            </a:r>
            <a:r>
              <a:rPr lang="zh-CN" altLang="en-US" dirty="0" smtClean="0">
                <a:sym typeface="+mn-ea"/>
              </a:rPr>
              <a:t>语句修改数据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将</a:t>
            </a:r>
            <a:r>
              <a:rPr lang="en-US" altLang="zh-CN" dirty="0" smtClean="0">
                <a:sym typeface="+mn-ea"/>
              </a:rPr>
              <a:t>student</a:t>
            </a:r>
            <a:r>
              <a:rPr lang="zh-CN" altLang="en-US" dirty="0" smtClean="0">
                <a:sym typeface="+mn-ea"/>
              </a:rPr>
              <a:t>数据表中数据列学号</a:t>
            </a:r>
            <a:r>
              <a:rPr lang="en-US" altLang="zh-CN" dirty="0" err="1" smtClean="0">
                <a:sym typeface="+mn-ea"/>
              </a:rPr>
              <a:t>StudentNo</a:t>
            </a:r>
            <a:r>
              <a:rPr lang="zh-CN" altLang="en-US" dirty="0" smtClean="0">
                <a:sym typeface="+mn-ea"/>
              </a:rPr>
              <a:t>为</a:t>
            </a:r>
            <a:r>
              <a:rPr lang="en-US" altLang="zh-CN" dirty="0" smtClean="0">
                <a:sym typeface="+mn-ea"/>
              </a:rPr>
              <a:t>1013</a:t>
            </a:r>
            <a:r>
              <a:rPr lang="zh-CN" altLang="en-US" dirty="0" smtClean="0">
                <a:sym typeface="+mn-ea"/>
              </a:rPr>
              <a:t>的学生的邮箱修改为</a:t>
            </a:r>
            <a:r>
              <a:rPr lang="en-US" altLang="zh-CN" dirty="0" smtClean="0">
                <a:sym typeface="+mn-ea"/>
              </a:rPr>
              <a:t>student1013@163.com</a:t>
            </a:r>
            <a:r>
              <a:rPr lang="zh-CN" altLang="en-US" dirty="0" smtClean="0">
                <a:sym typeface="+mn-ea"/>
              </a:rPr>
              <a:t>及密码</a:t>
            </a:r>
            <a:r>
              <a:rPr lang="en-US" altLang="zh-CN" dirty="0" err="1" smtClean="0">
                <a:sym typeface="+mn-ea"/>
              </a:rPr>
              <a:t>LoginPwd</a:t>
            </a:r>
            <a:r>
              <a:rPr lang="zh-CN" altLang="en-US" dirty="0" smtClean="0">
                <a:sym typeface="+mn-ea"/>
              </a:rPr>
              <a:t>改为</a:t>
            </a:r>
            <a:r>
              <a:rPr lang="en-US" altLang="zh-CN" dirty="0" smtClean="0">
                <a:sym typeface="+mn-ea"/>
              </a:rPr>
              <a:t>000000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需求说明：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将数据表</a:t>
            </a:r>
            <a:r>
              <a:rPr lang="en-US" altLang="zh-CN" dirty="0" smtClean="0">
                <a:sym typeface="+mn-ea"/>
              </a:rPr>
              <a:t>subject</a:t>
            </a:r>
            <a:r>
              <a:rPr lang="zh-CN" altLang="en-US" dirty="0" smtClean="0">
                <a:sym typeface="+mn-ea"/>
              </a:rPr>
              <a:t>中</a:t>
            </a:r>
            <a:r>
              <a:rPr lang="en-US" altLang="zh-CN" dirty="0" err="1" smtClean="0">
                <a:sym typeface="+mn-ea"/>
              </a:rPr>
              <a:t>ClassHour</a:t>
            </a:r>
            <a:r>
              <a:rPr lang="zh-CN" altLang="en-US" dirty="0" smtClean="0">
                <a:sym typeface="+mn-ea"/>
              </a:rPr>
              <a:t>大于</a:t>
            </a:r>
            <a:r>
              <a:rPr lang="en-US" altLang="zh-CN" dirty="0" smtClean="0">
                <a:sym typeface="+mn-ea"/>
              </a:rPr>
              <a:t>110</a:t>
            </a:r>
            <a:r>
              <a:rPr lang="zh-CN" altLang="en-US" dirty="0" smtClean="0">
                <a:sym typeface="+mn-ea"/>
              </a:rPr>
              <a:t>且</a:t>
            </a:r>
            <a:r>
              <a:rPr lang="en-US" altLang="zh-CN" dirty="0" err="1" smtClean="0">
                <a:sym typeface="+mn-ea"/>
              </a:rPr>
              <a:t>GradeID</a:t>
            </a:r>
            <a:r>
              <a:rPr lang="zh-CN" altLang="en-US" dirty="0" smtClean="0">
                <a:sym typeface="+mn-ea"/>
              </a:rPr>
              <a:t>为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的课时都减少</a:t>
            </a:r>
            <a:r>
              <a:rPr lang="en-US" altLang="zh-CN" dirty="0" smtClean="0">
                <a:sym typeface="+mn-ea"/>
              </a:rPr>
              <a:t>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>
                <a:sym typeface="+mn-ea"/>
              </a:rPr>
              <a:t>删除数据</a:t>
            </a:r>
            <a:r>
              <a:rPr lang="en-US" altLang="zh-CN" smtClean="0">
                <a:sym typeface="+mn-ea"/>
              </a:rPr>
              <a:t>2-1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DELETE</a:t>
            </a:r>
            <a:r>
              <a:rPr lang="zh-CN" altLang="en-US" dirty="0" smtClean="0">
                <a:sym typeface="+mn-ea"/>
              </a:rPr>
              <a:t>命令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语法：</a:t>
            </a:r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0"/>
            <a:r>
              <a:rPr lang="zh-CN" altLang="en-US" dirty="0" smtClean="0"/>
              <a:t>注意：</a:t>
            </a:r>
          </a:p>
          <a:p>
            <a:pPr lvl="1"/>
            <a:r>
              <a:rPr lang="en-US" altLang="zh-CN" dirty="0" smtClean="0">
                <a:sym typeface="+mn-ea"/>
              </a:rPr>
              <a:t>condition</a:t>
            </a:r>
            <a:r>
              <a:rPr lang="zh-CN" altLang="en-US" dirty="0" smtClean="0">
                <a:sym typeface="+mn-ea"/>
              </a:rPr>
              <a:t>为筛选条件，如不指定则删除该表的所有列数据</a:t>
            </a:r>
            <a:endParaRPr lang="en-US" altLang="x-none" dirty="0" smtClean="0"/>
          </a:p>
          <a:p>
            <a:pPr lvl="1"/>
            <a:endParaRPr lang="en-US" altLang="x-none" dirty="0" smtClean="0"/>
          </a:p>
          <a:p>
            <a:endParaRPr lang="zh-CN" alt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58993" y="2414274"/>
            <a:ext cx="6813177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352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DELETE</a:t>
            </a:r>
            <a:r>
              <a:rPr lang="en-US" altLang="zh-CN" b="1" dirty="0"/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/>
              <a:t>表名</a:t>
            </a:r>
            <a:r>
              <a:rPr lang="en-US" altLang="x-none" b="1" dirty="0"/>
              <a:t>  </a:t>
            </a:r>
            <a:r>
              <a:rPr lang="en-US" altLang="zh-CN" b="1" dirty="0"/>
              <a:t>[ </a:t>
            </a:r>
            <a:r>
              <a:rPr lang="zh-CN" altLang="en-US" b="1" dirty="0">
                <a:solidFill>
                  <a:srgbClr val="FF0000"/>
                </a:solidFill>
              </a:rPr>
              <a:t>WHERE</a:t>
            </a:r>
            <a:r>
              <a:rPr lang="en-US" altLang="zh-CN" b="1" dirty="0"/>
              <a:t>  condition ];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本章任务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：使用</a:t>
            </a:r>
            <a:r>
              <a:rPr lang="en-US" altLang="zh-CN" dirty="0"/>
              <a:t>INSERT</a:t>
            </a:r>
            <a:r>
              <a:rPr lang="zh-CN" altLang="en-US" dirty="0"/>
              <a:t>语句添加数据记录</a:t>
            </a:r>
          </a:p>
          <a:p>
            <a:pPr lvl="0"/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：修改数据表中的</a:t>
            </a:r>
            <a:r>
              <a:rPr lang="zh-CN" altLang="en-US" dirty="0" smtClean="0"/>
              <a:t>数据记录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：使用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的事务对转账错误进行处理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删除数据</a:t>
            </a:r>
            <a:r>
              <a:rPr lang="en-US" altLang="zh-CN"/>
              <a:t>2-2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TRUNCATE</a:t>
            </a:r>
            <a:r>
              <a:rPr lang="zh-CN" altLang="en-US"/>
              <a:t>命令</a:t>
            </a:r>
          </a:p>
          <a:p>
            <a:pPr lvl="1"/>
            <a:r>
              <a:rPr lang="zh-CN" altLang="en-US"/>
              <a:t>用于完全清空表数据</a:t>
            </a:r>
            <a:r>
              <a:rPr lang="en-US" altLang="zh-CN"/>
              <a:t>,</a:t>
            </a:r>
            <a:r>
              <a:rPr lang="zh-CN" altLang="en-US"/>
              <a:t>但表结构、索引、约束等不变</a:t>
            </a:r>
          </a:p>
          <a:p>
            <a:pPr lvl="1"/>
            <a:r>
              <a:rPr lang="zh-CN" altLang="en-US"/>
              <a:t>语法：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区别于</a:t>
            </a:r>
            <a:r>
              <a:rPr lang="en-US" altLang="zh-CN"/>
              <a:t>DELETE</a:t>
            </a:r>
            <a:r>
              <a:rPr lang="zh-CN" altLang="en-US"/>
              <a:t>命令</a:t>
            </a:r>
          </a:p>
          <a:p>
            <a:pPr lvl="1"/>
            <a:r>
              <a:rPr lang="zh-CN" altLang="en-US"/>
              <a:t>相同：</a:t>
            </a:r>
          </a:p>
          <a:p>
            <a:pPr lvl="2"/>
            <a:r>
              <a:rPr lang="zh-CN" altLang="en-US"/>
              <a:t>都能删除数据、不删除表结构，但</a:t>
            </a:r>
            <a:r>
              <a:rPr lang="en-US" altLang="zh-CN"/>
              <a:t>TRUNCATE </a:t>
            </a:r>
            <a:r>
              <a:rPr lang="zh-CN" altLang="en-US"/>
              <a:t>速度更快</a:t>
            </a:r>
          </a:p>
          <a:p>
            <a:pPr lvl="1"/>
            <a:r>
              <a:rPr lang="zh-CN" altLang="en-US"/>
              <a:t>不同：</a:t>
            </a:r>
          </a:p>
          <a:p>
            <a:pPr lvl="2"/>
            <a:r>
              <a:rPr lang="zh-CN" altLang="en-US"/>
              <a:t>使用</a:t>
            </a:r>
            <a:r>
              <a:rPr lang="en-US" altLang="zh-CN"/>
              <a:t>TRUNCATE TABLE</a:t>
            </a:r>
            <a:r>
              <a:rPr lang="zh-CN" altLang="en-US"/>
              <a:t>重新设置</a:t>
            </a:r>
            <a:r>
              <a:rPr lang="en-US" altLang="zh-CN"/>
              <a:t>AUTO_INCREMENT</a:t>
            </a:r>
            <a:r>
              <a:rPr lang="zh-CN" altLang="en-US"/>
              <a:t>计数器</a:t>
            </a:r>
          </a:p>
          <a:p>
            <a:pPr lvl="2"/>
            <a:r>
              <a:rPr lang="zh-CN" altLang="en-US"/>
              <a:t>使用</a:t>
            </a:r>
            <a:r>
              <a:rPr lang="en-US" altLang="zh-CN"/>
              <a:t>TRUNCATE TABLE</a:t>
            </a:r>
            <a:r>
              <a:rPr lang="zh-CN" altLang="en-US"/>
              <a:t>不会对事务有影响</a:t>
            </a:r>
            <a:endParaRPr lang="zh-CN" altLang="en-US" b="0"/>
          </a:p>
          <a:p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92480" y="2769276"/>
            <a:ext cx="6813177" cy="4648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TRUNCATE</a:t>
            </a:r>
            <a:r>
              <a:rPr lang="en-US" altLang="zh-CN" b="1" dirty="0">
                <a:latin typeface="Calibri" panose="020F0502020204030204" charset="0"/>
                <a:ea typeface="宋体" panose="02010600030101010101" pitchFamily="2" charset="-122"/>
              </a:rPr>
              <a:t>     [TABLE]    </a:t>
            </a:r>
            <a:r>
              <a:rPr lang="en-US" altLang="zh-CN" b="1" i="1" dirty="0" err="1">
                <a:latin typeface="Calibri" panose="020F0502020204030204" charset="0"/>
                <a:ea typeface="宋体" panose="02010600030101010101" pitchFamily="2" charset="-122"/>
              </a:rPr>
              <a:t>table_name</a:t>
            </a:r>
            <a:endParaRPr lang="en-US" altLang="zh-CN" b="1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什么是</a:t>
            </a:r>
            <a:r>
              <a:rPr lang="en-US" altLang="zh-CN" dirty="0" smtClean="0">
                <a:sym typeface="+mn-ea"/>
              </a:rPr>
              <a:t>DML</a:t>
            </a:r>
            <a:r>
              <a:rPr lang="zh-CN" altLang="en-US" dirty="0" smtClean="0">
                <a:sym typeface="+mn-ea"/>
              </a:rPr>
              <a:t>语句？</a:t>
            </a:r>
            <a:endParaRPr lang="en-US" altLang="x-none" dirty="0" smtClean="0"/>
          </a:p>
          <a:p>
            <a:pPr lvl="0"/>
            <a:r>
              <a:rPr lang="en-US" altLang="zh-CN" dirty="0" smtClean="0">
                <a:sym typeface="+mn-ea"/>
              </a:rPr>
              <a:t>INSERT</a:t>
            </a:r>
            <a:r>
              <a:rPr lang="zh-CN" altLang="en-US" dirty="0" smtClean="0">
                <a:sym typeface="+mn-ea"/>
              </a:rPr>
              <a:t>语句可以一次插入多条数据吗？</a:t>
            </a:r>
            <a:endParaRPr lang="en-US" altLang="x-none" dirty="0" smtClean="0"/>
          </a:p>
          <a:p>
            <a:pPr lvl="0"/>
            <a:r>
              <a:rPr lang="en-US" altLang="zh-CN" dirty="0" smtClean="0">
                <a:sym typeface="+mn-ea"/>
              </a:rPr>
              <a:t>UPDATE</a:t>
            </a:r>
            <a:r>
              <a:rPr lang="zh-CN" altLang="en-US" dirty="0" smtClean="0">
                <a:sym typeface="+mn-ea"/>
              </a:rPr>
              <a:t>语句可以同时修改多个数据列吗？</a:t>
            </a:r>
            <a:endParaRPr lang="en-US" altLang="x-none" dirty="0" smtClean="0"/>
          </a:p>
          <a:p>
            <a:pPr lvl="0"/>
            <a:r>
              <a:rPr lang="en-US" altLang="zh-CN" dirty="0" smtClean="0">
                <a:sym typeface="+mn-ea"/>
              </a:rPr>
              <a:t>UPDATE</a:t>
            </a:r>
            <a:r>
              <a:rPr lang="zh-CN" altLang="en-US" dirty="0" smtClean="0">
                <a:sym typeface="+mn-ea"/>
              </a:rPr>
              <a:t>语句和</a:t>
            </a:r>
            <a:r>
              <a:rPr lang="en-US" altLang="zh-CN" dirty="0" smtClean="0">
                <a:sym typeface="+mn-ea"/>
              </a:rPr>
              <a:t>DELETE</a:t>
            </a:r>
            <a:r>
              <a:rPr lang="zh-CN" altLang="en-US" dirty="0" smtClean="0">
                <a:sym typeface="+mn-ea"/>
              </a:rPr>
              <a:t>语句必须与</a:t>
            </a:r>
            <a:r>
              <a:rPr lang="en-US" altLang="zh-CN" dirty="0" smtClean="0">
                <a:sym typeface="+mn-ea"/>
              </a:rPr>
              <a:t>WHERE</a:t>
            </a:r>
            <a:r>
              <a:rPr lang="zh-CN" altLang="en-US" dirty="0" smtClean="0">
                <a:sym typeface="+mn-ea"/>
              </a:rPr>
              <a:t>条件语句配合使用吗？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顾客王思聪在网上购买了一款商品，价格为</a:t>
            </a:r>
            <a:r>
              <a:rPr lang="en-US" altLang="zh-CN" dirty="0" smtClean="0">
                <a:sym typeface="+mn-ea"/>
              </a:rPr>
              <a:t>5000.00</a:t>
            </a:r>
            <a:r>
              <a:rPr lang="zh-CN" altLang="en-US" dirty="0" smtClean="0">
                <a:sym typeface="+mn-ea"/>
              </a:rPr>
              <a:t>元，采用网上银行转账的方式支付。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顾客</a:t>
            </a:r>
            <a:r>
              <a:rPr lang="zh-CN" altLang="en-US" dirty="0">
                <a:sym typeface="+mn-ea"/>
              </a:rPr>
              <a:t>王思聪</a:t>
            </a:r>
            <a:r>
              <a:rPr lang="zh-CN" altLang="en-US" dirty="0" smtClean="0">
                <a:sym typeface="+mn-ea"/>
              </a:rPr>
              <a:t>银行卡的余额为</a:t>
            </a:r>
            <a:r>
              <a:rPr lang="en-US" altLang="zh-CN" dirty="0" smtClean="0">
                <a:sym typeface="+mn-ea"/>
              </a:rPr>
              <a:t>10000.00</a:t>
            </a:r>
            <a:r>
              <a:rPr lang="zh-CN" altLang="en-US" dirty="0" smtClean="0">
                <a:sym typeface="+mn-ea"/>
              </a:rPr>
              <a:t>元，且向卖家</a:t>
            </a:r>
            <a:r>
              <a:rPr lang="zh-CN" altLang="en-US" dirty="0">
                <a:sym typeface="+mn-ea"/>
              </a:rPr>
              <a:t>马云</a:t>
            </a:r>
            <a:r>
              <a:rPr lang="zh-CN" altLang="en-US" dirty="0" smtClean="0">
                <a:sym typeface="+mn-ea"/>
              </a:rPr>
              <a:t>支付购买商品费用</a:t>
            </a:r>
            <a:r>
              <a:rPr lang="en-US" altLang="zh-CN" dirty="0" smtClean="0">
                <a:sym typeface="+mn-ea"/>
              </a:rPr>
              <a:t>5000.00</a:t>
            </a:r>
            <a:r>
              <a:rPr lang="zh-CN" altLang="en-US" dirty="0" smtClean="0">
                <a:sym typeface="+mn-ea"/>
              </a:rPr>
              <a:t>元，卖家马云的账号金额</a:t>
            </a:r>
            <a:r>
              <a:rPr lang="en-US" altLang="zh-CN" dirty="0" smtClean="0">
                <a:sym typeface="+mn-ea"/>
              </a:rPr>
              <a:t>1000.00</a:t>
            </a:r>
            <a:r>
              <a:rPr lang="zh-CN" altLang="en-US" dirty="0" smtClean="0">
                <a:sym typeface="+mn-ea"/>
              </a:rPr>
              <a:t>元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创建数据库</a:t>
            </a:r>
            <a:r>
              <a:rPr lang="en-US" altLang="zh-CN" dirty="0" smtClean="0">
                <a:sym typeface="+mn-ea"/>
              </a:rPr>
              <a:t>shop</a:t>
            </a:r>
            <a:r>
              <a:rPr lang="zh-CN" altLang="en-US" dirty="0" smtClean="0">
                <a:sym typeface="+mn-ea"/>
              </a:rPr>
              <a:t>和创建表</a:t>
            </a:r>
            <a:r>
              <a:rPr lang="en-US" altLang="zh-CN" dirty="0" smtClean="0">
                <a:sym typeface="+mn-ea"/>
              </a:rPr>
              <a:t>account</a:t>
            </a:r>
            <a:r>
              <a:rPr lang="zh-CN" altLang="en-US" dirty="0" smtClean="0">
                <a:sym typeface="+mn-ea"/>
              </a:rPr>
              <a:t>并插入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条数据</a:t>
            </a:r>
            <a:endParaRPr lang="zh-CN" altLang="en-US" dirty="0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903469" y="3473508"/>
            <a:ext cx="6786563" cy="2428875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 cmpd="sng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+-------+--------------+------+-----+---------+----------------+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| Field | Type         | Null | Key | Default | Extra          |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+-------+--------------+------+-----+---------+----------------+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| id    |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(11)      | NO   | PRI | NULL    |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auto_increment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|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| name  |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varchar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(32)  | NO   |     | NULL    |                |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| </a:t>
            </a:r>
            <a:r>
              <a:rPr lang="en-US" altLang="zh-CN" sz="1400" b="1" dirty="0" smtClean="0">
                <a:solidFill>
                  <a:srgbClr val="07121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money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| decimal(9,2) | NO   |     | NULL    |                |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+-------+--------------+------+-----+---------+----------------+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INSERT INTO  `account`   (`name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`,`</a:t>
            </a:r>
            <a:r>
              <a:rPr lang="en-US" sz="1400" b="1" dirty="0" smtClean="0">
                <a:solidFill>
                  <a:srgbClr val="07121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money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`)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VALUES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('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王思聪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',10000.00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);</a:t>
            </a:r>
          </a:p>
          <a:p>
            <a:pPr marL="457200" marR="0" lvl="1" indent="-45720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INSERT INTO  `account`   (`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`,`</a:t>
            </a:r>
            <a:r>
              <a:rPr lang="en-US" sz="1400" b="1" noProof="0" dirty="0" err="1" smtClean="0">
                <a:solidFill>
                  <a:srgbClr val="07121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money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`)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VALUES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('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马云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',1000.00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);</a:t>
            </a:r>
          </a:p>
          <a:p>
            <a:pPr marL="457200" marR="0" lvl="1" indent="-45720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71215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03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王思聪向马上的账户转账，王思聪账户减少</a:t>
            </a:r>
            <a:r>
              <a:rPr lang="en-US" altLang="zh-CN" dirty="0" smtClean="0">
                <a:sym typeface="+mn-ea"/>
              </a:rPr>
              <a:t>5000</a:t>
            </a:r>
            <a:r>
              <a:rPr lang="zh-CN" altLang="en-US" dirty="0" smtClean="0">
                <a:sym typeface="+mn-ea"/>
              </a:rPr>
              <a:t>元，马云账户增加</a:t>
            </a:r>
            <a:r>
              <a:rPr lang="en-US" altLang="zh-CN" dirty="0" smtClean="0">
                <a:sym typeface="+mn-ea"/>
              </a:rPr>
              <a:t>5000</a:t>
            </a:r>
            <a:r>
              <a:rPr lang="zh-CN" altLang="en-US" dirty="0" smtClean="0">
                <a:sym typeface="+mn-ea"/>
              </a:rPr>
              <a:t>元，实现</a:t>
            </a:r>
            <a:r>
              <a:rPr lang="en-US" altLang="zh-CN" dirty="0" err="1" smtClean="0">
                <a:sym typeface="+mn-ea"/>
              </a:rPr>
              <a:t>sql</a:t>
            </a:r>
            <a:r>
              <a:rPr lang="zh-CN" altLang="en-US" dirty="0" smtClean="0">
                <a:sym typeface="+mn-ea"/>
              </a:rPr>
              <a:t>语句如下。</a:t>
            </a:r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599" y="2297583"/>
            <a:ext cx="830849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实现王思聪向马云转账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5000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元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UPDATE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account SET money = money -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5000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`name` =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</a:t>
            </a:r>
            <a:r>
              <a:rPr lang="zh-CN" altLang="en-US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王思聪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</a:t>
            </a:r>
            <a:endParaRPr lang="en-US" altLang="zh-CN" dirty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UPDATE account SET money = money +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5000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`name` =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</a:t>
            </a:r>
            <a:r>
              <a:rPr lang="zh-CN" altLang="en-US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马云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</a:t>
            </a:r>
            <a:endParaRPr lang="en-US" altLang="zh-CN" dirty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account;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186547" y="4051909"/>
            <a:ext cx="5846618" cy="800851"/>
          </a:xfrm>
          <a:prstGeom prst="wedgeRoundRectCallout">
            <a:avLst>
              <a:gd name="adj1" fmla="val -28178"/>
              <a:gd name="adj2" fmla="val -10277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通过以上代码我们可以发现，当王思聪账户余额不足时，马云的账户金额仍然会增加，这是不合理的。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418" y="3174746"/>
            <a:ext cx="7703127" cy="399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4909" y="5527964"/>
            <a:ext cx="8160327" cy="65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由于我们在创建表时，限制了金额不允许为负数，所以导致王思聪金额不足时会会转账失败，那么应该如何解决这个问题呢？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02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的事务处理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事务就是</a:t>
            </a:r>
            <a:r>
              <a:rPr lang="zh-CN" altLang="en-US" dirty="0" smtClean="0"/>
              <a:t>将</a:t>
            </a:r>
            <a:r>
              <a:rPr lang="zh-CN" altLang="en-US" dirty="0"/>
              <a:t>多</a:t>
            </a:r>
            <a:r>
              <a:rPr lang="zh-CN" altLang="en-US" dirty="0" smtClean="0"/>
              <a:t>条</a:t>
            </a:r>
            <a:r>
              <a:rPr lang="en-US" altLang="zh-CN" dirty="0" smtClean="0"/>
              <a:t>SQL</a:t>
            </a:r>
            <a:r>
              <a:rPr lang="zh-CN" altLang="en-US" dirty="0"/>
              <a:t>语句放在同一批次内去</a:t>
            </a:r>
            <a:r>
              <a:rPr lang="zh-CN" altLang="en-US" dirty="0" smtClean="0"/>
              <a:t>执行，如果一个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语句出错，则该批次内的所有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都将被取消执行。这个就是事务，</a:t>
            </a:r>
            <a:r>
              <a:rPr lang="zh-CN" altLang="en-US" dirty="0" smtClean="0">
                <a:solidFill>
                  <a:srgbClr val="0000FF"/>
                </a:solidFill>
              </a:rPr>
              <a:t>事务是数据库执行的最小单元</a:t>
            </a:r>
            <a:r>
              <a:rPr lang="zh-CN" altLang="en-US" dirty="0" smtClean="0"/>
              <a:t>。</a:t>
            </a:r>
            <a:endParaRPr lang="en-US" altLang="x-none" dirty="0"/>
          </a:p>
          <a:p>
            <a:pPr lvl="0"/>
            <a:r>
              <a:rPr lang="en-US" altLang="zh-CN" dirty="0"/>
              <a:t>MySQL</a:t>
            </a:r>
            <a:r>
              <a:rPr lang="zh-CN" altLang="en-US" dirty="0"/>
              <a:t>事务处理只支持</a:t>
            </a:r>
            <a:r>
              <a:rPr lang="en-US" altLang="zh-CN" dirty="0" err="1">
                <a:solidFill>
                  <a:srgbClr val="0000FF"/>
                </a:solidFill>
              </a:rPr>
              <a:t>InnoDB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FF"/>
                </a:solidFill>
              </a:rPr>
              <a:t>BDB</a:t>
            </a:r>
            <a:r>
              <a:rPr lang="zh-CN" altLang="en-US" dirty="0"/>
              <a:t>数据表</a:t>
            </a:r>
            <a:r>
              <a:rPr lang="zh-CN" altLang="en-US" dirty="0" smtClean="0"/>
              <a:t>类型。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24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事务的</a:t>
            </a:r>
            <a:r>
              <a:rPr lang="en-US" altLang="zh-CN" dirty="0">
                <a:sym typeface="+mn-ea"/>
              </a:rPr>
              <a:t>ACID</a:t>
            </a:r>
            <a:r>
              <a:rPr lang="zh-CN" altLang="en-US" dirty="0">
                <a:sym typeface="+mn-ea"/>
              </a:rPr>
              <a:t>原则</a:t>
            </a:r>
            <a:endParaRPr lang="zh-CN" altLang="en-US"/>
          </a:p>
        </p:txBody>
      </p:sp>
      <p:pic>
        <p:nvPicPr>
          <p:cNvPr id="9219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0870" y="1562100"/>
            <a:ext cx="7597775" cy="41687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xmlns="" val="21619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的事务实现方法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SET  AUTOCOMMIT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语句来改变自动提交模式</a:t>
            </a:r>
          </a:p>
          <a:p>
            <a:pPr lvl="2"/>
            <a:endParaRPr lang="zh-CN" altLang="en-US" dirty="0" smtClean="0"/>
          </a:p>
          <a:p>
            <a:pPr lvl="0"/>
            <a:endParaRPr lang="zh-CN" altLang="en-US" dirty="0" smtClean="0"/>
          </a:p>
          <a:p>
            <a:pPr lvl="0"/>
            <a:endParaRPr lang="zh-CN" altLang="en-US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smtClean="0"/>
              <a:t>MySQL</a:t>
            </a:r>
            <a:r>
              <a:rPr lang="zh-CN" altLang="en-US" b="1" dirty="0" smtClean="0"/>
              <a:t>中默认是自动提交，使用事务时应先关闭自动提交</a:t>
            </a:r>
            <a:r>
              <a:rPr lang="zh-CN" altLang="en-US" b="1" dirty="0"/>
              <a:t>。</a:t>
            </a:r>
            <a:endParaRPr lang="en-US" altLang="x-none" b="1" dirty="0"/>
          </a:p>
        </p:txBody>
      </p:sp>
      <p:sp>
        <p:nvSpPr>
          <p:cNvPr id="16391" name="AutoShape 4"/>
          <p:cNvSpPr>
            <a:spLocks noChangeArrowheads="1"/>
          </p:cNvSpPr>
          <p:nvPr/>
        </p:nvSpPr>
        <p:spPr bwMode="auto">
          <a:xfrm>
            <a:off x="1143000" y="2428875"/>
            <a:ext cx="6670675" cy="1000125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 cmpd="sng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marL="457200" marR="0" lvl="1" indent="-36195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SET AUTOCOMMIT  = 0;    #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关闭自动提交模式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71215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457200" marR="0" lvl="1" indent="-36195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SET AUTOCOMMIT  = 1;    #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1215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开启自动提交模式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71215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1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的事务实现方法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START TRANSACTION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BEGIN</a:t>
            </a:r>
          </a:p>
          <a:p>
            <a:pPr lvl="1"/>
            <a:r>
              <a:rPr lang="zh-CN" altLang="en-US" dirty="0" smtClean="0"/>
              <a:t>开始一个事务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标记事务的起始点</a:t>
            </a:r>
          </a:p>
          <a:p>
            <a:pPr lvl="0"/>
            <a:r>
              <a:rPr lang="en-US" altLang="zh-CN" dirty="0" smtClean="0"/>
              <a:t>COMMIT</a:t>
            </a:r>
          </a:p>
          <a:p>
            <a:pPr lvl="1"/>
            <a:r>
              <a:rPr lang="zh-CN" altLang="en-US" dirty="0" smtClean="0"/>
              <a:t>提交一个事务给数据库</a:t>
            </a:r>
            <a:r>
              <a:rPr lang="en-US" altLang="x-none" dirty="0" smtClean="0"/>
              <a:t> </a:t>
            </a:r>
          </a:p>
          <a:p>
            <a:pPr lvl="0"/>
            <a:r>
              <a:rPr lang="en-US" altLang="zh-CN" dirty="0" smtClean="0"/>
              <a:t>ROLLBACK</a:t>
            </a:r>
          </a:p>
          <a:p>
            <a:pPr lvl="1"/>
            <a:r>
              <a:rPr lang="zh-CN" altLang="en-US" dirty="0" smtClean="0"/>
              <a:t>将事务回滚，数据回到本次事务的初始状态</a:t>
            </a:r>
            <a:r>
              <a:rPr lang="en-US" altLang="x-none" dirty="0" smtClean="0"/>
              <a:t> </a:t>
            </a:r>
          </a:p>
          <a:p>
            <a:r>
              <a:rPr lang="zh-CN" altLang="en-US" dirty="0"/>
              <a:t>折返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SAVEPOINT adqoo_1</a:t>
            </a:r>
          </a:p>
          <a:p>
            <a:pPr marL="457200" lvl="1" indent="0">
              <a:buNone/>
            </a:pPr>
            <a:r>
              <a:rPr lang="en-US" altLang="zh-CN" dirty="0" smtClean="0"/>
              <a:t>ROLLBACK </a:t>
            </a:r>
            <a:r>
              <a:rPr lang="en-US" altLang="zh-CN" dirty="0"/>
              <a:t>TO SAVEPOINT </a:t>
            </a:r>
            <a:r>
              <a:rPr lang="en-US" altLang="zh-CN" dirty="0" smtClean="0"/>
              <a:t>adqoo_1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xmlns="" val="20927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事务处理步骤</a:t>
            </a:r>
            <a:endParaRPr lang="zh-CN" altLang="en-US"/>
          </a:p>
        </p:txBody>
      </p:sp>
      <p:pic>
        <p:nvPicPr>
          <p:cNvPr id="12291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05" y="1792605"/>
            <a:ext cx="6805295" cy="378968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xmlns="" val="19380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测试数据库。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09599" y="1998017"/>
            <a:ext cx="8308490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添加一个账户表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CREATE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TABLE account(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    id INT UNSIGNED AUTO_INCREMENT PRIMARY KEY,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    `name` VARCHAR(32) NOT NULL,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    money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DECIMAL(9,2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) UNSIGNED NOT NULL DEFAULT 0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  <a:cs typeface="Verdana" panose="020B0604030504040204" pitchFamily="34" charset="0"/>
              </a:rPr>
              <a:t>)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插入测试数据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INSERT INTO account VALUES(1,'</a:t>
            </a:r>
            <a:r>
              <a:rPr lang="zh-CN" altLang="en-US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张三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',1000),(2,'</a:t>
            </a:r>
            <a:r>
              <a:rPr lang="zh-CN" altLang="en-US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李四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',1000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  <a:endParaRPr lang="en-US" altLang="zh-CN" dirty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0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学完本次课程后，你能够：</a:t>
            </a:r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MySQL</a:t>
            </a:r>
            <a:r>
              <a:rPr lang="zh-CN" altLang="zh-CN" dirty="0"/>
              <a:t>中的运算符</a:t>
            </a:r>
          </a:p>
          <a:p>
            <a:pPr lvl="1"/>
            <a:r>
              <a:rPr lang="zh-CN" altLang="en-US" dirty="0"/>
              <a:t>会使用</a:t>
            </a:r>
            <a:r>
              <a:rPr lang="en-US" altLang="zh-CN" dirty="0"/>
              <a:t>MySQL</a:t>
            </a:r>
            <a:r>
              <a:rPr lang="zh-CN" altLang="en-US" dirty="0"/>
              <a:t>语句添加数据</a:t>
            </a:r>
          </a:p>
          <a:p>
            <a:pPr lvl="1"/>
            <a:r>
              <a:rPr lang="zh-CN" altLang="en-US" dirty="0"/>
              <a:t>会使用</a:t>
            </a:r>
            <a:r>
              <a:rPr lang="en-US" altLang="zh-CN" dirty="0"/>
              <a:t>MySQL</a:t>
            </a:r>
            <a:r>
              <a:rPr lang="zh-CN" altLang="en-US" dirty="0"/>
              <a:t>语句修改数据</a:t>
            </a:r>
          </a:p>
          <a:p>
            <a:pPr lvl="1"/>
            <a:r>
              <a:rPr lang="zh-CN" altLang="en-US" dirty="0"/>
              <a:t>会使用</a:t>
            </a:r>
            <a:r>
              <a:rPr lang="en-US" altLang="zh-CN" dirty="0"/>
              <a:t>MySQL</a:t>
            </a:r>
            <a:r>
              <a:rPr lang="zh-CN" altLang="en-US" dirty="0"/>
              <a:t>语句删除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pPr lvl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sym typeface="+mn-ea"/>
              </a:rPr>
              <a:t>掌握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的事务处理方法</a:t>
            </a:r>
            <a:endParaRPr lang="en-US" altLang="x-none" dirty="0"/>
          </a:p>
          <a:p>
            <a:pPr lvl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sym typeface="+mn-ea"/>
              </a:rPr>
              <a:t>理解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ACID</a:t>
            </a:r>
            <a:r>
              <a:rPr lang="zh-CN" altLang="en-US" dirty="0">
                <a:sym typeface="+mn-ea"/>
              </a:rPr>
              <a:t>原则</a:t>
            </a:r>
            <a:r>
              <a:rPr lang="en-US" altLang="x-none" dirty="0">
                <a:sym typeface="+mn-ea"/>
              </a:rPr>
              <a:t> </a:t>
            </a:r>
            <a:endParaRPr lang="en-US" altLang="x-none" dirty="0"/>
          </a:p>
          <a:p>
            <a:pPr lvl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>
                <a:sym typeface="+mn-ea"/>
              </a:rPr>
              <a:t>了解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事务处理的应用场景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事务的执行过程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回滚事务，提交关闭自动提交事务。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SET </a:t>
            </a:r>
            <a:r>
              <a:rPr lang="en-US" altLang="zh-CN" dirty="0" err="1"/>
              <a:t>autocommit</a:t>
            </a:r>
            <a:r>
              <a:rPr lang="en-US" altLang="zh-CN" dirty="0"/>
              <a:t> = 0; </a:t>
            </a:r>
            <a:r>
              <a:rPr lang="en-US" altLang="zh-CN" dirty="0" smtClean="0"/>
              <a:t>  #</a:t>
            </a:r>
            <a:r>
              <a:rPr lang="zh-CN" altLang="en-US" dirty="0"/>
              <a:t>关闭自动提交事务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09599" y="2496781"/>
            <a:ext cx="8308490" cy="30008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开启一个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事务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START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TRANSACTION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执行插入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操作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INSERT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INTO account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VALUES(default,‘</a:t>
            </a:r>
            <a:r>
              <a:rPr lang="zh-CN" altLang="en-US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张三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’,1000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 FROM account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显示事务提交之前的数据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ROLLBACK/COMMIT;     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回滚或者提交操作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account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显示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事务提交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之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后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的数据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8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事务的执行过程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回滚到指定位置，添加保存点。</a:t>
            </a:r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09599" y="2011872"/>
            <a:ext cx="8308490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START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TRANSACTION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 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开启一个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事务</a:t>
            </a:r>
            <a:endParaRPr lang="en-US" altLang="zh-CN" dirty="0" smtClean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INSERT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INTO account VALUES(1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,‘</a:t>
            </a:r>
            <a:r>
              <a:rPr lang="zh-CN" altLang="en-US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张三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’,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执行第一次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插入</a:t>
            </a:r>
            <a:endParaRPr lang="en-US" altLang="zh-CN" dirty="0" smtClean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SAVEPOINT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s1;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  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添加保存点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s1</a:t>
            </a:r>
            <a:endParaRPr lang="en-US" altLang="zh-CN" dirty="0" smtClean="0">
              <a:solidFill>
                <a:srgbClr val="071215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INSERT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INTO account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VALUES(2,‘</a:t>
            </a:r>
            <a:r>
              <a:rPr lang="zh-CN" altLang="en-US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李四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’,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执行第二次插入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 FROM account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显示事务提交之前的数据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ROLLBACK TO SAVEPOINT s1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回滚到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S1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保存点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</a:t>
            </a: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account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显示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事务提交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之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后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的数据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COMMIT</a:t>
            </a:r>
            <a:r>
              <a:rPr lang="en-US" altLang="zh-CN" dirty="0" smtClean="0">
                <a:solidFill>
                  <a:srgbClr val="0712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                 </a:t>
            </a: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提交事务，发现第二次结果没有插入。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6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需求说明：</a:t>
            </a:r>
          </a:p>
          <a:p>
            <a:pPr lvl="1"/>
            <a:r>
              <a:rPr lang="zh-CN" altLang="en-US" dirty="0" smtClean="0"/>
              <a:t>案例背景</a:t>
            </a:r>
            <a:r>
              <a:rPr lang="en-US" altLang="zh-CN" dirty="0" smtClean="0"/>
              <a:t>:</a:t>
            </a:r>
            <a:r>
              <a:rPr lang="zh-CN" altLang="en-US" dirty="0" smtClean="0"/>
              <a:t>银行的转账过程中，发生意外是在所难免。为了避免意外而造成不必要的损失，使用事务处理的方式进行处理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账户现有余额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元，向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账户（账户金额为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元</a:t>
            </a:r>
            <a:r>
              <a:rPr lang="en-US" altLang="x-none" dirty="0" smtClean="0"/>
              <a:t> </a:t>
            </a:r>
            <a:r>
              <a:rPr lang="zh-CN" altLang="en-US" dirty="0" smtClean="0"/>
              <a:t>）进行转账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元。可能由于某原因：</a:t>
            </a:r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账户在扣除转账金额时发生错误，使用事务回滚来返回到初始状态</a:t>
            </a:r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账户成功扣除转账金额后，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账户添加转账金额发生错误，使用事务回滚到初始状态</a:t>
            </a:r>
          </a:p>
          <a:p>
            <a:pPr lvl="1"/>
            <a:r>
              <a:rPr lang="zh-CN" altLang="en-US" dirty="0" smtClean="0"/>
              <a:t>提示：先建数据表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，字段包括姓名</a:t>
            </a:r>
            <a:r>
              <a:rPr lang="en-US" altLang="zh-CN" dirty="0" smtClean="0"/>
              <a:t>(username)</a:t>
            </a:r>
            <a:r>
              <a:rPr lang="zh-CN" altLang="en-US" dirty="0" smtClean="0"/>
              <a:t>、余额（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），再分别利用事务处理以上两种情况</a:t>
            </a:r>
          </a:p>
          <a:p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19776" y="2703619"/>
            <a:ext cx="8308490" cy="35394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$$           </a:t>
            </a:r>
            <a:r>
              <a:rPr lang="en-US" altLang="zh-CN" sz="16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通过存储过程来实现事务封装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PROCEDURE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pro_zhuanzhang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`()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2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 HANDLER FOR SQLEXCEPTION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6000" lvl="2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BEGIN 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ROLLBACK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发生异常后回滚操作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2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SELECT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...'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pPr marL="36000" lvl="2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END;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开启一个事务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93200" lvl="3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UPDATE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account SET money = money - 500 WHERE `name` = '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pPr marL="493200" lvl="3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UPDATE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account SET money = money + 500 WHERE `name` = '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COMMIT;   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提交事务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 lvl="2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$$</a:t>
            </a:r>
          </a:p>
          <a:p>
            <a:pPr marL="36000" lvl="1" indent="-224155" defTabSz="72390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事务应该注意的问题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使用事务应注意的问题：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在执行多条增加、修改、删除语句时，我们才需要使用事务。查询不需要事务。</a:t>
            </a:r>
          </a:p>
          <a:p>
            <a:pPr lvl="1"/>
            <a:r>
              <a:rPr lang="zh-CN" altLang="en-US" dirty="0" smtClean="0"/>
              <a:t>事务</a:t>
            </a:r>
            <a:r>
              <a:rPr lang="zh-CN" altLang="en-US" dirty="0"/>
              <a:t>在操作时会将表进行加锁处理。当一个事务正在处理时，其他的事务必须等待。</a:t>
            </a:r>
          </a:p>
          <a:p>
            <a:pPr lvl="1"/>
            <a:r>
              <a:rPr lang="zh-CN" altLang="en-US" smtClean="0"/>
              <a:t>事务处理</a:t>
            </a:r>
            <a:r>
              <a:rPr lang="zh-CN" altLang="en-US" dirty="0"/>
              <a:t>应该尽量精简，如果需要时间太久的处理的业务，可以对数据库进行读写分离。</a:t>
            </a:r>
          </a:p>
        </p:txBody>
      </p:sp>
    </p:spTree>
    <p:extLst>
      <p:ext uri="{BB962C8B-B14F-4D97-AF65-F5344CB8AC3E}">
        <p14:creationId xmlns:p14="http://schemas.microsoft.com/office/powerpoint/2010/main" xmlns="" val="3434213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什么是</a:t>
            </a:r>
            <a:r>
              <a:rPr lang="en-US" altLang="zh-CN" smtClean="0">
                <a:sym typeface="+mn-ea"/>
              </a:rPr>
              <a:t>DML</a:t>
            </a:r>
            <a:r>
              <a:rPr lang="zh-CN" altLang="en-US" smtClean="0">
                <a:sym typeface="+mn-ea"/>
              </a:rPr>
              <a:t>语句？</a:t>
            </a:r>
            <a:endParaRPr lang="en-US" altLang="x-none" smtClean="0"/>
          </a:p>
          <a:p>
            <a:pPr lvl="0"/>
            <a:r>
              <a:rPr lang="en-US" altLang="zh-CN" smtClean="0">
                <a:sym typeface="+mn-ea"/>
              </a:rPr>
              <a:t>INSERT</a:t>
            </a:r>
            <a:r>
              <a:rPr lang="zh-CN" altLang="en-US" smtClean="0">
                <a:sym typeface="+mn-ea"/>
              </a:rPr>
              <a:t>语句可以一次插入多条数据吗？</a:t>
            </a:r>
            <a:endParaRPr lang="en-US" altLang="x-none" smtClean="0"/>
          </a:p>
          <a:p>
            <a:pPr lvl="0"/>
            <a:r>
              <a:rPr lang="en-US" altLang="zh-CN" smtClean="0">
                <a:sym typeface="+mn-ea"/>
              </a:rPr>
              <a:t>UPDATE</a:t>
            </a:r>
            <a:r>
              <a:rPr lang="zh-CN" altLang="en-US" smtClean="0">
                <a:sym typeface="+mn-ea"/>
              </a:rPr>
              <a:t>语句可以同时修改多个数据列吗？</a:t>
            </a:r>
            <a:endParaRPr lang="en-US" altLang="x-none" smtClean="0"/>
          </a:p>
          <a:p>
            <a:pPr lvl="0"/>
            <a:r>
              <a:rPr lang="en-US" altLang="zh-CN" smtClean="0">
                <a:sym typeface="+mn-ea"/>
              </a:rPr>
              <a:t>UPDATE</a:t>
            </a:r>
            <a:r>
              <a:rPr lang="zh-CN" altLang="en-US" smtClean="0">
                <a:sym typeface="+mn-ea"/>
              </a:rPr>
              <a:t>语句和</a:t>
            </a:r>
            <a:r>
              <a:rPr lang="en-US" altLang="zh-CN" smtClean="0">
                <a:sym typeface="+mn-ea"/>
              </a:rPr>
              <a:t>DELETE</a:t>
            </a:r>
            <a:r>
              <a:rPr lang="zh-CN" altLang="en-US" smtClean="0">
                <a:sym typeface="+mn-ea"/>
              </a:rPr>
              <a:t>语句必须与</a:t>
            </a:r>
            <a:r>
              <a:rPr lang="en-US" altLang="zh-CN" smtClean="0">
                <a:sym typeface="+mn-ea"/>
              </a:rPr>
              <a:t>WHERE</a:t>
            </a:r>
            <a:r>
              <a:rPr lang="zh-CN" altLang="en-US" smtClean="0">
                <a:sym typeface="+mn-ea"/>
              </a:rPr>
              <a:t>条件语句配合使用吗？</a:t>
            </a:r>
            <a:endParaRPr lang="en-US" altLang="zh-CN" smtClean="0">
              <a:sym typeface="+mn-ea"/>
            </a:endParaRPr>
          </a:p>
          <a:p>
            <a:pPr lvl="0"/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数据库事务的</a:t>
            </a:r>
            <a:r>
              <a:rPr lang="en-US" altLang="zh-CN" smtClean="0">
                <a:sym typeface="+mn-ea"/>
              </a:rPr>
              <a:t>ACID</a:t>
            </a:r>
            <a:r>
              <a:rPr lang="zh-CN" altLang="en-US" smtClean="0">
                <a:sym typeface="+mn-ea"/>
              </a:rPr>
              <a:t>原则是什么？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如何关闭和开启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的自动提交？</a:t>
            </a:r>
            <a:endParaRPr lang="zh-CN" altLang="en-US" smtClean="0"/>
          </a:p>
          <a:p>
            <a:pPr lvl="0"/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的事务处理实现流程是什么？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14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SQL</a:t>
            </a:r>
            <a:r>
              <a:rPr lang="zh-CN" altLang="en-US"/>
              <a:t>中的运算符</a:t>
            </a:r>
            <a:r>
              <a:rPr lang="en-US" altLang="zh-CN"/>
              <a:t>3-1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运算符</a:t>
            </a:r>
          </a:p>
          <a:p>
            <a:pPr lvl="1"/>
            <a:r>
              <a:rPr lang="zh-CN" altLang="en-US" dirty="0"/>
              <a:t>一种符号，它是用来进行列间或者变量之间的比较和数学运算的 </a:t>
            </a:r>
          </a:p>
          <a:p>
            <a:pPr lvl="1"/>
            <a:r>
              <a:rPr lang="zh-CN" altLang="en-US" dirty="0"/>
              <a:t>包括</a:t>
            </a:r>
            <a:r>
              <a:rPr lang="zh-CN" altLang="en-US" dirty="0">
                <a:solidFill>
                  <a:srgbClr val="FF0000"/>
                </a:solidFill>
              </a:rPr>
              <a:t>算术运算符、赋值运算符、比较运算符、逻辑运算符 </a:t>
            </a:r>
          </a:p>
          <a:p>
            <a:endParaRPr lang="zh-CN" altLang="en-US" dirty="0"/>
          </a:p>
        </p:txBody>
      </p:sp>
      <p:sp>
        <p:nvSpPr>
          <p:cNvPr id="6147" name="AutoShape 154"/>
          <p:cNvSpPr>
            <a:spLocks noGrp="1"/>
          </p:cNvSpPr>
          <p:nvPr/>
        </p:nvSpPr>
        <p:spPr>
          <a:xfrm>
            <a:off x="3071813" y="3473133"/>
            <a:ext cx="3235325" cy="428625"/>
          </a:xfrm>
          <a:prstGeom prst="roundRect">
            <a:avLst>
              <a:gd name="adj" fmla="val 16667"/>
            </a:avLst>
          </a:prstGeom>
          <a:solidFill>
            <a:srgbClr val="0070C0">
              <a:alpha val="100000"/>
            </a:srgbClr>
          </a:solidFill>
          <a:ln w="9525">
            <a:solidFill>
              <a:srgbClr val="F2F2F2">
                <a:alpha val="100000"/>
              </a:srgbClr>
            </a:solidFill>
          </a:ln>
        </p:spPr>
        <p:txBody>
          <a:bodyPr vert="horz" wrap="none" lIns="91440" tIns="45720" rIns="91440" bIns="45720" anchor="ctr"/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None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1" charset="-122"/>
                <a:sym typeface="Arial" panose="020B0604020202020204" pitchFamily="34" charset="0"/>
              </a:defRPr>
            </a:lvl9pPr>
          </a:lstStyle>
          <a:p>
            <a:pPr marL="285750" indent="-285750" defTabSz="0">
              <a:buClr>
                <a:srgbClr val="233DA9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算术运算符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14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6697071"/>
              </p:ext>
            </p:extLst>
          </p:nvPr>
        </p:nvGraphicFramePr>
        <p:xfrm>
          <a:off x="642938" y="4100195"/>
          <a:ext cx="8215312" cy="2230438"/>
        </p:xfrm>
        <a:graphic>
          <a:graphicData uri="http://schemas.openxmlformats.org/drawingml/2006/table">
            <a:tbl>
              <a:tblPr/>
              <a:tblGrid>
                <a:gridCol w="1068387"/>
                <a:gridCol w="71469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运算符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说    明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+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加运算，求两个数或表达式相加的和，如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6+8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-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减运算，求两个数或表达式相减的差 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*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乘运算，求两个数或表达式相乘的积 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/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除运算，求两个数或表达式相除的商，如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5/3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的值为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%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取模运算，求两个数或表达式相除的余数，如：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5%3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的值为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2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SQL</a:t>
            </a:r>
            <a:r>
              <a:rPr lang="zh-CN" altLang="en-US"/>
              <a:t>中的运算符</a:t>
            </a:r>
            <a:r>
              <a:rPr lang="en-US" altLang="zh-CN"/>
              <a:t>3-2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7171" name="AutoShape 4"/>
          <p:cNvSpPr/>
          <p:nvPr/>
        </p:nvSpPr>
        <p:spPr>
          <a:xfrm>
            <a:off x="1993900" y="1736725"/>
            <a:ext cx="4038600" cy="50323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285750" lvl="0" indent="-285750" algn="ctr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赋值运算符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AutoShape 125"/>
          <p:cNvSpPr/>
          <p:nvPr/>
        </p:nvSpPr>
        <p:spPr>
          <a:xfrm>
            <a:off x="2000250" y="4237038"/>
            <a:ext cx="4038600" cy="5032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285750" lvl="0" indent="-285750" algn="ctr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逻辑运算符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1730802"/>
              </p:ext>
            </p:extLst>
          </p:nvPr>
        </p:nvGraphicFramePr>
        <p:xfrm>
          <a:off x="395288" y="2454275"/>
          <a:ext cx="7500937" cy="762635"/>
        </p:xfrm>
        <a:graphic>
          <a:graphicData uri="http://schemas.openxmlformats.org/drawingml/2006/table">
            <a:tbl>
              <a:tblPr/>
              <a:tblGrid>
                <a:gridCol w="1443037"/>
                <a:gridCol w="60579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运算符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说     明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=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把一个数或变量或表达式赋值给另一变量，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如：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Name=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'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王华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'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8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7385537"/>
              </p:ext>
            </p:extLst>
          </p:nvPr>
        </p:nvGraphicFramePr>
        <p:xfrm>
          <a:off x="395288" y="4954588"/>
          <a:ext cx="7500937" cy="1403985"/>
        </p:xfrm>
        <a:graphic>
          <a:graphicData uri="http://schemas.openxmlformats.org/drawingml/2006/table">
            <a:tbl>
              <a:tblPr/>
              <a:tblGrid>
                <a:gridCol w="1443037"/>
                <a:gridCol w="60579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运算符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说     明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AND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当且仅当两个布尔表达式都为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时，返回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OR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当且仅当两个布尔表达式都为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，返回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NOT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布尔表达式的值取反</a:t>
                      </a: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 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717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SQL</a:t>
            </a:r>
            <a:r>
              <a:rPr lang="zh-CN" altLang="en-US"/>
              <a:t>中的运算符</a:t>
            </a:r>
            <a:r>
              <a:rPr lang="en-US" altLang="zh-CN"/>
              <a:t>3-3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8195" name="AutoShape 4"/>
          <p:cNvSpPr/>
          <p:nvPr/>
        </p:nvSpPr>
        <p:spPr>
          <a:xfrm>
            <a:off x="1391285" y="1940878"/>
            <a:ext cx="4929188" cy="6048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285750" lvl="0" indent="-285750" algn="ctr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比较运算符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1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8022958"/>
              </p:ext>
            </p:extLst>
          </p:nvPr>
        </p:nvGraphicFramePr>
        <p:xfrm>
          <a:off x="697258" y="2869565"/>
          <a:ext cx="6951429" cy="2747645"/>
        </p:xfrm>
        <a:graphic>
          <a:graphicData uri="http://schemas.openxmlformats.org/drawingml/2006/table">
            <a:tbl>
              <a:tblPr/>
              <a:tblGrid>
                <a:gridCol w="1336010"/>
                <a:gridCol w="561541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运算符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说     明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=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等于，例如：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age=23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&gt;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大于，例如：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price&gt;100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&lt;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小于 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&lt;&gt;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不等于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&gt;=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大于等于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&lt;=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小于等于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Times New Roman" panose="02020603050405020304" pitchFamily="18" charset="0"/>
                        </a:rPr>
                        <a:t>!=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不等于（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SQL-92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标准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数据库数据管理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数据库意义</a:t>
            </a:r>
          </a:p>
          <a:p>
            <a:pPr lvl="1"/>
            <a:r>
              <a:rPr lang="zh-CN" altLang="en-US" dirty="0"/>
              <a:t>数据存储</a:t>
            </a:r>
          </a:p>
          <a:p>
            <a:pPr lvl="1"/>
            <a:r>
              <a:rPr lang="zh-CN" altLang="en-US" dirty="0"/>
              <a:t>数据管理</a:t>
            </a:r>
          </a:p>
          <a:p>
            <a:pPr lvl="0"/>
            <a:r>
              <a:rPr lang="zh-CN" altLang="en-US" dirty="0"/>
              <a:t>管理数据库数据方法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SQLyog</a:t>
            </a:r>
            <a:r>
              <a:rPr lang="zh-CN" altLang="en-US" dirty="0"/>
              <a:t>等管理工具管理数据库数据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DML</a:t>
            </a:r>
            <a:r>
              <a:rPr lang="zh-CN" altLang="en-US" dirty="0"/>
              <a:t>语句管理数据库数据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DML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DML</a:t>
            </a:r>
            <a:r>
              <a:rPr lang="zh-CN" altLang="en-US"/>
              <a:t>（数据操作语言）</a:t>
            </a:r>
          </a:p>
          <a:p>
            <a:pPr lvl="1"/>
            <a:r>
              <a:rPr lang="zh-CN" altLang="en-US"/>
              <a:t>用于操作数据库对象中所包含的数据</a:t>
            </a:r>
          </a:p>
          <a:p>
            <a:pPr lvl="1"/>
            <a:r>
              <a:rPr lang="zh-CN" altLang="en-US"/>
              <a:t>包括</a:t>
            </a:r>
          </a:p>
          <a:p>
            <a:pPr lvl="2"/>
            <a:r>
              <a:rPr lang="en-US" altLang="zh-CN"/>
              <a:t>INSERT  </a:t>
            </a:r>
            <a:r>
              <a:rPr lang="zh-CN" altLang="en-US"/>
              <a:t> </a:t>
            </a:r>
            <a:r>
              <a:rPr lang="en-US" altLang="zh-CN"/>
              <a:t>( </a:t>
            </a:r>
            <a:r>
              <a:rPr lang="zh-CN" altLang="en-US"/>
              <a:t>添加数据语句</a:t>
            </a:r>
            <a:r>
              <a:rPr lang="en-US" altLang="x-none"/>
              <a:t> </a:t>
            </a:r>
            <a:r>
              <a:rPr lang="en-US" altLang="zh-CN"/>
              <a:t>)</a:t>
            </a:r>
          </a:p>
          <a:p>
            <a:pPr lvl="2"/>
            <a:r>
              <a:rPr lang="en-US" altLang="zh-CN"/>
              <a:t>UPDATE ( </a:t>
            </a:r>
            <a:r>
              <a:rPr lang="zh-CN" altLang="en-US"/>
              <a:t>更新数据语句 </a:t>
            </a:r>
            <a:r>
              <a:rPr lang="en-US" altLang="zh-CN"/>
              <a:t>) </a:t>
            </a:r>
          </a:p>
          <a:p>
            <a:pPr lvl="2"/>
            <a:r>
              <a:rPr lang="en-US" altLang="zh-CN"/>
              <a:t>DELETE</a:t>
            </a:r>
            <a:r>
              <a:rPr lang="zh-CN" altLang="en-US"/>
              <a:t> </a:t>
            </a:r>
            <a:r>
              <a:rPr lang="en-US" altLang="zh-CN"/>
              <a:t> ( </a:t>
            </a:r>
            <a:r>
              <a:rPr lang="zh-CN" altLang="en-US"/>
              <a:t>删除数据语句</a:t>
            </a:r>
            <a:r>
              <a:rPr lang="en-US" altLang="x-none"/>
              <a:t> 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添加数据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INSERT</a:t>
            </a:r>
            <a:r>
              <a:rPr lang="zh-CN" altLang="en-US" dirty="0"/>
              <a:t>命令</a:t>
            </a:r>
          </a:p>
          <a:p>
            <a:pPr lvl="1"/>
            <a:r>
              <a:rPr lang="zh-CN" altLang="en-US" dirty="0"/>
              <a:t>语法：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字段或值之间用英文逗号</a:t>
            </a:r>
            <a:r>
              <a:rPr lang="zh-CN" altLang="en-US" dirty="0" smtClean="0"/>
              <a:t>隔开。</a:t>
            </a:r>
            <a:endParaRPr lang="zh-CN" altLang="en-US" dirty="0"/>
          </a:p>
          <a:p>
            <a:pPr lvl="1"/>
            <a:r>
              <a:rPr lang="zh-CN" altLang="en-US" dirty="0" smtClean="0"/>
              <a:t>字段</a:t>
            </a:r>
            <a:r>
              <a:rPr lang="en-US" altLang="zh-CN" dirty="0"/>
              <a:t>1</a:t>
            </a:r>
            <a:r>
              <a:rPr lang="zh-CN" altLang="en-US" dirty="0"/>
              <a:t>, 字段</a:t>
            </a:r>
            <a:r>
              <a:rPr lang="en-US" altLang="zh-CN" dirty="0"/>
              <a:t>2</a:t>
            </a:r>
            <a:r>
              <a:rPr lang="en-US" altLang="zh-CN" dirty="0" smtClean="0"/>
              <a:t>…</a:t>
            </a:r>
            <a:r>
              <a:rPr lang="zh-CN" altLang="en-US" dirty="0" smtClean="0"/>
              <a:t>该</a:t>
            </a:r>
            <a:r>
              <a:rPr lang="zh-CN" altLang="en-US" dirty="0"/>
              <a:t>部分可省略</a:t>
            </a:r>
            <a:r>
              <a:rPr lang="zh-CN" altLang="en-US" dirty="0" smtClean="0"/>
              <a:t>，如果省略，添加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r>
              <a:rPr lang="zh-CN" altLang="en-US" dirty="0"/>
              <a:t>必须</a:t>
            </a:r>
            <a:r>
              <a:rPr lang="zh-CN" altLang="en-US" dirty="0" smtClean="0"/>
              <a:t>与</a:t>
            </a:r>
            <a:r>
              <a:rPr lang="zh-CN" altLang="en-US" dirty="0"/>
              <a:t>表结构数据列</a:t>
            </a:r>
            <a:r>
              <a:rPr lang="zh-CN" altLang="en-US" dirty="0" smtClean="0"/>
              <a:t>顺序，数量和类型相匹配。</a:t>
            </a:r>
            <a:endParaRPr lang="zh-CN" altLang="en-US" dirty="0"/>
          </a:p>
          <a:p>
            <a:pPr lvl="1"/>
            <a:r>
              <a:rPr lang="zh-CN" altLang="en-US" dirty="0" smtClean="0"/>
              <a:t>可同时插入多条数据，</a:t>
            </a:r>
            <a:r>
              <a:rPr lang="en-US" altLang="zh-CN" dirty="0" smtClean="0"/>
              <a:t>values </a:t>
            </a:r>
            <a:r>
              <a:rPr lang="zh-CN" altLang="en-US" dirty="0" smtClean="0"/>
              <a:t>后用英文逗号隔开。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为自动编码插入值时，可以省略，如果指定插入，可以使用</a:t>
            </a:r>
            <a:r>
              <a:rPr lang="en-US" altLang="zh-CN" b="0" dirty="0" smtClean="0"/>
              <a:t>null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deafult</a:t>
            </a:r>
            <a:r>
              <a:rPr lang="zh-CN" altLang="en-US" dirty="0" smtClean="0"/>
              <a:t>来插入。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09599" y="2401756"/>
            <a:ext cx="830849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INSERT INTO 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表名  </a:t>
            </a:r>
            <a:r>
              <a:rPr lang="en-US" altLang="zh-CN" b="1" dirty="0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[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字段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… ) </a:t>
            </a:r>
            <a:r>
              <a:rPr lang="en-US" altLang="zh-CN" b="1" dirty="0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]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VALUES  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( 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'值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'值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'值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',</a:t>
            </a:r>
            <a:r>
              <a:rPr lang="en-US" altLang="zh-CN" b="1" dirty="0">
                <a:solidFill>
                  <a:srgbClr val="071215"/>
                </a:solidFill>
                <a:latin typeface="Calibri" panose="020F0502020204030204" charset="0"/>
                <a:ea typeface="宋体" panose="02010600030101010101" pitchFamily="2" charset="-122"/>
              </a:rPr>
              <a:t>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模板" id="{862BCFF1-C5B2-408E-A500-87561291F62A}" vid="{9A4D09CA-68EA-49C0-80A9-A43DC7FE852C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3341</Words>
  <Application>Microsoft Office PowerPoint</Application>
  <PresentationFormat>全屏显示(4:3)</PresentationFormat>
  <Paragraphs>383</Paragraphs>
  <Slides>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1_平面</vt:lpstr>
      <vt:lpstr>平面</vt:lpstr>
      <vt:lpstr>模板</vt:lpstr>
      <vt:lpstr>第三章 用SQL操作数据</vt:lpstr>
      <vt:lpstr>本章任务</vt:lpstr>
      <vt:lpstr>本章目标</vt:lpstr>
      <vt:lpstr>SQL中的运算符3-1</vt:lpstr>
      <vt:lpstr>SQL中的运算符3-2 </vt:lpstr>
      <vt:lpstr>SQL中的运算符3-3 </vt:lpstr>
      <vt:lpstr>数据库数据管理</vt:lpstr>
      <vt:lpstr>DML语言</vt:lpstr>
      <vt:lpstr>添加数据</vt:lpstr>
      <vt:lpstr>课堂演示</vt:lpstr>
      <vt:lpstr>课堂练习</vt:lpstr>
      <vt:lpstr>Insert…select方式</vt:lpstr>
      <vt:lpstr>Create…select方式</vt:lpstr>
      <vt:lpstr>课堂演示</vt:lpstr>
      <vt:lpstr>修改数据</vt:lpstr>
      <vt:lpstr>WHERE条件子句</vt:lpstr>
      <vt:lpstr>课堂演示</vt:lpstr>
      <vt:lpstr>课堂练习</vt:lpstr>
      <vt:lpstr>删除数据2-1 </vt:lpstr>
      <vt:lpstr>删除数据2-2</vt:lpstr>
      <vt:lpstr>小结</vt:lpstr>
      <vt:lpstr>为什么要使用事务</vt:lpstr>
      <vt:lpstr>代码实现</vt:lpstr>
      <vt:lpstr>MySQL的事务处理</vt:lpstr>
      <vt:lpstr>事务的ACID原则</vt:lpstr>
      <vt:lpstr>MySQL的事务实现方法</vt:lpstr>
      <vt:lpstr>MySQL的事务实现方法</vt:lpstr>
      <vt:lpstr>MySQL事务处理步骤</vt:lpstr>
      <vt:lpstr>添加测试数据</vt:lpstr>
      <vt:lpstr>事务的执行过程-1</vt:lpstr>
      <vt:lpstr>事务的执行过程-2</vt:lpstr>
      <vt:lpstr>课堂练习</vt:lpstr>
      <vt:lpstr>事务应该注意的问题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436</cp:revision>
  <dcterms:created xsi:type="dcterms:W3CDTF">2016-09-23T11:11:00Z</dcterms:created>
  <dcterms:modified xsi:type="dcterms:W3CDTF">2019-01-09T07:35:42Z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