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82" r:id="rId3"/>
  </p:sldMasterIdLst>
  <p:notesMasterIdLst>
    <p:notesMasterId r:id="rId44"/>
  </p:notesMasterIdLst>
  <p:sldIdLst>
    <p:sldId id="256" r:id="rId4"/>
    <p:sldId id="272" r:id="rId5"/>
    <p:sldId id="273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4" r:id="rId25"/>
    <p:sldId id="365" r:id="rId26"/>
    <p:sldId id="366" r:id="rId27"/>
    <p:sldId id="369" r:id="rId28"/>
    <p:sldId id="376" r:id="rId29"/>
    <p:sldId id="377" r:id="rId30"/>
    <p:sldId id="367" r:id="rId31"/>
    <p:sldId id="368" r:id="rId32"/>
    <p:sldId id="370" r:id="rId33"/>
    <p:sldId id="371" r:id="rId34"/>
    <p:sldId id="372" r:id="rId35"/>
    <p:sldId id="373" r:id="rId36"/>
    <p:sldId id="374" r:id="rId37"/>
    <p:sldId id="375" r:id="rId38"/>
    <p:sldId id="378" r:id="rId39"/>
    <p:sldId id="380" r:id="rId40"/>
    <p:sldId id="381" r:id="rId41"/>
    <p:sldId id="379" r:id="rId42"/>
    <p:sldId id="282" r:id="rId43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293C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861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347460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80656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805295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8820670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4" y="1485265"/>
            <a:ext cx="7704911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4248" y="6036664"/>
            <a:ext cx="792088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59872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3776" y="6036664"/>
            <a:ext cx="512638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1475697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7850834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7850834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3627785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4" y="170085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6D63-806B-49F4-873E-A58F28E6E8A9}" type="datetime3">
              <a:rPr lang="zh-CN" altLang="en-US" smtClean="0"/>
              <a:pPr/>
              <a:t>2019年1月9日星期三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3861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4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5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00655"/>
            <a:ext cx="7863205" cy="1826895"/>
          </a:xfrm>
        </p:spPr>
        <p:txBody>
          <a:bodyPr/>
          <a:lstStyle/>
          <a:p>
            <a:r>
              <a:rPr lang="zh-CN" altLang="zh-CN"/>
              <a:t>第四章 数据查询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DISTINCT</a:t>
            </a:r>
            <a:r>
              <a:rPr lang="zh-CN" altLang="en-US"/>
              <a:t>关键字的使用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DISTINCT</a:t>
            </a:r>
            <a:r>
              <a:rPr lang="zh-CN" altLang="en-US" dirty="0"/>
              <a:t>关键字</a:t>
            </a:r>
          </a:p>
          <a:p>
            <a:pPr lvl="1"/>
            <a:r>
              <a:rPr lang="zh-CN" altLang="en-US" dirty="0"/>
              <a:t>作用：</a:t>
            </a:r>
          </a:p>
          <a:p>
            <a:pPr lvl="2"/>
            <a:r>
              <a:rPr lang="zh-CN" altLang="en-US" dirty="0"/>
              <a:t>去掉</a:t>
            </a:r>
            <a:r>
              <a:rPr lang="en-US" altLang="zh-CN" dirty="0"/>
              <a:t>SELECT</a:t>
            </a:r>
            <a:r>
              <a:rPr lang="zh-CN" altLang="en-US" dirty="0"/>
              <a:t>查询返回的记录结果中重复的记录（所有返回列的值都相同），只返回一条</a:t>
            </a:r>
          </a:p>
          <a:p>
            <a:pPr lvl="1"/>
            <a:r>
              <a:rPr lang="zh-CN" altLang="en-US" dirty="0"/>
              <a:t>语法：</a:t>
            </a:r>
          </a:p>
          <a:p>
            <a:pPr lvl="2"/>
            <a:r>
              <a:rPr lang="en-US" altLang="zh-CN" dirty="0"/>
              <a:t>SELECT  </a:t>
            </a:r>
            <a:r>
              <a:rPr lang="en-US" altLang="zh-CN" dirty="0" smtClean="0"/>
              <a:t>DISTINCT  </a:t>
            </a:r>
            <a:r>
              <a:rPr lang="zh-CN" altLang="en-US" dirty="0" smtClean="0"/>
              <a:t>字段名</a:t>
            </a:r>
            <a:r>
              <a:rPr lang="en-US" altLang="zh-CN" dirty="0"/>
              <a:t>1, </a:t>
            </a:r>
            <a:r>
              <a:rPr lang="zh-CN" altLang="en-US" dirty="0"/>
              <a:t>字段名</a:t>
            </a:r>
            <a:r>
              <a:rPr lang="en-US" altLang="zh-CN" dirty="0"/>
              <a:t>2...</a:t>
            </a:r>
            <a:r>
              <a:rPr lang="zh-CN" altLang="en-US" dirty="0"/>
              <a:t> 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表</a:t>
            </a:r>
            <a:r>
              <a:rPr lang="zh-CN" altLang="en-US" dirty="0"/>
              <a:t>名</a:t>
            </a:r>
          </a:p>
          <a:p>
            <a:pPr lvl="1"/>
            <a:r>
              <a:rPr lang="zh-CN" altLang="en-US" dirty="0"/>
              <a:t>注意：</a:t>
            </a:r>
            <a:r>
              <a:rPr lang="en-US" altLang="x-none" dirty="0"/>
              <a:t> </a:t>
            </a:r>
          </a:p>
          <a:p>
            <a:pPr lvl="2"/>
            <a:r>
              <a:rPr lang="en-US" altLang="zh-CN" dirty="0"/>
              <a:t>ALL </a:t>
            </a:r>
            <a:r>
              <a:rPr lang="zh-CN" altLang="en-US" dirty="0"/>
              <a:t>关键字是默认的，返回所有的记录，与之相反</a:t>
            </a:r>
          </a:p>
          <a:p>
            <a:pPr lvl="2"/>
            <a:endParaRPr lang="zh-CN" altLang="en-US" dirty="0"/>
          </a:p>
          <a:p>
            <a:pPr lvl="2"/>
            <a:endParaRPr lang="zh-CN" altLang="en-US" b="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使用表达式的列</a:t>
            </a:r>
            <a:r>
              <a:rPr lang="en-US" altLang="zh-CN"/>
              <a:t>2-1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数据库中的表达式</a:t>
            </a:r>
          </a:p>
          <a:p>
            <a:pPr lvl="1"/>
            <a:r>
              <a:rPr lang="zh-CN" altLang="en-US" dirty="0"/>
              <a:t>表达式一般由文本值、列值、</a:t>
            </a:r>
            <a:r>
              <a:rPr lang="en-US" altLang="zh-CN" dirty="0"/>
              <a:t>NULL</a:t>
            </a:r>
            <a:r>
              <a:rPr lang="zh-CN" altLang="en-US" dirty="0"/>
              <a:t>、函数和操作符等组成</a:t>
            </a:r>
          </a:p>
          <a:p>
            <a:pPr lvl="1"/>
            <a:r>
              <a:rPr lang="zh-CN" altLang="en-US" dirty="0"/>
              <a:t>应用场景：</a:t>
            </a:r>
          </a:p>
          <a:p>
            <a:pPr lvl="2"/>
            <a:r>
              <a:rPr lang="en-US" altLang="zh-CN" dirty="0"/>
              <a:t>SELECT</a:t>
            </a:r>
            <a:r>
              <a:rPr lang="zh-CN" altLang="en-US" dirty="0"/>
              <a:t>语句返回结果列中使用</a:t>
            </a:r>
          </a:p>
          <a:p>
            <a:pPr lvl="2"/>
            <a:r>
              <a:rPr lang="en-US" altLang="zh-CN" dirty="0"/>
              <a:t>SELECT</a:t>
            </a:r>
            <a:r>
              <a:rPr lang="zh-CN" altLang="en-US" dirty="0"/>
              <a:t>语句的</a:t>
            </a:r>
            <a:r>
              <a:rPr lang="en-US" altLang="zh-CN" dirty="0"/>
              <a:t>ORDER  BY</a:t>
            </a:r>
            <a:r>
              <a:rPr lang="zh-CN" altLang="en-US" dirty="0"/>
              <a:t>、</a:t>
            </a:r>
            <a:r>
              <a:rPr lang="en-US" altLang="zh-CN" dirty="0"/>
              <a:t>HAVING</a:t>
            </a:r>
            <a:r>
              <a:rPr lang="zh-CN" altLang="en-US" dirty="0"/>
              <a:t>等子句中使用</a:t>
            </a:r>
          </a:p>
          <a:p>
            <a:pPr lvl="2"/>
            <a:r>
              <a:rPr lang="en-US" altLang="zh-CN" dirty="0"/>
              <a:t>DML</a:t>
            </a:r>
            <a:r>
              <a:rPr lang="zh-CN" altLang="en-US" dirty="0"/>
              <a:t>语句中的</a:t>
            </a:r>
            <a:r>
              <a:rPr lang="en-US" altLang="zh-CN" dirty="0"/>
              <a:t>where</a:t>
            </a:r>
            <a:r>
              <a:rPr lang="zh-CN" altLang="en-US" dirty="0"/>
              <a:t>条件语句中使用表达式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使用表达式的列</a:t>
            </a:r>
            <a:r>
              <a:rPr lang="en-US" altLang="zh-CN" smtClean="0"/>
              <a:t>2-2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485265"/>
            <a:ext cx="7690014" cy="4405630"/>
          </a:xfrm>
        </p:spPr>
        <p:txBody>
          <a:bodyPr/>
          <a:lstStyle/>
          <a:p>
            <a:pPr lvl="0"/>
            <a:r>
              <a:rPr lang="zh-CN" altLang="en-US" dirty="0" smtClean="0"/>
              <a:t>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语句中使用表达式</a:t>
            </a:r>
          </a:p>
          <a:p>
            <a:pPr lvl="1"/>
            <a:r>
              <a:rPr lang="zh-CN" altLang="en-US" dirty="0" smtClean="0"/>
              <a:t>返回的列中使用，如：</a:t>
            </a:r>
          </a:p>
          <a:p>
            <a:pPr lvl="1"/>
            <a:r>
              <a:rPr lang="en-US" altLang="x-none" dirty="0" smtClean="0"/>
              <a:t>	</a:t>
            </a:r>
          </a:p>
          <a:p>
            <a:pPr lvl="1"/>
            <a:endParaRPr lang="en-US" altLang="x-none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避免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返回结果中包含“ 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“</a:t>
            </a:r>
            <a:r>
              <a:rPr lang="en-US" altLang="zh-CN" dirty="0" smtClean="0"/>
              <a:t>*</a:t>
            </a:r>
            <a:r>
              <a:rPr lang="zh-CN" altLang="en-US" dirty="0" smtClean="0"/>
              <a:t>”和括号等干扰开发语言程序，如：</a:t>
            </a:r>
          </a:p>
          <a:p>
            <a:endParaRPr lang="zh-CN" altLang="en-US" dirty="0"/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692390" y="2358282"/>
            <a:ext cx="7609129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version(),100*3       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版本和计算结果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SubjectName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“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课程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名称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ClassHour+10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AS“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新学时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”FROM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subject;</a:t>
            </a:r>
          </a:p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给返回结果中的课时都加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个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课时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>
            <a:off x="692390" y="4609822"/>
            <a:ext cx="7609129" cy="8309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version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() as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MySQL_V,123.44 * 100 AS EXPRESSION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返回结果不会与后台开发程序发生混淆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需求说明：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查询课程表（</a:t>
            </a:r>
            <a:r>
              <a:rPr lang="en-US" altLang="zh-CN" smtClean="0">
                <a:sym typeface="+mn-ea"/>
              </a:rPr>
              <a:t>subject</a:t>
            </a:r>
            <a:r>
              <a:rPr lang="zh-CN" altLang="en-US" smtClean="0">
                <a:sym typeface="+mn-ea"/>
              </a:rPr>
              <a:t>）的所有记录，返回如图所示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要求：</a:t>
            </a:r>
            <a:endParaRPr lang="en-US" altLang="x-none" smtClean="0"/>
          </a:p>
          <a:p>
            <a:pPr lvl="2"/>
            <a:r>
              <a:rPr lang="zh-CN" altLang="en-US" smtClean="0">
                <a:sym typeface="+mn-ea"/>
              </a:rPr>
              <a:t>返回字段名称使用别称</a:t>
            </a:r>
            <a:endParaRPr lang="en-US" altLang="x-none" smtClean="0"/>
          </a:p>
          <a:p>
            <a:pPr lvl="2"/>
            <a:r>
              <a:rPr lang="zh-CN" altLang="en-US" smtClean="0">
                <a:sym typeface="+mn-ea"/>
              </a:rPr>
              <a:t>返回课程名称</a:t>
            </a:r>
            <a:r>
              <a:rPr lang="en-US" altLang="x-none" smtClean="0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(SujectName) </a:t>
            </a:r>
            <a:r>
              <a:rPr lang="zh-CN" altLang="en-US" smtClean="0">
                <a:sym typeface="+mn-ea"/>
              </a:rPr>
              <a:t>总课时</a:t>
            </a:r>
            <a:r>
              <a:rPr lang="en-US" altLang="zh-CN" smtClean="0">
                <a:sym typeface="+mn-ea"/>
              </a:rPr>
              <a:t>(SubjectHour)</a:t>
            </a:r>
            <a:endParaRPr lang="en-US" altLang="zh-CN" smtClean="0"/>
          </a:p>
          <a:p>
            <a:pPr lvl="2"/>
            <a:r>
              <a:rPr lang="zh-CN" altLang="en-US" smtClean="0">
                <a:sym typeface="+mn-ea"/>
              </a:rPr>
              <a:t>返回</a:t>
            </a:r>
            <a:r>
              <a:rPr lang="en-US" altLang="zh-CN" smtClean="0">
                <a:sym typeface="+mn-ea"/>
              </a:rPr>
              <a:t>10</a:t>
            </a:r>
            <a:r>
              <a:rPr lang="zh-CN" altLang="en-US" smtClean="0">
                <a:sym typeface="+mn-ea"/>
              </a:rPr>
              <a:t>天上完课程的均课时（</a:t>
            </a:r>
            <a:r>
              <a:rPr lang="en-US" altLang="zh-CN" smtClean="0">
                <a:sym typeface="+mn-ea"/>
              </a:rPr>
              <a:t>ClassHour/10</a:t>
            </a:r>
            <a:r>
              <a:rPr lang="zh-CN" altLang="en-US" smtClean="0">
                <a:sym typeface="+mn-ea"/>
              </a:rPr>
              <a:t>）</a:t>
            </a:r>
            <a:endParaRPr lang="zh-CN" altLang="en-US" smtClean="0"/>
          </a:p>
          <a:p>
            <a:endParaRPr lang="zh-CN" alt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0177888"/>
              </p:ext>
            </p:extLst>
          </p:nvPr>
        </p:nvGraphicFramePr>
        <p:xfrm>
          <a:off x="4229821" y="2369185"/>
          <a:ext cx="3422650" cy="3746500"/>
        </p:xfrm>
        <a:graphic>
          <a:graphicData uri="http://schemas.openxmlformats.org/presentationml/2006/ole">
            <p:oleObj spid="_x0000_s4214" r:id="rId3" imgW="3419952" imgH="374285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where</a:t>
            </a:r>
            <a:r>
              <a:rPr lang="zh-CN" altLang="en-US"/>
              <a:t>条件语句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用于检索数据表中符合条件的记录</a:t>
            </a:r>
          </a:p>
          <a:p>
            <a:pPr lvl="0"/>
            <a:r>
              <a:rPr lang="zh-CN" altLang="en-US"/>
              <a:t>搜索条件可由一个或多个逻辑表达式组成，结果一般为真或假</a:t>
            </a:r>
          </a:p>
          <a:p>
            <a:pPr lvl="0"/>
            <a:r>
              <a:rPr lang="zh-CN" altLang="en-US"/>
              <a:t>搜索条件的组成</a:t>
            </a:r>
          </a:p>
          <a:p>
            <a:pPr lvl="1"/>
            <a:r>
              <a:rPr lang="zh-CN" altLang="en-US"/>
              <a:t>逻辑操作符</a:t>
            </a:r>
          </a:p>
          <a:p>
            <a:pPr lvl="1"/>
            <a:r>
              <a:rPr lang="zh-CN" altLang="en-US"/>
              <a:t>比较操作符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   要求：查询在</a:t>
            </a:r>
            <a:r>
              <a:rPr lang="en-US" altLang="zh-CN"/>
              <a:t>80-90</a:t>
            </a:r>
            <a:r>
              <a:rPr lang="zh-CN" altLang="en-US"/>
              <a:t>分之间的所有成绩记录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逻辑操作符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逻辑操作符</a:t>
            </a:r>
            <a:endParaRPr lang="zh-CN" altLang="en-US" dirty="0"/>
          </a:p>
          <a:p>
            <a:endParaRPr lang="zh-CN" altLang="en-US"/>
          </a:p>
        </p:txBody>
      </p:sp>
      <p:graphicFrame>
        <p:nvGraphicFramePr>
          <p:cNvPr id="286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3164533"/>
              </p:ext>
            </p:extLst>
          </p:nvPr>
        </p:nvGraphicFramePr>
        <p:xfrm>
          <a:off x="710101" y="2020411"/>
          <a:ext cx="7683886" cy="3335338"/>
        </p:xfrm>
        <a:graphic>
          <a:graphicData uri="http://schemas.openxmlformats.org/drawingml/2006/table">
            <a:tbl>
              <a:tblPr/>
              <a:tblGrid>
                <a:gridCol w="1694052"/>
                <a:gridCol w="2198669"/>
                <a:gridCol w="3791165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操作符名称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语法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&amp;&amp;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AND b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&amp;&amp;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逻辑与，同时为真结果才为真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OR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||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OR b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a||b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逻辑或，只要一个为真，则结果为真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XOR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或^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XOR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逻辑异或，不同为真,相同为假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NOT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NOT a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!a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逻辑非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若操作数为假，结果则为真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比较操作符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比较操作符</a:t>
            </a:r>
            <a:endParaRPr lang="zh-CN" altLang="en-US"/>
          </a:p>
        </p:txBody>
      </p:sp>
      <p:graphicFrame>
        <p:nvGraphicFramePr>
          <p:cNvPr id="307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9394721"/>
              </p:ext>
            </p:extLst>
          </p:nvPr>
        </p:nvGraphicFramePr>
        <p:xfrm>
          <a:off x="611505" y="2011045"/>
          <a:ext cx="7782482" cy="3354390"/>
        </p:xfrm>
        <a:graphic>
          <a:graphicData uri="http://schemas.openxmlformats.org/drawingml/2006/table">
            <a:tbl>
              <a:tblPr/>
              <a:tblGrid>
                <a:gridCol w="1484423"/>
                <a:gridCol w="2208944"/>
                <a:gridCol w="408911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操作符名称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语法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IS 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IS 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若操作符为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NULL,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则结果为真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IS NOT 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IS NOT 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若操作符不为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NULL,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则结果为真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BETWEEN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BETWEEN b AND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若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范围在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与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之间则结果为真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LIKE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LIKE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SQL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模式匹配，若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匹配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，则结果为真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IN (a1,a2,a3,….)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若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等于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，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a2…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中的某一个，则结果为真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  <p:sp>
        <p:nvSpPr>
          <p:cNvPr id="30757" name="AutoShape 4"/>
          <p:cNvSpPr>
            <a:spLocks noChangeArrowheads="1"/>
          </p:cNvSpPr>
          <p:nvPr/>
        </p:nvSpPr>
        <p:spPr bwMode="auto">
          <a:xfrm>
            <a:off x="928370" y="5890578"/>
            <a:ext cx="7286625" cy="785813"/>
          </a:xfrm>
          <a:prstGeom prst="wedgeRoundRectCallout">
            <a:avLst>
              <a:gd name="adj1" fmla="val -49880"/>
              <a:gd name="adj2" fmla="val -366"/>
              <a:gd name="adj3" fmla="val 16667"/>
            </a:avLst>
          </a:prstGeom>
          <a:solidFill>
            <a:srgbClr val="E4FCE4"/>
          </a:solidFill>
          <a:ln w="19050" cmpd="sng">
            <a:solidFill>
              <a:srgbClr val="00B0F0"/>
            </a:solidFill>
            <a:miter lim="800000"/>
          </a:ln>
          <a:effectLst>
            <a:outerShdw dist="12700" dir="5400000" algn="ctr" rotWithShape="0">
              <a:srgbClr val="000000">
                <a:alpha val="34000"/>
              </a:srgbClr>
            </a:outerShdw>
          </a:effectLst>
        </p:spPr>
        <p:txBody>
          <a:bodyPr anchor="ctr" anchorCtr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、数值数据类型的记录之间才能进行算术运算；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、相同数据类型的数据之间才能进行比较；</a:t>
            </a:r>
          </a:p>
        </p:txBody>
      </p:sp>
      <p:pic>
        <p:nvPicPr>
          <p:cNvPr id="27684" name="Picture 1" descr="E:\设计支持\模板设计\Z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8" y="5433695"/>
            <a:ext cx="462923" cy="41442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6" name="TextBox 8"/>
          <p:cNvSpPr txBox="1">
            <a:spLocks noChangeArrowheads="1"/>
          </p:cNvSpPr>
          <p:nvPr/>
        </p:nvSpPr>
        <p:spPr bwMode="auto">
          <a:xfrm>
            <a:off x="471488" y="5490845"/>
            <a:ext cx="700087" cy="4000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2700" dir="5400000" algn="ctr" rotWithShape="0">
              <a:srgbClr val="000000">
                <a:alpha val="34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NULL</a:t>
            </a:r>
            <a:r>
              <a:rPr lang="zh-CN" altLang="en-US"/>
              <a:t>空值条件查询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NULL</a:t>
            </a:r>
          </a:p>
          <a:p>
            <a:pPr lvl="1"/>
            <a:r>
              <a:rPr lang="en-US" altLang="zh-CN"/>
              <a:t>NULL</a:t>
            </a:r>
            <a:r>
              <a:rPr lang="zh-CN" altLang="en-US"/>
              <a:t>代表“无值”</a:t>
            </a:r>
          </a:p>
          <a:p>
            <a:pPr lvl="1"/>
            <a:r>
              <a:rPr lang="zh-CN" altLang="en-US"/>
              <a:t>区别于零值</a:t>
            </a:r>
            <a:r>
              <a:rPr lang="en-US" altLang="zh-CN"/>
              <a:t>0</a:t>
            </a:r>
            <a:r>
              <a:rPr lang="zh-CN" altLang="en-US"/>
              <a:t>和空符串“”</a:t>
            </a:r>
          </a:p>
          <a:p>
            <a:pPr lvl="1"/>
            <a:r>
              <a:rPr lang="zh-CN" altLang="en-US"/>
              <a:t>只能出现在定义允许为</a:t>
            </a:r>
            <a:r>
              <a:rPr lang="en-US" altLang="zh-CN"/>
              <a:t>NULL</a:t>
            </a:r>
            <a:r>
              <a:rPr lang="zh-CN" altLang="en-US"/>
              <a:t>的字段</a:t>
            </a:r>
          </a:p>
          <a:p>
            <a:pPr lvl="1"/>
            <a:r>
              <a:rPr lang="zh-CN" altLang="en-US"/>
              <a:t>须使用 </a:t>
            </a:r>
            <a:r>
              <a:rPr lang="en-US" altLang="zh-CN"/>
              <a:t>IS NULL </a:t>
            </a:r>
            <a:r>
              <a:rPr lang="zh-CN" altLang="en-US"/>
              <a:t>或 </a:t>
            </a:r>
            <a:r>
              <a:rPr lang="en-US" altLang="zh-CN"/>
              <a:t>IS NOT NULL </a:t>
            </a:r>
            <a:r>
              <a:rPr lang="zh-CN" altLang="en-US"/>
              <a:t>比较操作符去比较</a:t>
            </a:r>
            <a:endParaRPr lang="zh-CN" altLang="en-US" b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BETWEEN AND</a:t>
            </a:r>
            <a:r>
              <a:rPr lang="zh-CN" altLang="en-US"/>
              <a:t>范围查询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根据一个范围值来检索</a:t>
            </a:r>
          </a:p>
          <a:p>
            <a:pPr lvl="0"/>
            <a:r>
              <a:rPr lang="zh-CN" altLang="en-US" dirty="0"/>
              <a:t>语法：</a:t>
            </a:r>
          </a:p>
          <a:p>
            <a:pPr lvl="0"/>
            <a:endParaRPr lang="en-US" altLang="x-none" dirty="0"/>
          </a:p>
          <a:p>
            <a:pPr lvl="0"/>
            <a:endParaRPr lang="en-US" altLang="x-none" dirty="0"/>
          </a:p>
          <a:p>
            <a:pPr lvl="0"/>
            <a:r>
              <a:rPr lang="zh-CN" altLang="en-US" dirty="0"/>
              <a:t>等同于 </a:t>
            </a:r>
            <a:r>
              <a:rPr lang="en-US" altLang="zh-CN" dirty="0"/>
              <a:t>&gt;= </a:t>
            </a:r>
            <a:r>
              <a:rPr lang="zh-CN" altLang="en-US" dirty="0"/>
              <a:t>和 </a:t>
            </a:r>
            <a:r>
              <a:rPr lang="en-US" altLang="zh-CN" dirty="0"/>
              <a:t>&lt;= </a:t>
            </a:r>
            <a:r>
              <a:rPr lang="zh-CN" altLang="en-US" dirty="0"/>
              <a:t>联合使用</a:t>
            </a:r>
          </a:p>
          <a:p>
            <a:endParaRPr lang="zh-CN" altLang="en-US" dirty="0"/>
          </a:p>
        </p:txBody>
      </p:sp>
      <p:sp>
        <p:nvSpPr>
          <p:cNvPr id="34820" name="AutoShape 3"/>
          <p:cNvSpPr>
            <a:spLocks noChangeArrowheads="1"/>
          </p:cNvSpPr>
          <p:nvPr/>
        </p:nvSpPr>
        <p:spPr bwMode="auto">
          <a:xfrm>
            <a:off x="611505" y="2402523"/>
            <a:ext cx="8135938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列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，字段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 ,…FROM 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表名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</a:t>
            </a:r>
            <a:r>
              <a:rPr lang="zh-CN" alt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BETWEEN </a:t>
            </a:r>
            <a:r>
              <a:rPr lang="zh-CN" alt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值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 AND </a:t>
            </a:r>
            <a:r>
              <a:rPr lang="zh-CN" alt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值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  </a:t>
            </a:r>
          </a:p>
        </p:txBody>
      </p:sp>
      <p:sp>
        <p:nvSpPr>
          <p:cNvPr id="34824" name="AutoShape 3"/>
          <p:cNvSpPr>
            <a:spLocks noChangeArrowheads="1"/>
          </p:cNvSpPr>
          <p:nvPr/>
        </p:nvSpPr>
        <p:spPr bwMode="auto">
          <a:xfrm>
            <a:off x="609599" y="4190236"/>
            <a:ext cx="8001000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查询课程表中课时在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110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和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120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之间的所有记录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subject WHERE </a:t>
            </a:r>
            <a:r>
              <a:rPr lang="en-US" sz="1600" b="1" dirty="0" err="1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ClassHour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BETWEEN 110 AND 120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等同于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:</a:t>
            </a:r>
          </a:p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subject WHERE </a:t>
            </a:r>
            <a:r>
              <a:rPr lang="en-US" sz="1600" b="1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ClassHour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&gt;= 110 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AND </a:t>
            </a:r>
            <a:r>
              <a:rPr lang="en-US" sz="1600" b="1" dirty="0" err="1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ClassHour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&lt;=120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en-US" sz="1600" b="1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34823" name="TextBox 6"/>
          <p:cNvSpPr txBox="1">
            <a:spLocks noChangeArrowheads="1"/>
          </p:cNvSpPr>
          <p:nvPr/>
        </p:nvSpPr>
        <p:spPr bwMode="auto">
          <a:xfrm>
            <a:off x="457200" y="3659188"/>
            <a:ext cx="701675" cy="4000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2700" dir="5400000" algn="ctr" rotWithShape="0">
              <a:srgbClr val="000000">
                <a:alpha val="34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使用</a:t>
            </a:r>
            <a:r>
              <a:rPr lang="en-US" altLang="zh-CN"/>
              <a:t>IN</a:t>
            </a:r>
            <a:r>
              <a:rPr lang="zh-CN" altLang="en-US"/>
              <a:t>进行范围查询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在</a:t>
            </a:r>
            <a:r>
              <a:rPr lang="en-US" altLang="zh-CN" dirty="0"/>
              <a:t>WHERE</a:t>
            </a:r>
            <a:r>
              <a:rPr lang="zh-CN" altLang="en-US" dirty="0"/>
              <a:t>子句中使用</a:t>
            </a:r>
            <a:r>
              <a:rPr lang="en-US" altLang="zh-CN" dirty="0"/>
              <a:t>IN</a:t>
            </a:r>
            <a:r>
              <a:rPr lang="zh-CN" altLang="en-US" dirty="0"/>
              <a:t>进行范围查询</a:t>
            </a:r>
          </a:p>
          <a:p>
            <a:pPr lvl="0"/>
            <a:r>
              <a:rPr lang="zh-CN" altLang="en-US" dirty="0"/>
              <a:t>语法：</a:t>
            </a:r>
          </a:p>
          <a:p>
            <a:pPr lvl="1"/>
            <a:endParaRPr lang="en-US" altLang="x-none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查询</a:t>
            </a:r>
            <a:r>
              <a:rPr lang="zh-CN" altLang="en-US" dirty="0"/>
              <a:t>的字段</a:t>
            </a:r>
            <a:r>
              <a:rPr lang="en-US" altLang="zh-CN" dirty="0"/>
              <a:t>x</a:t>
            </a:r>
            <a:r>
              <a:rPr lang="zh-CN" altLang="en-US" dirty="0"/>
              <a:t>的值，至少与括号中的一个值相同</a:t>
            </a:r>
          </a:p>
          <a:p>
            <a:pPr lvl="1"/>
            <a:r>
              <a:rPr lang="zh-CN" altLang="en-US" dirty="0"/>
              <a:t>多个值之间用英文逗号隔开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35844" name="AutoShape 3"/>
          <p:cNvSpPr>
            <a:spLocks noChangeArrowheads="1"/>
          </p:cNvSpPr>
          <p:nvPr/>
        </p:nvSpPr>
        <p:spPr bwMode="auto">
          <a:xfrm>
            <a:off x="571500" y="2351723"/>
            <a:ext cx="8001000" cy="41819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 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字段列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，字段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 ,…FROM 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表名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</a:t>
            </a:r>
            <a:r>
              <a:rPr lang="zh-CN" alt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 (</a:t>
            </a:r>
            <a:r>
              <a:rPr lang="zh-CN" alt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值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1,</a:t>
            </a:r>
            <a:r>
              <a:rPr lang="zh-CN" alt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值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2,</a:t>
            </a:r>
            <a:r>
              <a:rPr lang="zh-CN" alt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值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3…)  </a:t>
            </a:r>
          </a:p>
        </p:txBody>
      </p:sp>
      <p:grpSp>
        <p:nvGrpSpPr>
          <p:cNvPr id="30725" name="组合 21"/>
          <p:cNvGrpSpPr/>
          <p:nvPr/>
        </p:nvGrpSpPr>
        <p:grpSpPr>
          <a:xfrm>
            <a:off x="71438" y="3817303"/>
            <a:ext cx="1087437" cy="487362"/>
            <a:chOff x="0" y="0"/>
            <a:chExt cx="1358500" cy="609977"/>
          </a:xfrm>
        </p:grpSpPr>
        <p:pic>
          <p:nvPicPr>
            <p:cNvPr id="30730" name="Picture 8" descr="E:\设计支持\模板设计\s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47" name="TextBox 6"/>
            <p:cNvSpPr txBox="1">
              <a:spLocks noChangeArrowheads="1"/>
            </p:cNvSpPr>
            <p:nvPr/>
          </p:nvSpPr>
          <p:spPr bwMode="auto">
            <a:xfrm>
              <a:off x="481920" y="109279"/>
              <a:ext cx="876580" cy="50069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  <p:sp>
        <p:nvSpPr>
          <p:cNvPr id="35848" name="AutoShape 3"/>
          <p:cNvSpPr>
            <a:spLocks noChangeArrowheads="1"/>
          </p:cNvSpPr>
          <p:nvPr/>
        </p:nvSpPr>
        <p:spPr bwMode="auto">
          <a:xfrm>
            <a:off x="239516" y="4391977"/>
            <a:ext cx="8664967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subject where </a:t>
            </a:r>
            <a:r>
              <a:rPr lang="en-US" sz="1600" b="1" dirty="0" err="1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ClassHour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=100 OR </a:t>
            </a:r>
            <a:r>
              <a:rPr lang="en-US" sz="1600" b="1" dirty="0" err="1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ClassHour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=110 OR </a:t>
            </a:r>
            <a:r>
              <a:rPr lang="en-US" sz="1600" b="1" dirty="0" err="1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ClassHour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=120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普通组处理方式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* FROM subject where </a:t>
            </a:r>
            <a:r>
              <a:rPr lang="en-US" sz="1600" b="1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ClassHour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 (100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 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110,120);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使用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进行查询方式，更为简洁，效率更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高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本章任务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>
                <a:sym typeface="+mn-ea"/>
              </a:rPr>
              <a:t>任务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：查询课程表的所有记录</a:t>
            </a:r>
            <a:endParaRPr lang="en-US" altLang="x-none" dirty="0"/>
          </a:p>
          <a:p>
            <a:pPr lvl="0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>
                <a:sym typeface="+mn-ea"/>
              </a:rPr>
              <a:t>任务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：查询所有姓“李”的学生所有成绩</a:t>
            </a:r>
            <a:endParaRPr lang="en-US" altLang="x-none" dirty="0"/>
          </a:p>
          <a:p>
            <a:pPr lvl="0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lvl="0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lvl="0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lvl="0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lvl="0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lvl="0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>
                <a:sym typeface="+mn-ea"/>
              </a:rPr>
              <a:t>任务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：查询课程</a:t>
            </a:r>
            <a:r>
              <a:rPr lang="en-US" altLang="zh-CN" dirty="0">
                <a:sym typeface="+mn-ea"/>
              </a:rPr>
              <a:t>《C</a:t>
            </a:r>
            <a:r>
              <a:rPr lang="zh-CN" altLang="en-US" dirty="0">
                <a:sym typeface="+mn-ea"/>
              </a:rPr>
              <a:t>语言</a:t>
            </a:r>
            <a:r>
              <a:rPr lang="en-US" altLang="zh-CN" dirty="0">
                <a:sym typeface="+mn-ea"/>
              </a:rPr>
              <a:t>1》</a:t>
            </a:r>
            <a:r>
              <a:rPr lang="zh-CN" altLang="en-US" dirty="0">
                <a:sym typeface="+mn-ea"/>
              </a:rPr>
              <a:t>的前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名成绩</a:t>
            </a:r>
            <a:endParaRPr lang="zh-CN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250315" y="2419985"/>
          <a:ext cx="4247515" cy="2018030"/>
        </p:xfrm>
        <a:graphic>
          <a:graphicData uri="http://schemas.openxmlformats.org/presentationml/2006/ole">
            <p:oleObj spid="_x0000_s3195" r:id="rId3" imgW="4580952" imgH="2438095" progId="PBrush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LIKE</a:t>
            </a:r>
            <a:r>
              <a:rPr lang="zh-CN" altLang="en-US"/>
              <a:t>模糊查询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在</a:t>
            </a:r>
            <a:r>
              <a:rPr lang="en-US" altLang="zh-CN" dirty="0"/>
              <a:t>WHERE</a:t>
            </a:r>
            <a:r>
              <a:rPr lang="zh-CN" altLang="en-US" dirty="0"/>
              <a:t>子句中，使用</a:t>
            </a:r>
            <a:r>
              <a:rPr lang="en-US" altLang="zh-CN" dirty="0"/>
              <a:t>LIKE</a:t>
            </a:r>
            <a:r>
              <a:rPr lang="zh-CN" altLang="en-US" dirty="0"/>
              <a:t>关键字进行模糊查询</a:t>
            </a:r>
          </a:p>
          <a:p>
            <a:pPr lvl="1"/>
            <a:r>
              <a:rPr lang="zh-CN" altLang="en-US" dirty="0"/>
              <a:t>与“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en-US" dirty="0"/>
              <a:t>”一起使用，表示匹配</a:t>
            </a:r>
            <a:r>
              <a:rPr lang="en-US" altLang="zh-CN" dirty="0"/>
              <a:t>0</a:t>
            </a:r>
            <a:r>
              <a:rPr lang="zh-CN" altLang="en-US" dirty="0"/>
              <a:t>或任意多个字符</a:t>
            </a:r>
          </a:p>
          <a:p>
            <a:pPr lvl="1"/>
            <a:r>
              <a:rPr lang="zh-CN" altLang="en-US" dirty="0"/>
              <a:t>与“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/>
              <a:t>”一起使用，表示匹配单个字符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37892" name="AutoShape 3"/>
          <p:cNvSpPr>
            <a:spLocks noChangeArrowheads="1"/>
          </p:cNvSpPr>
          <p:nvPr/>
        </p:nvSpPr>
        <p:spPr bwMode="auto">
          <a:xfrm>
            <a:off x="714375" y="3604578"/>
            <a:ext cx="8141950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查询包含“数学”的所有课程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 WHERE </a:t>
            </a:r>
            <a:r>
              <a:rPr lang="en-US" sz="1600" b="1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SubjectName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LIKE "%</a:t>
            </a:r>
            <a:r>
              <a:rPr lang="zh-CN" alt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数学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%"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查询所有姓名为“李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**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”三个字的学生信息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StudentNo,StudentName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FROM student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</a:t>
            </a:r>
            <a:r>
              <a:rPr lang="en-US" sz="1600" b="1" dirty="0" err="1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StudentName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LIKE 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"</a:t>
            </a:r>
            <a:r>
              <a:rPr lang="zh-CN" alt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李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__"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en-US" sz="1600" b="1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grpSp>
        <p:nvGrpSpPr>
          <p:cNvPr id="31750" name="组合 21"/>
          <p:cNvGrpSpPr/>
          <p:nvPr/>
        </p:nvGrpSpPr>
        <p:grpSpPr>
          <a:xfrm>
            <a:off x="71438" y="2890203"/>
            <a:ext cx="1087437" cy="487362"/>
            <a:chOff x="0" y="0"/>
            <a:chExt cx="1358500" cy="609977"/>
          </a:xfrm>
        </p:grpSpPr>
        <p:pic>
          <p:nvPicPr>
            <p:cNvPr id="31751" name="Picture 8" descr="E:\设计支持\模板设计\s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7898" name="TextBox 9"/>
            <p:cNvSpPr txBox="1">
              <a:spLocks noChangeArrowheads="1"/>
            </p:cNvSpPr>
            <p:nvPr/>
          </p:nvSpPr>
          <p:spPr bwMode="auto">
            <a:xfrm>
              <a:off x="481920" y="109279"/>
              <a:ext cx="876580" cy="50069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需求说明：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查询所有姓“李”的学生所有成绩。如图所示：</a:t>
            </a:r>
          </a:p>
          <a:p>
            <a:pPr lvl="1"/>
            <a:endParaRPr lang="zh-CN" alt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925320" y="2468245"/>
          <a:ext cx="4584700" cy="2439988"/>
        </p:xfrm>
        <a:graphic>
          <a:graphicData uri="http://schemas.openxmlformats.org/presentationml/2006/ole">
            <p:oleObj spid="_x0000_s5238" r:id="rId3" imgW="4580952" imgH="2438095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ORDER BY</a:t>
            </a:r>
            <a:r>
              <a:rPr lang="zh-CN" altLang="en-US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ORDER BY</a:t>
            </a:r>
            <a:r>
              <a:rPr lang="zh-CN" altLang="en-US"/>
              <a:t>排序查询</a:t>
            </a:r>
          </a:p>
          <a:p>
            <a:pPr lvl="1"/>
            <a:r>
              <a:rPr lang="zh-CN" altLang="en-US"/>
              <a:t>对</a:t>
            </a:r>
            <a:r>
              <a:rPr lang="en-US" altLang="zh-CN"/>
              <a:t>SELECT</a:t>
            </a:r>
            <a:r>
              <a:rPr lang="zh-CN" altLang="en-US"/>
              <a:t>语句查询得到的结果，按某些字段进行排序</a:t>
            </a:r>
          </a:p>
          <a:p>
            <a:pPr lvl="1"/>
            <a:r>
              <a:rPr lang="zh-CN" altLang="en-US"/>
              <a:t>与</a:t>
            </a:r>
            <a:r>
              <a:rPr lang="en-US" altLang="zh-CN"/>
              <a:t>DESC</a:t>
            </a:r>
            <a:r>
              <a:rPr lang="zh-CN" altLang="en-US"/>
              <a:t>或</a:t>
            </a:r>
            <a:r>
              <a:rPr lang="en-US" altLang="zh-CN"/>
              <a:t>ASC</a:t>
            </a:r>
            <a:r>
              <a:rPr lang="zh-CN" altLang="en-US"/>
              <a:t>搭配使用，默认为</a:t>
            </a:r>
            <a:r>
              <a:rPr lang="en-US" altLang="zh-CN"/>
              <a:t>ASC</a:t>
            </a:r>
            <a:endParaRPr lang="en-US" altLang="zh-CN" b="0"/>
          </a:p>
          <a:p>
            <a:endParaRPr lang="zh-CN" altLang="en-US"/>
          </a:p>
        </p:txBody>
      </p:sp>
      <p:sp>
        <p:nvSpPr>
          <p:cNvPr id="56324" name="AutoShape 3"/>
          <p:cNvSpPr>
            <a:spLocks noChangeArrowheads="1"/>
          </p:cNvSpPr>
          <p:nvPr/>
        </p:nvSpPr>
        <p:spPr bwMode="auto">
          <a:xfrm>
            <a:off x="880110" y="3644900"/>
            <a:ext cx="7454900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查询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《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数据库结构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-1》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的所有考试结果，并按成绩由高到低排列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grpSp>
        <p:nvGrpSpPr>
          <p:cNvPr id="40965" name="组合 21"/>
          <p:cNvGrpSpPr/>
          <p:nvPr/>
        </p:nvGrpSpPr>
        <p:grpSpPr>
          <a:xfrm>
            <a:off x="71438" y="2870200"/>
            <a:ext cx="1087437" cy="487363"/>
            <a:chOff x="0" y="0"/>
            <a:chExt cx="1358500" cy="609977"/>
          </a:xfrm>
        </p:grpSpPr>
        <p:pic>
          <p:nvPicPr>
            <p:cNvPr id="40969" name="Picture 8" descr="E:\设计支持\模板设计\s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6327" name="TextBox 6"/>
            <p:cNvSpPr txBox="1">
              <a:spLocks noChangeArrowheads="1"/>
            </p:cNvSpPr>
            <p:nvPr/>
          </p:nvSpPr>
          <p:spPr bwMode="auto">
            <a:xfrm>
              <a:off x="481920" y="109280"/>
              <a:ext cx="876580" cy="50069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的统计函数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常用统计函数</a:t>
            </a:r>
            <a:endParaRPr lang="zh-CN" altLang="en-US" dirty="0"/>
          </a:p>
          <a:p>
            <a:endParaRPr lang="zh-CN" altLang="en-US"/>
          </a:p>
        </p:txBody>
      </p:sp>
      <p:graphicFrame>
        <p:nvGraphicFramePr>
          <p:cNvPr id="665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8605679"/>
              </p:ext>
            </p:extLst>
          </p:nvPr>
        </p:nvGraphicFramePr>
        <p:xfrm>
          <a:off x="714375" y="2037715"/>
          <a:ext cx="7358063" cy="3965575"/>
        </p:xfrm>
        <a:graphic>
          <a:graphicData uri="http://schemas.openxmlformats.org/drawingml/2006/table">
            <a:tbl>
              <a:tblPr/>
              <a:tblGrid>
                <a:gridCol w="1576762"/>
                <a:gridCol w="578130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函数名称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COUNT(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返回满足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SELECT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条件的记录总和数，如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SELECT COUNT(*)..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SUM(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返回数字字段或表达式列作统计，返回一列的总和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AVG(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通常为数值字段或表达列作统计，返回一列的平均值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MAX(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可以为数值字段、字符字段或表达式列作统计，返回最大的值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MIN(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可以为数值字段、字符字段或表达式列作统计，返回最小的值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sym typeface="+mn-ea"/>
              </a:rPr>
              <a:t>GROUP BY</a:t>
            </a:r>
            <a:r>
              <a:rPr lang="zh-CN" altLang="en-US" smtClean="0">
                <a:sym typeface="+mn-ea"/>
              </a:rPr>
              <a:t>分组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使用</a:t>
            </a:r>
            <a:r>
              <a:rPr lang="en-US" altLang="zh-CN" smtClean="0">
                <a:sym typeface="+mn-ea"/>
              </a:rPr>
              <a:t>GROUP BY</a:t>
            </a:r>
            <a:r>
              <a:rPr lang="zh-CN" altLang="en-US" smtClean="0">
                <a:sym typeface="+mn-ea"/>
              </a:rPr>
              <a:t>关键字对查询结果分组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对所有的数据进行分组统计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分组的依据字段可以有多个，并依次分组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与</a:t>
            </a:r>
            <a:r>
              <a:rPr lang="en-US" altLang="zh-CN" smtClean="0">
                <a:sym typeface="+mn-ea"/>
              </a:rPr>
              <a:t>HAVING</a:t>
            </a:r>
            <a:r>
              <a:rPr lang="zh-CN" altLang="en-US" smtClean="0">
                <a:sym typeface="+mn-ea"/>
              </a:rPr>
              <a:t>结合使用，进行分组后的数据筛选</a:t>
            </a:r>
            <a:endParaRPr lang="en-US" altLang="x-none" smtClean="0"/>
          </a:p>
          <a:p>
            <a:endParaRPr lang="zh-CN" altLang="en-US" dirty="0"/>
          </a:p>
        </p:txBody>
      </p:sp>
      <p:sp>
        <p:nvSpPr>
          <p:cNvPr id="68610" name="AutoShape 4"/>
          <p:cNvSpPr>
            <a:spLocks noChangeArrowheads="1"/>
          </p:cNvSpPr>
          <p:nvPr/>
        </p:nvSpPr>
        <p:spPr bwMode="auto">
          <a:xfrm>
            <a:off x="571500" y="3643313"/>
            <a:ext cx="7636835" cy="795140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按照不同的课程分组，分别算出其平均分、最高分和最低分，对于低于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60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分平均分的不予显示。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grpSp>
        <p:nvGrpSpPr>
          <p:cNvPr id="4" name="组合 21"/>
          <p:cNvGrpSpPr/>
          <p:nvPr/>
        </p:nvGrpSpPr>
        <p:grpSpPr>
          <a:xfrm>
            <a:off x="142875" y="2928938"/>
            <a:ext cx="1087438" cy="487362"/>
            <a:chOff x="0" y="0"/>
            <a:chExt cx="1358500" cy="609977"/>
          </a:xfrm>
        </p:grpSpPr>
        <p:pic>
          <p:nvPicPr>
            <p:cNvPr id="5" name="Picture 8" descr="E:\设计支持\模板设计\s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481921" y="109279"/>
              <a:ext cx="876579" cy="50069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LIMIT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ym typeface="+mn-ea"/>
              </a:rPr>
              <a:t>LIMIT </a:t>
            </a:r>
            <a:r>
              <a:rPr lang="zh-CN" altLang="en-US" dirty="0" smtClean="0">
                <a:sym typeface="+mn-ea"/>
              </a:rPr>
              <a:t>[</a:t>
            </a:r>
            <a:r>
              <a:rPr lang="en-US" altLang="zh-CN" dirty="0" smtClean="0">
                <a:sym typeface="+mn-ea"/>
              </a:rPr>
              <a:t>m,</a:t>
            </a:r>
            <a:r>
              <a:rPr lang="zh-CN" altLang="en-US" dirty="0" smtClean="0">
                <a:sym typeface="+mn-ea"/>
              </a:rPr>
              <a:t>]</a:t>
            </a:r>
            <a:r>
              <a:rPr lang="en-US" altLang="zh-CN" dirty="0" smtClean="0">
                <a:sym typeface="+mn-ea"/>
              </a:rPr>
              <a:t>n  </a:t>
            </a:r>
            <a:r>
              <a:rPr lang="zh-CN" altLang="en-US" dirty="0" smtClean="0">
                <a:sym typeface="+mn-ea"/>
              </a:rPr>
              <a:t>或  </a:t>
            </a:r>
            <a:r>
              <a:rPr lang="en-US" altLang="zh-CN" dirty="0" smtClean="0">
                <a:sym typeface="+mn-ea"/>
              </a:rPr>
              <a:t>LIMIT  </a:t>
            </a:r>
            <a:r>
              <a:rPr lang="zh-CN" altLang="en-US" dirty="0" smtClean="0">
                <a:sym typeface="+mn-ea"/>
              </a:rPr>
              <a:t>n</a:t>
            </a:r>
            <a:r>
              <a:rPr lang="en-US" altLang="zh-CN" dirty="0" smtClean="0">
                <a:sym typeface="+mn-ea"/>
              </a:rPr>
              <a:t>  OFFSET  </a:t>
            </a:r>
            <a:r>
              <a:rPr lang="zh-CN" altLang="en-US" dirty="0" smtClean="0">
                <a:sym typeface="+mn-ea"/>
              </a:rPr>
              <a:t>m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ym typeface="+mn-ea"/>
              </a:rPr>
              <a:t>限制</a:t>
            </a:r>
            <a:r>
              <a:rPr lang="en-US" altLang="zh-CN" dirty="0" smtClean="0">
                <a:sym typeface="+mn-ea"/>
              </a:rPr>
              <a:t>SELECT</a:t>
            </a:r>
            <a:r>
              <a:rPr lang="zh-CN" altLang="en-US" dirty="0" smtClean="0">
                <a:sym typeface="+mn-ea"/>
              </a:rPr>
              <a:t>返回结果的行数</a:t>
            </a:r>
            <a:endParaRPr lang="en-US" altLang="x-none" dirty="0" smtClean="0"/>
          </a:p>
          <a:p>
            <a:pPr lvl="1"/>
            <a:r>
              <a:rPr lang="en-US" altLang="zh-CN" dirty="0" smtClean="0">
                <a:sym typeface="+mn-ea"/>
              </a:rPr>
              <a:t>m</a:t>
            </a:r>
            <a:r>
              <a:rPr lang="zh-CN" altLang="en-US" dirty="0" smtClean="0">
                <a:sym typeface="+mn-ea"/>
              </a:rPr>
              <a:t> 制定第一个返回记录行的偏移量</a:t>
            </a:r>
            <a:endParaRPr lang="en-US" altLang="x-none" dirty="0" smtClean="0"/>
          </a:p>
          <a:p>
            <a:pPr lvl="1"/>
            <a:r>
              <a:rPr lang="en-US" altLang="zh-CN" dirty="0" smtClean="0">
                <a:sym typeface="+mn-ea"/>
              </a:rPr>
              <a:t>n </a:t>
            </a:r>
            <a:r>
              <a:rPr lang="zh-CN" altLang="en-US" dirty="0" smtClean="0">
                <a:sym typeface="+mn-ea"/>
              </a:rPr>
              <a:t>制定返回记录行的最大数目</a:t>
            </a:r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r>
              <a:rPr lang="en-US" altLang="zh-CN" dirty="0" smtClean="0">
                <a:sym typeface="Arial" panose="020B0604020202020204" pitchFamily="34" charset="0"/>
              </a:rPr>
              <a:t>m</a:t>
            </a:r>
            <a:r>
              <a:rPr lang="zh-CN" altLang="en-US" dirty="0" smtClean="0">
                <a:sym typeface="Arial" panose="020B0604020202020204" pitchFamily="34" charset="0"/>
              </a:rPr>
              <a:t>不指定则偏移量为</a:t>
            </a:r>
            <a:r>
              <a:rPr lang="en-US" altLang="zh-CN" dirty="0" smtClean="0">
                <a:sym typeface="Arial" panose="020B0604020202020204" pitchFamily="34" charset="0"/>
              </a:rPr>
              <a:t>0</a:t>
            </a:r>
            <a:r>
              <a:rPr lang="zh-CN" altLang="en-US" dirty="0" smtClean="0">
                <a:sym typeface="Arial" panose="020B0604020202020204" pitchFamily="34" charset="0"/>
              </a:rPr>
              <a:t>，从第一条开始返回前</a:t>
            </a:r>
            <a:r>
              <a:rPr lang="en-US" altLang="zh-CN" dirty="0" smtClean="0">
                <a:sym typeface="Arial" panose="020B0604020202020204" pitchFamily="34" charset="0"/>
              </a:rPr>
              <a:t>n</a:t>
            </a:r>
            <a:r>
              <a:rPr lang="zh-CN" altLang="en-US" dirty="0" smtClean="0">
                <a:sym typeface="Arial" panose="020B0604020202020204" pitchFamily="34" charset="0"/>
              </a:rPr>
              <a:t>条记录</a:t>
            </a:r>
            <a:endParaRPr lang="en-US" altLang="x-none" dirty="0" smtClean="0">
              <a:sym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sym typeface="Arial" panose="020B0604020202020204" pitchFamily="34" charset="0"/>
              </a:rPr>
              <a:t>LIMIT </a:t>
            </a:r>
            <a:r>
              <a:rPr lang="zh-CN" altLang="en-US" dirty="0" smtClean="0">
                <a:sym typeface="Arial" panose="020B0604020202020204" pitchFamily="34" charset="0"/>
              </a:rPr>
              <a:t>常用于分页显示</a:t>
            </a:r>
            <a:endParaRPr lang="en-US" altLang="x-none" dirty="0" smtClean="0"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500064" y="5000625"/>
            <a:ext cx="6856234" cy="839033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`result` 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LIM</a:t>
            </a:r>
            <a:r>
              <a:rPr lang="zh-CN" alt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 5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  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返回前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条记录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`result` 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LIMIT 5,10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6-15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条记录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</a:p>
        </p:txBody>
      </p:sp>
      <p:sp>
        <p:nvSpPr>
          <p:cNvPr id="58378" name="TextBox 11"/>
          <p:cNvSpPr txBox="1">
            <a:spLocks noChangeArrowheads="1"/>
          </p:cNvSpPr>
          <p:nvPr/>
        </p:nvSpPr>
        <p:spPr bwMode="auto">
          <a:xfrm>
            <a:off x="512763" y="4529138"/>
            <a:ext cx="701675" cy="4000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2700" dir="5400000" algn="ctr" rotWithShape="0">
              <a:srgbClr val="000000">
                <a:alpha val="34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课堂演示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查询所有</a:t>
            </a:r>
            <a:r>
              <a:rPr lang="en-US" altLang="zh-CN"/>
              <a:t>《</a:t>
            </a:r>
            <a:r>
              <a:rPr lang="zh-CN" altLang="en-US"/>
              <a:t>数据库结构</a:t>
            </a:r>
            <a:r>
              <a:rPr lang="en-US" altLang="zh-CN"/>
              <a:t>-2》</a:t>
            </a:r>
            <a:r>
              <a:rPr lang="zh-CN" altLang="en-US"/>
              <a:t>的考试成绩，并按照由高到低显示，同时把该成绩对应的学生的学号、姓名打印出来</a:t>
            </a:r>
          </a:p>
          <a:p>
            <a:pPr lvl="1"/>
            <a:r>
              <a:rPr lang="zh-CN" altLang="en-US"/>
              <a:t>要求：</a:t>
            </a:r>
          </a:p>
          <a:p>
            <a:pPr lvl="2"/>
            <a:r>
              <a:rPr lang="zh-CN" altLang="en-US"/>
              <a:t>第一次查询前</a:t>
            </a:r>
            <a:r>
              <a:rPr lang="en-US" altLang="zh-CN"/>
              <a:t>5</a:t>
            </a:r>
            <a:r>
              <a:rPr lang="zh-CN" altLang="en-US"/>
              <a:t>条记录</a:t>
            </a:r>
          </a:p>
          <a:p>
            <a:pPr lvl="2"/>
            <a:r>
              <a:rPr lang="zh-CN" altLang="en-US"/>
              <a:t>第二次查询</a:t>
            </a:r>
            <a:r>
              <a:rPr lang="en-US" altLang="zh-CN"/>
              <a:t>6-10</a:t>
            </a:r>
            <a:r>
              <a:rPr lang="zh-CN" altLang="en-US"/>
              <a:t>条记录</a:t>
            </a:r>
            <a:endParaRPr lang="zh-CN" altLang="en-US" b="0"/>
          </a:p>
          <a:p>
            <a:endParaRPr lang="zh-CN" altLang="en-US"/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2339975" y="4005263"/>
          <a:ext cx="4441825" cy="1839912"/>
        </p:xfrm>
        <a:graphic>
          <a:graphicData uri="http://schemas.openxmlformats.org/presentationml/2006/ole">
            <p:oleObj spid="_x0000_s6262" r:id="rId3" imgW="4439270" imgH="1838095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需求说明：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查询</a:t>
            </a:r>
            <a:r>
              <a:rPr lang="en-US" altLang="zh-CN" smtClean="0">
                <a:sym typeface="+mn-ea"/>
              </a:rPr>
              <a:t>《JAVA</a:t>
            </a:r>
            <a:r>
              <a:rPr lang="zh-CN" altLang="en-US" smtClean="0">
                <a:sym typeface="+mn-ea"/>
              </a:rPr>
              <a:t>第一学年</a:t>
            </a:r>
            <a:r>
              <a:rPr lang="en-US" altLang="zh-CN" smtClean="0">
                <a:sym typeface="+mn-ea"/>
              </a:rPr>
              <a:t>》</a:t>
            </a:r>
            <a:r>
              <a:rPr lang="zh-CN" altLang="en-US" smtClean="0">
                <a:sym typeface="+mn-ea"/>
              </a:rPr>
              <a:t>课程成绩前</a:t>
            </a:r>
            <a:r>
              <a:rPr lang="en-US" altLang="zh-CN" smtClean="0">
                <a:sym typeface="+mn-ea"/>
              </a:rPr>
              <a:t>10</a:t>
            </a:r>
            <a:r>
              <a:rPr lang="zh-CN" altLang="en-US" smtClean="0">
                <a:sym typeface="+mn-ea"/>
              </a:rPr>
              <a:t>名且分数大于</a:t>
            </a:r>
            <a:r>
              <a:rPr lang="en-US" altLang="zh-CN" smtClean="0">
                <a:sym typeface="+mn-ea"/>
              </a:rPr>
              <a:t>80</a:t>
            </a:r>
            <a:r>
              <a:rPr lang="zh-CN" altLang="en-US" smtClean="0">
                <a:sym typeface="+mn-ea"/>
              </a:rPr>
              <a:t>的学生信息（学号，姓名，课程名，分数）</a:t>
            </a:r>
            <a:endParaRPr lang="zh-CN" altLang="en-US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2197100" y="2852738"/>
          <a:ext cx="4392613" cy="2439987"/>
        </p:xfrm>
        <a:graphic>
          <a:graphicData uri="http://schemas.openxmlformats.org/presentationml/2006/ole">
            <p:oleObj spid="_x0000_s7286" r:id="rId3" imgW="4390476" imgH="2438095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取别名</a:t>
            </a:r>
          </a:p>
          <a:p>
            <a:r>
              <a:rPr lang="zh-CN" altLang="en-US" dirty="0"/>
              <a:t>去重复</a:t>
            </a:r>
          </a:p>
          <a:p>
            <a:r>
              <a:rPr lang="zh-CN" altLang="en-US" dirty="0"/>
              <a:t>模糊查询</a:t>
            </a:r>
          </a:p>
          <a:p>
            <a:r>
              <a:rPr lang="en-US" altLang="zh-CN" dirty="0"/>
              <a:t>where</a:t>
            </a:r>
            <a:r>
              <a:rPr lang="zh-CN" altLang="zh-CN" dirty="0"/>
              <a:t>子句的用法</a:t>
            </a:r>
          </a:p>
          <a:p>
            <a:r>
              <a:rPr lang="en-US" altLang="zh-CN" dirty="0"/>
              <a:t>order by</a:t>
            </a:r>
          </a:p>
          <a:p>
            <a:r>
              <a:rPr lang="en-US" altLang="zh-CN" dirty="0"/>
              <a:t>group by</a:t>
            </a:r>
          </a:p>
          <a:p>
            <a:r>
              <a:rPr lang="en-US" altLang="zh-CN" dirty="0"/>
              <a:t>limit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连接查询（多表查询）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连接查询</a:t>
            </a:r>
          </a:p>
          <a:p>
            <a:pPr lvl="1"/>
            <a:r>
              <a:rPr lang="zh-CN" altLang="en-US" smtClean="0"/>
              <a:t>如需要多张数据表的数据进行查询，则可通过连接运算符实现多个查询</a:t>
            </a:r>
          </a:p>
          <a:p>
            <a:pPr lvl="1"/>
            <a:r>
              <a:rPr lang="zh-CN" altLang="en-US" smtClean="0"/>
              <a:t>分类包括：</a:t>
            </a:r>
          </a:p>
          <a:p>
            <a:pPr lvl="2"/>
            <a:r>
              <a:rPr lang="zh-CN" altLang="en-US" smtClean="0"/>
              <a:t>内连接 </a:t>
            </a:r>
            <a:r>
              <a:rPr lang="en-US" altLang="zh-CN" smtClean="0"/>
              <a:t>( inner  join)</a:t>
            </a:r>
          </a:p>
          <a:p>
            <a:pPr lvl="3"/>
            <a:r>
              <a:rPr lang="zh-CN" altLang="en-US" smtClean="0"/>
              <a:t>等值和非等值的连接查询</a:t>
            </a:r>
          </a:p>
          <a:p>
            <a:pPr lvl="3"/>
            <a:r>
              <a:rPr lang="zh-CN" altLang="en-US" smtClean="0"/>
              <a:t>自身连接查询</a:t>
            </a:r>
          </a:p>
          <a:p>
            <a:pPr lvl="2"/>
            <a:r>
              <a:rPr lang="zh-CN" altLang="en-US" smtClean="0"/>
              <a:t>外连接 </a:t>
            </a:r>
            <a:r>
              <a:rPr lang="en-US" altLang="zh-CN" smtClean="0"/>
              <a:t>( out   join )</a:t>
            </a:r>
            <a:r>
              <a:rPr lang="zh-CN" altLang="en-US" smtClean="0"/>
              <a:t>：</a:t>
            </a:r>
          </a:p>
          <a:p>
            <a:pPr lvl="3"/>
            <a:r>
              <a:rPr lang="zh-CN" altLang="en-US" smtClean="0"/>
              <a:t>左连接（</a:t>
            </a:r>
            <a:r>
              <a:rPr lang="en-US" altLang="zh-CN" smtClean="0"/>
              <a:t>LEFT   JOIN</a:t>
            </a:r>
            <a:r>
              <a:rPr lang="zh-CN" altLang="en-US" smtClean="0"/>
              <a:t>）</a:t>
            </a:r>
          </a:p>
          <a:p>
            <a:pPr lvl="3"/>
            <a:r>
              <a:rPr lang="zh-CN" altLang="en-US" smtClean="0"/>
              <a:t>右连接</a:t>
            </a:r>
            <a:r>
              <a:rPr lang="en-US" altLang="x-none" smtClean="0"/>
              <a:t>  </a:t>
            </a:r>
            <a:r>
              <a:rPr lang="en-US" altLang="zh-CN" smtClean="0"/>
              <a:t>( RIGHT  JOIN)</a:t>
            </a:r>
          </a:p>
          <a:p>
            <a:pPr lvl="2"/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学完本次课程后，你能够：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MySQL</a:t>
            </a:r>
            <a:r>
              <a:rPr lang="zh-CN" altLang="en-US" dirty="0"/>
              <a:t>查询</a:t>
            </a:r>
            <a:r>
              <a:rPr lang="zh-CN" altLang="en-US" dirty="0" smtClean="0"/>
              <a:t>数据语句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smtClean="0"/>
              <a:t>MySQL</a:t>
            </a:r>
            <a:r>
              <a:rPr lang="zh-CN" altLang="en-US" smtClean="0"/>
              <a:t>关联</a:t>
            </a:r>
            <a:r>
              <a:rPr lang="zh-CN" altLang="en-US" dirty="0" smtClean="0"/>
              <a:t>查询</a:t>
            </a:r>
            <a:endParaRPr lang="zh-CN" altLang="en-US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MySQL</a:t>
            </a:r>
            <a:r>
              <a:rPr lang="zh-CN" altLang="en-US" dirty="0"/>
              <a:t>查询子句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>
                <a:sym typeface="+mn-ea"/>
              </a:rPr>
              <a:t>内连接查询2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sym typeface="+mn-ea"/>
              </a:rPr>
              <a:t>1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>
                <a:sym typeface="+mn-ea"/>
              </a:rPr>
              <a:t>INNER JOIN</a:t>
            </a:r>
            <a:r>
              <a:rPr lang="zh-CN" altLang="en-US" smtClean="0">
                <a:sym typeface="+mn-ea"/>
              </a:rPr>
              <a:t>内连接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在表中至少一个匹配时，则返回记录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4036" name="AutoShape 3"/>
          <p:cNvSpPr>
            <a:spLocks noChangeArrowheads="1"/>
          </p:cNvSpPr>
          <p:nvPr/>
        </p:nvSpPr>
        <p:spPr bwMode="auto">
          <a:xfrm>
            <a:off x="735330" y="2421890"/>
            <a:ext cx="7673975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1,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2,…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FROM 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table_1 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INNER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JOIN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table_2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ON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table_1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.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x=table_2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.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y;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#INNER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JOIN 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与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JOIN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是相同的；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如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table_1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中的行在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table_2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中没有匹配，则不返回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；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grpSp>
        <p:nvGrpSpPr>
          <p:cNvPr id="34821" name="组合 21"/>
          <p:cNvGrpSpPr/>
          <p:nvPr/>
        </p:nvGrpSpPr>
        <p:grpSpPr>
          <a:xfrm>
            <a:off x="65880" y="4150201"/>
            <a:ext cx="1087437" cy="487363"/>
            <a:chOff x="0" y="0"/>
            <a:chExt cx="1358500" cy="609977"/>
          </a:xfrm>
        </p:grpSpPr>
        <p:pic>
          <p:nvPicPr>
            <p:cNvPr id="34823" name="Picture 8" descr="E:\设计支持\模板设计\s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4039" name="TextBox 10"/>
            <p:cNvSpPr txBox="1">
              <a:spLocks noChangeArrowheads="1"/>
            </p:cNvSpPr>
            <p:nvPr/>
          </p:nvSpPr>
          <p:spPr bwMode="auto">
            <a:xfrm>
              <a:off x="481920" y="109280"/>
              <a:ext cx="876580" cy="50069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  <p:sp>
        <p:nvSpPr>
          <p:cNvPr id="44040" name="AutoShape 3"/>
          <p:cNvSpPr>
            <a:spLocks noChangeArrowheads="1"/>
          </p:cNvSpPr>
          <p:nvPr/>
        </p:nvSpPr>
        <p:spPr bwMode="auto">
          <a:xfrm>
            <a:off x="735330" y="4748289"/>
            <a:ext cx="7673975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要求：从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和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数据表查询课程名称和所属年级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名称</a:t>
            </a:r>
            <a:endParaRPr lang="en-US" altLang="x-none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SubjectName,GradeName FROM </a:t>
            </a:r>
            <a:r>
              <a:rPr lang="en-US" altLang="zh-CN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 INNER JOIN grade ON </a:t>
            </a:r>
            <a:r>
              <a:rPr lang="en-US" altLang="zh-CN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subject.GradeID</a:t>
            </a:r>
            <a:r>
              <a:rPr lang="en-US" altLang="zh-CN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</a:t>
            </a:r>
            <a:r>
              <a:rPr lang="en-US" altLang="zh-CN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grade.GradeID;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内连接查询2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等值和非等值的连接查询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与单表查询类似，都是</a:t>
            </a:r>
            <a:r>
              <a:rPr lang="en-US" altLang="zh-CN" smtClean="0">
                <a:sym typeface="+mn-ea"/>
              </a:rPr>
              <a:t>SELECT</a:t>
            </a:r>
            <a:r>
              <a:rPr lang="zh-CN" altLang="en-US" smtClean="0">
                <a:sym typeface="+mn-ea"/>
              </a:rPr>
              <a:t>语句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把多个表放到</a:t>
            </a:r>
            <a:r>
              <a:rPr lang="en-US" altLang="zh-CN" smtClean="0">
                <a:sym typeface="+mn-ea"/>
              </a:rPr>
              <a:t>FROM</a:t>
            </a:r>
            <a:r>
              <a:rPr lang="zh-CN" altLang="en-US" smtClean="0">
                <a:sym typeface="+mn-ea"/>
              </a:rPr>
              <a:t>后，并用逗号隔开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可使用</a:t>
            </a:r>
            <a:r>
              <a:rPr lang="en-US" altLang="zh-CN" smtClean="0">
                <a:sym typeface="+mn-ea"/>
              </a:rPr>
              <a:t>AS</a:t>
            </a:r>
            <a:r>
              <a:rPr lang="zh-CN" altLang="en-US" smtClean="0">
                <a:sym typeface="+mn-ea"/>
              </a:rPr>
              <a:t>关键字取别名，便于引用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如无重名查询字段则可省略数据表的指定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571500" y="4037965"/>
            <a:ext cx="8001000" cy="23083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要求：从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和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数据表查询课程名称和所属年级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名称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非等值连接查询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SubjectName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FROM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subject,grade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等值查询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SubjectName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FROM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subject,grade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endParaRPr lang="en-US" sz="1600" b="1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subject.GradeID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grade.GradeID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</a:t>
            </a:r>
          </a:p>
        </p:txBody>
      </p:sp>
      <p:sp>
        <p:nvSpPr>
          <p:cNvPr id="45067" name="AutoShape 5"/>
          <p:cNvSpPr>
            <a:spLocks noChangeArrowheads="1"/>
          </p:cNvSpPr>
          <p:nvPr/>
        </p:nvSpPr>
        <p:spPr bwMode="auto">
          <a:xfrm>
            <a:off x="5239821" y="4427855"/>
            <a:ext cx="4255910" cy="408623"/>
          </a:xfrm>
          <a:prstGeom prst="wedgeRoundRectCallout">
            <a:avLst>
              <a:gd name="adj1" fmla="val -34468"/>
              <a:gd name="adj2" fmla="val 79016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4000"/>
              </a:srgbClr>
            </a:outerShdw>
          </a:effectLst>
        </p:spPr>
        <p:txBody>
          <a:bodyPr wrap="square" anchorCtr="1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返回记录数为两表记录数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的笛卡尔积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5068" name="AutoShape 5"/>
          <p:cNvSpPr>
            <a:spLocks noChangeArrowheads="1"/>
          </p:cNvSpPr>
          <p:nvPr/>
        </p:nvSpPr>
        <p:spPr bwMode="auto">
          <a:xfrm>
            <a:off x="5130978" y="6299654"/>
            <a:ext cx="2700338" cy="396875"/>
          </a:xfrm>
          <a:prstGeom prst="wedgeRoundRectCallout">
            <a:avLst>
              <a:gd name="adj1" fmla="val -51477"/>
              <a:gd name="adj2" fmla="val -97593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4000"/>
              </a:srgbClr>
            </a:outerShdw>
          </a:effectLst>
        </p:spPr>
        <p:txBody>
          <a:bodyPr anchorCtr="1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等效于内连接</a:t>
            </a:r>
          </a:p>
        </p:txBody>
      </p:sp>
      <p:grpSp>
        <p:nvGrpSpPr>
          <p:cNvPr id="4" name="组合 21"/>
          <p:cNvGrpSpPr/>
          <p:nvPr/>
        </p:nvGrpSpPr>
        <p:grpSpPr>
          <a:xfrm>
            <a:off x="71438" y="3466465"/>
            <a:ext cx="1087437" cy="487363"/>
            <a:chOff x="0" y="0"/>
            <a:chExt cx="1358500" cy="609977"/>
          </a:xfrm>
        </p:grpSpPr>
        <p:pic>
          <p:nvPicPr>
            <p:cNvPr id="5" name="Picture 8" descr="E:\设计支持\模板设计\s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TextBox 8"/>
            <p:cNvSpPr txBox="1">
              <a:spLocks noChangeArrowheads="1"/>
            </p:cNvSpPr>
            <p:nvPr/>
          </p:nvSpPr>
          <p:spPr bwMode="auto">
            <a:xfrm>
              <a:off x="481920" y="109280"/>
              <a:ext cx="876580" cy="50069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7" grpId="0" bldLvl="0" animBg="1"/>
      <p:bldP spid="45068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外连接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左外连接（</a:t>
            </a:r>
            <a:r>
              <a:rPr lang="en-US" altLang="zh-CN"/>
              <a:t>LEFT JOIN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从左表（</a:t>
            </a:r>
            <a:r>
              <a:rPr lang="en-US" altLang="zh-CN"/>
              <a:t>table_1</a:t>
            </a:r>
            <a:r>
              <a:rPr lang="zh-CN" altLang="en-US"/>
              <a:t>）中返回所有的记录，即便在右（</a:t>
            </a:r>
            <a:r>
              <a:rPr lang="en-US" altLang="zh-CN"/>
              <a:t>table_2</a:t>
            </a:r>
            <a:r>
              <a:rPr lang="zh-CN" altLang="en-US"/>
              <a:t>）中没有匹配的行；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右外连接</a:t>
            </a:r>
            <a:r>
              <a:rPr lang="en-US" altLang="zh-CN"/>
              <a:t>(RIGHT JOIN)</a:t>
            </a:r>
          </a:p>
          <a:p>
            <a:pPr lvl="1"/>
            <a:r>
              <a:rPr lang="zh-CN" altLang="en-US"/>
              <a:t>从右表（</a:t>
            </a:r>
            <a:r>
              <a:rPr lang="en-US" altLang="zh-CN"/>
              <a:t>table_2</a:t>
            </a:r>
            <a:r>
              <a:rPr lang="zh-CN" altLang="en-US"/>
              <a:t>）中返回所有的记录，即便在左（</a:t>
            </a:r>
            <a:r>
              <a:rPr lang="en-US" altLang="zh-CN"/>
              <a:t>table_1</a:t>
            </a:r>
            <a:r>
              <a:rPr lang="zh-CN" altLang="en-US"/>
              <a:t>）中没有匹配的行；</a:t>
            </a:r>
            <a:endParaRPr lang="zh-CN" altLang="en-US" b="0"/>
          </a:p>
          <a:p>
            <a:endParaRPr lang="zh-CN" altLang="en-US"/>
          </a:p>
        </p:txBody>
      </p:sp>
      <p:sp>
        <p:nvSpPr>
          <p:cNvPr id="47108" name="AutoShape 3"/>
          <p:cNvSpPr>
            <a:spLocks noChangeArrowheads="1"/>
          </p:cNvSpPr>
          <p:nvPr/>
        </p:nvSpPr>
        <p:spPr bwMode="auto">
          <a:xfrm>
            <a:off x="716598" y="2701290"/>
            <a:ext cx="7315200" cy="8309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1,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2,… FROM table_1 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LEFT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[OUTER] JOIN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table_2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ON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table_1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.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x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 table_2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.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y;</a:t>
            </a:r>
          </a:p>
        </p:txBody>
      </p:sp>
      <p:sp>
        <p:nvSpPr>
          <p:cNvPr id="47109" name="AutoShape 3"/>
          <p:cNvSpPr>
            <a:spLocks noChangeArrowheads="1"/>
          </p:cNvSpPr>
          <p:nvPr/>
        </p:nvSpPr>
        <p:spPr bwMode="auto">
          <a:xfrm>
            <a:off x="716598" y="4975860"/>
            <a:ext cx="7315200" cy="8309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1,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2,… FROM table_1 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RIGHT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[OUTER] JOIN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table_2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ON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table_1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.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x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 table_2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.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y;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不同的</a:t>
            </a:r>
            <a:r>
              <a:rPr lang="en-US" altLang="zh-CN" dirty="0">
                <a:sym typeface="+mn-ea"/>
              </a:rPr>
              <a:t>SQL JOIN</a:t>
            </a:r>
            <a:r>
              <a:rPr lang="zh-CN" altLang="en-US" dirty="0">
                <a:sym typeface="+mn-ea"/>
              </a:rPr>
              <a:t>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JOIN</a:t>
            </a:r>
            <a:r>
              <a:rPr lang="zh-CN" altLang="en-US" dirty="0">
                <a:sym typeface="+mn-ea"/>
              </a:rPr>
              <a:t>对比</a:t>
            </a:r>
            <a:endParaRPr lang="zh-CN" altLang="en-US"/>
          </a:p>
        </p:txBody>
      </p:sp>
      <p:graphicFrame>
        <p:nvGraphicFramePr>
          <p:cNvPr id="491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974925"/>
              </p:ext>
            </p:extLst>
          </p:nvPr>
        </p:nvGraphicFramePr>
        <p:xfrm>
          <a:off x="903288" y="2021523"/>
          <a:ext cx="6767512" cy="1851834"/>
        </p:xfrm>
        <a:graphic>
          <a:graphicData uri="http://schemas.openxmlformats.org/drawingml/2006/table">
            <a:tbl>
              <a:tblPr/>
              <a:tblGrid>
                <a:gridCol w="2065943"/>
                <a:gridCol w="470156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操作符名称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INNER   JOIN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( JOIN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如果表中有至少一个匹配，则返回行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465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LEFT JOIN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即使右表中没有匹配，也从左表中返回所有的行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RIGHT JOIN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即使左表中没有匹配，也从右表中返回所有的行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  <p:pic>
        <p:nvPicPr>
          <p:cNvPr id="4917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7826" y="3873357"/>
            <a:ext cx="4017188" cy="270268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自连接查询</a:t>
            </a:r>
            <a:r>
              <a:rPr lang="en-US" altLang="x-none" smtClean="0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自身连接查询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数据表与自身进行连接</a:t>
            </a:r>
            <a:endParaRPr lang="en-US" altLang="x-none" smtClean="0"/>
          </a:p>
          <a:p>
            <a:endParaRPr lang="zh-CN" altLang="en-US" dirty="0"/>
          </a:p>
        </p:txBody>
      </p:sp>
      <p:grpSp>
        <p:nvGrpSpPr>
          <p:cNvPr id="4102" name="组合 21"/>
          <p:cNvGrpSpPr/>
          <p:nvPr/>
        </p:nvGrpSpPr>
        <p:grpSpPr>
          <a:xfrm>
            <a:off x="318" y="2201863"/>
            <a:ext cx="1087437" cy="487362"/>
            <a:chOff x="0" y="0"/>
            <a:chExt cx="1358500" cy="609977"/>
          </a:xfrm>
        </p:grpSpPr>
        <p:pic>
          <p:nvPicPr>
            <p:cNvPr id="4104" name="Picture 8" descr="E:\设计支持\模板设计\s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209" name="TextBox 8"/>
            <p:cNvSpPr txBox="1">
              <a:spLocks noChangeArrowheads="1"/>
            </p:cNvSpPr>
            <p:nvPr/>
          </p:nvSpPr>
          <p:spPr bwMode="auto">
            <a:xfrm>
              <a:off x="481920" y="109279"/>
              <a:ext cx="876580" cy="50069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  <p:sp>
        <p:nvSpPr>
          <p:cNvPr id="51210" name="AutoShape 3"/>
          <p:cNvSpPr>
            <a:spLocks noChangeArrowheads="1"/>
          </p:cNvSpPr>
          <p:nvPr/>
        </p:nvSpPr>
        <p:spPr bwMode="auto">
          <a:xfrm>
            <a:off x="500380" y="2916238"/>
            <a:ext cx="8143875" cy="267765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要求：从一个包含栏目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ID,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栏目名称和父栏目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ID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的表中，查询父栏目名称和其子栏目名称。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表结构语句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TABLE IF NOT EXISTS category(</a:t>
            </a:r>
          </a:p>
          <a:p>
            <a:pPr marL="529200"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categoryId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(10)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auto_increment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primary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key,</a:t>
            </a:r>
          </a:p>
          <a:p>
            <a:pPr marL="529200"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categoryName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varchar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(32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not null ,</a:t>
            </a:r>
          </a:p>
          <a:p>
            <a:pPr marL="529200"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pid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(10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  <a:endParaRPr lang="en-US" sz="1600" b="1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graphicFrame>
        <p:nvGraphicFramePr>
          <p:cNvPr id="409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5597101"/>
              </p:ext>
            </p:extLst>
          </p:nvPr>
        </p:nvGraphicFramePr>
        <p:xfrm>
          <a:off x="5835967" y="4912132"/>
          <a:ext cx="2808288" cy="1660525"/>
        </p:xfrm>
        <a:graphic>
          <a:graphicData uri="http://schemas.openxmlformats.org/presentationml/2006/ole">
            <p:oleObj spid="_x0000_s8310" r:id="rId4" imgW="2324424" imgH="137142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需求说明：</a:t>
            </a:r>
          </a:p>
          <a:p>
            <a:pPr lvl="1"/>
            <a:r>
              <a:rPr lang="zh-CN" altLang="en-US" dirty="0" smtClean="0"/>
              <a:t>查询学生表（</a:t>
            </a:r>
            <a:r>
              <a:rPr lang="en-US" altLang="zh-CN" dirty="0" smtClean="0"/>
              <a:t>student)</a:t>
            </a:r>
            <a:r>
              <a:rPr lang="zh-CN" altLang="en-US" dirty="0" smtClean="0"/>
              <a:t>的学号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),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和所在年级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GradeName</a:t>
            </a:r>
            <a:r>
              <a:rPr lang="en-US" altLang="zh-CN" dirty="0" smtClean="0"/>
              <a:t>) </a:t>
            </a:r>
          </a:p>
          <a:p>
            <a:pPr lvl="2"/>
            <a:r>
              <a:rPr lang="zh-CN" altLang="en-US" dirty="0" smtClean="0"/>
              <a:t>分别使用：</a:t>
            </a:r>
          </a:p>
          <a:p>
            <a:pPr lvl="3"/>
            <a:r>
              <a:rPr lang="zh-CN" altLang="en-US" dirty="0" smtClean="0"/>
              <a:t>左连接查询方式</a:t>
            </a:r>
          </a:p>
          <a:p>
            <a:pPr lvl="3"/>
            <a:r>
              <a:rPr lang="zh-CN" altLang="en-US" dirty="0" smtClean="0"/>
              <a:t>右连接查询方式</a:t>
            </a:r>
          </a:p>
          <a:p>
            <a:pPr lvl="3"/>
            <a:r>
              <a:rPr lang="zh-CN" altLang="en-US" dirty="0" smtClean="0"/>
              <a:t>内连接查询方式</a:t>
            </a:r>
          </a:p>
          <a:p>
            <a:pPr lvl="2"/>
            <a:r>
              <a:rPr lang="en-US" altLang="zh-CN" dirty="0" smtClean="0"/>
              <a:t>Student</a:t>
            </a:r>
            <a:r>
              <a:rPr lang="zh-CN" altLang="en-US" dirty="0" smtClean="0"/>
              <a:t>表插入一条数据后比较三种查询方式区别</a:t>
            </a:r>
          </a:p>
          <a:p>
            <a:pPr lvl="3"/>
            <a:r>
              <a:rPr lang="en-US" altLang="x-none" dirty="0" smtClean="0"/>
              <a:t>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StudentName,Phone,Address,Email</a:t>
            </a:r>
            <a:r>
              <a:rPr lang="en-US" altLang="zh-CN" dirty="0" smtClean="0"/>
              <a:t>  </a:t>
            </a:r>
          </a:p>
          <a:p>
            <a:pPr lvl="3"/>
            <a:r>
              <a:rPr lang="en-US" altLang="x-none" dirty="0" smtClean="0"/>
              <a:t> </a:t>
            </a:r>
            <a:r>
              <a:rPr lang="zh-CN" altLang="en-US" dirty="0" smtClean="0"/>
              <a:t>对应：</a:t>
            </a:r>
          </a:p>
          <a:p>
            <a:pPr lvl="3"/>
            <a:r>
              <a:rPr lang="en-US" altLang="x-none" dirty="0" smtClean="0"/>
              <a:t> </a:t>
            </a:r>
            <a:r>
              <a:rPr lang="en-US" altLang="zh-CN" dirty="0" smtClean="0"/>
              <a:t>2000,"</a:t>
            </a:r>
            <a:r>
              <a:rPr lang="zh-CN" altLang="en-US" dirty="0" smtClean="0"/>
              <a:t>无名</a:t>
            </a:r>
            <a:r>
              <a:rPr lang="en-US" altLang="zh-CN" dirty="0" smtClean="0"/>
              <a:t>","13400000000001","</a:t>
            </a:r>
            <a:r>
              <a:rPr lang="zh-CN" altLang="en-US" dirty="0" smtClean="0"/>
              <a:t>上海</a:t>
            </a:r>
            <a:r>
              <a:rPr lang="en-US" altLang="zh-CN" dirty="0" smtClean="0"/>
              <a:t>","unname@bdqn.cn"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子查询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4" y="1485265"/>
            <a:ext cx="7704911" cy="4873202"/>
          </a:xfrm>
        </p:spPr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什么是子查询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在一个查询语句中又嵌套了另外一个查询语句</a:t>
            </a:r>
            <a:r>
              <a:rPr lang="zh-CN" altLang="en-US" dirty="0" smtClean="0">
                <a:sym typeface="+mn-ea"/>
              </a:rPr>
              <a:t>，子查询必须包含在一个圆括号内。</a:t>
            </a:r>
            <a:endParaRPr lang="en-US" altLang="zh-CN" dirty="0" smtClean="0">
              <a:sym typeface="+mn-ea"/>
            </a:endParaRPr>
          </a:p>
          <a:p>
            <a:pPr lvl="1"/>
            <a:endParaRPr lang="en-US" altLang="x-none" dirty="0">
              <a:sym typeface="+mn-ea"/>
            </a:endParaRPr>
          </a:p>
          <a:p>
            <a:pPr lvl="1"/>
            <a:endParaRPr lang="en-US" altLang="x-none" dirty="0" smtClean="0">
              <a:sym typeface="+mn-ea"/>
            </a:endParaRPr>
          </a:p>
          <a:p>
            <a:pPr lvl="1"/>
            <a:endParaRPr lang="en-US" altLang="x-none" dirty="0">
              <a:sym typeface="+mn-ea"/>
            </a:endParaRPr>
          </a:p>
          <a:p>
            <a:pPr lvl="1"/>
            <a:endParaRPr lang="en-US" altLang="x-none" dirty="0" smtClean="0">
              <a:sym typeface="+mn-ea"/>
            </a:endParaRPr>
          </a:p>
          <a:p>
            <a:pPr lvl="1"/>
            <a:endParaRPr lang="en-US" altLang="x-none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518684" y="2644775"/>
            <a:ext cx="8001000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查询课程为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《java》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且分数不小于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80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分的学生的学号和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姓名</a:t>
            </a:r>
            <a:endParaRPr lang="en-US" altLang="zh-CN" sz="1600" b="1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studentNo,studentName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FROM student s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</a:t>
            </a:r>
            <a:r>
              <a:rPr lang="en-US" sz="1600" b="1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studentno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IN (SELECT </a:t>
            </a:r>
            <a:r>
              <a:rPr lang="en-US" sz="1600" b="1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studentNo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FROM result WHERE </a:t>
            </a:r>
            <a:r>
              <a:rPr lang="en-US" sz="1600" b="1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studentResult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&gt;= 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80 AND </a:t>
            </a:r>
            <a:r>
              <a:rPr lang="en-US" sz="1600" b="1" dirty="0" err="1">
                <a:solidFill>
                  <a:srgbClr val="FFC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subjectNo</a:t>
            </a:r>
            <a:r>
              <a:rPr lang="en-US" sz="1600" b="1" dirty="0">
                <a:solidFill>
                  <a:srgbClr val="FFC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(SELECT </a:t>
            </a:r>
            <a:r>
              <a:rPr lang="en-US" sz="1600" b="1" dirty="0" err="1">
                <a:solidFill>
                  <a:srgbClr val="FFC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subjectNo</a:t>
            </a:r>
            <a:r>
              <a:rPr lang="en-US" sz="1600" b="1" dirty="0">
                <a:solidFill>
                  <a:srgbClr val="FFC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FROM SUBJECT WHERE </a:t>
            </a:r>
            <a:r>
              <a:rPr lang="en-US" sz="1600" b="1" dirty="0" err="1">
                <a:solidFill>
                  <a:srgbClr val="FFC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subjectName</a:t>
            </a:r>
            <a:r>
              <a:rPr lang="en-US" sz="1600" b="1" dirty="0">
                <a:solidFill>
                  <a:srgbClr val="FFC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'java</a:t>
            </a:r>
            <a:r>
              <a:rPr lang="en-US" sz="1600" b="1" dirty="0" smtClean="0">
                <a:solidFill>
                  <a:srgbClr val="FFC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')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  <a:endParaRPr lang="en-US" sz="1600" b="1" dirty="0">
              <a:solidFill>
                <a:srgbClr val="0000FF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子查询中的运算符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使用比较运算符，子查询只能返回单列单条数据。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!=</a:t>
            </a:r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in</a:t>
            </a:r>
            <a:r>
              <a:rPr lang="zh-CN" altLang="en-US" dirty="0" smtClean="0"/>
              <a:t>关键字，子查询可以返回单列多条数据。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exists</a:t>
            </a:r>
            <a:r>
              <a:rPr lang="zh-CN" altLang="en-US" dirty="0" smtClean="0"/>
              <a:t>关键字，子查询可以返回结果表。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exists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71500" y="5143500"/>
            <a:ext cx="8089900" cy="785813"/>
          </a:xfrm>
          <a:prstGeom prst="wedgeRoundRectCallout">
            <a:avLst>
              <a:gd name="adj1" fmla="val -49921"/>
              <a:gd name="adj2" fmla="val 1213"/>
              <a:gd name="adj3" fmla="val 16667"/>
            </a:avLst>
          </a:prstGeom>
          <a:solidFill>
            <a:srgbClr val="E4FCE4"/>
          </a:solidFill>
          <a:ln w="19050" cmpd="sng">
            <a:solidFill>
              <a:srgbClr val="00B0F0"/>
            </a:solidFill>
            <a:miter lim="800000"/>
          </a:ln>
          <a:effectLst>
            <a:outerShdw dist="12700" dir="5400000" algn="ctr" rotWithShape="0">
              <a:srgbClr val="000000">
                <a:alpha val="34000"/>
              </a:srgbClr>
            </a:outerShdw>
          </a:effectLst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注意：</a:t>
            </a: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当使用比较运算符时，查询结果如果返回多条记录，那么需要使用</a:t>
            </a: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any</a:t>
            </a: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，</a:t>
            </a: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some</a:t>
            </a: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，</a:t>
            </a: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all</a:t>
            </a: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修饰符进行修饰。</a:t>
            </a: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Any</a:t>
            </a: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和</a:t>
            </a: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some</a:t>
            </a: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表示符合一个的记录，</a:t>
            </a: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all</a:t>
            </a: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表示符合全部的数据。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759" y="4283300"/>
            <a:ext cx="8765381" cy="202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24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</a:t>
            </a:r>
            <a:r>
              <a:rPr lang="zh-CN" altLang="en-US" dirty="0" smtClean="0"/>
              <a:t>查询分类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where</a:t>
            </a:r>
            <a:r>
              <a:rPr lang="zh-CN" altLang="en-US" dirty="0"/>
              <a:t>型子查询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x-none" dirty="0"/>
              <a:t>from</a:t>
            </a:r>
            <a:r>
              <a:rPr lang="zh-CN" altLang="en-US" dirty="0"/>
              <a:t>型子查询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x-none" dirty="0"/>
              <a:t>exists</a:t>
            </a:r>
            <a:r>
              <a:rPr lang="zh-CN" altLang="en-US" dirty="0"/>
              <a:t>型子查询。</a:t>
            </a:r>
            <a:endParaRPr lang="en-US" altLang="x-none" dirty="0"/>
          </a:p>
          <a:p>
            <a:endParaRPr lang="zh-CN" alt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09599" y="1924499"/>
            <a:ext cx="8001000" cy="11568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取出每个栏目下最新的产品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goods_id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唯一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cat_id,goods_id,goods_name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from goods </a:t>
            </a:r>
            <a:endParaRPr lang="en-US" sz="1600" b="1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goods_id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in(select max(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goods_id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from goods group by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cat_id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09599" y="3563473"/>
            <a:ext cx="8094134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用子查询查出挂科两门及以上的同学的平均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成绩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name,avg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(score) from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where name in (select name from (select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name,count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(*) as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gk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from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having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gk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&gt;=2) as t) group by name;</a:t>
            </a:r>
            <a:endParaRPr lang="en-US" sz="1600" b="1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09599" y="5176405"/>
            <a:ext cx="8094134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查询哪些栏目下有商品，栏目表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category,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商品表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goods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altLang="zh-CN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cat_id,cat_name</a:t>
            </a:r>
            <a:r>
              <a:rPr lang="en-US" altLang="zh-CN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from category where exists(select * from goods where </a:t>
            </a:r>
            <a:r>
              <a:rPr lang="en-US" altLang="zh-CN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goods.cat_id</a:t>
            </a:r>
            <a:r>
              <a:rPr lang="en-US" altLang="zh-CN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</a:t>
            </a:r>
            <a:r>
              <a:rPr lang="en-US" altLang="zh-CN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category.cat_id</a:t>
            </a:r>
            <a:r>
              <a:rPr lang="en-US" altLang="zh-CN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  <a:endParaRPr lang="en-US" sz="1600" b="1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500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查询</a:t>
            </a:r>
            <a:r>
              <a:rPr lang="en-US" altLang="zh-CN" dirty="0">
                <a:sym typeface="+mn-ea"/>
              </a:rPr>
              <a:t>《C</a:t>
            </a:r>
            <a:r>
              <a:rPr lang="zh-CN" altLang="en-US" dirty="0">
                <a:sym typeface="+mn-ea"/>
              </a:rPr>
              <a:t>语言-</a:t>
            </a:r>
            <a:r>
              <a:rPr lang="en-US" altLang="zh-CN" dirty="0">
                <a:sym typeface="+mn-ea"/>
              </a:rPr>
              <a:t>1》</a:t>
            </a:r>
            <a:r>
              <a:rPr lang="zh-CN" altLang="en-US" dirty="0">
                <a:sym typeface="+mn-ea"/>
              </a:rPr>
              <a:t>的前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名学生成绩信息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7176" name="右箭头 10"/>
          <p:cNvSpPr/>
          <p:nvPr/>
        </p:nvSpPr>
        <p:spPr>
          <a:xfrm rot="5400000">
            <a:off x="4901883" y="4813935"/>
            <a:ext cx="357187" cy="5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690245" y="2037715"/>
          <a:ext cx="3516313" cy="2735263"/>
        </p:xfrm>
        <a:graphic>
          <a:graphicData uri="http://schemas.openxmlformats.org/presentationml/2006/ole">
            <p:oleObj spid="_x0000_s9685" r:id="rId3" imgW="3514286" imgH="2734057" progId="PBrush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4433570" y="2037715"/>
          <a:ext cx="1868488" cy="2782888"/>
        </p:xfrm>
        <a:graphic>
          <a:graphicData uri="http://schemas.openxmlformats.org/presentationml/2006/ole">
            <p:oleObj spid="_x0000_s9686" r:id="rId4" imgW="1867161" imgH="2781688" progId="PBrush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6522720" y="2037715"/>
          <a:ext cx="1973263" cy="2801938"/>
        </p:xfrm>
        <a:graphic>
          <a:graphicData uri="http://schemas.openxmlformats.org/presentationml/2006/ole">
            <p:oleObj spid="_x0000_s9687" r:id="rId5" imgW="1971950" imgH="2800741" progId="PBrush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3579559"/>
              </p:ext>
            </p:extLst>
          </p:nvPr>
        </p:nvGraphicFramePr>
        <p:xfrm>
          <a:off x="4036695" y="5320348"/>
          <a:ext cx="2087562" cy="1592262"/>
        </p:xfrm>
        <a:graphic>
          <a:graphicData uri="http://schemas.openxmlformats.org/presentationml/2006/ole">
            <p:oleObj spid="_x0000_s9688" r:id="rId6" imgW="2085714" imgH="159089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MySchool</a:t>
            </a:r>
            <a:r>
              <a:rPr lang="zh-CN" altLang="en-US" dirty="0">
                <a:sym typeface="+mn-ea"/>
              </a:rPr>
              <a:t>数据库</a:t>
            </a:r>
            <a:endParaRPr lang="zh-CN" altLang="en-US"/>
          </a:p>
        </p:txBody>
      </p:sp>
      <p:pic>
        <p:nvPicPr>
          <p:cNvPr id="15364" name="图片 5" descr="Snap4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795" y="1995021"/>
            <a:ext cx="7715250" cy="45942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ym typeface="+mn-ea"/>
              </a:rPr>
              <a:t>SELECT</a:t>
            </a:r>
            <a:r>
              <a:rPr lang="zh-CN" altLang="en-US" dirty="0" smtClean="0">
                <a:sym typeface="+mn-ea"/>
              </a:rPr>
              <a:t>语句的基本语法是什么？</a:t>
            </a:r>
            <a:endParaRPr lang="en-US" altLang="x-none" dirty="0" smtClean="0"/>
          </a:p>
          <a:p>
            <a:pPr lvl="0"/>
            <a:r>
              <a:rPr lang="zh-CN" altLang="en-US" dirty="0" smtClean="0">
                <a:sym typeface="+mn-ea"/>
              </a:rPr>
              <a:t>实现分页查询的关键字是什么</a:t>
            </a:r>
            <a:r>
              <a:rPr lang="en-US" altLang="zh-CN" dirty="0" smtClean="0">
                <a:sym typeface="+mn-ea"/>
              </a:rPr>
              <a:t>?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ym typeface="+mn-ea"/>
              </a:rPr>
              <a:t>如何进行多表查询？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如何进行子查询？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数据库设计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了解表之间的业务逻辑关系</a:t>
            </a:r>
            <a:endParaRPr lang="zh-CN" altLang="en-US" dirty="0"/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" y="1921192"/>
            <a:ext cx="8782050" cy="35337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sym typeface="+mn-ea"/>
              </a:rPr>
              <a:t>DQL</a:t>
            </a:r>
            <a:r>
              <a:rPr lang="zh-CN" altLang="en-US" smtClean="0">
                <a:sym typeface="+mn-ea"/>
              </a:rPr>
              <a:t>语言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ym typeface="+mn-ea"/>
              </a:rPr>
              <a:t>DQL(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D</a:t>
            </a:r>
            <a:r>
              <a:rPr lang="en-US" altLang="zh-CN" dirty="0" smtClean="0">
                <a:sym typeface="+mn-ea"/>
              </a:rPr>
              <a:t>ata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Q</a:t>
            </a:r>
            <a:r>
              <a:rPr lang="en-US" altLang="zh-CN" dirty="0" smtClean="0">
                <a:sym typeface="+mn-ea"/>
              </a:rPr>
              <a:t>uery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L</a:t>
            </a:r>
            <a:r>
              <a:rPr lang="en-US" altLang="zh-CN" dirty="0" smtClean="0">
                <a:sym typeface="+mn-ea"/>
              </a:rPr>
              <a:t>anguage </a:t>
            </a:r>
            <a:r>
              <a:rPr lang="zh-CN" altLang="en-US" dirty="0" smtClean="0">
                <a:sym typeface="+mn-ea"/>
              </a:rPr>
              <a:t>数据查询语言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查询数据库数据，如</a:t>
            </a:r>
            <a:r>
              <a:rPr lang="en-US" altLang="zh-CN" dirty="0" smtClean="0">
                <a:sym typeface="+mn-ea"/>
              </a:rPr>
              <a:t>SELECT</a:t>
            </a:r>
            <a:r>
              <a:rPr lang="zh-CN" altLang="en-US" dirty="0" smtClean="0">
                <a:sym typeface="+mn-ea"/>
              </a:rPr>
              <a:t>语句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简单的单表查询或多表的复杂查询和嵌套查询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数据库语言中最核心、最重要的语句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使用频率最高的语句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语法：</a:t>
            </a:r>
          </a:p>
        </p:txBody>
      </p:sp>
      <p:sp>
        <p:nvSpPr>
          <p:cNvPr id="14342" name="AutoShape 3"/>
          <p:cNvSpPr>
            <a:spLocks noChangeArrowheads="1"/>
          </p:cNvSpPr>
          <p:nvPr/>
        </p:nvSpPr>
        <p:spPr bwMode="auto">
          <a:xfrm>
            <a:off x="611505" y="1972945"/>
            <a:ext cx="8011500" cy="280076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[ALL|DISTINCT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</a:t>
            </a: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{*|table.*|[table.field1[as alias1][,table.field2 [as alias2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]][,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…]]}</a:t>
            </a: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查询的列明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FROM </a:t>
            </a:r>
            <a:r>
              <a:rPr lang="en-US" sz="1600" b="1" dirty="0" err="1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table_name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[as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table_alias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指定要查询的表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left|out|inner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join  table_name2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联合查询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 … ]   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指定结果需满足的条件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GROUP BY …]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指定结果按照哪几个字段来分组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HAVING …]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过滤分组的记录必须满足的次要条件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ORDER BY… ]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指定查询记录按一个或者多个条件排序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 LIMIT {[offset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,]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row_count|row_count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OFFSET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offset}];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指定查询的记录从哪条至哪条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指定查询字段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485265"/>
            <a:ext cx="7661910" cy="4405630"/>
          </a:xfrm>
        </p:spPr>
        <p:txBody>
          <a:bodyPr/>
          <a:lstStyle/>
          <a:p>
            <a:pPr lvl="0"/>
            <a:r>
              <a:rPr lang="zh-CN" altLang="en-US" dirty="0"/>
              <a:t>查询表结果时，可指定查询结果的数据列</a:t>
            </a:r>
          </a:p>
          <a:p>
            <a:pPr lvl="1"/>
            <a:r>
              <a:rPr lang="zh-CN" altLang="en-US" dirty="0"/>
              <a:t>查询表中所有的数据列结果，采用“</a:t>
            </a:r>
            <a:r>
              <a:rPr lang="en-US" altLang="x-none" dirty="0"/>
              <a:t>*</a:t>
            </a:r>
            <a:r>
              <a:rPr lang="zh-CN" altLang="en-US" dirty="0"/>
              <a:t>”符号；</a:t>
            </a:r>
          </a:p>
          <a:p>
            <a:pPr lvl="2"/>
            <a:r>
              <a:rPr lang="zh-CN" altLang="en-US" dirty="0"/>
              <a:t>如：</a:t>
            </a:r>
            <a:r>
              <a:rPr lang="en-US" altLang="zh-CN" dirty="0"/>
              <a:t>select  </a:t>
            </a:r>
            <a:r>
              <a:rPr lang="en-US" altLang="zh-CN" dirty="0" smtClean="0"/>
              <a:t>*  from </a:t>
            </a:r>
            <a:r>
              <a:rPr lang="en-US" altLang="zh-CN" dirty="0"/>
              <a:t>student;</a:t>
            </a:r>
          </a:p>
          <a:p>
            <a:pPr lvl="1"/>
            <a:r>
              <a:rPr lang="zh-CN" altLang="en-US" dirty="0"/>
              <a:t>可指定查询的结果数据列；</a:t>
            </a:r>
          </a:p>
          <a:p>
            <a:pPr lvl="2"/>
            <a:r>
              <a:rPr lang="zh-CN" altLang="en-US" dirty="0"/>
              <a:t>如只查询</a:t>
            </a:r>
            <a:r>
              <a:rPr lang="en-US" altLang="zh-CN" dirty="0"/>
              <a:t>student</a:t>
            </a:r>
            <a:r>
              <a:rPr lang="zh-CN" altLang="en-US" dirty="0"/>
              <a:t>表中的学号、姓名、电话：</a:t>
            </a:r>
          </a:p>
          <a:p>
            <a:pPr lvl="3"/>
            <a:r>
              <a:rPr lang="en-US" altLang="zh-CN" dirty="0"/>
              <a:t>SELECT </a:t>
            </a:r>
            <a:r>
              <a:rPr lang="en-US" altLang="zh-CN" dirty="0" err="1"/>
              <a:t>StudentNo</a:t>
            </a:r>
            <a:r>
              <a:rPr lang="en-US" altLang="zh-CN" dirty="0"/>
              <a:t>, </a:t>
            </a:r>
            <a:r>
              <a:rPr lang="en-US" altLang="zh-CN" dirty="0" err="1"/>
              <a:t>StudentName</a:t>
            </a:r>
            <a:r>
              <a:rPr lang="en-US" altLang="zh-CN" dirty="0"/>
              <a:t>, Phone  FROM  student;</a:t>
            </a:r>
          </a:p>
          <a:p>
            <a:pPr lvl="3"/>
            <a:endParaRPr lang="en-US" altLang="x-none" dirty="0"/>
          </a:p>
          <a:p>
            <a:pPr lvl="2"/>
            <a:r>
              <a:rPr lang="zh-CN" altLang="en-US" dirty="0"/>
              <a:t>如区分连接查询时两个表有同名的字段</a:t>
            </a:r>
          </a:p>
          <a:p>
            <a:pPr lvl="3"/>
            <a:r>
              <a:rPr lang="en-US" altLang="zh-CN" dirty="0"/>
              <a:t>SELECT  </a:t>
            </a:r>
            <a:r>
              <a:rPr lang="en-US" altLang="zh-CN" dirty="0" err="1"/>
              <a:t>student.StudentNo</a:t>
            </a:r>
            <a:r>
              <a:rPr lang="en-US" altLang="zh-CN" dirty="0"/>
              <a:t> , </a:t>
            </a:r>
            <a:r>
              <a:rPr lang="en-US" altLang="zh-CN" dirty="0" err="1"/>
              <a:t>StudentName</a:t>
            </a:r>
            <a:r>
              <a:rPr lang="en-US" altLang="zh-CN" dirty="0"/>
              <a:t>, </a:t>
            </a:r>
            <a:r>
              <a:rPr lang="en-US" altLang="zh-CN" dirty="0" err="1"/>
              <a:t>StudentResult</a:t>
            </a:r>
            <a:r>
              <a:rPr lang="en-US" altLang="zh-CN" dirty="0"/>
              <a:t>   FROM   student  , result ;</a:t>
            </a:r>
          </a:p>
          <a:p>
            <a:pPr lvl="1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1"/>
            <a:endParaRPr lang="en-US" altLang="x-none" dirty="0"/>
          </a:p>
          <a:p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499803" y="5339398"/>
            <a:ext cx="2214563" cy="714375"/>
          </a:xfrm>
          <a:prstGeom prst="wedgeRoundRectCallout">
            <a:avLst>
              <a:gd name="adj1" fmla="val -38106"/>
              <a:gd name="adj2" fmla="val -133690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4000"/>
              </a:srgb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可指定该字段属于哪个表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354955" y="2382203"/>
            <a:ext cx="2214563" cy="407988"/>
          </a:xfrm>
          <a:prstGeom prst="wedgeRoundRectCallout">
            <a:avLst>
              <a:gd name="adj1" fmla="val -74468"/>
              <a:gd name="adj2" fmla="val -26815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4000"/>
              </a:srgb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效率低，不推荐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为查询的字段取别名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AS</a:t>
            </a:r>
            <a:r>
              <a:rPr lang="zh-CN" altLang="en-US" dirty="0"/>
              <a:t>子句作用</a:t>
            </a:r>
          </a:p>
          <a:p>
            <a:pPr lvl="1"/>
            <a:r>
              <a:rPr lang="zh-CN" altLang="en-US" dirty="0"/>
              <a:t>可给数据列取一个新别名</a:t>
            </a:r>
          </a:p>
          <a:p>
            <a:pPr lvl="1"/>
            <a:r>
              <a:rPr lang="zh-CN" altLang="en-US" dirty="0"/>
              <a:t>可给表取一个新别名</a:t>
            </a:r>
          </a:p>
          <a:p>
            <a:pPr lvl="1"/>
            <a:r>
              <a:rPr lang="zh-CN" altLang="en-US" dirty="0"/>
              <a:t>可把经计算或总结的结果用另外一个新名称来代替</a:t>
            </a:r>
          </a:p>
          <a:p>
            <a:pPr lvl="0"/>
            <a:r>
              <a:rPr lang="en-US" altLang="zh-CN" dirty="0"/>
              <a:t>AS</a:t>
            </a:r>
            <a:r>
              <a:rPr lang="zh-CN" altLang="en-US" dirty="0"/>
              <a:t>子句用法</a:t>
            </a:r>
          </a:p>
          <a:p>
            <a:pPr lvl="1"/>
            <a:r>
              <a:rPr lang="zh-CN" altLang="en-US" dirty="0"/>
              <a:t>如：</a:t>
            </a:r>
          </a:p>
          <a:p>
            <a:pPr lvl="2"/>
            <a:r>
              <a:rPr lang="en-US" altLang="zh-CN" dirty="0"/>
              <a:t>SELECT   </a:t>
            </a:r>
            <a:r>
              <a:rPr lang="en-US" altLang="zh-CN" dirty="0" err="1"/>
              <a:t>StudentNo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AS “</a:t>
            </a:r>
            <a:r>
              <a:rPr lang="zh-CN" altLang="en-US" dirty="0">
                <a:solidFill>
                  <a:srgbClr val="FF0000"/>
                </a:solidFill>
              </a:rPr>
              <a:t>学号</a:t>
            </a:r>
            <a:r>
              <a:rPr lang="en-US" altLang="x-none" dirty="0">
                <a:solidFill>
                  <a:srgbClr val="FF0000"/>
                </a:solidFill>
              </a:rPr>
              <a:t>”</a:t>
            </a:r>
            <a:r>
              <a:rPr lang="en-US" altLang="x-none" dirty="0"/>
              <a:t>   </a:t>
            </a:r>
            <a:r>
              <a:rPr lang="en-US" altLang="zh-CN" dirty="0"/>
              <a:t>FROM  </a:t>
            </a:r>
            <a:r>
              <a:rPr lang="zh-CN" altLang="en-US" dirty="0"/>
              <a:t> </a:t>
            </a:r>
            <a:r>
              <a:rPr lang="en-US" altLang="zh-CN" dirty="0"/>
              <a:t>student;</a:t>
            </a:r>
          </a:p>
          <a:p>
            <a:pPr lvl="2"/>
            <a:r>
              <a:rPr lang="en-US" altLang="zh-CN" dirty="0"/>
              <a:t>SELECT  </a:t>
            </a:r>
            <a:r>
              <a:rPr lang="zh-CN" altLang="en-US" dirty="0"/>
              <a:t> </a:t>
            </a:r>
            <a:r>
              <a:rPr lang="en-US" altLang="zh-CN" dirty="0" err="1"/>
              <a:t>a.StudentNo</a:t>
            </a:r>
            <a:r>
              <a:rPr lang="en-US" altLang="zh-CN" dirty="0"/>
              <a:t>   FROM </a:t>
            </a:r>
            <a:r>
              <a:rPr lang="zh-CN" altLang="en-US" dirty="0"/>
              <a:t> </a:t>
            </a:r>
            <a:r>
              <a:rPr lang="en-US" altLang="zh-CN" dirty="0"/>
              <a:t> student </a:t>
            </a:r>
            <a:r>
              <a:rPr lang="en-US" altLang="zh-CN" dirty="0">
                <a:solidFill>
                  <a:srgbClr val="FF0000"/>
                </a:solidFill>
              </a:rPr>
              <a:t>AS  a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SELECT   Phone+1 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AS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Tel </a:t>
            </a:r>
            <a:r>
              <a:rPr lang="en-US" altLang="zh-CN" dirty="0"/>
              <a:t>   FROM</a:t>
            </a:r>
            <a:r>
              <a:rPr lang="zh-CN" altLang="en-US" dirty="0"/>
              <a:t>  </a:t>
            </a:r>
            <a:r>
              <a:rPr lang="en-US" altLang="zh-CN" dirty="0"/>
              <a:t> student;</a:t>
            </a:r>
          </a:p>
          <a:p>
            <a:pPr lvl="1"/>
            <a:r>
              <a:rPr lang="zh-CN" altLang="en-US" dirty="0"/>
              <a:t>注意：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AS </a:t>
            </a:r>
            <a:r>
              <a:rPr lang="zh-CN" altLang="en-US" dirty="0">
                <a:solidFill>
                  <a:srgbClr val="FF0000"/>
                </a:solidFill>
              </a:rPr>
              <a:t>也可省略不写</a:t>
            </a:r>
          </a:p>
          <a:p>
            <a:pPr lvl="2"/>
            <a:endParaRPr lang="zh-CN" altLang="en-US" sz="20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模板" id="{862BCFF1-C5B2-408E-A500-87561291F62A}" vid="{9A4D09CA-68EA-49C0-80A9-A43DC7FE852C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3517</Words>
  <Application>Microsoft Office PowerPoint</Application>
  <PresentationFormat>全屏显示(4:3)</PresentationFormat>
  <Paragraphs>365</Paragraphs>
  <Slides>40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1_平面</vt:lpstr>
      <vt:lpstr>平面</vt:lpstr>
      <vt:lpstr>模板</vt:lpstr>
      <vt:lpstr>第四章 数据查询</vt:lpstr>
      <vt:lpstr>本章任务</vt:lpstr>
      <vt:lpstr>本章目标</vt:lpstr>
      <vt:lpstr>测试数据库</vt:lpstr>
      <vt:lpstr>数据库设计</vt:lpstr>
      <vt:lpstr>DQL语言 </vt:lpstr>
      <vt:lpstr>SELECT语法</vt:lpstr>
      <vt:lpstr>指定查询字段</vt:lpstr>
      <vt:lpstr>为查询的字段取别名</vt:lpstr>
      <vt:lpstr>DISTINCT关键字的使用</vt:lpstr>
      <vt:lpstr>使用表达式的列2-1</vt:lpstr>
      <vt:lpstr>使用表达式的列2-2</vt:lpstr>
      <vt:lpstr>课堂练习</vt:lpstr>
      <vt:lpstr>where条件语句</vt:lpstr>
      <vt:lpstr>逻辑操作符</vt:lpstr>
      <vt:lpstr>比较操作符</vt:lpstr>
      <vt:lpstr>NULL空值条件查询 </vt:lpstr>
      <vt:lpstr>BETWEEN AND范围查询 </vt:lpstr>
      <vt:lpstr>使用IN进行范围查询 </vt:lpstr>
      <vt:lpstr>LIKE模糊查询</vt:lpstr>
      <vt:lpstr>课堂练习</vt:lpstr>
      <vt:lpstr>ORDER BY排序</vt:lpstr>
      <vt:lpstr>MySQL的统计函数</vt:lpstr>
      <vt:lpstr>GROUP BY分组 </vt:lpstr>
      <vt:lpstr>LIMIT</vt:lpstr>
      <vt:lpstr>课堂演示</vt:lpstr>
      <vt:lpstr>课堂练习</vt:lpstr>
      <vt:lpstr>小结</vt:lpstr>
      <vt:lpstr>连接查询（多表查询）</vt:lpstr>
      <vt:lpstr>内连接查询2-1 </vt:lpstr>
      <vt:lpstr>内连接查询2-2</vt:lpstr>
      <vt:lpstr>外连接 </vt:lpstr>
      <vt:lpstr>不同的SQL JOIN对比</vt:lpstr>
      <vt:lpstr>自连接查询 </vt:lpstr>
      <vt:lpstr>课堂练习</vt:lpstr>
      <vt:lpstr>子查询</vt:lpstr>
      <vt:lpstr>子查询中的运算符</vt:lpstr>
      <vt:lpstr>子查询分类</vt:lpstr>
      <vt:lpstr>课堂练习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501</cp:revision>
  <dcterms:created xsi:type="dcterms:W3CDTF">2016-09-23T11:11:00Z</dcterms:created>
  <dcterms:modified xsi:type="dcterms:W3CDTF">2019-01-09T07:36:13Z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