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5" r:id="rId2"/>
    <p:sldMasterId id="2147483682" r:id="rId3"/>
  </p:sldMasterIdLst>
  <p:notesMasterIdLst>
    <p:notesMasterId r:id="rId36"/>
  </p:notesMasterIdLst>
  <p:sldIdLst>
    <p:sldId id="256" r:id="rId4"/>
    <p:sldId id="272" r:id="rId5"/>
    <p:sldId id="273" r:id="rId6"/>
    <p:sldId id="367" r:id="rId7"/>
    <p:sldId id="368" r:id="rId8"/>
    <p:sldId id="372" r:id="rId9"/>
    <p:sldId id="336" r:id="rId10"/>
    <p:sldId id="345" r:id="rId11"/>
    <p:sldId id="346" r:id="rId12"/>
    <p:sldId id="347" r:id="rId13"/>
    <p:sldId id="348" r:id="rId14"/>
    <p:sldId id="349" r:id="rId15"/>
    <p:sldId id="350" r:id="rId16"/>
    <p:sldId id="369" r:id="rId17"/>
    <p:sldId id="371" r:id="rId18"/>
    <p:sldId id="351" r:id="rId19"/>
    <p:sldId id="352" r:id="rId20"/>
    <p:sldId id="353" r:id="rId21"/>
    <p:sldId id="354" r:id="rId22"/>
    <p:sldId id="355" r:id="rId23"/>
    <p:sldId id="282" r:id="rId24"/>
    <p:sldId id="356" r:id="rId25"/>
    <p:sldId id="357" r:id="rId26"/>
    <p:sldId id="358" r:id="rId27"/>
    <p:sldId id="359" r:id="rId28"/>
    <p:sldId id="360" r:id="rId29"/>
    <p:sldId id="361" r:id="rId30"/>
    <p:sldId id="362" r:id="rId31"/>
    <p:sldId id="363" r:id="rId32"/>
    <p:sldId id="364" r:id="rId33"/>
    <p:sldId id="365" r:id="rId34"/>
    <p:sldId id="366" r:id="rId35"/>
  </p:sldIdLst>
  <p:sldSz cx="9144000" cy="6858000" type="screen4x3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2847" autoAdjust="0"/>
  </p:normalViewPr>
  <p:slideViewPr>
    <p:cSldViewPr snapToGrid="0">
      <p:cViewPr varScale="1">
        <p:scale>
          <a:sx n="64" d="100"/>
          <a:sy n="64" d="100"/>
        </p:scale>
        <p:origin x="-17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2019/1/15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58635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动态生成</a:t>
            </a:r>
            <a:r>
              <a:rPr lang="en-US" altLang="zh-CN" smtClean="0"/>
              <a:t>BTree</a:t>
            </a:r>
            <a:r>
              <a:rPr lang="zh-CN" altLang="en-US" smtClean="0"/>
              <a:t>结构图</a:t>
            </a:r>
            <a:endParaRPr lang="en-US" altLang="zh-CN" smtClean="0"/>
          </a:p>
          <a:p>
            <a:r>
              <a:rPr lang="en-US" altLang="zh-CN" smtClean="0"/>
              <a:t>https://www.cs.usfca.edu/~galles/visualization/BTree.html</a:t>
            </a:r>
          </a:p>
          <a:p>
            <a:endParaRPr lang="en-US" altLang="zh-CN" smtClean="0"/>
          </a:p>
          <a:p>
            <a:r>
              <a:rPr lang="zh-CN" altLang="en-US" smtClean="0"/>
              <a:t>动态生成</a:t>
            </a:r>
            <a:r>
              <a:rPr lang="en-US" altLang="zh-CN" b="1" smtClean="0"/>
              <a:t>B+Tree</a:t>
            </a:r>
            <a:r>
              <a:rPr lang="zh-CN" altLang="en-US" b="1" smtClean="0"/>
              <a:t>结构图</a:t>
            </a:r>
            <a:endParaRPr lang="en-US" altLang="zh-CN" smtClean="0"/>
          </a:p>
          <a:p>
            <a:r>
              <a:rPr lang="en-US" altLang="zh-CN" smtClean="0"/>
              <a:t>https://www.cs.usfca.edu/~galles/visualization/BPlusTree.html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608691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3467E-B176-484D-8118-04C55979E5CC}" type="slidenum">
              <a:rPr lang="zh-CN" altLang="en-US"/>
              <a:pPr/>
              <a:t>29</a:t>
            </a:fld>
            <a:endParaRPr lang="en-US" altLang="zh-CN"/>
          </a:p>
        </p:txBody>
      </p:sp>
      <p:sp>
        <p:nvSpPr>
          <p:cNvPr id="84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7775" y="1279525"/>
            <a:ext cx="4606925" cy="3454400"/>
          </a:xfrm>
          <a:ln/>
        </p:spPr>
      </p:sp>
      <p:sp>
        <p:nvSpPr>
          <p:cNvPr id="84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2368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USE </a:t>
            </a:r>
            <a:r>
              <a:rPr lang="en-US" altLang="zh-CN" dirty="0" err="1" smtClean="0"/>
              <a:t>information_schema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#</a:t>
            </a:r>
            <a:r>
              <a:rPr lang="zh-CN" altLang="en-US" smtClean="0"/>
              <a:t>查询索引</a:t>
            </a:r>
            <a:endParaRPr lang="en-US" altLang="zh-CN" dirty="0" smtClean="0"/>
          </a:p>
          <a:p>
            <a:r>
              <a:rPr lang="en-US" altLang="zh-CN" dirty="0" smtClean="0"/>
              <a:t>SELECT </a:t>
            </a:r>
            <a:r>
              <a:rPr lang="en-US" altLang="zh-CN" dirty="0" err="1" smtClean="0"/>
              <a:t>a.`TABLE_SCHEMA</a:t>
            </a:r>
            <a:r>
              <a:rPr lang="en-US" altLang="zh-CN" dirty="0" smtClean="0"/>
              <a:t>` AS </a:t>
            </a:r>
            <a:r>
              <a:rPr lang="zh-CN" altLang="en-US" dirty="0" smtClean="0"/>
              <a:t>数据名</a:t>
            </a:r>
            <a:r>
              <a:rPr lang="en-US" altLang="zh-CN" dirty="0" smtClean="0"/>
              <a:t>,</a:t>
            </a:r>
          </a:p>
          <a:p>
            <a:r>
              <a:rPr lang="en-US" altLang="zh-CN" dirty="0" err="1" smtClean="0"/>
              <a:t>a.`TABLE_NAME</a:t>
            </a:r>
            <a:r>
              <a:rPr lang="en-US" altLang="zh-CN" dirty="0" smtClean="0"/>
              <a:t>` AS </a:t>
            </a:r>
            <a:r>
              <a:rPr lang="zh-CN" altLang="en-US" dirty="0" smtClean="0"/>
              <a:t>表名</a:t>
            </a:r>
            <a:r>
              <a:rPr lang="en-US" altLang="zh-CN" dirty="0" smtClean="0"/>
              <a:t>,</a:t>
            </a:r>
          </a:p>
          <a:p>
            <a:r>
              <a:rPr lang="en-US" altLang="zh-CN" dirty="0" err="1" smtClean="0"/>
              <a:t>a.`INDEX_NAME</a:t>
            </a:r>
            <a:r>
              <a:rPr lang="en-US" altLang="zh-CN" dirty="0" smtClean="0"/>
              <a:t>` AS </a:t>
            </a:r>
            <a:r>
              <a:rPr lang="zh-CN" altLang="en-US" dirty="0" smtClean="0"/>
              <a:t>索引</a:t>
            </a:r>
            <a:r>
              <a:rPr lang="en-US" altLang="zh-CN" dirty="0" smtClean="0"/>
              <a:t>1,</a:t>
            </a:r>
          </a:p>
          <a:p>
            <a:r>
              <a:rPr lang="en-US" altLang="zh-CN" dirty="0" err="1" smtClean="0"/>
              <a:t>b.`INDEX_NAME</a:t>
            </a:r>
            <a:r>
              <a:rPr lang="en-US" altLang="zh-CN" dirty="0" smtClean="0"/>
              <a:t>` AS </a:t>
            </a:r>
            <a:r>
              <a:rPr lang="zh-CN" altLang="en-US" dirty="0" smtClean="0"/>
              <a:t>索引</a:t>
            </a:r>
            <a:r>
              <a:rPr lang="en-US" altLang="zh-CN" dirty="0" smtClean="0"/>
              <a:t>2,</a:t>
            </a:r>
          </a:p>
          <a:p>
            <a:r>
              <a:rPr lang="en-US" altLang="zh-CN" dirty="0" err="1" smtClean="0"/>
              <a:t>a.`COLUMN_NAME</a:t>
            </a:r>
            <a:r>
              <a:rPr lang="en-US" altLang="zh-CN" dirty="0" smtClean="0"/>
              <a:t>` AS </a:t>
            </a:r>
            <a:r>
              <a:rPr lang="zh-CN" altLang="en-US" dirty="0" smtClean="0"/>
              <a:t>重复列名</a:t>
            </a:r>
          </a:p>
          <a:p>
            <a:r>
              <a:rPr lang="en-US" altLang="zh-CN" dirty="0" smtClean="0"/>
              <a:t>FROM statistics a</a:t>
            </a:r>
          </a:p>
          <a:p>
            <a:r>
              <a:rPr lang="en-US" altLang="zh-CN" dirty="0" smtClean="0"/>
              <a:t>JOIN STATISTICS b ON </a:t>
            </a:r>
            <a:r>
              <a:rPr lang="en-US" altLang="zh-CN" dirty="0" err="1" smtClean="0"/>
              <a:t>a.`TABLE_SCHEMA</a:t>
            </a:r>
            <a:r>
              <a:rPr lang="en-US" altLang="zh-CN" dirty="0" smtClean="0"/>
              <a:t>` = </a:t>
            </a:r>
            <a:r>
              <a:rPr lang="en-US" altLang="zh-CN" dirty="0" err="1" smtClean="0"/>
              <a:t>b.`TABLE_SCHEMA</a:t>
            </a:r>
            <a:r>
              <a:rPr lang="en-US" altLang="zh-CN" dirty="0" smtClean="0"/>
              <a:t>`</a:t>
            </a:r>
          </a:p>
          <a:p>
            <a:r>
              <a:rPr lang="en-US" altLang="zh-CN" dirty="0" smtClean="0"/>
              <a:t>AND </a:t>
            </a:r>
            <a:r>
              <a:rPr lang="en-US" altLang="zh-CN" dirty="0" err="1" smtClean="0"/>
              <a:t>a.`TABLE_NAME</a:t>
            </a:r>
            <a:r>
              <a:rPr lang="en-US" altLang="zh-CN" dirty="0" smtClean="0"/>
              <a:t>` = </a:t>
            </a:r>
            <a:r>
              <a:rPr lang="en-US" altLang="zh-CN" dirty="0" err="1" smtClean="0"/>
              <a:t>b.`TABLE_NAME</a:t>
            </a:r>
            <a:r>
              <a:rPr lang="en-US" altLang="zh-CN" dirty="0" smtClean="0"/>
              <a:t>`</a:t>
            </a:r>
          </a:p>
          <a:p>
            <a:r>
              <a:rPr lang="en-US" altLang="zh-CN" dirty="0" smtClean="0"/>
              <a:t>AND </a:t>
            </a:r>
            <a:r>
              <a:rPr lang="en-US" altLang="zh-CN" dirty="0" err="1" smtClean="0"/>
              <a:t>a.`SEQ_IN_INDEX</a:t>
            </a:r>
            <a:r>
              <a:rPr lang="en-US" altLang="zh-CN" dirty="0" smtClean="0"/>
              <a:t>`=</a:t>
            </a:r>
            <a:r>
              <a:rPr lang="en-US" altLang="zh-CN" dirty="0" err="1" smtClean="0"/>
              <a:t>b.`SEQ_IN_INDEX</a:t>
            </a:r>
            <a:r>
              <a:rPr lang="en-US" altLang="zh-CN" dirty="0" smtClean="0"/>
              <a:t>`</a:t>
            </a:r>
          </a:p>
          <a:p>
            <a:r>
              <a:rPr lang="en-US" altLang="zh-CN" dirty="0" smtClean="0"/>
              <a:t>AND </a:t>
            </a:r>
            <a:r>
              <a:rPr lang="en-US" altLang="zh-CN" dirty="0" err="1" smtClean="0"/>
              <a:t>a.`COLUMN_NAME</a:t>
            </a:r>
            <a:r>
              <a:rPr lang="en-US" altLang="zh-CN" dirty="0" smtClean="0"/>
              <a:t>` = </a:t>
            </a:r>
            <a:r>
              <a:rPr lang="en-US" altLang="zh-CN" dirty="0" err="1" smtClean="0"/>
              <a:t>b.`COLUMN_NAME</a:t>
            </a:r>
            <a:r>
              <a:rPr lang="en-US" altLang="zh-CN" dirty="0" smtClean="0"/>
              <a:t>`</a:t>
            </a:r>
          </a:p>
          <a:p>
            <a:r>
              <a:rPr lang="en-US" altLang="zh-CN" dirty="0" smtClean="0"/>
              <a:t>WHERE </a:t>
            </a:r>
            <a:r>
              <a:rPr lang="en-US" altLang="zh-CN" dirty="0" err="1" smtClean="0"/>
              <a:t>a.`SEQ_IN_INDEX</a:t>
            </a:r>
            <a:r>
              <a:rPr lang="en-US" altLang="zh-CN" dirty="0" smtClean="0"/>
              <a:t>` = 1 AND </a:t>
            </a:r>
            <a:r>
              <a:rPr lang="en-US" altLang="zh-CN" dirty="0" err="1" smtClean="0"/>
              <a:t>a.`INDEX_NAME</a:t>
            </a:r>
            <a:r>
              <a:rPr lang="en-US" altLang="zh-CN" dirty="0" smtClean="0"/>
              <a:t>` &lt;&gt; </a:t>
            </a:r>
            <a:r>
              <a:rPr lang="en-US" altLang="zh-CN" dirty="0" err="1" smtClean="0"/>
              <a:t>b.`INDEX_NAME</a:t>
            </a:r>
            <a:r>
              <a:rPr lang="en-US" altLang="zh-CN" dirty="0" smtClean="0"/>
              <a:t>`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44256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在实际工作中，不同身份的用户所关注的数据库数据可能也有所不同。例如，企业的员工信息表中保存了该企业所有员工的详细信息，不同职位的人员对该表中查询的数据范围可能是不同的。根据企业的人力资源管理制度要求，企业的老板关注企业员工的全部信息，他可以浏览全体员工的全部记录；企业人力资源主管主要是查询全体员工目前的岗位、薪金和绩效；企业出纳员只能查询每个员工的薪金，不能也无权看到企业员工的其他信息；而作为这家企业的一名员工，只能查看本人记录，不得查看其他员工的任何信息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2D0433-E955-4DC9-8EAD-FEF123459CD4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954174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98D7AF-48B0-4964-A928-A89988E1DC4F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80486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AA0E4D4-1DDE-402D-9C81-FEB9B9798527}" type="slidenum">
              <a:rPr lang="en-US" altLang="zh-CN" sz="1200" b="0"/>
              <a:pPr algn="r"/>
              <a:t>23</a:t>
            </a:fld>
            <a:endParaRPr lang="en-US" altLang="zh-CN" sz="1200" b="0"/>
          </a:p>
        </p:txBody>
      </p:sp>
      <p:sp>
        <p:nvSpPr>
          <p:cNvPr id="80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7775" y="1279525"/>
            <a:ext cx="4606925" cy="3454400"/>
          </a:xfrm>
          <a:ln/>
        </p:spPr>
      </p:sp>
      <p:sp>
        <p:nvSpPr>
          <p:cNvPr id="804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xmlns="" val="2304652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BCF2A9-90C6-422F-AD9C-8F4748611B6C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80691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6C02E01-9033-40A4-846C-521C95F4C294}" type="slidenum">
              <a:rPr lang="en-US" altLang="zh-CN" sz="1200" b="0"/>
              <a:pPr algn="r"/>
              <a:t>24</a:t>
            </a:fld>
            <a:endParaRPr lang="en-US" altLang="zh-CN" sz="1200" b="0"/>
          </a:p>
        </p:txBody>
      </p:sp>
      <p:sp>
        <p:nvSpPr>
          <p:cNvPr id="80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7775" y="1279525"/>
            <a:ext cx="4606925" cy="3454400"/>
          </a:xfrm>
          <a:ln/>
        </p:spPr>
      </p:sp>
      <p:sp>
        <p:nvSpPr>
          <p:cNvPr id="806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3161289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8CD8CE-0CF6-4A86-8C11-E9FC93EE4DF9}" type="slidenum">
              <a:rPr lang="zh-CN" altLang="en-US"/>
              <a:pPr/>
              <a:t>25</a:t>
            </a:fld>
            <a:endParaRPr lang="en-US" altLang="zh-CN"/>
          </a:p>
        </p:txBody>
      </p:sp>
      <p:sp>
        <p:nvSpPr>
          <p:cNvPr id="80896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4378A50-A7EF-4B0E-81F3-04126E486276}" type="slidenum">
              <a:rPr lang="en-US" altLang="zh-CN" sz="1200" b="0"/>
              <a:pPr algn="r"/>
              <a:t>25</a:t>
            </a:fld>
            <a:endParaRPr lang="en-US" altLang="zh-CN" sz="1200" b="0"/>
          </a:p>
        </p:txBody>
      </p:sp>
      <p:sp>
        <p:nvSpPr>
          <p:cNvPr id="80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7775" y="1279525"/>
            <a:ext cx="4606925" cy="3454400"/>
          </a:xfrm>
          <a:ln/>
        </p:spPr>
      </p:sp>
      <p:sp>
        <p:nvSpPr>
          <p:cNvPr id="808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59367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68F69E-A950-45A0-B998-A2BEFD97F783}" type="slidenum">
              <a:rPr lang="zh-CN" altLang="en-US"/>
              <a:pPr/>
              <a:t>26</a:t>
            </a:fld>
            <a:endParaRPr lang="en-US" altLang="zh-CN"/>
          </a:p>
        </p:txBody>
      </p:sp>
      <p:sp>
        <p:nvSpPr>
          <p:cNvPr id="81305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04AEBCB-DD9D-44E2-9AEE-F178B401D679}" type="slidenum">
              <a:rPr lang="en-US" altLang="zh-CN" sz="1200" b="0"/>
              <a:pPr algn="r"/>
              <a:t>26</a:t>
            </a:fld>
            <a:endParaRPr lang="en-US" altLang="zh-CN" sz="1200" b="0"/>
          </a:p>
        </p:txBody>
      </p:sp>
      <p:sp>
        <p:nvSpPr>
          <p:cNvPr id="81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7775" y="1279525"/>
            <a:ext cx="4606925" cy="3454400"/>
          </a:xfrm>
          <a:ln/>
        </p:spPr>
      </p:sp>
      <p:sp>
        <p:nvSpPr>
          <p:cNvPr id="813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pPr marL="228600" indent="-228600"/>
            <a:r>
              <a:rPr lang="en-US" altLang="zh-CN"/>
              <a:t> </a:t>
            </a:r>
            <a:endParaRPr lang="en-US" altLang="zh-CN" b="1"/>
          </a:p>
          <a:p>
            <a:pPr marL="228600" indent="-228600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490890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47DDA8-B01F-4701-BF0E-9A4D5F1397DF}" type="slidenum">
              <a:rPr lang="zh-CN" altLang="en-US"/>
              <a:pPr/>
              <a:t>27</a:t>
            </a:fld>
            <a:endParaRPr lang="en-US" altLang="zh-CN"/>
          </a:p>
        </p:txBody>
      </p:sp>
      <p:sp>
        <p:nvSpPr>
          <p:cNvPr id="81510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1076BD9-07A7-42F7-8F8D-F5E75D807336}" type="slidenum">
              <a:rPr lang="en-US" altLang="zh-CN" sz="1200" b="0"/>
              <a:pPr algn="r"/>
              <a:t>27</a:t>
            </a:fld>
            <a:endParaRPr lang="en-US" altLang="zh-CN" sz="1200" b="0"/>
          </a:p>
        </p:txBody>
      </p:sp>
      <p:sp>
        <p:nvSpPr>
          <p:cNvPr id="81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7775" y="1279525"/>
            <a:ext cx="4606925" cy="3454400"/>
          </a:xfrm>
          <a:ln/>
        </p:spPr>
      </p:sp>
      <p:sp>
        <p:nvSpPr>
          <p:cNvPr id="815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pPr marL="228600" indent="-22860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155218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736814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6D63-806B-49F4-873E-A58F28E6E8A9}" type="datetime3">
              <a:rPr lang="zh-CN" altLang="en-US" smtClean="0"/>
              <a:pPr/>
              <a:t>2019年1月15日星期二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6D63-806B-49F4-873E-A58F28E6E8A9}" type="datetime3">
              <a:rPr lang="zh-CN" altLang="en-US" smtClean="0"/>
              <a:pPr/>
              <a:t>2019年1月15日星期二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6D63-806B-49F4-873E-A58F28E6E8A9}" type="datetime3">
              <a:rPr lang="zh-CN" altLang="en-US" smtClean="0"/>
              <a:pPr/>
              <a:t>2019年1月15日星期二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6D63-806B-49F4-873E-A58F28E6E8A9}" type="datetime3">
              <a:rPr lang="zh-CN" altLang="en-US" smtClean="0"/>
              <a:pPr/>
              <a:t>2019年1月15日星期二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6D63-806B-49F4-873E-A58F28E6E8A9}" type="datetime3">
              <a:rPr lang="zh-CN" altLang="en-US" smtClean="0"/>
              <a:pPr/>
              <a:t>2019年1月15日星期二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460" cy="6508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05" y="1485265"/>
            <a:ext cx="6347460" cy="440563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806565" cy="6508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05" y="1485265"/>
            <a:ext cx="6805295" cy="440563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6D63-806B-49F4-873E-A58F28E6E8A9}" type="datetime3">
              <a:rPr lang="zh-CN" altLang="en-US" smtClean="0"/>
              <a:pPr/>
              <a:t>2019年1月15日星期二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6D63-806B-49F4-873E-A58F28E6E8A9}" type="datetime3">
              <a:rPr lang="zh-CN" altLang="en-US" smtClean="0"/>
              <a:pPr/>
              <a:t>2019年1月15日星期二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6D63-806B-49F4-873E-A58F28E6E8A9}" type="datetime3">
              <a:rPr lang="zh-CN" altLang="en-US" smtClean="0"/>
              <a:pPr/>
              <a:t>2019年1月15日星期二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6D63-806B-49F4-873E-A58F28E6E8A9}" type="datetime3">
              <a:rPr lang="zh-CN" altLang="en-US" smtClean="0"/>
              <a:pPr/>
              <a:t>2019年1月15日星期二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6D63-806B-49F4-873E-A58F28E6E8A9}" type="datetime3">
              <a:rPr lang="zh-CN" altLang="en-US" smtClean="0"/>
              <a:pPr/>
              <a:t>2019年1月15日星期二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6D63-806B-49F4-873E-A58F28E6E8A9}" type="datetime3">
              <a:rPr lang="zh-CN" altLang="en-US" smtClean="0"/>
              <a:pPr/>
              <a:t>2019年1月15日星期二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57507357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7706815" cy="6508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04" y="1485265"/>
            <a:ext cx="7704911" cy="440563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4248" y="6036664"/>
            <a:ext cx="792088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599" y="6041363"/>
            <a:ext cx="5987209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3776" y="6036664"/>
            <a:ext cx="512638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62980643"/>
      </p:ext>
    </p:extLst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7850834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7850834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61680810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2019/1/15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2019/1/15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2019/1/15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460" cy="8147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04" y="170085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2019/1/15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20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7040880" cy="8147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05" y="1701165"/>
            <a:ext cx="7038340" cy="3880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B6D63-806B-49F4-873E-A58F28E6E8A9}" type="datetime3">
              <a:rPr lang="zh-CN" altLang="en-US" smtClean="0"/>
              <a:pPr/>
              <a:t>2019年1月15日星期二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20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7040880" cy="8147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05" y="1701165"/>
            <a:ext cx="7038340" cy="3880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2019/1/15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82316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20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34.xml"/><Relationship Id="rId1" Type="http://schemas.openxmlformats.org/officeDocument/2006/relationships/themeOverride" Target="../theme/themeOverrid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4.xml"/><Relationship Id="rId1" Type="http://schemas.openxmlformats.org/officeDocument/2006/relationships/vmlDrawing" Target="../drawings/vmlDrawing1.v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34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" y="2700655"/>
            <a:ext cx="7863205" cy="1826895"/>
          </a:xfrm>
        </p:spPr>
        <p:txBody>
          <a:bodyPr/>
          <a:lstStyle/>
          <a:p>
            <a:r>
              <a:rPr lang="zh-CN" altLang="zh-CN" smtClean="0"/>
              <a:t>第</a:t>
            </a:r>
            <a:r>
              <a:rPr lang="zh-CN" altLang="en-US" smtClean="0"/>
              <a:t>五</a:t>
            </a:r>
            <a:r>
              <a:rPr lang="zh-CN" altLang="zh-CN" smtClean="0"/>
              <a:t>章 </a:t>
            </a:r>
            <a:r>
              <a:rPr lang="zh-CN" altLang="zh-CN"/>
              <a:t>索引和视图</a:t>
            </a:r>
            <a:endParaRPr lang="en-US" altLang="zh-CN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常规索引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常规索引（</a:t>
            </a:r>
            <a:r>
              <a:rPr lang="en-US" altLang="zh-CN" smtClean="0"/>
              <a:t>INDEX</a:t>
            </a:r>
            <a:r>
              <a:rPr lang="zh-CN" altLang="en-US" smtClean="0"/>
              <a:t>）</a:t>
            </a:r>
          </a:p>
          <a:p>
            <a:pPr lvl="1"/>
            <a:r>
              <a:rPr lang="zh-CN" altLang="en-US" smtClean="0"/>
              <a:t>作用：</a:t>
            </a:r>
          </a:p>
          <a:p>
            <a:pPr lvl="2"/>
            <a:r>
              <a:rPr lang="zh-CN" altLang="en-US" smtClean="0"/>
              <a:t>快速定位特定数据</a:t>
            </a:r>
          </a:p>
          <a:p>
            <a:pPr lvl="1"/>
            <a:r>
              <a:rPr lang="zh-CN" altLang="en-US" smtClean="0"/>
              <a:t>注意：</a:t>
            </a:r>
          </a:p>
          <a:p>
            <a:pPr lvl="2"/>
            <a:r>
              <a:rPr lang="en-US" altLang="zh-CN" smtClean="0"/>
              <a:t>index</a:t>
            </a:r>
            <a:r>
              <a:rPr lang="zh-CN" altLang="en-US" smtClean="0"/>
              <a:t>和</a:t>
            </a:r>
            <a:r>
              <a:rPr lang="en-US" altLang="zh-CN" smtClean="0"/>
              <a:t>key</a:t>
            </a:r>
            <a:r>
              <a:rPr lang="zh-CN" altLang="en-US" smtClean="0"/>
              <a:t>关键字都可设置常规索引</a:t>
            </a:r>
          </a:p>
          <a:p>
            <a:pPr lvl="2"/>
            <a:r>
              <a:rPr lang="zh-CN" altLang="en-US" smtClean="0"/>
              <a:t>应加在查找条件的字段</a:t>
            </a:r>
          </a:p>
          <a:p>
            <a:pPr lvl="2"/>
            <a:r>
              <a:rPr lang="zh-CN" altLang="en-US" smtClean="0"/>
              <a:t>不宜添加太多常规索引，影响数据的插入、删除和修改操作</a:t>
            </a:r>
          </a:p>
          <a:p>
            <a:endParaRPr lang="zh-CN" altLang="en-US"/>
          </a:p>
        </p:txBody>
      </p:sp>
      <p:sp>
        <p:nvSpPr>
          <p:cNvPr id="16388" name="AutoShape 4"/>
          <p:cNvSpPr>
            <a:spLocks noChangeArrowheads="1"/>
          </p:cNvSpPr>
          <p:nvPr/>
        </p:nvSpPr>
        <p:spPr bwMode="auto">
          <a:xfrm>
            <a:off x="1096328" y="4354830"/>
            <a:ext cx="5832475" cy="1180862"/>
          </a:xfrm>
          <a:prstGeom prst="roundRect">
            <a:avLst>
              <a:gd name="adj" fmla="val 271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72000" lvl="1" algn="just" fontAlgn="base">
              <a:lnSpc>
                <a:spcPts val="21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CREATE TABLE  `result` (</a:t>
            </a:r>
          </a:p>
          <a:p>
            <a:pPr marL="529200" lvl="2" algn="just" fontAlgn="base">
              <a:lnSpc>
                <a:spcPts val="21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sz="1600" b="1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省略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一些代码</a:t>
            </a:r>
            <a:endParaRPr lang="en-US" sz="1600" b="1" dirty="0">
              <a:solidFill>
                <a:schemeClr val="accent4">
                  <a:lumMod val="75000"/>
                </a:scheme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marL="529200" lvl="2" algn="just" fontAlgn="base">
              <a:lnSpc>
                <a:spcPts val="21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INDEX/KEY </a:t>
            </a:r>
            <a:r>
              <a:rPr lang="zh-CN" alt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`</a:t>
            </a:r>
            <a:r>
              <a:rPr lang="en-US" sz="1600" b="1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ind</a:t>
            </a:r>
            <a:r>
              <a:rPr lang="zh-CN" alt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`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</a:t>
            </a: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(</a:t>
            </a:r>
            <a:r>
              <a:rPr lang="zh-CN" alt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`</a:t>
            </a:r>
            <a:r>
              <a:rPr lang="en-US" sz="1600" b="1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studentNo</a:t>
            </a:r>
            <a:r>
              <a:rPr lang="zh-CN" alt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`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, </a:t>
            </a:r>
            <a:r>
              <a:rPr lang="zh-CN" alt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`</a:t>
            </a:r>
            <a:r>
              <a:rPr lang="en-US" sz="1600" b="1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subjectNo</a:t>
            </a:r>
            <a:r>
              <a:rPr lang="zh-CN" alt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`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)</a:t>
            </a:r>
          </a:p>
          <a:p>
            <a:pPr marL="72000" lvl="1" algn="just" fontAlgn="base">
              <a:lnSpc>
                <a:spcPts val="21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)</a:t>
            </a:r>
          </a:p>
        </p:txBody>
      </p:sp>
      <p:grpSp>
        <p:nvGrpSpPr>
          <p:cNvPr id="11269" name="组合 21"/>
          <p:cNvGrpSpPr/>
          <p:nvPr/>
        </p:nvGrpSpPr>
        <p:grpSpPr>
          <a:xfrm>
            <a:off x="93028" y="3799205"/>
            <a:ext cx="1081087" cy="484188"/>
            <a:chOff x="0" y="0"/>
            <a:chExt cx="1350567" cy="606003"/>
          </a:xfrm>
        </p:grpSpPr>
        <p:pic>
          <p:nvPicPr>
            <p:cNvPr id="11273" name="Picture 8" descr="E:\设计支持\模板设计\sl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558730" cy="51809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6391" name="TextBox 6"/>
            <p:cNvSpPr txBox="1">
              <a:spLocks noChangeArrowheads="1"/>
            </p:cNvSpPr>
            <p:nvPr/>
          </p:nvSpPr>
          <p:spPr bwMode="auto">
            <a:xfrm>
              <a:off x="481920" y="109280"/>
              <a:ext cx="868647" cy="496723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outerShdw dist="12700" dir="5400000" algn="ctr" rotWithShape="0">
                <a:srgbClr val="000000">
                  <a:alpha val="32999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cs typeface="+mn-cs"/>
                </a:rPr>
                <a:t>示例</a:t>
              </a:r>
            </a:p>
          </p:txBody>
        </p:sp>
      </p:grpSp>
      <p:sp>
        <p:nvSpPr>
          <p:cNvPr id="16392" name="AutoShape 4"/>
          <p:cNvSpPr>
            <a:spLocks noChangeArrowheads="1"/>
          </p:cNvSpPr>
          <p:nvPr/>
        </p:nvSpPr>
        <p:spPr bwMode="auto">
          <a:xfrm>
            <a:off x="664527" y="5761239"/>
            <a:ext cx="7203566" cy="908953"/>
          </a:xfrm>
          <a:prstGeom prst="roundRect">
            <a:avLst>
              <a:gd name="adj" fmla="val 271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72000" lvl="1" algn="just" fontAlgn="base">
              <a:lnSpc>
                <a:spcPts val="21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CREATE INDEX </a:t>
            </a:r>
            <a:r>
              <a:rPr lang="en-US" sz="1600" b="1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indexName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ON </a:t>
            </a:r>
            <a:r>
              <a:rPr lang="en-US" sz="1600" b="1" dirty="0" err="1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mytable</a:t>
            </a: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(username);</a:t>
            </a:r>
          </a:p>
          <a:p>
            <a:pPr marL="72000" lvl="1" algn="just" fontAlgn="base">
              <a:lnSpc>
                <a:spcPts val="21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或</a:t>
            </a:r>
            <a:endParaRPr lang="en-US" sz="1600" b="1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marL="72000" lvl="1" algn="just" fontAlgn="base">
              <a:lnSpc>
                <a:spcPts val="21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ALTER TABLE `result` ADD INDEX </a:t>
            </a:r>
            <a:r>
              <a:rPr lang="zh-CN" alt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`</a:t>
            </a:r>
            <a:r>
              <a:rPr lang="en-US" sz="1600" b="1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ind</a:t>
            </a:r>
            <a:r>
              <a:rPr lang="zh-CN" alt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` </a:t>
            </a: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(</a:t>
            </a:r>
            <a:r>
              <a:rPr lang="zh-CN" alt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`</a:t>
            </a:r>
            <a:r>
              <a:rPr lang="en-US" sz="1600" b="1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studentNo</a:t>
            </a:r>
            <a:r>
              <a:rPr lang="zh-CN" alt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`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, </a:t>
            </a:r>
            <a:r>
              <a:rPr lang="zh-CN" alt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`</a:t>
            </a:r>
            <a:r>
              <a:rPr lang="en-US" sz="1600" b="1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subjectNo</a:t>
            </a:r>
            <a:r>
              <a:rPr lang="zh-CN" alt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`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);</a:t>
            </a:r>
          </a:p>
        </p:txBody>
      </p:sp>
      <p:sp>
        <p:nvSpPr>
          <p:cNvPr id="16393" name="TextBox 8"/>
          <p:cNvSpPr txBox="1">
            <a:spLocks noChangeArrowheads="1"/>
          </p:cNvSpPr>
          <p:nvPr/>
        </p:nvSpPr>
        <p:spPr bwMode="auto">
          <a:xfrm>
            <a:off x="4747524" y="4453197"/>
            <a:ext cx="1568450" cy="379413"/>
          </a:xfrm>
          <a:prstGeom prst="rect">
            <a:avLst/>
          </a:prstGeom>
          <a:solidFill>
            <a:srgbClr val="679FE3"/>
          </a:solidFill>
          <a:ln w="9525" cmpd="sng">
            <a:solidFill>
              <a:srgbClr val="95B74F"/>
            </a:solidFill>
            <a:miter lim="800000"/>
          </a:ln>
          <a:effectLst>
            <a:outerShdw dist="38100" dir="5400000" algn="ctr" rotWithShape="0">
              <a:srgbClr val="000000">
                <a:alpha val="31000"/>
              </a:srgbClr>
            </a:outerShdw>
          </a:effectLst>
        </p:spPr>
        <p:txBody>
          <a:bodyPr wrap="none" anchor="b"/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3DA9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创建表时添加</a:t>
            </a:r>
          </a:p>
        </p:txBody>
      </p:sp>
      <p:sp>
        <p:nvSpPr>
          <p:cNvPr id="16394" name="TextBox 10"/>
          <p:cNvSpPr txBox="1">
            <a:spLocks noChangeArrowheads="1"/>
          </p:cNvSpPr>
          <p:nvPr/>
        </p:nvSpPr>
        <p:spPr bwMode="auto">
          <a:xfrm>
            <a:off x="7648076" y="5956470"/>
            <a:ext cx="1336675" cy="376238"/>
          </a:xfrm>
          <a:prstGeom prst="rect">
            <a:avLst/>
          </a:prstGeom>
          <a:solidFill>
            <a:srgbClr val="679FE3"/>
          </a:solidFill>
          <a:ln w="9525" cmpd="sng">
            <a:solidFill>
              <a:srgbClr val="95B74F"/>
            </a:solidFill>
            <a:miter lim="800000"/>
          </a:ln>
          <a:effectLst>
            <a:outerShdw dist="38100" dir="5400000" algn="ctr" rotWithShape="0">
              <a:srgbClr val="000000">
                <a:alpha val="31000"/>
              </a:srgbClr>
            </a:outerShdw>
          </a:effectLst>
        </p:spPr>
        <p:txBody>
          <a:bodyPr wrap="none" anchor="b"/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3DA9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创建后追加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全文索引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全文索引（</a:t>
            </a:r>
            <a:r>
              <a:rPr lang="en-US" altLang="zh-CN" smtClean="0"/>
              <a:t>FULLTEXT</a:t>
            </a:r>
            <a:r>
              <a:rPr lang="zh-CN" altLang="en-US" smtClean="0"/>
              <a:t>）</a:t>
            </a:r>
          </a:p>
          <a:p>
            <a:pPr lvl="1"/>
            <a:r>
              <a:rPr lang="zh-CN" altLang="en-US" smtClean="0"/>
              <a:t>作用：</a:t>
            </a:r>
          </a:p>
          <a:p>
            <a:pPr lvl="2"/>
            <a:r>
              <a:rPr lang="zh-CN" altLang="en-US" smtClean="0"/>
              <a:t>快速定位特定数据</a:t>
            </a:r>
          </a:p>
          <a:p>
            <a:pPr lvl="1"/>
            <a:r>
              <a:rPr lang="zh-CN" altLang="en-US" smtClean="0"/>
              <a:t>注意：</a:t>
            </a:r>
          </a:p>
          <a:p>
            <a:pPr lvl="2"/>
            <a:r>
              <a:rPr lang="zh-CN" altLang="en-US" smtClean="0"/>
              <a:t>只能用于</a:t>
            </a:r>
            <a:r>
              <a:rPr lang="en-US" altLang="zh-CN" smtClean="0">
                <a:solidFill>
                  <a:srgbClr val="FF0000"/>
                </a:solidFill>
              </a:rPr>
              <a:t>MyISAM</a:t>
            </a:r>
            <a:r>
              <a:rPr lang="zh-CN" altLang="en-US" smtClean="0"/>
              <a:t>类型的数据表</a:t>
            </a:r>
          </a:p>
          <a:p>
            <a:pPr lvl="2"/>
            <a:r>
              <a:rPr lang="zh-CN" altLang="en-US" smtClean="0"/>
              <a:t>只能用于</a:t>
            </a:r>
            <a:r>
              <a:rPr lang="en-US" altLang="x-none" smtClean="0"/>
              <a:t> </a:t>
            </a:r>
            <a:r>
              <a:rPr lang="en-US" altLang="zh-CN" smtClean="0"/>
              <a:t>CHAR </a:t>
            </a:r>
            <a:r>
              <a:rPr lang="zh-CN" altLang="en-US" smtClean="0"/>
              <a:t>、</a:t>
            </a:r>
            <a:r>
              <a:rPr lang="en-US" altLang="x-none" smtClean="0"/>
              <a:t> </a:t>
            </a:r>
            <a:r>
              <a:rPr lang="en-US" altLang="zh-CN" smtClean="0"/>
              <a:t>VARCHAR</a:t>
            </a:r>
            <a:r>
              <a:rPr lang="zh-CN" altLang="en-US" smtClean="0"/>
              <a:t>、</a:t>
            </a:r>
            <a:r>
              <a:rPr lang="en-US" altLang="zh-CN" smtClean="0"/>
              <a:t>TEXT</a:t>
            </a:r>
            <a:r>
              <a:rPr lang="zh-CN" altLang="en-US" smtClean="0"/>
              <a:t>数据列类型</a:t>
            </a:r>
          </a:p>
          <a:p>
            <a:pPr lvl="2"/>
            <a:r>
              <a:rPr lang="zh-CN" altLang="en-US" smtClean="0"/>
              <a:t>适合大型数据集</a:t>
            </a:r>
          </a:p>
          <a:p>
            <a:endParaRPr lang="zh-CN" altLang="en-US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1195070" y="4481830"/>
            <a:ext cx="7099300" cy="1180862"/>
          </a:xfrm>
          <a:prstGeom prst="roundRect">
            <a:avLst>
              <a:gd name="adj" fmla="val 271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72000" lvl="1" algn="just" fontAlgn="base">
              <a:lnSpc>
                <a:spcPts val="21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CREATE 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TABLE  `student` (</a:t>
            </a:r>
          </a:p>
          <a:p>
            <a:pPr marL="529200" lvl="2" algn="just" fontAlgn="base">
              <a:lnSpc>
                <a:spcPts val="21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省略一些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SQL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语句</a:t>
            </a:r>
            <a:endParaRPr lang="en-US" sz="1600" b="1" dirty="0">
              <a:solidFill>
                <a:schemeClr val="accent4">
                  <a:lumMod val="75000"/>
                </a:scheme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marL="529200" lvl="2" algn="just" fontAlgn="base">
              <a:lnSpc>
                <a:spcPts val="21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FF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FULLTEXT </a:t>
            </a:r>
            <a:r>
              <a:rPr lang="en-US" sz="1600" b="1" dirty="0">
                <a:solidFill>
                  <a:srgbClr val="FF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`</a:t>
            </a:r>
            <a:r>
              <a:rPr lang="en-US" sz="1600" b="1" dirty="0" err="1">
                <a:solidFill>
                  <a:srgbClr val="FF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StudentName</a:t>
            </a:r>
            <a:r>
              <a:rPr lang="zh-CN" altLang="en-US" sz="1600" b="1" dirty="0">
                <a:solidFill>
                  <a:srgbClr val="FF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`</a:t>
            </a:r>
            <a:r>
              <a:rPr lang="en-US" sz="1600" b="1" dirty="0">
                <a:solidFill>
                  <a:srgbClr val="FF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)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</a:t>
            </a:r>
          </a:p>
          <a:p>
            <a:pPr marL="72000" lvl="1" algn="just" fontAlgn="base">
              <a:lnSpc>
                <a:spcPts val="21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)</a:t>
            </a:r>
            <a:r>
              <a:rPr lang="zh-CN" alt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ENGINE=MYISAM;</a:t>
            </a:r>
            <a:endParaRPr lang="en-US" sz="1600" b="1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  <p:sp>
        <p:nvSpPr>
          <p:cNvPr id="18440" name="AutoShape 4"/>
          <p:cNvSpPr>
            <a:spLocks noChangeArrowheads="1"/>
          </p:cNvSpPr>
          <p:nvPr/>
        </p:nvSpPr>
        <p:spPr bwMode="auto">
          <a:xfrm>
            <a:off x="1195070" y="5983027"/>
            <a:ext cx="7099300" cy="365135"/>
          </a:xfrm>
          <a:prstGeom prst="roundRect">
            <a:avLst>
              <a:gd name="adj" fmla="val 271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72000" lvl="1" algn="just" fontAlgn="base">
              <a:lnSpc>
                <a:spcPts val="21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ALTER TABLE employee </a:t>
            </a:r>
            <a:r>
              <a:rPr lang="zh-CN" altLang="en-US" sz="1600" b="1" dirty="0">
                <a:solidFill>
                  <a:srgbClr val="FF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ADD FULLTEXT (`first_name`)</a:t>
            </a:r>
            <a:r>
              <a:rPr lang="zh-CN" alt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;</a:t>
            </a:r>
          </a:p>
        </p:txBody>
      </p:sp>
      <p:grpSp>
        <p:nvGrpSpPr>
          <p:cNvPr id="5" name="组合 21"/>
          <p:cNvGrpSpPr/>
          <p:nvPr/>
        </p:nvGrpSpPr>
        <p:grpSpPr>
          <a:xfrm>
            <a:off x="193358" y="3857943"/>
            <a:ext cx="1081087" cy="484187"/>
            <a:chOff x="0" y="0"/>
            <a:chExt cx="1350567" cy="606003"/>
          </a:xfrm>
        </p:grpSpPr>
        <p:pic>
          <p:nvPicPr>
            <p:cNvPr id="6" name="Picture 8" descr="E:\设计支持\模板设计\sl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558730" cy="51809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481920" y="109279"/>
              <a:ext cx="868647" cy="496724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outerShdw dist="12700" dir="5400000" algn="ctr" rotWithShape="0">
                <a:srgbClr val="000000">
                  <a:alpha val="32999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cs typeface="+mn-cs"/>
                </a:rPr>
                <a:t>示例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管理索引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创建索引</a:t>
            </a:r>
          </a:p>
          <a:p>
            <a:pPr lvl="1"/>
            <a:r>
              <a:rPr lang="zh-CN" altLang="en-US"/>
              <a:t>创建表时添加</a:t>
            </a:r>
          </a:p>
          <a:p>
            <a:pPr lvl="1"/>
            <a:r>
              <a:rPr lang="zh-CN" altLang="en-US"/>
              <a:t>建表后追加：</a:t>
            </a:r>
          </a:p>
          <a:p>
            <a:pPr lvl="2"/>
            <a:r>
              <a:rPr lang="zh-CN" altLang="en-US"/>
              <a:t>语法</a:t>
            </a:r>
            <a:r>
              <a:rPr lang="en-US" altLang="zh-CN"/>
              <a:t>: </a:t>
            </a:r>
            <a:r>
              <a:rPr lang="en-US" altLang="zh-CN">
                <a:solidFill>
                  <a:srgbClr val="FF0000"/>
                </a:solidFill>
              </a:rPr>
              <a:t>ALERT TABLE </a:t>
            </a:r>
            <a:r>
              <a:rPr lang="zh-CN" altLang="en-US">
                <a:solidFill>
                  <a:srgbClr val="FF0000"/>
                </a:solidFill>
              </a:rPr>
              <a:t>表名 </a:t>
            </a:r>
            <a:r>
              <a:rPr lang="en-US" altLang="zh-CN">
                <a:solidFill>
                  <a:srgbClr val="FF0000"/>
                </a:solidFill>
              </a:rPr>
              <a:t>ADD  </a:t>
            </a:r>
            <a:r>
              <a:rPr lang="zh-CN" altLang="en-US">
                <a:solidFill>
                  <a:srgbClr val="FF0000"/>
                </a:solidFill>
              </a:rPr>
              <a:t>索引类型（数据列名）</a:t>
            </a:r>
          </a:p>
          <a:p>
            <a:pPr lvl="0"/>
            <a:r>
              <a:rPr lang="zh-CN" altLang="en-US"/>
              <a:t>删除索引</a:t>
            </a:r>
          </a:p>
          <a:p>
            <a:pPr lvl="1"/>
            <a:r>
              <a:rPr lang="en-US" altLang="zh-CN"/>
              <a:t>DROP  INDEX </a:t>
            </a:r>
            <a:r>
              <a:rPr lang="zh-CN" altLang="en-US"/>
              <a:t>索引名 </a:t>
            </a:r>
            <a:r>
              <a:rPr lang="en-US" altLang="zh-CN"/>
              <a:t>ON    </a:t>
            </a:r>
            <a:r>
              <a:rPr lang="zh-CN" altLang="en-US"/>
              <a:t>表名</a:t>
            </a:r>
          </a:p>
          <a:p>
            <a:pPr lvl="1"/>
            <a:r>
              <a:rPr lang="en-US" altLang="zh-CN"/>
              <a:t>ALTER TABLE </a:t>
            </a:r>
            <a:r>
              <a:rPr lang="zh-CN" altLang="en-US"/>
              <a:t>表名   </a:t>
            </a:r>
            <a:r>
              <a:rPr lang="en-US" altLang="zh-CN"/>
              <a:t>DROP  INDEX  </a:t>
            </a:r>
            <a:r>
              <a:rPr lang="zh-CN" altLang="en-US"/>
              <a:t>索引名</a:t>
            </a:r>
          </a:p>
          <a:p>
            <a:pPr lvl="1"/>
            <a:r>
              <a:rPr lang="en-US" altLang="zh-CN"/>
              <a:t>ALTER TABLE </a:t>
            </a:r>
            <a:r>
              <a:rPr lang="zh-CN" altLang="en-US"/>
              <a:t>表名   </a:t>
            </a:r>
            <a:r>
              <a:rPr lang="en-US" altLang="zh-CN"/>
              <a:t>DROP  PRIMARY KEY</a:t>
            </a:r>
          </a:p>
          <a:p>
            <a:pPr lvl="0"/>
            <a:r>
              <a:rPr lang="zh-CN" altLang="en-US"/>
              <a:t>查看索引</a:t>
            </a:r>
          </a:p>
          <a:p>
            <a:pPr lvl="1"/>
            <a:r>
              <a:rPr lang="en-US" altLang="zh-CN"/>
              <a:t>SHOW </a:t>
            </a:r>
            <a:r>
              <a:rPr lang="zh-CN" altLang="en-US"/>
              <a:t> </a:t>
            </a:r>
            <a:r>
              <a:rPr lang="en-US" altLang="zh-CN"/>
              <a:t>INDEX(</a:t>
            </a:r>
            <a:r>
              <a:rPr lang="zh-CN" altLang="en-US"/>
              <a:t>或</a:t>
            </a:r>
            <a:r>
              <a:rPr lang="en-US" altLang="zh-CN"/>
              <a:t>KEYS)</a:t>
            </a:r>
            <a:r>
              <a:rPr lang="zh-CN" altLang="en-US"/>
              <a:t> </a:t>
            </a:r>
            <a:r>
              <a:rPr lang="en-US" altLang="zh-CN"/>
              <a:t>FROM </a:t>
            </a:r>
            <a:r>
              <a:rPr lang="zh-CN" altLang="en-US"/>
              <a:t>表名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索引原则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按照下列标准选择建立索引的列</a:t>
            </a:r>
          </a:p>
          <a:p>
            <a:pPr lvl="1"/>
            <a:r>
              <a:rPr lang="zh-CN" altLang="en-US" dirty="0"/>
              <a:t>频繁搜索的列</a:t>
            </a:r>
          </a:p>
          <a:p>
            <a:pPr lvl="1"/>
            <a:r>
              <a:rPr lang="zh-CN" altLang="en-US" dirty="0"/>
              <a:t>经常用作查询选择的列</a:t>
            </a:r>
          </a:p>
          <a:p>
            <a:pPr lvl="1"/>
            <a:r>
              <a:rPr lang="zh-CN" altLang="en-US" dirty="0"/>
              <a:t>经常排序、分组的列</a:t>
            </a:r>
          </a:p>
          <a:p>
            <a:pPr lvl="1"/>
            <a:r>
              <a:rPr lang="zh-CN" altLang="en-US" dirty="0"/>
              <a:t>经常用作连接的列（主键</a:t>
            </a:r>
            <a:r>
              <a:rPr lang="en-US" altLang="zh-CN" dirty="0"/>
              <a:t>/</a:t>
            </a:r>
            <a:r>
              <a:rPr lang="zh-CN" altLang="en-US" dirty="0"/>
              <a:t>外键）</a:t>
            </a:r>
          </a:p>
          <a:p>
            <a:r>
              <a:rPr lang="zh-CN" altLang="en-US" dirty="0"/>
              <a:t>请不要使用下面的列创建索引</a:t>
            </a:r>
          </a:p>
          <a:p>
            <a:pPr lvl="1"/>
            <a:r>
              <a:rPr lang="zh-CN" altLang="en-US" dirty="0"/>
              <a:t>仅包含几个不同值的列</a:t>
            </a:r>
          </a:p>
          <a:p>
            <a:pPr lvl="1"/>
            <a:r>
              <a:rPr lang="zh-CN" altLang="en-US" dirty="0"/>
              <a:t>表中仅包含几行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使用索引的注意事项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查询时减少使用*返回全部列，不要返回不需要的列</a:t>
            </a:r>
          </a:p>
          <a:p>
            <a:r>
              <a:rPr lang="zh-CN" altLang="en-US" dirty="0"/>
              <a:t>索引应该尽量小，在字节数小的列上建立索引</a:t>
            </a:r>
          </a:p>
          <a:p>
            <a:r>
              <a:rPr lang="en-US" altLang="zh-CN" dirty="0"/>
              <a:t>WHERE</a:t>
            </a:r>
            <a:r>
              <a:rPr lang="zh-CN" altLang="en-US" dirty="0"/>
              <a:t>子句中有多个条件表达式时，包含索引列的表达式应置于其他条件表达式之前</a:t>
            </a:r>
          </a:p>
          <a:p>
            <a:r>
              <a:rPr lang="zh-CN" altLang="en-US" dirty="0"/>
              <a:t>避免在</a:t>
            </a:r>
            <a:r>
              <a:rPr lang="en-US" altLang="zh-CN" dirty="0"/>
              <a:t>ORDER BY</a:t>
            </a:r>
            <a:r>
              <a:rPr lang="zh-CN" altLang="en-US" dirty="0"/>
              <a:t>子句中使用</a:t>
            </a:r>
            <a:r>
              <a:rPr lang="zh-CN" altLang="en-US" dirty="0" smtClean="0"/>
              <a:t>表达式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4526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查看索引 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查看</a:t>
            </a:r>
            <a:r>
              <a:rPr lang="en-US" altLang="zh-CN" dirty="0" err="1" smtClean="0"/>
              <a:t>myschool</a:t>
            </a:r>
            <a:r>
              <a:rPr lang="zh-CN" altLang="en-US" dirty="0" smtClean="0"/>
              <a:t>数据库中全部索引信息 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A5815-3629-48EB-B7D6-A184792B3B0C}" type="slidenum">
              <a:rPr lang="zh-CN" altLang="en-US" smtClean="0"/>
              <a:pPr/>
              <a:t>15</a:t>
            </a:fld>
            <a:r>
              <a:rPr lang="en-US" altLang="zh-CN" smtClean="0"/>
              <a:t>/61</a:t>
            </a:r>
            <a:endParaRPr lang="zh-CN" altLang="en-US" dirty="0"/>
          </a:p>
        </p:txBody>
      </p:sp>
      <p:sp>
        <p:nvSpPr>
          <p:cNvPr id="360457" name="AutoShape 9"/>
          <p:cNvSpPr>
            <a:spLocks noChangeArrowheads="1"/>
          </p:cNvSpPr>
          <p:nvPr/>
        </p:nvSpPr>
        <p:spPr bwMode="auto">
          <a:xfrm>
            <a:off x="932422" y="1824785"/>
            <a:ext cx="5029200" cy="465558"/>
          </a:xfrm>
          <a:prstGeom prst="roundRect">
            <a:avLst>
              <a:gd name="adj" fmla="val 5241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228600" indent="-228600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SHOW INDEX FROM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table_name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83502" y="1289413"/>
            <a:ext cx="1000132" cy="400110"/>
            <a:chOff x="1000100" y="1801286"/>
            <a:chExt cx="1000132" cy="400110"/>
          </a:xfrm>
        </p:grpSpPr>
        <p:pic>
          <p:nvPicPr>
            <p:cNvPr id="25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26" name="TextBox 25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82707" y="2809109"/>
            <a:ext cx="1000132" cy="414475"/>
            <a:chOff x="1000100" y="2528843"/>
            <a:chExt cx="1000132" cy="414475"/>
          </a:xfrm>
        </p:grpSpPr>
        <p:pic>
          <p:nvPicPr>
            <p:cNvPr id="28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29" name="TextBox 28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22" name="AutoShape 9"/>
          <p:cNvSpPr>
            <a:spLocks noChangeArrowheads="1"/>
          </p:cNvSpPr>
          <p:nvPr/>
        </p:nvSpPr>
        <p:spPr bwMode="auto">
          <a:xfrm>
            <a:off x="1475656" y="2785950"/>
            <a:ext cx="5029200" cy="836105"/>
          </a:xfrm>
          <a:prstGeom prst="roundRect">
            <a:avLst>
              <a:gd name="adj" fmla="val 5241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228600" indent="-228600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USE </a:t>
            </a:r>
            <a:r>
              <a:rPr lang="en-US" altLang="zh-CN" b="1" dirty="0" err="1" smtClean="0">
                <a:latin typeface="+mn-lt"/>
              </a:rPr>
              <a:t>myschool</a:t>
            </a:r>
            <a:r>
              <a:rPr lang="en-US" altLang="zh-CN" b="1" dirty="0" smtClean="0">
                <a:latin typeface="+mn-lt"/>
              </a:rPr>
              <a:t>;</a:t>
            </a:r>
          </a:p>
          <a:p>
            <a:pPr marL="228600" indent="-228600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SHOW 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INDEX 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FROM </a:t>
            </a:r>
            <a:r>
              <a:rPr lang="en-US" altLang="zh-CN" b="1" dirty="0">
                <a:latin typeface="+mn-lt"/>
              </a:rPr>
              <a:t>`student`\G;</a:t>
            </a:r>
          </a:p>
        </p:txBody>
      </p:sp>
      <p:pic>
        <p:nvPicPr>
          <p:cNvPr id="6148" name="图片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8" y="3717032"/>
            <a:ext cx="3204014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内容占位符 4"/>
          <p:cNvSpPr txBox="1">
            <a:spLocks/>
          </p:cNvSpPr>
          <p:nvPr/>
        </p:nvSpPr>
        <p:spPr bwMode="auto">
          <a:xfrm>
            <a:off x="3099580" y="3717032"/>
            <a:ext cx="6762600" cy="2642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Ø"/>
              <a:defRPr sz="1800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 lvl="2"/>
            <a:r>
              <a:rPr lang="en-US" altLang="zh-CN" b="0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Table</a:t>
            </a:r>
            <a:r>
              <a:rPr lang="zh-CN" altLang="en-US" b="0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：创建</a:t>
            </a:r>
            <a:r>
              <a:rPr lang="zh-CN" altLang="en-US" b="0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索引的</a:t>
            </a:r>
            <a:r>
              <a:rPr lang="zh-CN" altLang="en-US" b="0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表</a:t>
            </a:r>
            <a:endParaRPr lang="en-US" altLang="zh-CN" b="0" dirty="0" smtClean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lvl="2"/>
            <a:r>
              <a:rPr lang="en-US" altLang="zh-CN" b="0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Non_unique</a:t>
            </a:r>
            <a:r>
              <a:rPr lang="zh-CN" altLang="zh-CN" b="0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：索引</a:t>
            </a:r>
            <a:r>
              <a:rPr lang="zh-CN" altLang="en-US" b="0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是否</a:t>
            </a:r>
            <a:r>
              <a:rPr lang="zh-CN" altLang="zh-CN" b="0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非唯一</a:t>
            </a:r>
            <a:endParaRPr lang="en-US" altLang="zh-CN" b="0" dirty="0" smtClean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lvl="2"/>
            <a:r>
              <a:rPr lang="en-US" altLang="zh-CN" b="0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Key_name</a:t>
            </a:r>
            <a:r>
              <a:rPr lang="zh-CN" altLang="zh-CN" b="0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：索引</a:t>
            </a:r>
            <a:r>
              <a:rPr lang="zh-CN" altLang="zh-CN" b="0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的</a:t>
            </a:r>
            <a:r>
              <a:rPr lang="zh-CN" altLang="zh-CN" b="0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名称</a:t>
            </a:r>
            <a:endParaRPr lang="en-US" altLang="zh-CN" b="0" dirty="0" smtClean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lvl="2"/>
            <a:r>
              <a:rPr lang="en-US" altLang="zh-CN" b="0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Column_name</a:t>
            </a:r>
            <a:r>
              <a:rPr lang="zh-CN" altLang="en-US" b="0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：定义</a:t>
            </a:r>
            <a:r>
              <a:rPr lang="zh-CN" altLang="en-US" b="0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索引的列</a:t>
            </a:r>
            <a:r>
              <a:rPr lang="zh-CN" altLang="en-US" b="0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字段</a:t>
            </a:r>
            <a:endParaRPr lang="en-US" altLang="zh-CN" b="0" dirty="0" smtClean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lvl="2"/>
            <a:r>
              <a:rPr lang="en-US" altLang="zh-CN" b="0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Seq_in_index</a:t>
            </a:r>
            <a:r>
              <a:rPr lang="zh-CN" altLang="en-US" b="0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：该</a:t>
            </a:r>
            <a:r>
              <a:rPr lang="zh-CN" altLang="en-US" b="0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列在索引中的位置</a:t>
            </a:r>
            <a:endParaRPr lang="en-US" altLang="zh-CN" b="0" dirty="0" smtClean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lvl="2"/>
            <a:r>
              <a:rPr lang="en-US" altLang="zh-CN" b="0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Null</a:t>
            </a:r>
            <a:r>
              <a:rPr lang="zh-CN" altLang="en-US" b="0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：该</a:t>
            </a:r>
            <a:r>
              <a:rPr lang="zh-CN" altLang="en-US" b="0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列是否能为</a:t>
            </a:r>
            <a:r>
              <a:rPr lang="zh-CN" altLang="en-US" b="0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空值</a:t>
            </a:r>
            <a:endParaRPr lang="zh-CN" altLang="en-US" b="0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lvl="2"/>
            <a:r>
              <a:rPr lang="en-US" altLang="zh-CN" b="0" dirty="0" err="1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Index_type</a:t>
            </a:r>
            <a:r>
              <a:rPr lang="zh-CN" altLang="en-US" b="0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：索引</a:t>
            </a:r>
            <a:r>
              <a:rPr lang="zh-CN" altLang="en-US" b="0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类型</a:t>
            </a:r>
          </a:p>
          <a:p>
            <a:pPr lvl="2"/>
            <a:endParaRPr lang="zh-CN" altLang="en-US" b="0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  <p:grpSp>
        <p:nvGrpSpPr>
          <p:cNvPr id="32" name="组合 13"/>
          <p:cNvGrpSpPr>
            <a:grpSpLocks/>
          </p:cNvGrpSpPr>
          <p:nvPr/>
        </p:nvGrpSpPr>
        <p:grpSpPr bwMode="auto">
          <a:xfrm>
            <a:off x="4084910" y="6309320"/>
            <a:ext cx="3727450" cy="428625"/>
            <a:chOff x="3143240" y="5143512"/>
            <a:chExt cx="4572032" cy="428628"/>
          </a:xfrm>
        </p:grpSpPr>
        <p:sp>
          <p:nvSpPr>
            <p:cNvPr id="33" name="圆角矩形 32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4" name="圆角矩形 33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5" name="Picture 8" descr="说话气泡new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TextBox 36"/>
            <p:cNvSpPr txBox="1"/>
            <p:nvPr/>
          </p:nvSpPr>
          <p:spPr bwMode="auto">
            <a:xfrm>
              <a:off x="4540045" y="5187962"/>
              <a:ext cx="2440470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演示： 查看索引</a:t>
              </a:r>
              <a:endParaRPr lang="en-US" altLang="zh-CN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883094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课堂演示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需求说明</a:t>
            </a:r>
          </a:p>
          <a:p>
            <a:pPr lvl="1"/>
            <a:r>
              <a:rPr lang="zh-CN" altLang="en-US"/>
              <a:t>给数据库表</a:t>
            </a:r>
            <a:r>
              <a:rPr lang="en-US" altLang="zh-CN"/>
              <a:t>student</a:t>
            </a:r>
            <a:r>
              <a:rPr lang="zh-CN" altLang="en-US"/>
              <a:t>添加索引</a:t>
            </a:r>
          </a:p>
          <a:p>
            <a:pPr lvl="2"/>
            <a:r>
              <a:rPr lang="zh-CN" altLang="en-US"/>
              <a:t>学号</a:t>
            </a:r>
            <a:r>
              <a:rPr lang="en-US" altLang="zh-CN"/>
              <a:t>StudentNo</a:t>
            </a:r>
            <a:r>
              <a:rPr lang="zh-CN" altLang="en-US"/>
              <a:t>，添加主键索引</a:t>
            </a:r>
          </a:p>
          <a:p>
            <a:pPr lvl="2"/>
            <a:r>
              <a:rPr lang="zh-CN" altLang="en-US"/>
              <a:t>身份证</a:t>
            </a:r>
            <a:r>
              <a:rPr lang="en-US" altLang="zh-CN"/>
              <a:t>IdentityCard</a:t>
            </a:r>
            <a:r>
              <a:rPr lang="zh-CN" altLang="en-US"/>
              <a:t>，添加唯一索引</a:t>
            </a:r>
          </a:p>
          <a:p>
            <a:pPr lvl="2"/>
            <a:r>
              <a:rPr lang="zh-CN" altLang="en-US"/>
              <a:t>邮箱</a:t>
            </a:r>
            <a:r>
              <a:rPr lang="en-US" altLang="zh-CN"/>
              <a:t>Email</a:t>
            </a:r>
            <a:r>
              <a:rPr lang="zh-CN" altLang="en-US"/>
              <a:t>，添加常规索引</a:t>
            </a:r>
          </a:p>
          <a:p>
            <a:pPr lvl="2"/>
            <a:r>
              <a:rPr lang="zh-CN" altLang="en-US"/>
              <a:t>姓名</a:t>
            </a:r>
            <a:r>
              <a:rPr lang="en-US" altLang="zh-CN"/>
              <a:t>StudentName</a:t>
            </a:r>
            <a:r>
              <a:rPr lang="zh-CN" altLang="en-US"/>
              <a:t>，添加全文索引 </a:t>
            </a:r>
            <a:r>
              <a:rPr lang="en-US" altLang="zh-CN"/>
              <a:t>(MyISAM</a:t>
            </a:r>
            <a:r>
              <a:rPr lang="zh-CN" altLang="en-US"/>
              <a:t>类型数据表</a:t>
            </a:r>
            <a:r>
              <a:rPr lang="en-US" altLang="zh-CN"/>
              <a:t>)</a:t>
            </a:r>
          </a:p>
          <a:p>
            <a:pPr lvl="2"/>
            <a:endParaRPr lang="en-US" altLang="zh-CN"/>
          </a:p>
          <a:p>
            <a:pPr lvl="2"/>
            <a:endParaRPr lang="en-US" altLang="zh-CN" b="0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课堂练习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>
                <a:sym typeface="+mn-ea"/>
              </a:rPr>
              <a:t>需求说明</a:t>
            </a:r>
            <a:endParaRPr lang="zh-CN" altLang="en-US"/>
          </a:p>
          <a:p>
            <a:pPr lvl="1"/>
            <a:r>
              <a:rPr lang="zh-CN" altLang="en-US"/>
              <a:t>给</a:t>
            </a:r>
            <a:r>
              <a:rPr lang="en-US" altLang="zh-CN"/>
              <a:t>result</a:t>
            </a:r>
            <a:r>
              <a:rPr lang="zh-CN" altLang="en-US"/>
              <a:t>表添加索引</a:t>
            </a:r>
          </a:p>
          <a:p>
            <a:pPr lvl="2"/>
            <a:r>
              <a:rPr lang="zh-CN" altLang="en-US"/>
              <a:t>学号</a:t>
            </a:r>
            <a:r>
              <a:rPr lang="en-US" altLang="zh-CN"/>
              <a:t>StudentNo</a:t>
            </a:r>
            <a:r>
              <a:rPr lang="zh-CN" altLang="en-US"/>
              <a:t>添加唯一索引</a:t>
            </a:r>
          </a:p>
          <a:p>
            <a:pPr lvl="2"/>
            <a:r>
              <a:rPr lang="zh-CN" altLang="en-US"/>
              <a:t>成绩</a:t>
            </a:r>
            <a:r>
              <a:rPr lang="en-US" altLang="zh-CN"/>
              <a:t>StudentResult</a:t>
            </a:r>
            <a:r>
              <a:rPr lang="zh-CN" altLang="en-US"/>
              <a:t>添加常规索引</a:t>
            </a:r>
          </a:p>
          <a:p>
            <a:pPr lvl="2"/>
            <a:r>
              <a:rPr lang="zh-CN" altLang="en-US"/>
              <a:t>查看索引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+mn-ea"/>
              </a:rPr>
              <a:t>分析</a:t>
            </a:r>
            <a:r>
              <a:rPr lang="en-US" altLang="zh-CN" smtClean="0">
                <a:sym typeface="+mn-ea"/>
              </a:rPr>
              <a:t>SQL</a:t>
            </a:r>
            <a:r>
              <a:rPr lang="zh-CN" altLang="en-US" smtClean="0">
                <a:sym typeface="+mn-ea"/>
              </a:rPr>
              <a:t>语句的执行性能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>
                <a:sym typeface="+mn-ea"/>
              </a:rPr>
              <a:t>EXPLAIN  </a:t>
            </a:r>
            <a:r>
              <a:rPr lang="zh-CN" altLang="en-US" smtClean="0">
                <a:sym typeface="+mn-ea"/>
              </a:rPr>
              <a:t>表名  （</a:t>
            </a:r>
            <a:r>
              <a:rPr lang="en-US" altLang="zh-CN" smtClean="0">
                <a:sym typeface="+mn-ea"/>
              </a:rPr>
              <a:t>DESC </a:t>
            </a:r>
            <a:r>
              <a:rPr lang="zh-CN" altLang="en-US" smtClean="0">
                <a:sym typeface="+mn-ea"/>
              </a:rPr>
              <a:t>表名）</a:t>
            </a:r>
            <a:endParaRPr lang="en-US" altLang="x-none" smtClean="0"/>
          </a:p>
          <a:p>
            <a:pPr lvl="0"/>
            <a:r>
              <a:rPr lang="en-US" altLang="zh-CN" smtClean="0">
                <a:sym typeface="+mn-ea"/>
              </a:rPr>
              <a:t>EXPLAIN  SELECT</a:t>
            </a:r>
            <a:r>
              <a:rPr lang="zh-CN" altLang="en-US" smtClean="0">
                <a:sym typeface="+mn-ea"/>
              </a:rPr>
              <a:t>语句</a:t>
            </a:r>
            <a:endParaRPr lang="en-US" altLang="x-none" smtClean="0"/>
          </a:p>
          <a:p>
            <a:pPr lvl="1"/>
            <a:r>
              <a:rPr lang="zh-CN" altLang="en-US" smtClean="0">
                <a:sym typeface="+mn-ea"/>
              </a:rPr>
              <a:t>提示：使用 </a:t>
            </a:r>
            <a:r>
              <a:rPr lang="en-US" altLang="zh-CN" smtClean="0">
                <a:sym typeface="+mn-ea"/>
              </a:rPr>
              <a:t>\G </a:t>
            </a:r>
            <a:r>
              <a:rPr lang="zh-CN" altLang="en-US" smtClean="0">
                <a:sym typeface="+mn-ea"/>
              </a:rPr>
              <a:t>结尾能竖排显示</a:t>
            </a:r>
            <a:endParaRPr lang="zh-CN" altLang="en-US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423863" y="2960688"/>
          <a:ext cx="8367712" cy="3040062"/>
        </p:xfrm>
        <a:graphic>
          <a:graphicData uri="http://schemas.openxmlformats.org/presentationml/2006/ole">
            <p:oleObj spid="_x0000_s3166" r:id="rId3" imgW="8361905" imgH="3038095" progId="PBrush">
              <p:embed/>
            </p:oleObj>
          </a:graphicData>
        </a:graphic>
      </p:graphicFrame>
      <p:sp>
        <p:nvSpPr>
          <p:cNvPr id="8" name="AutoShape 17"/>
          <p:cNvSpPr>
            <a:spLocks noChangeArrowheads="1"/>
          </p:cNvSpPr>
          <p:nvPr/>
        </p:nvSpPr>
        <p:spPr bwMode="auto">
          <a:xfrm>
            <a:off x="2928938" y="3286125"/>
            <a:ext cx="4572000" cy="407988"/>
          </a:xfrm>
          <a:prstGeom prst="wedgeRoundRectCallout">
            <a:avLst>
              <a:gd name="adj1" fmla="val -49912"/>
              <a:gd name="adj2" fmla="val 95611"/>
              <a:gd name="adj3" fmla="val 16667"/>
            </a:avLst>
          </a:prstGeom>
          <a:solidFill>
            <a:srgbClr val="558ED5"/>
          </a:solidFill>
          <a:ln w="9525" cmpd="sng">
            <a:solidFill>
              <a:schemeClr val="bg1"/>
            </a:solidFill>
            <a:miter lim="800000"/>
          </a:ln>
          <a:effectLst>
            <a:outerShdw sx="102000" sy="102000" algn="ctr" rotWithShape="0">
              <a:srgbClr val="000000">
                <a:alpha val="34999"/>
              </a:srgbClr>
            </a:outerShdw>
          </a:effectLst>
        </p:spPr>
        <p:txBody>
          <a:bodyPr anchorCtr="1">
            <a:spAutoFit/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3DA9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  <a:t>查询中不包含子查询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9" name="AutoShape 17"/>
          <p:cNvSpPr>
            <a:spLocks noChangeArrowheads="1"/>
          </p:cNvSpPr>
          <p:nvPr/>
        </p:nvSpPr>
        <p:spPr bwMode="auto">
          <a:xfrm>
            <a:off x="3500438" y="3878263"/>
            <a:ext cx="4786313" cy="714375"/>
          </a:xfrm>
          <a:prstGeom prst="wedgeRoundRectCallout">
            <a:avLst>
              <a:gd name="adj1" fmla="val -59500"/>
              <a:gd name="adj2" fmla="val 19856"/>
              <a:gd name="adj3" fmla="val 16667"/>
            </a:avLst>
          </a:prstGeom>
          <a:solidFill>
            <a:srgbClr val="558ED5"/>
          </a:solidFill>
          <a:ln w="9525" cmpd="sng">
            <a:solidFill>
              <a:schemeClr val="bg1"/>
            </a:solidFill>
            <a:miter lim="800000"/>
          </a:ln>
          <a:effectLst>
            <a:outerShdw sx="102000" sy="102000" algn="ctr" rotWithShape="0">
              <a:srgbClr val="000000">
                <a:alpha val="34999"/>
              </a:srgbClr>
            </a:outerShdw>
          </a:effectLst>
        </p:spPr>
        <p:txBody>
          <a:bodyPr anchorCtr="1">
            <a:spAutoFit/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3DA9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连接类型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,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  <a:t>从最好到最差的连接类型为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  <a:t>const、eq_reg、ref、range、indexhe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  <a:t>和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  <a:t>ALL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0" name="AutoShape 17"/>
          <p:cNvSpPr>
            <a:spLocks noChangeArrowheads="1"/>
          </p:cNvSpPr>
          <p:nvPr/>
        </p:nvSpPr>
        <p:spPr bwMode="auto">
          <a:xfrm>
            <a:off x="3857625" y="4929188"/>
            <a:ext cx="3500438" cy="714375"/>
          </a:xfrm>
          <a:prstGeom prst="wedgeRoundRectCallout">
            <a:avLst>
              <a:gd name="adj1" fmla="val -60139"/>
              <a:gd name="adj2" fmla="val 45431"/>
              <a:gd name="adj3" fmla="val 16667"/>
            </a:avLst>
          </a:prstGeom>
          <a:solidFill>
            <a:srgbClr val="558ED5"/>
          </a:solidFill>
          <a:ln w="9525" cmpd="sng">
            <a:solidFill>
              <a:schemeClr val="bg1"/>
            </a:solidFill>
            <a:miter lim="800000"/>
          </a:ln>
          <a:effectLst>
            <a:outerShdw sx="102000" sy="102000" algn="ctr" rotWithShape="0">
              <a:srgbClr val="000000">
                <a:alpha val="34999"/>
              </a:srgbClr>
            </a:outerShdw>
          </a:effectLst>
        </p:spPr>
        <p:txBody>
          <a:bodyPr anchorCtr="1">
            <a:spAutoFit/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3DA9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包含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MySQL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解决查询的详细信息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10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+mn-ea"/>
              </a:rPr>
              <a:t>课堂演示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>
                <a:sym typeface="+mn-ea"/>
              </a:rPr>
              <a:t>需求说明</a:t>
            </a:r>
            <a:endParaRPr lang="en-US" altLang="x-none" smtClean="0"/>
          </a:p>
          <a:p>
            <a:pPr lvl="1"/>
            <a:r>
              <a:rPr lang="zh-CN" altLang="en-US" smtClean="0">
                <a:sym typeface="+mn-ea"/>
              </a:rPr>
              <a:t>查询数据表</a:t>
            </a:r>
            <a:r>
              <a:rPr lang="en-US" altLang="zh-CN" smtClean="0">
                <a:sym typeface="+mn-ea"/>
              </a:rPr>
              <a:t>result</a:t>
            </a:r>
            <a:r>
              <a:rPr lang="zh-CN" altLang="en-US" smtClean="0">
                <a:sym typeface="+mn-ea"/>
              </a:rPr>
              <a:t>课程为</a:t>
            </a:r>
            <a:r>
              <a:rPr lang="en-US" altLang="zh-CN" smtClean="0">
                <a:sym typeface="+mn-ea"/>
              </a:rPr>
              <a:t>《C</a:t>
            </a:r>
            <a:r>
              <a:rPr lang="zh-CN" altLang="en-US" smtClean="0">
                <a:sym typeface="+mn-ea"/>
              </a:rPr>
              <a:t>语言</a:t>
            </a:r>
            <a:r>
              <a:rPr lang="en-US" altLang="zh-CN" smtClean="0">
                <a:sym typeface="+mn-ea"/>
              </a:rPr>
              <a:t>-1》</a:t>
            </a:r>
            <a:r>
              <a:rPr lang="zh-CN" altLang="en-US" smtClean="0">
                <a:sym typeface="+mn-ea"/>
              </a:rPr>
              <a:t>的成绩</a:t>
            </a:r>
            <a:endParaRPr lang="en-US" altLang="x-none" smtClean="0"/>
          </a:p>
          <a:p>
            <a:pPr lvl="1"/>
            <a:r>
              <a:rPr lang="zh-CN" altLang="en-US" smtClean="0">
                <a:sym typeface="+mn-ea"/>
              </a:rPr>
              <a:t>对比</a:t>
            </a:r>
            <a:r>
              <a:rPr lang="en-US" altLang="zh-CN" smtClean="0">
                <a:sym typeface="+mn-ea"/>
              </a:rPr>
              <a:t>SubjectNo</a:t>
            </a:r>
            <a:r>
              <a:rPr lang="zh-CN" altLang="en-US" smtClean="0">
                <a:sym typeface="+mn-ea"/>
              </a:rPr>
              <a:t>（课程</a:t>
            </a:r>
            <a:r>
              <a:rPr lang="en-US" altLang="zh-CN" smtClean="0">
                <a:sym typeface="+mn-ea"/>
              </a:rPr>
              <a:t>ID</a:t>
            </a:r>
            <a:r>
              <a:rPr lang="zh-CN" altLang="en-US" smtClean="0">
                <a:sym typeface="+mn-ea"/>
              </a:rPr>
              <a:t>）有无索引的查询效率</a:t>
            </a:r>
            <a:endParaRPr lang="en-US" altLang="x-none" smtClean="0"/>
          </a:p>
          <a:p>
            <a:pPr lvl="1"/>
            <a:endParaRPr lang="en-US" altLang="x-none" smtClean="0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本章任务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>
                <a:sym typeface="+mn-ea"/>
              </a:rPr>
              <a:t>任务</a:t>
            </a:r>
            <a:r>
              <a:rPr lang="en-US" altLang="zh-CN" dirty="0" smtClean="0">
                <a:sym typeface="+mn-ea"/>
              </a:rPr>
              <a:t>1</a:t>
            </a:r>
            <a:r>
              <a:rPr lang="zh-CN" altLang="en-US" dirty="0" smtClean="0">
                <a:sym typeface="+mn-ea"/>
              </a:rPr>
              <a:t>：创建并使用索引查询数据</a:t>
            </a:r>
            <a:endParaRPr lang="en-US" altLang="x-none" dirty="0" smtClean="0"/>
          </a:p>
          <a:p>
            <a:pPr lvl="0"/>
            <a:r>
              <a:rPr lang="zh-CN" altLang="en-US" dirty="0" smtClean="0">
                <a:sym typeface="+mn-ea"/>
              </a:rPr>
              <a:t>任务</a:t>
            </a:r>
            <a:r>
              <a:rPr lang="en-US" altLang="zh-CN" dirty="0" smtClean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：</a:t>
            </a:r>
            <a:r>
              <a:rPr lang="zh-CN" altLang="en-US" dirty="0" smtClean="0">
                <a:sym typeface="+mn-ea"/>
              </a:rPr>
              <a:t>给新建的数据表添加索引</a:t>
            </a:r>
            <a:endParaRPr lang="en-US" altLang="zh-CN" dirty="0" smtClean="0">
              <a:sym typeface="+mn-ea"/>
            </a:endParaRPr>
          </a:p>
          <a:p>
            <a:pPr lvl="0"/>
            <a:r>
              <a:rPr lang="zh-CN" altLang="en-US" dirty="0" smtClean="0">
                <a:sym typeface="+mn-ea"/>
              </a:rPr>
              <a:t>任务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smtClean="0">
                <a:sym typeface="+mn-ea"/>
              </a:rPr>
              <a:t>：</a:t>
            </a:r>
            <a:r>
              <a:rPr lang="zh-CN" altLang="en-US" dirty="0" smtClean="0">
                <a:sym typeface="+mn-ea"/>
              </a:rPr>
              <a:t>创建视图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+mn-ea"/>
              </a:rPr>
              <a:t>添加正确的索引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>
                <a:sym typeface="+mn-ea"/>
              </a:rPr>
              <a:t>回顾</a:t>
            </a:r>
            <a:r>
              <a:rPr lang="en-US" altLang="zh-CN" smtClean="0">
                <a:sym typeface="+mn-ea"/>
              </a:rPr>
              <a:t>MySQL</a:t>
            </a:r>
            <a:r>
              <a:rPr lang="zh-CN" altLang="en-US" smtClean="0">
                <a:sym typeface="+mn-ea"/>
              </a:rPr>
              <a:t>中的索引包括？</a:t>
            </a:r>
            <a:endParaRPr lang="en-US" altLang="x-none" smtClean="0"/>
          </a:p>
          <a:p>
            <a:pPr lvl="1"/>
            <a:r>
              <a:rPr lang="zh-CN" altLang="en-US" smtClean="0">
                <a:sym typeface="+mn-ea"/>
              </a:rPr>
              <a:t>主键索引、唯一索引、普通索引、全文索引</a:t>
            </a:r>
            <a:endParaRPr lang="en-US" altLang="x-none" smtClean="0"/>
          </a:p>
          <a:p>
            <a:pPr lvl="0"/>
            <a:r>
              <a:rPr lang="zh-CN" altLang="en-US" smtClean="0">
                <a:sym typeface="+mn-ea"/>
              </a:rPr>
              <a:t>什么时候添加索引？</a:t>
            </a:r>
            <a:endParaRPr lang="en-US" altLang="x-none" smtClean="0"/>
          </a:p>
          <a:p>
            <a:pPr lvl="1"/>
            <a:r>
              <a:rPr lang="zh-CN" altLang="en-US" smtClean="0">
                <a:sym typeface="+mn-ea"/>
              </a:rPr>
              <a:t>在</a:t>
            </a:r>
            <a:r>
              <a:rPr lang="en-US" altLang="zh-CN" smtClean="0">
                <a:sym typeface="+mn-ea"/>
              </a:rPr>
              <a:t>WHERE</a:t>
            </a:r>
            <a:r>
              <a:rPr lang="zh-CN" altLang="en-US" smtClean="0">
                <a:sym typeface="+mn-ea"/>
              </a:rPr>
              <a:t>，</a:t>
            </a:r>
            <a:r>
              <a:rPr lang="en-US" altLang="zh-CN" smtClean="0">
                <a:sym typeface="+mn-ea"/>
              </a:rPr>
              <a:t>ORDER BY </a:t>
            </a:r>
            <a:r>
              <a:rPr lang="zh-CN" altLang="en-US" smtClean="0">
                <a:sym typeface="+mn-ea"/>
              </a:rPr>
              <a:t>子句中经常使用的字段</a:t>
            </a:r>
            <a:endParaRPr lang="en-US" altLang="x-none" smtClean="0"/>
          </a:p>
          <a:p>
            <a:pPr lvl="1"/>
            <a:r>
              <a:rPr lang="zh-CN" altLang="en-US" smtClean="0">
                <a:sym typeface="+mn-ea"/>
              </a:rPr>
              <a:t>字段的值是多个（例如性别字段则不适合）</a:t>
            </a:r>
            <a:endParaRPr lang="en-US" altLang="x-none" smtClean="0"/>
          </a:p>
          <a:p>
            <a:pPr lvl="1"/>
            <a:r>
              <a:rPr lang="zh-CN" altLang="en-US" smtClean="0">
                <a:sym typeface="+mn-ea"/>
              </a:rPr>
              <a:t>字段内容不是经常变化的</a:t>
            </a:r>
            <a:endParaRPr lang="en-US" altLang="x-none" smtClean="0"/>
          </a:p>
          <a:p>
            <a:pPr lvl="2"/>
            <a:r>
              <a:rPr lang="zh-CN" altLang="en-US" smtClean="0">
                <a:sym typeface="+mn-ea"/>
              </a:rPr>
              <a:t>经常变化的字段，添加索引反而降低性能</a:t>
            </a:r>
            <a:endParaRPr lang="en-US" altLang="x-none" smtClean="0"/>
          </a:p>
          <a:p>
            <a:pPr lvl="1"/>
            <a:r>
              <a:rPr lang="zh-CN" altLang="en-US" smtClean="0">
                <a:sym typeface="+mn-ea"/>
              </a:rPr>
              <a:t>不宜过多添加索引</a:t>
            </a:r>
            <a:endParaRPr lang="en-US" altLang="x-none" smtClean="0"/>
          </a:p>
          <a:p>
            <a:pPr lvl="2"/>
            <a:r>
              <a:rPr lang="zh-CN" altLang="en-US" smtClean="0">
                <a:sym typeface="+mn-ea"/>
              </a:rPr>
              <a:t>每添加一条索引都会占用磁盘空间</a:t>
            </a:r>
            <a:endParaRPr lang="en-US" altLang="x-none" smtClean="0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>
                <a:sym typeface="+mn-ea"/>
              </a:rPr>
              <a:t>MySQL</a:t>
            </a:r>
            <a:r>
              <a:rPr lang="zh-CN" altLang="en-US" smtClean="0">
                <a:sym typeface="+mn-ea"/>
              </a:rPr>
              <a:t>数据库有哪些索引？</a:t>
            </a:r>
            <a:endParaRPr lang="en-US" altLang="x-none" smtClean="0"/>
          </a:p>
          <a:p>
            <a:pPr lvl="0"/>
            <a:r>
              <a:rPr lang="zh-CN" altLang="en-US" smtClean="0">
                <a:sym typeface="+mn-ea"/>
              </a:rPr>
              <a:t>什么时候使用索引？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9624820"/>
              </p:ext>
            </p:extLst>
          </p:nvPr>
        </p:nvGraphicFramePr>
        <p:xfrm>
          <a:off x="214285" y="2324625"/>
          <a:ext cx="8715433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4219"/>
                <a:gridCol w="1794219"/>
                <a:gridCol w="1794219"/>
                <a:gridCol w="1794219"/>
                <a:gridCol w="1538557"/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雇员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姓名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薪金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职务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绩效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E10004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Ian 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43000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技术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E10005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Ricky M.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32000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营销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… …</a:t>
                      </a:r>
                      <a:endParaRPr kumimoji="0" lang="en-US" altLang="zh-CN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… …</a:t>
                      </a:r>
                      <a:endParaRPr kumimoji="0" lang="en-US" altLang="zh-CN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… 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… …</a:t>
                      </a:r>
                      <a:endParaRPr kumimoji="0" lang="en-US" altLang="zh-CN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… …</a:t>
                      </a:r>
                      <a:endParaRPr kumimoji="0" lang="en-US" altLang="zh-CN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… 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… …</a:t>
                      </a:r>
                      <a:endParaRPr kumimoji="0" lang="en-US" altLang="zh-CN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… …</a:t>
                      </a:r>
                      <a:endParaRPr kumimoji="0" lang="en-US" altLang="zh-CN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… 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… …</a:t>
                      </a:r>
                      <a:endParaRPr kumimoji="0" lang="en-US" altLang="zh-CN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… …</a:t>
                      </a:r>
                      <a:endParaRPr kumimoji="0" lang="en-US" altLang="zh-CN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… 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… …</a:t>
                      </a:r>
                      <a:endParaRPr kumimoji="0" lang="en-US" altLang="zh-CN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… …</a:t>
                      </a:r>
                      <a:endParaRPr kumimoji="0" lang="en-US" altLang="zh-CN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… 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3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为什么需要视图</a:t>
            </a:r>
            <a:endParaRPr lang="zh-CN" altLang="en-US" dirty="0"/>
          </a:p>
        </p:txBody>
      </p:sp>
      <p:sp>
        <p:nvSpPr>
          <p:cNvPr id="834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不同的人员关注不同的数据</a:t>
            </a:r>
          </a:p>
          <a:p>
            <a:r>
              <a:rPr lang="zh-CN" altLang="en-US" smtClean="0"/>
              <a:t>保证信息的安全性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>
          <a:xfrm>
            <a:off x="6804248" y="6146735"/>
            <a:ext cx="792088" cy="365125"/>
          </a:xfrm>
        </p:spPr>
        <p:txBody>
          <a:bodyPr/>
          <a:lstStyle/>
          <a:p>
            <a:fld id="{F7CA5815-3629-48EB-B7D6-A184792B3B0C}" type="slidenum">
              <a:rPr lang="zh-CN" altLang="en-US" smtClean="0"/>
              <a:pPr/>
              <a:t>22</a:t>
            </a:fld>
            <a:r>
              <a:rPr lang="en-US" altLang="zh-CN" smtClean="0"/>
              <a:t>/61</a:t>
            </a:r>
            <a:endParaRPr lang="zh-CN" altLang="en-US" dirty="0"/>
          </a:p>
        </p:txBody>
      </p:sp>
      <p:sp>
        <p:nvSpPr>
          <p:cNvPr id="834601" name="Line 41"/>
          <p:cNvSpPr>
            <a:spLocks noChangeShapeType="1"/>
          </p:cNvSpPr>
          <p:nvPr/>
        </p:nvSpPr>
        <p:spPr bwMode="auto">
          <a:xfrm>
            <a:off x="152400" y="2357971"/>
            <a:ext cx="4491038" cy="3103563"/>
          </a:xfrm>
          <a:prstGeom prst="line">
            <a:avLst/>
          </a:prstGeom>
          <a:noFill/>
          <a:ln w="635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34602" name="Line 42"/>
          <p:cNvSpPr>
            <a:spLocks noChangeShapeType="1"/>
          </p:cNvSpPr>
          <p:nvPr/>
        </p:nvSpPr>
        <p:spPr bwMode="auto">
          <a:xfrm flipH="1">
            <a:off x="4643438" y="2357971"/>
            <a:ext cx="4271962" cy="3092450"/>
          </a:xfrm>
          <a:prstGeom prst="line">
            <a:avLst/>
          </a:prstGeom>
          <a:noFill/>
          <a:ln w="635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34612" name="Line 52"/>
          <p:cNvSpPr>
            <a:spLocks noChangeShapeType="1"/>
          </p:cNvSpPr>
          <p:nvPr/>
        </p:nvSpPr>
        <p:spPr bwMode="auto">
          <a:xfrm>
            <a:off x="5410200" y="2357971"/>
            <a:ext cx="962025" cy="3125788"/>
          </a:xfrm>
          <a:prstGeom prst="line">
            <a:avLst/>
          </a:prstGeom>
          <a:noFill/>
          <a:ln w="63500">
            <a:solidFill>
              <a:srgbClr val="008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6715140" y="989004"/>
            <a:ext cx="1800225" cy="1225550"/>
            <a:chOff x="3787" y="1344"/>
            <a:chExt cx="933" cy="545"/>
          </a:xfrm>
        </p:grpSpPr>
        <p:sp>
          <p:nvSpPr>
            <p:cNvPr id="834635" name="AutoShape 75"/>
            <p:cNvSpPr>
              <a:spLocks noChangeArrowheads="1"/>
            </p:cNvSpPr>
            <p:nvPr/>
          </p:nvSpPr>
          <p:spPr bwMode="auto">
            <a:xfrm>
              <a:off x="3787" y="1344"/>
              <a:ext cx="933" cy="545"/>
            </a:xfrm>
            <a:prstGeom prst="can">
              <a:avLst>
                <a:gd name="adj" fmla="val 31102"/>
              </a:avLst>
            </a:prstGeom>
            <a:gradFill rotWithShape="0">
              <a:gsLst>
                <a:gs pos="0">
                  <a:srgbClr val="6699FF">
                    <a:gamma/>
                    <a:shade val="46275"/>
                    <a:invGamma/>
                  </a:srgbClr>
                </a:gs>
                <a:gs pos="50000">
                  <a:srgbClr val="6699FF"/>
                </a:gs>
                <a:gs pos="100000">
                  <a:srgbClr val="6699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4636" name="Text Box 76"/>
            <p:cNvSpPr txBox="1">
              <a:spLocks noChangeArrowheads="1"/>
            </p:cNvSpPr>
            <p:nvPr/>
          </p:nvSpPr>
          <p:spPr bwMode="auto">
            <a:xfrm>
              <a:off x="3900" y="1601"/>
              <a:ext cx="696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>
                  <a:solidFill>
                    <a:schemeClr val="bg1"/>
                  </a:solidFill>
                  <a:ea typeface="黑体" pitchFamily="2" charset="-122"/>
                </a:rPr>
                <a:t>雇员数据库</a:t>
              </a:r>
            </a:p>
          </p:txBody>
        </p:sp>
      </p:grpSp>
      <p:grpSp>
        <p:nvGrpSpPr>
          <p:cNvPr id="3" name="Group 103"/>
          <p:cNvGrpSpPr>
            <a:grpSpLocks noChangeAspect="1"/>
          </p:cNvGrpSpPr>
          <p:nvPr/>
        </p:nvGrpSpPr>
        <p:grpSpPr bwMode="auto">
          <a:xfrm>
            <a:off x="3924300" y="5254626"/>
            <a:ext cx="1187450" cy="1525588"/>
            <a:chOff x="2561" y="3339"/>
            <a:chExt cx="748" cy="961"/>
          </a:xfrm>
        </p:grpSpPr>
        <p:pic>
          <p:nvPicPr>
            <p:cNvPr id="834654" name="Picture 94" descr="golden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61" y="3339"/>
              <a:ext cx="748" cy="961"/>
            </a:xfrm>
            <a:prstGeom prst="rect">
              <a:avLst/>
            </a:prstGeom>
            <a:noFill/>
          </p:spPr>
        </p:pic>
        <p:sp>
          <p:nvSpPr>
            <p:cNvPr id="834655" name="Text Box 95"/>
            <p:cNvSpPr txBox="1">
              <a:spLocks noChangeAspect="1" noChangeArrowheads="1"/>
            </p:cNvSpPr>
            <p:nvPr/>
          </p:nvSpPr>
          <p:spPr bwMode="auto">
            <a:xfrm>
              <a:off x="2680" y="3913"/>
              <a:ext cx="5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400">
                  <a:solidFill>
                    <a:schemeClr val="bg1"/>
                  </a:solidFill>
                  <a:ea typeface="黑体" pitchFamily="2" charset="-122"/>
                </a:rPr>
                <a:t>老板 </a:t>
              </a:r>
            </a:p>
          </p:txBody>
        </p:sp>
      </p:grpSp>
      <p:sp>
        <p:nvSpPr>
          <p:cNvPr id="834565" name="Line 5"/>
          <p:cNvSpPr>
            <a:spLocks noChangeShapeType="1"/>
          </p:cNvSpPr>
          <p:nvPr/>
        </p:nvSpPr>
        <p:spPr bwMode="auto">
          <a:xfrm rot="1048043">
            <a:off x="1404938" y="2519896"/>
            <a:ext cx="1584325" cy="3225800"/>
          </a:xfrm>
          <a:prstGeom prst="line">
            <a:avLst/>
          </a:prstGeom>
          <a:noFill/>
          <a:ln w="76200">
            <a:solidFill>
              <a:srgbClr val="3366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34564" name="Line 4"/>
          <p:cNvSpPr>
            <a:spLocks noChangeShapeType="1"/>
          </p:cNvSpPr>
          <p:nvPr/>
        </p:nvSpPr>
        <p:spPr bwMode="auto">
          <a:xfrm flipH="1">
            <a:off x="2628900" y="2367496"/>
            <a:ext cx="6286500" cy="3448050"/>
          </a:xfrm>
          <a:prstGeom prst="line">
            <a:avLst/>
          </a:prstGeom>
          <a:noFill/>
          <a:ln w="76200">
            <a:solidFill>
              <a:srgbClr val="3366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34613" name="Line 53"/>
          <p:cNvSpPr>
            <a:spLocks noChangeShapeType="1"/>
          </p:cNvSpPr>
          <p:nvPr/>
        </p:nvSpPr>
        <p:spPr bwMode="auto">
          <a:xfrm rot="1048043">
            <a:off x="3225800" y="2791359"/>
            <a:ext cx="3275013" cy="2470150"/>
          </a:xfrm>
          <a:prstGeom prst="line">
            <a:avLst/>
          </a:prstGeom>
          <a:noFill/>
          <a:ln w="63500">
            <a:solidFill>
              <a:srgbClr val="008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34670" name="Line 110"/>
          <p:cNvSpPr>
            <a:spLocks noChangeShapeType="1"/>
          </p:cNvSpPr>
          <p:nvPr/>
        </p:nvSpPr>
        <p:spPr bwMode="auto">
          <a:xfrm flipH="1">
            <a:off x="8174038" y="3754971"/>
            <a:ext cx="719137" cy="1512888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4" name="Group 102"/>
          <p:cNvGrpSpPr>
            <a:grpSpLocks noChangeAspect="1"/>
          </p:cNvGrpSpPr>
          <p:nvPr/>
        </p:nvGrpSpPr>
        <p:grpSpPr bwMode="auto">
          <a:xfrm>
            <a:off x="5651500" y="5258710"/>
            <a:ext cx="1258888" cy="1525587"/>
            <a:chOff x="3878" y="3164"/>
            <a:chExt cx="714" cy="865"/>
          </a:xfrm>
        </p:grpSpPr>
        <p:pic>
          <p:nvPicPr>
            <p:cNvPr id="834660" name="Picture 100" descr="gree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78" y="3164"/>
              <a:ext cx="714" cy="865"/>
            </a:xfrm>
            <a:prstGeom prst="rect">
              <a:avLst/>
            </a:prstGeom>
            <a:noFill/>
          </p:spPr>
        </p:pic>
        <p:sp>
          <p:nvSpPr>
            <p:cNvPr id="834661" name="Text Box 101"/>
            <p:cNvSpPr txBox="1">
              <a:spLocks noChangeAspect="1" noChangeArrowheads="1"/>
            </p:cNvSpPr>
            <p:nvPr/>
          </p:nvSpPr>
          <p:spPr bwMode="auto">
            <a:xfrm>
              <a:off x="3969" y="3748"/>
              <a:ext cx="500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400" dirty="0">
                  <a:solidFill>
                    <a:schemeClr val="bg1"/>
                  </a:solidFill>
                  <a:ea typeface="黑体" pitchFamily="2" charset="-122"/>
                </a:rPr>
                <a:t>出纳 </a:t>
              </a:r>
            </a:p>
          </p:txBody>
        </p:sp>
      </p:grpSp>
      <p:grpSp>
        <p:nvGrpSpPr>
          <p:cNvPr id="5" name="Group 104"/>
          <p:cNvGrpSpPr>
            <a:grpSpLocks/>
          </p:cNvGrpSpPr>
          <p:nvPr/>
        </p:nvGrpSpPr>
        <p:grpSpPr bwMode="auto">
          <a:xfrm>
            <a:off x="2014538" y="5313895"/>
            <a:ext cx="1189037" cy="1495425"/>
            <a:chOff x="1269" y="3294"/>
            <a:chExt cx="749" cy="942"/>
          </a:xfrm>
        </p:grpSpPr>
        <p:pic>
          <p:nvPicPr>
            <p:cNvPr id="834657" name="Picture 97" descr="blue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269" y="3294"/>
              <a:ext cx="749" cy="942"/>
            </a:xfrm>
            <a:prstGeom prst="rect">
              <a:avLst/>
            </a:prstGeom>
            <a:noFill/>
          </p:spPr>
        </p:pic>
        <p:sp>
          <p:nvSpPr>
            <p:cNvPr id="834658" name="Text Box 98"/>
            <p:cNvSpPr txBox="1">
              <a:spLocks noChangeAspect="1" noChangeArrowheads="1"/>
            </p:cNvSpPr>
            <p:nvPr/>
          </p:nvSpPr>
          <p:spPr bwMode="auto">
            <a:xfrm>
              <a:off x="1288" y="3766"/>
              <a:ext cx="695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bg1"/>
                  </a:solidFill>
                  <a:ea typeface="黑体" pitchFamily="2" charset="-122"/>
                </a:rPr>
                <a:t>人力资源</a:t>
              </a:r>
            </a:p>
            <a:p>
              <a:r>
                <a:rPr lang="zh-CN" altLang="en-US">
                  <a:solidFill>
                    <a:schemeClr val="bg1"/>
                  </a:solidFill>
                  <a:ea typeface="黑体" pitchFamily="2" charset="-122"/>
                </a:rPr>
                <a:t>主管</a:t>
              </a:r>
            </a:p>
          </p:txBody>
        </p:sp>
      </p:grpSp>
      <p:grpSp>
        <p:nvGrpSpPr>
          <p:cNvPr id="6" name="Group 109"/>
          <p:cNvGrpSpPr>
            <a:grpSpLocks/>
          </p:cNvGrpSpPr>
          <p:nvPr/>
        </p:nvGrpSpPr>
        <p:grpSpPr bwMode="auto">
          <a:xfrm>
            <a:off x="7380288" y="5186367"/>
            <a:ext cx="1187450" cy="1584325"/>
            <a:chOff x="249" y="3158"/>
            <a:chExt cx="748" cy="998"/>
          </a:xfrm>
        </p:grpSpPr>
        <p:pic>
          <p:nvPicPr>
            <p:cNvPr id="834667" name="Picture 107" descr="grey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49" y="3158"/>
              <a:ext cx="748" cy="998"/>
            </a:xfrm>
            <a:prstGeom prst="rect">
              <a:avLst/>
            </a:prstGeom>
            <a:noFill/>
          </p:spPr>
        </p:pic>
        <p:sp>
          <p:nvSpPr>
            <p:cNvPr id="834668" name="Text Box 108"/>
            <p:cNvSpPr txBox="1">
              <a:spLocks noChangeAspect="1" noChangeArrowheads="1"/>
            </p:cNvSpPr>
            <p:nvPr/>
          </p:nvSpPr>
          <p:spPr bwMode="auto">
            <a:xfrm>
              <a:off x="394" y="3657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000">
                  <a:solidFill>
                    <a:schemeClr val="bg1"/>
                  </a:solidFill>
                  <a:ea typeface="黑体" pitchFamily="2" charset="-122"/>
                </a:rPr>
                <a:t>员工</a:t>
              </a:r>
            </a:p>
          </p:txBody>
        </p:sp>
      </p:grpSp>
      <p:sp>
        <p:nvSpPr>
          <p:cNvPr id="834672" name="Line 112"/>
          <p:cNvSpPr>
            <a:spLocks noChangeShapeType="1"/>
          </p:cNvSpPr>
          <p:nvPr/>
        </p:nvSpPr>
        <p:spPr bwMode="auto">
          <a:xfrm>
            <a:off x="7596188" y="4763034"/>
            <a:ext cx="685800" cy="3810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34673" name="Line 113"/>
          <p:cNvSpPr>
            <a:spLocks noChangeShapeType="1"/>
          </p:cNvSpPr>
          <p:nvPr/>
        </p:nvSpPr>
        <p:spPr bwMode="auto">
          <a:xfrm flipV="1">
            <a:off x="7740650" y="4834471"/>
            <a:ext cx="609600" cy="3810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34674" name="AutoShape 114"/>
          <p:cNvSpPr>
            <a:spLocks noChangeArrowheads="1"/>
          </p:cNvSpPr>
          <p:nvPr/>
        </p:nvSpPr>
        <p:spPr bwMode="auto">
          <a:xfrm>
            <a:off x="7740650" y="4043896"/>
            <a:ext cx="1403350" cy="622300"/>
          </a:xfrm>
          <a:prstGeom prst="wedgeRoundRectCallout">
            <a:avLst>
              <a:gd name="adj1" fmla="val -24015"/>
              <a:gd name="adj2" fmla="val 50118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 dirty="0"/>
              <a:t>拒绝访问</a:t>
            </a:r>
          </a:p>
        </p:txBody>
      </p:sp>
      <p:sp>
        <p:nvSpPr>
          <p:cNvPr id="834675" name="Rectangle 115"/>
          <p:cNvSpPr>
            <a:spLocks noChangeArrowheads="1"/>
          </p:cNvSpPr>
          <p:nvPr/>
        </p:nvSpPr>
        <p:spPr bwMode="auto">
          <a:xfrm>
            <a:off x="144463" y="2791359"/>
            <a:ext cx="8820150" cy="503237"/>
          </a:xfrm>
          <a:prstGeom prst="rect">
            <a:avLst/>
          </a:prstGeom>
          <a:noFill/>
          <a:ln w="444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676" name="Line 116"/>
          <p:cNvSpPr>
            <a:spLocks noChangeShapeType="1"/>
          </p:cNvSpPr>
          <p:nvPr/>
        </p:nvSpPr>
        <p:spPr bwMode="auto">
          <a:xfrm rot="1048043">
            <a:off x="6948488" y="3826409"/>
            <a:ext cx="1171575" cy="1235075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34678" name="Line 118"/>
          <p:cNvSpPr>
            <a:spLocks noChangeShapeType="1"/>
          </p:cNvSpPr>
          <p:nvPr/>
        </p:nvSpPr>
        <p:spPr bwMode="auto">
          <a:xfrm rot="1048043" flipV="1">
            <a:off x="-47625" y="4121684"/>
            <a:ext cx="7915275" cy="387350"/>
          </a:xfrm>
          <a:prstGeom prst="line">
            <a:avLst/>
          </a:prstGeom>
          <a:noFill/>
          <a:ln w="6350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34679" name="Line 119"/>
          <p:cNvSpPr>
            <a:spLocks noChangeShapeType="1"/>
          </p:cNvSpPr>
          <p:nvPr/>
        </p:nvSpPr>
        <p:spPr bwMode="auto">
          <a:xfrm flipH="1">
            <a:off x="7956550" y="3321584"/>
            <a:ext cx="1000125" cy="1946275"/>
          </a:xfrm>
          <a:prstGeom prst="line">
            <a:avLst/>
          </a:prstGeom>
          <a:noFill/>
          <a:ln w="6350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cxnSp>
        <p:nvCxnSpPr>
          <p:cNvPr id="35" name="直接箭头连接符 34"/>
          <p:cNvCxnSpPr>
            <a:endCxn id="834674" idx="4"/>
          </p:cNvCxnSpPr>
          <p:nvPr/>
        </p:nvCxnSpPr>
        <p:spPr bwMode="auto">
          <a:xfrm rot="5400000" flipH="1" flipV="1">
            <a:off x="7902718" y="4765239"/>
            <a:ext cx="300901" cy="10428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6485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3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3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34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34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34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34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34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834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34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834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834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834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834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34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34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34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83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5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83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563" grpId="0" build="p"/>
      <p:bldP spid="834601" grpId="0" animBg="1"/>
      <p:bldP spid="834602" grpId="0" animBg="1"/>
      <p:bldP spid="834612" grpId="0" animBg="1"/>
      <p:bldP spid="834565" grpId="0" animBg="1"/>
      <p:bldP spid="834564" grpId="0" animBg="1"/>
      <p:bldP spid="834613" grpId="0" animBg="1"/>
      <p:bldP spid="834670" grpId="0" animBg="1"/>
      <p:bldP spid="834672" grpId="0" animBg="1"/>
      <p:bldP spid="834673" grpId="0" animBg="1"/>
      <p:bldP spid="834674" grpId="0" animBg="1" autoUpdateAnimBg="0"/>
      <p:bldP spid="834675" grpId="0" animBg="1"/>
      <p:bldP spid="834675" grpId="1" animBg="1"/>
      <p:bldP spid="834676" grpId="0" animBg="1"/>
      <p:bldP spid="834678" grpId="0" animBg="1"/>
      <p:bldP spid="834678" grpId="1" animBg="1"/>
      <p:bldP spid="834679" grpId="0" animBg="1"/>
      <p:bldP spid="834679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39315" y="1405266"/>
            <a:ext cx="2542007" cy="2023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505" y="1405266"/>
            <a:ext cx="4230336" cy="2023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3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什么是视图</a:t>
            </a:r>
            <a:r>
              <a:rPr lang="en-US" altLang="zh-CN" smtClean="0"/>
              <a:t>3-1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A5815-3629-48EB-B7D6-A184792B3B0C}" type="slidenum">
              <a:rPr lang="zh-CN" altLang="en-US" smtClean="0"/>
              <a:pPr/>
              <a:t>23</a:t>
            </a:fld>
            <a:r>
              <a:rPr lang="en-US" altLang="zh-CN" smtClean="0"/>
              <a:t>/61</a:t>
            </a:r>
            <a:endParaRPr lang="zh-CN" altLang="en-US" dirty="0"/>
          </a:p>
        </p:txBody>
      </p:sp>
      <p:sp>
        <p:nvSpPr>
          <p:cNvPr id="362511" name="AutoShape 15"/>
          <p:cNvSpPr>
            <a:spLocks noChangeArrowheads="1"/>
          </p:cNvSpPr>
          <p:nvPr/>
        </p:nvSpPr>
        <p:spPr bwMode="auto">
          <a:xfrm>
            <a:off x="941388" y="6093296"/>
            <a:ext cx="2651125" cy="70961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0" lvl="2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教师需要的视图：</a:t>
            </a:r>
            <a:b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</a:b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方便查看学生的成绩</a:t>
            </a:r>
          </a:p>
        </p:txBody>
      </p:sp>
      <p:pic>
        <p:nvPicPr>
          <p:cNvPr id="803856" name="Picture 16" descr="图6-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21288" y="3473474"/>
            <a:ext cx="3527425" cy="3384550"/>
          </a:xfrm>
          <a:prstGeom prst="rect">
            <a:avLst/>
          </a:prstGeom>
          <a:noFill/>
        </p:spPr>
      </p:pic>
      <p:sp>
        <p:nvSpPr>
          <p:cNvPr id="362508" name="AutoShape 12"/>
          <p:cNvSpPr>
            <a:spLocks noChangeArrowheads="1"/>
          </p:cNvSpPr>
          <p:nvPr/>
        </p:nvSpPr>
        <p:spPr bwMode="auto">
          <a:xfrm rot="-2678780">
            <a:off x="2144925" y="3151923"/>
            <a:ext cx="315601" cy="1015486"/>
          </a:xfrm>
          <a:prstGeom prst="downArrow">
            <a:avLst>
              <a:gd name="adj1" fmla="val 57343"/>
              <a:gd name="adj2" fmla="val 151782"/>
            </a:avLst>
          </a:prstGeom>
          <a:solidFill>
            <a:srgbClr val="0070C0"/>
          </a:solidFill>
          <a:ln w="9525" algn="ctr">
            <a:noFill/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362510" name="AutoShape 14"/>
          <p:cNvSpPr>
            <a:spLocks noChangeArrowheads="1"/>
          </p:cNvSpPr>
          <p:nvPr/>
        </p:nvSpPr>
        <p:spPr bwMode="auto">
          <a:xfrm>
            <a:off x="6877050" y="1285860"/>
            <a:ext cx="2219325" cy="71508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0" lvl="2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基于学生信息表和成绩表创建视图</a:t>
            </a:r>
          </a:p>
        </p:txBody>
      </p:sp>
      <p:sp>
        <p:nvSpPr>
          <p:cNvPr id="362509" name="AutoShape 13"/>
          <p:cNvSpPr>
            <a:spLocks noChangeArrowheads="1"/>
          </p:cNvSpPr>
          <p:nvPr/>
        </p:nvSpPr>
        <p:spPr bwMode="auto">
          <a:xfrm rot="2985143">
            <a:off x="4095921" y="3303682"/>
            <a:ext cx="296278" cy="868779"/>
          </a:xfrm>
          <a:prstGeom prst="downArrow">
            <a:avLst>
              <a:gd name="adj1" fmla="val 57343"/>
              <a:gd name="adj2" fmla="val 175606"/>
            </a:avLst>
          </a:prstGeom>
          <a:solidFill>
            <a:srgbClr val="0070C0"/>
          </a:solidFill>
          <a:ln w="9525" algn="ctr">
            <a:noFill/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362514" name="AutoShape 18"/>
          <p:cNvSpPr>
            <a:spLocks noChangeArrowheads="1"/>
          </p:cNvSpPr>
          <p:nvPr/>
        </p:nvSpPr>
        <p:spPr bwMode="auto">
          <a:xfrm>
            <a:off x="5476875" y="5888038"/>
            <a:ext cx="2652713" cy="71508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0" lvl="2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班主任需要的视图：</a:t>
            </a:r>
            <a:b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</a:b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方便查看学生的档案</a:t>
            </a:r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0790" y="4005064"/>
            <a:ext cx="4525771" cy="2065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589610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2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62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62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62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03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2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511" grpId="0" animBg="1"/>
      <p:bldP spid="362508" grpId="0" animBg="1"/>
      <p:bldP spid="362510" grpId="0" animBg="1"/>
      <p:bldP spid="362509" grpId="0" animBg="1"/>
      <p:bldP spid="3625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什么是视图</a:t>
            </a:r>
            <a:r>
              <a:rPr lang="en-US" altLang="zh-CN" smtClean="0"/>
              <a:t>3-2</a:t>
            </a:r>
            <a:endParaRPr lang="en-US" altLang="zh-CN" dirty="0"/>
          </a:p>
        </p:txBody>
      </p:sp>
      <p:sp>
        <p:nvSpPr>
          <p:cNvPr id="805891" name="Rectangle 1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视图是一</a:t>
            </a:r>
            <a:r>
              <a:rPr lang="zh-CN" altLang="en-US" dirty="0" smtClean="0"/>
              <a:t>张</a:t>
            </a:r>
            <a:r>
              <a:rPr lang="ko-KR" altLang="en-US" dirty="0" smtClean="0">
                <a:solidFill>
                  <a:srgbClr val="FF0000"/>
                </a:solidFill>
              </a:rPr>
              <a:t>虚拟表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表示一张表的部分数据或多张表的综合数据</a:t>
            </a:r>
          </a:p>
          <a:p>
            <a:pPr lvl="1"/>
            <a:r>
              <a:rPr lang="zh-CN" altLang="zh-CN" dirty="0" smtClean="0"/>
              <a:t>其结构和数据是建立在对表的查询基础上</a:t>
            </a:r>
            <a:endParaRPr lang="zh-CN" altLang="en-US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视图中不存放数据</a:t>
            </a:r>
          </a:p>
          <a:p>
            <a:pPr lvl="1"/>
            <a:r>
              <a:rPr lang="zh-CN" altLang="en-US" dirty="0" smtClean="0"/>
              <a:t>数据存放在视图所引用的原始表中</a:t>
            </a:r>
          </a:p>
          <a:p>
            <a:r>
              <a:rPr lang="zh-CN" altLang="en-US" dirty="0" smtClean="0"/>
              <a:t>一个原始表，根据不同用户的不同需求，可以创建不同的</a:t>
            </a:r>
            <a:r>
              <a:rPr lang="ko-KR" altLang="en-US" dirty="0" smtClean="0"/>
              <a:t>视图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A5815-3629-48EB-B7D6-A184792B3B0C}" type="slidenum">
              <a:rPr lang="zh-CN" altLang="en-US" smtClean="0"/>
              <a:pPr/>
              <a:t>24</a:t>
            </a:fld>
            <a:r>
              <a:rPr lang="en-US" altLang="zh-CN" smtClean="0"/>
              <a:t>/61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8376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什么是视图</a:t>
            </a:r>
            <a:r>
              <a:rPr lang="en-US" altLang="zh-CN" smtClean="0"/>
              <a:t>3-3</a:t>
            </a:r>
            <a:endParaRPr lang="en-US" altLang="zh-CN" dirty="0"/>
          </a:p>
        </p:txBody>
      </p:sp>
      <p:sp>
        <p:nvSpPr>
          <p:cNvPr id="807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视图的用途</a:t>
            </a:r>
          </a:p>
          <a:p>
            <a:pPr lvl="1"/>
            <a:r>
              <a:rPr lang="ko-KR" altLang="en-US" dirty="0" smtClean="0"/>
              <a:t>筛选表</a:t>
            </a:r>
            <a:r>
              <a:rPr lang="zh-CN" altLang="en-US" dirty="0" smtClean="0"/>
              <a:t>中</a:t>
            </a:r>
            <a:r>
              <a:rPr lang="ko-KR" altLang="en-US" dirty="0" smtClean="0"/>
              <a:t>的行</a:t>
            </a:r>
          </a:p>
          <a:p>
            <a:pPr lvl="1"/>
            <a:r>
              <a:rPr lang="ko-KR" altLang="en-US" dirty="0" smtClean="0"/>
              <a:t>防止未经许可的用户访问敏感数据</a:t>
            </a:r>
          </a:p>
          <a:p>
            <a:pPr lvl="1"/>
            <a:r>
              <a:rPr lang="ko-KR" altLang="en-US" dirty="0" smtClean="0"/>
              <a:t>降低数据库的复杂程度</a:t>
            </a:r>
          </a:p>
          <a:p>
            <a:pPr lvl="1"/>
            <a:r>
              <a:rPr lang="ko-KR" altLang="en-US" dirty="0" smtClean="0"/>
              <a:t>将</a:t>
            </a:r>
            <a:r>
              <a:rPr lang="zh-CN" altLang="en-US" dirty="0" smtClean="0"/>
              <a:t>多个</a:t>
            </a:r>
            <a:r>
              <a:rPr lang="ko-KR" altLang="en-US" dirty="0" smtClean="0"/>
              <a:t>物理数据库抽象为一个逻辑数据库</a:t>
            </a:r>
            <a:endParaRPr lang="zh-CN" altLang="en-US" dirty="0" smtClean="0"/>
          </a:p>
          <a:p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A5815-3629-48EB-B7D6-A184792B3B0C}" type="slidenum">
              <a:rPr lang="zh-CN" altLang="en-US" smtClean="0"/>
              <a:pPr/>
              <a:t>25</a:t>
            </a:fld>
            <a:r>
              <a:rPr lang="en-US" altLang="zh-CN" smtClean="0"/>
              <a:t>/61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441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如何创建视图</a:t>
            </a:r>
            <a:r>
              <a:rPr lang="en-US" altLang="zh-CN" smtClean="0"/>
              <a:t>2-1</a:t>
            </a:r>
            <a:endParaRPr lang="en-US" altLang="zh-CN" dirty="0"/>
          </a:p>
        </p:txBody>
      </p:sp>
      <p:sp>
        <p:nvSpPr>
          <p:cNvPr id="812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语句创建视图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SQL</a:t>
            </a:r>
            <a:r>
              <a:rPr lang="zh-CN" altLang="en-US" dirty="0"/>
              <a:t>语句删除</a:t>
            </a:r>
            <a:r>
              <a:rPr lang="zh-CN" altLang="en-US" dirty="0" smtClean="0"/>
              <a:t>视图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SQL</a:t>
            </a:r>
            <a:r>
              <a:rPr lang="zh-CN" altLang="en-US" dirty="0"/>
              <a:t>语句查看视图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A5815-3629-48EB-B7D6-A184792B3B0C}" type="slidenum">
              <a:rPr lang="zh-CN" altLang="en-US" smtClean="0"/>
              <a:pPr/>
              <a:t>26</a:t>
            </a:fld>
            <a:r>
              <a:rPr lang="en-US" altLang="zh-CN" smtClean="0"/>
              <a:t>/61</a:t>
            </a:r>
            <a:endParaRPr lang="zh-CN" altLang="en-US" dirty="0"/>
          </a:p>
        </p:txBody>
      </p:sp>
      <p:sp>
        <p:nvSpPr>
          <p:cNvPr id="369669" name="AutoShape 5"/>
          <p:cNvSpPr>
            <a:spLocks noChangeArrowheads="1"/>
          </p:cNvSpPr>
          <p:nvPr/>
        </p:nvSpPr>
        <p:spPr bwMode="auto">
          <a:xfrm>
            <a:off x="1000132" y="2005604"/>
            <a:ext cx="6837362" cy="92333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228600" indent="-228600"/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CREATE VIEW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view_name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  </a:t>
            </a:r>
          </a:p>
          <a:p>
            <a:pPr marL="228600" indent="-228600" algn="l"/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   AS</a:t>
            </a:r>
          </a:p>
          <a:p>
            <a:pPr marL="228600" indent="-228600" algn="l"/>
            <a:r>
              <a:rPr lang="en-US" altLang="zh-CN" b="1" dirty="0" smtClean="0">
                <a:latin typeface="+mn-lt"/>
              </a:rPr>
              <a:t>    &lt;SELECT </a:t>
            </a:r>
            <a:r>
              <a:rPr lang="zh-CN" altLang="en-US" b="1" dirty="0" smtClean="0">
                <a:latin typeface="+mn-lt"/>
              </a:rPr>
              <a:t>语句</a:t>
            </a:r>
            <a:r>
              <a:rPr lang="en-US" altLang="zh-CN" b="1" dirty="0" smtClean="0">
                <a:latin typeface="+mn-lt"/>
              </a:rPr>
              <a:t>&gt;;</a:t>
            </a:r>
            <a:endParaRPr lang="en-US" altLang="zh-CN" b="1" dirty="0">
              <a:latin typeface="+mn-lt"/>
            </a:endParaRPr>
          </a:p>
        </p:txBody>
      </p:sp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993250" y="3651781"/>
            <a:ext cx="6811987" cy="369332"/>
          </a:xfrm>
          <a:prstGeom prst="roundRect">
            <a:avLst>
              <a:gd name="adj" fmla="val 150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228600" indent="-228600"/>
            <a:r>
              <a:rPr lang="en-US" altLang="zh-CN" b="1" dirty="0">
                <a:solidFill>
                  <a:srgbClr val="FF0000"/>
                </a:solidFill>
              </a:rPr>
              <a:t>DROP VIEW </a:t>
            </a:r>
            <a:r>
              <a:rPr lang="en-US" altLang="zh-CN" b="1" dirty="0"/>
              <a:t>[IF EXISTS] </a:t>
            </a:r>
            <a:r>
              <a:rPr lang="en-US" altLang="zh-CN" b="1" dirty="0" err="1" smtClean="0"/>
              <a:t>view_name</a:t>
            </a:r>
            <a:r>
              <a:rPr lang="en-US" altLang="zh-CN" b="1" dirty="0" smtClean="0"/>
              <a:t>;</a:t>
            </a:r>
            <a:endParaRPr lang="en-US" altLang="zh-CN" b="1" dirty="0"/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963338" y="5423954"/>
            <a:ext cx="6837362" cy="369332"/>
          </a:xfrm>
          <a:prstGeom prst="roundRect">
            <a:avLst>
              <a:gd name="adj" fmla="val 481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228600" indent="-228600"/>
            <a:r>
              <a:rPr lang="en-US" altLang="zh-CN" b="1" dirty="0">
                <a:solidFill>
                  <a:srgbClr val="FF0000"/>
                </a:solidFill>
              </a:rPr>
              <a:t>SELECT</a:t>
            </a:r>
            <a:r>
              <a:rPr lang="en-US" altLang="zh-CN" b="1" dirty="0">
                <a:solidFill>
                  <a:srgbClr val="0000FF"/>
                </a:solidFill>
              </a:rPr>
              <a:t> </a:t>
            </a:r>
            <a:r>
              <a:rPr lang="zh-CN" altLang="en-US" b="1" dirty="0"/>
              <a:t>字段</a:t>
            </a:r>
            <a:r>
              <a:rPr lang="en-US" altLang="zh-CN" b="1" dirty="0"/>
              <a:t>1, </a:t>
            </a:r>
            <a:r>
              <a:rPr lang="zh-CN" altLang="en-US" b="1" dirty="0"/>
              <a:t>字段</a:t>
            </a:r>
            <a:r>
              <a:rPr lang="en-US" altLang="zh-CN" b="1" dirty="0"/>
              <a:t>2, …… </a:t>
            </a:r>
            <a:r>
              <a:rPr lang="en-US" altLang="zh-CN" b="1" dirty="0">
                <a:solidFill>
                  <a:srgbClr val="FF0000"/>
                </a:solidFill>
              </a:rPr>
              <a:t>FROM</a:t>
            </a:r>
            <a:r>
              <a:rPr lang="en-US" altLang="zh-CN" b="1" dirty="0">
                <a:solidFill>
                  <a:srgbClr val="0000FF"/>
                </a:solidFill>
              </a:rPr>
              <a:t> </a:t>
            </a:r>
            <a:r>
              <a:rPr lang="en-US" altLang="zh-CN" b="1" dirty="0" err="1" smtClean="0"/>
              <a:t>view_name</a:t>
            </a:r>
            <a:r>
              <a:rPr lang="en-US" altLang="zh-CN" b="1" dirty="0" smtClean="0"/>
              <a:t>;</a:t>
            </a:r>
            <a:endParaRPr lang="en-US" altLang="zh-CN" b="1" dirty="0"/>
          </a:p>
        </p:txBody>
      </p:sp>
      <p:sp>
        <p:nvSpPr>
          <p:cNvPr id="812049" name="AutoShape 17"/>
          <p:cNvSpPr>
            <a:spLocks noChangeArrowheads="1"/>
          </p:cNvSpPr>
          <p:nvPr/>
        </p:nvSpPr>
        <p:spPr bwMode="auto">
          <a:xfrm>
            <a:off x="4333378" y="4195227"/>
            <a:ext cx="1800225" cy="715089"/>
          </a:xfrm>
          <a:prstGeom prst="wedgeRoundRectCallout">
            <a:avLst>
              <a:gd name="adj1" fmla="val -50124"/>
              <a:gd name="adj2" fmla="val -2632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0" lvl="2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删除前判断视图是否存在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0786" y="1129435"/>
            <a:ext cx="1000132" cy="400110"/>
            <a:chOff x="1000100" y="1801286"/>
            <a:chExt cx="1000132" cy="400110"/>
          </a:xfrm>
        </p:grpSpPr>
        <p:pic>
          <p:nvPicPr>
            <p:cNvPr id="14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0" y="2786058"/>
            <a:ext cx="1000132" cy="400110"/>
            <a:chOff x="1000100" y="1801286"/>
            <a:chExt cx="1000132" cy="400110"/>
          </a:xfrm>
        </p:grpSpPr>
        <p:pic>
          <p:nvPicPr>
            <p:cNvPr id="17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71406" y="4600526"/>
            <a:ext cx="1000132" cy="400110"/>
            <a:chOff x="1000100" y="1801286"/>
            <a:chExt cx="1000132" cy="400110"/>
          </a:xfrm>
        </p:grpSpPr>
        <p:pic>
          <p:nvPicPr>
            <p:cNvPr id="20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21" name="TextBox 20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cxnSp>
        <p:nvCxnSpPr>
          <p:cNvPr id="22" name="直接箭头连接符 21"/>
          <p:cNvCxnSpPr/>
          <p:nvPr/>
        </p:nvCxnSpPr>
        <p:spPr bwMode="auto">
          <a:xfrm>
            <a:off x="3307543" y="4079068"/>
            <a:ext cx="928694" cy="43021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314599" y="3653491"/>
            <a:ext cx="1216005" cy="36762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8137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9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1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1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12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9" grpId="0" animBg="1"/>
      <p:bldP spid="2" grpId="0" animBg="1"/>
      <p:bldP spid="3" grpId="0" animBg="1"/>
      <p:bldP spid="812049" grpId="0" animBg="1"/>
      <p:bldP spid="2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95738"/>
            <a:ext cx="8195646" cy="124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如何创建视图</a:t>
            </a:r>
            <a:r>
              <a:rPr lang="en-US" altLang="zh-CN" smtClean="0"/>
              <a:t>2-2</a:t>
            </a:r>
            <a:endParaRPr lang="en-US" altLang="zh-CN" dirty="0"/>
          </a:p>
        </p:txBody>
      </p:sp>
      <p:sp>
        <p:nvSpPr>
          <p:cNvPr id="814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创建方便教师查看成绩的视图</a:t>
            </a:r>
            <a:endParaRPr lang="zh-CN" altLang="en-US" dirty="0"/>
          </a:p>
        </p:txBody>
      </p:sp>
      <p:sp>
        <p:nvSpPr>
          <p:cNvPr id="371717" name="AutoShape 5"/>
          <p:cNvSpPr>
            <a:spLocks noChangeArrowheads="1"/>
          </p:cNvSpPr>
          <p:nvPr/>
        </p:nvSpPr>
        <p:spPr bwMode="auto">
          <a:xfrm>
            <a:off x="357158" y="3284984"/>
            <a:ext cx="8567737" cy="208672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228600" indent="-228600">
              <a:lnSpc>
                <a:spcPct val="120000"/>
              </a:lnSpc>
            </a:pPr>
            <a:r>
              <a:rPr lang="en-US" altLang="zh-CN" b="1" dirty="0">
                <a:latin typeface="+mn-lt"/>
              </a:rPr>
              <a:t>USE </a:t>
            </a:r>
            <a:r>
              <a:rPr lang="en-US" altLang="zh-CN" b="1" dirty="0" err="1">
                <a:latin typeface="+mn-lt"/>
              </a:rPr>
              <a:t>myschool</a:t>
            </a:r>
            <a:r>
              <a:rPr lang="en-US" altLang="zh-CN" b="1" dirty="0">
                <a:latin typeface="+mn-lt"/>
              </a:rPr>
              <a:t>;</a:t>
            </a:r>
          </a:p>
          <a:p>
            <a:pPr marL="228600" indent="-228600">
              <a:lnSpc>
                <a:spcPct val="120000"/>
              </a:lnSpc>
            </a:pP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DROP 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VIEW </a:t>
            </a:r>
            <a:r>
              <a:rPr lang="en-US" altLang="zh-CN" b="1" dirty="0">
                <a:latin typeface="+mn-lt"/>
              </a:rPr>
              <a:t>IF EXISTS `</a:t>
            </a:r>
            <a:r>
              <a:rPr lang="en-US" altLang="zh-CN" b="1" dirty="0" err="1">
                <a:latin typeface="+mn-lt"/>
              </a:rPr>
              <a:t>view_student_result</a:t>
            </a:r>
            <a:r>
              <a:rPr lang="en-US" altLang="zh-CN" b="1" dirty="0" smtClean="0">
                <a:latin typeface="+mn-lt"/>
              </a:rPr>
              <a:t>`;</a:t>
            </a:r>
            <a:endParaRPr lang="en-US" altLang="zh-CN" b="1" dirty="0" smtClean="0">
              <a:solidFill>
                <a:srgbClr val="0000FF"/>
              </a:solidFill>
              <a:latin typeface="+mn-lt"/>
            </a:endParaRPr>
          </a:p>
          <a:p>
            <a:pPr marL="228600" indent="-228600">
              <a:lnSpc>
                <a:spcPct val="120000"/>
              </a:lnSpc>
            </a:pPr>
            <a:r>
              <a:rPr lang="en-US" altLang="zh-CN" b="1" noProof="1">
                <a:solidFill>
                  <a:srgbClr val="FF0000"/>
                </a:solidFill>
                <a:latin typeface="+mn-lt"/>
              </a:rPr>
              <a:t>CREATE VIEW </a:t>
            </a:r>
            <a:r>
              <a:rPr lang="en-US" altLang="zh-CN" b="1" noProof="1">
                <a:latin typeface="+mn-lt"/>
              </a:rPr>
              <a:t>`view_student_result`</a:t>
            </a:r>
          </a:p>
          <a:p>
            <a:pPr marL="228600" indent="-228600">
              <a:lnSpc>
                <a:spcPct val="120000"/>
              </a:lnSpc>
            </a:pPr>
            <a:r>
              <a:rPr lang="en-US" altLang="zh-CN" b="1" noProof="1">
                <a:latin typeface="+mn-lt"/>
              </a:rPr>
              <a:t>AS</a:t>
            </a:r>
          </a:p>
          <a:p>
            <a:pPr marL="228600" indent="-228600" algn="l">
              <a:lnSpc>
                <a:spcPct val="120000"/>
              </a:lnSpc>
            </a:pPr>
            <a:r>
              <a:rPr lang="en-US" altLang="zh-CN" b="1" noProof="1" smtClean="0">
                <a:latin typeface="+mn-lt"/>
              </a:rPr>
              <a:t>  </a:t>
            </a:r>
            <a:r>
              <a:rPr lang="en-US" altLang="zh-CN" b="1" dirty="0" smtClean="0">
                <a:latin typeface="+mn-lt"/>
              </a:rPr>
              <a:t> ……</a:t>
            </a:r>
            <a:endParaRPr lang="en-US" altLang="zh-CN" b="1" noProof="1" smtClean="0">
              <a:latin typeface="+mn-lt"/>
            </a:endParaRPr>
          </a:p>
          <a:p>
            <a:pPr marL="228600" indent="-228600">
              <a:lnSpc>
                <a:spcPct val="120000"/>
              </a:lnSpc>
            </a:pP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SELECT</a:t>
            </a:r>
            <a:r>
              <a:rPr lang="en-US" altLang="zh-CN" b="1" dirty="0" smtClean="0">
                <a:latin typeface="+mn-lt"/>
              </a:rPr>
              <a:t> </a:t>
            </a:r>
            <a:r>
              <a:rPr lang="en-US" altLang="zh-CN" b="1" dirty="0">
                <a:latin typeface="+mn-lt"/>
              </a:rPr>
              <a:t>* 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FROM</a:t>
            </a:r>
            <a:r>
              <a:rPr lang="en-US" altLang="zh-CN" b="1" dirty="0">
                <a:latin typeface="+mn-lt"/>
              </a:rPr>
              <a:t> `</a:t>
            </a:r>
            <a:r>
              <a:rPr lang="en-US" altLang="zh-CN" b="1" dirty="0" err="1">
                <a:latin typeface="+mn-lt"/>
              </a:rPr>
              <a:t>view_student_result</a:t>
            </a:r>
            <a:r>
              <a:rPr lang="en-US" altLang="zh-CN" b="1" dirty="0">
                <a:latin typeface="+mn-lt"/>
              </a:rPr>
              <a:t>`;</a:t>
            </a:r>
            <a:endParaRPr lang="en-US" altLang="zh-CN" b="1" dirty="0">
              <a:latin typeface="+mn-lt"/>
              <a:ea typeface="宋体" charset="-122"/>
            </a:endParaRPr>
          </a:p>
        </p:txBody>
      </p:sp>
      <p:sp>
        <p:nvSpPr>
          <p:cNvPr id="371720" name="AutoShape 8"/>
          <p:cNvSpPr>
            <a:spLocks noChangeArrowheads="1"/>
          </p:cNvSpPr>
          <p:nvPr/>
        </p:nvSpPr>
        <p:spPr bwMode="auto">
          <a:xfrm>
            <a:off x="5220493" y="4073082"/>
            <a:ext cx="1655763" cy="4064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0" lvl="2" indent="358775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创建视图</a:t>
            </a:r>
          </a:p>
        </p:txBody>
      </p:sp>
      <p:sp>
        <p:nvSpPr>
          <p:cNvPr id="371721" name="AutoShape 9"/>
          <p:cNvSpPr>
            <a:spLocks noChangeArrowheads="1"/>
          </p:cNvSpPr>
          <p:nvPr/>
        </p:nvSpPr>
        <p:spPr bwMode="auto">
          <a:xfrm>
            <a:off x="5153818" y="4865170"/>
            <a:ext cx="1722438" cy="4064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0" lvl="2" indent="358775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查看视图</a:t>
            </a:r>
          </a:p>
        </p:txBody>
      </p:sp>
      <p:sp>
        <p:nvSpPr>
          <p:cNvPr id="371722" name="AutoShape 10"/>
          <p:cNvSpPr>
            <a:spLocks noChangeArrowheads="1"/>
          </p:cNvSpPr>
          <p:nvPr/>
        </p:nvSpPr>
        <p:spPr bwMode="auto">
          <a:xfrm>
            <a:off x="5910411" y="3569026"/>
            <a:ext cx="1685925" cy="4064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0" lvl="2" indent="358775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删除视图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225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1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1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1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1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17" grpId="0" animBg="1"/>
      <p:bldP spid="371720" grpId="0" animBg="1"/>
      <p:bldP spid="371721" grpId="0" animBg="1"/>
      <p:bldP spid="37172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使用视图注意事项</a:t>
            </a:r>
            <a:endParaRPr lang="zh-CN" altLang="en-US" dirty="0"/>
          </a:p>
        </p:txBody>
      </p:sp>
      <p:sp>
        <p:nvSpPr>
          <p:cNvPr id="841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视图中可以使用多个表</a:t>
            </a:r>
          </a:p>
          <a:p>
            <a:r>
              <a:rPr lang="zh-CN" altLang="en-US" smtClean="0"/>
              <a:t>一个视图可以嵌套另一个视图 </a:t>
            </a:r>
          </a:p>
          <a:p>
            <a:r>
              <a:rPr lang="zh-CN" altLang="en-US" smtClean="0"/>
              <a:t>对视图数据进行添加、更新和删除操作直接影响所引用表中的数据</a:t>
            </a:r>
            <a:endParaRPr lang="en-US" altLang="zh-CN" smtClean="0"/>
          </a:p>
          <a:p>
            <a:r>
              <a:rPr lang="zh-CN" altLang="en-US" smtClean="0"/>
              <a:t>当视图数据来自多个表时，不允许添加和删除数据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查看所有视图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A5815-3629-48EB-B7D6-A184792B3B0C}" type="slidenum">
              <a:rPr lang="zh-CN" altLang="en-US" smtClean="0"/>
              <a:pPr/>
              <a:t>28</a:t>
            </a:fld>
            <a:r>
              <a:rPr lang="en-US" altLang="zh-CN" smtClean="0"/>
              <a:t>/61</a:t>
            </a:r>
            <a:endParaRPr lang="zh-CN" altLang="en-US" dirty="0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gray">
          <a:xfrm>
            <a:off x="899592" y="5445150"/>
            <a:ext cx="7416824" cy="79216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使用视图修改数据会有许多限制，一般在实际开发中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视图仅用作查询</a:t>
            </a:r>
            <a:endParaRPr lang="en-US" altLang="zh-CN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gray">
          <a:xfrm>
            <a:off x="8103244" y="5286400"/>
            <a:ext cx="357188" cy="360362"/>
          </a:xfrm>
          <a:prstGeom prst="ellipse">
            <a:avLst/>
          </a:prstGeom>
          <a:solidFill>
            <a:schemeClr val="bg1"/>
          </a:solidFill>
          <a:ln w="19050">
            <a:solidFill>
              <a:srgbClr val="0E9CDE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000" b="1">
                <a:solidFill>
                  <a:srgbClr val="0C83B8"/>
                </a:solidFill>
                <a:latin typeface="微软雅黑" pitchFamily="34" charset="-122"/>
                <a:ea typeface="微软雅黑" pitchFamily="34" charset="-122"/>
              </a:rPr>
              <a:t>!</a:t>
            </a:r>
          </a:p>
        </p:txBody>
      </p:sp>
      <p:grpSp>
        <p:nvGrpSpPr>
          <p:cNvPr id="9" name="组合 28"/>
          <p:cNvGrpSpPr>
            <a:grpSpLocks/>
          </p:cNvGrpSpPr>
          <p:nvPr/>
        </p:nvGrpSpPr>
        <p:grpSpPr bwMode="auto">
          <a:xfrm>
            <a:off x="116680" y="3457099"/>
            <a:ext cx="985837" cy="461962"/>
            <a:chOff x="3786182" y="3824735"/>
            <a:chExt cx="986585" cy="461521"/>
          </a:xfrm>
        </p:grpSpPr>
        <p:sp>
          <p:nvSpPr>
            <p:cNvPr id="10" name="TextBox 9"/>
            <p:cNvSpPr txBox="1"/>
            <p:nvPr/>
          </p:nvSpPr>
          <p:spPr>
            <a:xfrm>
              <a:off x="4072149" y="3854869"/>
              <a:ext cx="700618" cy="40125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提示</a:t>
              </a:r>
            </a:p>
          </p:txBody>
        </p:sp>
        <p:pic>
          <p:nvPicPr>
            <p:cNvPr id="11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1331913" y="4449886"/>
            <a:ext cx="6624463" cy="64633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228600" indent="-228600"/>
            <a:r>
              <a:rPr lang="en-US" altLang="zh-CN" b="1" dirty="0">
                <a:latin typeface="+mn-lt"/>
              </a:rPr>
              <a:t>USE </a:t>
            </a:r>
            <a:r>
              <a:rPr lang="en-US" altLang="zh-CN" b="1" dirty="0" err="1" smtClean="0">
                <a:solidFill>
                  <a:srgbClr val="FF0000"/>
                </a:solidFill>
                <a:latin typeface="+mn-lt"/>
              </a:rPr>
              <a:t>information_schema</a:t>
            </a:r>
            <a:r>
              <a:rPr lang="en-US" altLang="zh-CN" b="1" dirty="0">
                <a:latin typeface="+mn-lt"/>
              </a:rPr>
              <a:t>;</a:t>
            </a:r>
          </a:p>
          <a:p>
            <a:pPr marL="228600" indent="-228600"/>
            <a:r>
              <a:rPr lang="en-US" altLang="zh-CN" b="1" dirty="0">
                <a:latin typeface="+mn-lt"/>
              </a:rPr>
              <a:t>SELECT * FROM 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views</a:t>
            </a:r>
            <a:r>
              <a:rPr lang="en-US" altLang="zh-CN" b="1" dirty="0">
                <a:latin typeface="+mn-lt"/>
              </a:rPr>
              <a:t>\G;</a:t>
            </a:r>
          </a:p>
        </p:txBody>
      </p:sp>
      <p:grpSp>
        <p:nvGrpSpPr>
          <p:cNvPr id="13" name="组合 57"/>
          <p:cNvGrpSpPr>
            <a:grpSpLocks/>
          </p:cNvGrpSpPr>
          <p:nvPr/>
        </p:nvGrpSpPr>
        <p:grpSpPr bwMode="auto">
          <a:xfrm>
            <a:off x="188117" y="4932705"/>
            <a:ext cx="842963" cy="400050"/>
            <a:chOff x="3786182" y="3143248"/>
            <a:chExt cx="843709" cy="400110"/>
          </a:xfrm>
        </p:grpSpPr>
        <p:sp>
          <p:nvSpPr>
            <p:cNvPr id="14" name="TextBox 13"/>
            <p:cNvSpPr txBox="1"/>
            <p:nvPr/>
          </p:nvSpPr>
          <p:spPr>
            <a:xfrm>
              <a:off x="3929183" y="3143248"/>
              <a:ext cx="700708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经验</a:t>
              </a:r>
            </a:p>
          </p:txBody>
        </p:sp>
        <p:pic>
          <p:nvPicPr>
            <p:cNvPr id="15" name="Picture 1" descr="C:\Users\meng.zhang\Desktop\ACCP7.0模版图标规范\未命名-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174234"/>
              <a:ext cx="230326" cy="338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25476702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599" y="609600"/>
            <a:ext cx="7611534" cy="650875"/>
          </a:xfrm>
        </p:spPr>
        <p:txBody>
          <a:bodyPr>
            <a:noAutofit/>
          </a:bodyPr>
          <a:lstStyle/>
          <a:p>
            <a:r>
              <a:rPr lang="zh-CN" altLang="en-US" sz="3200" dirty="0" smtClean="0"/>
              <a:t>练习</a:t>
            </a:r>
            <a:r>
              <a:rPr lang="en-US" altLang="zh-CN" sz="3200" dirty="0" smtClean="0"/>
              <a:t>—</a:t>
            </a:r>
            <a:r>
              <a:rPr lang="zh-CN" altLang="en-US" sz="3200" dirty="0" smtClean="0"/>
              <a:t>查看学生各科目考试成绩平均分</a:t>
            </a:r>
            <a:endParaRPr lang="en-US" altLang="zh-CN" sz="3200" dirty="0"/>
          </a:p>
        </p:txBody>
      </p:sp>
      <p:sp>
        <p:nvSpPr>
          <p:cNvPr id="843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训练要点</a:t>
            </a:r>
          </a:p>
          <a:p>
            <a:pPr lvl="1"/>
            <a:r>
              <a:rPr lang="zh-CN" altLang="en-US" smtClean="0"/>
              <a:t>使用视图获取多表中数据</a:t>
            </a:r>
          </a:p>
          <a:p>
            <a:r>
              <a:rPr lang="zh-CN" altLang="en-US" smtClean="0"/>
              <a:t>需求说明</a:t>
            </a:r>
          </a:p>
          <a:p>
            <a:pPr lvl="1"/>
            <a:r>
              <a:rPr lang="zh-CN" altLang="en-US" smtClean="0"/>
              <a:t>统计每个学生所参考课程的平均成绩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A5815-3629-48EB-B7D6-A184792B3B0C}" type="slidenum">
              <a:rPr lang="zh-CN" altLang="en-US" smtClean="0"/>
              <a:pPr/>
              <a:t>29</a:t>
            </a:fld>
            <a:r>
              <a:rPr lang="en-US" altLang="zh-CN" smtClean="0"/>
              <a:t>/61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133551" y="1095419"/>
            <a:ext cx="1109759" cy="500066"/>
            <a:chOff x="6072198" y="1142984"/>
            <a:chExt cx="1109759" cy="500066"/>
          </a:xfrm>
        </p:grpSpPr>
        <p:pic>
          <p:nvPicPr>
            <p:cNvPr id="8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1117" y="3316020"/>
            <a:ext cx="4540169" cy="3235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28210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>
                <a:sym typeface="+mn-ea"/>
              </a:rPr>
              <a:t>学完本次课程后，你能够：</a:t>
            </a:r>
            <a:endParaRPr lang="en-US" altLang="x-none" dirty="0" smtClean="0"/>
          </a:p>
          <a:p>
            <a:pPr lvl="1"/>
            <a:r>
              <a:rPr lang="zh-CN" altLang="en-US" dirty="0" smtClean="0">
                <a:sym typeface="+mn-ea"/>
              </a:rPr>
              <a:t>创建数据库索引</a:t>
            </a:r>
            <a:endParaRPr lang="zh-CN" altLang="en-US" dirty="0" smtClean="0"/>
          </a:p>
          <a:p>
            <a:pPr lvl="1"/>
            <a:r>
              <a:rPr lang="zh-CN" altLang="en-US" dirty="0" smtClean="0">
                <a:sym typeface="+mn-ea"/>
              </a:rPr>
              <a:t>合理使用</a:t>
            </a:r>
            <a:r>
              <a:rPr lang="en-US" altLang="zh-CN" dirty="0" smtClean="0">
                <a:sym typeface="+mn-ea"/>
              </a:rPr>
              <a:t>MySQL</a:t>
            </a:r>
            <a:r>
              <a:rPr lang="zh-CN" altLang="en-US" dirty="0" smtClean="0">
                <a:sym typeface="+mn-ea"/>
              </a:rPr>
              <a:t>的索引</a:t>
            </a:r>
            <a:endParaRPr lang="en-US" altLang="zh-CN" dirty="0" smtClean="0">
              <a:sym typeface="+mn-ea"/>
            </a:endParaRPr>
          </a:p>
          <a:p>
            <a:pPr lvl="1"/>
            <a:r>
              <a:rPr lang="zh-CN" altLang="en-US" dirty="0" smtClean="0">
                <a:sym typeface="+mn-ea"/>
              </a:rPr>
              <a:t>利用视图提高数据库的查询效率。</a:t>
            </a:r>
            <a:endParaRPr lang="zh-CN" altLang="en-US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54719" y="1077350"/>
            <a:ext cx="1109759" cy="500066"/>
            <a:chOff x="6072198" y="1142984"/>
            <a:chExt cx="1109759" cy="500066"/>
          </a:xfrm>
        </p:grpSpPr>
        <p:pic>
          <p:nvPicPr>
            <p:cNvPr id="11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8427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查看学生各科目考试成绩平均分</a:t>
            </a:r>
            <a:endParaRPr lang="en-US" altLang="zh-CN" dirty="0"/>
          </a:p>
        </p:txBody>
      </p:sp>
      <p:sp>
        <p:nvSpPr>
          <p:cNvPr id="842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实现思路</a:t>
            </a:r>
          </a:p>
          <a:p>
            <a:pPr lvl="1"/>
            <a:r>
              <a:rPr lang="zh-CN" altLang="en-US" dirty="0" smtClean="0"/>
              <a:t>创建视图，查询语句需关联多张表，可使用表连接或子查询方式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编码查看视图的运行结果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A5815-3629-48EB-B7D6-A184792B3B0C}" type="slidenum">
              <a:rPr lang="zh-CN" altLang="en-US" smtClean="0"/>
              <a:pPr/>
              <a:t>30</a:t>
            </a:fld>
            <a:r>
              <a:rPr lang="en-US" altLang="zh-CN" smtClean="0"/>
              <a:t>/61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5915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什么是视图？视图有什么好处？</a:t>
            </a:r>
            <a:endParaRPr lang="en-US" altLang="zh-CN" dirty="0" smtClean="0"/>
          </a:p>
          <a:p>
            <a:r>
              <a:rPr lang="zh-CN" altLang="en-US" dirty="0" smtClean="0"/>
              <a:t>如何创建一个视图？如何删除一个视图？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395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索引的作用？</a:t>
            </a:r>
            <a:endParaRPr lang="en-US" altLang="zh-CN" dirty="0" smtClean="0"/>
          </a:p>
          <a:p>
            <a:r>
              <a:rPr lang="zh-CN" altLang="en-US" dirty="0" smtClean="0"/>
              <a:t>常见的索引有哪些？</a:t>
            </a:r>
            <a:endParaRPr lang="en-US" altLang="zh-CN" dirty="0" smtClean="0"/>
          </a:p>
          <a:p>
            <a:r>
              <a:rPr lang="zh-CN" altLang="en-US" dirty="0" smtClean="0"/>
              <a:t>哪些列适合创建索引？</a:t>
            </a:r>
            <a:endParaRPr lang="en-US" altLang="zh-CN" dirty="0" smtClean="0"/>
          </a:p>
          <a:p>
            <a:r>
              <a:rPr lang="zh-CN" altLang="en-US" dirty="0" smtClean="0"/>
              <a:t>使用索引的注意事项？</a:t>
            </a:r>
            <a:endParaRPr lang="en-US" altLang="zh-CN" dirty="0" smtClean="0"/>
          </a:p>
          <a:p>
            <a:r>
              <a:rPr lang="zh-CN" altLang="en-US" dirty="0" smtClean="0"/>
              <a:t>视图的作用？</a:t>
            </a:r>
            <a:endParaRPr lang="en-US" altLang="zh-CN" dirty="0" smtClean="0"/>
          </a:p>
          <a:p>
            <a:r>
              <a:rPr lang="zh-CN" altLang="en-US" dirty="0" smtClean="0"/>
              <a:t>创建视图？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6521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什么是索引</a:t>
            </a:r>
            <a:endParaRPr lang="zh-CN" altLang="en-US" dirty="0"/>
          </a:p>
        </p:txBody>
      </p:sp>
      <p:sp>
        <p:nvSpPr>
          <p:cNvPr id="872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汉语字典中的汉字按页存放，一般都有汉语拼音目录（索引）、偏旁部首目录等</a:t>
            </a:r>
          </a:p>
          <a:p>
            <a:r>
              <a:rPr lang="zh-CN" altLang="en-US" smtClean="0"/>
              <a:t>我们可以根据拼音或偏旁部首，快速查找某个字词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A5815-3629-48EB-B7D6-A184792B3B0C}" type="slidenum">
              <a:rPr lang="zh-CN" altLang="en-US" smtClean="0"/>
              <a:pPr/>
              <a:t>4</a:t>
            </a:fld>
            <a:r>
              <a:rPr lang="en-US" altLang="zh-CN" smtClean="0"/>
              <a:t>/61</a:t>
            </a:r>
            <a:endParaRPr lang="zh-CN" altLang="en-US" dirty="0"/>
          </a:p>
        </p:txBody>
      </p:sp>
      <p:pic>
        <p:nvPicPr>
          <p:cNvPr id="5122" name="Picture 2" descr="\\10.0.0.204\Softlab\061\字典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852936"/>
            <a:ext cx="2520280" cy="3516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4880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什么是索引</a:t>
            </a:r>
            <a:endParaRPr lang="zh-CN" altLang="en-US" dirty="0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A5815-3629-48EB-B7D6-A184792B3B0C}" type="slidenum">
              <a:rPr lang="zh-CN" altLang="en-US" smtClean="0"/>
              <a:pPr/>
              <a:t>5</a:t>
            </a:fld>
            <a:r>
              <a:rPr lang="en-US" altLang="zh-CN" smtClean="0"/>
              <a:t>/61</a:t>
            </a:r>
            <a:endParaRPr lang="zh-CN" altLang="en-US" dirty="0"/>
          </a:p>
        </p:txBody>
      </p:sp>
      <p:sp>
        <p:nvSpPr>
          <p:cNvPr id="375810" name="AutoShape 2"/>
          <p:cNvSpPr>
            <a:spLocks noChangeArrowheads="1"/>
          </p:cNvSpPr>
          <p:nvPr/>
        </p:nvSpPr>
        <p:spPr bwMode="auto">
          <a:xfrm>
            <a:off x="1219200" y="1773238"/>
            <a:ext cx="6705600" cy="3870340"/>
          </a:xfrm>
          <a:prstGeom prst="roundRect">
            <a:avLst>
              <a:gd name="adj" fmla="val 6241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noAutofit/>
          </a:bodyPr>
          <a:lstStyle/>
          <a:p>
            <a:pPr algn="l" defTabSz="723900" eaLnBrk="0" hangingPunct="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Indexes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Use Key Values to Locate Data</a:t>
            </a:r>
          </a:p>
          <a:p>
            <a:pPr algn="l" defTabSz="723900" eaLnBrk="0" hangingPunct="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（根据索引键查找定位数据行） 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85800" y="4724400"/>
            <a:ext cx="7924800" cy="1085850"/>
            <a:chOff x="384" y="3264"/>
            <a:chExt cx="4992" cy="624"/>
          </a:xfrm>
        </p:grpSpPr>
        <p:sp>
          <p:nvSpPr>
            <p:cNvPr id="375812" name="AutoShape 4"/>
            <p:cNvSpPr>
              <a:spLocks noChangeArrowheads="1"/>
            </p:cNvSpPr>
            <p:nvPr/>
          </p:nvSpPr>
          <p:spPr bwMode="auto">
            <a:xfrm>
              <a:off x="384" y="3264"/>
              <a:ext cx="4992" cy="624"/>
            </a:xfrm>
            <a:prstGeom prst="roundRect">
              <a:avLst>
                <a:gd name="adj" fmla="val 16667"/>
              </a:avLst>
            </a:prstGeom>
            <a:solidFill>
              <a:srgbClr val="E4FCE4"/>
            </a:solidFill>
            <a:ln w="19050" algn="ctr">
              <a:solidFill>
                <a:srgbClr val="00B0F0"/>
              </a:solidFill>
              <a:round/>
              <a:headEnd/>
              <a:tailEnd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t" anchorCtr="0"/>
            <a:lstStyle/>
            <a:p>
              <a:pPr algn="l" eaLnBrk="0" hangingPunct="0">
                <a:defRPr/>
              </a:pPr>
              <a:r>
                <a:rPr lang="en-US" altLang="zh-CN" b="1" dirty="0"/>
                <a:t>Data Pages</a:t>
              </a:r>
              <a:r>
                <a:rPr lang="zh-CN" altLang="en-US" b="1" dirty="0"/>
                <a:t>（数据页）</a:t>
              </a: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432" y="3461"/>
              <a:ext cx="339" cy="347"/>
              <a:chOff x="878" y="2818"/>
              <a:chExt cx="833" cy="854"/>
            </a:xfrm>
          </p:grpSpPr>
          <p:sp>
            <p:nvSpPr>
              <p:cNvPr id="375814" name="AutoShape 6"/>
              <p:cNvSpPr>
                <a:spLocks noChangeArrowheads="1"/>
              </p:cNvSpPr>
              <p:nvPr/>
            </p:nvSpPr>
            <p:spPr bwMode="auto">
              <a:xfrm>
                <a:off x="878" y="2818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15" name="AutoShape 7"/>
              <p:cNvSpPr>
                <a:spLocks noChangeArrowheads="1"/>
              </p:cNvSpPr>
              <p:nvPr/>
            </p:nvSpPr>
            <p:spPr bwMode="auto">
              <a:xfrm>
                <a:off x="1261" y="2818"/>
                <a:ext cx="162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16" name="AutoShape 8"/>
              <p:cNvSpPr>
                <a:spLocks noChangeArrowheads="1"/>
              </p:cNvSpPr>
              <p:nvPr/>
            </p:nvSpPr>
            <p:spPr bwMode="auto">
              <a:xfrm>
                <a:off x="1424" y="2818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17" name="AutoShape 9"/>
              <p:cNvSpPr>
                <a:spLocks noChangeArrowheads="1"/>
              </p:cNvSpPr>
              <p:nvPr/>
            </p:nvSpPr>
            <p:spPr bwMode="auto">
              <a:xfrm>
                <a:off x="878" y="2962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18" name="AutoShape 10"/>
              <p:cNvSpPr>
                <a:spLocks noChangeArrowheads="1"/>
              </p:cNvSpPr>
              <p:nvPr/>
            </p:nvSpPr>
            <p:spPr bwMode="auto">
              <a:xfrm>
                <a:off x="1261" y="2962"/>
                <a:ext cx="162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19" name="AutoShape 11"/>
              <p:cNvSpPr>
                <a:spLocks noChangeArrowheads="1"/>
              </p:cNvSpPr>
              <p:nvPr/>
            </p:nvSpPr>
            <p:spPr bwMode="auto">
              <a:xfrm>
                <a:off x="1424" y="2962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20" name="AutoShape 12"/>
              <p:cNvSpPr>
                <a:spLocks noChangeArrowheads="1"/>
              </p:cNvSpPr>
              <p:nvPr/>
            </p:nvSpPr>
            <p:spPr bwMode="auto">
              <a:xfrm>
                <a:off x="878" y="3106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21" name="AutoShape 13"/>
              <p:cNvSpPr>
                <a:spLocks noChangeArrowheads="1"/>
              </p:cNvSpPr>
              <p:nvPr/>
            </p:nvSpPr>
            <p:spPr bwMode="auto">
              <a:xfrm>
                <a:off x="1261" y="3106"/>
                <a:ext cx="162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22" name="AutoShape 14"/>
              <p:cNvSpPr>
                <a:spLocks noChangeArrowheads="1"/>
              </p:cNvSpPr>
              <p:nvPr/>
            </p:nvSpPr>
            <p:spPr bwMode="auto">
              <a:xfrm>
                <a:off x="1424" y="3106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23" name="AutoShape 15"/>
              <p:cNvSpPr>
                <a:spLocks noChangeArrowheads="1"/>
              </p:cNvSpPr>
              <p:nvPr/>
            </p:nvSpPr>
            <p:spPr bwMode="auto">
              <a:xfrm>
                <a:off x="878" y="3249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24" name="AutoShape 16"/>
              <p:cNvSpPr>
                <a:spLocks noChangeArrowheads="1"/>
              </p:cNvSpPr>
              <p:nvPr/>
            </p:nvSpPr>
            <p:spPr bwMode="auto">
              <a:xfrm>
                <a:off x="1264" y="3249"/>
                <a:ext cx="160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25" name="AutoShape 17"/>
              <p:cNvSpPr>
                <a:spLocks noChangeArrowheads="1"/>
              </p:cNvSpPr>
              <p:nvPr/>
            </p:nvSpPr>
            <p:spPr bwMode="auto">
              <a:xfrm>
                <a:off x="1424" y="3249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26" name="AutoShape 18"/>
              <p:cNvSpPr>
                <a:spLocks noChangeArrowheads="1"/>
              </p:cNvSpPr>
              <p:nvPr/>
            </p:nvSpPr>
            <p:spPr bwMode="auto">
              <a:xfrm>
                <a:off x="878" y="3393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27" name="AutoShape 19"/>
              <p:cNvSpPr>
                <a:spLocks noChangeArrowheads="1"/>
              </p:cNvSpPr>
              <p:nvPr/>
            </p:nvSpPr>
            <p:spPr bwMode="auto">
              <a:xfrm>
                <a:off x="1261" y="3393"/>
                <a:ext cx="162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28" name="AutoShape 20"/>
              <p:cNvSpPr>
                <a:spLocks noChangeArrowheads="1"/>
              </p:cNvSpPr>
              <p:nvPr/>
            </p:nvSpPr>
            <p:spPr bwMode="auto">
              <a:xfrm>
                <a:off x="1424" y="3393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29" name="AutoShape 21"/>
              <p:cNvSpPr>
                <a:spLocks noChangeArrowheads="1"/>
              </p:cNvSpPr>
              <p:nvPr/>
            </p:nvSpPr>
            <p:spPr bwMode="auto">
              <a:xfrm>
                <a:off x="878" y="3528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30" name="AutoShape 22"/>
              <p:cNvSpPr>
                <a:spLocks noChangeArrowheads="1"/>
              </p:cNvSpPr>
              <p:nvPr/>
            </p:nvSpPr>
            <p:spPr bwMode="auto">
              <a:xfrm>
                <a:off x="1261" y="3528"/>
                <a:ext cx="162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31" name="AutoShape 23"/>
              <p:cNvSpPr>
                <a:spLocks noChangeArrowheads="1"/>
              </p:cNvSpPr>
              <p:nvPr/>
            </p:nvSpPr>
            <p:spPr bwMode="auto">
              <a:xfrm>
                <a:off x="1424" y="3528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32" name="AutoShape 24"/>
              <p:cNvSpPr>
                <a:spLocks noChangeArrowheads="1"/>
              </p:cNvSpPr>
              <p:nvPr/>
            </p:nvSpPr>
            <p:spPr bwMode="auto">
              <a:xfrm>
                <a:off x="878" y="2818"/>
                <a:ext cx="833" cy="853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>
                  <a:defRPr/>
                </a:pPr>
                <a:endParaRPr lang="zh-CN" altLang="en-US" b="1" dirty="0"/>
              </a:p>
            </p:txBody>
          </p:sp>
        </p:grpSp>
        <p:grpSp>
          <p:nvGrpSpPr>
            <p:cNvPr id="4" name="Group 25"/>
            <p:cNvGrpSpPr>
              <a:grpSpLocks/>
            </p:cNvGrpSpPr>
            <p:nvPr/>
          </p:nvGrpSpPr>
          <p:grpSpPr bwMode="auto">
            <a:xfrm>
              <a:off x="822" y="3461"/>
              <a:ext cx="339" cy="347"/>
              <a:chOff x="878" y="2818"/>
              <a:chExt cx="833" cy="854"/>
            </a:xfrm>
          </p:grpSpPr>
          <p:sp>
            <p:nvSpPr>
              <p:cNvPr id="375834" name="AutoShape 26"/>
              <p:cNvSpPr>
                <a:spLocks noChangeArrowheads="1"/>
              </p:cNvSpPr>
              <p:nvPr/>
            </p:nvSpPr>
            <p:spPr bwMode="auto">
              <a:xfrm>
                <a:off x="878" y="2818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35" name="AutoShape 27"/>
              <p:cNvSpPr>
                <a:spLocks noChangeArrowheads="1"/>
              </p:cNvSpPr>
              <p:nvPr/>
            </p:nvSpPr>
            <p:spPr bwMode="auto">
              <a:xfrm>
                <a:off x="1261" y="2818"/>
                <a:ext cx="162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36" name="AutoShape 28"/>
              <p:cNvSpPr>
                <a:spLocks noChangeArrowheads="1"/>
              </p:cNvSpPr>
              <p:nvPr/>
            </p:nvSpPr>
            <p:spPr bwMode="auto">
              <a:xfrm>
                <a:off x="1424" y="2818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37" name="AutoShape 29"/>
              <p:cNvSpPr>
                <a:spLocks noChangeArrowheads="1"/>
              </p:cNvSpPr>
              <p:nvPr/>
            </p:nvSpPr>
            <p:spPr bwMode="auto">
              <a:xfrm>
                <a:off x="878" y="2962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38" name="AutoShape 30"/>
              <p:cNvSpPr>
                <a:spLocks noChangeArrowheads="1"/>
              </p:cNvSpPr>
              <p:nvPr/>
            </p:nvSpPr>
            <p:spPr bwMode="auto">
              <a:xfrm>
                <a:off x="1261" y="2962"/>
                <a:ext cx="162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39" name="AutoShape 31"/>
              <p:cNvSpPr>
                <a:spLocks noChangeArrowheads="1"/>
              </p:cNvSpPr>
              <p:nvPr/>
            </p:nvSpPr>
            <p:spPr bwMode="auto">
              <a:xfrm>
                <a:off x="1424" y="2962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40" name="AutoShape 32"/>
              <p:cNvSpPr>
                <a:spLocks noChangeArrowheads="1"/>
              </p:cNvSpPr>
              <p:nvPr/>
            </p:nvSpPr>
            <p:spPr bwMode="auto">
              <a:xfrm>
                <a:off x="878" y="3106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41" name="AutoShape 33"/>
              <p:cNvSpPr>
                <a:spLocks noChangeArrowheads="1"/>
              </p:cNvSpPr>
              <p:nvPr/>
            </p:nvSpPr>
            <p:spPr bwMode="auto">
              <a:xfrm>
                <a:off x="1261" y="3106"/>
                <a:ext cx="162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42" name="AutoShape 34"/>
              <p:cNvSpPr>
                <a:spLocks noChangeArrowheads="1"/>
              </p:cNvSpPr>
              <p:nvPr/>
            </p:nvSpPr>
            <p:spPr bwMode="auto">
              <a:xfrm>
                <a:off x="1424" y="3106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43" name="AutoShape 35"/>
              <p:cNvSpPr>
                <a:spLocks noChangeArrowheads="1"/>
              </p:cNvSpPr>
              <p:nvPr/>
            </p:nvSpPr>
            <p:spPr bwMode="auto">
              <a:xfrm>
                <a:off x="878" y="3249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44" name="AutoShape 36"/>
              <p:cNvSpPr>
                <a:spLocks noChangeArrowheads="1"/>
              </p:cNvSpPr>
              <p:nvPr/>
            </p:nvSpPr>
            <p:spPr bwMode="auto">
              <a:xfrm>
                <a:off x="1264" y="3249"/>
                <a:ext cx="160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45" name="AutoShape 37"/>
              <p:cNvSpPr>
                <a:spLocks noChangeArrowheads="1"/>
              </p:cNvSpPr>
              <p:nvPr/>
            </p:nvSpPr>
            <p:spPr bwMode="auto">
              <a:xfrm>
                <a:off x="1424" y="3249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46" name="AutoShape 38"/>
              <p:cNvSpPr>
                <a:spLocks noChangeArrowheads="1"/>
              </p:cNvSpPr>
              <p:nvPr/>
            </p:nvSpPr>
            <p:spPr bwMode="auto">
              <a:xfrm>
                <a:off x="878" y="3393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47" name="AutoShape 39"/>
              <p:cNvSpPr>
                <a:spLocks noChangeArrowheads="1"/>
              </p:cNvSpPr>
              <p:nvPr/>
            </p:nvSpPr>
            <p:spPr bwMode="auto">
              <a:xfrm>
                <a:off x="1261" y="3393"/>
                <a:ext cx="162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48" name="AutoShape 40"/>
              <p:cNvSpPr>
                <a:spLocks noChangeArrowheads="1"/>
              </p:cNvSpPr>
              <p:nvPr/>
            </p:nvSpPr>
            <p:spPr bwMode="auto">
              <a:xfrm>
                <a:off x="1424" y="3393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49" name="AutoShape 41"/>
              <p:cNvSpPr>
                <a:spLocks noChangeArrowheads="1"/>
              </p:cNvSpPr>
              <p:nvPr/>
            </p:nvSpPr>
            <p:spPr bwMode="auto">
              <a:xfrm>
                <a:off x="878" y="3528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50" name="AutoShape 42"/>
              <p:cNvSpPr>
                <a:spLocks noChangeArrowheads="1"/>
              </p:cNvSpPr>
              <p:nvPr/>
            </p:nvSpPr>
            <p:spPr bwMode="auto">
              <a:xfrm>
                <a:off x="1261" y="3528"/>
                <a:ext cx="162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51" name="AutoShape 43"/>
              <p:cNvSpPr>
                <a:spLocks noChangeArrowheads="1"/>
              </p:cNvSpPr>
              <p:nvPr/>
            </p:nvSpPr>
            <p:spPr bwMode="auto">
              <a:xfrm>
                <a:off x="1424" y="3528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52" name="AutoShape 44"/>
              <p:cNvSpPr>
                <a:spLocks noChangeArrowheads="1"/>
              </p:cNvSpPr>
              <p:nvPr/>
            </p:nvSpPr>
            <p:spPr bwMode="auto">
              <a:xfrm>
                <a:off x="878" y="2818"/>
                <a:ext cx="833" cy="853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>
                  <a:defRPr/>
                </a:pPr>
                <a:endParaRPr lang="zh-CN" altLang="en-US" b="1" dirty="0"/>
              </a:p>
            </p:txBody>
          </p:sp>
        </p:grpSp>
        <p:grpSp>
          <p:nvGrpSpPr>
            <p:cNvPr id="5" name="Group 45"/>
            <p:cNvGrpSpPr>
              <a:grpSpLocks/>
            </p:cNvGrpSpPr>
            <p:nvPr/>
          </p:nvGrpSpPr>
          <p:grpSpPr bwMode="auto">
            <a:xfrm>
              <a:off x="1213" y="3461"/>
              <a:ext cx="339" cy="347"/>
              <a:chOff x="878" y="2818"/>
              <a:chExt cx="833" cy="854"/>
            </a:xfrm>
          </p:grpSpPr>
          <p:sp>
            <p:nvSpPr>
              <p:cNvPr id="375854" name="AutoShape 46"/>
              <p:cNvSpPr>
                <a:spLocks noChangeArrowheads="1"/>
              </p:cNvSpPr>
              <p:nvPr/>
            </p:nvSpPr>
            <p:spPr bwMode="auto">
              <a:xfrm>
                <a:off x="878" y="2818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55" name="AutoShape 47"/>
              <p:cNvSpPr>
                <a:spLocks noChangeArrowheads="1"/>
              </p:cNvSpPr>
              <p:nvPr/>
            </p:nvSpPr>
            <p:spPr bwMode="auto">
              <a:xfrm>
                <a:off x="1261" y="2818"/>
                <a:ext cx="162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56" name="AutoShape 48"/>
              <p:cNvSpPr>
                <a:spLocks noChangeArrowheads="1"/>
              </p:cNvSpPr>
              <p:nvPr/>
            </p:nvSpPr>
            <p:spPr bwMode="auto">
              <a:xfrm>
                <a:off x="1424" y="2818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57" name="AutoShape 49"/>
              <p:cNvSpPr>
                <a:spLocks noChangeArrowheads="1"/>
              </p:cNvSpPr>
              <p:nvPr/>
            </p:nvSpPr>
            <p:spPr bwMode="auto">
              <a:xfrm>
                <a:off x="878" y="2962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58" name="AutoShape 50"/>
              <p:cNvSpPr>
                <a:spLocks noChangeArrowheads="1"/>
              </p:cNvSpPr>
              <p:nvPr/>
            </p:nvSpPr>
            <p:spPr bwMode="auto">
              <a:xfrm>
                <a:off x="1261" y="2962"/>
                <a:ext cx="162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59" name="AutoShape 51"/>
              <p:cNvSpPr>
                <a:spLocks noChangeArrowheads="1"/>
              </p:cNvSpPr>
              <p:nvPr/>
            </p:nvSpPr>
            <p:spPr bwMode="auto">
              <a:xfrm>
                <a:off x="1424" y="2962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60" name="AutoShape 52"/>
              <p:cNvSpPr>
                <a:spLocks noChangeArrowheads="1"/>
              </p:cNvSpPr>
              <p:nvPr/>
            </p:nvSpPr>
            <p:spPr bwMode="auto">
              <a:xfrm>
                <a:off x="878" y="3106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61" name="AutoShape 53"/>
              <p:cNvSpPr>
                <a:spLocks noChangeArrowheads="1"/>
              </p:cNvSpPr>
              <p:nvPr/>
            </p:nvSpPr>
            <p:spPr bwMode="auto">
              <a:xfrm>
                <a:off x="1261" y="3106"/>
                <a:ext cx="162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62" name="AutoShape 54"/>
              <p:cNvSpPr>
                <a:spLocks noChangeArrowheads="1"/>
              </p:cNvSpPr>
              <p:nvPr/>
            </p:nvSpPr>
            <p:spPr bwMode="auto">
              <a:xfrm>
                <a:off x="1424" y="3106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63" name="AutoShape 55"/>
              <p:cNvSpPr>
                <a:spLocks noChangeArrowheads="1"/>
              </p:cNvSpPr>
              <p:nvPr/>
            </p:nvSpPr>
            <p:spPr bwMode="auto">
              <a:xfrm>
                <a:off x="878" y="3249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64" name="AutoShape 56"/>
              <p:cNvSpPr>
                <a:spLocks noChangeArrowheads="1"/>
              </p:cNvSpPr>
              <p:nvPr/>
            </p:nvSpPr>
            <p:spPr bwMode="auto">
              <a:xfrm>
                <a:off x="1264" y="3249"/>
                <a:ext cx="160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65" name="AutoShape 57"/>
              <p:cNvSpPr>
                <a:spLocks noChangeArrowheads="1"/>
              </p:cNvSpPr>
              <p:nvPr/>
            </p:nvSpPr>
            <p:spPr bwMode="auto">
              <a:xfrm>
                <a:off x="1424" y="3249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66" name="AutoShape 58"/>
              <p:cNvSpPr>
                <a:spLocks noChangeArrowheads="1"/>
              </p:cNvSpPr>
              <p:nvPr/>
            </p:nvSpPr>
            <p:spPr bwMode="auto">
              <a:xfrm>
                <a:off x="878" y="3393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67" name="AutoShape 59"/>
              <p:cNvSpPr>
                <a:spLocks noChangeArrowheads="1"/>
              </p:cNvSpPr>
              <p:nvPr/>
            </p:nvSpPr>
            <p:spPr bwMode="auto">
              <a:xfrm>
                <a:off x="1261" y="3393"/>
                <a:ext cx="162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68" name="AutoShape 60"/>
              <p:cNvSpPr>
                <a:spLocks noChangeArrowheads="1"/>
              </p:cNvSpPr>
              <p:nvPr/>
            </p:nvSpPr>
            <p:spPr bwMode="auto">
              <a:xfrm>
                <a:off x="1424" y="3393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69" name="AutoShape 61"/>
              <p:cNvSpPr>
                <a:spLocks noChangeArrowheads="1"/>
              </p:cNvSpPr>
              <p:nvPr/>
            </p:nvSpPr>
            <p:spPr bwMode="auto">
              <a:xfrm>
                <a:off x="878" y="3528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70" name="AutoShape 62"/>
              <p:cNvSpPr>
                <a:spLocks noChangeArrowheads="1"/>
              </p:cNvSpPr>
              <p:nvPr/>
            </p:nvSpPr>
            <p:spPr bwMode="auto">
              <a:xfrm>
                <a:off x="1261" y="3528"/>
                <a:ext cx="162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71" name="AutoShape 63"/>
              <p:cNvSpPr>
                <a:spLocks noChangeArrowheads="1"/>
              </p:cNvSpPr>
              <p:nvPr/>
            </p:nvSpPr>
            <p:spPr bwMode="auto">
              <a:xfrm>
                <a:off x="1424" y="3528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72" name="AutoShape 64"/>
              <p:cNvSpPr>
                <a:spLocks noChangeArrowheads="1"/>
              </p:cNvSpPr>
              <p:nvPr/>
            </p:nvSpPr>
            <p:spPr bwMode="auto">
              <a:xfrm>
                <a:off x="878" y="2818"/>
                <a:ext cx="833" cy="853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>
                  <a:defRPr/>
                </a:pPr>
                <a:endParaRPr lang="zh-CN" altLang="en-US" b="1" dirty="0"/>
              </a:p>
            </p:txBody>
          </p:sp>
        </p:grpSp>
        <p:grpSp>
          <p:nvGrpSpPr>
            <p:cNvPr id="6" name="Group 65"/>
            <p:cNvGrpSpPr>
              <a:grpSpLocks/>
            </p:cNvGrpSpPr>
            <p:nvPr/>
          </p:nvGrpSpPr>
          <p:grpSpPr bwMode="auto">
            <a:xfrm>
              <a:off x="1603" y="3461"/>
              <a:ext cx="339" cy="347"/>
              <a:chOff x="878" y="2818"/>
              <a:chExt cx="833" cy="854"/>
            </a:xfrm>
          </p:grpSpPr>
          <p:sp>
            <p:nvSpPr>
              <p:cNvPr id="375874" name="AutoShape 66"/>
              <p:cNvSpPr>
                <a:spLocks noChangeArrowheads="1"/>
              </p:cNvSpPr>
              <p:nvPr/>
            </p:nvSpPr>
            <p:spPr bwMode="auto">
              <a:xfrm>
                <a:off x="878" y="2818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75" name="AutoShape 67"/>
              <p:cNvSpPr>
                <a:spLocks noChangeArrowheads="1"/>
              </p:cNvSpPr>
              <p:nvPr/>
            </p:nvSpPr>
            <p:spPr bwMode="auto">
              <a:xfrm>
                <a:off x="1261" y="2818"/>
                <a:ext cx="162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76" name="AutoShape 68"/>
              <p:cNvSpPr>
                <a:spLocks noChangeArrowheads="1"/>
              </p:cNvSpPr>
              <p:nvPr/>
            </p:nvSpPr>
            <p:spPr bwMode="auto">
              <a:xfrm>
                <a:off x="1424" y="2818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77" name="AutoShape 69"/>
              <p:cNvSpPr>
                <a:spLocks noChangeArrowheads="1"/>
              </p:cNvSpPr>
              <p:nvPr/>
            </p:nvSpPr>
            <p:spPr bwMode="auto">
              <a:xfrm>
                <a:off x="878" y="2962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78" name="AutoShape 70"/>
              <p:cNvSpPr>
                <a:spLocks noChangeArrowheads="1"/>
              </p:cNvSpPr>
              <p:nvPr/>
            </p:nvSpPr>
            <p:spPr bwMode="auto">
              <a:xfrm>
                <a:off x="1261" y="2962"/>
                <a:ext cx="162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79" name="AutoShape 71"/>
              <p:cNvSpPr>
                <a:spLocks noChangeArrowheads="1"/>
              </p:cNvSpPr>
              <p:nvPr/>
            </p:nvSpPr>
            <p:spPr bwMode="auto">
              <a:xfrm>
                <a:off x="1424" y="2962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80" name="AutoShape 72"/>
              <p:cNvSpPr>
                <a:spLocks noChangeArrowheads="1"/>
              </p:cNvSpPr>
              <p:nvPr/>
            </p:nvSpPr>
            <p:spPr bwMode="auto">
              <a:xfrm>
                <a:off x="878" y="3106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81" name="AutoShape 73"/>
              <p:cNvSpPr>
                <a:spLocks noChangeArrowheads="1"/>
              </p:cNvSpPr>
              <p:nvPr/>
            </p:nvSpPr>
            <p:spPr bwMode="auto">
              <a:xfrm>
                <a:off x="1261" y="3106"/>
                <a:ext cx="162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82" name="AutoShape 74"/>
              <p:cNvSpPr>
                <a:spLocks noChangeArrowheads="1"/>
              </p:cNvSpPr>
              <p:nvPr/>
            </p:nvSpPr>
            <p:spPr bwMode="auto">
              <a:xfrm>
                <a:off x="1424" y="3106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83" name="AutoShape 75"/>
              <p:cNvSpPr>
                <a:spLocks noChangeArrowheads="1"/>
              </p:cNvSpPr>
              <p:nvPr/>
            </p:nvSpPr>
            <p:spPr bwMode="auto">
              <a:xfrm>
                <a:off x="878" y="3249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84" name="AutoShape 76"/>
              <p:cNvSpPr>
                <a:spLocks noChangeArrowheads="1"/>
              </p:cNvSpPr>
              <p:nvPr/>
            </p:nvSpPr>
            <p:spPr bwMode="auto">
              <a:xfrm>
                <a:off x="1264" y="3249"/>
                <a:ext cx="160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85" name="AutoShape 77"/>
              <p:cNvSpPr>
                <a:spLocks noChangeArrowheads="1"/>
              </p:cNvSpPr>
              <p:nvPr/>
            </p:nvSpPr>
            <p:spPr bwMode="auto">
              <a:xfrm>
                <a:off x="1424" y="3249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86" name="AutoShape 78"/>
              <p:cNvSpPr>
                <a:spLocks noChangeArrowheads="1"/>
              </p:cNvSpPr>
              <p:nvPr/>
            </p:nvSpPr>
            <p:spPr bwMode="auto">
              <a:xfrm>
                <a:off x="878" y="3393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87" name="AutoShape 79"/>
              <p:cNvSpPr>
                <a:spLocks noChangeArrowheads="1"/>
              </p:cNvSpPr>
              <p:nvPr/>
            </p:nvSpPr>
            <p:spPr bwMode="auto">
              <a:xfrm>
                <a:off x="1261" y="3393"/>
                <a:ext cx="162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88" name="AutoShape 80"/>
              <p:cNvSpPr>
                <a:spLocks noChangeArrowheads="1"/>
              </p:cNvSpPr>
              <p:nvPr/>
            </p:nvSpPr>
            <p:spPr bwMode="auto">
              <a:xfrm>
                <a:off x="1424" y="3393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89" name="AutoShape 81"/>
              <p:cNvSpPr>
                <a:spLocks noChangeArrowheads="1"/>
              </p:cNvSpPr>
              <p:nvPr/>
            </p:nvSpPr>
            <p:spPr bwMode="auto">
              <a:xfrm>
                <a:off x="878" y="3528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90" name="AutoShape 82"/>
              <p:cNvSpPr>
                <a:spLocks noChangeArrowheads="1"/>
              </p:cNvSpPr>
              <p:nvPr/>
            </p:nvSpPr>
            <p:spPr bwMode="auto">
              <a:xfrm>
                <a:off x="1261" y="3528"/>
                <a:ext cx="162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91" name="AutoShape 83"/>
              <p:cNvSpPr>
                <a:spLocks noChangeArrowheads="1"/>
              </p:cNvSpPr>
              <p:nvPr/>
            </p:nvSpPr>
            <p:spPr bwMode="auto">
              <a:xfrm>
                <a:off x="1424" y="3528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92" name="AutoShape 84"/>
              <p:cNvSpPr>
                <a:spLocks noChangeArrowheads="1"/>
              </p:cNvSpPr>
              <p:nvPr/>
            </p:nvSpPr>
            <p:spPr bwMode="auto">
              <a:xfrm>
                <a:off x="878" y="2818"/>
                <a:ext cx="833" cy="853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>
                  <a:defRPr/>
                </a:pPr>
                <a:endParaRPr lang="zh-CN" altLang="en-US" b="1" dirty="0"/>
              </a:p>
            </p:txBody>
          </p:sp>
        </p:grpSp>
        <p:grpSp>
          <p:nvGrpSpPr>
            <p:cNvPr id="7" name="Group 85"/>
            <p:cNvGrpSpPr>
              <a:grpSpLocks/>
            </p:cNvGrpSpPr>
            <p:nvPr/>
          </p:nvGrpSpPr>
          <p:grpSpPr bwMode="auto">
            <a:xfrm>
              <a:off x="1994" y="3461"/>
              <a:ext cx="339" cy="347"/>
              <a:chOff x="878" y="2818"/>
              <a:chExt cx="833" cy="854"/>
            </a:xfrm>
          </p:grpSpPr>
          <p:sp>
            <p:nvSpPr>
              <p:cNvPr id="375894" name="AutoShape 86"/>
              <p:cNvSpPr>
                <a:spLocks noChangeArrowheads="1"/>
              </p:cNvSpPr>
              <p:nvPr/>
            </p:nvSpPr>
            <p:spPr bwMode="auto">
              <a:xfrm>
                <a:off x="878" y="2818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95" name="AutoShape 87"/>
              <p:cNvSpPr>
                <a:spLocks noChangeArrowheads="1"/>
              </p:cNvSpPr>
              <p:nvPr/>
            </p:nvSpPr>
            <p:spPr bwMode="auto">
              <a:xfrm>
                <a:off x="1261" y="2818"/>
                <a:ext cx="162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96" name="AutoShape 88"/>
              <p:cNvSpPr>
                <a:spLocks noChangeArrowheads="1"/>
              </p:cNvSpPr>
              <p:nvPr/>
            </p:nvSpPr>
            <p:spPr bwMode="auto">
              <a:xfrm>
                <a:off x="1424" y="2818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97" name="AutoShape 89"/>
              <p:cNvSpPr>
                <a:spLocks noChangeArrowheads="1"/>
              </p:cNvSpPr>
              <p:nvPr/>
            </p:nvSpPr>
            <p:spPr bwMode="auto">
              <a:xfrm>
                <a:off x="878" y="2962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98" name="AutoShape 90"/>
              <p:cNvSpPr>
                <a:spLocks noChangeArrowheads="1"/>
              </p:cNvSpPr>
              <p:nvPr/>
            </p:nvSpPr>
            <p:spPr bwMode="auto">
              <a:xfrm>
                <a:off x="1261" y="2962"/>
                <a:ext cx="162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899" name="AutoShape 91"/>
              <p:cNvSpPr>
                <a:spLocks noChangeArrowheads="1"/>
              </p:cNvSpPr>
              <p:nvPr/>
            </p:nvSpPr>
            <p:spPr bwMode="auto">
              <a:xfrm>
                <a:off x="1424" y="2962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00" name="AutoShape 92"/>
              <p:cNvSpPr>
                <a:spLocks noChangeArrowheads="1"/>
              </p:cNvSpPr>
              <p:nvPr/>
            </p:nvSpPr>
            <p:spPr bwMode="auto">
              <a:xfrm>
                <a:off x="878" y="3106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01" name="AutoShape 93"/>
              <p:cNvSpPr>
                <a:spLocks noChangeArrowheads="1"/>
              </p:cNvSpPr>
              <p:nvPr/>
            </p:nvSpPr>
            <p:spPr bwMode="auto">
              <a:xfrm>
                <a:off x="1261" y="3106"/>
                <a:ext cx="162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02" name="AutoShape 94"/>
              <p:cNvSpPr>
                <a:spLocks noChangeArrowheads="1"/>
              </p:cNvSpPr>
              <p:nvPr/>
            </p:nvSpPr>
            <p:spPr bwMode="auto">
              <a:xfrm>
                <a:off x="1424" y="3106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03" name="AutoShape 95"/>
              <p:cNvSpPr>
                <a:spLocks noChangeArrowheads="1"/>
              </p:cNvSpPr>
              <p:nvPr/>
            </p:nvSpPr>
            <p:spPr bwMode="auto">
              <a:xfrm>
                <a:off x="878" y="3249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04" name="AutoShape 96"/>
              <p:cNvSpPr>
                <a:spLocks noChangeArrowheads="1"/>
              </p:cNvSpPr>
              <p:nvPr/>
            </p:nvSpPr>
            <p:spPr bwMode="auto">
              <a:xfrm>
                <a:off x="1264" y="3249"/>
                <a:ext cx="160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05" name="AutoShape 97"/>
              <p:cNvSpPr>
                <a:spLocks noChangeArrowheads="1"/>
              </p:cNvSpPr>
              <p:nvPr/>
            </p:nvSpPr>
            <p:spPr bwMode="auto">
              <a:xfrm>
                <a:off x="1424" y="3249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06" name="AutoShape 98"/>
              <p:cNvSpPr>
                <a:spLocks noChangeArrowheads="1"/>
              </p:cNvSpPr>
              <p:nvPr/>
            </p:nvSpPr>
            <p:spPr bwMode="auto">
              <a:xfrm>
                <a:off x="878" y="3393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07" name="AutoShape 99"/>
              <p:cNvSpPr>
                <a:spLocks noChangeArrowheads="1"/>
              </p:cNvSpPr>
              <p:nvPr/>
            </p:nvSpPr>
            <p:spPr bwMode="auto">
              <a:xfrm>
                <a:off x="1261" y="3393"/>
                <a:ext cx="162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08" name="AutoShape 100"/>
              <p:cNvSpPr>
                <a:spLocks noChangeArrowheads="1"/>
              </p:cNvSpPr>
              <p:nvPr/>
            </p:nvSpPr>
            <p:spPr bwMode="auto">
              <a:xfrm>
                <a:off x="1424" y="3393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09" name="AutoShape 101"/>
              <p:cNvSpPr>
                <a:spLocks noChangeArrowheads="1"/>
              </p:cNvSpPr>
              <p:nvPr/>
            </p:nvSpPr>
            <p:spPr bwMode="auto">
              <a:xfrm>
                <a:off x="878" y="3528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10" name="AutoShape 102"/>
              <p:cNvSpPr>
                <a:spLocks noChangeArrowheads="1"/>
              </p:cNvSpPr>
              <p:nvPr/>
            </p:nvSpPr>
            <p:spPr bwMode="auto">
              <a:xfrm>
                <a:off x="1261" y="3528"/>
                <a:ext cx="162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11" name="AutoShape 103"/>
              <p:cNvSpPr>
                <a:spLocks noChangeArrowheads="1"/>
              </p:cNvSpPr>
              <p:nvPr/>
            </p:nvSpPr>
            <p:spPr bwMode="auto">
              <a:xfrm>
                <a:off x="1424" y="3528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12" name="AutoShape 104"/>
              <p:cNvSpPr>
                <a:spLocks noChangeArrowheads="1"/>
              </p:cNvSpPr>
              <p:nvPr/>
            </p:nvSpPr>
            <p:spPr bwMode="auto">
              <a:xfrm>
                <a:off x="878" y="2818"/>
                <a:ext cx="833" cy="853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>
                  <a:defRPr/>
                </a:pPr>
                <a:endParaRPr lang="zh-CN" altLang="en-US" b="1" dirty="0"/>
              </a:p>
            </p:txBody>
          </p:sp>
        </p:grpSp>
        <p:grpSp>
          <p:nvGrpSpPr>
            <p:cNvPr id="8" name="Group 105"/>
            <p:cNvGrpSpPr>
              <a:grpSpLocks/>
            </p:cNvGrpSpPr>
            <p:nvPr/>
          </p:nvGrpSpPr>
          <p:grpSpPr bwMode="auto">
            <a:xfrm>
              <a:off x="2384" y="3461"/>
              <a:ext cx="339" cy="347"/>
              <a:chOff x="878" y="2818"/>
              <a:chExt cx="833" cy="854"/>
            </a:xfrm>
          </p:grpSpPr>
          <p:sp>
            <p:nvSpPr>
              <p:cNvPr id="375914" name="AutoShape 106"/>
              <p:cNvSpPr>
                <a:spLocks noChangeArrowheads="1"/>
              </p:cNvSpPr>
              <p:nvPr/>
            </p:nvSpPr>
            <p:spPr bwMode="auto">
              <a:xfrm>
                <a:off x="878" y="2818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15" name="AutoShape 107"/>
              <p:cNvSpPr>
                <a:spLocks noChangeArrowheads="1"/>
              </p:cNvSpPr>
              <p:nvPr/>
            </p:nvSpPr>
            <p:spPr bwMode="auto">
              <a:xfrm>
                <a:off x="1261" y="2818"/>
                <a:ext cx="162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16" name="AutoShape 108"/>
              <p:cNvSpPr>
                <a:spLocks noChangeArrowheads="1"/>
              </p:cNvSpPr>
              <p:nvPr/>
            </p:nvSpPr>
            <p:spPr bwMode="auto">
              <a:xfrm>
                <a:off x="1424" y="2818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17" name="AutoShape 109"/>
              <p:cNvSpPr>
                <a:spLocks noChangeArrowheads="1"/>
              </p:cNvSpPr>
              <p:nvPr/>
            </p:nvSpPr>
            <p:spPr bwMode="auto">
              <a:xfrm>
                <a:off x="878" y="2962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18" name="AutoShape 110"/>
              <p:cNvSpPr>
                <a:spLocks noChangeArrowheads="1"/>
              </p:cNvSpPr>
              <p:nvPr/>
            </p:nvSpPr>
            <p:spPr bwMode="auto">
              <a:xfrm>
                <a:off x="1261" y="2962"/>
                <a:ext cx="162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19" name="AutoShape 111"/>
              <p:cNvSpPr>
                <a:spLocks noChangeArrowheads="1"/>
              </p:cNvSpPr>
              <p:nvPr/>
            </p:nvSpPr>
            <p:spPr bwMode="auto">
              <a:xfrm>
                <a:off x="1424" y="2962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20" name="AutoShape 112"/>
              <p:cNvSpPr>
                <a:spLocks noChangeArrowheads="1"/>
              </p:cNvSpPr>
              <p:nvPr/>
            </p:nvSpPr>
            <p:spPr bwMode="auto">
              <a:xfrm>
                <a:off x="878" y="3106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21" name="AutoShape 113"/>
              <p:cNvSpPr>
                <a:spLocks noChangeArrowheads="1"/>
              </p:cNvSpPr>
              <p:nvPr/>
            </p:nvSpPr>
            <p:spPr bwMode="auto">
              <a:xfrm>
                <a:off x="1261" y="3106"/>
                <a:ext cx="162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22" name="AutoShape 114"/>
              <p:cNvSpPr>
                <a:spLocks noChangeArrowheads="1"/>
              </p:cNvSpPr>
              <p:nvPr/>
            </p:nvSpPr>
            <p:spPr bwMode="auto">
              <a:xfrm>
                <a:off x="1424" y="3106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23" name="AutoShape 115"/>
              <p:cNvSpPr>
                <a:spLocks noChangeArrowheads="1"/>
              </p:cNvSpPr>
              <p:nvPr/>
            </p:nvSpPr>
            <p:spPr bwMode="auto">
              <a:xfrm>
                <a:off x="878" y="3249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24" name="AutoShape 116"/>
              <p:cNvSpPr>
                <a:spLocks noChangeArrowheads="1"/>
              </p:cNvSpPr>
              <p:nvPr/>
            </p:nvSpPr>
            <p:spPr bwMode="auto">
              <a:xfrm>
                <a:off x="1264" y="3249"/>
                <a:ext cx="160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25" name="AutoShape 117"/>
              <p:cNvSpPr>
                <a:spLocks noChangeArrowheads="1"/>
              </p:cNvSpPr>
              <p:nvPr/>
            </p:nvSpPr>
            <p:spPr bwMode="auto">
              <a:xfrm>
                <a:off x="1424" y="3249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26" name="AutoShape 118"/>
              <p:cNvSpPr>
                <a:spLocks noChangeArrowheads="1"/>
              </p:cNvSpPr>
              <p:nvPr/>
            </p:nvSpPr>
            <p:spPr bwMode="auto">
              <a:xfrm>
                <a:off x="878" y="3393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27" name="AutoShape 119"/>
              <p:cNvSpPr>
                <a:spLocks noChangeArrowheads="1"/>
              </p:cNvSpPr>
              <p:nvPr/>
            </p:nvSpPr>
            <p:spPr bwMode="auto">
              <a:xfrm>
                <a:off x="1261" y="3393"/>
                <a:ext cx="162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28" name="AutoShape 120"/>
              <p:cNvSpPr>
                <a:spLocks noChangeArrowheads="1"/>
              </p:cNvSpPr>
              <p:nvPr/>
            </p:nvSpPr>
            <p:spPr bwMode="auto">
              <a:xfrm>
                <a:off x="1424" y="3393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29" name="AutoShape 121"/>
              <p:cNvSpPr>
                <a:spLocks noChangeArrowheads="1"/>
              </p:cNvSpPr>
              <p:nvPr/>
            </p:nvSpPr>
            <p:spPr bwMode="auto">
              <a:xfrm>
                <a:off x="878" y="3528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30" name="AutoShape 122"/>
              <p:cNvSpPr>
                <a:spLocks noChangeArrowheads="1"/>
              </p:cNvSpPr>
              <p:nvPr/>
            </p:nvSpPr>
            <p:spPr bwMode="auto">
              <a:xfrm>
                <a:off x="1261" y="3528"/>
                <a:ext cx="162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31" name="AutoShape 123"/>
              <p:cNvSpPr>
                <a:spLocks noChangeArrowheads="1"/>
              </p:cNvSpPr>
              <p:nvPr/>
            </p:nvSpPr>
            <p:spPr bwMode="auto">
              <a:xfrm>
                <a:off x="1424" y="3528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32" name="AutoShape 124"/>
              <p:cNvSpPr>
                <a:spLocks noChangeArrowheads="1"/>
              </p:cNvSpPr>
              <p:nvPr/>
            </p:nvSpPr>
            <p:spPr bwMode="auto">
              <a:xfrm>
                <a:off x="878" y="2818"/>
                <a:ext cx="833" cy="853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>
                  <a:defRPr/>
                </a:pPr>
                <a:endParaRPr lang="zh-CN" altLang="en-US" b="1" dirty="0"/>
              </a:p>
            </p:txBody>
          </p:sp>
        </p:grpSp>
        <p:grpSp>
          <p:nvGrpSpPr>
            <p:cNvPr id="9" name="Group 125"/>
            <p:cNvGrpSpPr>
              <a:grpSpLocks/>
            </p:cNvGrpSpPr>
            <p:nvPr/>
          </p:nvGrpSpPr>
          <p:grpSpPr bwMode="auto">
            <a:xfrm>
              <a:off x="3024" y="3461"/>
              <a:ext cx="339" cy="347"/>
              <a:chOff x="878" y="2818"/>
              <a:chExt cx="833" cy="854"/>
            </a:xfrm>
          </p:grpSpPr>
          <p:sp>
            <p:nvSpPr>
              <p:cNvPr id="375934" name="AutoShape 126"/>
              <p:cNvSpPr>
                <a:spLocks noChangeArrowheads="1"/>
              </p:cNvSpPr>
              <p:nvPr/>
            </p:nvSpPr>
            <p:spPr bwMode="auto">
              <a:xfrm>
                <a:off x="878" y="2818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35" name="AutoShape 127"/>
              <p:cNvSpPr>
                <a:spLocks noChangeArrowheads="1"/>
              </p:cNvSpPr>
              <p:nvPr/>
            </p:nvSpPr>
            <p:spPr bwMode="auto">
              <a:xfrm>
                <a:off x="1261" y="2818"/>
                <a:ext cx="162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36" name="AutoShape 128"/>
              <p:cNvSpPr>
                <a:spLocks noChangeArrowheads="1"/>
              </p:cNvSpPr>
              <p:nvPr/>
            </p:nvSpPr>
            <p:spPr bwMode="auto">
              <a:xfrm>
                <a:off x="1424" y="2818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37" name="AutoShape 129"/>
              <p:cNvSpPr>
                <a:spLocks noChangeArrowheads="1"/>
              </p:cNvSpPr>
              <p:nvPr/>
            </p:nvSpPr>
            <p:spPr bwMode="auto">
              <a:xfrm>
                <a:off x="878" y="2962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38" name="AutoShape 130"/>
              <p:cNvSpPr>
                <a:spLocks noChangeArrowheads="1"/>
              </p:cNvSpPr>
              <p:nvPr/>
            </p:nvSpPr>
            <p:spPr bwMode="auto">
              <a:xfrm>
                <a:off x="1261" y="2962"/>
                <a:ext cx="162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39" name="AutoShape 131"/>
              <p:cNvSpPr>
                <a:spLocks noChangeArrowheads="1"/>
              </p:cNvSpPr>
              <p:nvPr/>
            </p:nvSpPr>
            <p:spPr bwMode="auto">
              <a:xfrm>
                <a:off x="1424" y="2962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40" name="AutoShape 132"/>
              <p:cNvSpPr>
                <a:spLocks noChangeArrowheads="1"/>
              </p:cNvSpPr>
              <p:nvPr/>
            </p:nvSpPr>
            <p:spPr bwMode="auto">
              <a:xfrm>
                <a:off x="878" y="3106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41" name="AutoShape 133"/>
              <p:cNvSpPr>
                <a:spLocks noChangeArrowheads="1"/>
              </p:cNvSpPr>
              <p:nvPr/>
            </p:nvSpPr>
            <p:spPr bwMode="auto">
              <a:xfrm>
                <a:off x="1261" y="3106"/>
                <a:ext cx="162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42" name="AutoShape 134"/>
              <p:cNvSpPr>
                <a:spLocks noChangeArrowheads="1"/>
              </p:cNvSpPr>
              <p:nvPr/>
            </p:nvSpPr>
            <p:spPr bwMode="auto">
              <a:xfrm>
                <a:off x="1424" y="3106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43" name="AutoShape 135"/>
              <p:cNvSpPr>
                <a:spLocks noChangeArrowheads="1"/>
              </p:cNvSpPr>
              <p:nvPr/>
            </p:nvSpPr>
            <p:spPr bwMode="auto">
              <a:xfrm>
                <a:off x="878" y="3249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44" name="AutoShape 136"/>
              <p:cNvSpPr>
                <a:spLocks noChangeArrowheads="1"/>
              </p:cNvSpPr>
              <p:nvPr/>
            </p:nvSpPr>
            <p:spPr bwMode="auto">
              <a:xfrm>
                <a:off x="1264" y="3249"/>
                <a:ext cx="160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45" name="AutoShape 137"/>
              <p:cNvSpPr>
                <a:spLocks noChangeArrowheads="1"/>
              </p:cNvSpPr>
              <p:nvPr/>
            </p:nvSpPr>
            <p:spPr bwMode="auto">
              <a:xfrm>
                <a:off x="1424" y="3249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46" name="AutoShape 138"/>
              <p:cNvSpPr>
                <a:spLocks noChangeArrowheads="1"/>
              </p:cNvSpPr>
              <p:nvPr/>
            </p:nvSpPr>
            <p:spPr bwMode="auto">
              <a:xfrm>
                <a:off x="878" y="3393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47" name="AutoShape 139"/>
              <p:cNvSpPr>
                <a:spLocks noChangeArrowheads="1"/>
              </p:cNvSpPr>
              <p:nvPr/>
            </p:nvSpPr>
            <p:spPr bwMode="auto">
              <a:xfrm>
                <a:off x="1261" y="3393"/>
                <a:ext cx="162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48" name="AutoShape 140"/>
              <p:cNvSpPr>
                <a:spLocks noChangeArrowheads="1"/>
              </p:cNvSpPr>
              <p:nvPr/>
            </p:nvSpPr>
            <p:spPr bwMode="auto">
              <a:xfrm>
                <a:off x="1424" y="3393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49" name="AutoShape 141"/>
              <p:cNvSpPr>
                <a:spLocks noChangeArrowheads="1"/>
              </p:cNvSpPr>
              <p:nvPr/>
            </p:nvSpPr>
            <p:spPr bwMode="auto">
              <a:xfrm>
                <a:off x="878" y="3528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50" name="AutoShape 142"/>
              <p:cNvSpPr>
                <a:spLocks noChangeArrowheads="1"/>
              </p:cNvSpPr>
              <p:nvPr/>
            </p:nvSpPr>
            <p:spPr bwMode="auto">
              <a:xfrm>
                <a:off x="1261" y="3528"/>
                <a:ext cx="162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51" name="AutoShape 143"/>
              <p:cNvSpPr>
                <a:spLocks noChangeArrowheads="1"/>
              </p:cNvSpPr>
              <p:nvPr/>
            </p:nvSpPr>
            <p:spPr bwMode="auto">
              <a:xfrm>
                <a:off x="1424" y="3528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52" name="AutoShape 144"/>
              <p:cNvSpPr>
                <a:spLocks noChangeArrowheads="1"/>
              </p:cNvSpPr>
              <p:nvPr/>
            </p:nvSpPr>
            <p:spPr bwMode="auto">
              <a:xfrm>
                <a:off x="878" y="2818"/>
                <a:ext cx="833" cy="853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>
                  <a:defRPr/>
                </a:pPr>
                <a:endParaRPr lang="zh-CN" altLang="en-US" b="1" dirty="0"/>
              </a:p>
            </p:txBody>
          </p:sp>
        </p:grpSp>
        <p:grpSp>
          <p:nvGrpSpPr>
            <p:cNvPr id="10" name="Group 145"/>
            <p:cNvGrpSpPr>
              <a:grpSpLocks/>
            </p:cNvGrpSpPr>
            <p:nvPr/>
          </p:nvGrpSpPr>
          <p:grpSpPr bwMode="auto">
            <a:xfrm>
              <a:off x="3414" y="3461"/>
              <a:ext cx="339" cy="347"/>
              <a:chOff x="878" y="2818"/>
              <a:chExt cx="833" cy="854"/>
            </a:xfrm>
          </p:grpSpPr>
          <p:sp>
            <p:nvSpPr>
              <p:cNvPr id="375954" name="AutoShape 146"/>
              <p:cNvSpPr>
                <a:spLocks noChangeArrowheads="1"/>
              </p:cNvSpPr>
              <p:nvPr/>
            </p:nvSpPr>
            <p:spPr bwMode="auto">
              <a:xfrm>
                <a:off x="878" y="2818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55" name="AutoShape 147"/>
              <p:cNvSpPr>
                <a:spLocks noChangeArrowheads="1"/>
              </p:cNvSpPr>
              <p:nvPr/>
            </p:nvSpPr>
            <p:spPr bwMode="auto">
              <a:xfrm>
                <a:off x="1261" y="2818"/>
                <a:ext cx="162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56" name="AutoShape 148"/>
              <p:cNvSpPr>
                <a:spLocks noChangeArrowheads="1"/>
              </p:cNvSpPr>
              <p:nvPr/>
            </p:nvSpPr>
            <p:spPr bwMode="auto">
              <a:xfrm>
                <a:off x="1424" y="2818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57" name="AutoShape 149"/>
              <p:cNvSpPr>
                <a:spLocks noChangeArrowheads="1"/>
              </p:cNvSpPr>
              <p:nvPr/>
            </p:nvSpPr>
            <p:spPr bwMode="auto">
              <a:xfrm>
                <a:off x="878" y="2962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58" name="AutoShape 150"/>
              <p:cNvSpPr>
                <a:spLocks noChangeArrowheads="1"/>
              </p:cNvSpPr>
              <p:nvPr/>
            </p:nvSpPr>
            <p:spPr bwMode="auto">
              <a:xfrm>
                <a:off x="1261" y="2962"/>
                <a:ext cx="162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59" name="AutoShape 151"/>
              <p:cNvSpPr>
                <a:spLocks noChangeArrowheads="1"/>
              </p:cNvSpPr>
              <p:nvPr/>
            </p:nvSpPr>
            <p:spPr bwMode="auto">
              <a:xfrm>
                <a:off x="1424" y="2962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60" name="AutoShape 152"/>
              <p:cNvSpPr>
                <a:spLocks noChangeArrowheads="1"/>
              </p:cNvSpPr>
              <p:nvPr/>
            </p:nvSpPr>
            <p:spPr bwMode="auto">
              <a:xfrm>
                <a:off x="878" y="3106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61" name="AutoShape 153"/>
              <p:cNvSpPr>
                <a:spLocks noChangeArrowheads="1"/>
              </p:cNvSpPr>
              <p:nvPr/>
            </p:nvSpPr>
            <p:spPr bwMode="auto">
              <a:xfrm>
                <a:off x="1261" y="3106"/>
                <a:ext cx="162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62" name="AutoShape 154"/>
              <p:cNvSpPr>
                <a:spLocks noChangeArrowheads="1"/>
              </p:cNvSpPr>
              <p:nvPr/>
            </p:nvSpPr>
            <p:spPr bwMode="auto">
              <a:xfrm>
                <a:off x="1424" y="3106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63" name="AutoShape 155"/>
              <p:cNvSpPr>
                <a:spLocks noChangeArrowheads="1"/>
              </p:cNvSpPr>
              <p:nvPr/>
            </p:nvSpPr>
            <p:spPr bwMode="auto">
              <a:xfrm>
                <a:off x="878" y="3249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64" name="AutoShape 156"/>
              <p:cNvSpPr>
                <a:spLocks noChangeArrowheads="1"/>
              </p:cNvSpPr>
              <p:nvPr/>
            </p:nvSpPr>
            <p:spPr bwMode="auto">
              <a:xfrm>
                <a:off x="1264" y="3249"/>
                <a:ext cx="160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65" name="AutoShape 157"/>
              <p:cNvSpPr>
                <a:spLocks noChangeArrowheads="1"/>
              </p:cNvSpPr>
              <p:nvPr/>
            </p:nvSpPr>
            <p:spPr bwMode="auto">
              <a:xfrm>
                <a:off x="1424" y="3249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66" name="AutoShape 158"/>
              <p:cNvSpPr>
                <a:spLocks noChangeArrowheads="1"/>
              </p:cNvSpPr>
              <p:nvPr/>
            </p:nvSpPr>
            <p:spPr bwMode="auto">
              <a:xfrm>
                <a:off x="878" y="3393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67" name="AutoShape 159"/>
              <p:cNvSpPr>
                <a:spLocks noChangeArrowheads="1"/>
              </p:cNvSpPr>
              <p:nvPr/>
            </p:nvSpPr>
            <p:spPr bwMode="auto">
              <a:xfrm>
                <a:off x="1261" y="3393"/>
                <a:ext cx="162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68" name="AutoShape 160"/>
              <p:cNvSpPr>
                <a:spLocks noChangeArrowheads="1"/>
              </p:cNvSpPr>
              <p:nvPr/>
            </p:nvSpPr>
            <p:spPr bwMode="auto">
              <a:xfrm>
                <a:off x="1424" y="3393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69" name="AutoShape 161"/>
              <p:cNvSpPr>
                <a:spLocks noChangeArrowheads="1"/>
              </p:cNvSpPr>
              <p:nvPr/>
            </p:nvSpPr>
            <p:spPr bwMode="auto">
              <a:xfrm>
                <a:off x="878" y="3528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70" name="AutoShape 162"/>
              <p:cNvSpPr>
                <a:spLocks noChangeArrowheads="1"/>
              </p:cNvSpPr>
              <p:nvPr/>
            </p:nvSpPr>
            <p:spPr bwMode="auto">
              <a:xfrm>
                <a:off x="1261" y="3528"/>
                <a:ext cx="162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71" name="AutoShape 163"/>
              <p:cNvSpPr>
                <a:spLocks noChangeArrowheads="1"/>
              </p:cNvSpPr>
              <p:nvPr/>
            </p:nvSpPr>
            <p:spPr bwMode="auto">
              <a:xfrm>
                <a:off x="1424" y="3528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72" name="AutoShape 164"/>
              <p:cNvSpPr>
                <a:spLocks noChangeArrowheads="1"/>
              </p:cNvSpPr>
              <p:nvPr/>
            </p:nvSpPr>
            <p:spPr bwMode="auto">
              <a:xfrm>
                <a:off x="878" y="2818"/>
                <a:ext cx="833" cy="853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>
                  <a:defRPr/>
                </a:pPr>
                <a:endParaRPr lang="zh-CN" altLang="en-US" b="1" dirty="0"/>
              </a:p>
            </p:txBody>
          </p:sp>
        </p:grpSp>
        <p:grpSp>
          <p:nvGrpSpPr>
            <p:cNvPr id="11" name="Group 165"/>
            <p:cNvGrpSpPr>
              <a:grpSpLocks/>
            </p:cNvGrpSpPr>
            <p:nvPr/>
          </p:nvGrpSpPr>
          <p:grpSpPr bwMode="auto">
            <a:xfrm>
              <a:off x="3805" y="3461"/>
              <a:ext cx="339" cy="347"/>
              <a:chOff x="878" y="2818"/>
              <a:chExt cx="833" cy="854"/>
            </a:xfrm>
          </p:grpSpPr>
          <p:sp>
            <p:nvSpPr>
              <p:cNvPr id="375974" name="AutoShape 166"/>
              <p:cNvSpPr>
                <a:spLocks noChangeArrowheads="1"/>
              </p:cNvSpPr>
              <p:nvPr/>
            </p:nvSpPr>
            <p:spPr bwMode="auto">
              <a:xfrm>
                <a:off x="878" y="2818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75" name="AutoShape 167"/>
              <p:cNvSpPr>
                <a:spLocks noChangeArrowheads="1"/>
              </p:cNvSpPr>
              <p:nvPr/>
            </p:nvSpPr>
            <p:spPr bwMode="auto">
              <a:xfrm>
                <a:off x="1261" y="2818"/>
                <a:ext cx="162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76" name="AutoShape 168"/>
              <p:cNvSpPr>
                <a:spLocks noChangeArrowheads="1"/>
              </p:cNvSpPr>
              <p:nvPr/>
            </p:nvSpPr>
            <p:spPr bwMode="auto">
              <a:xfrm>
                <a:off x="1424" y="2818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77" name="AutoShape 169"/>
              <p:cNvSpPr>
                <a:spLocks noChangeArrowheads="1"/>
              </p:cNvSpPr>
              <p:nvPr/>
            </p:nvSpPr>
            <p:spPr bwMode="auto">
              <a:xfrm>
                <a:off x="878" y="2962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78" name="AutoShape 170"/>
              <p:cNvSpPr>
                <a:spLocks noChangeArrowheads="1"/>
              </p:cNvSpPr>
              <p:nvPr/>
            </p:nvSpPr>
            <p:spPr bwMode="auto">
              <a:xfrm>
                <a:off x="1261" y="2962"/>
                <a:ext cx="162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79" name="AutoShape 171"/>
              <p:cNvSpPr>
                <a:spLocks noChangeArrowheads="1"/>
              </p:cNvSpPr>
              <p:nvPr/>
            </p:nvSpPr>
            <p:spPr bwMode="auto">
              <a:xfrm>
                <a:off x="1424" y="2962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80" name="AutoShape 172"/>
              <p:cNvSpPr>
                <a:spLocks noChangeArrowheads="1"/>
              </p:cNvSpPr>
              <p:nvPr/>
            </p:nvSpPr>
            <p:spPr bwMode="auto">
              <a:xfrm>
                <a:off x="878" y="3106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81" name="AutoShape 173"/>
              <p:cNvSpPr>
                <a:spLocks noChangeArrowheads="1"/>
              </p:cNvSpPr>
              <p:nvPr/>
            </p:nvSpPr>
            <p:spPr bwMode="auto">
              <a:xfrm>
                <a:off x="1261" y="3106"/>
                <a:ext cx="162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82" name="AutoShape 174"/>
              <p:cNvSpPr>
                <a:spLocks noChangeArrowheads="1"/>
              </p:cNvSpPr>
              <p:nvPr/>
            </p:nvSpPr>
            <p:spPr bwMode="auto">
              <a:xfrm>
                <a:off x="1424" y="3106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83" name="AutoShape 175"/>
              <p:cNvSpPr>
                <a:spLocks noChangeArrowheads="1"/>
              </p:cNvSpPr>
              <p:nvPr/>
            </p:nvSpPr>
            <p:spPr bwMode="auto">
              <a:xfrm>
                <a:off x="878" y="3249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84" name="AutoShape 176"/>
              <p:cNvSpPr>
                <a:spLocks noChangeArrowheads="1"/>
              </p:cNvSpPr>
              <p:nvPr/>
            </p:nvSpPr>
            <p:spPr bwMode="auto">
              <a:xfrm>
                <a:off x="1264" y="3249"/>
                <a:ext cx="160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85" name="AutoShape 177"/>
              <p:cNvSpPr>
                <a:spLocks noChangeArrowheads="1"/>
              </p:cNvSpPr>
              <p:nvPr/>
            </p:nvSpPr>
            <p:spPr bwMode="auto">
              <a:xfrm>
                <a:off x="1424" y="3249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86" name="AutoShape 178"/>
              <p:cNvSpPr>
                <a:spLocks noChangeArrowheads="1"/>
              </p:cNvSpPr>
              <p:nvPr/>
            </p:nvSpPr>
            <p:spPr bwMode="auto">
              <a:xfrm>
                <a:off x="878" y="3393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87" name="AutoShape 179"/>
              <p:cNvSpPr>
                <a:spLocks noChangeArrowheads="1"/>
              </p:cNvSpPr>
              <p:nvPr/>
            </p:nvSpPr>
            <p:spPr bwMode="auto">
              <a:xfrm>
                <a:off x="1261" y="3393"/>
                <a:ext cx="162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88" name="AutoShape 180"/>
              <p:cNvSpPr>
                <a:spLocks noChangeArrowheads="1"/>
              </p:cNvSpPr>
              <p:nvPr/>
            </p:nvSpPr>
            <p:spPr bwMode="auto">
              <a:xfrm>
                <a:off x="1424" y="3393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89" name="AutoShape 181"/>
              <p:cNvSpPr>
                <a:spLocks noChangeArrowheads="1"/>
              </p:cNvSpPr>
              <p:nvPr/>
            </p:nvSpPr>
            <p:spPr bwMode="auto">
              <a:xfrm>
                <a:off x="878" y="3528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90" name="AutoShape 182"/>
              <p:cNvSpPr>
                <a:spLocks noChangeArrowheads="1"/>
              </p:cNvSpPr>
              <p:nvPr/>
            </p:nvSpPr>
            <p:spPr bwMode="auto">
              <a:xfrm>
                <a:off x="1261" y="3528"/>
                <a:ext cx="162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91" name="AutoShape 183"/>
              <p:cNvSpPr>
                <a:spLocks noChangeArrowheads="1"/>
              </p:cNvSpPr>
              <p:nvPr/>
            </p:nvSpPr>
            <p:spPr bwMode="auto">
              <a:xfrm>
                <a:off x="1424" y="3528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92" name="AutoShape 184"/>
              <p:cNvSpPr>
                <a:spLocks noChangeArrowheads="1"/>
              </p:cNvSpPr>
              <p:nvPr/>
            </p:nvSpPr>
            <p:spPr bwMode="auto">
              <a:xfrm>
                <a:off x="878" y="2818"/>
                <a:ext cx="833" cy="853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>
                  <a:defRPr/>
                </a:pPr>
                <a:endParaRPr lang="zh-CN" altLang="en-US" b="1" dirty="0"/>
              </a:p>
            </p:txBody>
          </p:sp>
        </p:grpSp>
        <p:grpSp>
          <p:nvGrpSpPr>
            <p:cNvPr id="12" name="Group 185"/>
            <p:cNvGrpSpPr>
              <a:grpSpLocks/>
            </p:cNvGrpSpPr>
            <p:nvPr/>
          </p:nvGrpSpPr>
          <p:grpSpPr bwMode="auto">
            <a:xfrm>
              <a:off x="4195" y="3461"/>
              <a:ext cx="339" cy="347"/>
              <a:chOff x="878" y="2818"/>
              <a:chExt cx="833" cy="854"/>
            </a:xfrm>
          </p:grpSpPr>
          <p:sp>
            <p:nvSpPr>
              <p:cNvPr id="375994" name="AutoShape 186"/>
              <p:cNvSpPr>
                <a:spLocks noChangeArrowheads="1"/>
              </p:cNvSpPr>
              <p:nvPr/>
            </p:nvSpPr>
            <p:spPr bwMode="auto">
              <a:xfrm>
                <a:off x="878" y="2818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95" name="AutoShape 187"/>
              <p:cNvSpPr>
                <a:spLocks noChangeArrowheads="1"/>
              </p:cNvSpPr>
              <p:nvPr/>
            </p:nvSpPr>
            <p:spPr bwMode="auto">
              <a:xfrm>
                <a:off x="1261" y="2818"/>
                <a:ext cx="162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96" name="AutoShape 188"/>
              <p:cNvSpPr>
                <a:spLocks noChangeArrowheads="1"/>
              </p:cNvSpPr>
              <p:nvPr/>
            </p:nvSpPr>
            <p:spPr bwMode="auto">
              <a:xfrm>
                <a:off x="1424" y="2818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97" name="AutoShape 189"/>
              <p:cNvSpPr>
                <a:spLocks noChangeArrowheads="1"/>
              </p:cNvSpPr>
              <p:nvPr/>
            </p:nvSpPr>
            <p:spPr bwMode="auto">
              <a:xfrm>
                <a:off x="878" y="2962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98" name="AutoShape 190"/>
              <p:cNvSpPr>
                <a:spLocks noChangeArrowheads="1"/>
              </p:cNvSpPr>
              <p:nvPr/>
            </p:nvSpPr>
            <p:spPr bwMode="auto">
              <a:xfrm>
                <a:off x="1261" y="2962"/>
                <a:ext cx="162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5999" name="AutoShape 191"/>
              <p:cNvSpPr>
                <a:spLocks noChangeArrowheads="1"/>
              </p:cNvSpPr>
              <p:nvPr/>
            </p:nvSpPr>
            <p:spPr bwMode="auto">
              <a:xfrm>
                <a:off x="1424" y="2962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6000" name="AutoShape 192"/>
              <p:cNvSpPr>
                <a:spLocks noChangeArrowheads="1"/>
              </p:cNvSpPr>
              <p:nvPr/>
            </p:nvSpPr>
            <p:spPr bwMode="auto">
              <a:xfrm>
                <a:off x="878" y="3106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6001" name="AutoShape 193"/>
              <p:cNvSpPr>
                <a:spLocks noChangeArrowheads="1"/>
              </p:cNvSpPr>
              <p:nvPr/>
            </p:nvSpPr>
            <p:spPr bwMode="auto">
              <a:xfrm>
                <a:off x="1261" y="3106"/>
                <a:ext cx="162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6002" name="AutoShape 194"/>
              <p:cNvSpPr>
                <a:spLocks noChangeArrowheads="1"/>
              </p:cNvSpPr>
              <p:nvPr/>
            </p:nvSpPr>
            <p:spPr bwMode="auto">
              <a:xfrm>
                <a:off x="1424" y="3106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6003" name="AutoShape 195"/>
              <p:cNvSpPr>
                <a:spLocks noChangeArrowheads="1"/>
              </p:cNvSpPr>
              <p:nvPr/>
            </p:nvSpPr>
            <p:spPr bwMode="auto">
              <a:xfrm>
                <a:off x="878" y="3249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6004" name="AutoShape 196"/>
              <p:cNvSpPr>
                <a:spLocks noChangeArrowheads="1"/>
              </p:cNvSpPr>
              <p:nvPr/>
            </p:nvSpPr>
            <p:spPr bwMode="auto">
              <a:xfrm>
                <a:off x="1264" y="3249"/>
                <a:ext cx="160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6005" name="AutoShape 197"/>
              <p:cNvSpPr>
                <a:spLocks noChangeArrowheads="1"/>
              </p:cNvSpPr>
              <p:nvPr/>
            </p:nvSpPr>
            <p:spPr bwMode="auto">
              <a:xfrm>
                <a:off x="1424" y="3249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6006" name="AutoShape 198"/>
              <p:cNvSpPr>
                <a:spLocks noChangeArrowheads="1"/>
              </p:cNvSpPr>
              <p:nvPr/>
            </p:nvSpPr>
            <p:spPr bwMode="auto">
              <a:xfrm>
                <a:off x="878" y="3393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6007" name="AutoShape 199"/>
              <p:cNvSpPr>
                <a:spLocks noChangeArrowheads="1"/>
              </p:cNvSpPr>
              <p:nvPr/>
            </p:nvSpPr>
            <p:spPr bwMode="auto">
              <a:xfrm>
                <a:off x="1261" y="3393"/>
                <a:ext cx="162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6008" name="AutoShape 200"/>
              <p:cNvSpPr>
                <a:spLocks noChangeArrowheads="1"/>
              </p:cNvSpPr>
              <p:nvPr/>
            </p:nvSpPr>
            <p:spPr bwMode="auto">
              <a:xfrm>
                <a:off x="1424" y="3393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6009" name="AutoShape 201"/>
              <p:cNvSpPr>
                <a:spLocks noChangeArrowheads="1"/>
              </p:cNvSpPr>
              <p:nvPr/>
            </p:nvSpPr>
            <p:spPr bwMode="auto">
              <a:xfrm>
                <a:off x="878" y="3528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6010" name="AutoShape 202"/>
              <p:cNvSpPr>
                <a:spLocks noChangeArrowheads="1"/>
              </p:cNvSpPr>
              <p:nvPr/>
            </p:nvSpPr>
            <p:spPr bwMode="auto">
              <a:xfrm>
                <a:off x="1261" y="3528"/>
                <a:ext cx="162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6011" name="AutoShape 203"/>
              <p:cNvSpPr>
                <a:spLocks noChangeArrowheads="1"/>
              </p:cNvSpPr>
              <p:nvPr/>
            </p:nvSpPr>
            <p:spPr bwMode="auto">
              <a:xfrm>
                <a:off x="1424" y="3528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6012" name="AutoShape 204"/>
              <p:cNvSpPr>
                <a:spLocks noChangeArrowheads="1"/>
              </p:cNvSpPr>
              <p:nvPr/>
            </p:nvSpPr>
            <p:spPr bwMode="auto">
              <a:xfrm>
                <a:off x="878" y="2818"/>
                <a:ext cx="833" cy="853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>
                  <a:defRPr/>
                </a:pPr>
                <a:endParaRPr lang="zh-CN" altLang="en-US" b="1" dirty="0"/>
              </a:p>
            </p:txBody>
          </p:sp>
        </p:grpSp>
        <p:grpSp>
          <p:nvGrpSpPr>
            <p:cNvPr id="13" name="Group 205"/>
            <p:cNvGrpSpPr>
              <a:grpSpLocks/>
            </p:cNvGrpSpPr>
            <p:nvPr/>
          </p:nvGrpSpPr>
          <p:grpSpPr bwMode="auto">
            <a:xfrm>
              <a:off x="4586" y="3461"/>
              <a:ext cx="339" cy="347"/>
              <a:chOff x="878" y="2818"/>
              <a:chExt cx="833" cy="854"/>
            </a:xfrm>
          </p:grpSpPr>
          <p:sp>
            <p:nvSpPr>
              <p:cNvPr id="376014" name="AutoShape 206"/>
              <p:cNvSpPr>
                <a:spLocks noChangeArrowheads="1"/>
              </p:cNvSpPr>
              <p:nvPr/>
            </p:nvSpPr>
            <p:spPr bwMode="auto">
              <a:xfrm>
                <a:off x="878" y="2818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6015" name="AutoShape 207"/>
              <p:cNvSpPr>
                <a:spLocks noChangeArrowheads="1"/>
              </p:cNvSpPr>
              <p:nvPr/>
            </p:nvSpPr>
            <p:spPr bwMode="auto">
              <a:xfrm>
                <a:off x="1261" y="2818"/>
                <a:ext cx="162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6016" name="AutoShape 208"/>
              <p:cNvSpPr>
                <a:spLocks noChangeArrowheads="1"/>
              </p:cNvSpPr>
              <p:nvPr/>
            </p:nvSpPr>
            <p:spPr bwMode="auto">
              <a:xfrm>
                <a:off x="1424" y="2818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6017" name="AutoShape 209"/>
              <p:cNvSpPr>
                <a:spLocks noChangeArrowheads="1"/>
              </p:cNvSpPr>
              <p:nvPr/>
            </p:nvSpPr>
            <p:spPr bwMode="auto">
              <a:xfrm>
                <a:off x="878" y="2962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6018" name="AutoShape 210"/>
              <p:cNvSpPr>
                <a:spLocks noChangeArrowheads="1"/>
              </p:cNvSpPr>
              <p:nvPr/>
            </p:nvSpPr>
            <p:spPr bwMode="auto">
              <a:xfrm>
                <a:off x="1261" y="2962"/>
                <a:ext cx="162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6019" name="AutoShape 211"/>
              <p:cNvSpPr>
                <a:spLocks noChangeArrowheads="1"/>
              </p:cNvSpPr>
              <p:nvPr/>
            </p:nvSpPr>
            <p:spPr bwMode="auto">
              <a:xfrm>
                <a:off x="1424" y="2962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6020" name="AutoShape 212"/>
              <p:cNvSpPr>
                <a:spLocks noChangeArrowheads="1"/>
              </p:cNvSpPr>
              <p:nvPr/>
            </p:nvSpPr>
            <p:spPr bwMode="auto">
              <a:xfrm>
                <a:off x="878" y="3106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6021" name="AutoShape 213"/>
              <p:cNvSpPr>
                <a:spLocks noChangeArrowheads="1"/>
              </p:cNvSpPr>
              <p:nvPr/>
            </p:nvSpPr>
            <p:spPr bwMode="auto">
              <a:xfrm>
                <a:off x="1261" y="3106"/>
                <a:ext cx="162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6022" name="AutoShape 214"/>
              <p:cNvSpPr>
                <a:spLocks noChangeArrowheads="1"/>
              </p:cNvSpPr>
              <p:nvPr/>
            </p:nvSpPr>
            <p:spPr bwMode="auto">
              <a:xfrm>
                <a:off x="1424" y="3106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6023" name="AutoShape 215"/>
              <p:cNvSpPr>
                <a:spLocks noChangeArrowheads="1"/>
              </p:cNvSpPr>
              <p:nvPr/>
            </p:nvSpPr>
            <p:spPr bwMode="auto">
              <a:xfrm>
                <a:off x="878" y="3249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6024" name="AutoShape 216"/>
              <p:cNvSpPr>
                <a:spLocks noChangeArrowheads="1"/>
              </p:cNvSpPr>
              <p:nvPr/>
            </p:nvSpPr>
            <p:spPr bwMode="auto">
              <a:xfrm>
                <a:off x="1264" y="3249"/>
                <a:ext cx="160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6025" name="AutoShape 217"/>
              <p:cNvSpPr>
                <a:spLocks noChangeArrowheads="1"/>
              </p:cNvSpPr>
              <p:nvPr/>
            </p:nvSpPr>
            <p:spPr bwMode="auto">
              <a:xfrm>
                <a:off x="1424" y="3249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6026" name="AutoShape 218"/>
              <p:cNvSpPr>
                <a:spLocks noChangeArrowheads="1"/>
              </p:cNvSpPr>
              <p:nvPr/>
            </p:nvSpPr>
            <p:spPr bwMode="auto">
              <a:xfrm>
                <a:off x="878" y="3393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6027" name="AutoShape 219"/>
              <p:cNvSpPr>
                <a:spLocks noChangeArrowheads="1"/>
              </p:cNvSpPr>
              <p:nvPr/>
            </p:nvSpPr>
            <p:spPr bwMode="auto">
              <a:xfrm>
                <a:off x="1261" y="3393"/>
                <a:ext cx="162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6028" name="AutoShape 220"/>
              <p:cNvSpPr>
                <a:spLocks noChangeArrowheads="1"/>
              </p:cNvSpPr>
              <p:nvPr/>
            </p:nvSpPr>
            <p:spPr bwMode="auto">
              <a:xfrm>
                <a:off x="1424" y="3393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6029" name="AutoShape 221"/>
              <p:cNvSpPr>
                <a:spLocks noChangeArrowheads="1"/>
              </p:cNvSpPr>
              <p:nvPr/>
            </p:nvSpPr>
            <p:spPr bwMode="auto">
              <a:xfrm>
                <a:off x="878" y="3528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6030" name="AutoShape 222"/>
              <p:cNvSpPr>
                <a:spLocks noChangeArrowheads="1"/>
              </p:cNvSpPr>
              <p:nvPr/>
            </p:nvSpPr>
            <p:spPr bwMode="auto">
              <a:xfrm>
                <a:off x="1261" y="3528"/>
                <a:ext cx="162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6031" name="AutoShape 223"/>
              <p:cNvSpPr>
                <a:spLocks noChangeArrowheads="1"/>
              </p:cNvSpPr>
              <p:nvPr/>
            </p:nvSpPr>
            <p:spPr bwMode="auto">
              <a:xfrm>
                <a:off x="1424" y="3528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6032" name="AutoShape 224"/>
              <p:cNvSpPr>
                <a:spLocks noChangeArrowheads="1"/>
              </p:cNvSpPr>
              <p:nvPr/>
            </p:nvSpPr>
            <p:spPr bwMode="auto">
              <a:xfrm>
                <a:off x="878" y="2818"/>
                <a:ext cx="833" cy="853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>
                  <a:defRPr/>
                </a:pPr>
                <a:endParaRPr lang="zh-CN" altLang="en-US" b="1" dirty="0"/>
              </a:p>
            </p:txBody>
          </p:sp>
        </p:grpSp>
        <p:grpSp>
          <p:nvGrpSpPr>
            <p:cNvPr id="14" name="Group 225"/>
            <p:cNvGrpSpPr>
              <a:grpSpLocks/>
            </p:cNvGrpSpPr>
            <p:nvPr/>
          </p:nvGrpSpPr>
          <p:grpSpPr bwMode="auto">
            <a:xfrm>
              <a:off x="4976" y="3461"/>
              <a:ext cx="339" cy="347"/>
              <a:chOff x="878" y="2818"/>
              <a:chExt cx="833" cy="854"/>
            </a:xfrm>
          </p:grpSpPr>
          <p:sp>
            <p:nvSpPr>
              <p:cNvPr id="376034" name="AutoShape 226"/>
              <p:cNvSpPr>
                <a:spLocks noChangeArrowheads="1"/>
              </p:cNvSpPr>
              <p:nvPr/>
            </p:nvSpPr>
            <p:spPr bwMode="auto">
              <a:xfrm>
                <a:off x="878" y="2818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6035" name="AutoShape 227"/>
              <p:cNvSpPr>
                <a:spLocks noChangeArrowheads="1"/>
              </p:cNvSpPr>
              <p:nvPr/>
            </p:nvSpPr>
            <p:spPr bwMode="auto">
              <a:xfrm>
                <a:off x="1261" y="2818"/>
                <a:ext cx="162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6036" name="AutoShape 228"/>
              <p:cNvSpPr>
                <a:spLocks noChangeArrowheads="1"/>
              </p:cNvSpPr>
              <p:nvPr/>
            </p:nvSpPr>
            <p:spPr bwMode="auto">
              <a:xfrm>
                <a:off x="1424" y="2818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6037" name="AutoShape 229"/>
              <p:cNvSpPr>
                <a:spLocks noChangeArrowheads="1"/>
              </p:cNvSpPr>
              <p:nvPr/>
            </p:nvSpPr>
            <p:spPr bwMode="auto">
              <a:xfrm>
                <a:off x="878" y="2962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6038" name="AutoShape 230"/>
              <p:cNvSpPr>
                <a:spLocks noChangeArrowheads="1"/>
              </p:cNvSpPr>
              <p:nvPr/>
            </p:nvSpPr>
            <p:spPr bwMode="auto">
              <a:xfrm>
                <a:off x="1261" y="2962"/>
                <a:ext cx="162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6039" name="AutoShape 231"/>
              <p:cNvSpPr>
                <a:spLocks noChangeArrowheads="1"/>
              </p:cNvSpPr>
              <p:nvPr/>
            </p:nvSpPr>
            <p:spPr bwMode="auto">
              <a:xfrm>
                <a:off x="1424" y="2962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6040" name="AutoShape 232"/>
              <p:cNvSpPr>
                <a:spLocks noChangeArrowheads="1"/>
              </p:cNvSpPr>
              <p:nvPr/>
            </p:nvSpPr>
            <p:spPr bwMode="auto">
              <a:xfrm>
                <a:off x="878" y="3106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6041" name="AutoShape 233"/>
              <p:cNvSpPr>
                <a:spLocks noChangeArrowheads="1"/>
              </p:cNvSpPr>
              <p:nvPr/>
            </p:nvSpPr>
            <p:spPr bwMode="auto">
              <a:xfrm>
                <a:off x="1261" y="3106"/>
                <a:ext cx="162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6042" name="AutoShape 234"/>
              <p:cNvSpPr>
                <a:spLocks noChangeArrowheads="1"/>
              </p:cNvSpPr>
              <p:nvPr/>
            </p:nvSpPr>
            <p:spPr bwMode="auto">
              <a:xfrm>
                <a:off x="1424" y="3106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6043" name="AutoShape 235"/>
              <p:cNvSpPr>
                <a:spLocks noChangeArrowheads="1"/>
              </p:cNvSpPr>
              <p:nvPr/>
            </p:nvSpPr>
            <p:spPr bwMode="auto">
              <a:xfrm>
                <a:off x="878" y="3249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6044" name="AutoShape 236"/>
              <p:cNvSpPr>
                <a:spLocks noChangeArrowheads="1"/>
              </p:cNvSpPr>
              <p:nvPr/>
            </p:nvSpPr>
            <p:spPr bwMode="auto">
              <a:xfrm>
                <a:off x="1264" y="3249"/>
                <a:ext cx="160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6045" name="AutoShape 237"/>
              <p:cNvSpPr>
                <a:spLocks noChangeArrowheads="1"/>
              </p:cNvSpPr>
              <p:nvPr/>
            </p:nvSpPr>
            <p:spPr bwMode="auto">
              <a:xfrm>
                <a:off x="1424" y="3249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6046" name="AutoShape 238"/>
              <p:cNvSpPr>
                <a:spLocks noChangeArrowheads="1"/>
              </p:cNvSpPr>
              <p:nvPr/>
            </p:nvSpPr>
            <p:spPr bwMode="auto">
              <a:xfrm>
                <a:off x="878" y="3393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6047" name="AutoShape 239"/>
              <p:cNvSpPr>
                <a:spLocks noChangeArrowheads="1"/>
              </p:cNvSpPr>
              <p:nvPr/>
            </p:nvSpPr>
            <p:spPr bwMode="auto">
              <a:xfrm>
                <a:off x="1261" y="3393"/>
                <a:ext cx="162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6048" name="AutoShape 240"/>
              <p:cNvSpPr>
                <a:spLocks noChangeArrowheads="1"/>
              </p:cNvSpPr>
              <p:nvPr/>
            </p:nvSpPr>
            <p:spPr bwMode="auto">
              <a:xfrm>
                <a:off x="1424" y="3393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6049" name="AutoShape 241"/>
              <p:cNvSpPr>
                <a:spLocks noChangeArrowheads="1"/>
              </p:cNvSpPr>
              <p:nvPr/>
            </p:nvSpPr>
            <p:spPr bwMode="auto">
              <a:xfrm>
                <a:off x="878" y="3528"/>
                <a:ext cx="383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6050" name="AutoShape 242"/>
              <p:cNvSpPr>
                <a:spLocks noChangeArrowheads="1"/>
              </p:cNvSpPr>
              <p:nvPr/>
            </p:nvSpPr>
            <p:spPr bwMode="auto">
              <a:xfrm>
                <a:off x="1261" y="3528"/>
                <a:ext cx="162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6051" name="AutoShape 243"/>
              <p:cNvSpPr>
                <a:spLocks noChangeArrowheads="1"/>
              </p:cNvSpPr>
              <p:nvPr/>
            </p:nvSpPr>
            <p:spPr bwMode="auto">
              <a:xfrm>
                <a:off x="1424" y="3528"/>
                <a:ext cx="287" cy="144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 eaLnBrk="0" hangingPunct="0">
                  <a:defRPr/>
                </a:pPr>
                <a:endParaRPr lang="zh-CN" altLang="zh-CN" b="1" dirty="0"/>
              </a:p>
            </p:txBody>
          </p:sp>
          <p:sp>
            <p:nvSpPr>
              <p:cNvPr id="376052" name="AutoShape 244"/>
              <p:cNvSpPr>
                <a:spLocks noChangeArrowheads="1"/>
              </p:cNvSpPr>
              <p:nvPr/>
            </p:nvSpPr>
            <p:spPr bwMode="auto">
              <a:xfrm>
                <a:off x="878" y="2818"/>
                <a:ext cx="833" cy="853"/>
              </a:xfrm>
              <a:prstGeom prst="roundRect">
                <a:avLst>
                  <a:gd name="adj" fmla="val 16667"/>
                </a:avLst>
              </a:prstGeom>
              <a:solidFill>
                <a:srgbClr val="E4FCE4"/>
              </a:solidFill>
              <a:ln w="19050" algn="ctr">
                <a:solidFill>
                  <a:srgbClr val="00B0F0"/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t" anchorCtr="0"/>
              <a:lstStyle/>
              <a:p>
                <a:pPr algn="l">
                  <a:defRPr/>
                </a:pPr>
                <a:endParaRPr lang="zh-CN" altLang="en-US" b="1" dirty="0"/>
              </a:p>
            </p:txBody>
          </p:sp>
        </p:grpSp>
        <p:sp>
          <p:nvSpPr>
            <p:cNvPr id="376053" name="AutoShape 245"/>
            <p:cNvSpPr>
              <a:spLocks noChangeArrowheads="1"/>
            </p:cNvSpPr>
            <p:nvPr/>
          </p:nvSpPr>
          <p:spPr bwMode="auto">
            <a:xfrm>
              <a:off x="2725" y="3446"/>
              <a:ext cx="285" cy="235"/>
            </a:xfrm>
            <a:prstGeom prst="roundRect">
              <a:avLst>
                <a:gd name="adj" fmla="val 16667"/>
              </a:avLst>
            </a:prstGeom>
            <a:solidFill>
              <a:srgbClr val="E4FCE4"/>
            </a:solidFill>
            <a:ln w="19050" algn="ctr">
              <a:solidFill>
                <a:srgbClr val="00B0F0"/>
              </a:solidFill>
              <a:round/>
              <a:headEnd/>
              <a:tailEnd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t" anchorCtr="0"/>
            <a:lstStyle/>
            <a:p>
              <a:pPr algn="l">
                <a:defRPr/>
              </a:pPr>
              <a:r>
                <a:rPr lang="en-US" altLang="zh-CN" b="1" dirty="0"/>
                <a:t>…</a:t>
              </a:r>
            </a:p>
          </p:txBody>
        </p:sp>
      </p:grpSp>
      <p:sp>
        <p:nvSpPr>
          <p:cNvPr id="376054" name="AutoShape 246"/>
          <p:cNvSpPr>
            <a:spLocks noChangeArrowheads="1"/>
          </p:cNvSpPr>
          <p:nvPr/>
        </p:nvSpPr>
        <p:spPr bwMode="auto">
          <a:xfrm>
            <a:off x="3429000" y="2781300"/>
            <a:ext cx="2590800" cy="15843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  <a:effectLst>
            <a:outerShdw dist="35921" dir="2700000" algn="ctr" rotWithShape="0">
              <a:srgbClr val="009999"/>
            </a:outerShdw>
          </a:effectLst>
        </p:spPr>
        <p:txBody>
          <a:bodyPr wrap="none"/>
          <a:lstStyle/>
          <a:p>
            <a:pPr algn="l" eaLnBrk="0" hangingPunct="0">
              <a:defRPr/>
            </a:pPr>
            <a:r>
              <a:rPr lang="en-US" altLang="zh-CN">
                <a:ea typeface="黑体" pitchFamily="2" charset="-122"/>
              </a:rPr>
              <a:t>Index Pages</a:t>
            </a:r>
            <a:r>
              <a:rPr lang="zh-CN" altLang="en-US">
                <a:ea typeface="黑体" pitchFamily="2" charset="-122"/>
              </a:rPr>
              <a:t>（索引页）</a:t>
            </a:r>
          </a:p>
        </p:txBody>
      </p:sp>
      <p:grpSp>
        <p:nvGrpSpPr>
          <p:cNvPr id="15" name="Group 247"/>
          <p:cNvGrpSpPr>
            <a:grpSpLocks/>
          </p:cNvGrpSpPr>
          <p:nvPr/>
        </p:nvGrpSpPr>
        <p:grpSpPr bwMode="auto">
          <a:xfrm>
            <a:off x="3879850" y="3965575"/>
            <a:ext cx="838200" cy="584200"/>
            <a:chOff x="1100" y="1248"/>
            <a:chExt cx="964" cy="576"/>
          </a:xfrm>
        </p:grpSpPr>
        <p:sp>
          <p:nvSpPr>
            <p:cNvPr id="376056" name="AutoShape 248"/>
            <p:cNvSpPr>
              <a:spLocks noChangeArrowheads="1"/>
            </p:cNvSpPr>
            <p:nvPr/>
          </p:nvSpPr>
          <p:spPr bwMode="auto">
            <a:xfrm>
              <a:off x="1100" y="1248"/>
              <a:ext cx="964" cy="193"/>
            </a:xfrm>
            <a:prstGeom prst="roundRect">
              <a:avLst>
                <a:gd name="adj" fmla="val 16667"/>
              </a:avLst>
            </a:prstGeom>
            <a:solidFill>
              <a:srgbClr val="E4FCE4"/>
            </a:solidFill>
            <a:ln w="19050" algn="ctr">
              <a:solidFill>
                <a:srgbClr val="00B0F0"/>
              </a:solidFill>
              <a:round/>
              <a:headEnd/>
              <a:tailEnd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l" eaLnBrk="0" hangingPunct="0">
                <a:defRPr/>
              </a:pPr>
              <a:r>
                <a:rPr lang="en-US" altLang="zh-CN" b="1"/>
                <a:t> </a:t>
              </a:r>
            </a:p>
          </p:txBody>
        </p:sp>
        <p:sp>
          <p:nvSpPr>
            <p:cNvPr id="376057" name="AutoShape 249"/>
            <p:cNvSpPr>
              <a:spLocks noChangeArrowheads="1"/>
            </p:cNvSpPr>
            <p:nvPr/>
          </p:nvSpPr>
          <p:spPr bwMode="auto">
            <a:xfrm>
              <a:off x="1100" y="1441"/>
              <a:ext cx="964" cy="191"/>
            </a:xfrm>
            <a:prstGeom prst="roundRect">
              <a:avLst>
                <a:gd name="adj" fmla="val 16667"/>
              </a:avLst>
            </a:prstGeom>
            <a:solidFill>
              <a:srgbClr val="E4FCE4"/>
            </a:solidFill>
            <a:ln w="19050" algn="ctr">
              <a:solidFill>
                <a:srgbClr val="00B0F0"/>
              </a:solidFill>
              <a:round/>
              <a:headEnd/>
              <a:tailEnd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l" eaLnBrk="0" hangingPunct="0">
                <a:defRPr/>
              </a:pPr>
              <a:r>
                <a:rPr lang="en-US" altLang="zh-CN" b="1"/>
                <a:t> </a:t>
              </a:r>
            </a:p>
          </p:txBody>
        </p:sp>
        <p:sp>
          <p:nvSpPr>
            <p:cNvPr id="376058" name="AutoShape 250"/>
            <p:cNvSpPr>
              <a:spLocks noChangeArrowheads="1"/>
            </p:cNvSpPr>
            <p:nvPr/>
          </p:nvSpPr>
          <p:spPr bwMode="auto">
            <a:xfrm>
              <a:off x="1100" y="1631"/>
              <a:ext cx="964" cy="193"/>
            </a:xfrm>
            <a:prstGeom prst="roundRect">
              <a:avLst>
                <a:gd name="adj" fmla="val 16667"/>
              </a:avLst>
            </a:prstGeom>
            <a:solidFill>
              <a:srgbClr val="E4FCE4"/>
            </a:solidFill>
            <a:ln w="19050" algn="ctr">
              <a:solidFill>
                <a:srgbClr val="00B0F0"/>
              </a:solidFill>
              <a:round/>
              <a:headEnd/>
              <a:tailEnd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l" eaLnBrk="0" hangingPunct="0">
                <a:defRPr/>
              </a:pPr>
              <a:r>
                <a:rPr lang="en-US" altLang="zh-CN" b="1"/>
                <a:t> </a:t>
              </a:r>
            </a:p>
          </p:txBody>
        </p:sp>
        <p:sp>
          <p:nvSpPr>
            <p:cNvPr id="873725" name="AutoShape 251"/>
            <p:cNvSpPr>
              <a:spLocks noChangeArrowheads="1"/>
            </p:cNvSpPr>
            <p:nvPr/>
          </p:nvSpPr>
          <p:spPr bwMode="auto">
            <a:xfrm>
              <a:off x="1100" y="1248"/>
              <a:ext cx="964" cy="576"/>
            </a:xfrm>
            <a:prstGeom prst="roundRect">
              <a:avLst>
                <a:gd name="adj" fmla="val 16667"/>
              </a:avLst>
            </a:prstGeom>
            <a:solidFill>
              <a:srgbClr val="E4FCE4"/>
            </a:solidFill>
            <a:ln w="19050" algn="ctr">
              <a:solidFill>
                <a:srgbClr val="00B0F0"/>
              </a:solidFill>
              <a:round/>
              <a:headEnd/>
              <a:tailEnd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l">
                <a:defRPr/>
              </a:pPr>
              <a:endParaRPr lang="zh-CN" altLang="en-US" b="1"/>
            </a:p>
          </p:txBody>
        </p:sp>
      </p:grpSp>
      <p:grpSp>
        <p:nvGrpSpPr>
          <p:cNvPr id="16" name="Group 252"/>
          <p:cNvGrpSpPr>
            <a:grpSpLocks/>
          </p:cNvGrpSpPr>
          <p:nvPr/>
        </p:nvGrpSpPr>
        <p:grpSpPr bwMode="auto">
          <a:xfrm>
            <a:off x="4821238" y="3965575"/>
            <a:ext cx="836612" cy="584200"/>
            <a:chOff x="1100" y="1248"/>
            <a:chExt cx="964" cy="576"/>
          </a:xfrm>
        </p:grpSpPr>
        <p:sp>
          <p:nvSpPr>
            <p:cNvPr id="376061" name="AutoShape 253"/>
            <p:cNvSpPr>
              <a:spLocks noChangeArrowheads="1"/>
            </p:cNvSpPr>
            <p:nvPr/>
          </p:nvSpPr>
          <p:spPr bwMode="auto">
            <a:xfrm>
              <a:off x="1100" y="1248"/>
              <a:ext cx="964" cy="193"/>
            </a:xfrm>
            <a:prstGeom prst="roundRect">
              <a:avLst>
                <a:gd name="adj" fmla="val 16667"/>
              </a:avLst>
            </a:prstGeom>
            <a:solidFill>
              <a:srgbClr val="E4FCE4"/>
            </a:solidFill>
            <a:ln w="19050" algn="ctr">
              <a:solidFill>
                <a:srgbClr val="00B0F0"/>
              </a:solidFill>
              <a:round/>
              <a:headEnd/>
              <a:tailEnd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l" eaLnBrk="0" hangingPunct="0">
                <a:defRPr/>
              </a:pPr>
              <a:r>
                <a:rPr lang="en-US" altLang="zh-CN" b="1"/>
                <a:t> </a:t>
              </a:r>
            </a:p>
          </p:txBody>
        </p:sp>
        <p:sp>
          <p:nvSpPr>
            <p:cNvPr id="376062" name="AutoShape 254"/>
            <p:cNvSpPr>
              <a:spLocks noChangeArrowheads="1"/>
            </p:cNvSpPr>
            <p:nvPr/>
          </p:nvSpPr>
          <p:spPr bwMode="auto">
            <a:xfrm>
              <a:off x="1100" y="1441"/>
              <a:ext cx="964" cy="191"/>
            </a:xfrm>
            <a:prstGeom prst="roundRect">
              <a:avLst>
                <a:gd name="adj" fmla="val 16667"/>
              </a:avLst>
            </a:prstGeom>
            <a:solidFill>
              <a:srgbClr val="E4FCE4"/>
            </a:solidFill>
            <a:ln w="19050" algn="ctr">
              <a:solidFill>
                <a:srgbClr val="00B0F0"/>
              </a:solidFill>
              <a:round/>
              <a:headEnd/>
              <a:tailEnd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l" eaLnBrk="0" hangingPunct="0">
                <a:defRPr/>
              </a:pPr>
              <a:r>
                <a:rPr lang="en-US" altLang="zh-CN" b="1"/>
                <a:t> </a:t>
              </a:r>
            </a:p>
          </p:txBody>
        </p:sp>
        <p:sp>
          <p:nvSpPr>
            <p:cNvPr id="376063" name="AutoShape 255"/>
            <p:cNvSpPr>
              <a:spLocks noChangeArrowheads="1"/>
            </p:cNvSpPr>
            <p:nvPr/>
          </p:nvSpPr>
          <p:spPr bwMode="auto">
            <a:xfrm>
              <a:off x="1100" y="1631"/>
              <a:ext cx="964" cy="193"/>
            </a:xfrm>
            <a:prstGeom prst="roundRect">
              <a:avLst>
                <a:gd name="adj" fmla="val 16667"/>
              </a:avLst>
            </a:prstGeom>
            <a:solidFill>
              <a:srgbClr val="E4FCE4"/>
            </a:solidFill>
            <a:ln w="19050" algn="ctr">
              <a:solidFill>
                <a:srgbClr val="00B0F0"/>
              </a:solidFill>
              <a:round/>
              <a:headEnd/>
              <a:tailEnd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l" eaLnBrk="0" hangingPunct="0">
                <a:defRPr/>
              </a:pPr>
              <a:r>
                <a:rPr lang="en-US" altLang="zh-CN" b="1"/>
                <a:t> </a:t>
              </a:r>
            </a:p>
          </p:txBody>
        </p:sp>
        <p:sp>
          <p:nvSpPr>
            <p:cNvPr id="873730" name="AutoShape 256"/>
            <p:cNvSpPr>
              <a:spLocks noChangeArrowheads="1"/>
            </p:cNvSpPr>
            <p:nvPr/>
          </p:nvSpPr>
          <p:spPr bwMode="auto">
            <a:xfrm>
              <a:off x="1100" y="1248"/>
              <a:ext cx="964" cy="576"/>
            </a:xfrm>
            <a:prstGeom prst="roundRect">
              <a:avLst>
                <a:gd name="adj" fmla="val 16667"/>
              </a:avLst>
            </a:prstGeom>
            <a:solidFill>
              <a:srgbClr val="E4FCE4"/>
            </a:solidFill>
            <a:ln w="19050" algn="ctr">
              <a:solidFill>
                <a:srgbClr val="00B0F0"/>
              </a:solidFill>
              <a:round/>
              <a:headEnd/>
              <a:tailEnd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l">
                <a:defRPr/>
              </a:pPr>
              <a:endParaRPr lang="zh-CN" altLang="en-US" b="1"/>
            </a:p>
          </p:txBody>
        </p:sp>
      </p:grpSp>
      <p:sp>
        <p:nvSpPr>
          <p:cNvPr id="376065" name="Freeform 257"/>
          <p:cNvSpPr>
            <a:spLocks/>
          </p:cNvSpPr>
          <p:nvPr/>
        </p:nvSpPr>
        <p:spPr bwMode="auto">
          <a:xfrm>
            <a:off x="3962400" y="3429000"/>
            <a:ext cx="381000" cy="533400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48" y="0"/>
              </a:cxn>
              <a:cxn ang="0">
                <a:pos x="48" y="192"/>
              </a:cxn>
              <a:cxn ang="0">
                <a:pos x="0" y="192"/>
              </a:cxn>
              <a:cxn ang="0">
                <a:pos x="67" y="286"/>
              </a:cxn>
              <a:cxn ang="0">
                <a:pos x="144" y="192"/>
              </a:cxn>
              <a:cxn ang="0">
                <a:pos x="96" y="192"/>
              </a:cxn>
              <a:cxn ang="0">
                <a:pos x="96" y="48"/>
              </a:cxn>
              <a:cxn ang="0">
                <a:pos x="192" y="48"/>
              </a:cxn>
              <a:cxn ang="0">
                <a:pos x="192" y="0"/>
              </a:cxn>
            </a:cxnLst>
            <a:rect l="0" t="0" r="r" b="b"/>
            <a:pathLst>
              <a:path w="192" h="286">
                <a:moveTo>
                  <a:pt x="192" y="0"/>
                </a:moveTo>
                <a:lnTo>
                  <a:pt x="48" y="0"/>
                </a:lnTo>
                <a:lnTo>
                  <a:pt x="48" y="192"/>
                </a:lnTo>
                <a:lnTo>
                  <a:pt x="0" y="192"/>
                </a:lnTo>
                <a:lnTo>
                  <a:pt x="67" y="286"/>
                </a:lnTo>
                <a:lnTo>
                  <a:pt x="144" y="192"/>
                </a:lnTo>
                <a:lnTo>
                  <a:pt x="96" y="192"/>
                </a:lnTo>
                <a:lnTo>
                  <a:pt x="96" y="48"/>
                </a:lnTo>
                <a:lnTo>
                  <a:pt x="192" y="48"/>
                </a:lnTo>
                <a:lnTo>
                  <a:pt x="192" y="0"/>
                </a:lnTo>
                <a:close/>
              </a:path>
            </a:pathLst>
          </a:custGeom>
          <a:solidFill>
            <a:srgbClr val="0070C0"/>
          </a:solidFill>
          <a:ln w="9525" algn="ctr">
            <a:noFill/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endParaRPr lang="zh-CN" altLang="en-US" b="1">
              <a:solidFill>
                <a:schemeClr val="bg1"/>
              </a:solidFill>
            </a:endParaRPr>
          </a:p>
        </p:txBody>
      </p:sp>
      <p:grpSp>
        <p:nvGrpSpPr>
          <p:cNvPr id="17" name="Group 258"/>
          <p:cNvGrpSpPr>
            <a:grpSpLocks/>
          </p:cNvGrpSpPr>
          <p:nvPr/>
        </p:nvGrpSpPr>
        <p:grpSpPr bwMode="auto">
          <a:xfrm>
            <a:off x="4343400" y="3200400"/>
            <a:ext cx="838200" cy="579438"/>
            <a:chOff x="1100" y="1248"/>
            <a:chExt cx="964" cy="576"/>
          </a:xfrm>
        </p:grpSpPr>
        <p:sp>
          <p:nvSpPr>
            <p:cNvPr id="376067" name="AutoShape 259"/>
            <p:cNvSpPr>
              <a:spLocks noChangeArrowheads="1"/>
            </p:cNvSpPr>
            <p:nvPr/>
          </p:nvSpPr>
          <p:spPr bwMode="auto">
            <a:xfrm>
              <a:off x="1100" y="1248"/>
              <a:ext cx="964" cy="193"/>
            </a:xfrm>
            <a:prstGeom prst="roundRect">
              <a:avLst>
                <a:gd name="adj" fmla="val 16667"/>
              </a:avLst>
            </a:prstGeom>
            <a:solidFill>
              <a:srgbClr val="E4FCE4"/>
            </a:solidFill>
            <a:ln w="19050" algn="ctr">
              <a:solidFill>
                <a:srgbClr val="00B0F0"/>
              </a:solidFill>
              <a:round/>
              <a:headEnd/>
              <a:tailEnd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l" eaLnBrk="0" hangingPunct="0">
                <a:defRPr/>
              </a:pPr>
              <a:r>
                <a:rPr lang="en-US" altLang="zh-CN" b="1"/>
                <a:t> </a:t>
              </a:r>
            </a:p>
          </p:txBody>
        </p:sp>
        <p:sp>
          <p:nvSpPr>
            <p:cNvPr id="376068" name="AutoShape 260"/>
            <p:cNvSpPr>
              <a:spLocks noChangeArrowheads="1"/>
            </p:cNvSpPr>
            <p:nvPr/>
          </p:nvSpPr>
          <p:spPr bwMode="auto">
            <a:xfrm>
              <a:off x="1100" y="1441"/>
              <a:ext cx="964" cy="191"/>
            </a:xfrm>
            <a:prstGeom prst="roundRect">
              <a:avLst>
                <a:gd name="adj" fmla="val 16667"/>
              </a:avLst>
            </a:prstGeom>
            <a:solidFill>
              <a:srgbClr val="E4FCE4"/>
            </a:solidFill>
            <a:ln w="19050" algn="ctr">
              <a:solidFill>
                <a:srgbClr val="00B0F0"/>
              </a:solidFill>
              <a:round/>
              <a:headEnd/>
              <a:tailEnd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l" eaLnBrk="0" hangingPunct="0">
                <a:defRPr/>
              </a:pPr>
              <a:r>
                <a:rPr lang="en-US" altLang="zh-CN" b="1"/>
                <a:t> </a:t>
              </a:r>
            </a:p>
          </p:txBody>
        </p:sp>
        <p:sp>
          <p:nvSpPr>
            <p:cNvPr id="376069" name="AutoShape 261"/>
            <p:cNvSpPr>
              <a:spLocks noChangeArrowheads="1"/>
            </p:cNvSpPr>
            <p:nvPr/>
          </p:nvSpPr>
          <p:spPr bwMode="auto">
            <a:xfrm>
              <a:off x="1100" y="1631"/>
              <a:ext cx="964" cy="193"/>
            </a:xfrm>
            <a:prstGeom prst="roundRect">
              <a:avLst>
                <a:gd name="adj" fmla="val 16667"/>
              </a:avLst>
            </a:prstGeom>
            <a:solidFill>
              <a:srgbClr val="E4FCE4"/>
            </a:solidFill>
            <a:ln w="19050" algn="ctr">
              <a:solidFill>
                <a:srgbClr val="00B0F0"/>
              </a:solidFill>
              <a:round/>
              <a:headEnd/>
              <a:tailEnd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l" eaLnBrk="0" hangingPunct="0">
                <a:defRPr/>
              </a:pPr>
              <a:r>
                <a:rPr lang="en-US" altLang="zh-CN" b="1"/>
                <a:t> </a:t>
              </a:r>
            </a:p>
          </p:txBody>
        </p:sp>
        <p:sp>
          <p:nvSpPr>
            <p:cNvPr id="873736" name="AutoShape 262"/>
            <p:cNvSpPr>
              <a:spLocks noChangeArrowheads="1"/>
            </p:cNvSpPr>
            <p:nvPr/>
          </p:nvSpPr>
          <p:spPr bwMode="auto">
            <a:xfrm>
              <a:off x="1100" y="1248"/>
              <a:ext cx="964" cy="576"/>
            </a:xfrm>
            <a:prstGeom prst="roundRect">
              <a:avLst>
                <a:gd name="adj" fmla="val 16667"/>
              </a:avLst>
            </a:prstGeom>
            <a:solidFill>
              <a:srgbClr val="E4FCE4"/>
            </a:solidFill>
            <a:ln w="19050" algn="ctr">
              <a:solidFill>
                <a:srgbClr val="00B0F0"/>
              </a:solidFill>
              <a:round/>
              <a:headEnd/>
              <a:tailEnd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l">
                <a:defRPr/>
              </a:pPr>
              <a:endParaRPr lang="zh-CN" altLang="en-US" b="1"/>
            </a:p>
          </p:txBody>
        </p:sp>
      </p:grpSp>
      <p:sp>
        <p:nvSpPr>
          <p:cNvPr id="376071" name="AutoShape 263"/>
          <p:cNvSpPr>
            <a:spLocks noChangeArrowheads="1"/>
          </p:cNvSpPr>
          <p:nvPr/>
        </p:nvSpPr>
        <p:spPr bwMode="auto">
          <a:xfrm>
            <a:off x="3962400" y="4554538"/>
            <a:ext cx="304800" cy="609600"/>
          </a:xfrm>
          <a:prstGeom prst="downArrow">
            <a:avLst>
              <a:gd name="adj1" fmla="val 45833"/>
              <a:gd name="adj2" fmla="val 30444"/>
            </a:avLst>
          </a:prstGeom>
          <a:solidFill>
            <a:srgbClr val="0070C0"/>
          </a:solidFill>
          <a:ln w="9525" algn="ctr">
            <a:noFill/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endParaRPr lang="zh-CN" alt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604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6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76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065" grpId="0" animBg="1"/>
      <p:bldP spid="37607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索引的存储结构结构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Bree</a:t>
            </a:r>
            <a:r>
              <a:rPr lang="zh-CN" altLang="en-US" dirty="0" smtClean="0"/>
              <a:t>索引的存储结构：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098" name="Picture 2" descr="C://Users/Administrator/AppData/Local/YNote/data/zhegcheg@163.com/9138f54fe9ec40908e08a34b50cf6f62/clipboar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8817" y="2043415"/>
            <a:ext cx="8568378" cy="3997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88960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数据库索引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zh-CN" altLang="en-US" dirty="0" smtClean="0"/>
              <a:t>作用：</a:t>
            </a:r>
          </a:p>
          <a:p>
            <a:pPr lvl="1"/>
            <a:r>
              <a:rPr lang="zh-CN" altLang="en-US" dirty="0" smtClean="0"/>
              <a:t>提高查询速度</a:t>
            </a:r>
          </a:p>
          <a:p>
            <a:pPr lvl="1"/>
            <a:r>
              <a:rPr lang="zh-CN" altLang="en-US" dirty="0" smtClean="0"/>
              <a:t>确保数据的唯一性</a:t>
            </a:r>
          </a:p>
          <a:p>
            <a:pPr lvl="1"/>
            <a:r>
              <a:rPr lang="zh-CN" altLang="en-US" dirty="0" smtClean="0"/>
              <a:t>可以加速表和表之间的连接，实现表与表之间的参照完整性</a:t>
            </a:r>
          </a:p>
          <a:p>
            <a:pPr lvl="1"/>
            <a:r>
              <a:rPr lang="zh-CN" altLang="en-US" dirty="0" smtClean="0"/>
              <a:t>使用分组和排序子句进行数据检索时，可以显著减少分组和排序的时间</a:t>
            </a:r>
          </a:p>
          <a:p>
            <a:pPr lvl="1"/>
            <a:r>
              <a:rPr lang="zh-CN" altLang="en-US" dirty="0" smtClean="0"/>
              <a:t>全文检索字段进行搜索优化</a:t>
            </a:r>
          </a:p>
          <a:p>
            <a:pPr lvl="0"/>
            <a:r>
              <a:rPr lang="zh-CN" altLang="en-US" dirty="0" smtClean="0"/>
              <a:t>分类</a:t>
            </a:r>
          </a:p>
          <a:p>
            <a:pPr lvl="1"/>
            <a:r>
              <a:rPr lang="zh-CN" altLang="en-US" dirty="0" smtClean="0"/>
              <a:t>主键索引（</a:t>
            </a:r>
            <a:r>
              <a:rPr lang="en-US" altLang="zh-CN" dirty="0" smtClean="0"/>
              <a:t>PRIMARY KEY</a:t>
            </a:r>
            <a:r>
              <a:rPr lang="zh-CN" altLang="en-US" dirty="0" smtClean="0"/>
              <a:t>）</a:t>
            </a:r>
          </a:p>
          <a:p>
            <a:pPr lvl="1"/>
            <a:r>
              <a:rPr lang="zh-CN" altLang="en-US" dirty="0" smtClean="0"/>
              <a:t>唯一索引（</a:t>
            </a:r>
            <a:r>
              <a:rPr lang="en-US" altLang="zh-CN" dirty="0" smtClean="0"/>
              <a:t>UNIQUE</a:t>
            </a:r>
            <a:r>
              <a:rPr lang="zh-CN" altLang="en-US" dirty="0" smtClean="0"/>
              <a:t>）</a:t>
            </a:r>
          </a:p>
          <a:p>
            <a:pPr lvl="1"/>
            <a:r>
              <a:rPr lang="zh-CN" altLang="en-US" dirty="0" smtClean="0"/>
              <a:t>常规索引（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）</a:t>
            </a:r>
          </a:p>
          <a:p>
            <a:pPr lvl="1"/>
            <a:r>
              <a:rPr lang="zh-CN" altLang="en-US" dirty="0" smtClean="0"/>
              <a:t>全文索引（</a:t>
            </a:r>
            <a:r>
              <a:rPr lang="en-US" altLang="zh-CN" dirty="0" smtClean="0"/>
              <a:t>FULLTEXT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主</a:t>
            </a:r>
            <a:r>
              <a:rPr lang="zh-CN" altLang="en-US" dirty="0" smtClean="0"/>
              <a:t>键</a:t>
            </a:r>
            <a:r>
              <a:rPr lang="en-US" altLang="zh-CN" dirty="0" smtClean="0"/>
              <a:t>(</a:t>
            </a:r>
            <a:r>
              <a:rPr lang="zh-CN" altLang="en-US" smtClean="0"/>
              <a:t>聚集</a:t>
            </a:r>
            <a:r>
              <a:rPr lang="en-US" altLang="zh-CN" smtClean="0"/>
              <a:t>)</a:t>
            </a:r>
            <a:r>
              <a:rPr lang="zh-CN" altLang="en-US" dirty="0" smtClean="0"/>
              <a:t>索引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主键：</a:t>
            </a:r>
          </a:p>
          <a:p>
            <a:pPr lvl="1"/>
            <a:r>
              <a:rPr lang="zh-CN" altLang="en-US"/>
              <a:t>某一个属性组能唯一标识一条记录</a:t>
            </a:r>
          </a:p>
          <a:p>
            <a:pPr lvl="1"/>
            <a:r>
              <a:rPr lang="zh-CN" altLang="en-US"/>
              <a:t>如：学生表（学号，姓名，班级，性别等）</a:t>
            </a:r>
            <a:r>
              <a:rPr lang="en-US" altLang="x-none"/>
              <a:t> </a:t>
            </a:r>
            <a:r>
              <a:rPr lang="zh-CN" altLang="en-US"/>
              <a:t>，学号就是唯一标识的，可作为主键</a:t>
            </a:r>
          </a:p>
          <a:p>
            <a:pPr lvl="0"/>
            <a:r>
              <a:rPr lang="zh-CN" altLang="en-US"/>
              <a:t>特点：</a:t>
            </a:r>
          </a:p>
          <a:p>
            <a:pPr lvl="1"/>
            <a:r>
              <a:rPr lang="zh-CN" altLang="en-US"/>
              <a:t>最常见的索引类型</a:t>
            </a:r>
          </a:p>
          <a:p>
            <a:pPr lvl="1"/>
            <a:r>
              <a:rPr lang="zh-CN" altLang="en-US"/>
              <a:t>确保数据记录的唯一性</a:t>
            </a:r>
          </a:p>
          <a:p>
            <a:pPr lvl="1"/>
            <a:r>
              <a:rPr lang="zh-CN" altLang="en-US"/>
              <a:t>确定特定数据记录在数据库中的位置</a:t>
            </a:r>
          </a:p>
        </p:txBody>
      </p:sp>
      <p:sp>
        <p:nvSpPr>
          <p:cNvPr id="12292" name="AutoShape 4"/>
          <p:cNvSpPr>
            <a:spLocks noChangeArrowheads="1"/>
          </p:cNvSpPr>
          <p:nvPr/>
        </p:nvSpPr>
        <p:spPr bwMode="auto">
          <a:xfrm>
            <a:off x="950595" y="5009833"/>
            <a:ext cx="7242175" cy="1724680"/>
          </a:xfrm>
          <a:prstGeom prst="roundRect">
            <a:avLst>
              <a:gd name="adj" fmla="val 271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72000" lvl="1" algn="just" fontAlgn="base">
              <a:lnSpc>
                <a:spcPts val="21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CREATE 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TABLE  `</a:t>
            </a:r>
            <a:r>
              <a:rPr lang="zh-CN" alt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表名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` (</a:t>
            </a:r>
          </a:p>
          <a:p>
            <a:pPr marL="529200" lvl="2" algn="just" fontAlgn="base">
              <a:lnSpc>
                <a:spcPts val="21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`</a:t>
            </a:r>
            <a:r>
              <a:rPr lang="en-US" sz="1600" b="1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GradeID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` </a:t>
            </a: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INT(11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) </a:t>
            </a: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AUTO_INCREMENT PRIMARY 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KEY,</a:t>
            </a:r>
          </a:p>
          <a:p>
            <a:pPr marL="529200" lvl="2" algn="just" fontAlgn="base">
              <a:lnSpc>
                <a:spcPts val="21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sz="1600" b="1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或</a:t>
            </a:r>
            <a:endParaRPr lang="en-US" altLang="zh-CN" sz="1600" b="1" dirty="0" smtClean="0">
              <a:solidFill>
                <a:schemeClr val="accent4">
                  <a:lumMod val="75000"/>
                </a:scheme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marL="529200" lvl="2" algn="just" fontAlgn="base">
              <a:lnSpc>
                <a:spcPts val="21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`</a:t>
            </a:r>
            <a:r>
              <a:rPr lang="en-US" altLang="zh-CN" sz="1600" b="1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GradeID</a:t>
            </a:r>
            <a:r>
              <a:rPr lang="en-US" altLang="zh-CN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` INT(11</a:t>
            </a:r>
            <a:r>
              <a:rPr lang="en-US" altLang="zh-CN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)</a:t>
            </a:r>
            <a:r>
              <a:rPr lang="en-US" altLang="zh-CN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</a:t>
            </a:r>
            <a:r>
              <a:rPr lang="en-US" altLang="zh-CN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AUTO_INCREMENT</a:t>
            </a:r>
            <a:r>
              <a:rPr lang="zh-CN" alt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，</a:t>
            </a:r>
            <a:endParaRPr lang="en-US" sz="1600" b="1" dirty="0" smtClean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marL="529200" lvl="2" algn="just" fontAlgn="base">
              <a:lnSpc>
                <a:spcPts val="21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PRIMARY 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KEY(`</a:t>
            </a:r>
            <a:r>
              <a:rPr lang="en-US" sz="1600" b="1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GradeID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`)</a:t>
            </a:r>
          </a:p>
          <a:p>
            <a:pPr marL="72000" lvl="1" algn="just" fontAlgn="base">
              <a:lnSpc>
                <a:spcPts val="21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)</a:t>
            </a:r>
          </a:p>
        </p:txBody>
      </p:sp>
      <p:grpSp>
        <p:nvGrpSpPr>
          <p:cNvPr id="9221" name="组合 21"/>
          <p:cNvGrpSpPr/>
          <p:nvPr/>
        </p:nvGrpSpPr>
        <p:grpSpPr>
          <a:xfrm>
            <a:off x="147320" y="4438333"/>
            <a:ext cx="1087438" cy="487362"/>
            <a:chOff x="0" y="0"/>
            <a:chExt cx="1358500" cy="609977"/>
          </a:xfrm>
        </p:grpSpPr>
        <p:pic>
          <p:nvPicPr>
            <p:cNvPr id="9222" name="Picture 8" descr="E:\设计支持\模板设计\sl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558730" cy="51809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2295" name="TextBox 10"/>
            <p:cNvSpPr txBox="1">
              <a:spLocks noChangeArrowheads="1"/>
            </p:cNvSpPr>
            <p:nvPr/>
          </p:nvSpPr>
          <p:spPr bwMode="auto">
            <a:xfrm>
              <a:off x="481921" y="109279"/>
              <a:ext cx="876579" cy="500698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outerShdw dist="12700" dir="5400000" algn="ctr" rotWithShape="0">
                <a:srgbClr val="000000">
                  <a:alpha val="32999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cs typeface="+mn-cs"/>
                </a:rPr>
                <a:t>示例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唯一索引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唯一索引（</a:t>
            </a:r>
            <a:r>
              <a:rPr lang="en-US" altLang="zh-CN"/>
              <a:t>UNIQUE</a:t>
            </a:r>
            <a:r>
              <a:rPr lang="zh-CN" altLang="en-US"/>
              <a:t>）</a:t>
            </a:r>
          </a:p>
          <a:p>
            <a:pPr lvl="1"/>
            <a:r>
              <a:rPr lang="zh-CN" altLang="en-US"/>
              <a:t>作用：</a:t>
            </a:r>
          </a:p>
          <a:p>
            <a:pPr lvl="2"/>
            <a:r>
              <a:rPr lang="zh-CN" altLang="en-US"/>
              <a:t>避免同一个表中某数据列中的值重复</a:t>
            </a:r>
          </a:p>
          <a:p>
            <a:pPr lvl="1"/>
            <a:r>
              <a:rPr lang="zh-CN" altLang="en-US"/>
              <a:t>与主键索引的区别</a:t>
            </a:r>
          </a:p>
          <a:p>
            <a:pPr lvl="2"/>
            <a:r>
              <a:rPr lang="zh-CN" altLang="en-US"/>
              <a:t>主键索引只能有一个</a:t>
            </a:r>
          </a:p>
          <a:p>
            <a:pPr lvl="2"/>
            <a:r>
              <a:rPr lang="zh-CN" altLang="en-US"/>
              <a:t>唯一索引可有多个</a:t>
            </a:r>
            <a:endParaRPr lang="zh-CN" altLang="en-US" b="0"/>
          </a:p>
          <a:p>
            <a:endParaRPr lang="zh-CN" altLang="en-US"/>
          </a:p>
        </p:txBody>
      </p:sp>
      <p:sp>
        <p:nvSpPr>
          <p:cNvPr id="14340" name="AutoShape 4"/>
          <p:cNvSpPr>
            <a:spLocks noChangeArrowheads="1"/>
          </p:cNvSpPr>
          <p:nvPr/>
        </p:nvSpPr>
        <p:spPr bwMode="auto">
          <a:xfrm>
            <a:off x="930275" y="4164013"/>
            <a:ext cx="7458075" cy="1724680"/>
          </a:xfrm>
          <a:prstGeom prst="roundRect">
            <a:avLst>
              <a:gd name="adj" fmla="val 271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72000" lvl="1" algn="just" fontAlgn="base">
              <a:lnSpc>
                <a:spcPts val="21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CREATE 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TABLE </a:t>
            </a: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`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Grade` (</a:t>
            </a:r>
          </a:p>
          <a:p>
            <a:pPr marL="529200" lvl="2" algn="just" fontAlgn="base">
              <a:lnSpc>
                <a:spcPts val="21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`</a:t>
            </a:r>
            <a:r>
              <a:rPr lang="en-US" sz="1600" b="1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GradeID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` </a:t>
            </a: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INT(11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) </a:t>
            </a: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AUTO_INCREMENT PRIMARY 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KEY,</a:t>
            </a:r>
          </a:p>
          <a:p>
            <a:pPr marL="529200" lvl="2" algn="just" fontAlgn="base">
              <a:lnSpc>
                <a:spcPts val="21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`</a:t>
            </a:r>
            <a:r>
              <a:rPr lang="en-US" sz="1600" b="1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GradeName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` </a:t>
            </a: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VARCHAR(32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) </a:t>
            </a: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NOT 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NULL </a:t>
            </a:r>
            <a:r>
              <a:rPr lang="en-US" sz="1600" b="1" dirty="0" smtClean="0">
                <a:solidFill>
                  <a:srgbClr val="FF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UNIQUE</a:t>
            </a:r>
            <a:endParaRPr lang="en-US" sz="1600" b="1" dirty="0">
              <a:solidFill>
                <a:srgbClr val="FF0000"/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marL="529200" lvl="2" algn="just" fontAlgn="base">
              <a:lnSpc>
                <a:spcPts val="21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或 </a:t>
            </a: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</a:t>
            </a:r>
            <a:endParaRPr lang="en-US" sz="1600" b="1" dirty="0" smtClean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marL="529200" lvl="2" algn="just" fontAlgn="base">
              <a:lnSpc>
                <a:spcPts val="21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 smtClean="0">
                <a:solidFill>
                  <a:srgbClr val="FF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UNIQUE</a:t>
            </a:r>
            <a:r>
              <a:rPr lang="en-US" sz="1600" b="1" dirty="0" smtClean="0">
                <a:solidFill>
                  <a:srgbClr val="FF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KEY</a:t>
            </a:r>
            <a:r>
              <a:rPr lang="zh-CN" altLang="en-US" sz="1600" b="1" dirty="0" smtClean="0">
                <a:solidFill>
                  <a:srgbClr val="FF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`</a:t>
            </a:r>
            <a:r>
              <a:rPr lang="en-US" sz="1600" b="1" dirty="0" err="1">
                <a:solidFill>
                  <a:srgbClr val="FF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GradeID</a:t>
            </a:r>
            <a:r>
              <a:rPr lang="en-US" sz="1600" b="1" dirty="0" smtClean="0">
                <a:solidFill>
                  <a:srgbClr val="FF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`(`</a:t>
            </a:r>
            <a:r>
              <a:rPr lang="en-US" sz="1600" b="1" dirty="0" err="1">
                <a:solidFill>
                  <a:srgbClr val="FF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GradeID</a:t>
            </a:r>
            <a:r>
              <a:rPr lang="en-US" sz="1600" b="1" dirty="0">
                <a:solidFill>
                  <a:srgbClr val="FF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`)</a:t>
            </a:r>
          </a:p>
          <a:p>
            <a:pPr marL="72000" lvl="1" algn="just" fontAlgn="base">
              <a:lnSpc>
                <a:spcPts val="21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)</a:t>
            </a:r>
          </a:p>
        </p:txBody>
      </p:sp>
      <p:grpSp>
        <p:nvGrpSpPr>
          <p:cNvPr id="10245" name="组合 21"/>
          <p:cNvGrpSpPr/>
          <p:nvPr/>
        </p:nvGrpSpPr>
        <p:grpSpPr>
          <a:xfrm>
            <a:off x="127000" y="3592513"/>
            <a:ext cx="1081088" cy="484187"/>
            <a:chOff x="0" y="0"/>
            <a:chExt cx="1350567" cy="606003"/>
          </a:xfrm>
        </p:grpSpPr>
        <p:pic>
          <p:nvPicPr>
            <p:cNvPr id="10246" name="Picture 8" descr="E:\设计支持\模板设计\sl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558730" cy="51809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4343" name="TextBox 6"/>
            <p:cNvSpPr txBox="1">
              <a:spLocks noChangeArrowheads="1"/>
            </p:cNvSpPr>
            <p:nvPr/>
          </p:nvSpPr>
          <p:spPr bwMode="auto">
            <a:xfrm>
              <a:off x="481921" y="109279"/>
              <a:ext cx="868646" cy="496724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outerShdw dist="12700" dir="5400000" algn="ctr" rotWithShape="0">
                <a:srgbClr val="000000">
                  <a:alpha val="32999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cs typeface="+mn-cs"/>
                </a:rPr>
                <a:t>示例</a:t>
              </a: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模板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模板" id="{862BCFF1-C5B2-408E-A500-87561291F62A}" vid="{9A4D09CA-68EA-49C0-80A9-A43DC7FE852C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平面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5FCBEF"/>
    </a:accent1>
    <a:accent2>
      <a:srgbClr val="2E83C3"/>
    </a:accent2>
    <a:accent3>
      <a:srgbClr val="42D0A2"/>
    </a:accent3>
    <a:accent4>
      <a:srgbClr val="2E946B"/>
    </a:accent4>
    <a:accent5>
      <a:srgbClr val="42B051"/>
    </a:accent5>
    <a:accent6>
      <a:srgbClr val="96D141"/>
    </a:accent6>
    <a:hlink>
      <a:srgbClr val="3FCDE7"/>
    </a:hlink>
    <a:folHlink>
      <a:srgbClr val="A9D3E1"/>
    </a:folHlink>
  </a:clrScheme>
</a:themeOverride>
</file>

<file path=ppt/theme/themeOverride2.xml><?xml version="1.0" encoding="utf-8"?>
<a:themeOverride xmlns:a="http://schemas.openxmlformats.org/drawingml/2006/main">
  <a:clrScheme name="平面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5FCBEF"/>
    </a:accent1>
    <a:accent2>
      <a:srgbClr val="2E83C3"/>
    </a:accent2>
    <a:accent3>
      <a:srgbClr val="42D0A2"/>
    </a:accent3>
    <a:accent4>
      <a:srgbClr val="2E946B"/>
    </a:accent4>
    <a:accent5>
      <a:srgbClr val="42B051"/>
    </a:accent5>
    <a:accent6>
      <a:srgbClr val="96D141"/>
    </a:accent6>
    <a:hlink>
      <a:srgbClr val="3FCDE7"/>
    </a:hlink>
    <a:folHlink>
      <a:srgbClr val="A9D3E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2688</Words>
  <Application>Microsoft Office PowerPoint</Application>
  <PresentationFormat>全屏显示(4:3)</PresentationFormat>
  <Paragraphs>352</Paragraphs>
  <Slides>32</Slides>
  <Notes>10</Notes>
  <HiddenSlides>0</HiddenSlides>
  <MMClips>0</MMClips>
  <ScaleCrop>false</ScaleCrop>
  <HeadingPairs>
    <vt:vector size="6" baseType="variant">
      <vt:variant>
        <vt:lpstr>主题</vt:lpstr>
      </vt:variant>
      <vt:variant>
        <vt:i4>3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32</vt:i4>
      </vt:variant>
    </vt:vector>
  </HeadingPairs>
  <TitlesOfParts>
    <vt:vector size="35" baseType="lpstr">
      <vt:lpstr>1_平面</vt:lpstr>
      <vt:lpstr>平面</vt:lpstr>
      <vt:lpstr>模板</vt:lpstr>
      <vt:lpstr>第五章 索引和视图</vt:lpstr>
      <vt:lpstr>本章任务</vt:lpstr>
      <vt:lpstr>本章目标</vt:lpstr>
      <vt:lpstr>什么是索引</vt:lpstr>
      <vt:lpstr>什么是索引</vt:lpstr>
      <vt:lpstr>索引的存储结构结构</vt:lpstr>
      <vt:lpstr>数据库索引</vt:lpstr>
      <vt:lpstr>主键(聚集)索引</vt:lpstr>
      <vt:lpstr>唯一索引</vt:lpstr>
      <vt:lpstr>常规索引</vt:lpstr>
      <vt:lpstr>全文索引</vt:lpstr>
      <vt:lpstr>管理索引</vt:lpstr>
      <vt:lpstr>索引原则</vt:lpstr>
      <vt:lpstr>使用索引的注意事项</vt:lpstr>
      <vt:lpstr>查看索引 </vt:lpstr>
      <vt:lpstr>课堂演示 </vt:lpstr>
      <vt:lpstr>课堂练习</vt:lpstr>
      <vt:lpstr>分析SQL语句的执行性能</vt:lpstr>
      <vt:lpstr>课堂演示</vt:lpstr>
      <vt:lpstr>添加正确的索引</vt:lpstr>
      <vt:lpstr>小结</vt:lpstr>
      <vt:lpstr>为什么需要视图</vt:lpstr>
      <vt:lpstr>什么是视图3-1</vt:lpstr>
      <vt:lpstr>什么是视图3-2</vt:lpstr>
      <vt:lpstr>什么是视图3-3</vt:lpstr>
      <vt:lpstr>如何创建视图2-1</vt:lpstr>
      <vt:lpstr>如何创建视图2-2</vt:lpstr>
      <vt:lpstr>使用视图注意事项</vt:lpstr>
      <vt:lpstr>练习—查看学生各科目考试成绩平均分</vt:lpstr>
      <vt:lpstr>练习—查看学生各科目考试成绩平均分</vt:lpstr>
      <vt:lpstr>小结</vt:lpstr>
      <vt:lpstr>总结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386</cp:revision>
  <dcterms:created xsi:type="dcterms:W3CDTF">2016-09-23T11:11:00Z</dcterms:created>
  <dcterms:modified xsi:type="dcterms:W3CDTF">2019-01-15T07:49:05Z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