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notesMasterIdLst>
    <p:notesMasterId r:id="rId47"/>
  </p:notesMasterIdLst>
  <p:sldIdLst>
    <p:sldId id="256" r:id="rId4"/>
    <p:sldId id="272" r:id="rId5"/>
    <p:sldId id="273" r:id="rId6"/>
    <p:sldId id="283" r:id="rId7"/>
    <p:sldId id="284" r:id="rId8"/>
    <p:sldId id="286" r:id="rId9"/>
    <p:sldId id="288" r:id="rId10"/>
    <p:sldId id="290" r:id="rId11"/>
    <p:sldId id="292" r:id="rId12"/>
    <p:sldId id="282" r:id="rId13"/>
    <p:sldId id="293" r:id="rId14"/>
    <p:sldId id="294" r:id="rId15"/>
    <p:sldId id="295" r:id="rId16"/>
    <p:sldId id="296" r:id="rId17"/>
    <p:sldId id="297" r:id="rId18"/>
    <p:sldId id="298" r:id="rId19"/>
    <p:sldId id="323" r:id="rId20"/>
    <p:sldId id="299" r:id="rId21"/>
    <p:sldId id="300" r:id="rId22"/>
    <p:sldId id="302" r:id="rId23"/>
    <p:sldId id="305" r:id="rId24"/>
    <p:sldId id="303" r:id="rId25"/>
    <p:sldId id="304" r:id="rId26"/>
    <p:sldId id="306" r:id="rId27"/>
    <p:sldId id="307" r:id="rId28"/>
    <p:sldId id="308" r:id="rId29"/>
    <p:sldId id="311" r:id="rId30"/>
    <p:sldId id="309" r:id="rId31"/>
    <p:sldId id="310" r:id="rId32"/>
    <p:sldId id="313" r:id="rId33"/>
    <p:sldId id="312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36" r:id="rId42"/>
    <p:sldId id="337" r:id="rId43"/>
    <p:sldId id="338" r:id="rId44"/>
    <p:sldId id="340" r:id="rId45"/>
    <p:sldId id="324" r:id="rId4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18" autoAdjust="0"/>
  </p:normalViewPr>
  <p:slideViewPr>
    <p:cSldViewPr snapToGrid="0">
      <p:cViewPr varScale="1">
        <p:scale>
          <a:sx n="66" d="100"/>
          <a:sy n="66" d="100"/>
        </p:scale>
        <p:origin x="-16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818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日期计算：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date_add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date,interval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 type)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对日期时间进行加减法运算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subdate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date_add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date_sub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的同义词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可以用运算符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而不是函数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进行加减法的一个表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达式字符串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指明表达式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应该如何被解释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 含义 期望的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seconds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minutes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days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分钟和秒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minutes:seconds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hour_minute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小时和分钟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day_hour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天和小时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"days hours"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year_month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年和月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"years-months"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hours:minutes:seconds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day_minute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"days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hours:minutes:seconds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中允许任何标点做分隔符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如果所有是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值时结果是一个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否则结果是一个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关键词不完整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从右端取值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day_second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因为缺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少小时分钟等于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minute_second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如果增加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year_month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天数大于结果月份的最大天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数则使用最大天数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data_format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字符串中可用标志符：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saturday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有英语前缀的月份的日期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(1st, 2nd, 3rd,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等等。）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缩写的星期名字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(sun……sat)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(00……31)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月份中的天数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(0……31)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(01……12)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(1……12)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%b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缩写的月份名字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%j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一年中的天数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(001……366)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(00……23)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(0……23)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(01……12)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(01……12)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(1……12)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(00……59)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,12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]m)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,24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(00……59)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(00……59)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%p 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pm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一个星期中的天数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sunday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……6=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saturday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(0……52),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这里星期天是星期的第一天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星期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(0……52),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这里星期一是星期的第一天 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%%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40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996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111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420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7775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变量的术语分类：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用户变量：以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"@"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开始，形式为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"@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用户变量跟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客户端是绑定的，设置的变量，只对当前用户使用的客户端生效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全局变量：定义时，以如下两种形式出现，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GLOBAL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  或者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@@global.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对所有客户端生效。只有具有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权限才可以设置全局变量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会话变量：只对连接的客户端有效。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局部变量：作用范围在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语句块之间。在该语句块里设置的变量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语句专门用于定义局部变量。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语句是设置不同类型的变量，包括会话变量和全局变量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549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347460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80656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485265"/>
            <a:ext cx="6805295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13760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5" cy="6508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4" y="1485265"/>
            <a:ext cx="7704911" cy="44056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4248" y="6036664"/>
            <a:ext cx="792088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5987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3776" y="6036664"/>
            <a:ext cx="512638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5157424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7850834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785083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5295251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4" y="170085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6D63-806B-49F4-873E-A58F28E6E8A9}" type="datetime3">
              <a:rPr lang="zh-CN" altLang="en-US" smtClean="0"/>
              <a:pPr/>
              <a:t>2019年1月15日星期二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40880" cy="81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05" y="1701165"/>
            <a:ext cx="7038340" cy="388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709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2700655"/>
            <a:ext cx="7863205" cy="1826895"/>
          </a:xfrm>
        </p:spPr>
        <p:txBody>
          <a:bodyPr/>
          <a:lstStyle/>
          <a:p>
            <a:r>
              <a:rPr lang="zh-CN" altLang="zh-CN" dirty="0"/>
              <a:t>第六章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dirty="0" smtClean="0"/>
              <a:t>函数和存储过程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MySql</a:t>
            </a:r>
            <a:r>
              <a:rPr lang="zh-CN" altLang="en-US" dirty="0" smtClean="0"/>
              <a:t>的系统函数的分类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用户自定义函数（</a:t>
            </a:r>
            <a:r>
              <a:rPr lang="en-US" altLang="zh-CN" dirty="0" smtClean="0"/>
              <a:t>user-defined function</a:t>
            </a:r>
            <a:r>
              <a:rPr lang="zh-CN" altLang="en-US" dirty="0" smtClean="0"/>
              <a:t>）：类似于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代码中的方法，我们可以将某个功能模块封装为一个函数，然后在需要的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语句中调用即可，其用法和内置函数基本相同。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自定义函数的几个条件：</a:t>
            </a:r>
            <a:endParaRPr lang="en-US" altLang="zh-CN" dirty="0" smtClean="0"/>
          </a:p>
          <a:p>
            <a:pPr lvl="1"/>
            <a:r>
              <a:rPr lang="zh-CN" altLang="en-US" dirty="0"/>
              <a:t>函数</a:t>
            </a:r>
            <a:r>
              <a:rPr lang="zh-CN" altLang="en-US" dirty="0" smtClean="0"/>
              <a:t>名：具有意义的名称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参数：可以使用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的任何类型</a:t>
            </a:r>
            <a:endParaRPr lang="en-US" altLang="zh-CN" dirty="0" smtClean="0"/>
          </a:p>
          <a:p>
            <a:pPr lvl="1"/>
            <a:r>
              <a:rPr lang="zh-CN" altLang="en-US" dirty="0"/>
              <a:t>返回</a:t>
            </a:r>
            <a:r>
              <a:rPr lang="zh-CN" altLang="en-US" dirty="0" smtClean="0"/>
              <a:t>值：可以返回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的任何类型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函数主体：函数代码的具体实现。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920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语法：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function_name</a:t>
            </a:r>
            <a:r>
              <a:rPr lang="zh-CN" altLang="en-US" dirty="0" smtClean="0"/>
              <a:t>：为函数名称。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param1</a:t>
            </a:r>
            <a:r>
              <a:rPr lang="zh-CN" altLang="en-US" dirty="0" smtClean="0"/>
              <a:t>：参数列表。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RETURNS</a:t>
            </a:r>
            <a:r>
              <a:rPr lang="zh-CN" altLang="en-US" dirty="0" smtClean="0"/>
              <a:t>：指定函数的返回值类型。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function_body</a:t>
            </a:r>
            <a:r>
              <a:rPr lang="zh-CN" altLang="en-US" dirty="0" smtClean="0"/>
              <a:t>：函数主体，函数体由合法的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语句组成，可以是简单的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语句组成，也可以是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的流程控制语句。如果是多条语句，需要使用</a:t>
            </a:r>
            <a:r>
              <a:rPr lang="en-US" altLang="zh-CN" dirty="0" smtClean="0"/>
              <a:t>begin...end</a:t>
            </a:r>
            <a:r>
              <a:rPr lang="zh-CN" altLang="en-US" dirty="0" smtClean="0"/>
              <a:t>语句。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09599" y="1990165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dirty="0" err="1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function_name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(param1,param2,.....)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{STRING|INTEGER|REAL|DECIMAL}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[BEGIN]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function_body</a:t>
            </a:r>
            <a:endParaRPr lang="en-US" altLang="zh-CN" dirty="0" smtClean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[END]</a:t>
            </a:r>
            <a:endParaRPr lang="zh-CN" altLang="en-US" dirty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37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参的自定义函数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创建一个无参的自定义函数，用来格式化输出日期。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90165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创建一个用来显示当前时间，并以中文日期格式输出的函数。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fun_date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VARCHAR(30)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DATE_FORMAT(NOW(),'%Y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年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%m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月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%d</a:t>
            </a:r>
            <a:r>
              <a:rPr lang="zh-CN" altLang="en-US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日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');</a:t>
            </a:r>
            <a:endParaRPr lang="zh-CN" altLang="en-US" dirty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4097489"/>
            <a:ext cx="7820810" cy="6463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和调用普通的函数没有区别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fun_date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();</a:t>
            </a:r>
          </a:p>
        </p:txBody>
      </p:sp>
      <p:sp>
        <p:nvSpPr>
          <p:cNvPr id="7" name="矩形 6"/>
          <p:cNvSpPr/>
          <p:nvPr/>
        </p:nvSpPr>
        <p:spPr>
          <a:xfrm>
            <a:off x="867659" y="5590168"/>
            <a:ext cx="7304690" cy="525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注意：自定义函数可以没有参数，但是必须有返回值。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58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参的自定义函数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创建一个有参的自定义函数，计算两个数的平均值。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90165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创建一个函数，用来获取两个数的平均值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fun_add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(num1 INT,num2 INT)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FLOAT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(num1+num2)/2;</a:t>
            </a:r>
            <a:endParaRPr lang="zh-CN" altLang="en-US" dirty="0">
              <a:solidFill>
                <a:schemeClr val="tx1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4097489"/>
            <a:ext cx="7820810" cy="6463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fun_add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(13,20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  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16.5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fun_add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(10,20);  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14615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当函数体中包含多条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语句时，我们需要采用</a:t>
            </a:r>
            <a:r>
              <a:rPr lang="en-US" altLang="zh-CN" dirty="0" smtClean="0"/>
              <a:t>BEGIN...END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调用函数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复合语句的自定义函数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1937613"/>
            <a:ext cx="7820810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  #</a:t>
            </a:r>
            <a:r>
              <a:rPr lang="zh-CN" altLang="en-US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修改默认的语句结束符</a:t>
            </a:r>
            <a:endParaRPr lang="en-US" altLang="zh-CN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add_grade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VARCHAR(50))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INT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INSERT INTO grade (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VALUES(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RETURN LAST_INSERT_ID();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</a:t>
            </a:r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  <a:endParaRPr lang="zh-CN" altLang="en-US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4421286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add_grade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('java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一班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');  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返回插入的自动编号的值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" y="5234401"/>
            <a:ext cx="7820810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表示一条语句的结束，当有多条语句时，如果语句后加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会表示函数结束，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表示修改默认的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的结束符。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自定义函数中的变量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前面我们是直接返回一个值，当我们需要对查询或者某些结果进行保存时，需要使用变量。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284454"/>
            <a:ext cx="7820810" cy="64633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语法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 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var_name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[,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varname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]...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date_type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[</a:t>
            </a:r>
            <a:r>
              <a:rPr lang="en-US" altLang="zh-CN" b="1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DEFAULT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 VALUE];</a:t>
            </a:r>
            <a:endParaRPr lang="zh-CN" altLang="en-US" dirty="0">
              <a:solidFill>
                <a:srgbClr val="FF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161" y="3051098"/>
            <a:ext cx="8492360" cy="255454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//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fun_variable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INT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num1,num2 INT DEFAULT 10;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定义两个变量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num1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num2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，并赋初始值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10.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</a:t>
            </a:r>
            <a:r>
              <a:rPr lang="en-US" altLang="zh-CN" sz="1600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INT;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定义一个变量</a:t>
            </a:r>
            <a:r>
              <a:rPr lang="en-US" altLang="zh-CN" sz="1600" dirty="0" err="1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</a:p>
          <a:p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zh-CN" altLang="en-US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sz="1600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num1 + num2;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对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变量进行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赋值。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#SELECT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num1 + num2 INTO </a:t>
            </a:r>
            <a:r>
              <a:rPr lang="en-US" altLang="zh-CN" sz="1600" dirty="0" err="1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对变量进行赋值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</a:t>
            </a:r>
            <a:r>
              <a:rPr lang="en-US" altLang="zh-CN" sz="1600" dirty="0" err="1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sum_num</a:t>
            </a:r>
            <a:r>
              <a:rPr lang="en-US" altLang="zh-CN" sz="1600" dirty="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            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返回结果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 </a:t>
            </a:r>
            <a:endParaRPr lang="en-US" altLang="zh-CN" sz="1600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36" y="5753149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fun_variable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();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返回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20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5005" y="4510221"/>
            <a:ext cx="8188672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偏向对单个变量进行赋值，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偏向使用查询语句对变量进行赋值。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3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删除函数语法：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 FUNCTION </a:t>
            </a:r>
            <a:r>
              <a:rPr lang="en-US" altLang="zh-CN" dirty="0" err="1" smtClean="0"/>
              <a:t>fun_name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0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在存储过程中可以使用流程控制语句。例如：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 smtClean="0"/>
              <a:t>语句：条件结构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CASE</a:t>
            </a:r>
            <a:r>
              <a:rPr lang="zh-CN" altLang="en-US" dirty="0" smtClean="0"/>
              <a:t>语句：分支结构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LOOP</a:t>
            </a:r>
            <a:r>
              <a:rPr lang="zh-CN" altLang="en-US" dirty="0" smtClean="0"/>
              <a:t>语句：循环结果</a:t>
            </a:r>
            <a:endParaRPr lang="en-US" altLang="zh-CN" dirty="0" smtClean="0"/>
          </a:p>
          <a:p>
            <a:pPr lvl="1"/>
            <a:r>
              <a:rPr lang="en-US" altLang="zh-CN" dirty="0"/>
              <a:t>LEAVE</a:t>
            </a:r>
            <a:r>
              <a:rPr lang="zh-CN" altLang="en-US" dirty="0" smtClean="0"/>
              <a:t>语句：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ITERATE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REPEAT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WHILE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xmlns="" val="23699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语句用来进行条件判断。根据是否满足条件，将执行不同的语句。其语法的基本形式如下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search_condition</a:t>
            </a:r>
            <a:r>
              <a:rPr lang="zh-CN" altLang="en-US" dirty="0" smtClean="0"/>
              <a:t>：表示条件判断语句。</a:t>
            </a:r>
            <a:endParaRPr lang="en-US" altLang="zh-CN" dirty="0" smtClean="0"/>
          </a:p>
          <a:p>
            <a:r>
              <a:rPr lang="en-US" altLang="zh-CN" dirty="0" err="1" smtClean="0"/>
              <a:t>statement_list</a:t>
            </a:r>
            <a:r>
              <a:rPr lang="zh-CN" altLang="en-US" dirty="0" smtClean="0"/>
              <a:t>：表示为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时执行的语句。</a:t>
            </a:r>
            <a:endParaRPr lang="en-US" altLang="zh-CN" dirty="0" smtClean="0"/>
          </a:p>
          <a:p>
            <a:r>
              <a:rPr lang="en-US" altLang="zh-CN" dirty="0" err="1" smtClean="0"/>
              <a:t>elseif</a:t>
            </a:r>
            <a:r>
              <a:rPr lang="zh-CN" altLang="en-US" dirty="0" smtClean="0"/>
              <a:t>：多重条件判断</a:t>
            </a: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zh-CN" altLang="en-US" dirty="0" smtClean="0"/>
              <a:t>：当以上条件都不满足时执行的语句。</a:t>
            </a:r>
            <a:endParaRPr lang="en-US" altLang="zh-CN" dirty="0" smtClean="0"/>
          </a:p>
          <a:p>
            <a:r>
              <a:rPr lang="en-US" altLang="zh-CN" dirty="0" smtClean="0"/>
              <a:t>end if</a:t>
            </a:r>
            <a:r>
              <a:rPr lang="zh-CN" altLang="en-US" dirty="0" smtClean="0"/>
              <a:t>：结束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231903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[ELSEIF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...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[ELSE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IF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599" y="5821471"/>
            <a:ext cx="8188672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注意：在编写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条件时，千万不要忘记了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IF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0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本章任务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：掌握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系统函数的用法。</a:t>
            </a:r>
            <a:endParaRPr lang="en-US" altLang="x-none" dirty="0" smtClean="0"/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：掌握自定义函数的用法。</a:t>
            </a:r>
            <a:endParaRPr lang="en-US" altLang="zh-CN" dirty="0" smtClean="0">
              <a:sym typeface="+mn-ea"/>
            </a:endParaRPr>
          </a:p>
          <a:p>
            <a:pPr lvl="0"/>
            <a:r>
              <a:rPr lang="zh-CN" altLang="en-US" dirty="0" smtClean="0">
                <a:sym typeface="+mn-ea"/>
              </a:rPr>
              <a:t>任务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：编写自定义存储过程的用法。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输入一个年龄，如果不够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岁，返回你还未成年。如果刚好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岁，显示你刚刚成年，还不够成熟；如果大于</a:t>
            </a:r>
            <a:r>
              <a:rPr lang="en-US" altLang="zh-CN" dirty="0" smtClean="0"/>
              <a:t>18</a:t>
            </a:r>
            <a:r>
              <a:rPr lang="zh-CN" altLang="en-US" dirty="0" smtClean="0"/>
              <a:t>岁，显示你已经是成年人了。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14703" y="2673338"/>
            <a:ext cx="7820810" cy="3139321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//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FUNCTION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fun_age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(age INT)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RETURNS VARCHAR(20)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DECLARE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VARCHAR(20);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age&lt;18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SET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不够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18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岁，你还未成年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ELSEIF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age=18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SET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你才刚刚成年，还不够成熟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='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你已经是成年人了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'; 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RETURN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msg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END//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47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自定义一个函数，实现以下功能：</a:t>
            </a:r>
            <a:endParaRPr lang="en-US" altLang="zh-CN" dirty="0" smtClean="0"/>
          </a:p>
          <a:p>
            <a:r>
              <a:rPr lang="zh-CN" altLang="en-US" dirty="0" smtClean="0"/>
              <a:t>小明期末考试，如果考了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分，爸爸给他买一部电脑，如果考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分，就给他买一部自行车，如果大于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分，就什么都没有，如果小于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分，暑假就要去上辅导班。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67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语句也用来进行条件判断，其可以实现比</a:t>
            </a:r>
            <a:r>
              <a:rPr lang="en-US" altLang="zh-CN" dirty="0"/>
              <a:t>IF</a:t>
            </a:r>
            <a:r>
              <a:rPr lang="zh-CN" altLang="en-US" dirty="0"/>
              <a:t>语句更复杂的条件判断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结构有两种形式：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种：做等值判断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第二种：做区间判断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295" y="3114773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case_value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when_value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when_value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...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CASE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9295" y="5062964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CASE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THEN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...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[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ELSE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CASE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05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设置一键拨号功能，接受一个参数。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，拨老爸的电话。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，拨老妈的电话。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，拨哥哥的电话。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，拨姐姐的电话。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当输入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，拨女朋友的电话。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478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自定义函数实现，将成绩表的成绩信息按照</a:t>
            </a:r>
            <a:r>
              <a:rPr lang="en-US" altLang="zh-CN" dirty="0" smtClean="0"/>
              <a:t>A,B,C,D,E</a:t>
            </a:r>
            <a:r>
              <a:rPr lang="zh-CN" altLang="en-US" dirty="0" smtClean="0"/>
              <a:t>的方式显示。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90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70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如果成绩大于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如果不够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分，输出</a:t>
            </a:r>
            <a:r>
              <a:rPr lang="en-US" altLang="zh-CN" dirty="0" smtClean="0"/>
              <a:t>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case</a:t>
            </a:r>
            <a:r>
              <a:rPr lang="zh-CN" altLang="en-US" b="1" dirty="0" smtClean="0"/>
              <a:t>方式实现，分别用两种方式实现。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160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LOOP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LOOP</a:t>
            </a:r>
            <a:r>
              <a:rPr lang="zh-CN" altLang="en-US" dirty="0"/>
              <a:t>语句可以使某些特定的语句重复执行，实现一个简单的循环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/>
              <a:t>LOOP</a:t>
            </a:r>
            <a:r>
              <a:rPr lang="zh-CN" altLang="en-US" dirty="0"/>
              <a:t>语句本身没有停止循环的语句，必须是遇到</a:t>
            </a:r>
            <a:r>
              <a:rPr lang="en-US" altLang="zh-CN" dirty="0"/>
              <a:t>LEAVE</a:t>
            </a:r>
            <a:r>
              <a:rPr lang="zh-CN" altLang="en-US" dirty="0"/>
              <a:t>语句等才能停止</a:t>
            </a:r>
            <a:r>
              <a:rPr lang="zh-CN" altLang="en-US" dirty="0" smtClean="0"/>
              <a:t>循环。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begin_label</a:t>
            </a:r>
            <a:r>
              <a:rPr lang="zh-CN" altLang="en-US" dirty="0"/>
              <a:t>参数和</a:t>
            </a:r>
            <a:r>
              <a:rPr lang="en-US" altLang="zh-CN" dirty="0" err="1"/>
              <a:t>end_label</a:t>
            </a:r>
            <a:r>
              <a:rPr lang="zh-CN" altLang="en-US" dirty="0"/>
              <a:t>参数分别表示循环开始和结束的标志，这两个标志必须相同，而且都可以省略；</a:t>
            </a:r>
          </a:p>
          <a:p>
            <a:r>
              <a:rPr lang="en-US" altLang="zh-CN" dirty="0" err="1"/>
              <a:t>statement_list</a:t>
            </a:r>
            <a:r>
              <a:rPr lang="zh-CN" altLang="en-US" dirty="0"/>
              <a:t>参数表示需要循环执行的语句。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9295" y="3114773"/>
            <a:ext cx="7820810" cy="92333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:] LOOP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LOOP 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9295" y="5516387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示例：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LOOP 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count=count+1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由于没有退出循环操作，这是一个死循环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LOOP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30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LEAVE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LEAVE</a:t>
            </a:r>
            <a:r>
              <a:rPr lang="zh-CN" altLang="en-US" dirty="0" smtClean="0"/>
              <a:t>语句</a:t>
            </a:r>
            <a:r>
              <a:rPr lang="zh-CN" altLang="en-US" dirty="0"/>
              <a:t>主要用于跳出循环控制</a:t>
            </a:r>
            <a:r>
              <a:rPr lang="zh-CN" altLang="en-US" dirty="0" smtClean="0"/>
              <a:t>。</a:t>
            </a:r>
            <a:r>
              <a:rPr lang="zh-CN" altLang="en-US" dirty="0"/>
              <a:t>其语法形式如下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zh-CN" altLang="en-US" dirty="0"/>
              <a:t>，</a:t>
            </a:r>
            <a:r>
              <a:rPr lang="en-US" altLang="zh-CN" dirty="0"/>
              <a:t>label</a:t>
            </a:r>
            <a:r>
              <a:rPr lang="zh-CN" altLang="en-US" dirty="0"/>
              <a:t>参数表示循环的标志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下面是一个</a:t>
            </a:r>
            <a:r>
              <a:rPr lang="en-US" altLang="zh-CN" dirty="0"/>
              <a:t>LEAVE</a:t>
            </a:r>
            <a:r>
              <a:rPr lang="zh-CN" altLang="en-US" dirty="0"/>
              <a:t>语句的示例。代码如下：</a:t>
            </a:r>
          </a:p>
        </p:txBody>
      </p:sp>
      <p:sp>
        <p:nvSpPr>
          <p:cNvPr id="4" name="矩形 3"/>
          <p:cNvSpPr/>
          <p:nvPr/>
        </p:nvSpPr>
        <p:spPr>
          <a:xfrm>
            <a:off x="609599" y="1937615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LEAVE label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8427" y="3729589"/>
            <a:ext cx="7820810" cy="147732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LOOP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count=count+1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IF count=100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LEAVE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如果条件满足，则退出循环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END IF;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LOOP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自定义函数实现，使用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循环来实现从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累加到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。自定义函数实现。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08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ITERATE</a:t>
            </a:r>
            <a:r>
              <a:rPr lang="zh-CN" altLang="en-US" dirty="0"/>
              <a:t>语句也是用来跳出循环的语句。但是，</a:t>
            </a:r>
            <a:r>
              <a:rPr lang="en-US" altLang="zh-CN" dirty="0"/>
              <a:t>ITERATE</a:t>
            </a:r>
            <a:r>
              <a:rPr lang="zh-CN" altLang="en-US" dirty="0"/>
              <a:t>语句是跳出本次循环，然后直接进入下一次循环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ITERATE</a:t>
            </a:r>
            <a:r>
              <a:rPr lang="zh-CN" altLang="en-US" dirty="0"/>
              <a:t>语句只可以出现在</a:t>
            </a:r>
            <a:r>
              <a:rPr lang="en-US" altLang="zh-CN" dirty="0"/>
              <a:t>LOOP</a:t>
            </a:r>
            <a:r>
              <a:rPr lang="zh-CN" altLang="en-US" dirty="0"/>
              <a:t>、</a:t>
            </a:r>
            <a:r>
              <a:rPr lang="en-US" altLang="zh-CN" dirty="0"/>
              <a:t>REPEAT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语句内。</a:t>
            </a:r>
          </a:p>
          <a:p>
            <a:r>
              <a:rPr lang="en-US" altLang="zh-CN" dirty="0"/>
              <a:t>ITERATE</a:t>
            </a:r>
            <a:r>
              <a:rPr lang="zh-CN" altLang="en-US" dirty="0"/>
              <a:t>语句的基本语法形式如下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label</a:t>
            </a:r>
            <a:r>
              <a:rPr lang="zh-CN" altLang="en-US" dirty="0"/>
              <a:t>参数表示循环的标志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ITERATE</a:t>
            </a:r>
            <a:r>
              <a:rPr lang="zh-CN" altLang="en-US" dirty="0" smtClean="0"/>
              <a:t>的示例：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172" y="3135794"/>
            <a:ext cx="7820810" cy="36933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ITERATE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label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599" y="4439077"/>
            <a:ext cx="7820810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 LOOP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IF count=100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THEN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LEAVE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;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ELSE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IF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MOD(count,3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)=0 THEN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ITERATE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如果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mod3==0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则跳过本次循环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END IF;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count=count+1; 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LOOP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add_num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;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51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自定义函数实现，循环累加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之间所有能被</a:t>
            </a:r>
            <a:r>
              <a:rPr lang="en-US" altLang="zh-CN" dirty="0" smtClean="0"/>
              <a:t>3</a:t>
            </a:r>
            <a:r>
              <a:rPr lang="zh-CN" altLang="en-US" dirty="0" smtClean="0"/>
              <a:t>整除的数字。并输出最终结果。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57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+mn-ea"/>
              </a:rPr>
              <a:t>学完本次课程后，你能够：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掌握</a:t>
            </a:r>
            <a:r>
              <a:rPr lang="en-US" altLang="zh-CN" dirty="0" err="1" smtClean="0">
                <a:sym typeface="+mn-ea"/>
              </a:rPr>
              <a:t>mysql</a:t>
            </a:r>
            <a:r>
              <a:rPr lang="zh-CN" altLang="en-US" dirty="0" smtClean="0">
                <a:sym typeface="+mn-ea"/>
              </a:rPr>
              <a:t>系统函数的用法。</a:t>
            </a:r>
            <a:endParaRPr lang="en-US" altLang="x-none" dirty="0" smtClean="0"/>
          </a:p>
          <a:p>
            <a:pPr lvl="1"/>
            <a:r>
              <a:rPr lang="zh-CN" altLang="en-US" dirty="0" smtClean="0">
                <a:sym typeface="+mn-ea"/>
              </a:rPr>
              <a:t>掌握自定义函数的用法。</a:t>
            </a:r>
            <a:endParaRPr lang="en-US" altLang="zh-CN" dirty="0"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编写自定义存储过程的用法。</a:t>
            </a:r>
            <a:endParaRPr lang="zh-CN" altLang="en-US" dirty="0" smtClean="0"/>
          </a:p>
          <a:p>
            <a:pPr lvl="2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REPEAT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REPEAT</a:t>
            </a:r>
            <a:r>
              <a:rPr lang="zh-CN" altLang="en-US" dirty="0"/>
              <a:t>语句是有条件控制的循环语句。当满足特定条件时，就会跳出循环语句。</a:t>
            </a:r>
            <a:r>
              <a:rPr lang="en-US" altLang="zh-CN" dirty="0"/>
              <a:t>REPEAT</a:t>
            </a:r>
            <a:r>
              <a:rPr lang="zh-CN" altLang="en-US" dirty="0"/>
              <a:t>语句的基本语法形式如下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statement_list</a:t>
            </a:r>
            <a:r>
              <a:rPr lang="zh-CN" altLang="en-US" dirty="0"/>
              <a:t>参数表示循环的执行语句；</a:t>
            </a:r>
            <a:r>
              <a:rPr lang="en-US" altLang="zh-CN" dirty="0" err="1"/>
              <a:t>search_condition</a:t>
            </a:r>
            <a:r>
              <a:rPr lang="zh-CN" altLang="en-US" dirty="0"/>
              <a:t>参数表示结束循环的条件，满足该条件时循环结束。</a:t>
            </a:r>
          </a:p>
          <a:p>
            <a:r>
              <a:rPr lang="zh-CN" altLang="en-US" dirty="0"/>
              <a:t>下面是一个</a:t>
            </a:r>
            <a:r>
              <a:rPr lang="en-US" altLang="zh-CN" dirty="0"/>
              <a:t>ITERATE</a:t>
            </a:r>
            <a:r>
              <a:rPr lang="zh-CN" altLang="en-US" dirty="0"/>
              <a:t>语句的示例。代码如下：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4703" y="2231905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:] REPEAT </a:t>
            </a:r>
          </a:p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UNTIL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REPEAT 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601" y="4982954"/>
            <a:ext cx="7820810" cy="1815882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v_num,v_sum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 DEFAULT 0;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REPEAT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+ 1;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UNTIL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&gt; 100  </a:t>
            </a: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当条件满足时，结束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循环，没有分号。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REPEAT;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zh-CN" altLang="en-US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3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语句也是有条件控制的循环语句。但</a:t>
            </a:r>
            <a:r>
              <a:rPr lang="en-US" altLang="zh-CN" dirty="0"/>
              <a:t>WHILE</a:t>
            </a:r>
            <a:r>
              <a:rPr lang="zh-CN" altLang="en-US" dirty="0"/>
              <a:t>语句和</a:t>
            </a:r>
            <a:r>
              <a:rPr lang="en-US" altLang="zh-CN" dirty="0"/>
              <a:t>REPEAT</a:t>
            </a:r>
            <a:r>
              <a:rPr lang="zh-CN" altLang="en-US" dirty="0"/>
              <a:t>语句是不一样的。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语句是当满足条件时，执行循环内的语句。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语句的基本语法形式如下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search_condition</a:t>
            </a:r>
            <a:r>
              <a:rPr lang="zh-CN" altLang="en-US" dirty="0"/>
              <a:t>参数表示循环执行的条件，满足该条件时循环执行；</a:t>
            </a:r>
          </a:p>
          <a:p>
            <a:r>
              <a:rPr lang="en-US" altLang="zh-CN" dirty="0" err="1"/>
              <a:t>statement_list</a:t>
            </a:r>
            <a:r>
              <a:rPr lang="zh-CN" altLang="en-US" dirty="0"/>
              <a:t>参数表示循环的执行语句。</a:t>
            </a:r>
          </a:p>
          <a:p>
            <a:r>
              <a:rPr lang="zh-CN" altLang="en-US" dirty="0"/>
              <a:t>下面是一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语句</a:t>
            </a:r>
            <a:r>
              <a:rPr lang="zh-CN" altLang="en-US" dirty="0"/>
              <a:t>的示例。代码如下：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3045874"/>
            <a:ext cx="7820810" cy="923330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:] WHILE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search_condition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DO </a:t>
            </a:r>
          </a:p>
          <a:p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statement_list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WHILE [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end_label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601" y="5528301"/>
            <a:ext cx="7820810" cy="132343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DECLARE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v_num,v_sum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 DEFAULT 0;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WHILE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&lt;= 100 DO  #</a:t>
            </a:r>
            <a:r>
              <a:rPr lang="zh-CN" altLang="en-US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当条件满足时，执行循环，不满足时退出循环。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v_sum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v_num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+ 1;</a:t>
            </a: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WHILE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32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如何定义一个函数。</a:t>
            </a:r>
            <a:endParaRPr lang="en-US" altLang="zh-CN" dirty="0" smtClean="0"/>
          </a:p>
          <a:p>
            <a:r>
              <a:rPr lang="en-US" altLang="zh-CN" dirty="0" smtClean="0"/>
              <a:t>IF...ELSE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/>
              <a:t>CASE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 smtClean="0"/>
              <a:t>LOOP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r>
              <a:rPr lang="en-US" altLang="zh-CN" dirty="0"/>
              <a:t>LEAVE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/>
              <a:t>ITERATE</a:t>
            </a:r>
            <a:r>
              <a:rPr lang="zh-CN" altLang="en-US" dirty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REPEAT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语句。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75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存储过程和函数一样，都是编译好的一</a:t>
            </a:r>
            <a:r>
              <a:rPr lang="zh-CN" altLang="en-US" dirty="0"/>
              <a:t>组</a:t>
            </a:r>
            <a:r>
              <a:rPr lang="en-US" altLang="zh-CN" dirty="0"/>
              <a:t>SQL</a:t>
            </a:r>
            <a:r>
              <a:rPr lang="zh-CN" altLang="en-US" dirty="0"/>
              <a:t>语句集，功能强大，可以实现一些比较复杂的逻辑功能，类似于</a:t>
            </a:r>
            <a:r>
              <a:rPr lang="en-US" altLang="zh-CN" dirty="0"/>
              <a:t>JAVA</a:t>
            </a:r>
            <a:r>
              <a:rPr lang="zh-CN" altLang="en-US" dirty="0"/>
              <a:t>语言中的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使用存储过程可以极大的提高我们的开发效率和执行效率。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58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存储过程的创建使用</a:t>
            </a:r>
            <a:r>
              <a:rPr lang="en-US" altLang="zh-CN" dirty="0" smtClean="0"/>
              <a:t>CREATE PROCEDDURE</a:t>
            </a:r>
            <a:r>
              <a:rPr lang="zh-CN" altLang="en-US" dirty="0" smtClean="0"/>
              <a:t>来进行创建，其语法如下：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sp_name</a:t>
            </a:r>
            <a:r>
              <a:rPr lang="zh-CN" altLang="en-US" dirty="0" smtClean="0"/>
              <a:t>：存储过程的名称。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param</a:t>
            </a:r>
            <a:r>
              <a:rPr lang="zh-CN" altLang="en-US" dirty="0" smtClean="0"/>
              <a:t>：表示存储过程的参数，存储过程分为</a:t>
            </a:r>
            <a:r>
              <a:rPr lang="en-US" altLang="zh-CN" dirty="0" err="1" smtClean="0"/>
              <a:t>in,out,inout</a:t>
            </a:r>
            <a:r>
              <a:rPr lang="zh-CN" altLang="en-US" dirty="0" smtClean="0"/>
              <a:t>参数类型。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表示参数类型。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procedure_body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：存储过程的主体，所要执行的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SQL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语句。多条语句必须使用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和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</a:t>
            </a:r>
            <a:r>
              <a:rPr lang="zh-CN" altLang="en-US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213" y="2289129"/>
            <a:ext cx="7820810" cy="1200329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PROCEDURE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sp_name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([IN|OUT|INOUT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 </a:t>
            </a:r>
            <a:r>
              <a:rPr lang="en-US" altLang="zh-CN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param_name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type,...) BEGIN</a:t>
            </a: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procedure_body</a:t>
            </a:r>
            <a:endParaRPr lang="en-US" altLang="zh-CN" dirty="0" smtClean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创建一个查询学生表的存储过程。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036881"/>
            <a:ext cx="7820810" cy="2031325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创建一个存储过程，用来查询所有的学生记录。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 PRO_SELECT_STUDENT()</a:t>
            </a: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student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调用存储过程，需要使用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关键字进行调用。存储过程不能在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语句中进行调用，只能单独调用。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PRO_SELECT_STUDENT();  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3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存储过程没有返回值，但是我们可以通过参数的方式返回结果，存储过程提供了三种参数类型。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</a:t>
            </a:r>
            <a:r>
              <a:rPr lang="zh-CN" altLang="en-US" dirty="0" smtClean="0"/>
              <a:t>：输入参数（默认），表示调用时必须制定参数。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/>
              <a:t>：输出参数，表示在存储过程中可以改变，并且可以返回。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INOUT</a:t>
            </a:r>
            <a:r>
              <a:rPr lang="zh-CN" altLang="en-US" dirty="0" smtClean="0"/>
              <a:t>：输入输出参数：表示可以在调用时传递参数，并在存储过程中改变并返回。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30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根据学生编号来查询学生信息，这个和函数的参数没有区别。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599" y="2036881"/>
            <a:ext cx="7820810" cy="1754326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创建一个存储过程，指定学生的学号。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</a:t>
            </a:r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PROCEDURE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PRO_SELECT_STUDENT(ID INT)</a:t>
            </a:r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* FROM 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 WHERE </a:t>
            </a:r>
            <a:r>
              <a:rPr lang="en-US" altLang="zh-CN" dirty="0" err="1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studentno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ID;</a:t>
            </a:r>
          </a:p>
          <a:p>
            <a:endParaRPr lang="en-US" altLang="zh-CN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调用存储过程，传入学生学号即可。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</a:t>
            </a:r>
            <a:r>
              <a:rPr lang="en-US" altLang="zh-CN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PRO_SELECT_STUDENT(1);   </a:t>
            </a:r>
            <a:endParaRPr lang="zh-CN" altLang="en-US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005" y="4440797"/>
            <a:ext cx="8188672" cy="5884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注意：定义存储过程参数时，不需要使用和字段名相同的变量名，否则会出错。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493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当需要从存储过程中返回数据时，我们可以使用输出参数的返回。</a:t>
            </a:r>
            <a:endParaRPr lang="en-US" altLang="zh-CN" dirty="0" smtClean="0"/>
          </a:p>
          <a:p>
            <a:r>
              <a:rPr lang="zh-CN" altLang="en-US" dirty="0" smtClean="0"/>
              <a:t>例如返回插入数据的自动编号信息。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599" y="2425764"/>
            <a:ext cx="8062548" cy="3046988"/>
          </a:xfrm>
          <a:prstGeom prst="rect">
            <a:avLst/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创建一个存储过程，带一个输入参数和一个输出参数。</a:t>
            </a:r>
            <a:endParaRPr lang="en-US" altLang="zh-CN" sz="1600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CREATE PROCEDURE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pro_add_grade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(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VARCHAR (50),OUT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INT) 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BEGIN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INSERT INTO grade (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VALUES (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gradename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;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   SET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gradeid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LAST_INSERT_ID()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#</a:t>
            </a:r>
            <a:r>
              <a:rPr lang="zh-CN" altLang="en-US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将值保存到输出参数中。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//</a:t>
            </a: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DELIMITER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  <a:endParaRPr lang="en-US" altLang="zh-CN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调用带输出参数的存储过程。</a:t>
            </a:r>
            <a:endParaRPr lang="en-US" altLang="zh-CN" sz="1600" dirty="0" smtClean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CALL 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pro_add_grade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('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aaa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', @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altLang="zh-CN" sz="1600" dirty="0" smtClean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  </a:t>
            </a: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#@</a:t>
            </a:r>
            <a:r>
              <a:rPr lang="en-US" altLang="zh-CN" sz="1600" dirty="0" err="1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gid</a:t>
            </a:r>
            <a:r>
              <a:rPr lang="zh-CN" altLang="en-US" sz="1600" dirty="0" smtClean="0">
                <a:solidFill>
                  <a:schemeClr val="accent4">
                    <a:lumMod val="75000"/>
                  </a:schemeClr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用户变量，在用户登录范围都有效。</a:t>
            </a:r>
            <a:endParaRPr lang="en-US" altLang="zh-CN" sz="1600" dirty="0">
              <a:solidFill>
                <a:schemeClr val="accent4">
                  <a:lumMod val="75000"/>
                </a:schemeClr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SELECT @</a:t>
            </a:r>
            <a:r>
              <a:rPr lang="en-US" altLang="zh-CN" sz="1600" dirty="0" err="1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gid</a:t>
            </a:r>
            <a:r>
              <a:rPr lang="en-US" altLang="zh-CN" sz="1600" dirty="0"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;</a:t>
            </a:r>
            <a:endParaRPr lang="zh-CN" altLang="en-US" sz="1600" dirty="0"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3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删除存储过程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 PROCEDURE </a:t>
            </a:r>
            <a:r>
              <a:rPr lang="en-US" altLang="zh-CN" dirty="0" err="1" smtClean="0"/>
              <a:t>pro_name</a:t>
            </a:r>
            <a:r>
              <a:rPr lang="en-US" altLang="zh-CN" dirty="0" smtClean="0"/>
              <a:t>;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490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函数：是指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对某些功能的封装，类似于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程序中的方法，将某个功能模块封装起来，提供给其他程序或代码直接调用。函数可以极大的提高代码的可复用性和灵活性。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函数的分类：</a:t>
            </a:r>
            <a:endParaRPr lang="en-US" altLang="zh-CN" dirty="0" smtClean="0"/>
          </a:p>
          <a:p>
            <a:pPr lvl="1"/>
            <a:r>
              <a:rPr lang="zh-CN" altLang="en-US" dirty="0"/>
              <a:t>数学函数；</a:t>
            </a:r>
          </a:p>
          <a:p>
            <a:pPr lvl="1"/>
            <a:r>
              <a:rPr lang="zh-CN" altLang="en-US" dirty="0"/>
              <a:t>字符串函数；</a:t>
            </a:r>
          </a:p>
          <a:p>
            <a:pPr lvl="1"/>
            <a:r>
              <a:rPr lang="zh-CN" altLang="en-US" dirty="0"/>
              <a:t>日期和时间函数；</a:t>
            </a:r>
          </a:p>
          <a:p>
            <a:pPr lvl="1"/>
            <a:r>
              <a:rPr lang="zh-CN" altLang="en-US" dirty="0"/>
              <a:t>条件判断函数；</a:t>
            </a:r>
          </a:p>
          <a:p>
            <a:pPr lvl="1"/>
            <a:r>
              <a:rPr lang="zh-CN" altLang="en-US" dirty="0"/>
              <a:t>系统信息函数；</a:t>
            </a:r>
          </a:p>
          <a:p>
            <a:pPr lvl="1"/>
            <a:r>
              <a:rPr lang="zh-CN" altLang="en-US" dirty="0"/>
              <a:t>加密函数；</a:t>
            </a:r>
          </a:p>
          <a:p>
            <a:pPr lvl="1"/>
            <a:r>
              <a:rPr lang="zh-CN" altLang="en-US" dirty="0"/>
              <a:t>格式化函数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4263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存储过程的使用场景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由于存储过程是一段预编译的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代码段，所以在执行速度更快。</a:t>
            </a:r>
            <a:endParaRPr lang="en-US" altLang="zh-CN" dirty="0" smtClean="0"/>
          </a:p>
          <a:p>
            <a:r>
              <a:rPr lang="zh-CN" altLang="en-US" dirty="0" smtClean="0"/>
              <a:t>存储过程和方法一样，一次编译，多次调用，可以极大的增强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代码的灵活性。</a:t>
            </a:r>
            <a:endParaRPr lang="en-US" altLang="zh-CN" dirty="0" smtClean="0"/>
          </a:p>
          <a:p>
            <a:r>
              <a:rPr lang="zh-CN" altLang="en-US" dirty="0" smtClean="0"/>
              <a:t>由于存储过程中也可以编写各种分支或循环结构，并且对数据检索更加高效。所以当我们遇到非常复杂的业务时，可以通过存储过程对数据进行处理，而我们程序只做数据展示，这样就极大的</a:t>
            </a:r>
            <a:r>
              <a:rPr lang="zh-CN" altLang="en-US" dirty="0"/>
              <a:t>减少数据库</a:t>
            </a:r>
            <a:r>
              <a:rPr lang="zh-CN" altLang="en-US" dirty="0" smtClean="0"/>
              <a:t>的访问流量和次数，从而提高效率。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7633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函数和存储过程的区别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函数和存储过程都是预编译的代码块，执行效率更高。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是必须有返回值，而存储过程没有返回值，是通过输入和输出参数来进行返回给调用者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mtClean="0"/>
              <a:t>函数只能有一个返回值，存储过程可以有多个返回值。</a:t>
            </a:r>
            <a:endParaRPr lang="en-US" altLang="zh-CN" dirty="0"/>
          </a:p>
          <a:p>
            <a:r>
              <a:rPr lang="zh-CN" altLang="en-US" dirty="0"/>
              <a:t>都可以被调用，但是调用方式不同</a:t>
            </a:r>
            <a:r>
              <a:rPr lang="zh-CN" altLang="en-US" dirty="0" smtClean="0"/>
              <a:t>。函数是写在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语句内部调用，存储过程是通过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在外部调用。</a:t>
            </a:r>
            <a:endParaRPr lang="en-US" altLang="zh-CN" dirty="0" smtClean="0"/>
          </a:p>
          <a:p>
            <a:r>
              <a:rPr lang="zh-CN" altLang="en-US" dirty="0" smtClean="0"/>
              <a:t>函数中不能包含查询的结果，通常指返回单个值，存储过程可以返回一个表的结果数据。</a:t>
            </a:r>
            <a:endParaRPr lang="en-US" altLang="zh-CN" dirty="0"/>
          </a:p>
          <a:p>
            <a:r>
              <a:rPr lang="zh-CN" altLang="en-US" dirty="0" smtClean="0"/>
              <a:t>应用场景不同，一般只封装某个小的操作，只返回单一结果时，使用函数。如果是做比较复杂的处理，就使用存储过程。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218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什么是存储过程，存储过程有什么好处？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类型参数，</a:t>
            </a:r>
            <a:r>
              <a:rPr lang="en-US" altLang="zh-CN" dirty="0" smtClean="0"/>
              <a:t>OUT</a:t>
            </a:r>
            <a:r>
              <a:rPr lang="zh-CN" altLang="en-US" dirty="0" smtClean="0"/>
              <a:t>类型参数，</a:t>
            </a:r>
            <a:r>
              <a:rPr lang="en-US" altLang="zh-CN" dirty="0" smtClean="0"/>
              <a:t>INOUT</a:t>
            </a:r>
            <a:r>
              <a:rPr lang="zh-CN" altLang="en-US" dirty="0" smtClean="0"/>
              <a:t>类型的参数有什么区别？</a:t>
            </a:r>
            <a:endParaRPr lang="en-US" altLang="zh-CN" dirty="0" smtClean="0"/>
          </a:p>
          <a:p>
            <a:r>
              <a:rPr lang="zh-CN" altLang="en-US" dirty="0" smtClean="0"/>
              <a:t>创建一个存储过程的语法是什么？</a:t>
            </a:r>
            <a:endParaRPr lang="en-US" altLang="zh-CN" dirty="0" smtClean="0"/>
          </a:p>
          <a:p>
            <a:r>
              <a:rPr lang="zh-CN" altLang="en-US" dirty="0" smtClean="0"/>
              <a:t>存储过程和函数有什么区别？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6035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系统函数的使用。</a:t>
            </a:r>
            <a:endParaRPr lang="en-US" altLang="zh-CN" dirty="0" smtClean="0"/>
          </a:p>
          <a:p>
            <a:r>
              <a:rPr lang="zh-CN" altLang="en-US" dirty="0" smtClean="0"/>
              <a:t>用户自定义函数的使用。</a:t>
            </a:r>
            <a:endParaRPr lang="en-US" altLang="zh-CN" dirty="0" smtClean="0"/>
          </a:p>
          <a:p>
            <a:r>
              <a:rPr lang="zh-CN" altLang="en-US" dirty="0" smtClean="0"/>
              <a:t>存储过程的使用。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43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常见的用于数学计算的函数。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6310238"/>
              </p:ext>
            </p:extLst>
          </p:nvPr>
        </p:nvGraphicFramePr>
        <p:xfrm>
          <a:off x="287245" y="1988671"/>
          <a:ext cx="8770693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767"/>
                <a:gridCol w="2603350"/>
                <a:gridCol w="4679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ABS(x)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的绝对值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ABS(-1)  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#</a:t>
                      </a:r>
                      <a:r>
                        <a:rPr lang="zh-CN" alt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1</a:t>
                      </a:r>
                      <a:endParaRPr lang="zh-CN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CEIL(x)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返回大于等于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的最小整数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CEIL(1.5)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FLOOR(x)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返回小于等于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的最大整数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FLOOR(1.5)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ROUND(x)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四舍五入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ROUND(1.45)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ROUND(1.4567,2)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1.46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RAND()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0-1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之间的随机数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RAND()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0-1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之间的随机数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MOD(</a:t>
                      </a:r>
                      <a:r>
                        <a:rPr lang="en-US" altLang="zh-CN" sz="16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x,y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除以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y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之后的余数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MOD(10,3)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SQRT(x)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的平方根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SQRT(25)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POW(</a:t>
                      </a:r>
                      <a:r>
                        <a:rPr lang="en-US" altLang="zh-CN" sz="16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x,y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的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y</a:t>
                      </a:r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次方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6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POW(2,3)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FORMAT(</a:t>
                      </a:r>
                      <a:r>
                        <a:rPr lang="en-US" altLang="zh-CN" sz="16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x,n</a:t>
                      </a:r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格式化数字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en-US" altLang="zh-CN" sz="1600" kern="1200" baseline="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FORMAT(3456.4534,2)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#</a:t>
                      </a:r>
                      <a:r>
                        <a:rPr lang="zh-CN" altLang="en-US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3,456.45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782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常见的用于字符串</a:t>
            </a:r>
            <a:r>
              <a:rPr lang="zh-CN" altLang="en-US" dirty="0"/>
              <a:t>处理</a:t>
            </a:r>
            <a:r>
              <a:rPr lang="zh-CN" altLang="en-US" dirty="0" smtClean="0"/>
              <a:t>的函数。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3010847"/>
              </p:ext>
            </p:extLst>
          </p:nvPr>
        </p:nvGraphicFramePr>
        <p:xfrm>
          <a:off x="287245" y="1999428"/>
          <a:ext cx="869539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845"/>
                <a:gridCol w="2195315"/>
                <a:gridCol w="457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CHAR_LENGTH(s)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返回字符串的字符数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CHAR_LENGTH('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你好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  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5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LENGTH(s)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返回字符串的字节数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LENGTH('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你好</a:t>
                      </a:r>
                      <a:r>
                        <a:rPr lang="en-US" altLang="zh-CN" sz="1500" baseline="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  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11,utf8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编码的中文占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个字节，</a:t>
                      </a:r>
                      <a:r>
                        <a:rPr lang="en-US" altLang="zh-CN" sz="1500" kern="120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gbk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占</a:t>
                      </a:r>
                      <a:r>
                        <a:rPr lang="en-US" altLang="zh-CN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5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个字节</a:t>
                      </a:r>
                      <a:endParaRPr lang="zh-CN" altLang="en-US" sz="15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CONCAT(s1,s2...)</a:t>
                      </a: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CONCAT_WS(p,s1,s2...)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将字符串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s1,s2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等拼接为一个新字符串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s1,s2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通过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p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分割拼接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CONCAT('hello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',' ','</a:t>
                      </a:r>
                      <a:r>
                        <a:rPr lang="en-US" altLang="zh-CN" sz="1500" baseline="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  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#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hello </a:t>
                      </a:r>
                      <a:r>
                        <a:rPr lang="en-US" altLang="zh-CN" sz="1500" baseline="0" dirty="0" err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mysql</a:t>
                      </a:r>
                      <a:endParaRPr lang="en-US" altLang="zh-CN" sz="1500" baseline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CONCAT_WS('|','A','B')  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#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A,B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按照</a:t>
                      </a:r>
                      <a:r>
                        <a:rPr lang="en-US" altLang="zh-CN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|</a:t>
                      </a:r>
                      <a:r>
                        <a:rPr lang="zh-CN" altLang="en-US" sz="15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进行分隔</a:t>
                      </a:r>
                      <a:endParaRPr lang="zh-CN" altLang="en-US" sz="15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UPPER(s)</a:t>
                      </a: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LOWER(s)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将字符串转换为大写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将字符串转换为小写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UPPER('hello')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'HELLO'</a:t>
                      </a:r>
                    </a:p>
                    <a:p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LOWER('HELLO')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'hello'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LTRIM()</a:t>
                      </a: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RTRIM()</a:t>
                      </a: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TRIM()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去掉左侧的空格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去掉右侧的空格</a:t>
                      </a:r>
                      <a:endParaRPr lang="en-US" altLang="zh-CN" sz="150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去掉左右两侧的空格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LTRIM('  HELLO') 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去掉左侧的空格</a:t>
                      </a:r>
                      <a:endParaRPr lang="en-US" altLang="zh-CN" sz="1500" baseline="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RTRIM('HELLO  ') 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去掉右侧的空格</a:t>
                      </a:r>
                      <a:endParaRPr lang="en-US" altLang="zh-CN" sz="1500" baseline="0" dirty="0" smtClean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  <a:p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TRIM('  HELLO  ')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去掉两边的空格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SUBSTRING(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s,n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SUBSTRING(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s,n,l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截取字符串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SUBSTRING('HELLO',2) #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ELLO</a:t>
                      </a:r>
                    </a:p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SUBSTRING('HELLO',2,3) #</a:t>
                      </a:r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ELL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REPLACE(s,s1,s2)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字符串替换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REPLACE('HELLO','L','A')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 #</a:t>
                      </a:r>
                      <a:r>
                        <a:rPr lang="zh-CN" altLang="en-US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500" baseline="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HEAAO.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9022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常见的用于日期处理的函数。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5959691"/>
              </p:ext>
            </p:extLst>
          </p:nvPr>
        </p:nvGraphicFramePr>
        <p:xfrm>
          <a:off x="287245" y="1999428"/>
          <a:ext cx="869539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25"/>
                <a:gridCol w="2080722"/>
                <a:gridCol w="5195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CURDATE()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返回当前日期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CURDATE()  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#</a:t>
                      </a:r>
                      <a:r>
                        <a:rPr lang="zh-CN" altLang="en-US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'2017-03-27'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CURTIME()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返回当前时间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CURTIME()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 #</a:t>
                      </a:r>
                      <a:r>
                        <a:rPr lang="zh-CN" altLang="en-US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'17:27:34'</a:t>
                      </a:r>
                      <a:endParaRPr lang="zh-CN" altLang="en-US" sz="1600" kern="12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NOW()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返回完整的日期时间</a:t>
                      </a:r>
                      <a:endParaRPr lang="zh-CN" altLang="en-US" sz="16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NOW()  #</a:t>
                      </a:r>
                      <a:r>
                        <a:rPr lang="zh-CN" alt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返回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</a:t>
                      </a:r>
                      <a:r>
                        <a:rPr lang="en-US" altLang="zh-CN" sz="1600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2017-03-27 </a:t>
                      </a:r>
                      <a:r>
                        <a:rPr lang="en-US" altLang="zh-CN" sz="1600" kern="12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17:27:34</a:t>
                      </a:r>
                      <a:r>
                        <a:rPr lang="en-US" altLang="zh-CN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</a:t>
                      </a:r>
                      <a:endParaRPr lang="zh-CN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ADDDATE(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ADDDATE(d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INTERVAL expr type)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日期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天后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ADDDATE(NOW(),7)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天后的日期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ADDDATE(NOW(),INTERVAL 7 MONTH)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个月后的日期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SUBDATE(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SUBDATE(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d,INTERVAL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expr type)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日期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天前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SUBDATE(NOW(),7)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天前的日期</a:t>
                      </a:r>
                      <a:endParaRPr lang="en-US" altLang="zh-CN" sz="1600" kern="1200" dirty="0" smtClean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SUBDATE(NOW(),INTERVAL 7 MONTH)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个月以前的日期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Date_Format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d,f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f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格式化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日期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DATE_FORMAT('2011-11-11 11:11:11','%Y-%m-%d %r')  #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输出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2011-11-11 11:11:11 AM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461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常见的系统函数。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6137791"/>
              </p:ext>
            </p:extLst>
          </p:nvPr>
        </p:nvGraphicFramePr>
        <p:xfrm>
          <a:off x="287245" y="1999428"/>
          <a:ext cx="8695390" cy="464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195"/>
                <a:gridCol w="2592593"/>
                <a:gridCol w="4012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VERSION()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查看数据库版本号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VERSION();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显示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5.5.29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830431"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CAST(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字段</a:t>
                      </a:r>
                      <a:r>
                        <a:rPr lang="en-US" altLang="zh-CN" sz="1500" kern="1200" baseline="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 as </a:t>
                      </a:r>
                      <a:r>
                        <a:rPr lang="zh-CN" altLang="en-US" sz="1500" kern="1200" baseline="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类型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CONVERT(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字段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类型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类型转换函数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这两个函数只对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BINARY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CHAR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DATETIME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TIME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SIGNED INTEGER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UNSIGNED INTEGER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CAST('123' AS UNSIGNED INTEGER) + 1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124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500" kern="1200" dirty="0" err="1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支持默认类型转换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CAST(NOW() AS DATE)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返回日期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2017-0328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CONNECTION_ID()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返回服务器的连接数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CONNECTION_ID();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显示当前数据库连接数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DATABASE()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返回当前数据库名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DATABASE();  #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显示当前数据库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SYSTEM_USER()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SESSION_USER()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CURRENT_USER()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CURRENT_USER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返回当前用户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USER();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显示当前用户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CHARSET(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返回字符串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的字符集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CHARSET('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你好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');  #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utf8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0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常见的系统函数。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0682798"/>
              </p:ext>
            </p:extLst>
          </p:nvPr>
        </p:nvGraphicFramePr>
        <p:xfrm>
          <a:off x="287245" y="1999428"/>
          <a:ext cx="8695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42"/>
                <a:gridCol w="3334871"/>
                <a:gridCol w="34854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函数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说明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举例</a:t>
                      </a:r>
                      <a:endParaRPr lang="zh-CN" altLang="en-US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password(</a:t>
                      </a:r>
                      <a:r>
                        <a:rPr lang="en-US" altLang="zh-CN" sz="1500" dirty="0" err="1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str</a:t>
                      </a:r>
                      <a:r>
                        <a:rPr lang="en-US" altLang="zh-CN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)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生成一个经过加密的字符串。</a:t>
                      </a:r>
                      <a:endParaRPr lang="zh-CN" altLang="en-US" sz="1500" dirty="0"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password('123123');  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md5(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md5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进行加密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(128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md5('123123');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SHA5()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SHA5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进行加密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(160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位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sha5('123123');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encode(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str,key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对密码进行加密，可解密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select encode('123123','lxit');</a:t>
                      </a:r>
                      <a:endParaRPr lang="zh-CN" altLang="en-US" sz="1500" kern="12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decode(</a:t>
                      </a:r>
                      <a:r>
                        <a:rPr lang="en-US" altLang="zh-CN" sz="1500" kern="1200" dirty="0" err="1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str,key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altLang="zh-CN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key</a:t>
                      </a:r>
                      <a:r>
                        <a:rPr lang="zh-CN" altLang="en-US" sz="1500" kern="1200" dirty="0" smtClean="0">
                          <a:solidFill>
                            <a:schemeClr val="dk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  <a:cs typeface="+mn-cs"/>
                        </a:rPr>
                        <a:t>对密码进行解密。</a:t>
                      </a:r>
                      <a:endParaRPr lang="zh-CN" altLang="en-US" sz="1500" kern="1200" dirty="0">
                        <a:solidFill>
                          <a:schemeClr val="dk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select decode('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加密后的字符串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','</a:t>
                      </a:r>
                      <a:r>
                        <a:rPr lang="en-US" altLang="zh-CN" sz="1500" dirty="0" err="1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lxit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  <a:latin typeface="YaHei Consolas Hybrid" panose="020B0503020204020204" pitchFamily="34" charset="-122"/>
                          <a:ea typeface="YaHei Consolas Hybrid" panose="020B0503020204020204" pitchFamily="34" charset="-122"/>
                        </a:rPr>
                        <a:t>');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YaHei Consolas Hybrid" panose="020B0503020204020204" pitchFamily="34" charset="-122"/>
                        <a:ea typeface="YaHei Consolas Hybrid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624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模板" id="{862BCFF1-C5B2-408E-A500-87561291F62A}" vid="{9A4D09CA-68EA-49C0-80A9-A43DC7FE852C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5005</Words>
  <Application>Microsoft Office PowerPoint</Application>
  <PresentationFormat>全屏显示(4:3)</PresentationFormat>
  <Paragraphs>512</Paragraphs>
  <Slides>43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1_平面</vt:lpstr>
      <vt:lpstr>平面</vt:lpstr>
      <vt:lpstr>模板</vt:lpstr>
      <vt:lpstr>第六章   函数和存储过程</vt:lpstr>
      <vt:lpstr>本章任务</vt:lpstr>
      <vt:lpstr>本章目标</vt:lpstr>
      <vt:lpstr>什么是函数</vt:lpstr>
      <vt:lpstr>数学函数</vt:lpstr>
      <vt:lpstr>字符串函数</vt:lpstr>
      <vt:lpstr>日期函数</vt:lpstr>
      <vt:lpstr>系统函数</vt:lpstr>
      <vt:lpstr>加密函数</vt:lpstr>
      <vt:lpstr>小结</vt:lpstr>
      <vt:lpstr>用户自定义函数</vt:lpstr>
      <vt:lpstr>自定义函数</vt:lpstr>
      <vt:lpstr>无参的自定义函数</vt:lpstr>
      <vt:lpstr>有参的自定义函数</vt:lpstr>
      <vt:lpstr>复合语句的自定义函数</vt:lpstr>
      <vt:lpstr>自定义函数中的变量</vt:lpstr>
      <vt:lpstr>删除函数</vt:lpstr>
      <vt:lpstr>流程控制语句</vt:lpstr>
      <vt:lpstr>IF结构</vt:lpstr>
      <vt:lpstr>课堂练习</vt:lpstr>
      <vt:lpstr>上机练习</vt:lpstr>
      <vt:lpstr>CASE语句</vt:lpstr>
      <vt:lpstr>课堂练习</vt:lpstr>
      <vt:lpstr>上机练习</vt:lpstr>
      <vt:lpstr>LOOP语句</vt:lpstr>
      <vt:lpstr>LEAVE语句</vt:lpstr>
      <vt:lpstr>学员练习</vt:lpstr>
      <vt:lpstr>ITERATE语句</vt:lpstr>
      <vt:lpstr>课堂演示</vt:lpstr>
      <vt:lpstr>REPEAT语句</vt:lpstr>
      <vt:lpstr>WHILE语句</vt:lpstr>
      <vt:lpstr>小结</vt:lpstr>
      <vt:lpstr>什么是存储过程</vt:lpstr>
      <vt:lpstr>创建存储过程</vt:lpstr>
      <vt:lpstr>简单存储过程</vt:lpstr>
      <vt:lpstr>存储过程的参数</vt:lpstr>
      <vt:lpstr>输入参数</vt:lpstr>
      <vt:lpstr>输出参数</vt:lpstr>
      <vt:lpstr>删除存储过程</vt:lpstr>
      <vt:lpstr>存储过程的使用场景</vt:lpstr>
      <vt:lpstr>函数和存储过程的区别</vt:lpstr>
      <vt:lpstr>小结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1043</cp:revision>
  <dcterms:created xsi:type="dcterms:W3CDTF">2016-09-23T11:11:00Z</dcterms:created>
  <dcterms:modified xsi:type="dcterms:W3CDTF">2019-01-15T07:48:54Z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