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Lst>
  <p:notesMasterIdLst>
    <p:notesMasterId r:id="rId13"/>
  </p:notesMasterIdLst>
  <p:sldIdLst>
    <p:sldId id="256" r:id="rId5"/>
    <p:sldId id="273" r:id="rId6"/>
    <p:sldId id="363" r:id="rId7"/>
    <p:sldId id="364" r:id="rId8"/>
    <p:sldId id="365" r:id="rId9"/>
    <p:sldId id="366" r:id="rId10"/>
    <p:sldId id="367" r:id="rId11"/>
    <p:sldId id="368" r:id="rId12"/>
    <p:sldId id="369" r:id="rId14"/>
    <p:sldId id="370" r:id="rId15"/>
    <p:sldId id="371" r:id="rId16"/>
    <p:sldId id="372" r:id="rId17"/>
    <p:sldId id="373" r:id="rId18"/>
    <p:sldId id="374" r:id="rId19"/>
    <p:sldId id="326" r:id="rId20"/>
    <p:sldId id="329" r:id="rId21"/>
    <p:sldId id="332" r:id="rId22"/>
    <p:sldId id="334" r:id="rId23"/>
    <p:sldId id="335" r:id="rId24"/>
    <p:sldId id="333" r:id="rId25"/>
    <p:sldId id="341" r:id="rId26"/>
    <p:sldId id="342" r:id="rId27"/>
    <p:sldId id="352" r:id="rId28"/>
    <p:sldId id="343" r:id="rId29"/>
    <p:sldId id="344" r:id="rId30"/>
    <p:sldId id="345" r:id="rId31"/>
    <p:sldId id="346" r:id="rId32"/>
    <p:sldId id="347" r:id="rId33"/>
    <p:sldId id="351" r:id="rId34"/>
    <p:sldId id="348" r:id="rId35"/>
    <p:sldId id="350" r:id="rId36"/>
    <p:sldId id="353" r:id="rId37"/>
    <p:sldId id="324" r:id="rId38"/>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62" autoAdjust="0"/>
  </p:normalViewPr>
  <p:slideViewPr>
    <p:cSldViewPr snapToGrid="0">
      <p:cViewPr varScale="1">
        <p:scale>
          <a:sx n="84" d="100"/>
          <a:sy n="84" d="100"/>
        </p:scale>
        <p:origin x="691" y="67"/>
      </p:cViewPr>
      <p:guideLst/>
    </p:cSldViewPr>
  </p:slideViewPr>
  <p:notesTextViewPr>
    <p:cViewPr>
      <p:scale>
        <a:sx n="1" d="1"/>
        <a:sy n="1" d="1"/>
      </p:scale>
      <p:origin x="0" y="-48"/>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zh-CN" altLang="en-US" dirty="0" smtClean="0"/>
              <a:t>在没有开启事务（</a:t>
            </a:r>
            <a:r>
              <a:rPr lang="en-US" altLang="zh-CN" dirty="0" smtClean="0"/>
              <a:t>begin</a:t>
            </a:r>
            <a:r>
              <a:rPr lang="zh-CN" altLang="en-US" dirty="0" smtClean="0"/>
              <a:t>；）的</a:t>
            </a:r>
            <a:r>
              <a:rPr lang="en-US" altLang="zh-CN" dirty="0" err="1" smtClean="0"/>
              <a:t>InnoDB</a:t>
            </a:r>
            <a:r>
              <a:rPr lang="zh-CN" altLang="en-US" dirty="0" smtClean="0"/>
              <a:t>表中，</a:t>
            </a:r>
            <a:r>
              <a:rPr lang="en-US" altLang="zh-CN" dirty="0" err="1" smtClean="0"/>
              <a:t>autocommit</a:t>
            </a:r>
            <a:r>
              <a:rPr lang="en-US" altLang="zh-CN" dirty="0" smtClean="0"/>
              <a:t> </a:t>
            </a:r>
            <a:r>
              <a:rPr lang="zh-CN" altLang="en-US" dirty="0" smtClean="0"/>
              <a:t>才生效。</a:t>
            </a:r>
            <a:endParaRPr lang="zh-CN" altLang="en-US" dirty="0" smtClean="0"/>
          </a:p>
          <a:p>
            <a:r>
              <a:rPr lang="zh-CN" altLang="en-US" dirty="0" smtClean="0"/>
              <a:t>对已经开启了事务的</a:t>
            </a:r>
            <a:r>
              <a:rPr lang="en-US" altLang="zh-CN" dirty="0" smtClean="0"/>
              <a:t>SQL</a:t>
            </a:r>
            <a:r>
              <a:rPr lang="zh-CN" altLang="en-US" dirty="0" smtClean="0"/>
              <a:t>语句，</a:t>
            </a:r>
            <a:r>
              <a:rPr lang="en-US" altLang="zh-CN" dirty="0" err="1" smtClean="0"/>
              <a:t>autocommit</a:t>
            </a:r>
            <a:r>
              <a:rPr lang="en-US" altLang="zh-CN" dirty="0" smtClean="0"/>
              <a:t> </a:t>
            </a:r>
            <a:r>
              <a:rPr lang="zh-CN" altLang="en-US" dirty="0" smtClean="0"/>
              <a:t>参数不生效。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a:t>
            </a:r>
            <a:r>
              <a:rPr lang="zh-CN" altLang="en-US" dirty="0" smtClean="0"/>
              <a:t>方法一：捕获</a:t>
            </a:r>
            <a:r>
              <a:rPr lang="en-US" altLang="zh-CN" dirty="0" err="1" smtClean="0"/>
              <a:t>sqlstate_value</a:t>
            </a:r>
            <a:r>
              <a:rPr lang="zh-CN" altLang="en-US" dirty="0" smtClean="0"/>
              <a:t>异常 </a:t>
            </a:r>
            <a:r>
              <a:rPr lang="en-US" altLang="zh-CN" dirty="0" smtClean="0"/>
              <a:t>//</a:t>
            </a:r>
            <a:r>
              <a:rPr lang="zh-CN" altLang="en-US" dirty="0" smtClean="0"/>
              <a:t>这种方法是捕获</a:t>
            </a:r>
            <a:r>
              <a:rPr lang="en-US" altLang="zh-CN" dirty="0" err="1" smtClean="0"/>
              <a:t>sqlstate_value</a:t>
            </a:r>
            <a:r>
              <a:rPr lang="zh-CN" altLang="en-US" dirty="0" smtClean="0"/>
              <a:t>值。如果遇到</a:t>
            </a:r>
            <a:r>
              <a:rPr lang="en-US" altLang="zh-CN" dirty="0" err="1" smtClean="0"/>
              <a:t>sqlstate_value</a:t>
            </a:r>
            <a:r>
              <a:rPr lang="zh-CN" altLang="en-US" dirty="0" smtClean="0"/>
              <a:t>值为”</a:t>
            </a:r>
            <a:r>
              <a:rPr lang="en-US" altLang="zh-CN" dirty="0" smtClean="0"/>
              <a:t>42S02″</a:t>
            </a:r>
            <a:r>
              <a:rPr lang="zh-CN" altLang="en-US" dirty="0" smtClean="0"/>
              <a:t>，执行</a:t>
            </a:r>
            <a:r>
              <a:rPr lang="en-US" altLang="zh-CN" dirty="0" smtClean="0"/>
              <a:t>CONTINUE</a:t>
            </a:r>
            <a:r>
              <a:rPr lang="zh-CN" altLang="en-US" dirty="0" smtClean="0"/>
              <a:t>操作，并输出”</a:t>
            </a:r>
            <a:r>
              <a:rPr lang="en-US" altLang="zh-CN" dirty="0" smtClean="0"/>
              <a:t>NO_SUCH_TABLE”</a:t>
            </a:r>
            <a:r>
              <a:rPr lang="zh-CN" altLang="en-US" dirty="0" smtClean="0"/>
              <a:t>信息 </a:t>
            </a:r>
            <a:endParaRPr lang="en-US" altLang="zh-CN" dirty="0" smtClean="0"/>
          </a:p>
          <a:p>
            <a:r>
              <a:rPr lang="en-US" altLang="zh-CN" dirty="0" smtClean="0"/>
              <a:t>DECLARE CONTINUE HANDLER FOR SQLSTATE '42S02′ SET @info='NO_SUCH_TABLE'; </a:t>
            </a:r>
            <a:endParaRPr lang="en-US" altLang="zh-CN" dirty="0" smtClean="0"/>
          </a:p>
          <a:p>
            <a:endParaRPr lang="en-US" altLang="zh-CN" dirty="0" smtClean="0"/>
          </a:p>
          <a:p>
            <a:r>
              <a:rPr lang="en-US" altLang="zh-CN" dirty="0" smtClean="0"/>
              <a:t>//</a:t>
            </a:r>
            <a:r>
              <a:rPr lang="zh-CN" altLang="en-US" dirty="0" smtClean="0"/>
              <a:t>方法二：捕获</a:t>
            </a:r>
            <a:r>
              <a:rPr lang="en-US" altLang="zh-CN" dirty="0" err="1" smtClean="0"/>
              <a:t>mysql_error_code</a:t>
            </a:r>
            <a:r>
              <a:rPr lang="zh-CN" altLang="en-US" dirty="0" smtClean="0"/>
              <a:t>异常 </a:t>
            </a:r>
            <a:r>
              <a:rPr lang="en-US" altLang="zh-CN" dirty="0" smtClean="0"/>
              <a:t>//</a:t>
            </a:r>
            <a:r>
              <a:rPr lang="zh-CN" altLang="en-US" dirty="0" smtClean="0"/>
              <a:t>这种方法是捕获</a:t>
            </a:r>
            <a:r>
              <a:rPr lang="en-US" altLang="zh-CN" dirty="0" err="1" smtClean="0"/>
              <a:t>mysql_error_code</a:t>
            </a:r>
            <a:r>
              <a:rPr lang="zh-CN" altLang="en-US" dirty="0" smtClean="0"/>
              <a:t>值。如果遇到</a:t>
            </a:r>
            <a:r>
              <a:rPr lang="en-US" altLang="zh-CN" dirty="0" err="1" smtClean="0"/>
              <a:t>mysql_error_code</a:t>
            </a:r>
            <a:r>
              <a:rPr lang="zh-CN" altLang="en-US" dirty="0" smtClean="0"/>
              <a:t>值为</a:t>
            </a:r>
            <a:r>
              <a:rPr lang="en-US" altLang="zh-CN" dirty="0" smtClean="0"/>
              <a:t>1146</a:t>
            </a:r>
            <a:r>
              <a:rPr lang="zh-CN" altLang="en-US" dirty="0" smtClean="0"/>
              <a:t>，执行</a:t>
            </a:r>
            <a:r>
              <a:rPr lang="en-US" altLang="zh-CN" dirty="0" smtClean="0"/>
              <a:t>CONTINUE</a:t>
            </a:r>
            <a:r>
              <a:rPr lang="zh-CN" altLang="en-US" dirty="0" smtClean="0"/>
              <a:t>操作，并输出”</a:t>
            </a:r>
            <a:r>
              <a:rPr lang="en-US" altLang="zh-CN" dirty="0" smtClean="0"/>
              <a:t>NO_SUCH_TABLE”</a:t>
            </a:r>
            <a:r>
              <a:rPr lang="zh-CN" altLang="en-US" dirty="0" smtClean="0"/>
              <a:t>信息； </a:t>
            </a:r>
            <a:endParaRPr lang="en-US" altLang="zh-CN" dirty="0" smtClean="0"/>
          </a:p>
          <a:p>
            <a:r>
              <a:rPr lang="en-US" altLang="zh-CN" dirty="0" smtClean="0"/>
              <a:t>DECLARE CONTINUE HANDLER FOR 1146 SET @info='NO_SUCH_TABLE'; </a:t>
            </a:r>
            <a:endParaRPr lang="en-US" altLang="zh-CN" dirty="0" smtClean="0"/>
          </a:p>
          <a:p>
            <a:endParaRPr lang="en-US" altLang="zh-CN" dirty="0" smtClean="0"/>
          </a:p>
          <a:p>
            <a:r>
              <a:rPr lang="en-US" altLang="zh-CN" dirty="0" smtClean="0"/>
              <a:t>//</a:t>
            </a:r>
            <a:r>
              <a:rPr lang="zh-CN" altLang="en-US" dirty="0" smtClean="0"/>
              <a:t>方法三：先定义条件，然后捕获异常 </a:t>
            </a:r>
            <a:r>
              <a:rPr lang="en-US" altLang="zh-CN" dirty="0" smtClean="0"/>
              <a:t>DECLARE </a:t>
            </a:r>
            <a:r>
              <a:rPr lang="en-US" altLang="zh-CN" dirty="0" err="1" smtClean="0"/>
              <a:t>no_such_table</a:t>
            </a:r>
            <a:r>
              <a:rPr lang="en-US" altLang="zh-CN" dirty="0" smtClean="0"/>
              <a:t> CONDITION FOR 1146; </a:t>
            </a:r>
            <a:endParaRPr lang="en-US" altLang="zh-CN" dirty="0" smtClean="0"/>
          </a:p>
          <a:p>
            <a:r>
              <a:rPr lang="en-US" altLang="zh-CN" dirty="0" smtClean="0"/>
              <a:t>DECLARE CONTINUE HANDLER FOR NO_SUCH_TABLE SET @info='NO_SUCH_TABLE'; </a:t>
            </a:r>
            <a:endParaRPr lang="en-US" altLang="zh-CN" dirty="0" smtClean="0"/>
          </a:p>
          <a:p>
            <a:endParaRPr lang="en-US" altLang="zh-CN" dirty="0" smtClean="0"/>
          </a:p>
          <a:p>
            <a:r>
              <a:rPr lang="en-US" altLang="zh-CN" dirty="0" smtClean="0"/>
              <a:t>//</a:t>
            </a:r>
            <a:r>
              <a:rPr lang="zh-CN" altLang="en-US" dirty="0" smtClean="0"/>
              <a:t>方法四：使用</a:t>
            </a:r>
            <a:r>
              <a:rPr lang="en-US" altLang="zh-CN" dirty="0" smtClean="0"/>
              <a:t>SQLWARNING</a:t>
            </a:r>
            <a:r>
              <a:rPr lang="zh-CN" altLang="en-US" dirty="0" smtClean="0"/>
              <a:t>捕获异常 </a:t>
            </a:r>
            <a:r>
              <a:rPr lang="en-US" altLang="zh-CN" dirty="0" smtClean="0"/>
              <a:t>DECLARE EXIT HANDLER FOR SQLWARNING SET @info='ERROR'; </a:t>
            </a:r>
            <a:endParaRPr lang="en-US" altLang="zh-CN" dirty="0" smtClean="0"/>
          </a:p>
          <a:p>
            <a:endParaRPr lang="en-US" altLang="zh-CN" dirty="0" smtClean="0"/>
          </a:p>
          <a:p>
            <a:r>
              <a:rPr lang="en-US" altLang="zh-CN" dirty="0" smtClean="0"/>
              <a:t>//</a:t>
            </a:r>
            <a:r>
              <a:rPr lang="zh-CN" altLang="en-US" dirty="0" smtClean="0"/>
              <a:t>方法五：使用</a:t>
            </a:r>
            <a:r>
              <a:rPr lang="en-US" altLang="zh-CN" dirty="0" smtClean="0"/>
              <a:t>NOT FOUND</a:t>
            </a:r>
            <a:r>
              <a:rPr lang="zh-CN" altLang="en-US" dirty="0" smtClean="0"/>
              <a:t>捕获异常 </a:t>
            </a:r>
            <a:r>
              <a:rPr lang="en-US" altLang="zh-CN" dirty="0" smtClean="0"/>
              <a:t>DECLARE EXIT HANDLER FOR NOT FOUND SET @info='NO_SUCH_TABLE'; </a:t>
            </a:r>
            <a:endParaRPr lang="en-US" altLang="zh-CN" dirty="0" smtClean="0"/>
          </a:p>
          <a:p>
            <a:endParaRPr lang="en-US" altLang="zh-CN" dirty="0" smtClean="0"/>
          </a:p>
          <a:p>
            <a:r>
              <a:rPr lang="en-US" altLang="zh-CN" dirty="0" smtClean="0"/>
              <a:t>//</a:t>
            </a:r>
            <a:r>
              <a:rPr lang="zh-CN" altLang="en-US" dirty="0" smtClean="0"/>
              <a:t>方法六：使用</a:t>
            </a:r>
            <a:r>
              <a:rPr lang="en-US" altLang="zh-CN" dirty="0" smtClean="0"/>
              <a:t>SQLEXCEPTION</a:t>
            </a:r>
            <a:r>
              <a:rPr lang="zh-CN" altLang="en-US" dirty="0" smtClean="0"/>
              <a:t>捕获异常 </a:t>
            </a:r>
            <a:r>
              <a:rPr lang="en-US" altLang="zh-CN" dirty="0" smtClean="0"/>
              <a:t>DECLARE EXIT HANDLER FOR SQLEXCEPTION SET @info='ERROR';</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load data</a:t>
            </a:r>
            <a:r>
              <a:rPr lang="zh-CN" altLang="en-US" sz="1200" b="0" i="0" kern="1200" dirty="0" smtClean="0">
                <a:solidFill>
                  <a:schemeClr val="tx1"/>
                </a:solidFill>
                <a:effectLst/>
                <a:latin typeface="+mn-lt"/>
                <a:ea typeface="+mn-ea"/>
                <a:cs typeface="+mn-cs"/>
              </a:rPr>
              <a:t>语句是将文件的内容插入到表中，相当于是</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语句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replace</a:t>
            </a:r>
            <a:r>
              <a:rPr lang="zh-CN" altLang="en-US" sz="1200" b="0" i="0" kern="1200" dirty="0" smtClean="0">
                <a:solidFill>
                  <a:schemeClr val="tx1"/>
                </a:solidFill>
                <a:effectLst/>
                <a:latin typeface="+mn-lt"/>
                <a:ea typeface="+mn-ea"/>
                <a:cs typeface="+mn-cs"/>
              </a:rPr>
              <a:t>语句在一般的情况下和</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差不多，但是如果表中存在</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索引的时候，如果插入的数据和原来的</a:t>
            </a:r>
            <a:r>
              <a:rPr lang="en-US" altLang="zh-CN" sz="1200" b="0" i="0" kern="1200" dirty="0" smtClean="0">
                <a:solidFill>
                  <a:schemeClr val="tx1"/>
                </a:solidFill>
                <a:effectLst/>
                <a:latin typeface="+mn-lt"/>
                <a:ea typeface="+mn-ea"/>
                <a:cs typeface="+mn-cs"/>
              </a:rPr>
              <a:t>primary key</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相同的时候，会删除原来的数据，然后增加一条新的数据，所以有的时候执行一条</a:t>
            </a:r>
            <a:r>
              <a:rPr lang="en-US" altLang="zh-CN" sz="1200" b="0" i="0" kern="1200" dirty="0" smtClean="0">
                <a:solidFill>
                  <a:schemeClr val="tx1"/>
                </a:solidFill>
                <a:effectLst/>
                <a:latin typeface="+mn-lt"/>
                <a:ea typeface="+mn-ea"/>
                <a:cs typeface="+mn-cs"/>
              </a:rPr>
              <a:t>replace</a:t>
            </a:r>
            <a:r>
              <a:rPr lang="zh-CN" altLang="en-US" sz="1200" b="0" i="0" kern="1200" dirty="0" smtClean="0">
                <a:solidFill>
                  <a:schemeClr val="tx1"/>
                </a:solidFill>
                <a:effectLst/>
                <a:latin typeface="+mn-lt"/>
                <a:ea typeface="+mn-ea"/>
                <a:cs typeface="+mn-cs"/>
              </a:rPr>
              <a:t>语句相当于执行了一条</a:t>
            </a:r>
            <a:r>
              <a:rPr lang="en-US" altLang="zh-CN" sz="1200" b="0" i="0" kern="1200" dirty="0" smtClean="0">
                <a:solidFill>
                  <a:schemeClr val="tx1"/>
                </a:solidFill>
                <a:effectLst/>
                <a:latin typeface="+mn-lt"/>
                <a:ea typeface="+mn-ea"/>
                <a:cs typeface="+mn-cs"/>
              </a:rPr>
              <a:t>delete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语句。</a:t>
            </a:r>
            <a:endParaRPr lang="zh-CN" altLang="en-US" sz="1200" b="0" i="0" kern="1200" dirty="0" smtClean="0">
              <a:solidFill>
                <a:schemeClr val="tx1"/>
              </a:solidFill>
              <a:effectLst/>
              <a:latin typeface="+mn-lt"/>
              <a:ea typeface="+mn-ea"/>
              <a:cs typeface="+mn-cs"/>
            </a:endParaRPr>
          </a:p>
          <a:p>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在一个</a:t>
            </a:r>
            <a:r>
              <a:rPr lang="en-US" altLang="zh-CN" sz="1200" b="0" i="0" kern="1200" dirty="0" smtClean="0">
                <a:solidFill>
                  <a:schemeClr val="tx1"/>
                </a:solidFill>
                <a:effectLst/>
                <a:latin typeface="+mn-lt"/>
                <a:ea typeface="+mn-ea"/>
                <a:cs typeface="+mn-cs"/>
              </a:rPr>
              <a:t>BEFORE</a:t>
            </a:r>
            <a:r>
              <a:rPr lang="zh-CN" altLang="en-US" sz="1200" b="0" i="0" kern="1200" dirty="0" smtClean="0">
                <a:solidFill>
                  <a:schemeClr val="tx1"/>
                </a:solidFill>
                <a:effectLst/>
                <a:latin typeface="+mn-lt"/>
                <a:ea typeface="+mn-ea"/>
                <a:cs typeface="+mn-cs"/>
              </a:rPr>
              <a:t>触发器中，</a:t>
            </a:r>
            <a:r>
              <a:rPr lang="en-US" altLang="zh-CN" sz="1200" b="0" i="0" kern="1200" dirty="0" smtClean="0">
                <a:solidFill>
                  <a:schemeClr val="tx1"/>
                </a:solidFill>
                <a:effectLst/>
                <a:latin typeface="+mn-lt"/>
                <a:ea typeface="+mn-ea"/>
                <a:cs typeface="+mn-cs"/>
              </a:rPr>
              <a:t>NEW </a:t>
            </a:r>
            <a:r>
              <a:rPr lang="zh-CN" altLang="en-US" sz="1200" b="0" i="0" kern="1200" dirty="0" smtClean="0">
                <a:solidFill>
                  <a:schemeClr val="tx1"/>
                </a:solidFill>
                <a:effectLst/>
                <a:latin typeface="+mn-lt"/>
                <a:ea typeface="+mn-ea"/>
                <a:cs typeface="+mn-cs"/>
              </a:rPr>
              <a:t>对于一个值</a:t>
            </a:r>
            <a:r>
              <a:rPr lang="en-US" altLang="zh-CN" sz="1200" b="0" i="0" kern="1200" dirty="0" smtClean="0">
                <a:solidFill>
                  <a:schemeClr val="tx1"/>
                </a:solidFill>
                <a:effectLst/>
                <a:latin typeface="+mn-lt"/>
                <a:ea typeface="+mn-ea"/>
                <a:cs typeface="+mn-cs"/>
              </a:rPr>
              <a:t>AUTO_INCREMENT</a:t>
            </a:r>
            <a:r>
              <a:rPr lang="zh-CN" altLang="en-US" sz="1200" b="0" i="0" kern="1200" dirty="0" smtClean="0">
                <a:solidFill>
                  <a:schemeClr val="tx1"/>
                </a:solidFill>
                <a:effectLst/>
                <a:latin typeface="+mn-lt"/>
                <a:ea typeface="+mn-ea"/>
                <a:cs typeface="+mn-cs"/>
              </a:rPr>
              <a:t>列是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，实际上没有被插入新行时自动生成的序列号。</a:t>
            </a:r>
            <a:endParaRPr lang="en-US" altLang="zh-CN" sz="1200" b="0" i="0" kern="1200" dirty="0" smtClean="0">
              <a:solidFill>
                <a:schemeClr val="tx1"/>
              </a:solidFill>
              <a:effectLst/>
              <a:latin typeface="+mn-lt"/>
              <a:ea typeface="+mn-ea"/>
              <a:cs typeface="+mn-cs"/>
            </a:endParaRPr>
          </a:p>
          <a:p>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MySQL</a:t>
            </a:r>
            <a:r>
              <a:rPr lang="zh-CN" altLang="en-US" dirty="0" smtClean="0"/>
              <a:t>在触发器执行期间处理错误如下：</a:t>
            </a:r>
            <a:endParaRPr lang="zh-CN" altLang="en-US" dirty="0" smtClean="0"/>
          </a:p>
          <a:p>
            <a:pPr lvl="1"/>
            <a:r>
              <a:rPr lang="zh-CN" altLang="en-US" dirty="0" smtClean="0"/>
              <a:t>如果</a:t>
            </a:r>
            <a:r>
              <a:rPr lang="en-US" altLang="zh-CN" dirty="0" smtClean="0"/>
              <a:t>BEFORE</a:t>
            </a:r>
            <a:r>
              <a:rPr lang="zh-CN" altLang="en-US" dirty="0" smtClean="0"/>
              <a:t>触发失败，则不执行相应行上的操作。</a:t>
            </a:r>
            <a:endParaRPr lang="zh-CN" altLang="en-US" dirty="0" smtClean="0"/>
          </a:p>
          <a:p>
            <a:pPr lvl="1"/>
            <a:r>
              <a:rPr lang="zh-CN" altLang="en-US" dirty="0" smtClean="0"/>
              <a:t>一个</a:t>
            </a:r>
            <a:r>
              <a:rPr lang="en-US" altLang="zh-CN" dirty="0" smtClean="0"/>
              <a:t>AFTER</a:t>
            </a:r>
            <a:r>
              <a:rPr lang="zh-CN" altLang="en-US" dirty="0" smtClean="0"/>
              <a:t>只有当任何触发器执行 </a:t>
            </a:r>
            <a:r>
              <a:rPr lang="en-US" altLang="zh-CN" dirty="0" smtClean="0"/>
              <a:t>BEFORE</a:t>
            </a:r>
            <a:r>
              <a:rPr lang="zh-CN" altLang="en-US" dirty="0" smtClean="0"/>
              <a:t>触发器和行操作成功之后才执行。</a:t>
            </a:r>
            <a:endParaRPr lang="zh-CN" altLang="en-US" dirty="0" smtClean="0"/>
          </a:p>
          <a:p>
            <a:pPr lvl="1"/>
            <a:r>
              <a:rPr lang="zh-CN" altLang="en-US" dirty="0" smtClean="0"/>
              <a:t>在</a:t>
            </a:r>
            <a:r>
              <a:rPr lang="en-US" altLang="zh-CN" dirty="0" smtClean="0"/>
              <a:t>a BEFORE</a:t>
            </a:r>
            <a:r>
              <a:rPr lang="zh-CN" altLang="en-US" dirty="0" smtClean="0"/>
              <a:t>或 </a:t>
            </a:r>
            <a:r>
              <a:rPr lang="en-US" altLang="zh-CN" dirty="0" smtClean="0"/>
              <a:t>AFTER</a:t>
            </a:r>
            <a:r>
              <a:rPr lang="zh-CN" altLang="en-US" dirty="0" smtClean="0"/>
              <a:t>触发器期间发生错误会导致整个语句失败，从而导致触发器调用。</a:t>
            </a:r>
            <a:endParaRPr lang="zh-CN" altLang="en-US" dirty="0" smtClean="0"/>
          </a:p>
          <a:p>
            <a:pPr lvl="1"/>
            <a:r>
              <a:rPr lang="zh-CN" altLang="en-US" dirty="0" smtClean="0"/>
              <a:t>对于事务性表，语句失败应导致回滚语句执行的所有更改。触发失败会导致语句失败，因此触发失败也会导致回滚。对于非事务性表，这种回滚无法完成，因此虽然语句失败，但在错误点之前执行的任何更改仍然有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00655"/>
            <a:ext cx="7863205" cy="1826895"/>
          </a:xfrm>
        </p:spPr>
        <p:txBody>
          <a:bodyPr/>
          <a:lstStyle/>
          <a:p>
            <a:r>
              <a:rPr lang="zh-CN" altLang="zh-CN" dirty="0" smtClean="0"/>
              <a:t>第</a:t>
            </a:r>
            <a:r>
              <a:rPr lang="zh-CN" altLang="en-US" dirty="0" smtClean="0"/>
              <a:t>七</a:t>
            </a:r>
            <a:r>
              <a:rPr lang="zh-CN" altLang="zh-CN" dirty="0" smtClean="0"/>
              <a:t>章 </a:t>
            </a:r>
            <a:br>
              <a:rPr lang="en-US" altLang="zh-CN" dirty="0" smtClean="0"/>
            </a:br>
            <a:r>
              <a:rPr lang="en-US" altLang="zh-CN" dirty="0"/>
              <a:t>	</a:t>
            </a:r>
            <a:r>
              <a:rPr lang="zh-CN" altLang="zh-CN" dirty="0"/>
              <a:t>事务、</a:t>
            </a:r>
            <a:r>
              <a:rPr lang="zh-CN" altLang="en-US" dirty="0"/>
              <a:t>异常</a:t>
            </a:r>
            <a:r>
              <a:rPr lang="zh-CN" altLang="en-US" dirty="0" smtClean="0"/>
              <a:t>和触发器</a:t>
            </a:r>
            <a:endParaRPr lang="en-US" altLang="zh-CN" dirty="0"/>
          </a:p>
        </p:txBody>
      </p:sp>
      <p:sp>
        <p:nvSpPr>
          <p:cNvPr id="2" name="文本占位符 1"/>
          <p:cNvSpPr/>
          <p:nvPr>
            <p:ph type="body"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添加测试数据</a:t>
            </a:r>
            <a:endParaRPr lang="zh-CN" altLang="en-US" dirty="0"/>
          </a:p>
        </p:txBody>
      </p:sp>
      <p:sp>
        <p:nvSpPr>
          <p:cNvPr id="3" name="内容占位符 2"/>
          <p:cNvSpPr>
            <a:spLocks noGrp="1"/>
          </p:cNvSpPr>
          <p:nvPr>
            <p:ph idx="1"/>
          </p:nvPr>
        </p:nvSpPr>
        <p:spPr/>
        <p:txBody>
          <a:bodyPr/>
          <a:lstStyle/>
          <a:p>
            <a:r>
              <a:rPr lang="zh-CN" altLang="en-US" dirty="0" smtClean="0"/>
              <a:t>测试数据库。</a:t>
            </a:r>
            <a:endParaRPr lang="en-US" altLang="zh-CN" dirty="0" smtClean="0"/>
          </a:p>
          <a:p>
            <a:endParaRPr lang="zh-CN" altLang="en-US" dirty="0"/>
          </a:p>
        </p:txBody>
      </p:sp>
      <p:sp>
        <p:nvSpPr>
          <p:cNvPr id="5" name="AutoShape 5"/>
          <p:cNvSpPr>
            <a:spLocks noChangeArrowheads="1"/>
          </p:cNvSpPr>
          <p:nvPr/>
        </p:nvSpPr>
        <p:spPr bwMode="auto">
          <a:xfrm>
            <a:off x="609599" y="1998017"/>
            <a:ext cx="8308490" cy="34163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indent="-224155" defTabSz="723900" fontAlgn="base">
              <a:lnSpc>
                <a:spcPct val="150000"/>
              </a:lnSpc>
              <a:spcBef>
                <a:spcPct val="0"/>
              </a:spcBef>
              <a:spcAft>
                <a:spcPct val="0"/>
              </a:spcAft>
              <a:buClr>
                <a:schemeClr val="folHlink"/>
              </a:buClr>
              <a:buSzPct val="60000"/>
              <a:tabLst>
                <a:tab pos="444500" algn="l"/>
              </a:tabLst>
              <a:defRPr/>
            </a:pPr>
            <a:r>
              <a:rPr lang="en-US" altLang="zh-CN" b="1" dirty="0" smtClean="0">
                <a:solidFill>
                  <a:schemeClr val="accent4">
                    <a:lumMod val="75000"/>
                  </a:schemeClr>
                </a:solidFill>
                <a:latin typeface="微软雅黑" panose="020B0503020204020204" charset="-122"/>
                <a:ea typeface="微软雅黑" panose="020B0503020204020204" charset="-122"/>
              </a:rPr>
              <a:t>#</a:t>
            </a:r>
            <a:r>
              <a:rPr lang="zh-CN" altLang="en-US" b="1" dirty="0" smtClean="0">
                <a:solidFill>
                  <a:schemeClr val="accent4">
                    <a:lumMod val="75000"/>
                  </a:schemeClr>
                </a:solidFill>
                <a:latin typeface="微软雅黑" panose="020B0503020204020204" charset="-122"/>
                <a:ea typeface="微软雅黑" panose="020B0503020204020204" charset="-122"/>
              </a:rPr>
              <a:t>添加一个账户表</a:t>
            </a:r>
            <a:endParaRPr lang="en-US" altLang="zh-CN" b="1" dirty="0" smtClean="0">
              <a:solidFill>
                <a:schemeClr val="accent4">
                  <a:lumMod val="75000"/>
                </a:schemeClr>
              </a:solidFill>
              <a:latin typeface="微软雅黑" panose="020B0503020204020204" charset="-122"/>
              <a:ea typeface="微软雅黑" panose="020B050302020402020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CREATE </a:t>
            </a:r>
            <a:r>
              <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TABLE account(</a:t>
            </a:r>
            <a:endPar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    id INT UNSIGNED AUTO_INCREMENT PRIMARY KEY,</a:t>
            </a:r>
            <a:endPar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    `name` VARCHAR(32) NOT NULL,</a:t>
            </a:r>
            <a:endPar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    money </a:t>
            </a:r>
            <a:r>
              <a:rPr lang="en-US" altLang="zh-CN" dirty="0" smtClean="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DECIMAL(9,2</a:t>
            </a:r>
            <a:r>
              <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 UNSIGNED NOT NULL DEFAULT 0</a:t>
            </a:r>
            <a:endParaRPr lang="en-US" altLang="zh-CN" dirty="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rPr>
              <a:t>)</a:t>
            </a:r>
            <a:endParaRPr lang="en-US" altLang="zh-CN" dirty="0" smtClean="0">
              <a:solidFill>
                <a:srgbClr val="071215"/>
              </a:solidFill>
              <a:latin typeface="YaHei Consolas Hybrid" panose="020B0503020204020204" pitchFamily="34" charset="-122"/>
              <a:ea typeface="YaHei Consolas Hybrid" panose="020B0503020204020204" pitchFamily="34" charset="-122"/>
              <a:cs typeface="Verdana" panose="020B0604030504040204" pitchFamily="34" charset="0"/>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b="1" dirty="0">
                <a:solidFill>
                  <a:schemeClr val="accent4">
                    <a:lumMod val="75000"/>
                  </a:schemeClr>
                </a:solidFill>
                <a:latin typeface="微软雅黑" panose="020B0503020204020204" charset="-122"/>
                <a:ea typeface="微软雅黑" panose="020B0503020204020204" charset="-122"/>
              </a:rPr>
              <a:t>#</a:t>
            </a:r>
            <a:r>
              <a:rPr lang="zh-CN" altLang="en-US" b="1" dirty="0">
                <a:solidFill>
                  <a:schemeClr val="accent4">
                    <a:lumMod val="75000"/>
                  </a:schemeClr>
                </a:solidFill>
                <a:latin typeface="微软雅黑" panose="020B0503020204020204" charset="-122"/>
                <a:ea typeface="微软雅黑" panose="020B0503020204020204" charset="-122"/>
              </a:rPr>
              <a:t>插入测试数据</a:t>
            </a:r>
            <a:endParaRPr lang="zh-CN" altLang="en-US" b="1" dirty="0">
              <a:solidFill>
                <a:schemeClr val="accent4">
                  <a:lumMod val="75000"/>
                </a:schemeClr>
              </a:solidFill>
              <a:latin typeface="微软雅黑" panose="020B0503020204020204" charset="-122"/>
              <a:ea typeface="微软雅黑" panose="020B050302020402020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INSERT INTO account VALUES(1,'</a:t>
            </a:r>
            <a:r>
              <a:rPr lang="zh-CN" altLang="en-US" dirty="0">
                <a:solidFill>
                  <a:srgbClr val="071215"/>
                </a:solidFill>
                <a:latin typeface="YaHei Consolas Hybrid" panose="020B0503020204020204" pitchFamily="34" charset="-122"/>
                <a:ea typeface="YaHei Consolas Hybrid" panose="020B0503020204020204" pitchFamily="34" charset="-122"/>
              </a:rPr>
              <a:t>张三</a:t>
            </a:r>
            <a:r>
              <a:rPr lang="en-US" altLang="zh-CN" dirty="0">
                <a:solidFill>
                  <a:srgbClr val="071215"/>
                </a:solidFill>
                <a:latin typeface="YaHei Consolas Hybrid" panose="020B0503020204020204" pitchFamily="34" charset="-122"/>
                <a:ea typeface="YaHei Consolas Hybrid" panose="020B0503020204020204" pitchFamily="34" charset="-122"/>
              </a:rPr>
              <a:t>',1000),(2,'</a:t>
            </a:r>
            <a:r>
              <a:rPr lang="zh-CN" altLang="en-US" dirty="0">
                <a:solidFill>
                  <a:srgbClr val="071215"/>
                </a:solidFill>
                <a:latin typeface="YaHei Consolas Hybrid" panose="020B0503020204020204" pitchFamily="34" charset="-122"/>
                <a:ea typeface="YaHei Consolas Hybrid" panose="020B0503020204020204" pitchFamily="34" charset="-122"/>
              </a:rPr>
              <a:t>李四</a:t>
            </a:r>
            <a:r>
              <a:rPr lang="en-US" altLang="zh-CN" dirty="0">
                <a:solidFill>
                  <a:srgbClr val="071215"/>
                </a:solidFill>
                <a:latin typeface="YaHei Consolas Hybrid" panose="020B0503020204020204" pitchFamily="34" charset="-122"/>
                <a:ea typeface="YaHei Consolas Hybrid" panose="020B0503020204020204" pitchFamily="34" charset="-122"/>
              </a:rPr>
              <a:t>',1000</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endParaRPr lang="en-US" altLang="zh-CN" dirty="0">
              <a:solidFill>
                <a:srgbClr val="071215"/>
              </a:solidFill>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事务的执行过程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回滚事务，提交关闭自动提交事务。</a:t>
            </a:r>
            <a:endParaRPr lang="en-US" altLang="zh-CN" dirty="0" smtClean="0"/>
          </a:p>
          <a:p>
            <a:pPr marL="0" indent="0">
              <a:buNone/>
            </a:pPr>
            <a:r>
              <a:rPr lang="en-US" altLang="zh-CN" dirty="0" smtClean="0"/>
              <a:t>	SET </a:t>
            </a:r>
            <a:r>
              <a:rPr lang="en-US" altLang="zh-CN" dirty="0" err="1"/>
              <a:t>autocommit</a:t>
            </a:r>
            <a:r>
              <a:rPr lang="en-US" altLang="zh-CN" dirty="0"/>
              <a:t> = 0; </a:t>
            </a:r>
            <a:r>
              <a:rPr lang="en-US" altLang="zh-CN" dirty="0" smtClean="0"/>
              <a:t>  #</a:t>
            </a:r>
            <a:r>
              <a:rPr lang="zh-CN" altLang="en-US" dirty="0"/>
              <a:t>关闭自动提交事务</a:t>
            </a:r>
            <a:endParaRPr lang="zh-CN" altLang="en-US" dirty="0"/>
          </a:p>
        </p:txBody>
      </p:sp>
      <p:sp>
        <p:nvSpPr>
          <p:cNvPr id="4" name="AutoShape 5"/>
          <p:cNvSpPr>
            <a:spLocks noChangeArrowheads="1"/>
          </p:cNvSpPr>
          <p:nvPr/>
        </p:nvSpPr>
        <p:spPr bwMode="auto">
          <a:xfrm>
            <a:off x="609599" y="2496781"/>
            <a:ext cx="8308490" cy="300082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indent="-224155" defTabSz="723900" fontAlgn="base">
              <a:lnSpc>
                <a:spcPct val="150000"/>
              </a:lnSpc>
              <a:spcBef>
                <a:spcPct val="0"/>
              </a:spcBef>
              <a:spcAft>
                <a:spcPct val="0"/>
              </a:spcAft>
              <a:buClr>
                <a:schemeClr val="folHlink"/>
              </a:buClr>
              <a:buSzPct val="60000"/>
              <a:tabLst>
                <a:tab pos="444500" algn="l"/>
              </a:tabLst>
              <a:defRPr/>
            </a:pPr>
            <a:r>
              <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开启一个</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事务</a:t>
            </a:r>
            <a:endPar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START </a:t>
            </a:r>
            <a:r>
              <a:rPr lang="en-US" altLang="zh-CN" dirty="0">
                <a:solidFill>
                  <a:srgbClr val="071215"/>
                </a:solidFill>
                <a:latin typeface="YaHei Consolas Hybrid" panose="020B0503020204020204" pitchFamily="34" charset="-122"/>
                <a:ea typeface="YaHei Consolas Hybrid" panose="020B0503020204020204" pitchFamily="34" charset="-122"/>
              </a:rPr>
              <a:t>TRANSACTION</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endParaRPr lang="en-US" altLang="zh-CN" dirty="0" smtClean="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执行插入</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操作</a:t>
            </a:r>
            <a:endPar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INSERT </a:t>
            </a:r>
            <a:r>
              <a:rPr lang="en-US" altLang="zh-CN" dirty="0">
                <a:solidFill>
                  <a:srgbClr val="071215"/>
                </a:solidFill>
                <a:latin typeface="YaHei Consolas Hybrid" panose="020B0503020204020204" pitchFamily="34" charset="-122"/>
                <a:ea typeface="YaHei Consolas Hybrid" panose="020B0503020204020204" pitchFamily="34" charset="-122"/>
              </a:rPr>
              <a:t>INTO account </a:t>
            </a:r>
            <a:r>
              <a:rPr lang="en-US" altLang="zh-CN" dirty="0" smtClean="0">
                <a:solidFill>
                  <a:srgbClr val="071215"/>
                </a:solidFill>
                <a:latin typeface="YaHei Consolas Hybrid" panose="020B0503020204020204" pitchFamily="34" charset="-122"/>
                <a:ea typeface="YaHei Consolas Hybrid" panose="020B0503020204020204" pitchFamily="34" charset="-122"/>
              </a:rPr>
              <a:t>VALUES(default,‘</a:t>
            </a:r>
            <a:r>
              <a:rPr lang="zh-CN" altLang="en-US" dirty="0" smtClean="0">
                <a:solidFill>
                  <a:srgbClr val="071215"/>
                </a:solidFill>
                <a:latin typeface="YaHei Consolas Hybrid" panose="020B0503020204020204" pitchFamily="34" charset="-122"/>
                <a:ea typeface="YaHei Consolas Hybrid" panose="020B0503020204020204" pitchFamily="34" charset="-122"/>
              </a:rPr>
              <a:t>张三</a:t>
            </a:r>
            <a:r>
              <a:rPr lang="en-US" altLang="zh-CN" dirty="0" smtClean="0">
                <a:solidFill>
                  <a:srgbClr val="071215"/>
                </a:solidFill>
                <a:latin typeface="YaHei Consolas Hybrid" panose="020B0503020204020204" pitchFamily="34" charset="-122"/>
                <a:ea typeface="YaHei Consolas Hybrid" panose="020B0503020204020204" pitchFamily="34" charset="-122"/>
              </a:rPr>
              <a:t>’,1000</a:t>
            </a:r>
            <a:r>
              <a:rPr lang="en-US" altLang="zh-CN" dirty="0">
                <a:solidFill>
                  <a:srgbClr val="071215"/>
                </a:solidFill>
                <a:latin typeface="YaHei Consolas Hybrid" panose="020B0503020204020204" pitchFamily="34" charset="-122"/>
                <a:ea typeface="YaHei Consolas Hybrid" panose="020B0503020204020204" pitchFamily="34" charset="-122"/>
              </a:rPr>
              <a: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endParaRPr lang="en-US" altLang="zh-CN" dirty="0" smtClean="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SELECT </a:t>
            </a:r>
            <a:r>
              <a:rPr lang="en-US" altLang="zh-CN" dirty="0">
                <a:solidFill>
                  <a:srgbClr val="071215"/>
                </a:solidFill>
                <a:latin typeface="YaHei Consolas Hybrid" panose="020B0503020204020204" pitchFamily="34" charset="-122"/>
                <a:ea typeface="YaHei Consolas Hybrid" panose="020B0503020204020204" pitchFamily="34" charset="-122"/>
              </a:rPr>
              <a:t>* FROM account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显示事务提交之前的数据</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ROLLBACK/COMMIT;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回滚或者提交操作</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SELECT * FROM account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显示</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事务提交</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之</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后</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的数据</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事务的执行过程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回滚到指定位置，添加保存点。</a:t>
            </a:r>
            <a:endParaRPr lang="zh-CN" altLang="en-US" dirty="0"/>
          </a:p>
        </p:txBody>
      </p:sp>
      <p:sp>
        <p:nvSpPr>
          <p:cNvPr id="4" name="AutoShape 5"/>
          <p:cNvSpPr>
            <a:spLocks noChangeArrowheads="1"/>
          </p:cNvSpPr>
          <p:nvPr/>
        </p:nvSpPr>
        <p:spPr bwMode="auto">
          <a:xfrm>
            <a:off x="609599" y="2011872"/>
            <a:ext cx="8308490" cy="34163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START </a:t>
            </a:r>
            <a:r>
              <a:rPr lang="en-US" altLang="zh-CN" dirty="0">
                <a:solidFill>
                  <a:srgbClr val="071215"/>
                </a:solidFill>
                <a:latin typeface="YaHei Consolas Hybrid" panose="020B0503020204020204" pitchFamily="34" charset="-122"/>
                <a:ea typeface="YaHei Consolas Hybrid" panose="020B0503020204020204" pitchFamily="34" charset="-122"/>
              </a:rPr>
              <a:t>TRANSACTION</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开启一个</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事务</a:t>
            </a:r>
            <a:endParaRPr lang="en-US" altLang="zh-CN" dirty="0" smtClean="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INSERT </a:t>
            </a:r>
            <a:r>
              <a:rPr lang="en-US" altLang="zh-CN" dirty="0">
                <a:solidFill>
                  <a:srgbClr val="071215"/>
                </a:solidFill>
                <a:latin typeface="YaHei Consolas Hybrid" panose="020B0503020204020204" pitchFamily="34" charset="-122"/>
                <a:ea typeface="YaHei Consolas Hybrid" panose="020B0503020204020204" pitchFamily="34" charset="-122"/>
              </a:rPr>
              <a:t>INTO account VALUES(1</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r>
              <a:rPr lang="zh-CN" altLang="en-US" dirty="0" smtClean="0">
                <a:solidFill>
                  <a:srgbClr val="071215"/>
                </a:solidFill>
                <a:latin typeface="YaHei Consolas Hybrid" panose="020B0503020204020204" pitchFamily="34" charset="-122"/>
                <a:ea typeface="YaHei Consolas Hybrid" panose="020B0503020204020204" pitchFamily="34" charset="-122"/>
              </a:rPr>
              <a:t>张三</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r>
              <a:rPr lang="en-US" altLang="zh-CN" dirty="0">
                <a:solidFill>
                  <a:srgbClr val="071215"/>
                </a:solidFill>
                <a:latin typeface="YaHei Consolas Hybrid" panose="020B0503020204020204" pitchFamily="34" charset="-122"/>
                <a:ea typeface="YaHei Consolas Hybrid" panose="020B0503020204020204" pitchFamily="34" charset="-122"/>
              </a:rPr>
              <a:t>1000</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执行第一次</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插入</a:t>
            </a:r>
            <a:endParaRPr lang="en-US" altLang="zh-CN" dirty="0" smtClean="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SAVEPOINT </a:t>
            </a:r>
            <a:r>
              <a:rPr lang="en-US" altLang="zh-CN" dirty="0">
                <a:solidFill>
                  <a:srgbClr val="071215"/>
                </a:solidFill>
                <a:latin typeface="YaHei Consolas Hybrid" panose="020B0503020204020204" pitchFamily="34" charset="-122"/>
                <a:ea typeface="YaHei Consolas Hybrid" panose="020B0503020204020204" pitchFamily="34" charset="-122"/>
              </a:rPr>
              <a:t>s1; </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添加保存点</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s1</a:t>
            </a:r>
            <a:endParaRPr lang="en-US" altLang="zh-CN" dirty="0" smtClean="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INSERT </a:t>
            </a:r>
            <a:r>
              <a:rPr lang="en-US" altLang="zh-CN" dirty="0">
                <a:solidFill>
                  <a:srgbClr val="071215"/>
                </a:solidFill>
                <a:latin typeface="YaHei Consolas Hybrid" panose="020B0503020204020204" pitchFamily="34" charset="-122"/>
                <a:ea typeface="YaHei Consolas Hybrid" panose="020B0503020204020204" pitchFamily="34" charset="-122"/>
              </a:rPr>
              <a:t>INTO account </a:t>
            </a:r>
            <a:r>
              <a:rPr lang="en-US" altLang="zh-CN" dirty="0" smtClean="0">
                <a:solidFill>
                  <a:srgbClr val="071215"/>
                </a:solidFill>
                <a:latin typeface="YaHei Consolas Hybrid" panose="020B0503020204020204" pitchFamily="34" charset="-122"/>
                <a:ea typeface="YaHei Consolas Hybrid" panose="020B0503020204020204" pitchFamily="34" charset="-122"/>
              </a:rPr>
              <a:t>VALUES(2,‘</a:t>
            </a:r>
            <a:r>
              <a:rPr lang="zh-CN" altLang="en-US" dirty="0">
                <a:solidFill>
                  <a:srgbClr val="071215"/>
                </a:solidFill>
                <a:latin typeface="YaHei Consolas Hybrid" panose="020B0503020204020204" pitchFamily="34" charset="-122"/>
                <a:ea typeface="YaHei Consolas Hybrid" panose="020B0503020204020204" pitchFamily="34" charset="-122"/>
              </a:rPr>
              <a:t>李四</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r>
              <a:rPr lang="en-US" altLang="zh-CN" dirty="0">
                <a:solidFill>
                  <a:srgbClr val="071215"/>
                </a:solidFill>
                <a:latin typeface="YaHei Consolas Hybrid" panose="020B0503020204020204" pitchFamily="34" charset="-122"/>
                <a:ea typeface="YaHei Consolas Hybrid" panose="020B0503020204020204" pitchFamily="34" charset="-122"/>
              </a:rPr>
              <a:t>1000</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执行第二次插入</a:t>
            </a:r>
            <a:endPar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SELECT </a:t>
            </a:r>
            <a:r>
              <a:rPr lang="en-US" altLang="zh-CN" dirty="0">
                <a:solidFill>
                  <a:srgbClr val="071215"/>
                </a:solidFill>
                <a:latin typeface="YaHei Consolas Hybrid" panose="020B0503020204020204" pitchFamily="34" charset="-122"/>
                <a:ea typeface="YaHei Consolas Hybrid" panose="020B0503020204020204" pitchFamily="34" charset="-122"/>
              </a:rPr>
              <a:t>* FROM account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显示事务提交之前的数据</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ROLLBACK TO SAVEPOINT s1</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回滚到</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S1</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保存点</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SELECT * </a:t>
            </a:r>
            <a:r>
              <a:rPr lang="en-US" altLang="zh-CN" dirty="0" smtClean="0">
                <a:solidFill>
                  <a:srgbClr val="071215"/>
                </a:solidFill>
                <a:latin typeface="YaHei Consolas Hybrid" panose="020B0503020204020204" pitchFamily="34" charset="-122"/>
                <a:ea typeface="YaHei Consolas Hybrid" panose="020B0503020204020204" pitchFamily="34" charset="-122"/>
              </a:rPr>
              <a:t>FROM </a:t>
            </a:r>
            <a:r>
              <a:rPr lang="en-US" altLang="zh-CN" dirty="0">
                <a:solidFill>
                  <a:srgbClr val="071215"/>
                </a:solidFill>
                <a:latin typeface="YaHei Consolas Hybrid" panose="020B0503020204020204" pitchFamily="34" charset="-122"/>
                <a:ea typeface="YaHei Consolas Hybrid" panose="020B0503020204020204" pitchFamily="34" charset="-122"/>
              </a:rPr>
              <a:t>account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显示</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事务提交</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之</a:t>
            </a:r>
            <a:r>
              <a:rPr lang="zh-CN" altLang="en-US" b="1" dirty="0">
                <a:solidFill>
                  <a:schemeClr val="accent4">
                    <a:lumMod val="75000"/>
                  </a:schemeClr>
                </a:solidFill>
                <a:latin typeface="YaHei Consolas Hybrid" panose="020B0503020204020204" pitchFamily="34" charset="-122"/>
                <a:ea typeface="YaHei Consolas Hybrid" panose="020B0503020204020204" pitchFamily="34" charset="-122"/>
              </a:rPr>
              <a:t>后</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的数据</a:t>
            </a:r>
            <a:endPar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COMMIT</a:t>
            </a:r>
            <a:r>
              <a:rPr lang="en-US" altLang="zh-CN" dirty="0" smtClean="0">
                <a:solidFill>
                  <a:srgbClr val="071215"/>
                </a:solidFill>
                <a:latin typeface="YaHei Consolas Hybrid" panose="020B0503020204020204" pitchFamily="34" charset="-122"/>
                <a:ea typeface="YaHei Consolas Hybrid" panose="020B0503020204020204" pitchFamily="34" charset="-122"/>
              </a:rPr>
              <a:t>;                   </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提交事务，发现第二次结果没有插入。</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pPr lvl="0"/>
            <a:r>
              <a:rPr lang="zh-CN" altLang="en-US" dirty="0" smtClean="0"/>
              <a:t>需求说明：</a:t>
            </a:r>
            <a:endParaRPr lang="zh-CN" altLang="en-US" dirty="0" smtClean="0"/>
          </a:p>
          <a:p>
            <a:pPr lvl="1"/>
            <a:r>
              <a:rPr lang="zh-CN" altLang="en-US" dirty="0" smtClean="0"/>
              <a:t>案例背景</a:t>
            </a:r>
            <a:r>
              <a:rPr lang="en-US" altLang="zh-CN" dirty="0" smtClean="0"/>
              <a:t>:</a:t>
            </a:r>
            <a:r>
              <a:rPr lang="zh-CN" altLang="en-US" dirty="0" smtClean="0"/>
              <a:t>银行的转账过程中，发生意外是在所难免。为了避免意外而造成不必要的损失，使用事务处理的方式进行处理</a:t>
            </a:r>
            <a:endParaRPr lang="zh-CN" altLang="en-US" dirty="0" smtClean="0"/>
          </a:p>
          <a:p>
            <a:pPr lvl="1"/>
            <a:r>
              <a:rPr lang="en-US" altLang="zh-CN" dirty="0" smtClean="0"/>
              <a:t>A</a:t>
            </a:r>
            <a:r>
              <a:rPr lang="zh-CN" altLang="en-US" dirty="0" smtClean="0"/>
              <a:t>账户现有余额</a:t>
            </a:r>
            <a:r>
              <a:rPr lang="en-US" altLang="zh-CN" dirty="0" smtClean="0"/>
              <a:t>1000</a:t>
            </a:r>
            <a:r>
              <a:rPr lang="zh-CN" altLang="en-US" dirty="0" smtClean="0"/>
              <a:t>元，向</a:t>
            </a:r>
            <a:r>
              <a:rPr lang="en-US" altLang="zh-CN" dirty="0" smtClean="0"/>
              <a:t>B</a:t>
            </a:r>
            <a:r>
              <a:rPr lang="zh-CN" altLang="en-US" dirty="0" smtClean="0"/>
              <a:t>账户（账户金额为</a:t>
            </a:r>
            <a:r>
              <a:rPr lang="en-US" altLang="zh-CN" dirty="0" smtClean="0"/>
              <a:t>200</a:t>
            </a:r>
            <a:r>
              <a:rPr lang="zh-CN" altLang="en-US" dirty="0" smtClean="0"/>
              <a:t>元</a:t>
            </a:r>
            <a:r>
              <a:rPr lang="en-US" altLang="x-none" dirty="0" smtClean="0"/>
              <a:t> </a:t>
            </a:r>
            <a:r>
              <a:rPr lang="zh-CN" altLang="en-US" dirty="0" smtClean="0"/>
              <a:t>）进行转账</a:t>
            </a:r>
            <a:r>
              <a:rPr lang="en-US" altLang="zh-CN" dirty="0" smtClean="0"/>
              <a:t>500</a:t>
            </a:r>
            <a:r>
              <a:rPr lang="zh-CN" altLang="en-US" dirty="0" smtClean="0"/>
              <a:t>元。可能由于某原因：</a:t>
            </a:r>
            <a:endParaRPr lang="zh-CN" altLang="en-US" dirty="0" smtClean="0"/>
          </a:p>
          <a:p>
            <a:pPr lvl="2"/>
            <a:r>
              <a:rPr lang="en-US" altLang="zh-CN" dirty="0" smtClean="0"/>
              <a:t>A</a:t>
            </a:r>
            <a:r>
              <a:rPr lang="zh-CN" altLang="en-US" dirty="0" smtClean="0"/>
              <a:t>账户在扣除转账金额时发生错误，使用事务回滚来返回到初始状态</a:t>
            </a:r>
            <a:endParaRPr lang="zh-CN" altLang="en-US" dirty="0" smtClean="0"/>
          </a:p>
          <a:p>
            <a:pPr lvl="2"/>
            <a:r>
              <a:rPr lang="en-US" altLang="zh-CN" dirty="0" smtClean="0"/>
              <a:t>A</a:t>
            </a:r>
            <a:r>
              <a:rPr lang="zh-CN" altLang="en-US" dirty="0" smtClean="0"/>
              <a:t>账户成功扣除转账金额后，</a:t>
            </a:r>
            <a:r>
              <a:rPr lang="en-US" altLang="zh-CN" dirty="0" smtClean="0"/>
              <a:t>B</a:t>
            </a:r>
            <a:r>
              <a:rPr lang="zh-CN" altLang="en-US" dirty="0" smtClean="0"/>
              <a:t>账户添加转账金额发生错误，使用事务回滚到初始状态</a:t>
            </a:r>
            <a:endParaRPr lang="zh-CN" altLang="en-US" dirty="0" smtClean="0"/>
          </a:p>
          <a:p>
            <a:pPr lvl="1"/>
            <a:r>
              <a:rPr lang="zh-CN" altLang="en-US" dirty="0" smtClean="0"/>
              <a:t>提示：先建数据表</a:t>
            </a:r>
            <a:r>
              <a:rPr lang="en-US" altLang="zh-CN" dirty="0" smtClean="0"/>
              <a:t>account</a:t>
            </a:r>
            <a:r>
              <a:rPr lang="zh-CN" altLang="en-US" dirty="0" smtClean="0"/>
              <a:t>，字段包括姓名</a:t>
            </a:r>
            <a:r>
              <a:rPr lang="en-US" altLang="zh-CN" dirty="0" smtClean="0"/>
              <a:t>(username)</a:t>
            </a:r>
            <a:r>
              <a:rPr lang="zh-CN" altLang="en-US" dirty="0" smtClean="0"/>
              <a:t>、余额（</a:t>
            </a:r>
            <a:r>
              <a:rPr lang="en-US" altLang="zh-CN" dirty="0" smtClean="0"/>
              <a:t>money</a:t>
            </a:r>
            <a:r>
              <a:rPr lang="zh-CN" altLang="en-US" dirty="0" smtClean="0"/>
              <a:t>），再分别利用事务处理以上两种情况</a:t>
            </a:r>
            <a:endParaRPr lang="zh-CN" altLang="en-US" dirty="0" smtClean="0"/>
          </a:p>
          <a:p>
            <a:endParaRPr lang="zh-CN" altLang="en-US" dirty="0"/>
          </a:p>
        </p:txBody>
      </p:sp>
      <p:sp>
        <p:nvSpPr>
          <p:cNvPr id="4" name="AutoShape 5"/>
          <p:cNvSpPr>
            <a:spLocks noChangeArrowheads="1"/>
          </p:cNvSpPr>
          <p:nvPr/>
        </p:nvSpPr>
        <p:spPr bwMode="auto">
          <a:xfrm>
            <a:off x="519776" y="2703619"/>
            <a:ext cx="8308490" cy="35394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36195" lvl="1"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DELIMITER </a:t>
            </a:r>
            <a:r>
              <a:rPr lang="en-US" altLang="zh-CN" sz="1600" b="1" dirty="0" smtClean="0">
                <a:latin typeface="微软雅黑" panose="020B0503020204020204" charset="-122"/>
                <a:ea typeface="微软雅黑" panose="020B0503020204020204" charset="-122"/>
              </a:rPr>
              <a:t>$$           </a:t>
            </a:r>
            <a:r>
              <a:rPr lang="en-US" altLang="zh-CN" sz="1600" b="1" dirty="0" smtClean="0">
                <a:solidFill>
                  <a:schemeClr val="accent4">
                    <a:lumMod val="75000"/>
                  </a:schemeClr>
                </a:solidFill>
                <a:latin typeface="微软雅黑" panose="020B0503020204020204" charset="-122"/>
                <a:ea typeface="微软雅黑" panose="020B0503020204020204" charset="-122"/>
              </a:rPr>
              <a:t>#</a:t>
            </a:r>
            <a:r>
              <a:rPr lang="zh-CN" altLang="en-US" sz="1600" b="1" dirty="0" smtClean="0">
                <a:solidFill>
                  <a:schemeClr val="accent4">
                    <a:lumMod val="75000"/>
                  </a:schemeClr>
                </a:solidFill>
                <a:latin typeface="微软雅黑" panose="020B0503020204020204" charset="-122"/>
                <a:ea typeface="微软雅黑" panose="020B0503020204020204" charset="-122"/>
              </a:rPr>
              <a:t>通过存储过程来实现事务封装</a:t>
            </a:r>
            <a:endParaRPr lang="en-US" altLang="zh-CN" sz="1600" b="1" dirty="0">
              <a:solidFill>
                <a:schemeClr val="accent4">
                  <a:lumMod val="75000"/>
                </a:schemeClr>
              </a:solidFill>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CREATE </a:t>
            </a:r>
            <a:r>
              <a:rPr lang="en-US" altLang="zh-CN" sz="1600" b="1" dirty="0" smtClean="0">
                <a:latin typeface="微软雅黑" panose="020B0503020204020204" charset="-122"/>
                <a:ea typeface="微软雅黑" panose="020B0503020204020204" charset="-122"/>
              </a:rPr>
              <a:t> PROCEDURE </a:t>
            </a:r>
            <a:r>
              <a:rPr lang="en-US" altLang="zh-CN" sz="1600" b="1" dirty="0">
                <a:latin typeface="微软雅黑" panose="020B0503020204020204" charset="-122"/>
                <a:ea typeface="微软雅黑" panose="020B0503020204020204" charset="-122"/>
              </a:rPr>
              <a:t>`</a:t>
            </a:r>
            <a:r>
              <a:rPr lang="en-US" altLang="zh-CN" sz="1600" b="1" dirty="0" err="1">
                <a:latin typeface="微软雅黑" panose="020B0503020204020204" charset="-122"/>
                <a:ea typeface="微软雅黑" panose="020B0503020204020204" charset="-122"/>
              </a:rPr>
              <a:t>pro_zhuanzhang</a:t>
            </a: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a:t>
            </a:r>
            <a:endParaRPr lang="en-US" altLang="zh-CN" sz="1600" b="1" dirty="0" smtClean="0">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smtClean="0">
                <a:latin typeface="微软雅黑" panose="020B0503020204020204" charset="-122"/>
                <a:ea typeface="微软雅黑" panose="020B0503020204020204" charset="-122"/>
              </a:rPr>
              <a:t>BEGIN</a:t>
            </a:r>
            <a:endParaRPr lang="en-US" altLang="zh-CN" sz="1600" b="1" dirty="0">
              <a:latin typeface="微软雅黑" panose="020B0503020204020204" charset="-122"/>
              <a:ea typeface="微软雅黑" panose="020B0503020204020204" charset="-122"/>
            </a:endParaRPr>
          </a:p>
          <a:p>
            <a:pPr marL="36195" lvl="2"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a:t>
            </a:r>
            <a:r>
              <a:rPr lang="en-US" altLang="zh-CN" sz="1600" b="1" dirty="0" smtClean="0">
                <a:solidFill>
                  <a:srgbClr val="0000FF"/>
                </a:solidFill>
                <a:latin typeface="微软雅黑" panose="020B0503020204020204" charset="-122"/>
                <a:ea typeface="微软雅黑" panose="020B0503020204020204" charset="-122"/>
              </a:rPr>
              <a:t>DECLARE </a:t>
            </a:r>
            <a:r>
              <a:rPr lang="en-US" altLang="zh-CN" sz="1600" b="1" dirty="0">
                <a:solidFill>
                  <a:srgbClr val="0000FF"/>
                </a:solidFill>
                <a:latin typeface="微软雅黑" panose="020B0503020204020204" charset="-122"/>
                <a:ea typeface="微软雅黑" panose="020B0503020204020204" charset="-122"/>
              </a:rPr>
              <a:t>EXIT HANDLER FOR SQLEXCEPTION </a:t>
            </a:r>
            <a:r>
              <a:rPr lang="en-US" altLang="zh-CN" sz="1600" b="1" dirty="0" smtClean="0">
                <a:solidFill>
                  <a:srgbClr val="0000FF"/>
                </a:solidFill>
                <a:latin typeface="微软雅黑" panose="020B0503020204020204" charset="-122"/>
                <a:ea typeface="微软雅黑" panose="020B0503020204020204" charset="-122"/>
              </a:rPr>
              <a:t> </a:t>
            </a:r>
            <a:r>
              <a:rPr lang="en-US" altLang="zh-CN" sz="1600" b="1" dirty="0">
                <a:solidFill>
                  <a:schemeClr val="accent4">
                    <a:lumMod val="75000"/>
                  </a:schemeClr>
                </a:solidFill>
                <a:latin typeface="微软雅黑" panose="020B0503020204020204" charset="-122"/>
                <a:ea typeface="微软雅黑" panose="020B0503020204020204" charset="-122"/>
              </a:rPr>
              <a:t>#</a:t>
            </a:r>
            <a:r>
              <a:rPr lang="zh-CN" altLang="en-US" sz="1600" b="1" dirty="0">
                <a:solidFill>
                  <a:schemeClr val="accent4">
                    <a:lumMod val="75000"/>
                  </a:schemeClr>
                </a:solidFill>
                <a:latin typeface="微软雅黑" panose="020B0503020204020204" charset="-122"/>
                <a:ea typeface="微软雅黑" panose="020B0503020204020204" charset="-122"/>
              </a:rPr>
              <a:t>异常捕获</a:t>
            </a:r>
            <a:r>
              <a:rPr lang="en-US" altLang="zh-CN" sz="1600" b="1" dirty="0">
                <a:solidFill>
                  <a:schemeClr val="accent4">
                    <a:lumMod val="75000"/>
                  </a:schemeClr>
                </a:solidFill>
                <a:latin typeface="微软雅黑" panose="020B0503020204020204" charset="-122"/>
                <a:ea typeface="微软雅黑" panose="020B0503020204020204" charset="-122"/>
              </a:rPr>
              <a:t> </a:t>
            </a:r>
            <a:endParaRPr lang="en-US" altLang="zh-CN" sz="1600" b="1" dirty="0">
              <a:solidFill>
                <a:schemeClr val="accent4">
                  <a:lumMod val="75000"/>
                </a:schemeClr>
              </a:solidFill>
              <a:latin typeface="微软雅黑" panose="020B0503020204020204" charset="-122"/>
              <a:ea typeface="微软雅黑" panose="020B0503020204020204" charset="-122"/>
            </a:endParaRPr>
          </a:p>
          <a:p>
            <a:pPr marL="36195" lvl="2"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BEGIN  </a:t>
            </a:r>
            <a:endParaRPr lang="en-US" altLang="zh-CN" sz="1600" b="1" dirty="0">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a:t>
            </a:r>
            <a:r>
              <a:rPr lang="en-US" altLang="zh-CN" sz="1600" b="1" dirty="0" smtClean="0">
                <a:solidFill>
                  <a:srgbClr val="0000FF"/>
                </a:solidFill>
                <a:latin typeface="微软雅黑" panose="020B0503020204020204" charset="-122"/>
                <a:ea typeface="微软雅黑" panose="020B0503020204020204" charset="-122"/>
              </a:rPr>
              <a:t>ROLLBACK</a:t>
            </a:r>
            <a:r>
              <a:rPr lang="en-US" altLang="zh-CN" sz="1600" b="1" dirty="0">
                <a:solidFill>
                  <a:srgbClr val="0000FF"/>
                </a:solidFill>
                <a:latin typeface="微软雅黑" panose="020B0503020204020204" charset="-122"/>
                <a:ea typeface="微软雅黑" panose="020B0503020204020204" charset="-122"/>
              </a:rPr>
              <a:t>;  </a:t>
            </a:r>
            <a:r>
              <a:rPr lang="en-US" altLang="zh-CN" sz="1600" b="1" dirty="0" smtClean="0">
                <a:solidFill>
                  <a:srgbClr val="0000FF"/>
                </a:solidFill>
                <a:latin typeface="微软雅黑" panose="020B0503020204020204" charset="-122"/>
                <a:ea typeface="微软雅黑" panose="020B0503020204020204" charset="-122"/>
              </a:rPr>
              <a:t>  </a:t>
            </a:r>
            <a:r>
              <a:rPr lang="en-US" altLang="zh-CN" sz="1600" b="1" dirty="0">
                <a:solidFill>
                  <a:schemeClr val="accent4">
                    <a:lumMod val="75000"/>
                  </a:schemeClr>
                </a:solidFill>
                <a:latin typeface="微软雅黑" panose="020B0503020204020204" charset="-122"/>
                <a:ea typeface="微软雅黑" panose="020B0503020204020204" charset="-122"/>
              </a:rPr>
              <a:t>#</a:t>
            </a:r>
            <a:r>
              <a:rPr lang="zh-CN" altLang="en-US" sz="1600" b="1" dirty="0">
                <a:solidFill>
                  <a:schemeClr val="accent4">
                    <a:lumMod val="75000"/>
                  </a:schemeClr>
                </a:solidFill>
                <a:latin typeface="微软雅黑" panose="020B0503020204020204" charset="-122"/>
                <a:ea typeface="微软雅黑" panose="020B0503020204020204" charset="-122"/>
              </a:rPr>
              <a:t>发生异常后回滚操作</a:t>
            </a:r>
            <a:endParaRPr lang="en-US" altLang="zh-CN" sz="1600" b="1" dirty="0">
              <a:solidFill>
                <a:schemeClr val="accent4">
                  <a:lumMod val="75000"/>
                </a:schemeClr>
              </a:solidFill>
              <a:latin typeface="微软雅黑" panose="020B0503020204020204" charset="-122"/>
              <a:ea typeface="微软雅黑" panose="020B0503020204020204" charset="-122"/>
            </a:endParaRPr>
          </a:p>
          <a:p>
            <a:pPr marL="36195" lvl="2"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SELECT </a:t>
            </a:r>
            <a:r>
              <a:rPr lang="en-US" altLang="zh-CN" sz="1600" b="1" dirty="0">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出错了</a:t>
            </a:r>
            <a:r>
              <a:rPr lang="en-US" altLang="zh-CN" sz="1600" b="1" dirty="0">
                <a:latin typeface="微软雅黑" panose="020B0503020204020204" charset="-122"/>
                <a:ea typeface="微软雅黑" panose="020B0503020204020204" charset="-122"/>
              </a:rPr>
              <a:t>...' </a:t>
            </a:r>
            <a:r>
              <a:rPr lang="en-US" altLang="zh-CN" sz="1600" b="1" dirty="0" err="1">
                <a:latin typeface="微软雅黑" panose="020B0503020204020204" charset="-122"/>
                <a:ea typeface="微软雅黑" panose="020B0503020204020204" charset="-122"/>
              </a:rPr>
              <a:t>msg</a:t>
            </a:r>
            <a:r>
              <a:rPr lang="en-US" altLang="zh-CN" sz="1600" b="1" dirty="0">
                <a:latin typeface="微软雅黑" panose="020B0503020204020204" charset="-122"/>
                <a:ea typeface="微软雅黑" panose="020B0503020204020204" charset="-122"/>
              </a:rPr>
              <a:t>;  </a:t>
            </a:r>
            <a:endParaRPr lang="en-US" altLang="zh-CN" sz="1600" b="1" dirty="0">
              <a:latin typeface="微软雅黑" panose="020B0503020204020204" charset="-122"/>
              <a:ea typeface="微软雅黑" panose="020B0503020204020204" charset="-122"/>
            </a:endParaRPr>
          </a:p>
          <a:p>
            <a:pPr marL="36195" lvl="2"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	</a:t>
            </a:r>
            <a:r>
              <a:rPr lang="en-US" altLang="zh-CN" sz="1600" b="1" dirty="0" smtClean="0">
                <a:latin typeface="微软雅黑" panose="020B0503020204020204" charset="-122"/>
                <a:ea typeface="微软雅黑" panose="020B0503020204020204" charset="-122"/>
              </a:rPr>
              <a:t>     END;</a:t>
            </a:r>
            <a:endParaRPr lang="en-US" altLang="zh-CN" sz="1600" b="1" dirty="0">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smtClean="0">
                <a:latin typeface="微软雅黑" panose="020B0503020204020204" charset="-122"/>
                <a:ea typeface="微软雅黑" panose="020B0503020204020204" charset="-122"/>
              </a:rPr>
              <a:t>      </a:t>
            </a:r>
            <a:r>
              <a:rPr lang="en-US" altLang="zh-CN" sz="1600" b="1" dirty="0" smtClean="0">
                <a:solidFill>
                  <a:srgbClr val="0000FF"/>
                </a:solidFill>
                <a:latin typeface="微软雅黑" panose="020B0503020204020204" charset="-122"/>
                <a:ea typeface="微软雅黑" panose="020B0503020204020204" charset="-122"/>
              </a:rPr>
              <a:t>START </a:t>
            </a:r>
            <a:r>
              <a:rPr lang="en-US" altLang="zh-CN" sz="1600" b="1" dirty="0">
                <a:solidFill>
                  <a:srgbClr val="0000FF"/>
                </a:solidFill>
                <a:latin typeface="微软雅黑" panose="020B0503020204020204" charset="-122"/>
                <a:ea typeface="微软雅黑" panose="020B0503020204020204" charset="-122"/>
              </a:rPr>
              <a:t>TRANSACTION</a:t>
            </a:r>
            <a:r>
              <a:rPr lang="en-US" altLang="zh-CN" sz="1600" b="1" dirty="0" smtClean="0">
                <a:solidFill>
                  <a:srgbClr val="0000FF"/>
                </a:solidFill>
                <a:latin typeface="微软雅黑" panose="020B0503020204020204" charset="-122"/>
                <a:ea typeface="微软雅黑" panose="020B0503020204020204" charset="-122"/>
              </a:rPr>
              <a:t>;   </a:t>
            </a:r>
            <a:r>
              <a:rPr lang="en-US" altLang="zh-CN" sz="1600" b="1" dirty="0">
                <a:solidFill>
                  <a:schemeClr val="accent4">
                    <a:lumMod val="75000"/>
                  </a:schemeClr>
                </a:solidFill>
                <a:latin typeface="微软雅黑" panose="020B0503020204020204" charset="-122"/>
                <a:ea typeface="微软雅黑" panose="020B0503020204020204" charset="-122"/>
              </a:rPr>
              <a:t>#</a:t>
            </a:r>
            <a:r>
              <a:rPr lang="zh-CN" altLang="en-US" sz="1600" b="1" dirty="0">
                <a:solidFill>
                  <a:schemeClr val="accent4">
                    <a:lumMod val="75000"/>
                  </a:schemeClr>
                </a:solidFill>
                <a:latin typeface="微软雅黑" panose="020B0503020204020204" charset="-122"/>
                <a:ea typeface="微软雅黑" panose="020B0503020204020204" charset="-122"/>
              </a:rPr>
              <a:t>开启一个事务</a:t>
            </a:r>
            <a:endParaRPr lang="en-US" altLang="zh-CN" sz="1600" b="1" dirty="0">
              <a:solidFill>
                <a:schemeClr val="accent4">
                  <a:lumMod val="75000"/>
                </a:schemeClr>
              </a:solidFill>
              <a:latin typeface="微软雅黑" panose="020B0503020204020204" charset="-122"/>
              <a:ea typeface="微软雅黑" panose="020B0503020204020204" charset="-122"/>
            </a:endParaRPr>
          </a:p>
          <a:p>
            <a:pPr marL="493395" lvl="3" indent="-224155" defTabSz="723900" fontAlgn="base">
              <a:spcBef>
                <a:spcPct val="0"/>
              </a:spcBef>
              <a:spcAft>
                <a:spcPct val="0"/>
              </a:spcAft>
              <a:buClr>
                <a:schemeClr val="folHlink"/>
              </a:buClr>
              <a:buSzPct val="60000"/>
              <a:tabLst>
                <a:tab pos="444500" algn="l"/>
              </a:tabLst>
              <a:defRPr/>
            </a:pPr>
            <a:r>
              <a:rPr lang="en-US" altLang="zh-CN" sz="1600" b="1" dirty="0" smtClean="0">
                <a:latin typeface="微软雅黑" panose="020B0503020204020204" charset="-122"/>
                <a:ea typeface="微软雅黑" panose="020B0503020204020204" charset="-122"/>
              </a:rPr>
              <a:t> UPDATE </a:t>
            </a:r>
            <a:r>
              <a:rPr lang="en-US" altLang="zh-CN" sz="1600" b="1" dirty="0">
                <a:latin typeface="微软雅黑" panose="020B0503020204020204" charset="-122"/>
                <a:ea typeface="微软雅黑" panose="020B0503020204020204" charset="-122"/>
              </a:rPr>
              <a:t>account SET money = money - 500 WHERE `name` = '</a:t>
            </a:r>
            <a:r>
              <a:rPr lang="zh-CN" altLang="en-US" sz="1600" b="1" dirty="0">
                <a:latin typeface="微软雅黑" panose="020B0503020204020204" charset="-122"/>
                <a:ea typeface="微软雅黑" panose="020B0503020204020204" charset="-122"/>
              </a:rPr>
              <a:t>张三</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pPr marL="493395" lvl="3" indent="-224155" defTabSz="723900" fontAlgn="base">
              <a:spcBef>
                <a:spcPct val="0"/>
              </a:spcBef>
              <a:spcAft>
                <a:spcPct val="0"/>
              </a:spcAft>
              <a:buClr>
                <a:schemeClr val="folHlink"/>
              </a:buClr>
              <a:buSzPct val="60000"/>
              <a:tabLst>
                <a:tab pos="444500" algn="l"/>
              </a:tabLst>
              <a:defRPr/>
            </a:pPr>
            <a:r>
              <a:rPr lang="en-US" altLang="zh-CN" sz="1600" b="1" dirty="0" smtClean="0">
                <a:latin typeface="微软雅黑" panose="020B0503020204020204" charset="-122"/>
                <a:ea typeface="微软雅黑" panose="020B0503020204020204" charset="-122"/>
              </a:rPr>
              <a:t> UPDATE </a:t>
            </a:r>
            <a:r>
              <a:rPr lang="en-US" altLang="zh-CN" sz="1600" b="1" dirty="0">
                <a:latin typeface="微软雅黑" panose="020B0503020204020204" charset="-122"/>
                <a:ea typeface="微软雅黑" panose="020B0503020204020204" charset="-122"/>
              </a:rPr>
              <a:t>account SET money = money + 500 WHERE `name` = '</a:t>
            </a:r>
            <a:r>
              <a:rPr lang="zh-CN" altLang="en-US" sz="1600" b="1" dirty="0">
                <a:latin typeface="微软雅黑" panose="020B0503020204020204" charset="-122"/>
                <a:ea typeface="微软雅黑" panose="020B0503020204020204" charset="-122"/>
              </a:rPr>
              <a:t>李四</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smtClean="0">
                <a:solidFill>
                  <a:srgbClr val="0000FF"/>
                </a:solidFill>
                <a:latin typeface="微软雅黑" panose="020B0503020204020204" charset="-122"/>
                <a:ea typeface="微软雅黑" panose="020B0503020204020204" charset="-122"/>
              </a:rPr>
              <a:t>      COMMIT;    </a:t>
            </a:r>
            <a:r>
              <a:rPr lang="en-US" altLang="zh-CN" sz="1600" b="1" dirty="0">
                <a:solidFill>
                  <a:schemeClr val="accent4">
                    <a:lumMod val="75000"/>
                  </a:schemeClr>
                </a:solidFill>
                <a:latin typeface="微软雅黑" panose="020B0503020204020204" charset="-122"/>
                <a:ea typeface="微软雅黑" panose="020B0503020204020204" charset="-122"/>
              </a:rPr>
              <a:t>#</a:t>
            </a:r>
            <a:r>
              <a:rPr lang="zh-CN" altLang="en-US" sz="1600" b="1" dirty="0">
                <a:solidFill>
                  <a:schemeClr val="accent4">
                    <a:lumMod val="75000"/>
                  </a:schemeClr>
                </a:solidFill>
                <a:latin typeface="微软雅黑" panose="020B0503020204020204" charset="-122"/>
                <a:ea typeface="微软雅黑" panose="020B0503020204020204" charset="-122"/>
              </a:rPr>
              <a:t>提交事务</a:t>
            </a:r>
            <a:endParaRPr lang="en-US" altLang="zh-CN" sz="1600" b="1" dirty="0">
              <a:solidFill>
                <a:schemeClr val="accent4">
                  <a:lumMod val="75000"/>
                </a:schemeClr>
              </a:solidFill>
              <a:latin typeface="微软雅黑" panose="020B0503020204020204" charset="-122"/>
              <a:ea typeface="微软雅黑" panose="020B0503020204020204" charset="-122"/>
            </a:endParaRPr>
          </a:p>
          <a:p>
            <a:pPr marL="36195" lvl="2" indent="-224155" defTabSz="723900" fontAlgn="base">
              <a:spcBef>
                <a:spcPct val="0"/>
              </a:spcBef>
              <a:spcAft>
                <a:spcPct val="0"/>
              </a:spcAft>
              <a:buClr>
                <a:schemeClr val="folHlink"/>
              </a:buClr>
              <a:buSzPct val="60000"/>
              <a:tabLst>
                <a:tab pos="444500" algn="l"/>
              </a:tabLst>
              <a:defRPr/>
            </a:pPr>
            <a:r>
              <a:rPr lang="en-US" altLang="zh-CN" sz="1600" b="1" dirty="0" smtClean="0">
                <a:latin typeface="微软雅黑" panose="020B0503020204020204" charset="-122"/>
                <a:ea typeface="微软雅黑" panose="020B0503020204020204" charset="-122"/>
              </a:rPr>
              <a:t>END</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pPr marL="36195" lvl="1" indent="-224155" defTabSz="723900" fontAlgn="base">
              <a:spcBef>
                <a:spcPct val="0"/>
              </a:spcBef>
              <a:spcAft>
                <a:spcPct val="0"/>
              </a:spcAft>
              <a:buClr>
                <a:schemeClr val="folHlink"/>
              </a:buClr>
              <a:buSzPct val="60000"/>
              <a:tabLst>
                <a:tab pos="444500" algn="l"/>
              </a:tabLst>
              <a:defRPr/>
            </a:pPr>
            <a:r>
              <a:rPr lang="en-US" altLang="zh-CN" sz="1600" b="1" dirty="0">
                <a:latin typeface="微软雅黑" panose="020B0503020204020204" charset="-122"/>
                <a:ea typeface="微软雅黑" panose="020B0503020204020204" charset="-122"/>
              </a:rPr>
              <a:t>DELIMITER ;</a:t>
            </a:r>
            <a:endParaRPr lang="en-US" altLang="zh-CN" sz="1600" dirty="0">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事务应该注意的问题</a:t>
            </a:r>
            <a:endParaRPr lang="zh-CN" altLang="en-US" dirty="0"/>
          </a:p>
        </p:txBody>
      </p:sp>
      <p:sp>
        <p:nvSpPr>
          <p:cNvPr id="3" name="内容占位符 2"/>
          <p:cNvSpPr>
            <a:spLocks noGrp="1"/>
          </p:cNvSpPr>
          <p:nvPr>
            <p:ph idx="1"/>
          </p:nvPr>
        </p:nvSpPr>
        <p:spPr/>
        <p:txBody>
          <a:bodyPr/>
          <a:lstStyle/>
          <a:p>
            <a:r>
              <a:rPr lang="zh-CN" altLang="en-US" dirty="0" smtClean="0"/>
              <a:t>使用事务应注意的问题：</a:t>
            </a:r>
            <a:endParaRPr lang="en-US" altLang="zh-CN" dirty="0" smtClean="0"/>
          </a:p>
          <a:p>
            <a:pPr lvl="1"/>
            <a:r>
              <a:rPr lang="zh-CN" altLang="en-US" dirty="0" smtClean="0"/>
              <a:t>只有</a:t>
            </a:r>
            <a:r>
              <a:rPr lang="zh-CN" altLang="en-US" dirty="0"/>
              <a:t>在执行多条增加、修改、删除语句时，我们才需要使用事务。查询不需要事务。</a:t>
            </a:r>
            <a:endParaRPr lang="zh-CN" altLang="en-US" dirty="0"/>
          </a:p>
          <a:p>
            <a:pPr lvl="1"/>
            <a:r>
              <a:rPr lang="zh-CN" altLang="en-US" dirty="0" smtClean="0"/>
              <a:t>事务</a:t>
            </a:r>
            <a:r>
              <a:rPr lang="zh-CN" altLang="en-US" dirty="0"/>
              <a:t>在操作时会将表进行加锁处理。当一个事务正在处理时，其他的事务必须等待。</a:t>
            </a:r>
            <a:endParaRPr lang="zh-CN" altLang="en-US" dirty="0"/>
          </a:p>
          <a:p>
            <a:pPr lvl="1"/>
            <a:r>
              <a:rPr lang="zh-CN" altLang="en-US" smtClean="0"/>
              <a:t>事务处理</a:t>
            </a:r>
            <a:r>
              <a:rPr lang="zh-CN" altLang="en-US" dirty="0"/>
              <a:t>应该尽量精简，如果需要时间太久的处理的业务，可以对数据库进行读写分离。</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zh-CN" altLang="en-US" smtClean="0"/>
              <a:t>在</a:t>
            </a:r>
            <a:r>
              <a:rPr lang="en-US" altLang="zh-CN" dirty="0" err="1" smtClean="0"/>
              <a:t>mysql</a:t>
            </a:r>
            <a:r>
              <a:rPr lang="zh-CN" altLang="en-US" dirty="0" smtClean="0"/>
              <a:t>中，当代码块出现错误时，会导致</a:t>
            </a:r>
            <a:r>
              <a:rPr lang="en-US" altLang="zh-CN" dirty="0" smtClean="0"/>
              <a:t>SQL</a:t>
            </a:r>
            <a:r>
              <a:rPr lang="zh-CN" altLang="en-US" dirty="0" smtClean="0"/>
              <a:t>代码异常退出。</a:t>
            </a:r>
            <a:endParaRPr lang="en-US" altLang="zh-CN" dirty="0" smtClean="0"/>
          </a:p>
          <a:p>
            <a:r>
              <a:rPr lang="zh-CN" altLang="en-US" dirty="0" smtClean="0"/>
              <a:t>但是在有些情况，我们需要异常处理，比如前面我们所学到的事务的处理。当程序发生异常时，我们需要回滚事务。</a:t>
            </a:r>
            <a:r>
              <a:rPr lang="en-US" altLang="zh-CN" dirty="0" err="1" smtClean="0"/>
              <a:t>MySql</a:t>
            </a:r>
            <a:r>
              <a:rPr lang="zh-CN" altLang="en-US" dirty="0" smtClean="0"/>
              <a:t>为我们提供了异常处理，和异常捕获机制。</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a:xfrm>
            <a:off x="611504" y="1485264"/>
            <a:ext cx="7704911" cy="4870379"/>
          </a:xfrm>
        </p:spPr>
        <p:txBody>
          <a:bodyPr>
            <a:normAutofit/>
          </a:bodyPr>
          <a:lstStyle/>
          <a:p>
            <a:r>
              <a:rPr lang="zh-CN" altLang="en-US" dirty="0" smtClean="0"/>
              <a:t>语法：</a:t>
            </a:r>
            <a:endParaRPr lang="en-US" altLang="zh-CN" dirty="0" smtClean="0"/>
          </a:p>
          <a:p>
            <a:endParaRPr lang="en-US" altLang="zh-CN" dirty="0" smtClean="0"/>
          </a:p>
          <a:p>
            <a:r>
              <a:rPr lang="zh-CN" altLang="en-US" dirty="0" smtClean="0"/>
              <a:t>说明：</a:t>
            </a:r>
            <a:endParaRPr lang="en-US" altLang="zh-CN" dirty="0" smtClean="0"/>
          </a:p>
          <a:p>
            <a:pPr lvl="1"/>
            <a:r>
              <a:rPr lang="en-US" altLang="zh-CN" dirty="0" err="1"/>
              <a:t>handler_type</a:t>
            </a:r>
            <a:r>
              <a:rPr lang="en-US" altLang="zh-CN" dirty="0"/>
              <a:t>: </a:t>
            </a:r>
            <a:r>
              <a:rPr lang="en-US" altLang="zh-CN" dirty="0" smtClean="0"/>
              <a:t>CONTINUE|EXIT|UNDO</a:t>
            </a:r>
            <a:r>
              <a:rPr lang="zh-CN" altLang="en-US" dirty="0" smtClean="0"/>
              <a:t>，</a:t>
            </a:r>
            <a:r>
              <a:rPr lang="en-US" altLang="zh-CN" dirty="0" err="1" smtClean="0"/>
              <a:t>handler_type</a:t>
            </a:r>
            <a:r>
              <a:rPr lang="zh-CN" altLang="en-US" dirty="0" smtClean="0"/>
              <a:t>为错误处理方式，参数为</a:t>
            </a:r>
            <a:r>
              <a:rPr lang="en-US" altLang="zh-CN" dirty="0" smtClean="0"/>
              <a:t>3</a:t>
            </a:r>
            <a:r>
              <a:rPr lang="zh-CN" altLang="en-US" dirty="0" smtClean="0"/>
              <a:t>个值之一，</a:t>
            </a:r>
            <a:endParaRPr lang="en-US" altLang="zh-CN" dirty="0" smtClean="0"/>
          </a:p>
          <a:p>
            <a:pPr lvl="2"/>
            <a:r>
              <a:rPr lang="en-US" altLang="zh-CN" b="1" dirty="0" smtClean="0">
                <a:solidFill>
                  <a:srgbClr val="0000FF"/>
                </a:solidFill>
              </a:rPr>
              <a:t>CONTINUE</a:t>
            </a:r>
            <a:r>
              <a:rPr lang="zh-CN" altLang="en-US" dirty="0" smtClean="0"/>
              <a:t>：表示遇到错误不处理，继续执行。</a:t>
            </a:r>
            <a:endParaRPr lang="en-US" altLang="zh-CN" dirty="0" smtClean="0"/>
          </a:p>
          <a:p>
            <a:pPr lvl="2"/>
            <a:r>
              <a:rPr lang="en-US" altLang="zh-CN" b="1" dirty="0" smtClean="0">
                <a:solidFill>
                  <a:srgbClr val="0000FF"/>
                </a:solidFill>
              </a:rPr>
              <a:t>EXIT</a:t>
            </a:r>
            <a:r>
              <a:rPr lang="zh-CN" altLang="en-US" dirty="0" smtClean="0"/>
              <a:t>：表示遇到错误马上退出。</a:t>
            </a:r>
            <a:endParaRPr lang="en-US" altLang="zh-CN" dirty="0" smtClean="0"/>
          </a:p>
          <a:p>
            <a:pPr lvl="2"/>
            <a:r>
              <a:rPr lang="en-US" altLang="zh-CN" dirty="0" smtClean="0"/>
              <a:t>UNDO</a:t>
            </a:r>
            <a:r>
              <a:rPr lang="zh-CN" altLang="en-US" dirty="0" smtClean="0"/>
              <a:t>：遇到错误后撤回之前的操作，</a:t>
            </a:r>
            <a:r>
              <a:rPr lang="en-US" altLang="zh-CN" dirty="0" err="1" smtClean="0"/>
              <a:t>MySql</a:t>
            </a:r>
            <a:r>
              <a:rPr lang="zh-CN" altLang="en-US" dirty="0" smtClean="0"/>
              <a:t>暂不支持回滚操作。</a:t>
            </a:r>
            <a:endParaRPr lang="en-US" altLang="zh-CN" dirty="0" smtClean="0"/>
          </a:p>
          <a:p>
            <a:pPr lvl="1"/>
            <a:r>
              <a:rPr lang="en-US" altLang="zh-CN" dirty="0" err="1" smtClean="0"/>
              <a:t>condition_value</a:t>
            </a:r>
            <a:r>
              <a:rPr lang="zh-CN" altLang="en-US" dirty="0" smtClean="0"/>
              <a:t>：是一类特定的条件：</a:t>
            </a:r>
            <a:endParaRPr lang="en-US" altLang="zh-CN" dirty="0" smtClean="0"/>
          </a:p>
          <a:p>
            <a:pPr lvl="2"/>
            <a:r>
              <a:rPr lang="zh-CN" altLang="en-US" dirty="0"/>
              <a:t>一</a:t>
            </a:r>
            <a:r>
              <a:rPr lang="zh-CN" altLang="en-US" dirty="0" smtClean="0"/>
              <a:t>个</a:t>
            </a:r>
            <a:r>
              <a:rPr lang="en-US" altLang="zh-CN" dirty="0" err="1" smtClean="0"/>
              <a:t>MySql</a:t>
            </a:r>
            <a:r>
              <a:rPr lang="zh-CN" altLang="en-US" dirty="0" smtClean="0"/>
              <a:t>错误代码。</a:t>
            </a:r>
            <a:endParaRPr lang="en-US" altLang="zh-CN" dirty="0" smtClean="0"/>
          </a:p>
          <a:p>
            <a:pPr lvl="2"/>
            <a:r>
              <a:rPr lang="zh-CN" altLang="en-US" dirty="0"/>
              <a:t>一</a:t>
            </a:r>
            <a:r>
              <a:rPr lang="zh-CN" altLang="en-US" dirty="0" smtClean="0"/>
              <a:t>个标准的</a:t>
            </a:r>
            <a:r>
              <a:rPr lang="en-US" altLang="zh-CN" dirty="0" smtClean="0"/>
              <a:t>SQLSTATE</a:t>
            </a:r>
            <a:r>
              <a:rPr lang="zh-CN" altLang="en-US" dirty="0" smtClean="0"/>
              <a:t>值，如</a:t>
            </a:r>
            <a:r>
              <a:rPr lang="en-US" altLang="zh-CN" dirty="0"/>
              <a:t>SQLWARNING</a:t>
            </a:r>
            <a:r>
              <a:rPr lang="zh-CN" altLang="en-US" dirty="0"/>
              <a:t>，</a:t>
            </a:r>
            <a:r>
              <a:rPr lang="en-US" altLang="zh-CN" dirty="0"/>
              <a:t>NOTFOUND </a:t>
            </a:r>
            <a:r>
              <a:rPr lang="zh-CN" altLang="en-US" dirty="0"/>
              <a:t>，</a:t>
            </a:r>
            <a:r>
              <a:rPr lang="en-US" altLang="zh-CN" dirty="0"/>
              <a:t>SQLEXCEPTION</a:t>
            </a:r>
            <a:r>
              <a:rPr lang="zh-CN" altLang="en-US" dirty="0" smtClean="0"/>
              <a:t>等</a:t>
            </a:r>
            <a:endParaRPr lang="en-US" altLang="zh-CN" dirty="0" smtClean="0"/>
          </a:p>
          <a:p>
            <a:pPr lvl="1"/>
            <a:r>
              <a:rPr lang="en-US" altLang="zh-CN" dirty="0" err="1" smtClean="0"/>
              <a:t>sp_statement</a:t>
            </a:r>
            <a:r>
              <a:rPr lang="zh-CN" altLang="en-US" dirty="0" smtClean="0"/>
              <a:t>：异常处理的语句块，从</a:t>
            </a:r>
            <a:r>
              <a:rPr lang="en-US" altLang="zh-CN" dirty="0" smtClean="0"/>
              <a:t>BEGIN</a:t>
            </a:r>
            <a:r>
              <a:rPr lang="zh-CN" altLang="en-US" dirty="0" smtClean="0"/>
              <a:t>开始，</a:t>
            </a:r>
            <a:r>
              <a:rPr lang="en-US" altLang="zh-CN" dirty="0" smtClean="0"/>
              <a:t>END</a:t>
            </a:r>
            <a:r>
              <a:rPr lang="zh-CN" altLang="en-US" dirty="0" smtClean="0"/>
              <a:t>结束。</a:t>
            </a:r>
            <a:endParaRPr lang="zh-CN" altLang="en-US" dirty="0"/>
          </a:p>
        </p:txBody>
      </p:sp>
      <p:sp>
        <p:nvSpPr>
          <p:cNvPr id="4" name="矩形 3"/>
          <p:cNvSpPr/>
          <p:nvPr/>
        </p:nvSpPr>
        <p:spPr>
          <a:xfrm>
            <a:off x="609599" y="1939907"/>
            <a:ext cx="7820810" cy="36933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dirty="0"/>
              <a:t>DECLARE </a:t>
            </a:r>
            <a:r>
              <a:rPr lang="en-US" altLang="zh-CN" dirty="0" err="1"/>
              <a:t>handler_type</a:t>
            </a:r>
            <a:r>
              <a:rPr lang="en-US" altLang="zh-CN" dirty="0"/>
              <a:t> HANDLER FOR </a:t>
            </a:r>
            <a:r>
              <a:rPr lang="en-US" altLang="zh-CN" dirty="0" err="1" smtClean="0"/>
              <a:t>condition_value</a:t>
            </a:r>
            <a:r>
              <a:rPr lang="en-US" altLang="zh-CN" dirty="0" smtClean="0"/>
              <a:t> </a:t>
            </a:r>
            <a:r>
              <a:rPr lang="en-US" altLang="zh-CN" dirty="0" err="1"/>
              <a:t>sp_statement</a:t>
            </a:r>
            <a:endParaRPr lang="zh-CN" altLang="en-US" dirty="0">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zh-CN" altLang="en-US" dirty="0" smtClean="0"/>
              <a:t>异常处理：</a:t>
            </a:r>
            <a:endParaRPr lang="en-US" altLang="zh-CN" dirty="0" smtClean="0"/>
          </a:p>
          <a:p>
            <a:endParaRPr lang="zh-CN" altLang="en-US" dirty="0"/>
          </a:p>
        </p:txBody>
      </p:sp>
      <p:sp>
        <p:nvSpPr>
          <p:cNvPr id="4" name="矩形 3"/>
          <p:cNvSpPr/>
          <p:nvPr/>
        </p:nvSpPr>
        <p:spPr>
          <a:xfrm>
            <a:off x="161938" y="1942963"/>
            <a:ext cx="8812729" cy="4031873"/>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smtClean="0">
                <a:solidFill>
                  <a:schemeClr val="accent5">
                    <a:lumMod val="75000"/>
                  </a:schemeClr>
                </a:solidFill>
                <a:latin typeface="微软雅黑" panose="020B0503020204020204" charset="-122"/>
                <a:ea typeface="微软雅黑" panose="020B0503020204020204" charset="-122"/>
              </a:rPr>
              <a:t>当发生异常时，程序继续执行，并将</a:t>
            </a:r>
            <a:r>
              <a:rPr lang="en-US" altLang="zh-CN" sz="1600" b="1" dirty="0" err="1" smtClean="0">
                <a:solidFill>
                  <a:schemeClr val="accent5">
                    <a:lumMod val="75000"/>
                  </a:schemeClr>
                </a:solidFill>
                <a:latin typeface="微软雅黑" panose="020B0503020204020204" charset="-122"/>
                <a:ea typeface="微软雅黑" panose="020B0503020204020204" charset="-122"/>
              </a:rPr>
              <a:t>has_error</a:t>
            </a:r>
            <a:r>
              <a:rPr lang="zh-CN" altLang="en-US" sz="1600" b="1" dirty="0" smtClean="0">
                <a:solidFill>
                  <a:schemeClr val="accent5">
                    <a:lumMod val="75000"/>
                  </a:schemeClr>
                </a:solidFill>
                <a:latin typeface="微软雅黑" panose="020B0503020204020204" charset="-122"/>
                <a:ea typeface="微软雅黑" panose="020B0503020204020204" charset="-122"/>
              </a:rPr>
              <a:t>设置为</a:t>
            </a:r>
            <a:r>
              <a:rPr lang="en-US" altLang="zh-CN" sz="1600" b="1" dirty="0" smtClean="0">
                <a:solidFill>
                  <a:schemeClr val="accent5">
                    <a:lumMod val="75000"/>
                  </a:schemeClr>
                </a:solidFill>
                <a:latin typeface="微软雅黑" panose="020B0503020204020204" charset="-122"/>
                <a:ea typeface="微软雅黑" panose="020B0503020204020204" charset="-122"/>
              </a:rPr>
              <a:t>1</a:t>
            </a:r>
            <a:r>
              <a:rPr lang="zh-CN" altLang="en-US" sz="1600" b="1" dirty="0" smtClean="0">
                <a:solidFill>
                  <a:schemeClr val="accent5">
                    <a:lumMod val="75000"/>
                  </a:schemeClr>
                </a:solidFill>
                <a:latin typeface="微软雅黑" panose="020B0503020204020204" charset="-122"/>
                <a:ea typeface="微软雅黑" panose="020B0503020204020204" charset="-122"/>
              </a:rPr>
              <a:t>。</a:t>
            </a:r>
            <a:endParaRPr lang="en-US" altLang="zh-CN" sz="1600" b="1" dirty="0" smtClean="0">
              <a:solidFill>
                <a:schemeClr val="accent5">
                  <a:lumMod val="75000"/>
                </a:schemeClr>
              </a:solidFill>
              <a:latin typeface="微软雅黑" panose="020B0503020204020204" charset="-122"/>
              <a:ea typeface="微软雅黑" panose="020B0503020204020204" charset="-122"/>
            </a:endParaRPr>
          </a:p>
          <a:p>
            <a:r>
              <a:rPr lang="en-US" altLang="zh-CN" sz="1600" b="1" dirty="0" smtClean="0">
                <a:latin typeface="微软雅黑" panose="020B0503020204020204" charset="-122"/>
                <a:ea typeface="微软雅黑" panose="020B0503020204020204" charset="-122"/>
              </a:rPr>
              <a:t>DECLARE </a:t>
            </a:r>
            <a:r>
              <a:rPr lang="en-US" altLang="zh-CN" sz="1600" b="1" dirty="0">
                <a:solidFill>
                  <a:srgbClr val="0000FF"/>
                </a:solidFill>
                <a:latin typeface="微软雅黑" panose="020B0503020204020204" charset="-122"/>
                <a:ea typeface="微软雅黑" panose="020B0503020204020204" charset="-122"/>
              </a:rPr>
              <a:t>CONTINUE</a:t>
            </a:r>
            <a:r>
              <a:rPr lang="en-US" altLang="zh-CN" sz="1600" b="1" dirty="0">
                <a:latin typeface="微软雅黑" panose="020B0503020204020204" charset="-122"/>
                <a:ea typeface="微软雅黑" panose="020B0503020204020204" charset="-122"/>
              </a:rPr>
              <a:t> HANDLER FOR </a:t>
            </a:r>
            <a:r>
              <a:rPr lang="en-US" altLang="zh-CN" sz="1600" b="1" dirty="0">
                <a:solidFill>
                  <a:srgbClr val="0000FF"/>
                </a:solidFill>
                <a:latin typeface="微软雅黑" panose="020B0503020204020204" charset="-122"/>
                <a:ea typeface="微软雅黑" panose="020B0503020204020204" charset="-122"/>
              </a:rPr>
              <a:t>SQLEXCEPTION</a:t>
            </a:r>
            <a:r>
              <a:rPr lang="en-US" altLang="zh-CN" sz="1600" b="1" dirty="0">
                <a:latin typeface="微软雅黑" panose="020B0503020204020204" charset="-122"/>
                <a:ea typeface="微软雅黑" panose="020B0503020204020204" charset="-122"/>
              </a:rPr>
              <a:t> SET </a:t>
            </a:r>
            <a:r>
              <a:rPr lang="en-US" altLang="zh-CN" sz="1600" b="1" dirty="0" err="1">
                <a:latin typeface="微软雅黑" panose="020B0503020204020204" charset="-122"/>
                <a:ea typeface="微软雅黑" panose="020B0503020204020204" charset="-122"/>
              </a:rPr>
              <a:t>has_error</a:t>
            </a:r>
            <a:r>
              <a:rPr lang="en-US" altLang="zh-CN" sz="1600" b="1" dirty="0">
                <a:latin typeface="微软雅黑" panose="020B0503020204020204" charset="-122"/>
                <a:ea typeface="微软雅黑" panose="020B0503020204020204" charset="-122"/>
              </a:rPr>
              <a:t> = 1</a:t>
            </a:r>
            <a:r>
              <a:rPr lang="en-US" altLang="zh-CN" sz="1600" b="1" dirty="0" smtClean="0">
                <a:latin typeface="微软雅黑" panose="020B0503020204020204" charset="-122"/>
                <a:ea typeface="微软雅黑" panose="020B0503020204020204" charset="-122"/>
              </a:rPr>
              <a:t>;</a:t>
            </a:r>
            <a:endParaRPr lang="en-US" altLang="zh-CN" sz="1600" b="1" dirty="0" smtClean="0">
              <a:latin typeface="微软雅黑" panose="020B0503020204020204" charset="-122"/>
              <a:ea typeface="微软雅黑" panose="020B0503020204020204" charset="-122"/>
            </a:endParaRPr>
          </a:p>
          <a:p>
            <a:endParaRPr lang="en-US" altLang="zh-CN" sz="1600" b="1" dirty="0">
              <a:latin typeface="微软雅黑" panose="020B0503020204020204" charset="-122"/>
              <a:ea typeface="微软雅黑" panose="020B0503020204020204" charset="-122"/>
            </a:endParaRPr>
          </a:p>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smtClean="0">
                <a:solidFill>
                  <a:schemeClr val="accent5">
                    <a:lumMod val="75000"/>
                  </a:schemeClr>
                </a:solidFill>
                <a:latin typeface="微软雅黑" panose="020B0503020204020204" charset="-122"/>
                <a:ea typeface="微软雅黑" panose="020B0503020204020204" charset="-122"/>
              </a:rPr>
              <a:t>如果发生异常，程序将回滚之前的操作，然后退出当前程序块。多条处理语句使用</a:t>
            </a:r>
            <a:r>
              <a:rPr lang="en-US" altLang="zh-CN" sz="1600" b="1" dirty="0" smtClean="0">
                <a:solidFill>
                  <a:schemeClr val="accent5">
                    <a:lumMod val="75000"/>
                  </a:schemeClr>
                </a:solidFill>
                <a:latin typeface="微软雅黑" panose="020B0503020204020204" charset="-122"/>
                <a:ea typeface="微软雅黑" panose="020B0503020204020204" charset="-122"/>
              </a:rPr>
              <a:t>begin...end</a:t>
            </a:r>
            <a:r>
              <a:rPr lang="zh-CN" altLang="en-US" sz="1600" b="1" dirty="0" smtClean="0">
                <a:solidFill>
                  <a:schemeClr val="accent5">
                    <a:lumMod val="75000"/>
                  </a:schemeClr>
                </a:solidFill>
                <a:latin typeface="微软雅黑" panose="020B0503020204020204" charset="-122"/>
                <a:ea typeface="微软雅黑" panose="020B0503020204020204" charset="-122"/>
              </a:rPr>
              <a:t>。</a:t>
            </a:r>
            <a:endParaRPr lang="en-US" altLang="zh-CN" sz="1600" b="1" dirty="0" smtClean="0">
              <a:solidFill>
                <a:schemeClr val="accent5">
                  <a:lumMod val="75000"/>
                </a:schemeClr>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DECLARE </a:t>
            </a:r>
            <a:r>
              <a:rPr lang="en-US" altLang="zh-CN" sz="1600" b="1" dirty="0">
                <a:solidFill>
                  <a:srgbClr val="0000FF"/>
                </a:solidFill>
                <a:latin typeface="微软雅黑" panose="020B0503020204020204" charset="-122"/>
                <a:ea typeface="微软雅黑" panose="020B0503020204020204" charset="-122"/>
              </a:rPr>
              <a:t>EXIT</a:t>
            </a:r>
            <a:r>
              <a:rPr lang="en-US" altLang="zh-CN" sz="1600" b="1" dirty="0">
                <a:latin typeface="微软雅黑" panose="020B0503020204020204" charset="-122"/>
                <a:ea typeface="微软雅黑" panose="020B0503020204020204" charset="-122"/>
              </a:rPr>
              <a:t> HANDLER FOR </a:t>
            </a:r>
            <a:r>
              <a:rPr lang="en-US" altLang="zh-CN" sz="1600" b="1" dirty="0">
                <a:solidFill>
                  <a:srgbClr val="0000FF"/>
                </a:solidFill>
                <a:latin typeface="微软雅黑" panose="020B0503020204020204" charset="-122"/>
                <a:ea typeface="微软雅黑" panose="020B0503020204020204" charset="-122"/>
              </a:rPr>
              <a:t>SQLEXCEPTION</a:t>
            </a:r>
            <a:endParaRPr lang="en-US" altLang="zh-CN" sz="1600" b="1" dirty="0">
              <a:solidFill>
                <a:srgbClr val="0000FF"/>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BEGIN</a:t>
            </a:r>
            <a:endParaRPr lang="en-US" altLang="zh-CN" sz="1600" b="1" dirty="0">
              <a:latin typeface="微软雅黑" panose="020B0503020204020204" charset="-122"/>
              <a:ea typeface="微软雅黑" panose="020B0503020204020204" charset="-122"/>
            </a:endParaRPr>
          </a:p>
          <a:p>
            <a:r>
              <a:rPr lang="en-US" altLang="zh-CN" sz="1600" b="1" dirty="0" smtClean="0">
                <a:latin typeface="微软雅黑" panose="020B0503020204020204" charset="-122"/>
                <a:ea typeface="微软雅黑" panose="020B0503020204020204" charset="-122"/>
              </a:rPr>
              <a:t>    ROLLBACK</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r>
              <a:rPr lang="en-US" altLang="zh-CN" sz="1600" b="1" dirty="0" smtClean="0">
                <a:latin typeface="微软雅黑" panose="020B0503020204020204" charset="-122"/>
                <a:ea typeface="微软雅黑" panose="020B0503020204020204" charset="-122"/>
              </a:rPr>
              <a:t>    Select </a:t>
            </a:r>
            <a:r>
              <a:rPr lang="en-US" altLang="zh-CN" sz="1600" b="1" dirty="0">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发生错误，执行将被回滚，程序将终止执行</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END</a:t>
            </a:r>
            <a:r>
              <a:rPr lang="en-US" altLang="zh-CN" sz="1600" b="1" dirty="0" smtClean="0">
                <a:latin typeface="微软雅黑" panose="020B0503020204020204" charset="-122"/>
                <a:ea typeface="微软雅黑" panose="020B0503020204020204" charset="-122"/>
              </a:rPr>
              <a:t>;</a:t>
            </a:r>
            <a:endParaRPr lang="en-US" altLang="zh-CN" sz="1600" b="1" dirty="0" smtClean="0">
              <a:latin typeface="微软雅黑" panose="020B0503020204020204" charset="-122"/>
              <a:ea typeface="微软雅黑" panose="020B0503020204020204" charset="-122"/>
            </a:endParaRPr>
          </a:p>
          <a:p>
            <a:endParaRPr lang="en-US" altLang="zh-CN" sz="1600" b="1" dirty="0">
              <a:latin typeface="微软雅黑" panose="020B0503020204020204" charset="-122"/>
              <a:ea typeface="微软雅黑" panose="020B0503020204020204" charset="-122"/>
            </a:endParaRPr>
          </a:p>
          <a:p>
            <a:r>
              <a:rPr lang="en-US" altLang="zh-CN" sz="1600" b="1" dirty="0">
                <a:solidFill>
                  <a:schemeClr val="accent5">
                    <a:lumMod val="75000"/>
                  </a:schemeClr>
                </a:solidFill>
                <a:latin typeface="微软雅黑" panose="020B0503020204020204" charset="-122"/>
                <a:ea typeface="微软雅黑" panose="020B0503020204020204" charset="-122"/>
              </a:rPr>
              <a:t>#</a:t>
            </a:r>
            <a:r>
              <a:rPr lang="zh-CN" altLang="en-US" sz="1600" b="1" dirty="0" smtClean="0">
                <a:solidFill>
                  <a:schemeClr val="accent5">
                    <a:lumMod val="75000"/>
                  </a:schemeClr>
                </a:solidFill>
                <a:latin typeface="微软雅黑" panose="020B0503020204020204" charset="-122"/>
                <a:ea typeface="微软雅黑" panose="020B0503020204020204" charset="-122"/>
              </a:rPr>
              <a:t>对于</a:t>
            </a:r>
            <a:r>
              <a:rPr lang="zh-CN" altLang="en-US" sz="1600" b="1" dirty="0">
                <a:solidFill>
                  <a:schemeClr val="accent5">
                    <a:lumMod val="75000"/>
                  </a:schemeClr>
                </a:solidFill>
                <a:latin typeface="微软雅黑" panose="020B0503020204020204" charset="-122"/>
                <a:ea typeface="微软雅黑" panose="020B0503020204020204" charset="-122"/>
              </a:rPr>
              <a:t>游标或</a:t>
            </a:r>
            <a:r>
              <a:rPr lang="en-US" altLang="zh-CN" sz="1600" b="1" dirty="0">
                <a:solidFill>
                  <a:schemeClr val="accent5">
                    <a:lumMod val="75000"/>
                  </a:schemeClr>
                </a:solidFill>
                <a:latin typeface="微软雅黑" panose="020B0503020204020204" charset="-122"/>
                <a:ea typeface="微软雅黑" panose="020B0503020204020204" charset="-122"/>
              </a:rPr>
              <a:t>select into</a:t>
            </a:r>
            <a:r>
              <a:rPr lang="zh-CN" altLang="en-US" sz="1600" b="1" dirty="0">
                <a:solidFill>
                  <a:schemeClr val="accent5">
                    <a:lumMod val="75000"/>
                  </a:schemeClr>
                </a:solidFill>
                <a:latin typeface="微软雅黑" panose="020B0503020204020204" charset="-122"/>
                <a:ea typeface="微软雅黑" panose="020B0503020204020204" charset="-122"/>
              </a:rPr>
              <a:t>操作，如果出现找不到记录的情况，将</a:t>
            </a:r>
            <a:r>
              <a:rPr lang="en-US" altLang="zh-CN" sz="1600" b="1" dirty="0" err="1">
                <a:solidFill>
                  <a:schemeClr val="accent5">
                    <a:lumMod val="75000"/>
                  </a:schemeClr>
                </a:solidFill>
                <a:latin typeface="微软雅黑" panose="020B0503020204020204" charset="-122"/>
                <a:ea typeface="微软雅黑" panose="020B0503020204020204" charset="-122"/>
              </a:rPr>
              <a:t>no_row_found</a:t>
            </a:r>
            <a:r>
              <a:rPr lang="zh-CN" altLang="en-US" sz="1600" b="1" dirty="0">
                <a:solidFill>
                  <a:schemeClr val="accent5">
                    <a:lumMod val="75000"/>
                  </a:schemeClr>
                </a:solidFill>
                <a:latin typeface="微软雅黑" panose="020B0503020204020204" charset="-122"/>
                <a:ea typeface="微软雅黑" panose="020B0503020204020204" charset="-122"/>
              </a:rPr>
              <a:t>赋值为</a:t>
            </a:r>
            <a:r>
              <a:rPr lang="en-US" altLang="zh-CN" sz="1600" b="1" dirty="0">
                <a:solidFill>
                  <a:schemeClr val="accent5">
                    <a:lumMod val="75000"/>
                  </a:schemeClr>
                </a:solidFill>
                <a:latin typeface="微软雅黑" panose="020B0503020204020204" charset="-122"/>
                <a:ea typeface="微软雅黑" panose="020B0503020204020204" charset="-122"/>
              </a:rPr>
              <a:t>1</a:t>
            </a:r>
            <a:r>
              <a:rPr lang="zh-CN" altLang="en-US" sz="1600" b="1" dirty="0" smtClean="0">
                <a:solidFill>
                  <a:schemeClr val="accent5">
                    <a:lumMod val="75000"/>
                  </a:schemeClr>
                </a:solidFill>
                <a:latin typeface="微软雅黑" panose="020B0503020204020204" charset="-122"/>
                <a:ea typeface="微软雅黑" panose="020B0503020204020204" charset="-122"/>
              </a:rPr>
              <a:t>。</a:t>
            </a:r>
            <a:endParaRPr lang="en-US" altLang="zh-CN" sz="1600" b="1" dirty="0" smtClean="0">
              <a:solidFill>
                <a:schemeClr val="accent5">
                  <a:lumMod val="75000"/>
                </a:schemeClr>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DECLARE </a:t>
            </a:r>
            <a:r>
              <a:rPr lang="en-US" altLang="zh-CN" sz="1600" b="1" dirty="0">
                <a:solidFill>
                  <a:srgbClr val="0000FF"/>
                </a:solidFill>
                <a:latin typeface="微软雅黑" panose="020B0503020204020204" charset="-122"/>
                <a:ea typeface="微软雅黑" panose="020B0503020204020204" charset="-122"/>
              </a:rPr>
              <a:t>CONTINUE</a:t>
            </a:r>
            <a:r>
              <a:rPr lang="en-US" altLang="zh-CN" sz="1600" b="1" dirty="0">
                <a:latin typeface="微软雅黑" panose="020B0503020204020204" charset="-122"/>
                <a:ea typeface="微软雅黑" panose="020B0503020204020204" charset="-122"/>
              </a:rPr>
              <a:t> HANDLER FOR </a:t>
            </a:r>
            <a:r>
              <a:rPr lang="en-US" altLang="zh-CN" sz="1600" b="1" dirty="0">
                <a:solidFill>
                  <a:srgbClr val="0000FF"/>
                </a:solidFill>
                <a:latin typeface="微软雅黑" panose="020B0503020204020204" charset="-122"/>
                <a:ea typeface="微软雅黑" panose="020B0503020204020204" charset="-122"/>
              </a:rPr>
              <a:t>NOT FOUND </a:t>
            </a:r>
            <a:r>
              <a:rPr lang="en-US" altLang="zh-CN" sz="1600" b="1" dirty="0">
                <a:latin typeface="微软雅黑" panose="020B0503020204020204" charset="-122"/>
                <a:ea typeface="微软雅黑" panose="020B0503020204020204" charset="-122"/>
              </a:rPr>
              <a:t>SET </a:t>
            </a:r>
            <a:r>
              <a:rPr lang="en-US" altLang="zh-CN" sz="1600" b="1" dirty="0" err="1">
                <a:latin typeface="微软雅黑" panose="020B0503020204020204" charset="-122"/>
                <a:ea typeface="微软雅黑" panose="020B0503020204020204" charset="-122"/>
              </a:rPr>
              <a:t>no_row_found</a:t>
            </a:r>
            <a:r>
              <a:rPr lang="en-US" altLang="zh-CN" sz="1600" b="1" dirty="0">
                <a:latin typeface="微软雅黑" panose="020B0503020204020204" charset="-122"/>
                <a:ea typeface="微软雅黑" panose="020B0503020204020204" charset="-122"/>
              </a:rPr>
              <a:t> = 1</a:t>
            </a:r>
            <a:r>
              <a:rPr lang="en-US" altLang="zh-CN" sz="1600" b="1" dirty="0" smtClean="0">
                <a:latin typeface="微软雅黑" panose="020B0503020204020204" charset="-122"/>
                <a:ea typeface="微软雅黑" panose="020B0503020204020204" charset="-122"/>
              </a:rPr>
              <a:t>;</a:t>
            </a:r>
            <a:endParaRPr lang="en-US" altLang="zh-CN" sz="1600" b="1" dirty="0" smtClean="0">
              <a:latin typeface="微软雅黑" panose="020B0503020204020204" charset="-122"/>
              <a:ea typeface="微软雅黑" panose="020B0503020204020204" charset="-122"/>
            </a:endParaRPr>
          </a:p>
          <a:p>
            <a:endParaRPr lang="en-US" altLang="zh-CN" sz="1600" b="1" dirty="0">
              <a:latin typeface="微软雅黑" panose="020B0503020204020204" charset="-122"/>
              <a:ea typeface="微软雅黑" panose="020B0503020204020204" charset="-122"/>
            </a:endParaRPr>
          </a:p>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a:solidFill>
                  <a:schemeClr val="accent5">
                    <a:lumMod val="75000"/>
                  </a:schemeClr>
                </a:solidFill>
                <a:latin typeface="微软雅黑" panose="020B0503020204020204" charset="-122"/>
                <a:ea typeface="微软雅黑" panose="020B0503020204020204" charset="-122"/>
              </a:rPr>
              <a:t>如果出现重复键值，</a:t>
            </a:r>
            <a:r>
              <a:rPr lang="en-US" altLang="zh-CN" sz="1600" b="1" dirty="0">
                <a:solidFill>
                  <a:schemeClr val="accent5">
                    <a:lumMod val="75000"/>
                  </a:schemeClr>
                </a:solidFill>
                <a:latin typeface="微软雅黑" panose="020B0503020204020204" charset="-122"/>
                <a:ea typeface="微软雅黑" panose="020B0503020204020204" charset="-122"/>
              </a:rPr>
              <a:t>MySQL</a:t>
            </a:r>
            <a:r>
              <a:rPr lang="zh-CN" altLang="en-US" sz="1600" b="1" dirty="0">
                <a:solidFill>
                  <a:schemeClr val="accent5">
                    <a:lumMod val="75000"/>
                  </a:schemeClr>
                </a:solidFill>
                <a:latin typeface="微软雅黑" panose="020B0503020204020204" charset="-122"/>
                <a:ea typeface="微软雅黑" panose="020B0503020204020204" charset="-122"/>
              </a:rPr>
              <a:t>会给出</a:t>
            </a:r>
            <a:r>
              <a:rPr lang="en-US" altLang="zh-CN" sz="1600" b="1" dirty="0">
                <a:solidFill>
                  <a:schemeClr val="accent5">
                    <a:lumMod val="75000"/>
                  </a:schemeClr>
                </a:solidFill>
                <a:latin typeface="微软雅黑" panose="020B0503020204020204" charset="-122"/>
                <a:ea typeface="微软雅黑" panose="020B0503020204020204" charset="-122"/>
              </a:rPr>
              <a:t>1062</a:t>
            </a:r>
            <a:r>
              <a:rPr lang="zh-CN" altLang="en-US" sz="1600" b="1" dirty="0">
                <a:solidFill>
                  <a:schemeClr val="accent5">
                    <a:lumMod val="75000"/>
                  </a:schemeClr>
                </a:solidFill>
                <a:latin typeface="微软雅黑" panose="020B0503020204020204" charset="-122"/>
                <a:ea typeface="微软雅黑" panose="020B0503020204020204" charset="-122"/>
              </a:rPr>
              <a:t>的错误，将给出错误提示，程序继续运行。如：</a:t>
            </a:r>
            <a:endParaRPr lang="en-US" altLang="zh-CN" sz="1600" b="1" dirty="0" smtClean="0">
              <a:solidFill>
                <a:schemeClr val="accent5">
                  <a:lumMod val="75000"/>
                </a:schemeClr>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DECLARE </a:t>
            </a:r>
            <a:r>
              <a:rPr lang="en-US" altLang="zh-CN" sz="1600" b="1" dirty="0">
                <a:solidFill>
                  <a:srgbClr val="0000FF"/>
                </a:solidFill>
                <a:latin typeface="微软雅黑" panose="020B0503020204020204" charset="-122"/>
                <a:ea typeface="微软雅黑" panose="020B0503020204020204" charset="-122"/>
              </a:rPr>
              <a:t>CONTINUE</a:t>
            </a:r>
            <a:r>
              <a:rPr lang="en-US" altLang="zh-CN" sz="1600" b="1" dirty="0">
                <a:latin typeface="微软雅黑" panose="020B0503020204020204" charset="-122"/>
                <a:ea typeface="微软雅黑" panose="020B0503020204020204" charset="-122"/>
              </a:rPr>
              <a:t> HANDLER FOR </a:t>
            </a:r>
            <a:r>
              <a:rPr lang="en-US" altLang="zh-CN" sz="1600" b="1" dirty="0" smtClean="0">
                <a:solidFill>
                  <a:srgbClr val="0000FF"/>
                </a:solidFill>
                <a:latin typeface="微软雅黑" panose="020B0503020204020204" charset="-122"/>
                <a:ea typeface="微软雅黑" panose="020B0503020204020204" charset="-122"/>
              </a:rPr>
              <a:t>1062</a:t>
            </a:r>
            <a:r>
              <a:rPr lang="en-US" altLang="zh-CN" sz="1600" b="1" dirty="0" smtClean="0">
                <a:latin typeface="微软雅黑" panose="020B0503020204020204" charset="-122"/>
                <a:ea typeface="微软雅黑" panose="020B0503020204020204" charset="-122"/>
              </a:rPr>
              <a:t> Select </a:t>
            </a:r>
            <a:r>
              <a:rPr lang="en-US" altLang="zh-CN" sz="1600" b="1" dirty="0">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错误：重复键值</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endParaRPr lang="zh-CN" altLang="en-US"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异常处理的优先级</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MySQL</a:t>
            </a:r>
            <a:r>
              <a:rPr lang="zh-CN" altLang="en-US" dirty="0"/>
              <a:t>中，每一个</a:t>
            </a:r>
            <a:r>
              <a:rPr lang="en-US" altLang="zh-CN" dirty="0"/>
              <a:t>error</a:t>
            </a:r>
            <a:r>
              <a:rPr lang="zh-CN" altLang="en-US" dirty="0"/>
              <a:t>错误都会对应一个错误代码，一个</a:t>
            </a:r>
            <a:r>
              <a:rPr lang="en-US" altLang="zh-CN" dirty="0"/>
              <a:t>SQLSTATE</a:t>
            </a:r>
            <a:r>
              <a:rPr lang="zh-CN" altLang="en-US" dirty="0"/>
              <a:t>状态可以映射到</a:t>
            </a:r>
            <a:r>
              <a:rPr lang="en-US" altLang="zh-CN" dirty="0"/>
              <a:t>MySQL</a:t>
            </a:r>
            <a:r>
              <a:rPr lang="zh-CN" altLang="en-US" dirty="0"/>
              <a:t>多个错误代码，不太具体，而像</a:t>
            </a:r>
            <a:r>
              <a:rPr lang="en-US" altLang="zh-CN" dirty="0"/>
              <a:t>SQLEXCPETION</a:t>
            </a:r>
            <a:r>
              <a:rPr lang="zh-CN" altLang="en-US" dirty="0"/>
              <a:t>或</a:t>
            </a:r>
            <a:r>
              <a:rPr lang="en-US" altLang="zh-CN" dirty="0"/>
              <a:t>SQLWARNING</a:t>
            </a:r>
            <a:r>
              <a:rPr lang="zh-CN" altLang="en-US" dirty="0"/>
              <a:t>是一类</a:t>
            </a:r>
            <a:r>
              <a:rPr lang="en-US" altLang="zh-CN" dirty="0"/>
              <a:t>SQLSTATES</a:t>
            </a:r>
            <a:r>
              <a:rPr lang="zh-CN" altLang="en-US" dirty="0"/>
              <a:t>值，是通用的。因此，</a:t>
            </a:r>
            <a:r>
              <a:rPr lang="zh-CN" altLang="en-US" dirty="0">
                <a:solidFill>
                  <a:srgbClr val="0000FF"/>
                </a:solidFill>
              </a:rPr>
              <a:t>在处理优先级上，</a:t>
            </a:r>
            <a:r>
              <a:rPr lang="en-US" altLang="zh-CN" dirty="0">
                <a:solidFill>
                  <a:srgbClr val="0000FF"/>
                </a:solidFill>
              </a:rPr>
              <a:t>error</a:t>
            </a:r>
            <a:r>
              <a:rPr lang="zh-CN" altLang="en-US" dirty="0">
                <a:solidFill>
                  <a:srgbClr val="0000FF"/>
                </a:solidFill>
              </a:rPr>
              <a:t>错误首先处理，其次是</a:t>
            </a:r>
            <a:r>
              <a:rPr lang="en-US" altLang="zh-CN" dirty="0">
                <a:solidFill>
                  <a:srgbClr val="0000FF"/>
                </a:solidFill>
              </a:rPr>
              <a:t>SQLSTATE</a:t>
            </a:r>
            <a:r>
              <a:rPr lang="zh-CN" altLang="en-US" dirty="0">
                <a:solidFill>
                  <a:srgbClr val="0000FF"/>
                </a:solidFill>
              </a:rPr>
              <a:t>，最后是</a:t>
            </a:r>
            <a:r>
              <a:rPr lang="en-US" altLang="zh-CN" dirty="0">
                <a:solidFill>
                  <a:srgbClr val="0000FF"/>
                </a:solidFill>
              </a:rPr>
              <a:t>SQLEXCEPTION</a:t>
            </a:r>
            <a:r>
              <a:rPr lang="zh-CN" altLang="en-US" dirty="0" smtClean="0">
                <a:solidFill>
                  <a:srgbClr val="0000FF"/>
                </a:solidFill>
              </a:rPr>
              <a:t>。</a:t>
            </a:r>
            <a:br>
              <a:rPr lang="zh-CN" altLang="en-US" dirty="0">
                <a:solidFill>
                  <a:srgbClr val="0000FF"/>
                </a:solidFill>
              </a:rPr>
            </a:br>
            <a:endParaRPr lang="zh-CN" altLang="en-US" dirty="0">
              <a:solidFill>
                <a:srgbClr val="0000FF"/>
              </a:solidFill>
            </a:endParaRPr>
          </a:p>
        </p:txBody>
      </p:sp>
      <p:sp>
        <p:nvSpPr>
          <p:cNvPr id="4" name="矩形 3"/>
          <p:cNvSpPr/>
          <p:nvPr/>
        </p:nvSpPr>
        <p:spPr>
          <a:xfrm>
            <a:off x="609599" y="3207318"/>
            <a:ext cx="7943484" cy="304698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ELIMITER $$</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charset="-122"/>
                <a:ea typeface="微软雅黑" panose="020B0503020204020204" charset="-122"/>
              </a:rPr>
              <a:t>Create</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PROCEDURE</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insert_article_tags_3(</a:t>
            </a:r>
            <a:r>
              <a:rPr lang="zh-CN" altLang="zh-CN" sz="1600" b="1" dirty="0">
                <a:solidFill>
                  <a:srgbClr val="808080"/>
                </a:solidFill>
                <a:latin typeface="微软雅黑" panose="020B0503020204020204" charset="-122"/>
                <a:ea typeface="微软雅黑" panose="020B0503020204020204" charset="-122"/>
              </a:rPr>
              <a:t>IN</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article_id </a:t>
            </a:r>
            <a:r>
              <a:rPr lang="zh-CN" altLang="zh-CN" sz="1600" b="1" dirty="0">
                <a:solidFill>
                  <a:srgbClr val="006699"/>
                </a:solidFill>
                <a:latin typeface="微软雅黑" panose="020B0503020204020204" charset="-122"/>
                <a:ea typeface="微软雅黑" panose="020B0503020204020204" charset="-122"/>
              </a:rPr>
              <a:t>INT</a:t>
            </a: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808080"/>
                </a:solidFill>
                <a:latin typeface="微软雅黑" panose="020B0503020204020204" charset="-122"/>
                <a:ea typeface="微软雅黑" panose="020B0503020204020204" charset="-122"/>
              </a:rPr>
              <a:t>IN</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tag_id </a:t>
            </a:r>
            <a:r>
              <a:rPr lang="zh-CN" altLang="zh-CN" sz="1600" b="1" dirty="0">
                <a:solidFill>
                  <a:srgbClr val="006699"/>
                </a:solidFill>
                <a:latin typeface="微软雅黑" panose="020B0503020204020204" charset="-122"/>
                <a:ea typeface="微软雅黑" panose="020B0503020204020204" charset="-122"/>
              </a:rPr>
              <a:t>INT</a:t>
            </a:r>
            <a:r>
              <a:rPr lang="zh-CN" altLang="zh-CN" sz="1600" b="1" dirty="0">
                <a:solidFill>
                  <a:srgbClr val="C7254E"/>
                </a:solidFill>
                <a:latin typeface="微软雅黑" panose="020B0503020204020204" charset="-122"/>
                <a:ea typeface="微软雅黑" panose="020B0503020204020204" charset="-122"/>
              </a:rPr>
              <a:t>)</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charset="-122"/>
                <a:ea typeface="微软雅黑" panose="020B0503020204020204" charset="-122"/>
              </a:rPr>
              <a:t>BEGIN</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DECLARE</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EXIT HANDLER </a:t>
            </a:r>
            <a:r>
              <a:rPr lang="zh-CN" altLang="zh-CN" sz="1600" b="1" dirty="0">
                <a:solidFill>
                  <a:srgbClr val="006699"/>
                </a:solidFill>
                <a:latin typeface="微软雅黑" panose="020B0503020204020204" charset="-122"/>
                <a:ea typeface="微软雅黑" panose="020B0503020204020204" charset="-122"/>
              </a:rPr>
              <a:t>FOR</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1062 </a:t>
            </a:r>
            <a:r>
              <a:rPr lang="zh-CN" altLang="zh-CN" sz="1600" b="1" dirty="0">
                <a:solidFill>
                  <a:srgbClr val="006699"/>
                </a:solidFill>
                <a:latin typeface="微软雅黑" panose="020B0503020204020204" charset="-122"/>
                <a:ea typeface="微软雅黑" panose="020B0503020204020204" charset="-122"/>
              </a:rPr>
              <a:t>Select</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00FF"/>
                </a:solidFill>
                <a:latin typeface="微软雅黑" panose="020B0503020204020204" charset="-122"/>
                <a:ea typeface="微软雅黑" panose="020B0503020204020204" charset="-122"/>
              </a:rPr>
              <a:t>'键值重复'</a:t>
            </a:r>
            <a:r>
              <a:rPr lang="zh-CN" altLang="zh-CN" sz="1600" b="1" dirty="0">
                <a:solidFill>
                  <a:srgbClr val="C7254E"/>
                </a:solidFill>
                <a:latin typeface="微软雅黑" panose="020B0503020204020204" charset="-122"/>
                <a:ea typeface="微软雅黑" panose="020B0503020204020204" charset="-122"/>
              </a:rPr>
              <a:t>;</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DECLARE</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EXIT HANDLER </a:t>
            </a:r>
            <a:r>
              <a:rPr lang="zh-CN" altLang="zh-CN" sz="1600" b="1" dirty="0">
                <a:solidFill>
                  <a:srgbClr val="006699"/>
                </a:solidFill>
                <a:latin typeface="微软雅黑" panose="020B0503020204020204" charset="-122"/>
                <a:ea typeface="微软雅黑" panose="020B0503020204020204" charset="-122"/>
              </a:rPr>
              <a:t>FOR</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SQLEXCEPTION </a:t>
            </a:r>
            <a:r>
              <a:rPr lang="zh-CN" altLang="zh-CN" sz="1600" b="1" dirty="0">
                <a:solidFill>
                  <a:srgbClr val="006699"/>
                </a:solidFill>
                <a:latin typeface="微软雅黑" panose="020B0503020204020204" charset="-122"/>
                <a:ea typeface="微软雅黑" panose="020B0503020204020204" charset="-122"/>
              </a:rPr>
              <a:t>Select</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00FF"/>
                </a:solidFill>
                <a:latin typeface="微软雅黑" panose="020B0503020204020204" charset="-122"/>
                <a:ea typeface="微软雅黑" panose="020B0503020204020204" charset="-122"/>
              </a:rPr>
              <a:t>'SQLException异常'</a:t>
            </a:r>
            <a:r>
              <a:rPr lang="zh-CN" altLang="zh-CN" sz="1600" b="1" dirty="0">
                <a:solidFill>
                  <a:srgbClr val="C7254E"/>
                </a:solidFill>
                <a:latin typeface="微软雅黑" panose="020B0503020204020204" charset="-122"/>
                <a:ea typeface="微软雅黑" panose="020B0503020204020204" charset="-122"/>
              </a:rPr>
              <a:t>;</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DECLARE</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EXIT HANDLER </a:t>
            </a:r>
            <a:r>
              <a:rPr lang="zh-CN" altLang="zh-CN" sz="1600" b="1" dirty="0">
                <a:solidFill>
                  <a:srgbClr val="006699"/>
                </a:solidFill>
                <a:latin typeface="微软雅黑" panose="020B0503020204020204" charset="-122"/>
                <a:ea typeface="微软雅黑" panose="020B0503020204020204" charset="-122"/>
              </a:rPr>
              <a:t>FOR</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SQLSTATE </a:t>
            </a:r>
            <a:r>
              <a:rPr lang="zh-CN" altLang="zh-CN" sz="1600" b="1" dirty="0">
                <a:solidFill>
                  <a:srgbClr val="0000FF"/>
                </a:solidFill>
                <a:latin typeface="微软雅黑" panose="020B0503020204020204" charset="-122"/>
                <a:ea typeface="微软雅黑" panose="020B0503020204020204" charset="-122"/>
              </a:rPr>
              <a:t>'23000'</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Select</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00FF"/>
                </a:solidFill>
                <a:latin typeface="微软雅黑" panose="020B0503020204020204" charset="-122"/>
                <a:ea typeface="微软雅黑" panose="020B0503020204020204" charset="-122"/>
              </a:rPr>
              <a:t>'SQLSTATE 23000'</a:t>
            </a:r>
            <a:r>
              <a:rPr lang="zh-CN" altLang="zh-CN" sz="1600" b="1" dirty="0">
                <a:solidFill>
                  <a:srgbClr val="C7254E"/>
                </a:solidFill>
                <a:latin typeface="微软雅黑" panose="020B0503020204020204" charset="-122"/>
                <a:ea typeface="微软雅黑" panose="020B0503020204020204" charset="-122"/>
              </a:rPr>
              <a:t>;</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8200"/>
                </a:solidFill>
                <a:latin typeface="微软雅黑" panose="020B0503020204020204" charset="-122"/>
                <a:ea typeface="微软雅黑" panose="020B0503020204020204" charset="-122"/>
              </a:rPr>
              <a:t>-- 插入记录</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Insert</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INTO</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article_tags(article_id,tag_id)</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VALUES</a:t>
            </a:r>
            <a:r>
              <a:rPr lang="zh-CN" altLang="zh-CN" sz="1600" b="1" dirty="0">
                <a:solidFill>
                  <a:srgbClr val="C7254E"/>
                </a:solidFill>
                <a:latin typeface="微软雅黑" panose="020B0503020204020204" charset="-122"/>
                <a:ea typeface="微软雅黑" panose="020B0503020204020204" charset="-122"/>
              </a:rPr>
              <a:t>(article_id,tag_id);</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8200"/>
                </a:solidFill>
                <a:latin typeface="微软雅黑" panose="020B0503020204020204" charset="-122"/>
                <a:ea typeface="微软雅黑" panose="020B0503020204020204" charset="-122"/>
              </a:rPr>
              <a:t>-- 返回记录数</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Select</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FF1493"/>
                </a:solidFill>
                <a:latin typeface="微软雅黑" panose="020B0503020204020204" charset="-122"/>
                <a:ea typeface="微软雅黑" panose="020B0503020204020204" charset="-122"/>
              </a:rPr>
              <a:t>COUNT</a:t>
            </a: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FROM</a:t>
            </a:r>
            <a:r>
              <a:rPr lang="zh-CN" altLang="zh-CN" sz="8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article_tags;</a:t>
            </a:r>
            <a:endParaRPr lang="zh-CN" altLang="zh-CN" sz="8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charset="-122"/>
                <a:ea typeface="微软雅黑" panose="020B0503020204020204" charset="-122"/>
              </a:rPr>
              <a:t>END</a:t>
            </a:r>
            <a:endParaRPr lang="zh-CN" altLang="zh-CN" sz="3600" b="1" dirty="0">
              <a:latin typeface="微软雅黑" panose="020B0503020204020204" charset="-122"/>
              <a:ea typeface="微软雅黑" panose="020B0503020204020204" charset="-122"/>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337510" y="4610130"/>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如果插入一条已经存在的记录，按照上面所说的执行顺序应该提示“健值重复”。</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命名异常</a:t>
            </a:r>
            <a:endParaRPr lang="zh-CN" altLang="en-US" dirty="0"/>
          </a:p>
        </p:txBody>
      </p:sp>
      <p:sp>
        <p:nvSpPr>
          <p:cNvPr id="3" name="内容占位符 2"/>
          <p:cNvSpPr>
            <a:spLocks noGrp="1"/>
          </p:cNvSpPr>
          <p:nvPr>
            <p:ph idx="1"/>
          </p:nvPr>
        </p:nvSpPr>
        <p:spPr/>
        <p:txBody>
          <a:bodyPr/>
          <a:lstStyle/>
          <a:p>
            <a:r>
              <a:rPr lang="zh-CN" altLang="en-US" dirty="0" smtClean="0"/>
              <a:t>首先我们看一个例子。</a:t>
            </a:r>
            <a:endParaRPr lang="en-US" altLang="zh-CN" dirty="0" smtClean="0"/>
          </a:p>
          <a:p>
            <a:endParaRPr lang="zh-CN" altLang="en-US" dirty="0"/>
          </a:p>
        </p:txBody>
      </p:sp>
      <p:sp>
        <p:nvSpPr>
          <p:cNvPr id="4" name="矩形 3"/>
          <p:cNvSpPr/>
          <p:nvPr/>
        </p:nvSpPr>
        <p:spPr>
          <a:xfrm>
            <a:off x="773486" y="2010695"/>
            <a:ext cx="7219047" cy="58477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eaLnBrk="0" fontAlgn="base" hangingPunct="0">
              <a:spcBef>
                <a:spcPct val="0"/>
              </a:spcBef>
              <a:spcAft>
                <a:spcPct val="0"/>
              </a:spcAft>
            </a:pPr>
            <a:r>
              <a:rPr lang="zh-CN" altLang="zh-CN" sz="1600" b="1" dirty="0">
                <a:solidFill>
                  <a:srgbClr val="006699"/>
                </a:solidFill>
                <a:latin typeface="微软雅黑" panose="020B0503020204020204" charset="-122"/>
                <a:ea typeface="微软雅黑" panose="020B0503020204020204" charset="-122"/>
              </a:rPr>
              <a:t>DECLARE</a:t>
            </a:r>
            <a:r>
              <a:rPr lang="zh-CN" altLang="zh-CN" sz="16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EXIT HANDLER </a:t>
            </a:r>
            <a:r>
              <a:rPr lang="zh-CN" altLang="zh-CN" sz="1600" b="1" dirty="0">
                <a:solidFill>
                  <a:srgbClr val="006699"/>
                </a:solidFill>
                <a:latin typeface="微软雅黑" panose="020B0503020204020204" charset="-122"/>
                <a:ea typeface="微软雅黑" panose="020B0503020204020204" charset="-122"/>
              </a:rPr>
              <a:t>FOR</a:t>
            </a:r>
            <a:r>
              <a:rPr lang="zh-CN" altLang="zh-CN" sz="16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1051 </a:t>
            </a:r>
            <a:r>
              <a:rPr lang="zh-CN" altLang="zh-CN" sz="1600" b="1" dirty="0">
                <a:solidFill>
                  <a:srgbClr val="006699"/>
                </a:solidFill>
                <a:latin typeface="微软雅黑" panose="020B0503020204020204" charset="-122"/>
                <a:ea typeface="微软雅黑" panose="020B0503020204020204" charset="-122"/>
              </a:rPr>
              <a:t>Select</a:t>
            </a:r>
            <a:r>
              <a:rPr lang="zh-CN" altLang="zh-CN" sz="1600" b="1" dirty="0">
                <a:solidFill>
                  <a:srgbClr val="4F4F4F"/>
                </a:solidFill>
                <a:latin typeface="微软雅黑" panose="020B0503020204020204" charset="-122"/>
                <a:ea typeface="微软雅黑" panose="020B0503020204020204" charset="-122"/>
              </a:rPr>
              <a:t> </a:t>
            </a:r>
            <a:r>
              <a:rPr lang="zh-CN" altLang="zh-CN" sz="1600" b="1" dirty="0">
                <a:solidFill>
                  <a:srgbClr val="0000FF"/>
                </a:solidFill>
                <a:latin typeface="微软雅黑" panose="020B0503020204020204" charset="-122"/>
                <a:ea typeface="微软雅黑" panose="020B0503020204020204" charset="-122"/>
              </a:rPr>
              <a:t>'请先创建数据表 abc'</a:t>
            </a:r>
            <a:r>
              <a:rPr lang="zh-CN" altLang="zh-CN" sz="1600" b="1" dirty="0">
                <a:solidFill>
                  <a:srgbClr val="C7254E"/>
                </a:solidFill>
                <a:latin typeface="微软雅黑" panose="020B0503020204020204" charset="-122"/>
                <a:ea typeface="微软雅黑" panose="020B0503020204020204" charset="-122"/>
              </a:rPr>
              <a:t>;</a:t>
            </a:r>
            <a:endParaRPr lang="zh-CN" altLang="zh-CN" sz="1600" b="1" dirty="0">
              <a:latin typeface="微软雅黑" panose="020B0503020204020204" charset="-122"/>
              <a:ea typeface="微软雅黑" panose="020B050302020402020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charset="-122"/>
                <a:ea typeface="微软雅黑" panose="020B0503020204020204" charset="-122"/>
              </a:rPr>
              <a:t>Select</a:t>
            </a:r>
            <a:r>
              <a:rPr lang="zh-CN" altLang="zh-CN" sz="16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 </a:t>
            </a:r>
            <a:r>
              <a:rPr lang="zh-CN" altLang="zh-CN" sz="1600" b="1" dirty="0">
                <a:solidFill>
                  <a:srgbClr val="006699"/>
                </a:solidFill>
                <a:latin typeface="微软雅黑" panose="020B0503020204020204" charset="-122"/>
                <a:ea typeface="微软雅黑" panose="020B0503020204020204" charset="-122"/>
              </a:rPr>
              <a:t>FROM</a:t>
            </a:r>
            <a:r>
              <a:rPr lang="zh-CN" altLang="zh-CN" sz="1600" b="1" dirty="0">
                <a:solidFill>
                  <a:srgbClr val="4F4F4F"/>
                </a:solidFill>
                <a:latin typeface="微软雅黑" panose="020B0503020204020204" charset="-122"/>
                <a:ea typeface="微软雅黑" panose="020B0503020204020204" charset="-122"/>
              </a:rPr>
              <a:t> </a:t>
            </a:r>
            <a:r>
              <a:rPr lang="zh-CN" altLang="zh-CN" sz="1600" b="1" dirty="0">
                <a:solidFill>
                  <a:srgbClr val="C7254E"/>
                </a:solidFill>
                <a:latin typeface="微软雅黑" panose="020B0503020204020204" charset="-122"/>
                <a:ea typeface="微软雅黑" panose="020B0503020204020204" charset="-122"/>
              </a:rPr>
              <a:t>abc;</a:t>
            </a:r>
            <a:endParaRPr lang="zh-CN" altLang="zh-CN" sz="1600" b="1" dirty="0">
              <a:latin typeface="微软雅黑" panose="020B0503020204020204" charset="-122"/>
              <a:ea typeface="微软雅黑" panose="020B0503020204020204" charset="-122"/>
            </a:endParaRPr>
          </a:p>
        </p:txBody>
      </p:sp>
      <p:sp>
        <p:nvSpPr>
          <p:cNvPr id="8" name="矩形标注 7"/>
          <p:cNvSpPr/>
          <p:nvPr/>
        </p:nvSpPr>
        <p:spPr>
          <a:xfrm>
            <a:off x="4202387" y="2910571"/>
            <a:ext cx="4320724" cy="1200329"/>
          </a:xfrm>
          <a:prstGeom prst="wedgeRectCallout">
            <a:avLst>
              <a:gd name="adj1" fmla="val -57789"/>
              <a:gd name="adj2" fmla="val -9368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zh-CN" altLang="en-US" dirty="0">
                <a:latin typeface="微软雅黑" panose="020B0503020204020204" charset="-122"/>
                <a:ea typeface="微软雅黑" panose="020B0503020204020204" charset="-122"/>
              </a:rPr>
              <a:t>当我们查询一张不存在的的表时，提示相关错误信息，这里我们用到了</a:t>
            </a:r>
            <a:r>
              <a:rPr lang="en-US" altLang="zh-CN" dirty="0">
                <a:latin typeface="微软雅黑" panose="020B0503020204020204" charset="-122"/>
                <a:ea typeface="微软雅黑" panose="020B0503020204020204" charset="-122"/>
              </a:rPr>
              <a:t>1051</a:t>
            </a:r>
            <a:r>
              <a:rPr lang="zh-CN" altLang="en-US" dirty="0">
                <a:latin typeface="微软雅黑" panose="020B0503020204020204" charset="-122"/>
                <a:ea typeface="微软雅黑" panose="020B0503020204020204" charset="-122"/>
              </a:rPr>
              <a:t>代码。想想一下，</a:t>
            </a:r>
            <a:r>
              <a:rPr lang="en-US" altLang="zh-CN" dirty="0">
                <a:latin typeface="微软雅黑" panose="020B0503020204020204" charset="-122"/>
                <a:ea typeface="微软雅黑" panose="020B0503020204020204" charset="-122"/>
              </a:rPr>
              <a:t>MySQL</a:t>
            </a:r>
            <a:r>
              <a:rPr lang="zh-CN" altLang="en-US" dirty="0">
                <a:latin typeface="微软雅黑" panose="020B0503020204020204" charset="-122"/>
                <a:ea typeface="微软雅黑" panose="020B0503020204020204" charset="-122"/>
              </a:rPr>
              <a:t>中有相当多的错误代码，难道我们需要记住每一个吗？</a:t>
            </a:r>
            <a:endParaRPr lang="zh-CN" altLang="en-US" dirty="0">
              <a:latin typeface="微软雅黑" panose="020B0503020204020204" charset="-122"/>
              <a:ea typeface="微软雅黑" panose="020B0503020204020204" charset="-122"/>
            </a:endParaRPr>
          </a:p>
        </p:txBody>
      </p:sp>
      <p:sp>
        <p:nvSpPr>
          <p:cNvPr id="9" name="矩形 8"/>
          <p:cNvSpPr/>
          <p:nvPr/>
        </p:nvSpPr>
        <p:spPr>
          <a:xfrm>
            <a:off x="337510" y="4610130"/>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当然不是，这里我们可以使用命名异常。</a:t>
            </a:r>
            <a:r>
              <a:rPr lang="en-US" altLang="zh-CN" dirty="0" smtClean="0">
                <a:solidFill>
                  <a:srgbClr val="FFFF00"/>
                </a:solidFill>
                <a:latin typeface="微软雅黑" panose="020B0503020204020204" charset="-122"/>
                <a:ea typeface="微软雅黑" panose="020B0503020204020204" charset="-122"/>
              </a:rPr>
              <a:t>DECLARE CONDITION</a:t>
            </a:r>
            <a:r>
              <a:rPr lang="zh-CN" altLang="en-US" dirty="0" smtClean="0">
                <a:solidFill>
                  <a:srgbClr val="FFFF00"/>
                </a:solidFill>
                <a:latin typeface="微软雅黑" panose="020B0503020204020204" charset="-122"/>
                <a:ea typeface="微软雅黑" panose="020B0503020204020204" charset="-122"/>
              </a:rPr>
              <a:t>语句</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本章目标</a:t>
            </a:r>
            <a:endParaRPr lang="zh-CN" altLang="en-US"/>
          </a:p>
        </p:txBody>
      </p:sp>
      <p:sp>
        <p:nvSpPr>
          <p:cNvPr id="3" name="内容占位符 2"/>
          <p:cNvSpPr>
            <a:spLocks noGrp="1"/>
          </p:cNvSpPr>
          <p:nvPr>
            <p:ph idx="1"/>
          </p:nvPr>
        </p:nvSpPr>
        <p:spPr/>
        <p:txBody>
          <a:bodyPr/>
          <a:lstStyle/>
          <a:p>
            <a:pPr lvl="0"/>
            <a:r>
              <a:rPr lang="zh-CN" altLang="en-US" dirty="0" smtClean="0">
                <a:sym typeface="+mn-ea"/>
              </a:rPr>
              <a:t>学完本次课程后，你能够：</a:t>
            </a:r>
            <a:endParaRPr lang="en-US" altLang="x-none" dirty="0" smtClean="0"/>
          </a:p>
          <a:p>
            <a:pPr lvl="1"/>
            <a:r>
              <a:rPr lang="zh-CN" altLang="en-US" dirty="0" smtClean="0">
                <a:sym typeface="+mn-ea"/>
              </a:rPr>
              <a:t>掌握</a:t>
            </a:r>
            <a:r>
              <a:rPr lang="en-US" altLang="zh-CN" dirty="0" err="1" smtClean="0">
                <a:sym typeface="+mn-ea"/>
              </a:rPr>
              <a:t>mysql</a:t>
            </a:r>
            <a:r>
              <a:rPr lang="zh-CN" altLang="en-US" dirty="0" smtClean="0">
                <a:sym typeface="+mn-ea"/>
              </a:rPr>
              <a:t>异常的用法。</a:t>
            </a:r>
            <a:endParaRPr lang="en-US" altLang="x-none" dirty="0" smtClean="0"/>
          </a:p>
          <a:p>
            <a:pPr lvl="1"/>
            <a:r>
              <a:rPr lang="zh-CN" altLang="en-US" dirty="0" smtClean="0">
                <a:sym typeface="+mn-ea"/>
              </a:rPr>
              <a:t>掌握触发器的用法。</a:t>
            </a:r>
            <a:endParaRPr lang="zh-CN" altLang="en-US" dirty="0" smtClean="0"/>
          </a:p>
          <a:p>
            <a:pPr lvl="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a:t>
            </a:r>
            <a:r>
              <a:rPr lang="zh-CN" altLang="en-US" dirty="0" smtClean="0"/>
              <a:t>异常</a:t>
            </a:r>
            <a:endParaRPr lang="zh-CN" altLang="en-US" dirty="0"/>
          </a:p>
        </p:txBody>
      </p:sp>
      <p:sp>
        <p:nvSpPr>
          <p:cNvPr id="3" name="内容占位符 2"/>
          <p:cNvSpPr>
            <a:spLocks noGrp="1"/>
          </p:cNvSpPr>
          <p:nvPr>
            <p:ph idx="1"/>
          </p:nvPr>
        </p:nvSpPr>
        <p:spPr>
          <a:xfrm>
            <a:off x="611504" y="1485265"/>
            <a:ext cx="8049020" cy="4405630"/>
          </a:xfrm>
        </p:spPr>
        <p:txBody>
          <a:bodyPr/>
          <a:lstStyle/>
          <a:p>
            <a:r>
              <a:rPr lang="zh-CN" altLang="en-US" dirty="0" smtClean="0"/>
              <a:t>语法：</a:t>
            </a:r>
            <a:endParaRPr lang="en-US" altLang="zh-CN" dirty="0"/>
          </a:p>
          <a:p>
            <a:endParaRPr lang="en-US" altLang="zh-CN" dirty="0" smtClean="0"/>
          </a:p>
          <a:p>
            <a:r>
              <a:rPr lang="zh-CN" altLang="en-US" dirty="0"/>
              <a:t>说明：</a:t>
            </a:r>
            <a:endParaRPr lang="en-US" altLang="zh-CN" dirty="0"/>
          </a:p>
          <a:p>
            <a:pPr lvl="1"/>
            <a:r>
              <a:rPr lang="en-US" altLang="zh-CN" dirty="0" err="1"/>
              <a:t>condition_name</a:t>
            </a:r>
            <a:r>
              <a:rPr lang="zh-CN" altLang="en-US" dirty="0"/>
              <a:t>：表示异常的名称。</a:t>
            </a:r>
            <a:endParaRPr lang="en-US" altLang="zh-CN" dirty="0"/>
          </a:p>
          <a:p>
            <a:pPr lvl="1"/>
            <a:r>
              <a:rPr lang="en-US" altLang="zh-CN" dirty="0" err="1"/>
              <a:t>condition_type</a:t>
            </a:r>
            <a:r>
              <a:rPr lang="zh-CN" altLang="en-US" dirty="0"/>
              <a:t>：表示条件的</a:t>
            </a:r>
            <a:r>
              <a:rPr lang="zh-CN" altLang="en-US" dirty="0" smtClean="0"/>
              <a:t>类型。</a:t>
            </a:r>
            <a:r>
              <a:rPr lang="en-US" altLang="zh-CN" dirty="0" err="1" smtClean="0"/>
              <a:t>condition_type</a:t>
            </a:r>
            <a:r>
              <a:rPr lang="zh-CN" altLang="en-US" dirty="0"/>
              <a:t>由</a:t>
            </a:r>
            <a:r>
              <a:rPr lang="en-US" altLang="zh-CN" dirty="0" err="1" smtClean="0">
                <a:solidFill>
                  <a:srgbClr val="FF0000"/>
                </a:solidFill>
              </a:rPr>
              <a:t>sqlstate_value</a:t>
            </a:r>
            <a:r>
              <a:rPr lang="zh-CN" altLang="en-US" dirty="0"/>
              <a:t>或</a:t>
            </a:r>
            <a:r>
              <a:rPr lang="en-US" altLang="zh-CN" dirty="0" err="1" smtClean="0">
                <a:solidFill>
                  <a:srgbClr val="FF0000"/>
                </a:solidFill>
              </a:rPr>
              <a:t>mysql_error_code</a:t>
            </a:r>
            <a:r>
              <a:rPr lang="zh-CN" altLang="en-US" dirty="0"/>
              <a:t>组成</a:t>
            </a:r>
            <a:r>
              <a:rPr lang="zh-CN" altLang="en-US" dirty="0" smtClean="0"/>
              <a:t>。</a:t>
            </a:r>
            <a:r>
              <a:rPr lang="en-US" altLang="zh-CN" dirty="0" err="1" smtClean="0"/>
              <a:t>sqlstate_value</a:t>
            </a:r>
            <a:r>
              <a:rPr lang="zh-CN" altLang="en-US" dirty="0"/>
              <a:t>为长度为</a:t>
            </a:r>
            <a:r>
              <a:rPr lang="en-US" altLang="zh-CN" dirty="0"/>
              <a:t>5</a:t>
            </a:r>
            <a:r>
              <a:rPr lang="zh-CN" altLang="en-US" dirty="0"/>
              <a:t>的字符串类型的错误代码；</a:t>
            </a:r>
            <a:r>
              <a:rPr lang="en-US" altLang="zh-CN" dirty="0" err="1"/>
              <a:t>mysql_error_code</a:t>
            </a:r>
            <a:r>
              <a:rPr lang="zh-CN" altLang="en-US" dirty="0"/>
              <a:t>为数值类型错误代码；</a:t>
            </a:r>
            <a:endParaRPr lang="en-US" altLang="zh-CN" dirty="0" smtClean="0"/>
          </a:p>
          <a:p>
            <a:r>
              <a:rPr lang="zh-CN" altLang="en-US" dirty="0" smtClean="0"/>
              <a:t>示例：</a:t>
            </a:r>
            <a:endParaRPr lang="en-US" altLang="zh-CN" dirty="0" smtClean="0"/>
          </a:p>
          <a:p>
            <a:pPr lvl="1"/>
            <a:endParaRPr lang="zh-CN" altLang="en-US" dirty="0"/>
          </a:p>
        </p:txBody>
      </p:sp>
      <p:sp>
        <p:nvSpPr>
          <p:cNvPr id="4" name="矩形 3"/>
          <p:cNvSpPr/>
          <p:nvPr/>
        </p:nvSpPr>
        <p:spPr>
          <a:xfrm>
            <a:off x="609599" y="1946524"/>
            <a:ext cx="7820810" cy="36933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a:latin typeface="YaHei Consolas Hybrid" panose="020B0503020204020204" pitchFamily="34" charset="-122"/>
                <a:ea typeface="YaHei Consolas Hybrid" panose="020B0503020204020204" pitchFamily="34" charset="-122"/>
              </a:rPr>
              <a:t>DECLARE condition_name CONDITION FOR [condition_type];</a:t>
            </a:r>
            <a:endParaRPr lang="zh-CN" altLang="en-US" dirty="0">
              <a:latin typeface="YaHei Consolas Hybrid" panose="020B0503020204020204" pitchFamily="34" charset="-122"/>
              <a:ea typeface="YaHei Consolas Hybrid" panose="020B0503020204020204" pitchFamily="34" charset="-122"/>
            </a:endParaRPr>
          </a:p>
        </p:txBody>
      </p:sp>
      <p:sp>
        <p:nvSpPr>
          <p:cNvPr id="5" name="矩形 4"/>
          <p:cNvSpPr/>
          <p:nvPr/>
        </p:nvSpPr>
        <p:spPr>
          <a:xfrm>
            <a:off x="609599" y="4623145"/>
            <a:ext cx="7820810" cy="147732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定义</a:t>
            </a:r>
            <a:r>
              <a:rPr lang="zh-CN" altLang="en-US" dirty="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a:solidFill>
                  <a:schemeClr val="accent4">
                    <a:lumMod val="75000"/>
                  </a:schemeClr>
                </a:solidFill>
                <a:latin typeface="YaHei Consolas Hybrid" panose="020B0503020204020204" pitchFamily="34" charset="-122"/>
                <a:ea typeface="YaHei Consolas Hybrid" panose="020B0503020204020204" pitchFamily="34" charset="-122"/>
              </a:rPr>
              <a:t>ERROR 1148(42000)”</a:t>
            </a:r>
            <a:r>
              <a:rPr lang="zh-CN" altLang="en-US" dirty="0">
                <a:solidFill>
                  <a:schemeClr val="accent4">
                    <a:lumMod val="75000"/>
                  </a:schemeClr>
                </a:solidFill>
                <a:latin typeface="YaHei Consolas Hybrid" panose="020B0503020204020204" pitchFamily="34" charset="-122"/>
                <a:ea typeface="YaHei Consolas Hybrid" panose="020B0503020204020204" pitchFamily="34" charset="-122"/>
              </a:rPr>
              <a:t>错误，名称为</a:t>
            </a:r>
            <a:r>
              <a:rPr lang="en-US" altLang="zh-CN" dirty="0" err="1">
                <a:solidFill>
                  <a:schemeClr val="accent4">
                    <a:lumMod val="75000"/>
                  </a:schemeClr>
                </a:solidFill>
                <a:latin typeface="YaHei Consolas Hybrid" panose="020B0503020204020204" pitchFamily="34" charset="-122"/>
                <a:ea typeface="YaHei Consolas Hybrid" panose="020B0503020204020204" pitchFamily="34" charset="-122"/>
              </a:rPr>
              <a:t>command_not_allowed</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err="1" smtClean="0">
                <a:solidFill>
                  <a:schemeClr val="accent4">
                    <a:lumMod val="75000"/>
                  </a:schemeClr>
                </a:solidFill>
                <a:latin typeface="YaHei Consolas Hybrid" panose="020B0503020204020204" pitchFamily="34" charset="-122"/>
                <a:ea typeface="YaHei Consolas Hybrid" panose="020B0503020204020204" pitchFamily="34" charset="-122"/>
              </a:rPr>
              <a:t>sqlstate</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方式</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smtClean="0">
                <a:latin typeface="YaHei Consolas Hybrid" panose="020B0503020204020204" pitchFamily="34" charset="-122"/>
                <a:ea typeface="YaHei Consolas Hybrid" panose="020B0503020204020204" pitchFamily="34" charset="-122"/>
              </a:rPr>
              <a:t>DECLARE </a:t>
            </a:r>
            <a:r>
              <a:rPr lang="en-US" altLang="zh-CN" dirty="0" err="1" smtClean="0">
                <a:latin typeface="YaHei Consolas Hybrid" panose="020B0503020204020204" pitchFamily="34" charset="-122"/>
                <a:ea typeface="YaHei Consolas Hybrid" panose="020B0503020204020204" pitchFamily="34" charset="-122"/>
              </a:rPr>
              <a:t>command_not_allowed</a:t>
            </a:r>
            <a:r>
              <a:rPr lang="en-US" altLang="zh-CN" dirty="0" smtClean="0">
                <a:latin typeface="YaHei Consolas Hybrid" panose="020B0503020204020204" pitchFamily="34" charset="-122"/>
                <a:ea typeface="YaHei Consolas Hybrid" panose="020B0503020204020204" pitchFamily="34" charset="-122"/>
              </a:rPr>
              <a:t> CONDITION FOR SQLSTATE '42000';</a:t>
            </a:r>
            <a:endParaRPr lang="en-US" altLang="zh-CN" dirty="0" smtClean="0">
              <a:latin typeface="YaHei Consolas Hybrid" panose="020B0503020204020204" pitchFamily="34" charset="-122"/>
              <a:ea typeface="YaHei Consolas Hybrid" panose="020B0503020204020204" pitchFamily="34" charset="-122"/>
            </a:endParaRPr>
          </a:p>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err="1" smtClean="0">
                <a:solidFill>
                  <a:schemeClr val="accent4">
                    <a:lumMod val="75000"/>
                  </a:schemeClr>
                </a:solidFill>
                <a:latin typeface="YaHei Consolas Hybrid" panose="020B0503020204020204" pitchFamily="34" charset="-122"/>
                <a:ea typeface="YaHei Consolas Hybrid" panose="020B0503020204020204" pitchFamily="34" charset="-122"/>
              </a:rPr>
              <a:t>mysql_error_code</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方式</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a:latin typeface="YaHei Consolas Hybrid" panose="020B0503020204020204" pitchFamily="34" charset="-122"/>
                <a:ea typeface="YaHei Consolas Hybrid" panose="020B0503020204020204" pitchFamily="34" charset="-122"/>
              </a:rPr>
              <a:t>DECLARE </a:t>
            </a:r>
            <a:r>
              <a:rPr lang="en-US" altLang="zh-CN" dirty="0" err="1">
                <a:latin typeface="YaHei Consolas Hybrid" panose="020B0503020204020204" pitchFamily="34" charset="-122"/>
                <a:ea typeface="YaHei Consolas Hybrid" panose="020B0503020204020204" pitchFamily="34" charset="-122"/>
              </a:rPr>
              <a:t>command_not_allowed</a:t>
            </a:r>
            <a:r>
              <a:rPr lang="en-US" altLang="zh-CN" dirty="0">
                <a:latin typeface="YaHei Consolas Hybrid" panose="020B0503020204020204" pitchFamily="34" charset="-122"/>
                <a:ea typeface="YaHei Consolas Hybrid" panose="020B0503020204020204" pitchFamily="34" charset="-122"/>
              </a:rPr>
              <a:t> CONDITION FOR </a:t>
            </a:r>
            <a:r>
              <a:rPr lang="en-US" altLang="zh-CN" dirty="0" smtClean="0">
                <a:latin typeface="YaHei Consolas Hybrid" panose="020B0503020204020204" pitchFamily="34" charset="-122"/>
                <a:ea typeface="YaHei Consolas Hybrid" panose="020B0503020204020204" pitchFamily="34" charset="-122"/>
              </a:rPr>
              <a:t>1148;</a:t>
            </a:r>
            <a:endParaRPr lang="en-US" altLang="zh-CN" dirty="0">
              <a:latin typeface="YaHei Consolas Hybrid" panose="020B0503020204020204" pitchFamily="34" charset="-122"/>
              <a:ea typeface="YaHei Consolas Hybrid" panose="020B0503020204020204" pitchFamily="34" charset="-122"/>
            </a:endParaRPr>
          </a:p>
        </p:txBody>
      </p:sp>
      <p:sp>
        <p:nvSpPr>
          <p:cNvPr id="6" name="矩形 5"/>
          <p:cNvSpPr/>
          <p:nvPr/>
        </p:nvSpPr>
        <p:spPr>
          <a:xfrm>
            <a:off x="392183" y="6246495"/>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当定义好异常名称后，就可以直接使用异常名称代替异常代码。</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什么是异常？</a:t>
            </a:r>
            <a:endParaRPr lang="en-US" altLang="zh-CN" dirty="0" smtClean="0"/>
          </a:p>
          <a:p>
            <a:r>
              <a:rPr lang="en-US" altLang="zh-CN" dirty="0" err="1" smtClean="0"/>
              <a:t>MySql</a:t>
            </a:r>
            <a:r>
              <a:rPr lang="zh-CN" altLang="en-US" dirty="0" smtClean="0"/>
              <a:t>中如何进行异常捕获？</a:t>
            </a:r>
            <a:endParaRPr lang="en-US" altLang="zh-CN" dirty="0" smtClean="0"/>
          </a:p>
          <a:p>
            <a:r>
              <a:rPr lang="zh-CN" altLang="en-US" dirty="0" smtClean="0"/>
              <a:t>如何定义自定义异常名称。</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什么触发器</a:t>
            </a:r>
            <a:endParaRPr lang="zh-CN" altLang="en-US" dirty="0"/>
          </a:p>
        </p:txBody>
      </p:sp>
      <p:sp>
        <p:nvSpPr>
          <p:cNvPr id="3" name="内容占位符 2"/>
          <p:cNvSpPr>
            <a:spLocks noGrp="1"/>
          </p:cNvSpPr>
          <p:nvPr>
            <p:ph idx="1"/>
          </p:nvPr>
        </p:nvSpPr>
        <p:spPr/>
        <p:txBody>
          <a:bodyPr/>
          <a:lstStyle/>
          <a:p>
            <a:r>
              <a:rPr lang="zh-CN" altLang="en-US" dirty="0" smtClean="0"/>
              <a:t>什么是触发器？</a:t>
            </a:r>
            <a:endParaRPr lang="en-US" altLang="zh-CN" dirty="0" smtClean="0"/>
          </a:p>
          <a:p>
            <a:pPr lvl="1"/>
            <a:r>
              <a:rPr lang="zh-CN" altLang="en-US" dirty="0" smtClean="0"/>
              <a:t>触发器是与表有关的数据对象，在满足定义条件时触发，并执行触发器中定义的语句集合。触发器的这种特性可以协助应用在数据库端确保数据的完整性。</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为什么要使用触发器</a:t>
            </a:r>
            <a:endParaRPr lang="zh-CN" altLang="en-US" dirty="0"/>
          </a:p>
        </p:txBody>
      </p:sp>
      <p:sp>
        <p:nvSpPr>
          <p:cNvPr id="3" name="内容占位符 2"/>
          <p:cNvSpPr>
            <a:spLocks noGrp="1"/>
          </p:cNvSpPr>
          <p:nvPr>
            <p:ph idx="1"/>
          </p:nvPr>
        </p:nvSpPr>
        <p:spPr/>
        <p:txBody>
          <a:bodyPr/>
          <a:lstStyle/>
          <a:p>
            <a:r>
              <a:rPr lang="zh-CN" altLang="en-US" dirty="0"/>
              <a:t>为什么要使用触发器？</a:t>
            </a:r>
            <a:endParaRPr lang="en-US" altLang="zh-CN" dirty="0"/>
          </a:p>
          <a:p>
            <a:pPr lvl="1"/>
            <a:r>
              <a:rPr lang="zh-CN" altLang="en-US" dirty="0"/>
              <a:t>比如你现在有两个表</a:t>
            </a:r>
            <a:r>
              <a:rPr lang="en-US" altLang="zh-CN" dirty="0"/>
              <a:t>【</a:t>
            </a:r>
            <a:r>
              <a:rPr lang="zh-CN" altLang="en-US" dirty="0"/>
              <a:t>用户表</a:t>
            </a:r>
            <a:r>
              <a:rPr lang="en-US" altLang="zh-CN" dirty="0"/>
              <a:t>】</a:t>
            </a:r>
            <a:r>
              <a:rPr lang="zh-CN" altLang="en-US" dirty="0"/>
              <a:t>和</a:t>
            </a:r>
            <a:r>
              <a:rPr lang="en-US" altLang="zh-CN" dirty="0"/>
              <a:t>【</a:t>
            </a:r>
            <a:r>
              <a:rPr lang="zh-CN" altLang="en-US" dirty="0"/>
              <a:t>日志表</a:t>
            </a:r>
            <a:r>
              <a:rPr lang="en-US" altLang="zh-CN" dirty="0"/>
              <a:t>】</a:t>
            </a:r>
            <a:r>
              <a:rPr lang="zh-CN" altLang="en-US" dirty="0"/>
              <a:t>，当一个用户被创建的时候，就需要在日志表中插入创建的</a:t>
            </a:r>
            <a:r>
              <a:rPr lang="en-US" altLang="zh-CN" dirty="0"/>
              <a:t>log</a:t>
            </a:r>
            <a:r>
              <a:rPr lang="zh-CN" altLang="en-US" dirty="0"/>
              <a:t>日志，如果在不使用触发器的情况下，你需要编写程序语言逻辑才能实现，但是如果你定义了一个触发器，触发器的作用就是当你在用户表中插入一条数据的之后帮你在日志表中插入一条日志信息。当然触发器并不是只能进行插入操作，还能执行修改，删除。</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a:t>
            </a:r>
            <a:endParaRPr lang="zh-CN" altLang="en-US" dirty="0"/>
          </a:p>
        </p:txBody>
      </p:sp>
      <p:sp>
        <p:nvSpPr>
          <p:cNvPr id="3" name="内容占位符 2"/>
          <p:cNvSpPr>
            <a:spLocks noGrp="1"/>
          </p:cNvSpPr>
          <p:nvPr>
            <p:ph idx="1"/>
          </p:nvPr>
        </p:nvSpPr>
        <p:spPr/>
        <p:txBody>
          <a:bodyPr>
            <a:normAutofit/>
          </a:bodyPr>
          <a:lstStyle/>
          <a:p>
            <a:r>
              <a:rPr lang="zh-CN" altLang="en-US" dirty="0" smtClean="0"/>
              <a:t>语法：</a:t>
            </a:r>
            <a:endParaRPr lang="en-US" altLang="zh-CN" dirty="0" smtClean="0"/>
          </a:p>
          <a:p>
            <a:endParaRPr lang="en-US" altLang="zh-CN" dirty="0"/>
          </a:p>
          <a:p>
            <a:endParaRPr lang="en-US" altLang="zh-CN" dirty="0" smtClean="0"/>
          </a:p>
          <a:p>
            <a:endParaRPr lang="en-US" altLang="zh-CN" dirty="0" smtClean="0"/>
          </a:p>
          <a:p>
            <a:r>
              <a:rPr lang="zh-CN" altLang="en-US" dirty="0" smtClean="0"/>
              <a:t>说明：</a:t>
            </a:r>
            <a:endParaRPr lang="en-US" altLang="zh-CN" dirty="0" smtClean="0"/>
          </a:p>
          <a:p>
            <a:pPr lvl="1"/>
            <a:r>
              <a:rPr lang="en-US" altLang="zh-CN" dirty="0" err="1">
                <a:solidFill>
                  <a:srgbClr val="000000"/>
                </a:solidFill>
                <a:latin typeface="微软雅黑" panose="020B0503020204020204" charset="-122"/>
                <a:ea typeface="微软雅黑" panose="020B0503020204020204" charset="-122"/>
              </a:rPr>
              <a:t>trigger_name</a:t>
            </a:r>
            <a:r>
              <a:rPr lang="zh-CN" altLang="en-US" dirty="0">
                <a:solidFill>
                  <a:srgbClr val="000000"/>
                </a:solidFill>
                <a:latin typeface="微软雅黑" panose="020B0503020204020204" charset="-122"/>
                <a:ea typeface="微软雅黑" panose="020B0503020204020204" charset="-122"/>
              </a:rPr>
              <a:t>：触发器的</a:t>
            </a:r>
            <a:r>
              <a:rPr lang="zh-CN" altLang="en-US" dirty="0" smtClean="0">
                <a:solidFill>
                  <a:srgbClr val="000000"/>
                </a:solidFill>
                <a:latin typeface="微软雅黑" panose="020B0503020204020204" charset="-122"/>
                <a:ea typeface="微软雅黑" panose="020B0503020204020204" charset="-122"/>
              </a:rPr>
              <a:t>名称。</a:t>
            </a:r>
            <a:endParaRPr lang="zh-CN" altLang="en-US" dirty="0">
              <a:solidFill>
                <a:srgbClr val="000000"/>
              </a:solidFill>
              <a:latin typeface="微软雅黑" panose="020B0503020204020204" charset="-122"/>
              <a:ea typeface="微软雅黑" panose="020B0503020204020204" charset="-122"/>
            </a:endParaRPr>
          </a:p>
          <a:p>
            <a:pPr lvl="1"/>
            <a:r>
              <a:rPr lang="en-US" altLang="zh-CN" dirty="0" err="1">
                <a:solidFill>
                  <a:srgbClr val="000000"/>
                </a:solidFill>
                <a:latin typeface="微软雅黑" panose="020B0503020204020204" charset="-122"/>
                <a:ea typeface="微软雅黑" panose="020B0503020204020204" charset="-122"/>
              </a:rPr>
              <a:t>tirgger_time</a:t>
            </a:r>
            <a:r>
              <a:rPr lang="zh-CN" altLang="en-US" dirty="0">
                <a:solidFill>
                  <a:srgbClr val="000000"/>
                </a:solidFill>
                <a:latin typeface="微软雅黑" panose="020B0503020204020204" charset="-122"/>
                <a:ea typeface="微软雅黑" panose="020B0503020204020204" charset="-122"/>
              </a:rPr>
              <a:t>：触发时机，为</a:t>
            </a:r>
            <a:r>
              <a:rPr lang="en-US" altLang="zh-CN" dirty="0">
                <a:solidFill>
                  <a:srgbClr val="0000FF"/>
                </a:solidFill>
                <a:latin typeface="微软雅黑" panose="020B0503020204020204" charset="-122"/>
                <a:ea typeface="微软雅黑" panose="020B0503020204020204" charset="-122"/>
              </a:rPr>
              <a:t>BEFORE</a:t>
            </a:r>
            <a:r>
              <a:rPr lang="zh-CN" altLang="en-US" dirty="0">
                <a:solidFill>
                  <a:srgbClr val="000000"/>
                </a:solidFill>
                <a:latin typeface="微软雅黑" panose="020B0503020204020204" charset="-122"/>
                <a:ea typeface="微软雅黑" panose="020B0503020204020204" charset="-122"/>
              </a:rPr>
              <a:t>或者</a:t>
            </a:r>
            <a:r>
              <a:rPr lang="en-US" altLang="zh-CN" dirty="0" smtClean="0">
                <a:solidFill>
                  <a:srgbClr val="0000FF"/>
                </a:solidFill>
                <a:latin typeface="微软雅黑" panose="020B0503020204020204" charset="-122"/>
                <a:ea typeface="微软雅黑" panose="020B0503020204020204" charset="-122"/>
              </a:rPr>
              <a:t>AFTER</a:t>
            </a:r>
            <a:r>
              <a:rPr lang="zh-CN" altLang="en-US" dirty="0" smtClean="0">
                <a:solidFill>
                  <a:srgbClr val="0000FF"/>
                </a:solidFill>
                <a:latin typeface="微软雅黑" panose="020B0503020204020204" charset="-122"/>
                <a:ea typeface="微软雅黑" panose="020B0503020204020204" charset="-122"/>
              </a:rPr>
              <a:t>。</a:t>
            </a:r>
            <a:endParaRPr lang="en-US" altLang="zh-CN" dirty="0">
              <a:solidFill>
                <a:srgbClr val="0000FF"/>
              </a:solidFill>
              <a:latin typeface="微软雅黑" panose="020B0503020204020204" charset="-122"/>
              <a:ea typeface="微软雅黑" panose="020B0503020204020204" charset="-122"/>
            </a:endParaRPr>
          </a:p>
          <a:p>
            <a:pPr lvl="1"/>
            <a:r>
              <a:rPr lang="en-US" altLang="zh-CN" dirty="0" err="1">
                <a:solidFill>
                  <a:srgbClr val="000000"/>
                </a:solidFill>
                <a:latin typeface="微软雅黑" panose="020B0503020204020204" charset="-122"/>
                <a:ea typeface="微软雅黑" panose="020B0503020204020204" charset="-122"/>
              </a:rPr>
              <a:t>trigger_event</a:t>
            </a:r>
            <a:r>
              <a:rPr lang="zh-CN" altLang="en-US" dirty="0">
                <a:solidFill>
                  <a:srgbClr val="000000"/>
                </a:solidFill>
                <a:latin typeface="微软雅黑" panose="020B0503020204020204" charset="-122"/>
                <a:ea typeface="微软雅黑" panose="020B0503020204020204" charset="-122"/>
              </a:rPr>
              <a:t>：触发事件，为</a:t>
            </a:r>
            <a:r>
              <a:rPr lang="en-US" altLang="zh-CN" dirty="0">
                <a:solidFill>
                  <a:srgbClr val="0000FF"/>
                </a:solidFill>
                <a:latin typeface="微软雅黑" panose="020B0503020204020204" charset="-122"/>
                <a:ea typeface="微软雅黑" panose="020B0503020204020204" charset="-122"/>
              </a:rPr>
              <a:t>INSERT</a:t>
            </a:r>
            <a:r>
              <a:rPr lang="zh-CN" altLang="en-US" dirty="0">
                <a:solidFill>
                  <a:srgbClr val="000000"/>
                </a:solidFill>
                <a:latin typeface="微软雅黑" panose="020B0503020204020204" charset="-122"/>
                <a:ea typeface="微软雅黑" panose="020B0503020204020204" charset="-122"/>
              </a:rPr>
              <a:t>、</a:t>
            </a:r>
            <a:r>
              <a:rPr lang="en-US" altLang="zh-CN" dirty="0">
                <a:solidFill>
                  <a:srgbClr val="0000FF"/>
                </a:solidFill>
                <a:latin typeface="微软雅黑" panose="020B0503020204020204" charset="-122"/>
                <a:ea typeface="微软雅黑" panose="020B0503020204020204" charset="-122"/>
              </a:rPr>
              <a:t>DELETE</a:t>
            </a:r>
            <a:r>
              <a:rPr lang="zh-CN" altLang="en-US" dirty="0">
                <a:solidFill>
                  <a:srgbClr val="000000"/>
                </a:solidFill>
                <a:latin typeface="微软雅黑" panose="020B0503020204020204" charset="-122"/>
                <a:ea typeface="微软雅黑" panose="020B0503020204020204" charset="-122"/>
              </a:rPr>
              <a:t>或者</a:t>
            </a:r>
            <a:r>
              <a:rPr lang="en-US" altLang="zh-CN" dirty="0" smtClean="0">
                <a:solidFill>
                  <a:srgbClr val="0000FF"/>
                </a:solidFill>
                <a:latin typeface="微软雅黑" panose="020B0503020204020204" charset="-122"/>
                <a:ea typeface="微软雅黑" panose="020B0503020204020204" charset="-122"/>
              </a:rPr>
              <a:t>UPDATE</a:t>
            </a:r>
            <a:r>
              <a:rPr lang="zh-CN" altLang="en-US" dirty="0" smtClean="0">
                <a:solidFill>
                  <a:srgbClr val="0000FF"/>
                </a:solidFill>
                <a:latin typeface="微软雅黑" panose="020B0503020204020204" charset="-122"/>
                <a:ea typeface="微软雅黑" panose="020B0503020204020204" charset="-122"/>
              </a:rPr>
              <a:t>。</a:t>
            </a:r>
            <a:endParaRPr lang="en-US" altLang="zh-CN" dirty="0">
              <a:solidFill>
                <a:srgbClr val="0000FF"/>
              </a:solidFill>
              <a:latin typeface="微软雅黑" panose="020B0503020204020204" charset="-122"/>
              <a:ea typeface="微软雅黑" panose="020B0503020204020204" charset="-122"/>
            </a:endParaRPr>
          </a:p>
          <a:p>
            <a:pPr lvl="1"/>
            <a:r>
              <a:rPr lang="en-US" altLang="zh-CN" dirty="0" err="1">
                <a:solidFill>
                  <a:srgbClr val="000000"/>
                </a:solidFill>
                <a:latin typeface="微软雅黑" panose="020B0503020204020204" charset="-122"/>
                <a:ea typeface="微软雅黑" panose="020B0503020204020204" charset="-122"/>
              </a:rPr>
              <a:t>tb_name</a:t>
            </a:r>
            <a:r>
              <a:rPr lang="zh-CN" altLang="en-US" dirty="0">
                <a:solidFill>
                  <a:srgbClr val="000000"/>
                </a:solidFill>
                <a:latin typeface="微软雅黑" panose="020B0503020204020204" charset="-122"/>
                <a:ea typeface="微软雅黑" panose="020B0503020204020204" charset="-122"/>
              </a:rPr>
              <a:t>：表示建立触发器的</a:t>
            </a:r>
            <a:r>
              <a:rPr lang="zh-CN" altLang="en-US" dirty="0" smtClean="0">
                <a:solidFill>
                  <a:srgbClr val="000000"/>
                </a:solidFill>
                <a:latin typeface="微软雅黑" panose="020B0503020204020204" charset="-122"/>
                <a:ea typeface="微软雅黑" panose="020B0503020204020204" charset="-122"/>
              </a:rPr>
              <a:t>表名，</a:t>
            </a:r>
            <a:r>
              <a:rPr lang="zh-CN" altLang="en-US" dirty="0">
                <a:solidFill>
                  <a:srgbClr val="000000"/>
                </a:solidFill>
                <a:latin typeface="微软雅黑" panose="020B0503020204020204" charset="-122"/>
                <a:ea typeface="微软雅黑" panose="020B0503020204020204" charset="-122"/>
              </a:rPr>
              <a:t>就是在哪张表上建立</a:t>
            </a:r>
            <a:r>
              <a:rPr lang="zh-CN" altLang="en-US" dirty="0" smtClean="0">
                <a:solidFill>
                  <a:srgbClr val="000000"/>
                </a:solidFill>
                <a:latin typeface="微软雅黑" panose="020B0503020204020204" charset="-122"/>
                <a:ea typeface="微软雅黑" panose="020B0503020204020204" charset="-122"/>
              </a:rPr>
              <a:t>触发器。</a:t>
            </a:r>
            <a:endParaRPr lang="zh-CN" altLang="en-US" dirty="0">
              <a:solidFill>
                <a:srgbClr val="000000"/>
              </a:solidFill>
              <a:latin typeface="微软雅黑" panose="020B0503020204020204" charset="-122"/>
              <a:ea typeface="微软雅黑" panose="020B0503020204020204" charset="-122"/>
            </a:endParaRPr>
          </a:p>
          <a:p>
            <a:pPr lvl="1"/>
            <a:r>
              <a:rPr lang="en-US" altLang="zh-CN" dirty="0" err="1">
                <a:solidFill>
                  <a:srgbClr val="000000"/>
                </a:solidFill>
                <a:latin typeface="微软雅黑" panose="020B0503020204020204" charset="-122"/>
                <a:ea typeface="微软雅黑" panose="020B0503020204020204" charset="-122"/>
              </a:rPr>
              <a:t>trigger_stmt</a:t>
            </a:r>
            <a:r>
              <a:rPr lang="zh-CN" altLang="en-US" dirty="0">
                <a:solidFill>
                  <a:srgbClr val="000000"/>
                </a:solidFill>
                <a:latin typeface="微软雅黑" panose="020B0503020204020204" charset="-122"/>
                <a:ea typeface="微软雅黑" panose="020B0503020204020204" charset="-122"/>
              </a:rPr>
              <a:t>：触发器的程序体，可以是一条</a:t>
            </a:r>
            <a:r>
              <a:rPr lang="en-US" altLang="zh-CN" dirty="0">
                <a:solidFill>
                  <a:srgbClr val="000000"/>
                </a:solidFill>
                <a:latin typeface="微软雅黑" panose="020B0503020204020204" charset="-122"/>
                <a:ea typeface="微软雅黑" panose="020B0503020204020204" charset="-122"/>
              </a:rPr>
              <a:t>SQL</a:t>
            </a:r>
            <a:r>
              <a:rPr lang="zh-CN" altLang="en-US" dirty="0">
                <a:solidFill>
                  <a:srgbClr val="000000"/>
                </a:solidFill>
                <a:latin typeface="微软雅黑" panose="020B0503020204020204" charset="-122"/>
                <a:ea typeface="微软雅黑" panose="020B0503020204020204" charset="-122"/>
              </a:rPr>
              <a:t>语句或者是用</a:t>
            </a:r>
            <a:r>
              <a:rPr lang="en-US" altLang="zh-CN" dirty="0">
                <a:solidFill>
                  <a:srgbClr val="000000"/>
                </a:solidFill>
                <a:latin typeface="微软雅黑" panose="020B0503020204020204" charset="-122"/>
                <a:ea typeface="微软雅黑" panose="020B0503020204020204" charset="-122"/>
              </a:rPr>
              <a:t>BEGIN</a:t>
            </a:r>
            <a:r>
              <a:rPr lang="zh-CN" altLang="en-US" dirty="0">
                <a:solidFill>
                  <a:srgbClr val="000000"/>
                </a:solidFill>
                <a:latin typeface="微软雅黑" panose="020B0503020204020204" charset="-122"/>
                <a:ea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rPr>
              <a:t>END</a:t>
            </a:r>
            <a:r>
              <a:rPr lang="zh-CN" altLang="en-US" dirty="0">
                <a:solidFill>
                  <a:srgbClr val="000000"/>
                </a:solidFill>
                <a:latin typeface="微软雅黑" panose="020B0503020204020204" charset="-122"/>
                <a:ea typeface="微软雅黑" panose="020B0503020204020204" charset="-122"/>
              </a:rPr>
              <a:t>包含的多条</a:t>
            </a:r>
            <a:r>
              <a:rPr lang="zh-CN" altLang="en-US" dirty="0" smtClean="0">
                <a:solidFill>
                  <a:srgbClr val="000000"/>
                </a:solidFill>
                <a:latin typeface="微软雅黑" panose="020B0503020204020204" charset="-122"/>
                <a:ea typeface="微软雅黑" panose="020B0503020204020204" charset="-122"/>
              </a:rPr>
              <a:t>语句</a:t>
            </a:r>
            <a:endParaRPr lang="zh-CN" altLang="en-US"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495604" y="2049278"/>
            <a:ext cx="7820810" cy="92333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a:solidFill>
                  <a:srgbClr val="0000FF"/>
                </a:solidFill>
                <a:latin typeface="微软雅黑" panose="020B0503020204020204" charset="-122"/>
                <a:ea typeface="微软雅黑" panose="020B0503020204020204" charset="-122"/>
              </a:rPr>
              <a:t>CREATE TRIGGER </a:t>
            </a:r>
            <a:r>
              <a:rPr lang="en-US" altLang="zh-CN" b="1" dirty="0" err="1">
                <a:solidFill>
                  <a:srgbClr val="000000"/>
                </a:solidFill>
                <a:latin typeface="微软雅黑" panose="020B0503020204020204" charset="-122"/>
                <a:ea typeface="微软雅黑" panose="020B0503020204020204" charset="-122"/>
              </a:rPr>
              <a:t>trigger_name</a:t>
            </a:r>
            <a:r>
              <a:rPr lang="en-US" altLang="zh-CN" b="1" dirty="0">
                <a:solidFill>
                  <a:srgbClr val="000000"/>
                </a:solidFill>
                <a:latin typeface="微软雅黑" panose="020B0503020204020204" charset="-122"/>
                <a:ea typeface="微软雅黑" panose="020B0503020204020204" charset="-122"/>
              </a:rPr>
              <a:t> </a:t>
            </a:r>
            <a:r>
              <a:rPr lang="en-US" altLang="zh-CN" b="1" dirty="0" err="1">
                <a:solidFill>
                  <a:srgbClr val="000000"/>
                </a:solidFill>
                <a:latin typeface="微软雅黑" panose="020B0503020204020204" charset="-122"/>
                <a:ea typeface="微软雅黑" panose="020B0503020204020204" charset="-122"/>
              </a:rPr>
              <a:t>trigger_time</a:t>
            </a:r>
            <a:r>
              <a:rPr lang="en-US" altLang="zh-CN" b="1" dirty="0">
                <a:solidFill>
                  <a:srgbClr val="000000"/>
                </a:solidFill>
                <a:latin typeface="微软雅黑" panose="020B0503020204020204" charset="-122"/>
                <a:ea typeface="微软雅黑" panose="020B0503020204020204" charset="-122"/>
              </a:rPr>
              <a:t> </a:t>
            </a:r>
            <a:r>
              <a:rPr lang="en-US" altLang="zh-CN" b="1" dirty="0" err="1">
                <a:solidFill>
                  <a:srgbClr val="000000"/>
                </a:solidFill>
                <a:latin typeface="微软雅黑" panose="020B0503020204020204" charset="-122"/>
                <a:ea typeface="微软雅黑" panose="020B0503020204020204" charset="-122"/>
              </a:rPr>
              <a:t>trigger_event</a:t>
            </a:r>
            <a:r>
              <a:rPr lang="en-US" altLang="zh-CN" b="1" dirty="0">
                <a:solidFill>
                  <a:srgbClr val="000000"/>
                </a:solidFill>
                <a:latin typeface="微软雅黑" panose="020B0503020204020204" charset="-122"/>
                <a:ea typeface="微软雅黑" panose="020B0503020204020204" charset="-122"/>
              </a:rPr>
              <a:t> </a:t>
            </a:r>
            <a:endParaRPr lang="en-US" altLang="zh-CN" b="1" dirty="0" smtClean="0">
              <a:solidFill>
                <a:srgbClr val="000000"/>
              </a:solidFill>
              <a:latin typeface="微软雅黑" panose="020B0503020204020204" charset="-122"/>
              <a:ea typeface="微软雅黑" panose="020B0503020204020204" charset="-122"/>
            </a:endParaRPr>
          </a:p>
          <a:p>
            <a:r>
              <a:rPr lang="en-US" altLang="zh-CN" b="1" dirty="0" smtClean="0">
                <a:solidFill>
                  <a:srgbClr val="0000FF"/>
                </a:solidFill>
                <a:latin typeface="微软雅黑" panose="020B0503020204020204" charset="-122"/>
                <a:ea typeface="微软雅黑" panose="020B0503020204020204" charset="-122"/>
              </a:rPr>
              <a:t>ON</a:t>
            </a:r>
            <a:r>
              <a:rPr lang="en-US" altLang="zh-CN" b="1" dirty="0" smtClean="0">
                <a:solidFill>
                  <a:srgbClr val="000000"/>
                </a:solidFill>
                <a:latin typeface="微软雅黑" panose="020B0503020204020204" charset="-122"/>
                <a:ea typeface="微软雅黑" panose="020B0503020204020204" charset="-122"/>
              </a:rPr>
              <a:t> </a:t>
            </a:r>
            <a:r>
              <a:rPr lang="en-US" altLang="zh-CN" b="1" dirty="0" err="1">
                <a:solidFill>
                  <a:srgbClr val="000000"/>
                </a:solidFill>
                <a:latin typeface="微软雅黑" panose="020B0503020204020204" charset="-122"/>
                <a:ea typeface="微软雅黑" panose="020B0503020204020204" charset="-122"/>
              </a:rPr>
              <a:t>tb_name</a:t>
            </a:r>
            <a:r>
              <a:rPr lang="en-US" altLang="zh-CN" b="1" dirty="0">
                <a:solidFill>
                  <a:srgbClr val="000000"/>
                </a:solidFill>
                <a:latin typeface="微软雅黑" panose="020B0503020204020204" charset="-122"/>
                <a:ea typeface="微软雅黑" panose="020B0503020204020204" charset="-122"/>
              </a:rPr>
              <a:t> </a:t>
            </a:r>
            <a:endParaRPr lang="en-US" altLang="zh-CN" b="1" dirty="0" smtClean="0">
              <a:solidFill>
                <a:srgbClr val="000000"/>
              </a:solidFill>
              <a:latin typeface="微软雅黑" panose="020B0503020204020204" charset="-122"/>
              <a:ea typeface="微软雅黑" panose="020B0503020204020204" charset="-122"/>
            </a:endParaRPr>
          </a:p>
          <a:p>
            <a:r>
              <a:rPr lang="en-US" altLang="zh-CN" b="1" dirty="0" smtClean="0">
                <a:solidFill>
                  <a:srgbClr val="0000FF"/>
                </a:solidFill>
                <a:latin typeface="微软雅黑" panose="020B0503020204020204" charset="-122"/>
                <a:ea typeface="微软雅黑" panose="020B0503020204020204" charset="-122"/>
              </a:rPr>
              <a:t>FOR </a:t>
            </a:r>
            <a:r>
              <a:rPr lang="en-US" altLang="zh-CN" b="1" dirty="0">
                <a:solidFill>
                  <a:srgbClr val="0000FF"/>
                </a:solidFill>
                <a:latin typeface="微软雅黑" panose="020B0503020204020204" charset="-122"/>
                <a:ea typeface="微软雅黑" panose="020B0503020204020204" charset="-122"/>
              </a:rPr>
              <a:t>EACH ROW </a:t>
            </a:r>
            <a:r>
              <a:rPr lang="en-US" altLang="zh-CN" b="1" dirty="0" err="1" smtClean="0">
                <a:solidFill>
                  <a:srgbClr val="000000"/>
                </a:solidFill>
                <a:latin typeface="微软雅黑" panose="020B0503020204020204" charset="-122"/>
                <a:ea typeface="微软雅黑" panose="020B0503020204020204" charset="-122"/>
              </a:rPr>
              <a:t>trigger_statement</a:t>
            </a:r>
            <a:endParaRPr lang="en-US" altLang="zh-CN" b="1" dirty="0">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简单触发器</a:t>
            </a:r>
            <a:endParaRPr lang="zh-CN" altLang="en-US" dirty="0"/>
          </a:p>
        </p:txBody>
      </p:sp>
      <p:sp>
        <p:nvSpPr>
          <p:cNvPr id="3" name="内容占位符 2"/>
          <p:cNvSpPr>
            <a:spLocks noGrp="1"/>
          </p:cNvSpPr>
          <p:nvPr>
            <p:ph idx="1"/>
          </p:nvPr>
        </p:nvSpPr>
        <p:spPr/>
        <p:txBody>
          <a:bodyPr/>
          <a:lstStyle/>
          <a:p>
            <a:r>
              <a:rPr lang="zh-CN" altLang="en-US" dirty="0" smtClean="0"/>
              <a:t>触发器示例：</a:t>
            </a:r>
            <a:endParaRPr lang="zh-CN" altLang="en-US" dirty="0"/>
          </a:p>
        </p:txBody>
      </p:sp>
      <p:sp>
        <p:nvSpPr>
          <p:cNvPr id="4" name="矩形 3"/>
          <p:cNvSpPr/>
          <p:nvPr/>
        </p:nvSpPr>
        <p:spPr>
          <a:xfrm>
            <a:off x="495604" y="2049278"/>
            <a:ext cx="7820810" cy="313932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smtClean="0">
                <a:solidFill>
                  <a:schemeClr val="accent5">
                    <a:lumMod val="75000"/>
                  </a:schemeClr>
                </a:solidFill>
                <a:latin typeface="微软雅黑" panose="020B0503020204020204" charset="-122"/>
                <a:ea typeface="微软雅黑" panose="020B0503020204020204" charset="-122"/>
              </a:rPr>
              <a:t>#</a:t>
            </a:r>
            <a:r>
              <a:rPr lang="zh-CN" altLang="en-US" b="1" dirty="0" smtClean="0">
                <a:solidFill>
                  <a:schemeClr val="accent5">
                    <a:lumMod val="75000"/>
                  </a:schemeClr>
                </a:solidFill>
                <a:latin typeface="微软雅黑" panose="020B0503020204020204" charset="-122"/>
                <a:ea typeface="微软雅黑" panose="020B0503020204020204" charset="-122"/>
              </a:rPr>
              <a:t>创建一个日志表</a:t>
            </a:r>
            <a:endParaRPr lang="en-US" altLang="zh-CN" b="1" dirty="0" smtClean="0">
              <a:solidFill>
                <a:schemeClr val="accent5">
                  <a:lumMod val="75000"/>
                </a:schemeClr>
              </a:solidFill>
              <a:latin typeface="微软雅黑" panose="020B0503020204020204" charset="-122"/>
              <a:ea typeface="微软雅黑" panose="020B0503020204020204" charset="-122"/>
            </a:endParaRPr>
          </a:p>
          <a:p>
            <a:r>
              <a:rPr lang="en-US" altLang="zh-CN" b="1" dirty="0" smtClean="0">
                <a:solidFill>
                  <a:srgbClr val="000000"/>
                </a:solidFill>
                <a:latin typeface="微软雅黑" panose="020B0503020204020204" charset="-122"/>
                <a:ea typeface="微软雅黑" panose="020B0503020204020204" charset="-122"/>
              </a:rPr>
              <a:t>CREATE </a:t>
            </a:r>
            <a:r>
              <a:rPr lang="en-US" altLang="zh-CN" b="1" dirty="0">
                <a:solidFill>
                  <a:srgbClr val="000000"/>
                </a:solidFill>
                <a:latin typeface="微软雅黑" panose="020B0503020204020204" charset="-122"/>
                <a:ea typeface="微软雅黑" panose="020B0503020204020204" charset="-122"/>
              </a:rPr>
              <a:t>TABLE `logs` (id INT AUTO_INCREMENT PRIMARY </a:t>
            </a:r>
            <a:r>
              <a:rPr lang="en-US" altLang="zh-CN" b="1" dirty="0" err="1">
                <a:solidFill>
                  <a:srgbClr val="000000"/>
                </a:solidFill>
                <a:latin typeface="微软雅黑" panose="020B0503020204020204" charset="-122"/>
                <a:ea typeface="微软雅黑" panose="020B0503020204020204" charset="-122"/>
              </a:rPr>
              <a:t>KEY,msg</a:t>
            </a:r>
            <a:r>
              <a:rPr lang="en-US" altLang="zh-CN" b="1" dirty="0">
                <a:solidFill>
                  <a:srgbClr val="000000"/>
                </a:solidFill>
                <a:latin typeface="微软雅黑" panose="020B0503020204020204" charset="-122"/>
                <a:ea typeface="微软雅黑" panose="020B0503020204020204" charset="-122"/>
              </a:rPr>
              <a:t> VARCHAR(100),</a:t>
            </a:r>
            <a:r>
              <a:rPr lang="en-US" altLang="zh-CN" b="1" dirty="0" err="1">
                <a:solidFill>
                  <a:srgbClr val="000000"/>
                </a:solidFill>
                <a:latin typeface="微软雅黑" panose="020B0503020204020204" charset="-122"/>
                <a:ea typeface="微软雅黑" panose="020B0503020204020204" charset="-122"/>
              </a:rPr>
              <a:t>deletetime</a:t>
            </a:r>
            <a:r>
              <a:rPr lang="en-US" altLang="zh-CN" b="1" dirty="0">
                <a:solidFill>
                  <a:srgbClr val="000000"/>
                </a:solidFill>
                <a:latin typeface="微软雅黑" panose="020B0503020204020204" charset="-122"/>
                <a:ea typeface="微软雅黑" panose="020B0503020204020204" charset="-122"/>
              </a:rPr>
              <a:t> DATETIME</a:t>
            </a:r>
            <a:r>
              <a:rPr lang="en-US" altLang="zh-CN" b="1" dirty="0" smtClean="0">
                <a:solidFill>
                  <a:srgbClr val="000000"/>
                </a:solidFill>
                <a:latin typeface="微软雅黑" panose="020B0503020204020204" charset="-122"/>
                <a:ea typeface="微软雅黑" panose="020B0503020204020204" charset="-122"/>
              </a:rPr>
              <a:t>);</a:t>
            </a:r>
            <a:endParaRPr lang="en-US" altLang="zh-CN" b="1" dirty="0" smtClean="0">
              <a:solidFill>
                <a:srgbClr val="000000"/>
              </a:solidFill>
              <a:latin typeface="微软雅黑" panose="020B0503020204020204" charset="-122"/>
              <a:ea typeface="微软雅黑" panose="020B0503020204020204" charset="-122"/>
            </a:endParaRPr>
          </a:p>
          <a:p>
            <a:endParaRPr lang="en-US" altLang="zh-CN" b="1" dirty="0">
              <a:solidFill>
                <a:srgbClr val="000000"/>
              </a:solidFill>
              <a:latin typeface="微软雅黑" panose="020B0503020204020204" charset="-122"/>
              <a:ea typeface="微软雅黑" panose="020B0503020204020204" charset="-122"/>
            </a:endParaRPr>
          </a:p>
          <a:p>
            <a:r>
              <a:rPr lang="en-US" altLang="zh-CN" b="1" dirty="0" smtClean="0">
                <a:solidFill>
                  <a:schemeClr val="accent5">
                    <a:lumMod val="75000"/>
                  </a:schemeClr>
                </a:solidFill>
                <a:latin typeface="微软雅黑" panose="020B0503020204020204" charset="-122"/>
                <a:ea typeface="微软雅黑" panose="020B0503020204020204" charset="-122"/>
              </a:rPr>
              <a:t>#</a:t>
            </a:r>
            <a:r>
              <a:rPr lang="zh-CN" altLang="en-US" b="1" dirty="0" smtClean="0">
                <a:solidFill>
                  <a:schemeClr val="accent5">
                    <a:lumMod val="75000"/>
                  </a:schemeClr>
                </a:solidFill>
                <a:latin typeface="微软雅黑" panose="020B0503020204020204" charset="-122"/>
                <a:ea typeface="微软雅黑" panose="020B0503020204020204" charset="-122"/>
              </a:rPr>
              <a:t>创建一个删除触发器</a:t>
            </a:r>
            <a:endParaRPr lang="en-US" altLang="zh-CN" b="1" dirty="0" smtClean="0">
              <a:solidFill>
                <a:schemeClr val="accent5">
                  <a:lumMod val="75000"/>
                </a:schemeClr>
              </a:solidFill>
              <a:latin typeface="微软雅黑" panose="020B0503020204020204" charset="-122"/>
              <a:ea typeface="微软雅黑" panose="020B0503020204020204" charset="-122"/>
            </a:endParaRPr>
          </a:p>
          <a:p>
            <a:r>
              <a:rPr lang="en-US" altLang="zh-CN" b="1" dirty="0">
                <a:solidFill>
                  <a:srgbClr val="000000"/>
                </a:solidFill>
                <a:latin typeface="微软雅黑" panose="020B0503020204020204" charset="-122"/>
                <a:ea typeface="微软雅黑" panose="020B0503020204020204" charset="-122"/>
              </a:rPr>
              <a:t>CREATE TRIGGER </a:t>
            </a:r>
            <a:r>
              <a:rPr lang="en-US" altLang="zh-CN" b="1" dirty="0" err="1">
                <a:solidFill>
                  <a:srgbClr val="000000"/>
                </a:solidFill>
                <a:latin typeface="微软雅黑" panose="020B0503020204020204" charset="-122"/>
                <a:ea typeface="微软雅黑" panose="020B0503020204020204" charset="-122"/>
              </a:rPr>
              <a:t>tg_log</a:t>
            </a:r>
            <a:r>
              <a:rPr lang="en-US" altLang="zh-CN" b="1" dirty="0">
                <a:solidFill>
                  <a:srgbClr val="000000"/>
                </a:solidFill>
                <a:latin typeface="微软雅黑" panose="020B0503020204020204" charset="-122"/>
                <a:ea typeface="微软雅黑" panose="020B0503020204020204" charset="-122"/>
              </a:rPr>
              <a:t> BEFORE DELETE </a:t>
            </a:r>
            <a:endParaRPr lang="en-US" altLang="zh-CN" b="1" dirty="0">
              <a:solidFill>
                <a:srgbClr val="000000"/>
              </a:solidFill>
              <a:latin typeface="微软雅黑" panose="020B0503020204020204" charset="-122"/>
              <a:ea typeface="微软雅黑" panose="020B0503020204020204" charset="-122"/>
            </a:endParaRPr>
          </a:p>
          <a:p>
            <a:r>
              <a:rPr lang="en-US" altLang="zh-CN" b="1" dirty="0">
                <a:solidFill>
                  <a:srgbClr val="000000"/>
                </a:solidFill>
                <a:latin typeface="微软雅黑" panose="020B0503020204020204" charset="-122"/>
                <a:ea typeface="微软雅黑" panose="020B0503020204020204" charset="-122"/>
              </a:rPr>
              <a:t>ON student FOR EACH ROW</a:t>
            </a:r>
            <a:endParaRPr lang="en-US" altLang="zh-CN" b="1" dirty="0">
              <a:solidFill>
                <a:srgbClr val="000000"/>
              </a:solidFill>
              <a:latin typeface="微软雅黑" panose="020B0503020204020204" charset="-122"/>
              <a:ea typeface="微软雅黑" panose="020B0503020204020204" charset="-122"/>
            </a:endParaRPr>
          </a:p>
          <a:p>
            <a:r>
              <a:rPr lang="en-US" altLang="zh-CN" b="1" dirty="0">
                <a:solidFill>
                  <a:srgbClr val="000000"/>
                </a:solidFill>
                <a:latin typeface="微软雅黑" panose="020B0503020204020204" charset="-122"/>
                <a:ea typeface="微软雅黑" panose="020B0503020204020204" charset="-122"/>
              </a:rPr>
              <a:t>INSERT INTO `logs`(</a:t>
            </a:r>
            <a:r>
              <a:rPr lang="en-US" altLang="zh-CN" b="1" dirty="0" err="1">
                <a:solidFill>
                  <a:srgbClr val="000000"/>
                </a:solidFill>
                <a:latin typeface="微软雅黑" panose="020B0503020204020204" charset="-122"/>
                <a:ea typeface="微软雅黑" panose="020B0503020204020204" charset="-122"/>
              </a:rPr>
              <a:t>msg,deletetime</a:t>
            </a:r>
            <a:r>
              <a:rPr lang="en-US" altLang="zh-CN" b="1" dirty="0">
                <a:solidFill>
                  <a:srgbClr val="000000"/>
                </a:solidFill>
                <a:latin typeface="微软雅黑" panose="020B0503020204020204" charset="-122"/>
                <a:ea typeface="微软雅黑" panose="020B0503020204020204" charset="-122"/>
              </a:rPr>
              <a:t>) VALUES('</a:t>
            </a:r>
            <a:r>
              <a:rPr lang="zh-CN" altLang="en-US" b="1" dirty="0">
                <a:solidFill>
                  <a:srgbClr val="000000"/>
                </a:solidFill>
                <a:latin typeface="微软雅黑" panose="020B0503020204020204" charset="-122"/>
                <a:ea typeface="微软雅黑" panose="020B0503020204020204" charset="-122"/>
              </a:rPr>
              <a:t>删除数据</a:t>
            </a:r>
            <a:r>
              <a:rPr lang="en-US" altLang="zh-CN" b="1" dirty="0">
                <a:solidFill>
                  <a:srgbClr val="000000"/>
                </a:solidFill>
                <a:latin typeface="微软雅黑" panose="020B0503020204020204" charset="-122"/>
                <a:ea typeface="微软雅黑" panose="020B0503020204020204" charset="-122"/>
              </a:rPr>
              <a:t>',NOW</a:t>
            </a:r>
            <a:r>
              <a:rPr lang="en-US" altLang="zh-CN" b="1" dirty="0" smtClean="0">
                <a:solidFill>
                  <a:srgbClr val="000000"/>
                </a:solidFill>
                <a:latin typeface="微软雅黑" panose="020B0503020204020204" charset="-122"/>
                <a:ea typeface="微软雅黑" panose="020B0503020204020204" charset="-122"/>
              </a:rPr>
              <a:t>());</a:t>
            </a:r>
            <a:endParaRPr lang="en-US" altLang="zh-CN" b="1" dirty="0" smtClean="0">
              <a:solidFill>
                <a:srgbClr val="000000"/>
              </a:solidFill>
              <a:latin typeface="微软雅黑" panose="020B0503020204020204" charset="-122"/>
              <a:ea typeface="微软雅黑" panose="020B0503020204020204" charset="-122"/>
            </a:endParaRPr>
          </a:p>
          <a:p>
            <a:endParaRPr lang="en-US" altLang="zh-CN" b="1" dirty="0" smtClean="0">
              <a:solidFill>
                <a:srgbClr val="000000"/>
              </a:solidFill>
              <a:latin typeface="微软雅黑" panose="020B0503020204020204" charset="-122"/>
              <a:ea typeface="微软雅黑" panose="020B0503020204020204" charset="-122"/>
            </a:endParaRPr>
          </a:p>
          <a:p>
            <a:r>
              <a:rPr lang="en-US" altLang="zh-CN" b="1" dirty="0" smtClean="0">
                <a:solidFill>
                  <a:schemeClr val="accent5">
                    <a:lumMod val="75000"/>
                  </a:schemeClr>
                </a:solidFill>
                <a:latin typeface="微软雅黑" panose="020B0503020204020204" charset="-122"/>
                <a:ea typeface="微软雅黑" panose="020B0503020204020204" charset="-122"/>
              </a:rPr>
              <a:t>#</a:t>
            </a:r>
            <a:r>
              <a:rPr lang="zh-CN" altLang="en-US" b="1" dirty="0" smtClean="0">
                <a:solidFill>
                  <a:schemeClr val="accent5">
                    <a:lumMod val="75000"/>
                  </a:schemeClr>
                </a:solidFill>
                <a:latin typeface="微软雅黑" panose="020B0503020204020204" charset="-122"/>
                <a:ea typeface="微软雅黑" panose="020B0503020204020204" charset="-122"/>
              </a:rPr>
              <a:t>执行删除操作</a:t>
            </a:r>
            <a:endParaRPr lang="en-US" altLang="zh-CN" b="1" dirty="0" smtClean="0">
              <a:solidFill>
                <a:schemeClr val="accent5">
                  <a:lumMod val="75000"/>
                </a:schemeClr>
              </a:solidFill>
              <a:latin typeface="微软雅黑" panose="020B0503020204020204" charset="-122"/>
              <a:ea typeface="微软雅黑" panose="020B0503020204020204" charset="-122"/>
            </a:endParaRPr>
          </a:p>
          <a:p>
            <a:r>
              <a:rPr lang="en-US" altLang="zh-CN" b="1" dirty="0">
                <a:solidFill>
                  <a:srgbClr val="000000"/>
                </a:solidFill>
                <a:latin typeface="微软雅黑" panose="020B0503020204020204" charset="-122"/>
                <a:ea typeface="微软雅黑" panose="020B0503020204020204" charset="-122"/>
              </a:rPr>
              <a:t>DELETE FROM student WHERE </a:t>
            </a:r>
            <a:r>
              <a:rPr lang="en-US" altLang="zh-CN" b="1" dirty="0" err="1">
                <a:solidFill>
                  <a:srgbClr val="000000"/>
                </a:solidFill>
                <a:latin typeface="微软雅黑" panose="020B0503020204020204" charset="-122"/>
                <a:ea typeface="微软雅黑" panose="020B0503020204020204" charset="-122"/>
              </a:rPr>
              <a:t>sno</a:t>
            </a:r>
            <a:r>
              <a:rPr lang="en-US" altLang="zh-CN" b="1" dirty="0">
                <a:solidFill>
                  <a:srgbClr val="000000"/>
                </a:solidFill>
                <a:latin typeface="微软雅黑" panose="020B0503020204020204" charset="-122"/>
                <a:ea typeface="微软雅黑" panose="020B0503020204020204" charset="-122"/>
              </a:rPr>
              <a:t> = 110;</a:t>
            </a:r>
            <a:endParaRPr lang="en-US" altLang="zh-CN" b="1"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219175" y="5511679"/>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当执行删除操作后，我们发现在</a:t>
            </a:r>
            <a:r>
              <a:rPr lang="en-US" altLang="zh-CN" dirty="0" smtClean="0">
                <a:latin typeface="微软雅黑" panose="020B0503020204020204" charset="-122"/>
                <a:ea typeface="微软雅黑" panose="020B0503020204020204" charset="-122"/>
              </a:rPr>
              <a:t>logs</a:t>
            </a:r>
            <a:r>
              <a:rPr lang="zh-CN" altLang="en-US" dirty="0" smtClean="0">
                <a:latin typeface="微软雅黑" panose="020B0503020204020204" charset="-122"/>
                <a:ea typeface="微软雅黑" panose="020B0503020204020204" charset="-122"/>
              </a:rPr>
              <a:t>表中插入了一条记录。这个就是触发器。</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触发事件（</a:t>
            </a:r>
            <a:r>
              <a:rPr lang="en-US" altLang="zh-CN" dirty="0" err="1" smtClean="0"/>
              <a:t>tigger_event</a:t>
            </a:r>
            <a:r>
              <a:rPr lang="zh-CN" altLang="en-US" dirty="0" smtClean="0"/>
              <a:t>）</a:t>
            </a:r>
            <a:endParaRPr lang="zh-CN" altLang="en-US" dirty="0"/>
          </a:p>
        </p:txBody>
      </p:sp>
      <p:sp>
        <p:nvSpPr>
          <p:cNvPr id="3" name="内容占位符 2"/>
          <p:cNvSpPr>
            <a:spLocks noGrp="1"/>
          </p:cNvSpPr>
          <p:nvPr>
            <p:ph idx="1"/>
          </p:nvPr>
        </p:nvSpPr>
        <p:spPr>
          <a:xfrm>
            <a:off x="611504" y="1485264"/>
            <a:ext cx="7704911" cy="4663287"/>
          </a:xfrm>
        </p:spPr>
        <p:txBody>
          <a:bodyPr>
            <a:normAutofit/>
          </a:bodyPr>
          <a:lstStyle/>
          <a:p>
            <a:r>
              <a:rPr lang="zh-CN" altLang="en-US" dirty="0" smtClean="0"/>
              <a:t>触发事件</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创建触发器和存储过程非常类似，只是存储过程是由用户手动进行调用，而触发器是由特定的指令被动调用的。</a:t>
            </a:r>
            <a:endParaRPr lang="en-US" altLang="zh-CN" dirty="0" smtClean="0"/>
          </a:p>
          <a:p>
            <a:r>
              <a:rPr lang="zh-CN" altLang="en-US" dirty="0" smtClean="0"/>
              <a:t>在</a:t>
            </a:r>
            <a:r>
              <a:rPr lang="en-US" altLang="zh-CN" dirty="0" smtClean="0"/>
              <a:t>5.72</a:t>
            </a:r>
            <a:r>
              <a:rPr lang="zh-CN" altLang="en-US" dirty="0" smtClean="0"/>
              <a:t>版本以前，同一个类型的事件不允许添加两个相同的触发器。</a:t>
            </a:r>
            <a:endParaRPr lang="zh-CN" altLang="en-US" dirty="0"/>
          </a:p>
        </p:txBody>
      </p:sp>
      <p:graphicFrame>
        <p:nvGraphicFramePr>
          <p:cNvPr id="4" name="表格 3"/>
          <p:cNvGraphicFramePr>
            <a:graphicFrameLocks noGrp="1"/>
          </p:cNvGraphicFramePr>
          <p:nvPr/>
        </p:nvGraphicFramePr>
        <p:xfrm>
          <a:off x="609596" y="1995311"/>
          <a:ext cx="7706817" cy="2215444"/>
        </p:xfrm>
        <a:graphic>
          <a:graphicData uri="http://schemas.openxmlformats.org/drawingml/2006/table">
            <a:tbl>
              <a:tblPr firstRow="1" bandRow="1">
                <a:tableStyleId>{5C22544A-7EE6-4342-B048-85BDC9FD1C3A}</a:tableStyleId>
              </a:tblPr>
              <a:tblGrid>
                <a:gridCol w="2111025"/>
                <a:gridCol w="5595792"/>
              </a:tblGrid>
              <a:tr h="553861">
                <a:tc>
                  <a:txBody>
                    <a:bodyPr/>
                    <a:lstStyle/>
                    <a:p>
                      <a:pPr algn="ctr"/>
                      <a:r>
                        <a:rPr lang="zh-CN" altLang="en-US" dirty="0" smtClean="0">
                          <a:latin typeface="微软雅黑" panose="020B0503020204020204" charset="-122"/>
                          <a:ea typeface="微软雅黑" panose="020B0503020204020204" charset="-122"/>
                        </a:rPr>
                        <a:t>触发器类型</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激发触发器的语句</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INSERT</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INSERT</a:t>
                      </a:r>
                      <a:r>
                        <a:rPr lang="zh-CN" altLang="en-US" dirty="0" smtClean="0">
                          <a:latin typeface="微软雅黑" panose="020B0503020204020204" charset="-122"/>
                          <a:ea typeface="微软雅黑" panose="020B0503020204020204" charset="-122"/>
                        </a:rPr>
                        <a:t>、</a:t>
                      </a:r>
                      <a:r>
                        <a:rPr lang="en-US" altLang="zh-CN" dirty="0" smtClean="0">
                          <a:latin typeface="微软雅黑" panose="020B0503020204020204" charset="-122"/>
                          <a:ea typeface="微软雅黑" panose="020B0503020204020204" charset="-122"/>
                        </a:rPr>
                        <a:t>LOAD</a:t>
                      </a:r>
                      <a:r>
                        <a:rPr lang="zh-CN" altLang="en-US" baseline="0" dirty="0" smtClean="0">
                          <a:latin typeface="微软雅黑" panose="020B0503020204020204" charset="-122"/>
                          <a:ea typeface="微软雅黑" panose="020B0503020204020204" charset="-122"/>
                        </a:rPr>
                        <a:t> </a:t>
                      </a:r>
                      <a:r>
                        <a:rPr lang="en-US" altLang="zh-CN" baseline="0" dirty="0" smtClean="0">
                          <a:latin typeface="微软雅黑" panose="020B0503020204020204" charset="-122"/>
                          <a:ea typeface="微软雅黑" panose="020B0503020204020204" charset="-122"/>
                        </a:rPr>
                        <a:t>DATA</a:t>
                      </a:r>
                      <a:r>
                        <a:rPr lang="zh-CN" altLang="en-US" baseline="0" dirty="0" smtClean="0">
                          <a:latin typeface="微软雅黑" panose="020B0503020204020204" charset="-122"/>
                          <a:ea typeface="微软雅黑" panose="020B0503020204020204" charset="-122"/>
                        </a:rPr>
                        <a:t>、</a:t>
                      </a:r>
                      <a:r>
                        <a:rPr lang="en-US" altLang="zh-CN" baseline="0" dirty="0" smtClean="0">
                          <a:latin typeface="微软雅黑" panose="020B0503020204020204" charset="-122"/>
                          <a:ea typeface="微软雅黑" panose="020B0503020204020204" charset="-122"/>
                        </a:rPr>
                        <a:t>REPLACE</a:t>
                      </a:r>
                      <a:r>
                        <a:rPr lang="zh-CN" altLang="en-US" baseline="0"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UPDATE</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UPDATE</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DELETE</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DELETE</a:t>
                      </a:r>
                      <a:r>
                        <a:rPr lang="zh-CN" altLang="en-US" dirty="0" smtClean="0">
                          <a:latin typeface="微软雅黑" panose="020B0503020204020204" charset="-122"/>
                          <a:ea typeface="微软雅黑" panose="020B0503020204020204" charset="-122"/>
                        </a:rPr>
                        <a:t>、</a:t>
                      </a:r>
                      <a:r>
                        <a:rPr lang="en-US" altLang="zh-CN" dirty="0" smtClean="0">
                          <a:latin typeface="微软雅黑" panose="020B0503020204020204" charset="-122"/>
                          <a:ea typeface="微软雅黑" panose="020B0503020204020204" charset="-122"/>
                        </a:rPr>
                        <a:t>REPLACE</a:t>
                      </a:r>
                      <a:endParaRPr lang="zh-CN" altLang="en-US"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和</a:t>
            </a:r>
            <a:r>
              <a:rPr lang="en-US" altLang="zh-CN" dirty="0" smtClean="0"/>
              <a:t>OLD</a:t>
            </a:r>
            <a:endParaRPr lang="zh-CN" altLang="en-US" dirty="0"/>
          </a:p>
        </p:txBody>
      </p:sp>
      <p:sp>
        <p:nvSpPr>
          <p:cNvPr id="3" name="内容占位符 2"/>
          <p:cNvSpPr>
            <a:spLocks noGrp="1"/>
          </p:cNvSpPr>
          <p:nvPr>
            <p:ph idx="1"/>
          </p:nvPr>
        </p:nvSpPr>
        <p:spPr/>
        <p:txBody>
          <a:bodyPr/>
          <a:lstStyle/>
          <a:p>
            <a:r>
              <a:rPr lang="zh-CN" altLang="en-US" dirty="0" smtClean="0"/>
              <a:t>在触发器中可以定义变量，但是有两个比较特殊的变量。</a:t>
            </a:r>
            <a:r>
              <a:rPr lang="en-US" altLang="zh-CN" dirty="0" smtClean="0"/>
              <a:t>NEW</a:t>
            </a:r>
            <a:r>
              <a:rPr lang="zh-CN" altLang="en-US" dirty="0" smtClean="0"/>
              <a:t>代表新的值，</a:t>
            </a:r>
            <a:r>
              <a:rPr lang="en-US" altLang="zh-CN" dirty="0" smtClean="0"/>
              <a:t>OLD</a:t>
            </a:r>
            <a:r>
              <a:rPr lang="zh-CN" altLang="en-US" dirty="0" smtClean="0"/>
              <a:t>代表旧的值。</a:t>
            </a:r>
            <a:endParaRPr lang="zh-CN" altLang="en-US" dirty="0"/>
          </a:p>
        </p:txBody>
      </p:sp>
      <p:graphicFrame>
        <p:nvGraphicFramePr>
          <p:cNvPr id="4" name="表格 3"/>
          <p:cNvGraphicFramePr>
            <a:graphicFrameLocks noGrp="1"/>
          </p:cNvGraphicFramePr>
          <p:nvPr/>
        </p:nvGraphicFramePr>
        <p:xfrm>
          <a:off x="609599" y="2277535"/>
          <a:ext cx="7706817" cy="2215444"/>
        </p:xfrm>
        <a:graphic>
          <a:graphicData uri="http://schemas.openxmlformats.org/drawingml/2006/table">
            <a:tbl>
              <a:tblPr firstRow="1" bandRow="1">
                <a:tableStyleId>{5C22544A-7EE6-4342-B048-85BDC9FD1C3A}</a:tableStyleId>
              </a:tblPr>
              <a:tblGrid>
                <a:gridCol w="2111025"/>
                <a:gridCol w="5595792"/>
              </a:tblGrid>
              <a:tr h="553861">
                <a:tc>
                  <a:txBody>
                    <a:bodyPr/>
                    <a:lstStyle/>
                    <a:p>
                      <a:pPr algn="ctr"/>
                      <a:r>
                        <a:rPr lang="zh-CN" altLang="en-US" dirty="0" smtClean="0">
                          <a:latin typeface="微软雅黑" panose="020B0503020204020204" charset="-122"/>
                          <a:ea typeface="微软雅黑" panose="020B0503020204020204" charset="-122"/>
                        </a:rPr>
                        <a:t>触发器类型</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NEW</a:t>
                      </a:r>
                      <a:r>
                        <a:rPr lang="zh-CN" altLang="en-US" dirty="0" smtClean="0">
                          <a:latin typeface="微软雅黑" panose="020B0503020204020204" charset="-122"/>
                          <a:ea typeface="微软雅黑" panose="020B0503020204020204" charset="-122"/>
                        </a:rPr>
                        <a:t>和</a:t>
                      </a:r>
                      <a:r>
                        <a:rPr lang="en-US" altLang="zh-CN" dirty="0" smtClean="0">
                          <a:latin typeface="微软雅黑" panose="020B0503020204020204" charset="-122"/>
                          <a:ea typeface="微软雅黑" panose="020B0503020204020204" charset="-122"/>
                        </a:rPr>
                        <a:t>OLD</a:t>
                      </a:r>
                      <a:r>
                        <a:rPr lang="zh-CN" altLang="en-US" dirty="0" smtClean="0">
                          <a:latin typeface="微软雅黑" panose="020B0503020204020204" charset="-122"/>
                          <a:ea typeface="微软雅黑" panose="020B0503020204020204" charset="-122"/>
                        </a:rPr>
                        <a:t>的使用</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INSERT</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NEW</a:t>
                      </a:r>
                      <a:r>
                        <a:rPr lang="zh-CN" altLang="en-US" dirty="0" smtClean="0">
                          <a:latin typeface="微软雅黑" panose="020B0503020204020204" charset="-122"/>
                          <a:ea typeface="微软雅黑" panose="020B0503020204020204" charset="-122"/>
                        </a:rPr>
                        <a:t>表示新增的数据。</a:t>
                      </a:r>
                      <a:r>
                        <a:rPr lang="en-US" altLang="zh-CN" dirty="0" smtClean="0">
                          <a:latin typeface="微软雅黑" panose="020B0503020204020204" charset="-122"/>
                          <a:ea typeface="微软雅黑" panose="020B0503020204020204" charset="-122"/>
                        </a:rPr>
                        <a:t>OLD</a:t>
                      </a:r>
                      <a:r>
                        <a:rPr lang="zh-CN" altLang="en-US" dirty="0" smtClean="0">
                          <a:latin typeface="微软雅黑" panose="020B0503020204020204" charset="-122"/>
                          <a:ea typeface="微软雅黑" panose="020B0503020204020204" charset="-122"/>
                        </a:rPr>
                        <a:t>在</a:t>
                      </a:r>
                      <a:r>
                        <a:rPr lang="en-US" altLang="zh-CN" dirty="0" smtClean="0">
                          <a:latin typeface="微软雅黑" panose="020B0503020204020204" charset="-122"/>
                          <a:ea typeface="微软雅黑" panose="020B0503020204020204" charset="-122"/>
                        </a:rPr>
                        <a:t>INSERT</a:t>
                      </a:r>
                      <a:r>
                        <a:rPr lang="zh-CN" altLang="en-US" dirty="0" smtClean="0">
                          <a:latin typeface="微软雅黑" panose="020B0503020204020204" charset="-122"/>
                          <a:ea typeface="微软雅黑" panose="020B0503020204020204" charset="-122"/>
                        </a:rPr>
                        <a:t>中不存在。</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UPDATE</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OLD</a:t>
                      </a:r>
                      <a:r>
                        <a:rPr lang="zh-CN" altLang="en-US" dirty="0" smtClean="0">
                          <a:latin typeface="微软雅黑" panose="020B0503020204020204" charset="-122"/>
                          <a:ea typeface="微软雅黑" panose="020B0503020204020204" charset="-122"/>
                        </a:rPr>
                        <a:t>表示原始表的数据，</a:t>
                      </a:r>
                      <a:r>
                        <a:rPr lang="en-US" altLang="zh-CN" dirty="0" smtClean="0">
                          <a:latin typeface="微软雅黑" panose="020B0503020204020204" charset="-122"/>
                          <a:ea typeface="微软雅黑" panose="020B0503020204020204" charset="-122"/>
                        </a:rPr>
                        <a:t>NEW</a:t>
                      </a:r>
                      <a:r>
                        <a:rPr lang="zh-CN" altLang="en-US" dirty="0" smtClean="0">
                          <a:latin typeface="微软雅黑" panose="020B0503020204020204" charset="-122"/>
                          <a:ea typeface="微软雅黑" panose="020B0503020204020204" charset="-122"/>
                        </a:rPr>
                        <a:t>表示将要更新的数据。</a:t>
                      </a:r>
                      <a:endParaRPr lang="zh-CN" altLang="en-US" dirty="0">
                        <a:latin typeface="微软雅黑" panose="020B0503020204020204" charset="-122"/>
                        <a:ea typeface="微软雅黑" panose="020B0503020204020204" charset="-122"/>
                      </a:endParaRPr>
                    </a:p>
                  </a:txBody>
                  <a:tcPr anchor="ctr"/>
                </a:tc>
              </a:tr>
              <a:tr h="553861">
                <a:tc>
                  <a:txBody>
                    <a:bodyPr/>
                    <a:lstStyle/>
                    <a:p>
                      <a:r>
                        <a:rPr lang="en-US" altLang="zh-CN" dirty="0" smtClean="0">
                          <a:latin typeface="微软雅黑" panose="020B0503020204020204" charset="-122"/>
                          <a:ea typeface="微软雅黑" panose="020B0503020204020204" charset="-122"/>
                        </a:rPr>
                        <a:t>DELETE</a:t>
                      </a:r>
                      <a:endParaRPr lang="zh-CN" altLang="en-US" dirty="0">
                        <a:latin typeface="微软雅黑" panose="020B0503020204020204" charset="-122"/>
                        <a:ea typeface="微软雅黑" panose="020B0503020204020204" charset="-122"/>
                      </a:endParaRPr>
                    </a:p>
                  </a:txBody>
                  <a:tcPr anchor="ctr"/>
                </a:tc>
                <a:tc>
                  <a:txBody>
                    <a:bodyPr/>
                    <a:lstStyle/>
                    <a:p>
                      <a:r>
                        <a:rPr lang="en-US" altLang="zh-CN" dirty="0" smtClean="0">
                          <a:latin typeface="微软雅黑" panose="020B0503020204020204" charset="-122"/>
                          <a:ea typeface="微软雅黑" panose="020B0503020204020204" charset="-122"/>
                        </a:rPr>
                        <a:t>OLD</a:t>
                      </a:r>
                      <a:r>
                        <a:rPr lang="zh-CN" altLang="en-US" dirty="0" smtClean="0">
                          <a:latin typeface="微软雅黑" panose="020B0503020204020204" charset="-122"/>
                          <a:ea typeface="微软雅黑" panose="020B0503020204020204" charset="-122"/>
                        </a:rPr>
                        <a:t>表示原始表的数据。</a:t>
                      </a:r>
                      <a:r>
                        <a:rPr lang="en-US" altLang="zh-CN" dirty="0" smtClean="0">
                          <a:latin typeface="微软雅黑" panose="020B0503020204020204" charset="-122"/>
                          <a:ea typeface="微软雅黑" panose="020B0503020204020204" charset="-122"/>
                        </a:rPr>
                        <a:t>NEW</a:t>
                      </a:r>
                      <a:r>
                        <a:rPr lang="zh-CN" altLang="en-US" dirty="0" smtClean="0">
                          <a:latin typeface="微软雅黑" panose="020B0503020204020204" charset="-122"/>
                          <a:ea typeface="微软雅黑" panose="020B0503020204020204" charset="-122"/>
                        </a:rPr>
                        <a:t>在</a:t>
                      </a:r>
                      <a:r>
                        <a:rPr lang="en-US" altLang="zh-CN" dirty="0" smtClean="0">
                          <a:latin typeface="微软雅黑" panose="020B0503020204020204" charset="-122"/>
                          <a:ea typeface="微软雅黑" panose="020B0503020204020204" charset="-122"/>
                        </a:rPr>
                        <a:t>DELETE</a:t>
                      </a:r>
                      <a:r>
                        <a:rPr lang="zh-CN" altLang="en-US" dirty="0" smtClean="0">
                          <a:latin typeface="微软雅黑" panose="020B0503020204020204" charset="-122"/>
                          <a:ea typeface="微软雅黑" panose="020B0503020204020204" charset="-122"/>
                        </a:rPr>
                        <a:t>中不存在。</a:t>
                      </a:r>
                      <a:endParaRPr lang="zh-CN" altLang="en-US" dirty="0">
                        <a:latin typeface="微软雅黑" panose="020B0503020204020204" charset="-122"/>
                        <a:ea typeface="微软雅黑" panose="020B0503020204020204" charset="-122"/>
                      </a:endParaRPr>
                    </a:p>
                  </a:txBody>
                  <a:tcPr anchor="ctr"/>
                </a:tc>
              </a:tr>
            </a:tbl>
          </a:graphicData>
        </a:graphic>
      </p:graphicFrame>
      <p:sp>
        <p:nvSpPr>
          <p:cNvPr id="5" name="矩形 4"/>
          <p:cNvSpPr/>
          <p:nvPr/>
        </p:nvSpPr>
        <p:spPr>
          <a:xfrm>
            <a:off x="609599" y="4725144"/>
            <a:ext cx="7820810" cy="64633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err="1" smtClean="0">
                <a:solidFill>
                  <a:srgbClr val="000000"/>
                </a:solidFill>
                <a:latin typeface="微软雅黑" panose="020B0503020204020204" charset="-122"/>
                <a:ea typeface="微软雅黑" panose="020B0503020204020204" charset="-122"/>
              </a:rPr>
              <a:t>new.columnname</a:t>
            </a:r>
            <a:r>
              <a:rPr lang="zh-CN" altLang="en-US" b="1" dirty="0">
                <a:solidFill>
                  <a:srgbClr val="000000"/>
                </a:solidFill>
                <a:latin typeface="微软雅黑" panose="020B0503020204020204" charset="-122"/>
                <a:ea typeface="微软雅黑" panose="020B0503020204020204" charset="-122"/>
              </a:rPr>
              <a:t>：新增行的某列数据</a:t>
            </a:r>
            <a:endParaRPr lang="zh-CN" altLang="en-US" b="1" dirty="0">
              <a:solidFill>
                <a:srgbClr val="000000"/>
              </a:solidFill>
              <a:latin typeface="微软雅黑" panose="020B0503020204020204" charset="-122"/>
              <a:ea typeface="微软雅黑" panose="020B0503020204020204" charset="-122"/>
            </a:endParaRPr>
          </a:p>
          <a:p>
            <a:r>
              <a:rPr lang="en-US" altLang="zh-CN" b="1" dirty="0" err="1" smtClean="0">
                <a:solidFill>
                  <a:srgbClr val="000000"/>
                </a:solidFill>
                <a:latin typeface="微软雅黑" panose="020B0503020204020204" charset="-122"/>
                <a:ea typeface="微软雅黑" panose="020B0503020204020204" charset="-122"/>
              </a:rPr>
              <a:t>old.columnname</a:t>
            </a:r>
            <a:r>
              <a:rPr lang="zh-CN" altLang="en-US" b="1" dirty="0" smtClean="0">
                <a:solidFill>
                  <a:srgbClr val="000000"/>
                </a:solidFill>
                <a:latin typeface="微软雅黑" panose="020B0503020204020204" charset="-122"/>
                <a:ea typeface="微软雅黑" panose="020B0503020204020204" charset="-122"/>
              </a:rPr>
              <a:t>： 删除</a:t>
            </a:r>
            <a:r>
              <a:rPr lang="zh-CN" altLang="en-US" b="1" dirty="0">
                <a:solidFill>
                  <a:srgbClr val="000000"/>
                </a:solidFill>
                <a:latin typeface="微软雅黑" panose="020B0503020204020204" charset="-122"/>
                <a:ea typeface="微软雅黑" panose="020B0503020204020204" charset="-122"/>
              </a:rPr>
              <a:t>行的某列数据</a:t>
            </a:r>
            <a:endParaRPr lang="en-US" altLang="zh-CN" b="1"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219175" y="5596681"/>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mtClean="0">
                <a:latin typeface="微软雅黑" panose="020B0503020204020204" charset="-122"/>
                <a:ea typeface="微软雅黑" panose="020B0503020204020204" charset="-122"/>
              </a:rPr>
              <a:t>注意：</a:t>
            </a:r>
            <a:r>
              <a:rPr lang="en-US" altLang="zh-CN" smtClean="0">
                <a:latin typeface="微软雅黑" panose="020B0503020204020204" charset="-122"/>
                <a:ea typeface="微软雅黑" panose="020B0503020204020204" charset="-122"/>
              </a:rPr>
              <a:t>OLD</a:t>
            </a:r>
            <a:r>
              <a:rPr lang="zh-CN" altLang="en-US" dirty="0">
                <a:latin typeface="微软雅黑" panose="020B0503020204020204" charset="-122"/>
                <a:ea typeface="微软雅黑" panose="020B0503020204020204" charset="-122"/>
              </a:rPr>
              <a:t>是只读的，而</a:t>
            </a:r>
            <a:r>
              <a:rPr lang="en-US" altLang="zh-CN" dirty="0">
                <a:latin typeface="微软雅黑" panose="020B0503020204020204" charset="-122"/>
                <a:ea typeface="微软雅黑" panose="020B0503020204020204" charset="-122"/>
              </a:rPr>
              <a:t>NEW</a:t>
            </a:r>
            <a:r>
              <a:rPr lang="zh-CN" altLang="en-US" dirty="0">
                <a:latin typeface="微软雅黑" panose="020B0503020204020204" charset="-122"/>
                <a:ea typeface="微软雅黑" panose="020B0503020204020204" charset="-122"/>
              </a:rPr>
              <a:t>则可以在触发器中使用 </a:t>
            </a:r>
            <a:r>
              <a:rPr lang="en-US" altLang="zh-CN" dirty="0">
                <a:latin typeface="微软雅黑" panose="020B0503020204020204" charset="-122"/>
                <a:ea typeface="微软雅黑" panose="020B0503020204020204" charset="-122"/>
              </a:rPr>
              <a:t>SET </a:t>
            </a:r>
            <a:r>
              <a:rPr lang="zh-CN" altLang="en-US" dirty="0">
                <a:latin typeface="微软雅黑" panose="020B0503020204020204" charset="-122"/>
                <a:ea typeface="微软雅黑" panose="020B0503020204020204" charset="-122"/>
              </a:rPr>
              <a:t>赋值，这样不会再次触发触发器，造成循环</a:t>
            </a:r>
            <a:r>
              <a:rPr lang="zh-CN" altLang="en-US" dirty="0" smtClean="0">
                <a:latin typeface="微软雅黑" panose="020B0503020204020204" charset="-122"/>
                <a:ea typeface="微软雅黑" panose="020B0503020204020204" charset="-122"/>
              </a:rPr>
              <a:t>调用</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和</a:t>
            </a:r>
            <a:r>
              <a:rPr lang="en-US" altLang="zh-CN" dirty="0" smtClean="0"/>
              <a:t>OLD</a:t>
            </a:r>
            <a:r>
              <a:rPr lang="zh-CN" altLang="en-US" dirty="0" smtClean="0"/>
              <a:t>的用法</a:t>
            </a:r>
            <a:endParaRPr lang="zh-CN" altLang="en-US" dirty="0"/>
          </a:p>
        </p:txBody>
      </p:sp>
      <p:sp>
        <p:nvSpPr>
          <p:cNvPr id="3" name="内容占位符 2"/>
          <p:cNvSpPr>
            <a:spLocks noGrp="1"/>
          </p:cNvSpPr>
          <p:nvPr>
            <p:ph idx="1"/>
          </p:nvPr>
        </p:nvSpPr>
        <p:spPr/>
        <p:txBody>
          <a:bodyPr/>
          <a:lstStyle/>
          <a:p>
            <a:r>
              <a:rPr lang="zh-CN" altLang="en-US" dirty="0" smtClean="0"/>
              <a:t>添加一个日志记录表，监听</a:t>
            </a:r>
            <a:r>
              <a:rPr lang="en-US" altLang="zh-CN" dirty="0" smtClean="0"/>
              <a:t>student</a:t>
            </a:r>
            <a:r>
              <a:rPr lang="zh-CN" altLang="en-US" dirty="0" smtClean="0"/>
              <a:t>表，如果有用户新增信息，则将新增操作记录到日志表中。并记录添加的用户</a:t>
            </a:r>
            <a:r>
              <a:rPr lang="en-US" altLang="zh-CN" dirty="0" smtClean="0"/>
              <a:t>id</a:t>
            </a:r>
            <a:r>
              <a:rPr lang="zh-CN" altLang="en-US" dirty="0" smtClean="0"/>
              <a:t>。</a:t>
            </a:r>
            <a:endParaRPr lang="en-US" altLang="zh-CN" dirty="0" smtClean="0"/>
          </a:p>
          <a:p>
            <a:endParaRPr lang="zh-CN" altLang="en-US" dirty="0"/>
          </a:p>
        </p:txBody>
      </p:sp>
      <p:sp>
        <p:nvSpPr>
          <p:cNvPr id="4" name="矩形 3"/>
          <p:cNvSpPr/>
          <p:nvPr/>
        </p:nvSpPr>
        <p:spPr>
          <a:xfrm>
            <a:off x="235960" y="2296166"/>
            <a:ext cx="8908040" cy="4278094"/>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smtClean="0">
                <a:solidFill>
                  <a:schemeClr val="accent5">
                    <a:lumMod val="75000"/>
                  </a:schemeClr>
                </a:solidFill>
                <a:latin typeface="微软雅黑" panose="020B0503020204020204" charset="-122"/>
                <a:ea typeface="微软雅黑" panose="020B0503020204020204" charset="-122"/>
              </a:rPr>
              <a:t>创建一个日志表</a:t>
            </a:r>
            <a:endParaRPr lang="en-US" altLang="zh-CN" sz="1600" b="1" dirty="0" smtClean="0">
              <a:solidFill>
                <a:schemeClr val="accent5">
                  <a:lumMod val="75000"/>
                </a:schemeClr>
              </a:solidFill>
              <a:latin typeface="微软雅黑" panose="020B0503020204020204" charset="-122"/>
              <a:ea typeface="微软雅黑" panose="020B0503020204020204" charset="-122"/>
            </a:endParaRPr>
          </a:p>
          <a:p>
            <a:r>
              <a:rPr lang="en-US" altLang="zh-CN" sz="1600" b="1" dirty="0">
                <a:solidFill>
                  <a:srgbClr val="000000"/>
                </a:solidFill>
                <a:latin typeface="微软雅黑" panose="020B0503020204020204" charset="-122"/>
                <a:ea typeface="微软雅黑" panose="020B0503020204020204" charset="-122"/>
              </a:rPr>
              <a:t>CREATE TABLE `logs` (</a:t>
            </a:r>
            <a:endParaRPr lang="en-US" altLang="zh-CN" sz="1600" b="1" dirty="0">
              <a:solidFill>
                <a:srgbClr val="000000"/>
              </a:solidFill>
              <a:latin typeface="微软雅黑" panose="020B0503020204020204" charset="-122"/>
              <a:ea typeface="微软雅黑" panose="020B0503020204020204" charset="-122"/>
            </a:endParaRPr>
          </a:p>
          <a:p>
            <a:r>
              <a:rPr lang="en-US" altLang="zh-CN" sz="1600" b="1" dirty="0" smtClean="0">
                <a:solidFill>
                  <a:srgbClr val="000000"/>
                </a:solidFill>
                <a:latin typeface="微软雅黑" panose="020B0503020204020204" charset="-122"/>
                <a:ea typeface="微软雅黑" panose="020B0503020204020204" charset="-122"/>
              </a:rPr>
              <a:t>    id </a:t>
            </a:r>
            <a:r>
              <a:rPr lang="en-US" altLang="zh-CN" sz="1600" b="1" dirty="0">
                <a:solidFill>
                  <a:srgbClr val="000000"/>
                </a:solidFill>
                <a:latin typeface="微软雅黑" panose="020B0503020204020204" charset="-122"/>
                <a:ea typeface="微软雅黑" panose="020B0503020204020204" charset="-122"/>
              </a:rPr>
              <a:t>INT AUTO_INCREMENT PRIMARY KEY,</a:t>
            </a:r>
            <a:endParaRPr lang="en-US" altLang="zh-CN" sz="1600" b="1" dirty="0">
              <a:solidFill>
                <a:srgbClr val="000000"/>
              </a:solidFill>
              <a:latin typeface="微软雅黑" panose="020B0503020204020204" charset="-122"/>
              <a:ea typeface="微软雅黑" panose="020B0503020204020204" charset="-122"/>
            </a:endParaRPr>
          </a:p>
          <a:p>
            <a:r>
              <a:rPr lang="en-US" altLang="zh-CN" sz="1600" b="1" dirty="0" smtClean="0">
                <a:solidFill>
                  <a:srgbClr val="000000"/>
                </a:solidFill>
                <a:latin typeface="微软雅黑" panose="020B0503020204020204" charset="-122"/>
                <a:ea typeface="微软雅黑" panose="020B0503020204020204" charset="-122"/>
              </a:rPr>
              <a:t>    </a:t>
            </a:r>
            <a:r>
              <a:rPr lang="en-US" altLang="zh-CN" sz="1600" b="1" dirty="0" err="1" smtClean="0">
                <a:solidFill>
                  <a:srgbClr val="000000"/>
                </a:solidFill>
                <a:latin typeface="微软雅黑" panose="020B0503020204020204" charset="-122"/>
                <a:ea typeface="微软雅黑" panose="020B0503020204020204" charset="-122"/>
              </a:rPr>
              <a:t>msg</a:t>
            </a:r>
            <a:r>
              <a:rPr lang="en-US" altLang="zh-CN" sz="1600" b="1" dirty="0" smtClean="0">
                <a:solidFill>
                  <a:srgbClr val="000000"/>
                </a:solidFill>
                <a:latin typeface="微软雅黑" panose="020B0503020204020204" charset="-122"/>
                <a:ea typeface="微软雅黑" panose="020B0503020204020204" charset="-122"/>
              </a:rPr>
              <a:t> </a:t>
            </a:r>
            <a:r>
              <a:rPr lang="en-US" altLang="zh-CN" sz="1600" b="1" dirty="0">
                <a:solidFill>
                  <a:srgbClr val="000000"/>
                </a:solidFill>
                <a:latin typeface="微软雅黑" panose="020B0503020204020204" charset="-122"/>
                <a:ea typeface="微软雅黑" panose="020B0503020204020204" charset="-122"/>
              </a:rPr>
              <a:t>VARCHAR(100),</a:t>
            </a:r>
            <a:endParaRPr lang="en-US" altLang="zh-CN" sz="1600" b="1" dirty="0">
              <a:solidFill>
                <a:srgbClr val="000000"/>
              </a:solidFill>
              <a:latin typeface="微软雅黑" panose="020B0503020204020204" charset="-122"/>
              <a:ea typeface="微软雅黑" panose="020B0503020204020204" charset="-122"/>
            </a:endParaRPr>
          </a:p>
          <a:p>
            <a:r>
              <a:rPr lang="en-US" altLang="zh-CN" sz="1600" b="1" dirty="0" smtClean="0">
                <a:solidFill>
                  <a:srgbClr val="000000"/>
                </a:solidFill>
                <a:latin typeface="微软雅黑" panose="020B0503020204020204" charset="-122"/>
                <a:ea typeface="微软雅黑" panose="020B0503020204020204" charset="-122"/>
              </a:rPr>
              <a:t>    </a:t>
            </a:r>
            <a:r>
              <a:rPr lang="en-US" altLang="zh-CN" sz="1600" b="1" dirty="0" err="1" smtClean="0">
                <a:solidFill>
                  <a:srgbClr val="000000"/>
                </a:solidFill>
                <a:latin typeface="微软雅黑" panose="020B0503020204020204" charset="-122"/>
                <a:ea typeface="微软雅黑" panose="020B0503020204020204" charset="-122"/>
              </a:rPr>
              <a:t>sno</a:t>
            </a:r>
            <a:r>
              <a:rPr lang="en-US" altLang="zh-CN" sz="1600" b="1" dirty="0" smtClean="0">
                <a:solidFill>
                  <a:srgbClr val="000000"/>
                </a:solidFill>
                <a:latin typeface="微软雅黑" panose="020B0503020204020204" charset="-122"/>
                <a:ea typeface="微软雅黑" panose="020B0503020204020204" charset="-122"/>
              </a:rPr>
              <a:t> </a:t>
            </a:r>
            <a:r>
              <a:rPr lang="en-US" altLang="zh-CN" sz="1600" b="1" dirty="0">
                <a:solidFill>
                  <a:srgbClr val="000000"/>
                </a:solidFill>
                <a:latin typeface="微软雅黑" panose="020B0503020204020204" charset="-122"/>
                <a:ea typeface="微软雅黑" panose="020B0503020204020204" charset="-122"/>
              </a:rPr>
              <a:t>VARCHAR(20),</a:t>
            </a:r>
            <a:endParaRPr lang="en-US" altLang="zh-CN" sz="1600" b="1" dirty="0">
              <a:solidFill>
                <a:srgbClr val="000000"/>
              </a:solidFill>
              <a:latin typeface="微软雅黑" panose="020B0503020204020204" charset="-122"/>
              <a:ea typeface="微软雅黑" panose="020B0503020204020204" charset="-122"/>
            </a:endParaRPr>
          </a:p>
          <a:p>
            <a:r>
              <a:rPr lang="en-US" altLang="zh-CN" sz="1600" b="1" dirty="0" smtClean="0">
                <a:solidFill>
                  <a:srgbClr val="000000"/>
                </a:solidFill>
                <a:latin typeface="微软雅黑" panose="020B0503020204020204" charset="-122"/>
                <a:ea typeface="微软雅黑" panose="020B0503020204020204" charset="-122"/>
              </a:rPr>
              <a:t>    </a:t>
            </a:r>
            <a:r>
              <a:rPr lang="en-US" altLang="zh-CN" sz="1600" b="1" dirty="0" err="1" smtClean="0">
                <a:solidFill>
                  <a:srgbClr val="000000"/>
                </a:solidFill>
                <a:latin typeface="微软雅黑" panose="020B0503020204020204" charset="-122"/>
                <a:ea typeface="微软雅黑" panose="020B0503020204020204" charset="-122"/>
              </a:rPr>
              <a:t>deletetime</a:t>
            </a:r>
            <a:r>
              <a:rPr lang="en-US" altLang="zh-CN" sz="1600" b="1" dirty="0" smtClean="0">
                <a:solidFill>
                  <a:srgbClr val="000000"/>
                </a:solidFill>
                <a:latin typeface="微软雅黑" panose="020B0503020204020204" charset="-122"/>
                <a:ea typeface="微软雅黑" panose="020B0503020204020204" charset="-122"/>
              </a:rPr>
              <a:t> DATETIME)</a:t>
            </a:r>
            <a:endParaRPr lang="en-US" altLang="zh-CN" sz="1600" b="1" dirty="0">
              <a:solidFill>
                <a:srgbClr val="000000"/>
              </a:solidFill>
              <a:latin typeface="微软雅黑" panose="020B0503020204020204" charset="-122"/>
              <a:ea typeface="微软雅黑" panose="020B0503020204020204" charset="-122"/>
            </a:endParaRPr>
          </a:p>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smtClean="0">
                <a:solidFill>
                  <a:schemeClr val="accent5">
                    <a:lumMod val="75000"/>
                  </a:schemeClr>
                </a:solidFill>
                <a:latin typeface="微软雅黑" panose="020B0503020204020204" charset="-122"/>
                <a:ea typeface="微软雅黑" panose="020B0503020204020204" charset="-122"/>
              </a:rPr>
              <a:t>带</a:t>
            </a:r>
            <a:r>
              <a:rPr lang="en-US" altLang="zh-CN" sz="1600" b="1" dirty="0" smtClean="0">
                <a:solidFill>
                  <a:schemeClr val="accent5">
                    <a:lumMod val="75000"/>
                  </a:schemeClr>
                </a:solidFill>
                <a:latin typeface="微软雅黑" panose="020B0503020204020204" charset="-122"/>
                <a:ea typeface="微软雅黑" panose="020B0503020204020204" charset="-122"/>
              </a:rPr>
              <a:t>OLD</a:t>
            </a:r>
            <a:r>
              <a:rPr lang="zh-CN" altLang="en-US" sz="1600" b="1" dirty="0" smtClean="0">
                <a:solidFill>
                  <a:schemeClr val="accent5">
                    <a:lumMod val="75000"/>
                  </a:schemeClr>
                </a:solidFill>
                <a:latin typeface="微软雅黑" panose="020B0503020204020204" charset="-122"/>
                <a:ea typeface="微软雅黑" panose="020B0503020204020204" charset="-122"/>
              </a:rPr>
              <a:t>的</a:t>
            </a:r>
            <a:r>
              <a:rPr lang="zh-CN" altLang="en-US" sz="1600" b="1" dirty="0">
                <a:solidFill>
                  <a:schemeClr val="accent5">
                    <a:lumMod val="75000"/>
                  </a:schemeClr>
                </a:solidFill>
                <a:latin typeface="微软雅黑" panose="020B0503020204020204" charset="-122"/>
                <a:ea typeface="微软雅黑" panose="020B0503020204020204" charset="-122"/>
              </a:rPr>
              <a:t>触发器</a:t>
            </a:r>
            <a:endParaRPr lang="zh-CN" altLang="en-US" sz="1600" b="1" dirty="0">
              <a:solidFill>
                <a:schemeClr val="accent5">
                  <a:lumMod val="75000"/>
                </a:schemeClr>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DROP TRIGGER </a:t>
            </a:r>
            <a:r>
              <a:rPr lang="en-US" altLang="zh-CN" sz="1600" b="1" dirty="0" err="1">
                <a:latin typeface="微软雅黑" panose="020B0503020204020204" charset="-122"/>
                <a:ea typeface="微软雅黑" panose="020B0503020204020204" charset="-122"/>
              </a:rPr>
              <a:t>tg_student_before_delete</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CREATE TRIGGER </a:t>
            </a:r>
            <a:r>
              <a:rPr lang="en-US" altLang="zh-CN" sz="1600" b="1" dirty="0" err="1">
                <a:latin typeface="微软雅黑" panose="020B0503020204020204" charset="-122"/>
                <a:ea typeface="微软雅黑" panose="020B0503020204020204" charset="-122"/>
              </a:rPr>
              <a:t>tg_student_before_delete</a:t>
            </a:r>
            <a:r>
              <a:rPr lang="en-US" altLang="zh-CN" sz="1600" b="1" dirty="0">
                <a:latin typeface="微软雅黑" panose="020B0503020204020204" charset="-122"/>
                <a:ea typeface="微软雅黑" panose="020B0503020204020204" charset="-122"/>
              </a:rPr>
              <a:t> </a:t>
            </a:r>
            <a:r>
              <a:rPr lang="en-US" altLang="zh-CN" sz="1600" b="1" dirty="0">
                <a:solidFill>
                  <a:srgbClr val="0000FF"/>
                </a:solidFill>
                <a:latin typeface="微软雅黑" panose="020B0503020204020204" charset="-122"/>
                <a:ea typeface="微软雅黑" panose="020B0503020204020204" charset="-122"/>
              </a:rPr>
              <a:t>BEFORE DELETE </a:t>
            </a:r>
            <a:endParaRPr lang="en-US" altLang="zh-CN" sz="1600" b="1" dirty="0">
              <a:solidFill>
                <a:srgbClr val="0000FF"/>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ON student FOR EACH ROW</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INSERT INTO `logs`(</a:t>
            </a:r>
            <a:r>
              <a:rPr lang="en-US" altLang="zh-CN" sz="1600" b="1" dirty="0" err="1">
                <a:latin typeface="微软雅黑" panose="020B0503020204020204" charset="-122"/>
                <a:ea typeface="微软雅黑" panose="020B0503020204020204" charset="-122"/>
              </a:rPr>
              <a:t>msg,sno,deletetime</a:t>
            </a:r>
            <a:r>
              <a:rPr lang="en-US" altLang="zh-CN" sz="1600" b="1" dirty="0">
                <a:latin typeface="微软雅黑" panose="020B0503020204020204" charset="-122"/>
                <a:ea typeface="微软雅黑" panose="020B0503020204020204" charset="-122"/>
              </a:rPr>
              <a:t>) VALUES('</a:t>
            </a:r>
            <a:r>
              <a:rPr lang="zh-CN" altLang="en-US" sz="1600" b="1" dirty="0">
                <a:latin typeface="微软雅黑" panose="020B0503020204020204" charset="-122"/>
                <a:ea typeface="微软雅黑" panose="020B0503020204020204" charset="-122"/>
              </a:rPr>
              <a:t>删除数据</a:t>
            </a:r>
            <a:r>
              <a:rPr lang="en-US" altLang="zh-CN" sz="1600" b="1" dirty="0">
                <a:latin typeface="微软雅黑" panose="020B0503020204020204" charset="-122"/>
                <a:ea typeface="微软雅黑" panose="020B0503020204020204" charset="-122"/>
              </a:rPr>
              <a:t>',</a:t>
            </a:r>
            <a:r>
              <a:rPr lang="en-US" altLang="zh-CN" sz="1600" b="1" dirty="0" err="1">
                <a:solidFill>
                  <a:srgbClr val="FF0000"/>
                </a:solidFill>
                <a:latin typeface="微软雅黑" panose="020B0503020204020204" charset="-122"/>
                <a:ea typeface="微软雅黑" panose="020B0503020204020204" charset="-122"/>
              </a:rPr>
              <a:t>old.sno</a:t>
            </a:r>
            <a:r>
              <a:rPr lang="en-US" altLang="zh-CN" sz="1600" b="1" dirty="0" err="1">
                <a:latin typeface="微软雅黑" panose="020B0503020204020204" charset="-122"/>
                <a:ea typeface="微软雅黑" panose="020B0503020204020204" charset="-122"/>
              </a:rPr>
              <a:t>,NOW</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endParaRPr lang="en-US" altLang="zh-CN" sz="1600" b="1" dirty="0">
              <a:solidFill>
                <a:schemeClr val="accent5">
                  <a:lumMod val="75000"/>
                </a:schemeClr>
              </a:solidFill>
              <a:latin typeface="微软雅黑" panose="020B0503020204020204" charset="-122"/>
              <a:ea typeface="微软雅黑" panose="020B0503020204020204" charset="-122"/>
            </a:endParaRPr>
          </a:p>
          <a:p>
            <a:r>
              <a:rPr lang="en-US" altLang="zh-CN" sz="1600" b="1" dirty="0" smtClean="0">
                <a:solidFill>
                  <a:schemeClr val="accent5">
                    <a:lumMod val="75000"/>
                  </a:schemeClr>
                </a:solidFill>
                <a:latin typeface="微软雅黑" panose="020B0503020204020204" charset="-122"/>
                <a:ea typeface="微软雅黑" panose="020B0503020204020204" charset="-122"/>
              </a:rPr>
              <a:t>#</a:t>
            </a:r>
            <a:r>
              <a:rPr lang="zh-CN" altLang="en-US" sz="1600" b="1" dirty="0">
                <a:solidFill>
                  <a:schemeClr val="accent5">
                    <a:lumMod val="75000"/>
                  </a:schemeClr>
                </a:solidFill>
                <a:latin typeface="微软雅黑" panose="020B0503020204020204" charset="-122"/>
                <a:ea typeface="微软雅黑" panose="020B0503020204020204" charset="-122"/>
              </a:rPr>
              <a:t>带</a:t>
            </a:r>
            <a:r>
              <a:rPr lang="en-US" altLang="zh-CN" sz="1600" b="1" dirty="0">
                <a:solidFill>
                  <a:schemeClr val="accent5">
                    <a:lumMod val="75000"/>
                  </a:schemeClr>
                </a:solidFill>
                <a:latin typeface="微软雅黑" panose="020B0503020204020204" charset="-122"/>
                <a:ea typeface="微软雅黑" panose="020B0503020204020204" charset="-122"/>
              </a:rPr>
              <a:t>NEW</a:t>
            </a:r>
            <a:r>
              <a:rPr lang="zh-CN" altLang="en-US" sz="1600" b="1" dirty="0">
                <a:solidFill>
                  <a:schemeClr val="accent5">
                    <a:lumMod val="75000"/>
                  </a:schemeClr>
                </a:solidFill>
                <a:latin typeface="微软雅黑" panose="020B0503020204020204" charset="-122"/>
                <a:ea typeface="微软雅黑" panose="020B0503020204020204" charset="-122"/>
              </a:rPr>
              <a:t>的触发器</a:t>
            </a:r>
            <a:endParaRPr lang="zh-CN" altLang="en-US" sz="1600" b="1" dirty="0">
              <a:solidFill>
                <a:schemeClr val="accent5">
                  <a:lumMod val="75000"/>
                </a:schemeClr>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DROP TRIGGER </a:t>
            </a:r>
            <a:r>
              <a:rPr lang="en-US" altLang="zh-CN" sz="1600" b="1" dirty="0" err="1">
                <a:latin typeface="微软雅黑" panose="020B0503020204020204" charset="-122"/>
                <a:ea typeface="微软雅黑" panose="020B0503020204020204" charset="-122"/>
              </a:rPr>
              <a:t>tg_student_before_insert</a:t>
            </a:r>
            <a:r>
              <a:rPr lang="en-US" altLang="zh-CN" sz="1600" b="1" dirty="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CREATE TRIGGER </a:t>
            </a:r>
            <a:r>
              <a:rPr lang="en-US" altLang="zh-CN" sz="1600" b="1" dirty="0" err="1">
                <a:latin typeface="微软雅黑" panose="020B0503020204020204" charset="-122"/>
                <a:ea typeface="微软雅黑" panose="020B0503020204020204" charset="-122"/>
              </a:rPr>
              <a:t>tg_student_before_insert</a:t>
            </a:r>
            <a:r>
              <a:rPr lang="en-US" altLang="zh-CN" sz="1600" b="1" dirty="0">
                <a:latin typeface="微软雅黑" panose="020B0503020204020204" charset="-122"/>
                <a:ea typeface="微软雅黑" panose="020B0503020204020204" charset="-122"/>
              </a:rPr>
              <a:t> </a:t>
            </a:r>
            <a:r>
              <a:rPr lang="en-US" altLang="zh-CN" sz="1600" b="1" dirty="0">
                <a:solidFill>
                  <a:srgbClr val="0000FF"/>
                </a:solidFill>
                <a:latin typeface="微软雅黑" panose="020B0503020204020204" charset="-122"/>
                <a:ea typeface="微软雅黑" panose="020B0503020204020204" charset="-122"/>
              </a:rPr>
              <a:t>BEFORE INSERT </a:t>
            </a:r>
            <a:endParaRPr lang="en-US" altLang="zh-CN" sz="1600" b="1" dirty="0">
              <a:solidFill>
                <a:srgbClr val="0000FF"/>
              </a:solidFill>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ON student FOR EACH ROW</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INSERT INTO `logs`(</a:t>
            </a:r>
            <a:r>
              <a:rPr lang="en-US" altLang="zh-CN" sz="1600" b="1" dirty="0" err="1">
                <a:latin typeface="微软雅黑" panose="020B0503020204020204" charset="-122"/>
                <a:ea typeface="微软雅黑" panose="020B0503020204020204" charset="-122"/>
              </a:rPr>
              <a:t>msg,sno,deletetime</a:t>
            </a:r>
            <a:r>
              <a:rPr lang="en-US" altLang="zh-CN" sz="1600" b="1" dirty="0">
                <a:latin typeface="微软雅黑" panose="020B0503020204020204" charset="-122"/>
                <a:ea typeface="微软雅黑" panose="020B0503020204020204" charset="-122"/>
              </a:rPr>
              <a:t>) VALUES('</a:t>
            </a:r>
            <a:r>
              <a:rPr lang="zh-CN" altLang="en-US" sz="1600" b="1" dirty="0">
                <a:latin typeface="微软雅黑" panose="020B0503020204020204" charset="-122"/>
                <a:ea typeface="微软雅黑" panose="020B0503020204020204" charset="-122"/>
              </a:rPr>
              <a:t>添加数据</a:t>
            </a:r>
            <a:r>
              <a:rPr lang="en-US" altLang="zh-CN" sz="1600" b="1" dirty="0">
                <a:latin typeface="微软雅黑" panose="020B0503020204020204" charset="-122"/>
                <a:ea typeface="微软雅黑" panose="020B0503020204020204" charset="-122"/>
              </a:rPr>
              <a:t>',</a:t>
            </a:r>
            <a:r>
              <a:rPr lang="en-US" altLang="zh-CN" sz="1600" b="1" dirty="0" err="1">
                <a:solidFill>
                  <a:srgbClr val="FF0000"/>
                </a:solidFill>
                <a:latin typeface="微软雅黑" panose="020B0503020204020204" charset="-122"/>
                <a:ea typeface="微软雅黑" panose="020B0503020204020204" charset="-122"/>
              </a:rPr>
              <a:t>new.sno</a:t>
            </a:r>
            <a:r>
              <a:rPr lang="en-US" altLang="zh-CN" sz="1600" b="1" dirty="0" err="1">
                <a:latin typeface="微软雅黑" panose="020B0503020204020204" charset="-122"/>
                <a:ea typeface="微软雅黑" panose="020B0503020204020204" charset="-122"/>
              </a:rPr>
              <a:t>,NOW</a:t>
            </a:r>
            <a:r>
              <a:rPr lang="en-US" altLang="zh-CN" sz="1600" b="1" dirty="0" smtClean="0">
                <a:latin typeface="微软雅黑" panose="020B0503020204020204" charset="-122"/>
                <a:ea typeface="微软雅黑" panose="020B0503020204020204" charset="-122"/>
              </a:rPr>
              <a:t>());</a:t>
            </a:r>
            <a:endParaRPr lang="en-US" altLang="zh-CN"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触发器执行顺序</a:t>
            </a:r>
            <a:endParaRPr lang="zh-CN" altLang="en-US" dirty="0"/>
          </a:p>
        </p:txBody>
      </p:sp>
      <p:sp>
        <p:nvSpPr>
          <p:cNvPr id="3" name="内容占位符 2"/>
          <p:cNvSpPr>
            <a:spLocks noGrp="1"/>
          </p:cNvSpPr>
          <p:nvPr>
            <p:ph idx="1"/>
          </p:nvPr>
        </p:nvSpPr>
        <p:spPr/>
        <p:txBody>
          <a:bodyPr>
            <a:normAutofit/>
          </a:bodyPr>
          <a:lstStyle/>
          <a:p>
            <a:r>
              <a:rPr lang="en-US" altLang="zh-CN" dirty="0"/>
              <a:t>MySQL</a:t>
            </a:r>
            <a:r>
              <a:rPr lang="zh-CN" altLang="en-US" dirty="0"/>
              <a:t>的触发器是</a:t>
            </a:r>
            <a:r>
              <a:rPr lang="zh-CN" altLang="en-US" dirty="0" smtClean="0"/>
              <a:t>按照</a:t>
            </a:r>
            <a:endParaRPr lang="en-US" altLang="zh-CN" dirty="0" smtClean="0"/>
          </a:p>
          <a:p>
            <a:endParaRPr lang="en-US" altLang="zh-CN" dirty="0"/>
          </a:p>
          <a:p>
            <a:endParaRPr lang="en-US" altLang="zh-CN" dirty="0" smtClean="0"/>
          </a:p>
          <a:p>
            <a:endParaRPr lang="en-US" altLang="zh-CN" dirty="0"/>
          </a:p>
          <a:p>
            <a:r>
              <a:rPr lang="zh-CN" altLang="en-US" dirty="0"/>
              <a:t>任何一步发生错误都不会继续执行剩下的操作，如果对事务表进行的操作，如果出现错误，那么将会被回滚，如果是对非事务表进行操作，那么就无法回滚了，数据可能会出错。</a:t>
            </a:r>
            <a:endParaRPr lang="zh-CN" altLang="en-US" dirty="0"/>
          </a:p>
          <a:p>
            <a:endParaRPr lang="en-US" altLang="zh-CN" dirty="0" smtClean="0"/>
          </a:p>
        </p:txBody>
      </p:sp>
      <p:grpSp>
        <p:nvGrpSpPr>
          <p:cNvPr id="13" name="组合 12"/>
          <p:cNvGrpSpPr/>
          <p:nvPr/>
        </p:nvGrpSpPr>
        <p:grpSpPr>
          <a:xfrm>
            <a:off x="609599" y="2175639"/>
            <a:ext cx="7924801" cy="630623"/>
            <a:chOff x="725214" y="2207170"/>
            <a:chExt cx="7924801" cy="630623"/>
          </a:xfrm>
        </p:grpSpPr>
        <p:sp>
          <p:nvSpPr>
            <p:cNvPr id="5" name="矩形 4"/>
            <p:cNvSpPr/>
            <p:nvPr/>
          </p:nvSpPr>
          <p:spPr>
            <a:xfrm>
              <a:off x="725214" y="2207172"/>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BEFORE</a:t>
              </a:r>
              <a:r>
                <a:rPr lang="zh-CN" altLang="en-US" dirty="0" smtClean="0">
                  <a:latin typeface="微软雅黑" panose="020B0503020204020204" charset="-122"/>
                  <a:ea typeface="微软雅黑" panose="020B0503020204020204" charset="-122"/>
                </a:rPr>
                <a:t>触发器</a:t>
              </a:r>
              <a:endParaRPr lang="zh-CN" altLang="en-US" dirty="0">
                <a:latin typeface="微软雅黑" panose="020B0503020204020204" charset="-122"/>
                <a:ea typeface="微软雅黑" panose="020B0503020204020204" charset="-122"/>
              </a:endParaRPr>
            </a:p>
          </p:txBody>
        </p:sp>
        <p:sp>
          <p:nvSpPr>
            <p:cNvPr id="6" name="矩形 5"/>
            <p:cNvSpPr/>
            <p:nvPr/>
          </p:nvSpPr>
          <p:spPr>
            <a:xfrm>
              <a:off x="3662856" y="2207171"/>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行操作</a:t>
              </a:r>
              <a:endParaRPr lang="zh-CN" altLang="en-US" dirty="0">
                <a:latin typeface="微软雅黑" panose="020B0503020204020204" charset="-122"/>
                <a:ea typeface="微软雅黑" panose="020B0503020204020204" charset="-122"/>
              </a:endParaRPr>
            </a:p>
          </p:txBody>
        </p:sp>
        <p:sp>
          <p:nvSpPr>
            <p:cNvPr id="7" name="矩形 6"/>
            <p:cNvSpPr/>
            <p:nvPr/>
          </p:nvSpPr>
          <p:spPr>
            <a:xfrm>
              <a:off x="6600498" y="2207170"/>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AFTER</a:t>
              </a:r>
              <a:r>
                <a:rPr lang="zh-CN" altLang="en-US" dirty="0" smtClean="0">
                  <a:latin typeface="微软雅黑" panose="020B0503020204020204" charset="-122"/>
                  <a:ea typeface="微软雅黑" panose="020B0503020204020204" charset="-122"/>
                </a:rPr>
                <a:t>触发器</a:t>
              </a:r>
              <a:endParaRPr lang="zh-CN" altLang="en-US" dirty="0">
                <a:latin typeface="微软雅黑" panose="020B0503020204020204" charset="-122"/>
                <a:ea typeface="微软雅黑" panose="020B0503020204020204" charset="-122"/>
              </a:endParaRPr>
            </a:p>
          </p:txBody>
        </p:sp>
        <p:cxnSp>
          <p:nvCxnSpPr>
            <p:cNvPr id="9" name="直接箭头连接符 8"/>
            <p:cNvCxnSpPr>
              <a:stCxn id="5" idx="3"/>
              <a:endCxn id="6" idx="1"/>
            </p:cNvCxnSpPr>
            <p:nvPr/>
          </p:nvCxnSpPr>
          <p:spPr>
            <a:xfrm flipV="1">
              <a:off x="2774731" y="2522482"/>
              <a:ext cx="88812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a:stCxn id="6" idx="3"/>
              <a:endCxn id="7" idx="1"/>
            </p:cNvCxnSpPr>
            <p:nvPr/>
          </p:nvCxnSpPr>
          <p:spPr>
            <a:xfrm flipV="1">
              <a:off x="5712373" y="2522481"/>
              <a:ext cx="88812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为什么要使用事务</a:t>
            </a:r>
            <a:endParaRPr lang="zh-CN" altLang="en-US" dirty="0"/>
          </a:p>
        </p:txBody>
      </p:sp>
      <p:sp>
        <p:nvSpPr>
          <p:cNvPr id="3" name="内容占位符 2"/>
          <p:cNvSpPr>
            <a:spLocks noGrp="1"/>
          </p:cNvSpPr>
          <p:nvPr>
            <p:ph idx="1"/>
          </p:nvPr>
        </p:nvSpPr>
        <p:spPr/>
        <p:txBody>
          <a:bodyPr/>
          <a:lstStyle/>
          <a:p>
            <a:pPr lvl="0"/>
            <a:r>
              <a:rPr lang="zh-CN" altLang="en-US" dirty="0" smtClean="0">
                <a:sym typeface="+mn-ea"/>
              </a:rPr>
              <a:t>顾客王思聪在网上购买了一款商品，价格为</a:t>
            </a:r>
            <a:r>
              <a:rPr lang="en-US" altLang="zh-CN" dirty="0" smtClean="0">
                <a:sym typeface="+mn-ea"/>
              </a:rPr>
              <a:t>5000.00</a:t>
            </a:r>
            <a:r>
              <a:rPr lang="zh-CN" altLang="en-US" dirty="0" smtClean="0">
                <a:sym typeface="+mn-ea"/>
              </a:rPr>
              <a:t>元，采用网上银行转账的方式支付。</a:t>
            </a:r>
            <a:endParaRPr lang="en-US" altLang="x-none" dirty="0" smtClean="0"/>
          </a:p>
          <a:p>
            <a:pPr lvl="0"/>
            <a:r>
              <a:rPr lang="zh-CN" altLang="en-US" dirty="0" smtClean="0">
                <a:sym typeface="+mn-ea"/>
              </a:rPr>
              <a:t>顾客</a:t>
            </a:r>
            <a:r>
              <a:rPr lang="zh-CN" altLang="en-US" dirty="0">
                <a:sym typeface="+mn-ea"/>
              </a:rPr>
              <a:t>王思聪</a:t>
            </a:r>
            <a:r>
              <a:rPr lang="zh-CN" altLang="en-US" dirty="0" smtClean="0">
                <a:sym typeface="+mn-ea"/>
              </a:rPr>
              <a:t>银行卡的余额为</a:t>
            </a:r>
            <a:r>
              <a:rPr lang="en-US" altLang="zh-CN" dirty="0" smtClean="0">
                <a:sym typeface="+mn-ea"/>
              </a:rPr>
              <a:t>10000.00</a:t>
            </a:r>
            <a:r>
              <a:rPr lang="zh-CN" altLang="en-US" dirty="0" smtClean="0">
                <a:sym typeface="+mn-ea"/>
              </a:rPr>
              <a:t>元，且向卖家</a:t>
            </a:r>
            <a:r>
              <a:rPr lang="zh-CN" altLang="en-US" dirty="0">
                <a:sym typeface="+mn-ea"/>
              </a:rPr>
              <a:t>马云</a:t>
            </a:r>
            <a:r>
              <a:rPr lang="zh-CN" altLang="en-US" dirty="0" smtClean="0">
                <a:sym typeface="+mn-ea"/>
              </a:rPr>
              <a:t>支付购买商品费用</a:t>
            </a:r>
            <a:r>
              <a:rPr lang="en-US" altLang="zh-CN" dirty="0" smtClean="0">
                <a:sym typeface="+mn-ea"/>
              </a:rPr>
              <a:t>5000.00</a:t>
            </a:r>
            <a:r>
              <a:rPr lang="zh-CN" altLang="en-US" dirty="0" smtClean="0">
                <a:sym typeface="+mn-ea"/>
              </a:rPr>
              <a:t>元，卖家马云的账号金额</a:t>
            </a:r>
            <a:r>
              <a:rPr lang="en-US" altLang="zh-CN" dirty="0" smtClean="0">
                <a:sym typeface="+mn-ea"/>
              </a:rPr>
              <a:t>1000.00</a:t>
            </a:r>
            <a:r>
              <a:rPr lang="zh-CN" altLang="en-US" dirty="0" smtClean="0">
                <a:sym typeface="+mn-ea"/>
              </a:rPr>
              <a:t>元</a:t>
            </a:r>
            <a:endParaRPr lang="en-US" altLang="x-none" dirty="0" smtClean="0"/>
          </a:p>
          <a:p>
            <a:pPr lvl="0"/>
            <a:r>
              <a:rPr lang="zh-CN" altLang="en-US" dirty="0" smtClean="0">
                <a:sym typeface="+mn-ea"/>
              </a:rPr>
              <a:t>创建数据库</a:t>
            </a:r>
            <a:r>
              <a:rPr lang="en-US" altLang="zh-CN" dirty="0" smtClean="0">
                <a:sym typeface="+mn-ea"/>
              </a:rPr>
              <a:t>shop</a:t>
            </a:r>
            <a:r>
              <a:rPr lang="zh-CN" altLang="en-US" dirty="0" smtClean="0">
                <a:sym typeface="+mn-ea"/>
              </a:rPr>
              <a:t>和创建表</a:t>
            </a:r>
            <a:r>
              <a:rPr lang="en-US" altLang="zh-CN" dirty="0" smtClean="0">
                <a:sym typeface="+mn-ea"/>
              </a:rPr>
              <a:t>account</a:t>
            </a:r>
            <a:r>
              <a:rPr lang="zh-CN" altLang="en-US" dirty="0" smtClean="0">
                <a:sym typeface="+mn-ea"/>
              </a:rPr>
              <a:t>并插入</a:t>
            </a:r>
            <a:r>
              <a:rPr lang="en-US" altLang="zh-CN" dirty="0" smtClean="0">
                <a:sym typeface="+mn-ea"/>
              </a:rPr>
              <a:t>2</a:t>
            </a:r>
            <a:r>
              <a:rPr lang="zh-CN" altLang="en-US" dirty="0" smtClean="0">
                <a:sym typeface="+mn-ea"/>
              </a:rPr>
              <a:t>条数据</a:t>
            </a:r>
            <a:endParaRPr lang="zh-CN" altLang="en-US" dirty="0"/>
          </a:p>
        </p:txBody>
      </p:sp>
      <p:sp>
        <p:nvSpPr>
          <p:cNvPr id="21508" name="AutoShape 4"/>
          <p:cNvSpPr>
            <a:spLocks noChangeArrowheads="1"/>
          </p:cNvSpPr>
          <p:nvPr/>
        </p:nvSpPr>
        <p:spPr bwMode="auto">
          <a:xfrm>
            <a:off x="903469" y="3473508"/>
            <a:ext cx="6786563" cy="2428875"/>
          </a:xfrm>
          <a:prstGeom prst="roundRect">
            <a:avLst>
              <a:gd name="adj" fmla="val 2713"/>
            </a:avLst>
          </a:prstGeom>
          <a:solidFill>
            <a:srgbClr val="DCE6F2"/>
          </a:solidFill>
          <a:ln w="50800" cmpd="sng">
            <a:solidFill>
              <a:schemeClr val="bg1"/>
            </a:solidFill>
            <a:round/>
          </a:ln>
          <a:effectLst>
            <a:outerShdw sx="100999" sy="100999" algn="ctr" rotWithShape="0">
              <a:srgbClr val="000000">
                <a:alpha val="9000"/>
              </a:srgbClr>
            </a:outerShdw>
          </a:effectLst>
        </p:spPr>
        <p:txBody>
          <a:bodyPr/>
          <a:lstStyle/>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Field | Type         | Null | Key | Default | Extra          |</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id    | </a:t>
            </a:r>
            <a:r>
              <a:rPr kumimoji="0" lang="en-US" sz="1400" b="1" i="0" u="none" strike="noStrike" kern="1200" cap="none" spc="0" normalizeH="0" baseline="0" noProof="0" dirty="0" err="1">
                <a:ln>
                  <a:noFill/>
                </a:ln>
                <a:solidFill>
                  <a:srgbClr val="071215"/>
                </a:solidFill>
                <a:effectLst/>
                <a:uLnTx/>
                <a:uFillTx/>
                <a:latin typeface="黑体" panose="02010609060101010101" pitchFamily="2" charset="-122"/>
                <a:ea typeface="黑体" panose="02010609060101010101" pitchFamily="2" charset="-122"/>
                <a:cs typeface="+mn-cs"/>
              </a:rPr>
              <a:t>int</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(11)      | NO   | PRI | NULL    | </a:t>
            </a:r>
            <a:r>
              <a:rPr kumimoji="0" lang="en-US" sz="1400" b="1" i="0" u="none" strike="noStrike" kern="1200" cap="none" spc="0" normalizeH="0" baseline="0" noProof="0" dirty="0" err="1">
                <a:ln>
                  <a:noFill/>
                </a:ln>
                <a:solidFill>
                  <a:srgbClr val="071215"/>
                </a:solidFill>
                <a:effectLst/>
                <a:uLnTx/>
                <a:uFillTx/>
                <a:latin typeface="黑体" panose="02010609060101010101" pitchFamily="2" charset="-122"/>
                <a:ea typeface="黑体" panose="02010609060101010101" pitchFamily="2" charset="-122"/>
                <a:cs typeface="+mn-cs"/>
              </a:rPr>
              <a:t>auto_increment</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name  | </a:t>
            </a:r>
            <a:r>
              <a:rPr kumimoji="0" lang="en-US" sz="1400" b="1" i="0" u="none" strike="noStrike" kern="1200" cap="none" spc="0" normalizeH="0" baseline="0" noProof="0" dirty="0" err="1">
                <a:ln>
                  <a:noFill/>
                </a:ln>
                <a:solidFill>
                  <a:srgbClr val="071215"/>
                </a:solidFill>
                <a:effectLst/>
                <a:uLnTx/>
                <a:uFillTx/>
                <a:latin typeface="黑体" panose="02010609060101010101" pitchFamily="2" charset="-122"/>
                <a:ea typeface="黑体" panose="02010609060101010101" pitchFamily="2" charset="-122"/>
                <a:cs typeface="+mn-cs"/>
              </a:rPr>
              <a:t>varchar</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(32)  | NO   |     | NULL    |                |</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a:t>
            </a:r>
            <a:r>
              <a:rPr lang="en-US" altLang="zh-CN" sz="1400" b="1" dirty="0" smtClean="0">
                <a:solidFill>
                  <a:srgbClr val="071215"/>
                </a:solidFill>
                <a:latin typeface="黑体" panose="02010609060101010101" pitchFamily="2" charset="-122"/>
                <a:ea typeface="黑体" panose="02010609060101010101" pitchFamily="2" charset="-122"/>
              </a:rPr>
              <a:t>money</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 </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decimal(9,2) | NO   |     | NULL    |                |</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 </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INSERT INTO  `account`   (`name</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a:t>
            </a:r>
            <a:r>
              <a:rPr lang="en-US" sz="1400" b="1" dirty="0" smtClean="0">
                <a:solidFill>
                  <a:srgbClr val="071215"/>
                </a:solidFill>
                <a:latin typeface="黑体" panose="02010609060101010101" pitchFamily="2" charset="-122"/>
                <a:ea typeface="黑体" panose="02010609060101010101" pitchFamily="2" charset="-122"/>
              </a:rPr>
              <a:t>money</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 </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VALUES </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a:t>
            </a:r>
            <a:r>
              <a:rPr kumimoji="0" lang="zh-CN" alt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王思聪</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',10000.00</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INSERT INTO  `account`   (`</a:t>
            </a:r>
            <a:r>
              <a:rPr kumimoji="0" lang="en-US" sz="1400" b="1" i="0" u="none" strike="noStrike" kern="1200" cap="none" spc="0" normalizeH="0" baseline="0" noProof="0" dirty="0" err="1">
                <a:ln>
                  <a:noFill/>
                </a:ln>
                <a:solidFill>
                  <a:srgbClr val="071215"/>
                </a:solidFill>
                <a:effectLst/>
                <a:uLnTx/>
                <a:uFillTx/>
                <a:latin typeface="黑体" panose="02010609060101010101" pitchFamily="2" charset="-122"/>
                <a:ea typeface="黑体" panose="02010609060101010101" pitchFamily="2" charset="-122"/>
                <a:cs typeface="+mn-cs"/>
              </a:rPr>
              <a:t>name</a:t>
            </a:r>
            <a:r>
              <a:rPr kumimoji="0" lang="en-US" sz="1400" b="1" i="0" u="none" strike="noStrike" kern="1200" cap="none" spc="0" normalizeH="0" baseline="0" noProof="0" dirty="0" err="1" smtClean="0">
                <a:ln>
                  <a:noFill/>
                </a:ln>
                <a:solidFill>
                  <a:srgbClr val="071215"/>
                </a:solidFill>
                <a:effectLst/>
                <a:uLnTx/>
                <a:uFillTx/>
                <a:latin typeface="黑体" panose="02010609060101010101" pitchFamily="2" charset="-122"/>
                <a:ea typeface="黑体" panose="02010609060101010101" pitchFamily="2" charset="-122"/>
                <a:cs typeface="+mn-cs"/>
              </a:rPr>
              <a:t>`,`</a:t>
            </a:r>
            <a:r>
              <a:rPr lang="en-US" sz="1400" b="1" noProof="0" dirty="0" err="1" smtClean="0">
                <a:solidFill>
                  <a:srgbClr val="071215"/>
                </a:solidFill>
                <a:latin typeface="黑体" panose="02010609060101010101" pitchFamily="2" charset="-122"/>
                <a:ea typeface="黑体" panose="02010609060101010101" pitchFamily="2" charset="-122"/>
              </a:rPr>
              <a:t>money</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 </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VALUES </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a:t>
            </a:r>
            <a:r>
              <a:rPr kumimoji="0" lang="zh-CN" alt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马云</a:t>
            </a:r>
            <a:r>
              <a:rPr kumimoji="0" lang="en-US" sz="1400" b="1" i="0" u="none" strike="noStrike" kern="1200" cap="none" spc="0" normalizeH="0" baseline="0" noProof="0" dirty="0" smtClean="0">
                <a:ln>
                  <a:noFill/>
                </a:ln>
                <a:solidFill>
                  <a:srgbClr val="071215"/>
                </a:solidFill>
                <a:effectLst/>
                <a:uLnTx/>
                <a:uFillTx/>
                <a:latin typeface="黑体" panose="02010609060101010101" pitchFamily="2" charset="-122"/>
                <a:ea typeface="黑体" panose="02010609060101010101" pitchFamily="2" charset="-122"/>
                <a:cs typeface="+mn-cs"/>
              </a:rPr>
              <a:t>',1000.00</a:t>
            </a:r>
            <a:r>
              <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rPr>
              <a:t>);</a:t>
            </a: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a:p>
            <a:pPr marL="457200" marR="0" lvl="1" indent="-457200" algn="l" defTabSz="723900" rtl="0" eaLnBrk="1" fontAlgn="base" latinLnBrk="0" hangingPunct="1">
              <a:lnSpc>
                <a:spcPct val="150000"/>
              </a:lnSpc>
              <a:spcBef>
                <a:spcPct val="0"/>
              </a:spcBef>
              <a:spcAft>
                <a:spcPct val="0"/>
              </a:spcAft>
              <a:buClr>
                <a:schemeClr val="folHlink"/>
              </a:buClr>
              <a:buSzPct val="60000"/>
              <a:buFont typeface="Wingdings" panose="05000000000000000000" pitchFamily="2" charset="2"/>
              <a:buNone/>
              <a:tabLst>
                <a:tab pos="444500" algn="l"/>
              </a:tabLst>
              <a:defRPr/>
            </a:pPr>
            <a:endParaRPr kumimoji="0" lang="en-US" sz="1400" b="1" i="0" u="none" strike="noStrike" kern="1200" cap="none" spc="0" normalizeH="0" baseline="0" noProof="0" dirty="0">
              <a:ln>
                <a:noFill/>
              </a:ln>
              <a:solidFill>
                <a:srgbClr val="071215"/>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查看触发器</a:t>
            </a:r>
            <a:endParaRPr lang="zh-CN" altLang="en-US" dirty="0"/>
          </a:p>
        </p:txBody>
      </p:sp>
      <p:sp>
        <p:nvSpPr>
          <p:cNvPr id="3" name="内容占位符 2"/>
          <p:cNvSpPr>
            <a:spLocks noGrp="1"/>
          </p:cNvSpPr>
          <p:nvPr>
            <p:ph idx="1"/>
          </p:nvPr>
        </p:nvSpPr>
        <p:spPr/>
        <p:txBody>
          <a:bodyPr/>
          <a:lstStyle/>
          <a:p>
            <a:r>
              <a:rPr lang="zh-CN" altLang="en-US" dirty="0" smtClean="0"/>
              <a:t>查看触发器：</a:t>
            </a:r>
            <a:endParaRPr lang="en-US" altLang="zh-CN" dirty="0" smtClean="0"/>
          </a:p>
          <a:p>
            <a:pPr lvl="1"/>
            <a:r>
              <a:rPr lang="en-US" altLang="zh-CN" dirty="0" smtClean="0"/>
              <a:t>SHOW TRIGGERS;</a:t>
            </a:r>
            <a:endParaRPr lang="en-US" altLang="zh-CN" dirty="0" smtClean="0"/>
          </a:p>
          <a:p>
            <a:pPr lvl="1"/>
            <a:endParaRPr lang="en-US" altLang="zh-CN" dirty="0"/>
          </a:p>
          <a:p>
            <a:r>
              <a:rPr lang="zh-CN" altLang="en-US" dirty="0" smtClean="0"/>
              <a:t>删除触发器：</a:t>
            </a:r>
            <a:endParaRPr lang="en-US" altLang="zh-CN" dirty="0" smtClean="0"/>
          </a:p>
          <a:p>
            <a:pPr lvl="1"/>
            <a:r>
              <a:rPr lang="en-US" altLang="zh-CN" dirty="0" smtClean="0"/>
              <a:t>DROP TRIGGER </a:t>
            </a:r>
            <a:r>
              <a:rPr lang="en-US" altLang="zh-CN" dirty="0" err="1" smtClean="0"/>
              <a:t>tg_name</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使用触发器应注意的问题</a:t>
            </a:r>
            <a:endParaRPr lang="zh-CN" altLang="en-US" dirty="0"/>
          </a:p>
        </p:txBody>
      </p:sp>
      <p:sp>
        <p:nvSpPr>
          <p:cNvPr id="3" name="内容占位符 2"/>
          <p:cNvSpPr>
            <a:spLocks noGrp="1"/>
          </p:cNvSpPr>
          <p:nvPr>
            <p:ph idx="1"/>
          </p:nvPr>
        </p:nvSpPr>
        <p:spPr/>
        <p:txBody>
          <a:bodyPr/>
          <a:lstStyle/>
          <a:p>
            <a:r>
              <a:rPr lang="zh-CN" altLang="en-US" dirty="0"/>
              <a:t>触发器是基于行触发的，所以删除、新增或者修改操作可能都会激活触发器，所以不要编写过于复杂的触发器，也不要增加过得的触发器，这样会对数据的插入、修改或者删除带来比较严重的影响，同时也会带来可移植性差的后果，所以在设计触发器的时候一定要有所考虑</a:t>
            </a:r>
            <a:r>
              <a:rPr lang="zh-CN" altLang="en-US" dirty="0" smtClean="0"/>
              <a:t>。</a:t>
            </a:r>
            <a:endParaRPr lang="en-US" altLang="zh-CN" dirty="0" smtClean="0"/>
          </a:p>
          <a:p>
            <a:r>
              <a:rPr lang="zh-CN" altLang="en-US" dirty="0"/>
              <a:t>触发器是一种特殊的存储过程，它在插入，删除或修改特定表中的数据时触发执行，它比数据库本身标准的功能有更精细和更复杂的数据控制能力。</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触发器的应用场景</a:t>
            </a:r>
            <a:endParaRPr lang="zh-CN" altLang="en-US" dirty="0"/>
          </a:p>
        </p:txBody>
      </p:sp>
      <p:sp>
        <p:nvSpPr>
          <p:cNvPr id="3" name="内容占位符 2"/>
          <p:cNvSpPr>
            <a:spLocks noGrp="1"/>
          </p:cNvSpPr>
          <p:nvPr>
            <p:ph idx="1"/>
          </p:nvPr>
        </p:nvSpPr>
        <p:spPr>
          <a:solidFill>
            <a:schemeClr val="bg1"/>
          </a:solidFill>
        </p:spPr>
        <p:txBody>
          <a:bodyPr>
            <a:noAutofit/>
          </a:bodyPr>
          <a:lstStyle/>
          <a:p>
            <a:pPr>
              <a:buFont typeface="+mj-lt"/>
              <a:buAutoNum type="arabicPeriod"/>
            </a:pPr>
            <a:r>
              <a:rPr lang="zh-CN" altLang="en-US" sz="1600" dirty="0" smtClean="0">
                <a:solidFill>
                  <a:schemeClr val="tx1"/>
                </a:solidFill>
              </a:rPr>
              <a:t>安全性</a:t>
            </a:r>
            <a:r>
              <a:rPr lang="zh-CN" altLang="en-US" sz="1600" dirty="0">
                <a:solidFill>
                  <a:schemeClr val="tx1"/>
                </a:solidFill>
              </a:rPr>
              <a:t>。可以基于数据库的值使用户具有操作数据库的某种权利。</a:t>
            </a:r>
            <a:endParaRPr lang="zh-CN" altLang="en-US" sz="1600" dirty="0">
              <a:solidFill>
                <a:schemeClr val="tx1"/>
              </a:solidFill>
            </a:endParaRPr>
          </a:p>
          <a:p>
            <a:pPr lvl="1"/>
            <a:r>
              <a:rPr lang="zh-CN" altLang="en-US" sz="1400" dirty="0" smtClean="0">
                <a:solidFill>
                  <a:schemeClr val="tx1"/>
                </a:solidFill>
              </a:rPr>
              <a:t>可以</a:t>
            </a:r>
            <a:r>
              <a:rPr lang="zh-CN" altLang="en-US" sz="1400" dirty="0">
                <a:solidFill>
                  <a:schemeClr val="tx1"/>
                </a:solidFill>
              </a:rPr>
              <a:t>基于时间限制用户的操作，例如不允许下班后和节假日修改数据库数据。</a:t>
            </a:r>
            <a:endParaRPr lang="zh-CN" altLang="en-US" sz="1400" dirty="0">
              <a:solidFill>
                <a:schemeClr val="tx1"/>
              </a:solidFill>
            </a:endParaRPr>
          </a:p>
          <a:p>
            <a:pPr lvl="1"/>
            <a:r>
              <a:rPr lang="zh-CN" altLang="en-US" sz="1400" dirty="0" smtClean="0">
                <a:solidFill>
                  <a:schemeClr val="tx1"/>
                </a:solidFill>
              </a:rPr>
              <a:t>可以</a:t>
            </a:r>
            <a:r>
              <a:rPr lang="zh-CN" altLang="en-US" sz="1400" dirty="0">
                <a:solidFill>
                  <a:schemeClr val="tx1"/>
                </a:solidFill>
              </a:rPr>
              <a:t>基于数据库中的数据限制用户的操作，例如不允许股票的价格的升幅一次超过</a:t>
            </a:r>
            <a:r>
              <a:rPr lang="en-US" altLang="zh-CN" sz="1400" dirty="0">
                <a:solidFill>
                  <a:schemeClr val="tx1"/>
                </a:solidFill>
              </a:rPr>
              <a:t>10%</a:t>
            </a:r>
            <a:r>
              <a:rPr lang="zh-CN" altLang="en-US" sz="1400" dirty="0">
                <a:solidFill>
                  <a:schemeClr val="tx1"/>
                </a:solidFill>
              </a:rPr>
              <a:t>。</a:t>
            </a:r>
            <a:endParaRPr lang="zh-CN" altLang="en-US" sz="1400" dirty="0">
              <a:solidFill>
                <a:schemeClr val="tx1"/>
              </a:solidFill>
            </a:endParaRPr>
          </a:p>
          <a:p>
            <a:pPr>
              <a:buFont typeface="+mj-lt"/>
              <a:buAutoNum type="arabicPeriod"/>
            </a:pPr>
            <a:r>
              <a:rPr lang="zh-CN" altLang="en-US" sz="1600" dirty="0">
                <a:solidFill>
                  <a:schemeClr val="tx1"/>
                </a:solidFill>
              </a:rPr>
              <a:t>审计。可以跟踪用户对数据库的操作。   </a:t>
            </a:r>
            <a:endParaRPr lang="zh-CN" altLang="en-US" sz="1600" dirty="0">
              <a:solidFill>
                <a:schemeClr val="tx1"/>
              </a:solidFill>
            </a:endParaRPr>
          </a:p>
          <a:p>
            <a:pPr lvl="1"/>
            <a:r>
              <a:rPr lang="zh-CN" altLang="en-US" sz="1400" dirty="0" smtClean="0">
                <a:solidFill>
                  <a:schemeClr val="tx1"/>
                </a:solidFill>
              </a:rPr>
              <a:t>审计</a:t>
            </a:r>
            <a:r>
              <a:rPr lang="zh-CN" altLang="en-US" sz="1400" dirty="0">
                <a:solidFill>
                  <a:schemeClr val="tx1"/>
                </a:solidFill>
              </a:rPr>
              <a:t>用户操作数据库的语句。</a:t>
            </a:r>
            <a:endParaRPr lang="zh-CN" altLang="en-US" sz="1400" dirty="0">
              <a:solidFill>
                <a:schemeClr val="tx1"/>
              </a:solidFill>
            </a:endParaRPr>
          </a:p>
          <a:p>
            <a:pPr lvl="1"/>
            <a:r>
              <a:rPr lang="zh-CN" altLang="en-US" sz="1400" dirty="0" smtClean="0">
                <a:solidFill>
                  <a:schemeClr val="tx1"/>
                </a:solidFill>
              </a:rPr>
              <a:t>把</a:t>
            </a:r>
            <a:r>
              <a:rPr lang="zh-CN" altLang="en-US" sz="1400" dirty="0">
                <a:solidFill>
                  <a:schemeClr val="tx1"/>
                </a:solidFill>
              </a:rPr>
              <a:t>用户对数据库的更新写入审计表。</a:t>
            </a:r>
            <a:endParaRPr lang="zh-CN" altLang="en-US" sz="1400" dirty="0">
              <a:solidFill>
                <a:schemeClr val="tx1"/>
              </a:solidFill>
            </a:endParaRPr>
          </a:p>
          <a:p>
            <a:pPr>
              <a:buFont typeface="+mj-lt"/>
              <a:buAutoNum type="arabicPeriod"/>
            </a:pPr>
            <a:r>
              <a:rPr lang="zh-CN" altLang="en-US" sz="1600" dirty="0" smtClean="0">
                <a:solidFill>
                  <a:schemeClr val="tx1"/>
                </a:solidFill>
              </a:rPr>
              <a:t>实现</a:t>
            </a:r>
            <a:r>
              <a:rPr lang="zh-CN" altLang="en-US" sz="1600" dirty="0">
                <a:solidFill>
                  <a:schemeClr val="tx1"/>
                </a:solidFill>
              </a:rPr>
              <a:t>复杂的数据完整性规则</a:t>
            </a:r>
            <a:endParaRPr lang="zh-CN" altLang="en-US" sz="1600" dirty="0">
              <a:solidFill>
                <a:schemeClr val="tx1"/>
              </a:solidFill>
            </a:endParaRPr>
          </a:p>
          <a:p>
            <a:pPr lvl="1"/>
            <a:r>
              <a:rPr lang="zh-CN" altLang="en-US" sz="1400" dirty="0" smtClean="0">
                <a:solidFill>
                  <a:schemeClr val="tx1"/>
                </a:solidFill>
              </a:rPr>
              <a:t>实现</a:t>
            </a:r>
            <a:r>
              <a:rPr lang="zh-CN" altLang="en-US" sz="1400" dirty="0">
                <a:solidFill>
                  <a:schemeClr val="tx1"/>
                </a:solidFill>
              </a:rPr>
              <a:t>非标准的数据完整性检查和约束。触发器可产生比规则更为复杂的限制。与规则不同，触发器可以引用列或数据库对象。例如，触发器可回退任何企图吃进超过自己保证金的期货。</a:t>
            </a:r>
            <a:endParaRPr lang="zh-CN" altLang="en-US" sz="1400" dirty="0">
              <a:solidFill>
                <a:schemeClr val="tx1"/>
              </a:solidFill>
            </a:endParaRPr>
          </a:p>
          <a:p>
            <a:pPr lvl="1"/>
            <a:r>
              <a:rPr lang="zh-CN" altLang="en-US" sz="1400" dirty="0" smtClean="0">
                <a:solidFill>
                  <a:schemeClr val="tx1"/>
                </a:solidFill>
              </a:rPr>
              <a:t>提供</a:t>
            </a:r>
            <a:r>
              <a:rPr lang="zh-CN" altLang="en-US" sz="1400" dirty="0">
                <a:solidFill>
                  <a:schemeClr val="tx1"/>
                </a:solidFill>
              </a:rPr>
              <a:t>可变的缺省值</a:t>
            </a:r>
            <a:r>
              <a:rPr lang="zh-CN" altLang="en-US" sz="1400" dirty="0" smtClean="0">
                <a:solidFill>
                  <a:schemeClr val="tx1"/>
                </a:solidFill>
              </a:rPr>
              <a:t>。</a:t>
            </a:r>
            <a:endParaRPr lang="zh-CN" altLang="en-US" sz="1400" dirty="0">
              <a:solidFill>
                <a:schemeClr val="tx1"/>
              </a:solidFill>
            </a:endParaRPr>
          </a:p>
        </p:txBody>
      </p:sp>
      <p:sp>
        <p:nvSpPr>
          <p:cNvPr id="5" name="内容占位符 2"/>
          <p:cNvSpPr txBox="1"/>
          <p:nvPr/>
        </p:nvSpPr>
        <p:spPr>
          <a:xfrm>
            <a:off x="611503" y="1485265"/>
            <a:ext cx="7704911" cy="4405630"/>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mj-lt"/>
              <a:buAutoNum type="arabicPeriod" startAt="4"/>
            </a:pPr>
            <a:r>
              <a:rPr lang="zh-CN" altLang="en-US" sz="1600" dirty="0" smtClean="0"/>
              <a:t>实现</a:t>
            </a:r>
            <a:r>
              <a:rPr lang="zh-CN" altLang="en-US" sz="1600" dirty="0"/>
              <a:t>复杂的非标准的数据库相关完整性规则。触发器可以对数据库中相关的表进行连环更新。例如，在</a:t>
            </a:r>
            <a:r>
              <a:rPr lang="en-US" altLang="zh-CN" sz="1600" dirty="0" err="1"/>
              <a:t>auths</a:t>
            </a:r>
            <a:r>
              <a:rPr lang="zh-CN" altLang="en-US" sz="1600" dirty="0"/>
              <a:t>表</a:t>
            </a:r>
            <a:r>
              <a:rPr lang="en-US" altLang="zh-CN" sz="1600" dirty="0" err="1"/>
              <a:t>author_code</a:t>
            </a:r>
            <a:r>
              <a:rPr lang="zh-CN" altLang="en-US" sz="1600" dirty="0"/>
              <a:t>列上的删除触发器可导致相应删除在其它表中的与之匹配的行。</a:t>
            </a:r>
            <a:endParaRPr lang="zh-CN" altLang="en-US" sz="1600" dirty="0"/>
          </a:p>
          <a:p>
            <a:pPr lvl="1"/>
            <a:r>
              <a:rPr lang="zh-CN" altLang="en-US" sz="1400" dirty="0" smtClean="0"/>
              <a:t>在</a:t>
            </a:r>
            <a:r>
              <a:rPr lang="zh-CN" altLang="en-US" sz="1400" dirty="0"/>
              <a:t>修改或删除时级联修改或删除其它表中的与之匹配的行。</a:t>
            </a:r>
            <a:endParaRPr lang="zh-CN" altLang="en-US" sz="1400" dirty="0"/>
          </a:p>
          <a:p>
            <a:pPr lvl="1"/>
            <a:r>
              <a:rPr lang="zh-CN" altLang="en-US" sz="1400" dirty="0" smtClean="0"/>
              <a:t>在</a:t>
            </a:r>
            <a:r>
              <a:rPr lang="zh-CN" altLang="en-US" sz="1400" dirty="0"/>
              <a:t>修改或删除时把其它表中的与之匹配的行设成</a:t>
            </a:r>
            <a:r>
              <a:rPr lang="en-US" altLang="zh-CN" sz="1400" dirty="0"/>
              <a:t>NULL</a:t>
            </a:r>
            <a:r>
              <a:rPr lang="zh-CN" altLang="en-US" sz="1400" dirty="0"/>
              <a:t>值。</a:t>
            </a:r>
            <a:endParaRPr lang="zh-CN" altLang="en-US" sz="1400" dirty="0"/>
          </a:p>
          <a:p>
            <a:pPr lvl="1"/>
            <a:r>
              <a:rPr lang="zh-CN" altLang="en-US" sz="1400" dirty="0" smtClean="0"/>
              <a:t>在</a:t>
            </a:r>
            <a:r>
              <a:rPr lang="zh-CN" altLang="en-US" sz="1400" dirty="0"/>
              <a:t>修改或删除时把其它表中的与之匹配的行级联设成缺省值。</a:t>
            </a:r>
            <a:endParaRPr lang="zh-CN" altLang="en-US" sz="1400" dirty="0"/>
          </a:p>
          <a:p>
            <a:pPr lvl="1"/>
            <a:r>
              <a:rPr lang="zh-CN" altLang="en-US" sz="1400" dirty="0" smtClean="0"/>
              <a:t>触发器</a:t>
            </a:r>
            <a:r>
              <a:rPr lang="zh-CN" altLang="en-US" sz="1400" dirty="0"/>
              <a:t>能够拒绝或回退那些破坏相关完整性的变化，取消试图进行数据更新的事务。当插入一个与其主健不匹配的外部键时，这种触发器会起作用。例如，可以在</a:t>
            </a:r>
            <a:r>
              <a:rPr lang="en-US" altLang="zh-CN" sz="1400" dirty="0" err="1"/>
              <a:t>books.author_code</a:t>
            </a:r>
            <a:r>
              <a:rPr lang="en-US" altLang="zh-CN" sz="1400" dirty="0"/>
              <a:t> </a:t>
            </a:r>
            <a:r>
              <a:rPr lang="zh-CN" altLang="en-US" sz="1400" dirty="0"/>
              <a:t>列上生成一个插入触发器，如果新值与</a:t>
            </a:r>
            <a:r>
              <a:rPr lang="en-US" altLang="zh-CN" sz="1400" dirty="0" err="1"/>
              <a:t>auths.author_code</a:t>
            </a:r>
            <a:r>
              <a:rPr lang="zh-CN" altLang="en-US" sz="1400" dirty="0"/>
              <a:t>列中的某值不匹配时，插入被回退。</a:t>
            </a:r>
            <a:endParaRPr lang="zh-CN" altLang="en-US" sz="1400" dirty="0"/>
          </a:p>
          <a:p>
            <a:pPr>
              <a:buFont typeface="+mj-lt"/>
              <a:buAutoNum type="arabicPeriod" startAt="5"/>
            </a:pPr>
            <a:r>
              <a:rPr lang="zh-CN" altLang="en-US" sz="1600" dirty="0" smtClean="0"/>
              <a:t>同步</a:t>
            </a:r>
            <a:r>
              <a:rPr lang="zh-CN" altLang="en-US" sz="1600" dirty="0"/>
              <a:t>实时地复制表中的数据。</a:t>
            </a:r>
            <a:endParaRPr lang="zh-CN" altLang="en-US" sz="1600" dirty="0"/>
          </a:p>
          <a:p>
            <a:pPr>
              <a:buFont typeface="+mj-lt"/>
              <a:buAutoNum type="arabicPeriod" startAt="5"/>
            </a:pPr>
            <a:r>
              <a:rPr lang="zh-CN" altLang="en-US" sz="1600" dirty="0" smtClean="0"/>
              <a:t>自动</a:t>
            </a:r>
            <a:r>
              <a:rPr lang="zh-CN" altLang="en-US" sz="1600" dirty="0"/>
              <a:t>计算数据值，如果数据的值达到了一定的要求，则进行特定的处理。例如，如果公司的帐号上的资金低于</a:t>
            </a:r>
            <a:r>
              <a:rPr lang="en-US" altLang="zh-CN" sz="1600" dirty="0"/>
              <a:t>5</a:t>
            </a:r>
            <a:r>
              <a:rPr lang="zh-CN" altLang="en-US" sz="1600" dirty="0"/>
              <a:t>万元则立即给财务人员发送警告数据。</a:t>
            </a:r>
            <a:endParaRPr lang="zh-CN" altLang="en-US" sz="1600" dirty="0"/>
          </a:p>
          <a:p>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p:txBody>
          <a:bodyPr/>
          <a:lstStyle/>
          <a:p>
            <a:r>
              <a:rPr lang="zh-CN" altLang="en-US" dirty="0" smtClean="0"/>
              <a:t>异常的使用。</a:t>
            </a:r>
            <a:endParaRPr lang="en-US" altLang="zh-CN" dirty="0" smtClean="0"/>
          </a:p>
          <a:p>
            <a:r>
              <a:rPr lang="zh-CN" altLang="en-US" dirty="0" smtClean="0"/>
              <a:t>触发器的使用。</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3" name="内容占位符 2"/>
          <p:cNvSpPr>
            <a:spLocks noGrp="1"/>
          </p:cNvSpPr>
          <p:nvPr>
            <p:ph idx="1"/>
          </p:nvPr>
        </p:nvSpPr>
        <p:spPr/>
        <p:txBody>
          <a:bodyPr/>
          <a:lstStyle/>
          <a:p>
            <a:r>
              <a:rPr lang="zh-CN" altLang="en-US" dirty="0" smtClean="0">
                <a:sym typeface="+mn-ea"/>
              </a:rPr>
              <a:t>王思聪向马上的账户转账，王思聪账户减少</a:t>
            </a:r>
            <a:r>
              <a:rPr lang="en-US" altLang="zh-CN" dirty="0" smtClean="0">
                <a:sym typeface="+mn-ea"/>
              </a:rPr>
              <a:t>5000</a:t>
            </a:r>
            <a:r>
              <a:rPr lang="zh-CN" altLang="en-US" dirty="0" smtClean="0">
                <a:sym typeface="+mn-ea"/>
              </a:rPr>
              <a:t>元，马云账户增加</a:t>
            </a:r>
            <a:r>
              <a:rPr lang="en-US" altLang="zh-CN" dirty="0" smtClean="0">
                <a:sym typeface="+mn-ea"/>
              </a:rPr>
              <a:t>5000</a:t>
            </a:r>
            <a:r>
              <a:rPr lang="zh-CN" altLang="en-US" dirty="0" smtClean="0">
                <a:sym typeface="+mn-ea"/>
              </a:rPr>
              <a:t>元，实现</a:t>
            </a:r>
            <a:r>
              <a:rPr lang="en-US" altLang="zh-CN" dirty="0" err="1" smtClean="0">
                <a:sym typeface="+mn-ea"/>
              </a:rPr>
              <a:t>sql</a:t>
            </a:r>
            <a:r>
              <a:rPr lang="zh-CN" altLang="en-US" dirty="0" smtClean="0">
                <a:sym typeface="+mn-ea"/>
              </a:rPr>
              <a:t>语句如下。</a:t>
            </a:r>
            <a:endParaRPr lang="zh-CN" altLang="en-US" dirty="0"/>
          </a:p>
        </p:txBody>
      </p:sp>
      <p:sp>
        <p:nvSpPr>
          <p:cNvPr id="6" name="AutoShape 5"/>
          <p:cNvSpPr>
            <a:spLocks noChangeArrowheads="1"/>
          </p:cNvSpPr>
          <p:nvPr/>
        </p:nvSpPr>
        <p:spPr bwMode="auto">
          <a:xfrm>
            <a:off x="609599" y="2297583"/>
            <a:ext cx="8308490"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indent="-224155" defTabSz="723900" fontAlgn="base">
              <a:lnSpc>
                <a:spcPct val="150000"/>
              </a:lnSpc>
              <a:spcBef>
                <a:spcPct val="0"/>
              </a:spcBef>
              <a:spcAft>
                <a:spcPct val="0"/>
              </a:spcAft>
              <a:buClr>
                <a:schemeClr val="folHlink"/>
              </a:buClr>
              <a:buSzPct val="60000"/>
              <a:tabLst>
                <a:tab pos="444500" algn="l"/>
              </a:tabLst>
              <a:defRPr/>
            </a:pP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实现王思聪向马云转账</a:t>
            </a:r>
            <a:r>
              <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rPr>
              <a:t>5000</a:t>
            </a:r>
            <a:r>
              <a:rPr lang="zh-CN" altLang="en-US" b="1" dirty="0" smtClean="0">
                <a:solidFill>
                  <a:schemeClr val="accent4">
                    <a:lumMod val="75000"/>
                  </a:schemeClr>
                </a:solidFill>
                <a:latin typeface="YaHei Consolas Hybrid" panose="020B0503020204020204" pitchFamily="34" charset="-122"/>
                <a:ea typeface="YaHei Consolas Hybrid" panose="020B0503020204020204" pitchFamily="34" charset="-122"/>
              </a:rPr>
              <a:t>元</a:t>
            </a:r>
            <a:endParaRPr lang="en-US" altLang="zh-CN" b="1"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smtClean="0">
                <a:solidFill>
                  <a:srgbClr val="071215"/>
                </a:solidFill>
                <a:latin typeface="YaHei Consolas Hybrid" panose="020B0503020204020204" pitchFamily="34" charset="-122"/>
                <a:ea typeface="YaHei Consolas Hybrid" panose="020B0503020204020204" pitchFamily="34" charset="-122"/>
              </a:rPr>
              <a:t>UPDATE </a:t>
            </a:r>
            <a:r>
              <a:rPr lang="en-US" altLang="zh-CN" dirty="0">
                <a:solidFill>
                  <a:srgbClr val="071215"/>
                </a:solidFill>
                <a:latin typeface="YaHei Consolas Hybrid" panose="020B0503020204020204" pitchFamily="34" charset="-122"/>
                <a:ea typeface="YaHei Consolas Hybrid" panose="020B0503020204020204" pitchFamily="34" charset="-122"/>
              </a:rPr>
              <a:t>account SET money = money - </a:t>
            </a:r>
            <a:r>
              <a:rPr lang="en-US" altLang="zh-CN" dirty="0" smtClean="0">
                <a:solidFill>
                  <a:srgbClr val="071215"/>
                </a:solidFill>
                <a:latin typeface="YaHei Consolas Hybrid" panose="020B0503020204020204" pitchFamily="34" charset="-122"/>
                <a:ea typeface="YaHei Consolas Hybrid" panose="020B0503020204020204" pitchFamily="34" charset="-122"/>
              </a:rPr>
              <a:t>5000 </a:t>
            </a:r>
            <a:r>
              <a:rPr lang="en-US" altLang="zh-CN" dirty="0">
                <a:solidFill>
                  <a:srgbClr val="071215"/>
                </a:solidFill>
                <a:latin typeface="YaHei Consolas Hybrid" panose="020B0503020204020204" pitchFamily="34" charset="-122"/>
                <a:ea typeface="YaHei Consolas Hybrid" panose="020B0503020204020204" pitchFamily="34" charset="-122"/>
              </a:rPr>
              <a:t>WHERE `name` = </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r>
              <a:rPr lang="zh-CN" altLang="en-US" dirty="0" smtClean="0">
                <a:solidFill>
                  <a:srgbClr val="071215"/>
                </a:solidFill>
                <a:latin typeface="YaHei Consolas Hybrid" panose="020B0503020204020204" pitchFamily="34" charset="-122"/>
                <a:ea typeface="YaHei Consolas Hybrid" panose="020B0503020204020204" pitchFamily="34" charset="-122"/>
              </a:rPr>
              <a:t>王思聪</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endParaRPr lang="en-US" altLang="zh-CN" dirty="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UPDATE account SET money = money + </a:t>
            </a:r>
            <a:r>
              <a:rPr lang="en-US" altLang="zh-CN" dirty="0" smtClean="0">
                <a:solidFill>
                  <a:srgbClr val="071215"/>
                </a:solidFill>
                <a:latin typeface="YaHei Consolas Hybrid" panose="020B0503020204020204" pitchFamily="34" charset="-122"/>
                <a:ea typeface="YaHei Consolas Hybrid" panose="020B0503020204020204" pitchFamily="34" charset="-122"/>
              </a:rPr>
              <a:t>5000 </a:t>
            </a:r>
            <a:r>
              <a:rPr lang="en-US" altLang="zh-CN" dirty="0">
                <a:solidFill>
                  <a:srgbClr val="071215"/>
                </a:solidFill>
                <a:latin typeface="YaHei Consolas Hybrid" panose="020B0503020204020204" pitchFamily="34" charset="-122"/>
                <a:ea typeface="YaHei Consolas Hybrid" panose="020B0503020204020204" pitchFamily="34" charset="-122"/>
              </a:rPr>
              <a:t>WHERE `name` = </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r>
              <a:rPr lang="zh-CN" altLang="en-US" dirty="0" smtClean="0">
                <a:solidFill>
                  <a:srgbClr val="071215"/>
                </a:solidFill>
                <a:latin typeface="YaHei Consolas Hybrid" panose="020B0503020204020204" pitchFamily="34" charset="-122"/>
                <a:ea typeface="YaHei Consolas Hybrid" panose="020B0503020204020204" pitchFamily="34" charset="-122"/>
              </a:rPr>
              <a:t>马云</a:t>
            </a:r>
            <a:r>
              <a:rPr lang="en-US" altLang="zh-CN" dirty="0" smtClean="0">
                <a:solidFill>
                  <a:srgbClr val="071215"/>
                </a:solidFill>
                <a:latin typeface="YaHei Consolas Hybrid" panose="020B0503020204020204" pitchFamily="34" charset="-122"/>
                <a:ea typeface="YaHei Consolas Hybrid" panose="020B0503020204020204" pitchFamily="34" charset="-122"/>
              </a:rPr>
              <a:t>';</a:t>
            </a:r>
            <a:endParaRPr lang="en-US" altLang="zh-CN" dirty="0">
              <a:solidFill>
                <a:srgbClr val="071215"/>
              </a:solidFill>
              <a:latin typeface="YaHei Consolas Hybrid" panose="020B0503020204020204" pitchFamily="34" charset="-122"/>
              <a:ea typeface="YaHei Consolas Hybrid" panose="020B0503020204020204" pitchFamily="34" charset="-122"/>
            </a:endParaRPr>
          </a:p>
          <a:p>
            <a:pPr lvl="1" indent="-224155" defTabSz="723900" fontAlgn="base">
              <a:lnSpc>
                <a:spcPct val="150000"/>
              </a:lnSpc>
              <a:spcBef>
                <a:spcPct val="0"/>
              </a:spcBef>
              <a:spcAft>
                <a:spcPct val="0"/>
              </a:spcAft>
              <a:buClr>
                <a:schemeClr val="folHlink"/>
              </a:buClr>
              <a:buSzPct val="60000"/>
              <a:tabLst>
                <a:tab pos="444500" algn="l"/>
              </a:tabLst>
              <a:defRPr/>
            </a:pPr>
            <a:r>
              <a:rPr lang="en-US" altLang="zh-CN" dirty="0">
                <a:solidFill>
                  <a:srgbClr val="071215"/>
                </a:solidFill>
                <a:latin typeface="YaHei Consolas Hybrid" panose="020B0503020204020204" pitchFamily="34" charset="-122"/>
                <a:ea typeface="YaHei Consolas Hybrid" panose="020B0503020204020204" pitchFamily="34" charset="-122"/>
              </a:rPr>
              <a:t>SELECT * FROM account;</a:t>
            </a:r>
            <a:endParaRPr lang="en-US" altLang="zh-CN" b="1" dirty="0">
              <a:solidFill>
                <a:schemeClr val="accent4">
                  <a:lumMod val="75000"/>
                </a:schemeClr>
              </a:solidFill>
              <a:latin typeface="YaHei Consolas Hybrid" panose="020B0503020204020204" pitchFamily="34" charset="-122"/>
              <a:ea typeface="YaHei Consolas Hybrid" panose="020B0503020204020204" pitchFamily="34" charset="-122"/>
            </a:endParaRPr>
          </a:p>
        </p:txBody>
      </p:sp>
      <p:sp>
        <p:nvSpPr>
          <p:cNvPr id="7" name="圆角矩形标注 6"/>
          <p:cNvSpPr/>
          <p:nvPr/>
        </p:nvSpPr>
        <p:spPr>
          <a:xfrm>
            <a:off x="3186547" y="4051909"/>
            <a:ext cx="5846618" cy="800851"/>
          </a:xfrm>
          <a:prstGeom prst="wedgeRoundRectCallout">
            <a:avLst>
              <a:gd name="adj1" fmla="val -28178"/>
              <a:gd name="adj2" fmla="val -10277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YaHei Consolas Hybrid" panose="020B0503020204020204" pitchFamily="34" charset="-122"/>
                <a:ea typeface="YaHei Consolas Hybrid" panose="020B0503020204020204" pitchFamily="34" charset="-122"/>
              </a:rPr>
              <a:t>通过以上代码我们可以发现，当王思聪账户余额不足时，马云的账户金额仍然会增加，这是不合理的。</a:t>
            </a:r>
            <a:endParaRPr lang="zh-CN" altLang="en-US" dirty="0">
              <a:latin typeface="YaHei Consolas Hybrid" panose="020B0503020204020204" pitchFamily="34" charset="-122"/>
              <a:ea typeface="YaHei Consolas Hybrid" panose="020B0503020204020204" pitchFamily="34" charset="-122"/>
            </a:endParaRPr>
          </a:p>
        </p:txBody>
      </p:sp>
      <p:sp>
        <p:nvSpPr>
          <p:cNvPr id="8" name="矩形 7"/>
          <p:cNvSpPr/>
          <p:nvPr/>
        </p:nvSpPr>
        <p:spPr>
          <a:xfrm>
            <a:off x="817418" y="3174746"/>
            <a:ext cx="7703127" cy="39972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a:off x="484909" y="5527964"/>
            <a:ext cx="8160327" cy="6511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YaHei Consolas Hybrid" panose="020B0503020204020204" pitchFamily="34" charset="-122"/>
                <a:ea typeface="YaHei Consolas Hybrid" panose="020B0503020204020204" pitchFamily="34" charset="-122"/>
              </a:rPr>
              <a:t>由于我们在创建表时，限制了金额不允许为负数，所以导致王思聪金额不足时会会转账失败，那么应该如何解决这个问题呢？</a:t>
            </a:r>
            <a:endParaRPr lang="zh-CN" altLang="en-US" dirty="0">
              <a:latin typeface="YaHei Consolas Hybrid" panose="020B0503020204020204" pitchFamily="34" charset="-122"/>
              <a:ea typeface="YaHei Consolas Hybrid"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MySQL</a:t>
            </a:r>
            <a:r>
              <a:rPr lang="zh-CN" altLang="en-US" dirty="0">
                <a:sym typeface="+mn-ea"/>
              </a:rPr>
              <a:t>的事务处理</a:t>
            </a:r>
            <a:endParaRPr lang="zh-CN" altLang="en-US"/>
          </a:p>
        </p:txBody>
      </p:sp>
      <p:sp>
        <p:nvSpPr>
          <p:cNvPr id="3" name="内容占位符 2"/>
          <p:cNvSpPr>
            <a:spLocks noGrp="1"/>
          </p:cNvSpPr>
          <p:nvPr>
            <p:ph idx="1"/>
          </p:nvPr>
        </p:nvSpPr>
        <p:spPr/>
        <p:txBody>
          <a:bodyPr/>
          <a:lstStyle/>
          <a:p>
            <a:pPr lvl="0"/>
            <a:r>
              <a:rPr lang="zh-CN" altLang="en-US" dirty="0"/>
              <a:t>事务就是</a:t>
            </a:r>
            <a:r>
              <a:rPr lang="zh-CN" altLang="en-US" dirty="0" smtClean="0"/>
              <a:t>将</a:t>
            </a:r>
            <a:r>
              <a:rPr lang="zh-CN" altLang="en-US" dirty="0"/>
              <a:t>多</a:t>
            </a:r>
            <a:r>
              <a:rPr lang="zh-CN" altLang="en-US" dirty="0" smtClean="0"/>
              <a:t>条</a:t>
            </a:r>
            <a:r>
              <a:rPr lang="en-US" altLang="zh-CN" dirty="0" smtClean="0"/>
              <a:t>SQL</a:t>
            </a:r>
            <a:r>
              <a:rPr lang="zh-CN" altLang="en-US" dirty="0"/>
              <a:t>语句放在同一批次内去</a:t>
            </a:r>
            <a:r>
              <a:rPr lang="zh-CN" altLang="en-US" dirty="0" smtClean="0"/>
              <a:t>执行，如果一个</a:t>
            </a:r>
            <a:r>
              <a:rPr lang="en-US" altLang="zh-CN" dirty="0" smtClean="0"/>
              <a:t>SQL</a:t>
            </a:r>
            <a:r>
              <a:rPr lang="zh-CN" altLang="en-US" dirty="0" smtClean="0"/>
              <a:t>语句出错，则该批次内的所有</a:t>
            </a:r>
            <a:r>
              <a:rPr lang="en-US" altLang="zh-CN" dirty="0" smtClean="0"/>
              <a:t>SQL</a:t>
            </a:r>
            <a:r>
              <a:rPr lang="zh-CN" altLang="en-US" dirty="0" smtClean="0"/>
              <a:t>都将被取消执行。这个就是事务，</a:t>
            </a:r>
            <a:r>
              <a:rPr lang="zh-CN" altLang="en-US" dirty="0" smtClean="0">
                <a:solidFill>
                  <a:srgbClr val="0000FF"/>
                </a:solidFill>
              </a:rPr>
              <a:t>事务是数据库执行的最小单元</a:t>
            </a:r>
            <a:r>
              <a:rPr lang="zh-CN" altLang="en-US" dirty="0" smtClean="0"/>
              <a:t>。</a:t>
            </a:r>
            <a:endParaRPr lang="en-US" altLang="x-none" dirty="0"/>
          </a:p>
          <a:p>
            <a:pPr lvl="0"/>
            <a:r>
              <a:rPr lang="en-US" altLang="zh-CN" dirty="0"/>
              <a:t>MySQL</a:t>
            </a:r>
            <a:r>
              <a:rPr lang="zh-CN" altLang="en-US" dirty="0"/>
              <a:t>事务处理只支持</a:t>
            </a:r>
            <a:r>
              <a:rPr lang="en-US" altLang="zh-CN" dirty="0" err="1">
                <a:solidFill>
                  <a:srgbClr val="0000FF"/>
                </a:solidFill>
              </a:rPr>
              <a:t>InnoDB</a:t>
            </a:r>
            <a:r>
              <a:rPr lang="zh-CN" altLang="en-US" dirty="0"/>
              <a:t>和</a:t>
            </a:r>
            <a:r>
              <a:rPr lang="en-US" altLang="zh-CN" dirty="0">
                <a:solidFill>
                  <a:srgbClr val="0000FF"/>
                </a:solidFill>
              </a:rPr>
              <a:t>BDB</a:t>
            </a:r>
            <a:r>
              <a:rPr lang="zh-CN" altLang="en-US" dirty="0"/>
              <a:t>数据表</a:t>
            </a:r>
            <a:r>
              <a:rPr lang="zh-CN" altLang="en-US" dirty="0" smtClean="0"/>
              <a:t>类型。</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事务的</a:t>
            </a:r>
            <a:r>
              <a:rPr lang="en-US" altLang="zh-CN" dirty="0">
                <a:sym typeface="+mn-ea"/>
              </a:rPr>
              <a:t>ACID</a:t>
            </a:r>
            <a:r>
              <a:rPr lang="zh-CN" altLang="en-US" dirty="0">
                <a:sym typeface="+mn-ea"/>
              </a:rPr>
              <a:t>原则</a:t>
            </a:r>
            <a:endParaRPr lang="zh-CN" altLang="en-US"/>
          </a:p>
        </p:txBody>
      </p:sp>
      <p:pic>
        <p:nvPicPr>
          <p:cNvPr id="9219" name="内容占位符 4"/>
          <p:cNvPicPr>
            <a:picLocks noGrp="1" noChangeAspect="1"/>
          </p:cNvPicPr>
          <p:nvPr>
            <p:ph idx="1"/>
          </p:nvPr>
        </p:nvPicPr>
        <p:blipFill>
          <a:blip r:embed="rId1" cstate="print"/>
          <a:stretch>
            <a:fillRect/>
          </a:stretch>
        </p:blipFill>
        <p:spPr>
          <a:xfrm>
            <a:off x="610870" y="1562100"/>
            <a:ext cx="7597775" cy="416877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MySQL</a:t>
            </a:r>
            <a:r>
              <a:rPr lang="zh-CN" altLang="en-US" smtClean="0"/>
              <a:t>的事务实现方法</a:t>
            </a:r>
            <a:endParaRPr lang="zh-CN" altLang="en-US"/>
          </a:p>
        </p:txBody>
      </p:sp>
      <p:sp>
        <p:nvSpPr>
          <p:cNvPr id="3" name="内容占位符 2"/>
          <p:cNvSpPr>
            <a:spLocks noGrp="1"/>
          </p:cNvSpPr>
          <p:nvPr>
            <p:ph idx="1"/>
          </p:nvPr>
        </p:nvSpPr>
        <p:spPr/>
        <p:txBody>
          <a:bodyPr/>
          <a:lstStyle/>
          <a:p>
            <a:pPr lvl="0"/>
            <a:r>
              <a:rPr lang="en-US" altLang="zh-CN" dirty="0" smtClean="0"/>
              <a:t>SET  AUTOCOMMIT</a:t>
            </a:r>
            <a:endParaRPr lang="en-US" altLang="zh-CN" dirty="0" smtClean="0"/>
          </a:p>
          <a:p>
            <a:pPr lvl="1"/>
            <a:r>
              <a:rPr lang="zh-CN" altLang="en-US" dirty="0" smtClean="0"/>
              <a:t>使用</a:t>
            </a:r>
            <a:r>
              <a:rPr lang="en-US" altLang="zh-CN" dirty="0" smtClean="0"/>
              <a:t>SET</a:t>
            </a:r>
            <a:r>
              <a:rPr lang="zh-CN" altLang="en-US" dirty="0" smtClean="0"/>
              <a:t>语句来改变自动提交模式</a:t>
            </a:r>
            <a:endParaRPr lang="zh-CN" altLang="en-US" dirty="0" smtClean="0"/>
          </a:p>
          <a:p>
            <a:pPr lvl="2"/>
            <a:endParaRPr lang="zh-CN" altLang="en-US" dirty="0" smtClean="0"/>
          </a:p>
          <a:p>
            <a:pPr lvl="0"/>
            <a:endParaRPr lang="zh-CN" altLang="en-US" dirty="0" smtClean="0"/>
          </a:p>
          <a:p>
            <a:pPr lvl="0"/>
            <a:endParaRPr lang="zh-CN" altLang="en-US" dirty="0" smtClean="0"/>
          </a:p>
          <a:p>
            <a:r>
              <a:rPr lang="zh-CN" altLang="en-US" b="1" dirty="0" smtClean="0">
                <a:solidFill>
                  <a:srgbClr val="FF0000"/>
                </a:solidFill>
              </a:rPr>
              <a:t>注意：</a:t>
            </a:r>
            <a:endParaRPr lang="en-US" altLang="zh-CN" b="1" dirty="0" smtClean="0">
              <a:solidFill>
                <a:srgbClr val="FF0000"/>
              </a:solidFill>
            </a:endParaRPr>
          </a:p>
          <a:p>
            <a:pPr lvl="1"/>
            <a:r>
              <a:rPr lang="en-US" altLang="zh-CN" b="1" dirty="0" smtClean="0"/>
              <a:t>MySQL</a:t>
            </a:r>
            <a:r>
              <a:rPr lang="zh-CN" altLang="en-US" b="1" dirty="0" smtClean="0"/>
              <a:t>中默认是自动提交，使用事务时应先关闭自动提交</a:t>
            </a:r>
            <a:r>
              <a:rPr lang="zh-CN" altLang="en-US" b="1" dirty="0"/>
              <a:t>。</a:t>
            </a:r>
            <a:endParaRPr lang="en-US" altLang="x-none" b="1" dirty="0"/>
          </a:p>
        </p:txBody>
      </p:sp>
      <p:sp>
        <p:nvSpPr>
          <p:cNvPr id="16391" name="AutoShape 4"/>
          <p:cNvSpPr>
            <a:spLocks noChangeArrowheads="1"/>
          </p:cNvSpPr>
          <p:nvPr/>
        </p:nvSpPr>
        <p:spPr bwMode="auto">
          <a:xfrm>
            <a:off x="1143000" y="2428875"/>
            <a:ext cx="6670675" cy="1000125"/>
          </a:xfrm>
          <a:prstGeom prst="roundRect">
            <a:avLst>
              <a:gd name="adj" fmla="val 2713"/>
            </a:avLst>
          </a:prstGeom>
          <a:solidFill>
            <a:srgbClr val="DCE6F2"/>
          </a:solidFill>
          <a:ln w="50800" cmpd="sng">
            <a:solidFill>
              <a:schemeClr val="bg1"/>
            </a:solidFill>
            <a:round/>
          </a:ln>
          <a:effectLst>
            <a:outerShdw sx="100999" sy="100999" algn="ctr" rotWithShape="0">
              <a:srgbClr val="000000">
                <a:alpha val="9000"/>
              </a:srgbClr>
            </a:outerShdw>
          </a:effectLst>
        </p:spPr>
        <p:txBody>
          <a:bodyPr/>
          <a:lstStyle/>
          <a:p>
            <a:pPr marL="457200" marR="0" lvl="1" indent="-36195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rPr>
              <a:t>SET AUTOCOMMIT  = 0;    # </a:t>
            </a:r>
            <a:r>
              <a:rPr kumimoji="0" lang="zh-CN" alt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rPr>
              <a:t>关闭自动提交模式</a:t>
            </a:r>
            <a:endParaRPr kumimoji="0" 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endParaRPr>
          </a:p>
          <a:p>
            <a:pPr marL="457200" marR="0" lvl="1" indent="-36195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rPr>
              <a:t>SET AUTOCOMMIT  = 1;    # </a:t>
            </a:r>
            <a:r>
              <a:rPr kumimoji="0" lang="zh-CN" alt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rPr>
              <a:t>开启自动提交模式</a:t>
            </a:r>
            <a:endParaRPr kumimoji="0" lang="en-US" sz="1800" b="1" i="0" u="none" strike="noStrike" kern="1200" cap="none" spc="0" normalizeH="0" baseline="0" noProof="0" dirty="0">
              <a:ln>
                <a:noFill/>
              </a:ln>
              <a:solidFill>
                <a:srgbClr val="071215"/>
              </a:solidFill>
              <a:effectLst/>
              <a:uLnTx/>
              <a:uFillTx/>
              <a:latin typeface="Calibri" panose="020F050202020403020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MySQL</a:t>
            </a:r>
            <a:r>
              <a:rPr lang="zh-CN" altLang="en-US" smtClean="0"/>
              <a:t>的事务实现方法</a:t>
            </a:r>
            <a:endParaRPr lang="zh-CN" altLang="en-US"/>
          </a:p>
        </p:txBody>
      </p:sp>
      <p:sp>
        <p:nvSpPr>
          <p:cNvPr id="3" name="内容占位符 2"/>
          <p:cNvSpPr>
            <a:spLocks noGrp="1"/>
          </p:cNvSpPr>
          <p:nvPr>
            <p:ph idx="1"/>
          </p:nvPr>
        </p:nvSpPr>
        <p:spPr/>
        <p:txBody>
          <a:bodyPr>
            <a:normAutofit/>
          </a:bodyPr>
          <a:lstStyle/>
          <a:p>
            <a:pPr lvl="0"/>
            <a:r>
              <a:rPr lang="en-US" altLang="zh-CN" dirty="0" smtClean="0"/>
              <a:t>START TRANSACTION</a:t>
            </a:r>
            <a:r>
              <a:rPr lang="zh-CN" altLang="en-US" dirty="0" smtClean="0"/>
              <a:t>或者</a:t>
            </a:r>
            <a:r>
              <a:rPr lang="en-US" altLang="zh-CN" dirty="0" smtClean="0"/>
              <a:t>BEGIN</a:t>
            </a:r>
            <a:endParaRPr lang="en-US" altLang="zh-CN" dirty="0" smtClean="0"/>
          </a:p>
          <a:p>
            <a:pPr lvl="1"/>
            <a:r>
              <a:rPr lang="zh-CN" altLang="en-US" dirty="0" smtClean="0"/>
              <a:t>开始一个事务</a:t>
            </a:r>
            <a:r>
              <a:rPr lang="en-US" altLang="zh-CN" dirty="0" smtClean="0"/>
              <a:t>,</a:t>
            </a:r>
            <a:r>
              <a:rPr lang="zh-CN" altLang="en-US" dirty="0" smtClean="0"/>
              <a:t>标记事务的起始点</a:t>
            </a:r>
            <a:endParaRPr lang="zh-CN" altLang="en-US" dirty="0" smtClean="0"/>
          </a:p>
          <a:p>
            <a:pPr lvl="0"/>
            <a:r>
              <a:rPr lang="en-US" altLang="zh-CN" dirty="0" smtClean="0"/>
              <a:t>COMMIT</a:t>
            </a:r>
            <a:endParaRPr lang="en-US" altLang="zh-CN" dirty="0" smtClean="0"/>
          </a:p>
          <a:p>
            <a:pPr lvl="1"/>
            <a:r>
              <a:rPr lang="zh-CN" altLang="en-US" dirty="0" smtClean="0"/>
              <a:t>提交一个事务给数据库</a:t>
            </a:r>
            <a:r>
              <a:rPr lang="en-US" altLang="x-none" dirty="0" smtClean="0"/>
              <a:t> </a:t>
            </a:r>
            <a:endParaRPr lang="en-US" altLang="x-none" dirty="0" smtClean="0"/>
          </a:p>
          <a:p>
            <a:pPr lvl="0"/>
            <a:r>
              <a:rPr lang="en-US" altLang="zh-CN" dirty="0" smtClean="0"/>
              <a:t>ROLLBACK</a:t>
            </a:r>
            <a:endParaRPr lang="en-US" altLang="zh-CN" dirty="0" smtClean="0"/>
          </a:p>
          <a:p>
            <a:pPr lvl="1"/>
            <a:r>
              <a:rPr lang="zh-CN" altLang="en-US" dirty="0" smtClean="0"/>
              <a:t>将事务回滚，数据回到本次事务的初始状态</a:t>
            </a:r>
            <a:r>
              <a:rPr lang="en-US" altLang="x-none" dirty="0" smtClean="0"/>
              <a:t> </a:t>
            </a:r>
            <a:endParaRPr lang="en-US" altLang="x-none" dirty="0" smtClean="0"/>
          </a:p>
          <a:p>
            <a:r>
              <a:rPr lang="zh-CN" altLang="en-US" dirty="0"/>
              <a:t>折返</a:t>
            </a:r>
            <a:r>
              <a:rPr lang="zh-CN" altLang="en-US" dirty="0" smtClean="0"/>
              <a:t>点</a:t>
            </a:r>
            <a:endParaRPr lang="en-US" altLang="zh-CN" dirty="0" smtClean="0"/>
          </a:p>
          <a:p>
            <a:pPr marL="457200" lvl="1" indent="0">
              <a:buNone/>
            </a:pPr>
            <a:r>
              <a:rPr lang="en-US" altLang="zh-CN" dirty="0" smtClean="0"/>
              <a:t>SAVEPOINT adqoo_1</a:t>
            </a:r>
            <a:endParaRPr lang="en-US" altLang="zh-CN" dirty="0" smtClean="0"/>
          </a:p>
          <a:p>
            <a:pPr marL="457200" lvl="1" indent="0">
              <a:buNone/>
            </a:pPr>
            <a:r>
              <a:rPr lang="en-US" altLang="zh-CN" dirty="0" smtClean="0"/>
              <a:t>ROLLBACK </a:t>
            </a:r>
            <a:r>
              <a:rPr lang="en-US" altLang="zh-CN" dirty="0"/>
              <a:t>TO SAVEPOINT </a:t>
            </a:r>
            <a:r>
              <a:rPr lang="en-US" altLang="zh-CN" dirty="0" smtClean="0"/>
              <a:t>adqoo_1</a:t>
            </a:r>
            <a:endParaRPr lang="en-US" altLang="x-none"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MySQL</a:t>
            </a:r>
            <a:r>
              <a:rPr lang="zh-CN" altLang="en-US" dirty="0">
                <a:sym typeface="+mn-ea"/>
              </a:rPr>
              <a:t>事务处理步骤</a:t>
            </a:r>
            <a:endParaRPr lang="zh-CN" altLang="en-US"/>
          </a:p>
        </p:txBody>
      </p:sp>
      <p:pic>
        <p:nvPicPr>
          <p:cNvPr id="12291" name="内容占位符 4"/>
          <p:cNvPicPr>
            <a:picLocks noGrp="1" noChangeAspect="1"/>
          </p:cNvPicPr>
          <p:nvPr>
            <p:ph idx="1"/>
          </p:nvPr>
        </p:nvPicPr>
        <p:blipFill>
          <a:blip r:embed="rId1" cstate="print"/>
          <a:stretch>
            <a:fillRect/>
          </a:stretch>
        </p:blipFill>
        <p:spPr>
          <a:xfrm>
            <a:off x="611505" y="1792605"/>
            <a:ext cx="6805295" cy="378968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8178</Words>
  <Application>WPS 演示</Application>
  <PresentationFormat>全屏显示(4:3)</PresentationFormat>
  <Paragraphs>423</Paragraphs>
  <Slides>33</Slides>
  <Notes>5</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33</vt:i4>
      </vt:variant>
    </vt:vector>
  </HeadingPairs>
  <TitlesOfParts>
    <vt:vector size="52" baseType="lpstr">
      <vt:lpstr>Arial</vt:lpstr>
      <vt:lpstr>宋体</vt:lpstr>
      <vt:lpstr>Wingdings</vt:lpstr>
      <vt:lpstr>微软雅黑</vt:lpstr>
      <vt:lpstr>Wingdings 3</vt:lpstr>
      <vt:lpstr>Arial</vt:lpstr>
      <vt:lpstr>华文楷体</vt:lpstr>
      <vt:lpstr>YaHei Consolas Hybrid</vt:lpstr>
      <vt:lpstr>Arial Unicode MS</vt:lpstr>
      <vt:lpstr>Symbol</vt:lpstr>
      <vt:lpstr>Trebuchet MS</vt:lpstr>
      <vt:lpstr>华文新魏</vt:lpstr>
      <vt:lpstr>Segoe Print</vt:lpstr>
      <vt:lpstr>Calibri</vt:lpstr>
      <vt:lpstr>黑体</vt:lpstr>
      <vt:lpstr>Verdana</vt:lpstr>
      <vt:lpstr>1_平面</vt:lpstr>
      <vt:lpstr>平面</vt:lpstr>
      <vt:lpstr>模板</vt:lpstr>
      <vt:lpstr>第七章  	异常和触发器</vt:lpstr>
      <vt:lpstr>本章目标</vt:lpstr>
      <vt:lpstr>为什么要使用事务</vt:lpstr>
      <vt:lpstr>代码实现</vt:lpstr>
      <vt:lpstr>MySQL的事务处理</vt:lpstr>
      <vt:lpstr>事务的ACID原则</vt:lpstr>
      <vt:lpstr>MySQL的事务实现方法</vt:lpstr>
      <vt:lpstr>MySQL的事务实现方法</vt:lpstr>
      <vt:lpstr>MySQL事务处理步骤</vt:lpstr>
      <vt:lpstr>添加测试数据</vt:lpstr>
      <vt:lpstr>事务的执行过程-1</vt:lpstr>
      <vt:lpstr>事务的执行过程-2</vt:lpstr>
      <vt:lpstr>课堂练习</vt:lpstr>
      <vt:lpstr>事务应该注意的问题</vt:lpstr>
      <vt:lpstr>异常处理</vt:lpstr>
      <vt:lpstr>异常处理</vt:lpstr>
      <vt:lpstr>异常处理</vt:lpstr>
      <vt:lpstr>异常处理的优先级</vt:lpstr>
      <vt:lpstr>命名异常</vt:lpstr>
      <vt:lpstr>命名异常</vt:lpstr>
      <vt:lpstr>小结</vt:lpstr>
      <vt:lpstr>什么触发器</vt:lpstr>
      <vt:lpstr>为什么要使用触发器</vt:lpstr>
      <vt:lpstr>触发器</vt:lpstr>
      <vt:lpstr>简单触发器</vt:lpstr>
      <vt:lpstr>触发事件（tigger_event）</vt:lpstr>
      <vt:lpstr>NEW和OLD</vt:lpstr>
      <vt:lpstr>NEW和OLD的用法</vt:lpstr>
      <vt:lpstr>触发器执行顺序</vt:lpstr>
      <vt:lpstr>查看触发器</vt:lpstr>
      <vt:lpstr>使用触发器应注意的问题</vt:lpstr>
      <vt:lpstr>触发器的应用场景</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1207</cp:revision>
  <dcterms:created xsi:type="dcterms:W3CDTF">2016-09-23T11:11:00Z</dcterms:created>
  <dcterms:modified xsi:type="dcterms:W3CDTF">2019-01-22T02:20:30Z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