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  <p:sldMasterId id="2147483682" r:id="rId3"/>
  </p:sldMasterIdLst>
  <p:notesMasterIdLst>
    <p:notesMasterId r:id="rId23"/>
  </p:notesMasterIdLst>
  <p:sldIdLst>
    <p:sldId id="256" r:id="rId4"/>
    <p:sldId id="272" r:id="rId5"/>
    <p:sldId id="273" r:id="rId6"/>
    <p:sldId id="357" r:id="rId7"/>
    <p:sldId id="368" r:id="rId8"/>
    <p:sldId id="369" r:id="rId9"/>
    <p:sldId id="367" r:id="rId10"/>
    <p:sldId id="358" r:id="rId11"/>
    <p:sldId id="370" r:id="rId12"/>
    <p:sldId id="359" r:id="rId13"/>
    <p:sldId id="360" r:id="rId14"/>
    <p:sldId id="361" r:id="rId15"/>
    <p:sldId id="362" r:id="rId16"/>
    <p:sldId id="366" r:id="rId17"/>
    <p:sldId id="363" r:id="rId18"/>
    <p:sldId id="364" r:id="rId19"/>
    <p:sldId id="371" r:id="rId20"/>
    <p:sldId id="372" r:id="rId21"/>
    <p:sldId id="282" r:id="rId22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694" autoAdjust="0"/>
  </p:normalViewPr>
  <p:slideViewPr>
    <p:cSldViewPr snapToGrid="0">
      <p:cViewPr varScale="1">
        <p:scale>
          <a:sx n="80" d="100"/>
          <a:sy n="80" d="100"/>
        </p:scale>
        <p:origin x="12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985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查看数据库物理路径</a:t>
            </a:r>
            <a:endParaRPr lang="en-US" altLang="zh-CN" dirty="0" smtClean="0"/>
          </a:p>
          <a:p>
            <a:r>
              <a:rPr lang="en-US" altLang="zh-CN" dirty="0" smtClean="0"/>
              <a:t>show global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variables like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"%</a:t>
            </a:r>
            <a:r>
              <a:rPr lang="en-US" altLang="zh-CN" dirty="0" err="1" smtClean="0"/>
              <a:t>datadir</a:t>
            </a:r>
            <a:r>
              <a:rPr lang="en-US" altLang="zh-CN" smtClean="0"/>
              <a:t>%";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windows</a:t>
            </a:r>
            <a:r>
              <a:rPr lang="zh-CN" altLang="en-US" dirty="0" smtClean="0"/>
              <a:t>默认存放路径。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541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2018年3月22日星期四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2018年3月22日星期四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2018年3月22日星期四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2018年3月22日星期四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2018年3月22日星期四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460" cy="6508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5" y="1485265"/>
            <a:ext cx="6347460" cy="44056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806565" cy="6508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5" y="1485265"/>
            <a:ext cx="6805295" cy="44056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2018年3月22日星期四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2018年3月22日星期四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2018年3月22日星期四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2018年3月22日星期四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2018年3月22日星期四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2018年3月22日星期四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377475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06815" cy="6508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4" y="1485265"/>
            <a:ext cx="7704911" cy="44056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4248" y="6036664"/>
            <a:ext cx="792088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598720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3776" y="6036664"/>
            <a:ext cx="512638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292558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7850834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7850834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7874502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460" cy="814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04" y="170085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040880" cy="814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05" y="1701165"/>
            <a:ext cx="7038340" cy="3880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B6D63-806B-49F4-873E-A58F28E6E8A9}" type="datetime3">
              <a:rPr lang="zh-CN" altLang="en-US" smtClean="0"/>
              <a:t>2018年3月22日星期四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040880" cy="814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05" y="1701165"/>
            <a:ext cx="7038340" cy="3880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0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00655"/>
            <a:ext cx="7863205" cy="1826895"/>
          </a:xfrm>
        </p:spPr>
        <p:txBody>
          <a:bodyPr/>
          <a:lstStyle/>
          <a:p>
            <a:r>
              <a:rPr lang="zh-CN" altLang="zh-CN" dirty="0" smtClean="0"/>
              <a:t>第</a:t>
            </a:r>
            <a:r>
              <a:rPr lang="zh-CN" altLang="en-US" dirty="0" smtClean="0"/>
              <a:t>八</a:t>
            </a:r>
            <a:r>
              <a:rPr lang="zh-CN" altLang="zh-CN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>
                <a:sym typeface="+mn-ea"/>
              </a:rPr>
              <a:t>数据库</a:t>
            </a:r>
            <a:r>
              <a:rPr lang="zh-CN" altLang="en-US" dirty="0">
                <a:sym typeface="+mn-ea"/>
              </a:rPr>
              <a:t>备份与恢复</a:t>
            </a:r>
            <a:r>
              <a:rPr lang="zh-CN" altLang="zh-CN" dirty="0"/>
              <a:t> 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理想</a:t>
            </a:r>
            <a:r>
              <a:rPr lang="en-US" altLang="zh-CN" dirty="0"/>
              <a:t>IT</a:t>
            </a:r>
            <a:r>
              <a:rPr lang="zh-CN" altLang="en-US" dirty="0"/>
              <a:t>软件教育基地</a:t>
            </a:r>
            <a:endParaRPr lang="en-US" altLang="zh-CN" dirty="0"/>
          </a:p>
          <a:p>
            <a:pPr algn="r"/>
            <a:r>
              <a:rPr lang="zh-CN" altLang="en-US"/>
              <a:t>版权所有：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郑成</a:t>
            </a:r>
            <a:endParaRPr lang="en-US" altLang="zh-CN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mysqldump</a:t>
            </a:r>
            <a:r>
              <a:rPr lang="zh-CN" altLang="en-US" dirty="0"/>
              <a:t>常用选项</a:t>
            </a:r>
            <a:r>
              <a:rPr lang="en-US" altLang="zh-CN" dirty="0"/>
              <a:t>2-1</a:t>
            </a:r>
          </a:p>
        </p:txBody>
      </p:sp>
      <p:graphicFrame>
        <p:nvGraphicFramePr>
          <p:cNvPr id="1638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268779"/>
              </p:ext>
            </p:extLst>
          </p:nvPr>
        </p:nvGraphicFramePr>
        <p:xfrm>
          <a:off x="611505" y="1485265"/>
          <a:ext cx="7685828" cy="4435263"/>
        </p:xfrm>
        <a:graphic>
          <a:graphicData uri="http://schemas.openxmlformats.org/drawingml/2006/table">
            <a:tbl>
              <a:tblPr/>
              <a:tblGrid>
                <a:gridCol w="2015465"/>
                <a:gridCol w="5670363"/>
              </a:tblGrid>
              <a:tr h="6906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符号名称</a:t>
                      </a:r>
                    </a:p>
                  </a:txBody>
                  <a:tcPr marL="0" marT="72000"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描述</a:t>
                      </a:r>
                    </a:p>
                  </a:txBody>
                  <a:tcPr marL="0" marT="72000"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</a:tr>
              <a:tr h="972185">
                <a:tc>
                  <a:txBody>
                    <a:bodyPr/>
                    <a:lstStyle/>
                    <a:p>
                      <a:pPr marL="0" marR="0" lvl="2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--add-drop-table </a:t>
                      </a:r>
                    </a:p>
                  </a:txBody>
                  <a:tcPr marL="0" marT="72000"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导出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sql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脚本会加上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DROP TABLE IF EXISTS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语句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  <a:p>
                      <a:pPr marL="0" marR="0" lvl="2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默认是打开的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，可以用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--skip-add-drop-table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来取消</a:t>
                      </a:r>
                    </a:p>
                  </a:txBody>
                  <a:tcPr marL="0" marR="0" marT="72000" marB="0"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  <a:tr h="1710690">
                <a:tc>
                  <a:txBody>
                    <a:bodyPr/>
                    <a:lstStyle/>
                    <a:p>
                      <a:pPr marL="0" marR="0" lvl="2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--add-locks</a:t>
                      </a:r>
                    </a:p>
                  </a:txBody>
                  <a:tcPr marL="0" marT="72000"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该选项会在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INSERT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语句中捆绑一个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LOCK TABLE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和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UNLOCK TABLE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语句</a:t>
                      </a:r>
                    </a:p>
                    <a:p>
                      <a:pPr marL="0" marR="0" lvl="2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  <a:p>
                      <a:pPr marL="0" marR="0" lvl="2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好处：防止记录被再次导入时，其他用户对表进行的操作，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默认是打开的</a:t>
                      </a:r>
                    </a:p>
                  </a:txBody>
                  <a:tcPr marL="0" marR="0" marT="72000" marB="0"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1720">
                <a:tc>
                  <a:txBody>
                    <a:bodyPr/>
                    <a:lstStyle/>
                    <a:p>
                      <a:pPr marL="0" marR="0" lvl="2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-t </a:t>
                      </a:r>
                    </a:p>
                    <a:p>
                      <a:pPr marL="0" marR="0" lvl="2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或</a:t>
                      </a:r>
                    </a:p>
                    <a:p>
                      <a:pPr marL="0" marR="0" lvl="2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--no-create-info</a:t>
                      </a:r>
                    </a:p>
                  </a:txBody>
                  <a:tcPr marL="0" marR="0" marT="71755" marB="0"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忽略不写重新创建每个转储表的CREATE TABLE语句</a:t>
                      </a:r>
                    </a:p>
                  </a:txBody>
                  <a:tcPr marL="0" marR="0" marT="71755" marB="0"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mysqldump</a:t>
            </a:r>
            <a:r>
              <a:rPr lang="zh-CN" altLang="en-US" dirty="0"/>
              <a:t>常用选项</a:t>
            </a:r>
            <a:r>
              <a:rPr lang="en-US" altLang="zh-CN" dirty="0"/>
              <a:t>2-2</a:t>
            </a:r>
          </a:p>
        </p:txBody>
      </p:sp>
      <p:graphicFrame>
        <p:nvGraphicFramePr>
          <p:cNvPr id="1843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82283"/>
              </p:ext>
            </p:extLst>
          </p:nvPr>
        </p:nvGraphicFramePr>
        <p:xfrm>
          <a:off x="611505" y="1473412"/>
          <a:ext cx="7626562" cy="4791921"/>
        </p:xfrm>
        <a:graphic>
          <a:graphicData uri="http://schemas.openxmlformats.org/drawingml/2006/table">
            <a:tbl>
              <a:tblPr/>
              <a:tblGrid>
                <a:gridCol w="2512695"/>
                <a:gridCol w="5113867"/>
              </a:tblGrid>
              <a:tr h="6144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符号名称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描述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</a:tr>
              <a:tr h="745067">
                <a:tc>
                  <a:txBody>
                    <a:bodyPr/>
                    <a:lstStyle/>
                    <a:p>
                      <a:pPr marL="0" marR="0" lvl="1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-c</a:t>
                      </a:r>
                    </a:p>
                    <a:p>
                      <a:pPr marL="0" marR="0" lvl="1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或 </a:t>
                      </a:r>
                    </a:p>
                    <a:p>
                      <a:pPr marL="0" marR="0" lvl="1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--complete-insert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在每个INERT语句的列上加上字段名</a:t>
                      </a:r>
                    </a:p>
                    <a:p>
                      <a:pPr marL="0" marR="0" lvl="2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在数据库导入另一个数据库时非常有用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3307">
                <a:tc>
                  <a:txBody>
                    <a:bodyPr/>
                    <a:lstStyle/>
                    <a:p>
                      <a:pPr marL="0" marR="0" lvl="1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-d 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或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 --no-data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不写表的任何行信息。对于只想转储表的结构很有用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  <a:tr h="651933">
                <a:tc>
                  <a:txBody>
                    <a:bodyPr/>
                    <a:lstStyle/>
                    <a:p>
                      <a:pPr marL="0" marR="0" lvl="1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--where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 "</a:t>
                      </a: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where-condition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"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, -w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"</a:t>
                      </a: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where-condition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"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只转储给定的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WHERE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条件选择的记录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69253">
                <a:tc>
                  <a:txBody>
                    <a:bodyPr/>
                    <a:lstStyle/>
                    <a:p>
                      <a:pPr marL="0" marR="0" lvl="1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--opt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该选项是速记；等同于指定</a:t>
                      </a:r>
                    </a:p>
                    <a:p>
                      <a:pPr marL="0" marR="0" lvl="2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 --add-drop-tables</a:t>
                      </a:r>
                    </a:p>
                    <a:p>
                      <a:pPr marL="0" marR="0" lvl="2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 --add-locking</a:t>
                      </a:r>
                    </a:p>
                    <a:p>
                      <a:pPr marL="0" marR="0" lvl="2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 --create-option</a:t>
                      </a:r>
                    </a:p>
                    <a:p>
                      <a:pPr marL="0" marR="0" lvl="2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 --disable-keys--extended-insert </a:t>
                      </a:r>
                    </a:p>
                    <a:p>
                      <a:pPr marL="0" marR="0" lvl="2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 --lock-tables</a:t>
                      </a:r>
                    </a:p>
                    <a:p>
                      <a:pPr marL="0" marR="0" lvl="2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 --quick </a:t>
                      </a:r>
                    </a:p>
                    <a:p>
                      <a:pPr marL="0" marR="0" lvl="2" indent="0" algn="l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 --set-charset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课堂演示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ym typeface="+mn-ea"/>
              </a:rPr>
              <a:t>需求说明：</a:t>
            </a:r>
            <a:endParaRPr lang="en-US" altLang="x-none" dirty="0" smtClean="0"/>
          </a:p>
          <a:p>
            <a:pPr lvl="1"/>
            <a:r>
              <a:rPr lang="zh-CN" altLang="en-US" dirty="0" smtClean="0">
                <a:sym typeface="+mn-ea"/>
              </a:rPr>
              <a:t>备份</a:t>
            </a:r>
            <a:r>
              <a:rPr lang="en-US" altLang="zh-CN" dirty="0" err="1" smtClean="0">
                <a:sym typeface="+mn-ea"/>
              </a:rPr>
              <a:t>MySchool</a:t>
            </a:r>
            <a:r>
              <a:rPr lang="zh-CN" altLang="en-US" dirty="0" smtClean="0">
                <a:sym typeface="+mn-ea"/>
              </a:rPr>
              <a:t>数据库的</a:t>
            </a:r>
            <a:r>
              <a:rPr lang="en-US" altLang="zh-CN" dirty="0" smtClean="0">
                <a:sym typeface="+mn-ea"/>
              </a:rPr>
              <a:t>subject</a:t>
            </a:r>
            <a:r>
              <a:rPr lang="zh-CN" altLang="en-US" dirty="0" smtClean="0">
                <a:sym typeface="+mn-ea"/>
              </a:rPr>
              <a:t>课程表，保存为</a:t>
            </a:r>
            <a:r>
              <a:rPr lang="en-US" altLang="zh-CN" dirty="0" err="1" smtClean="0">
                <a:sym typeface="+mn-ea"/>
              </a:rPr>
              <a:t>subject.sql</a:t>
            </a:r>
            <a:r>
              <a:rPr lang="zh-CN" altLang="en-US" dirty="0" smtClean="0">
                <a:sym typeface="+mn-ea"/>
              </a:rPr>
              <a:t>脚本文件。</a:t>
            </a:r>
            <a:endParaRPr lang="en-US" altLang="x-none" dirty="0" smtClean="0"/>
          </a:p>
          <a:p>
            <a:pPr lvl="1"/>
            <a:r>
              <a:rPr lang="zh-CN" altLang="en-US" dirty="0" smtClean="0">
                <a:sym typeface="+mn-ea"/>
              </a:rPr>
              <a:t>要求：</a:t>
            </a:r>
            <a:endParaRPr lang="en-US" altLang="x-none" dirty="0" smtClean="0"/>
          </a:p>
          <a:p>
            <a:pPr lvl="2"/>
            <a:r>
              <a:rPr lang="zh-CN" altLang="en-US" dirty="0" smtClean="0">
                <a:sym typeface="+mn-ea"/>
              </a:rPr>
              <a:t>在每个</a:t>
            </a:r>
            <a:r>
              <a:rPr lang="en-US" altLang="zh-CN" dirty="0" smtClean="0">
                <a:sym typeface="+mn-ea"/>
              </a:rPr>
              <a:t>INERT</a:t>
            </a:r>
            <a:r>
              <a:rPr lang="zh-CN" altLang="en-US" dirty="0" smtClean="0">
                <a:sym typeface="+mn-ea"/>
              </a:rPr>
              <a:t>语句的列上加上字段名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MySQL</a:t>
            </a:r>
            <a:r>
              <a:rPr lang="zh-CN" altLang="en-US" dirty="0"/>
              <a:t>数据库的恢复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方法一：</a:t>
            </a:r>
          </a:p>
          <a:p>
            <a:pPr lvl="1"/>
            <a:r>
              <a:rPr lang="zh-CN" altLang="en-US" dirty="0"/>
              <a:t>用 </a:t>
            </a:r>
            <a:r>
              <a:rPr lang="en-US" altLang="zh-CN" dirty="0"/>
              <a:t>SOURCE </a:t>
            </a:r>
            <a:r>
              <a:rPr lang="zh-CN" altLang="en-US" dirty="0"/>
              <a:t>语法 </a:t>
            </a:r>
            <a:r>
              <a:rPr lang="en-US" altLang="x-none" dirty="0"/>
              <a:t> </a:t>
            </a:r>
          </a:p>
          <a:p>
            <a:pPr lvl="2"/>
            <a:r>
              <a:rPr lang="en-US" altLang="zh-CN" dirty="0"/>
              <a:t>/path/</a:t>
            </a:r>
            <a:r>
              <a:rPr lang="zh-CN" altLang="en-US" dirty="0"/>
              <a:t>是一个绝对路径，并且必须是</a:t>
            </a:r>
            <a:r>
              <a:rPr lang="en-US" altLang="zh-CN" dirty="0"/>
              <a:t>mysql </a:t>
            </a:r>
            <a:r>
              <a:rPr lang="zh-CN" altLang="en-US" dirty="0"/>
              <a:t>运行用户有权限读取的文件</a:t>
            </a:r>
          </a:p>
          <a:p>
            <a:pPr lvl="2"/>
            <a:r>
              <a:rPr lang="en-US" altLang="zh-CN" dirty="0"/>
              <a:t>SOURCE </a:t>
            </a:r>
            <a:r>
              <a:rPr lang="zh-CN" altLang="en-US" dirty="0"/>
              <a:t>在</a:t>
            </a:r>
            <a:r>
              <a:rPr lang="en-US" altLang="zh-CN" dirty="0"/>
              <a:t>MySQL</a:t>
            </a:r>
            <a:r>
              <a:rPr lang="zh-CN" altLang="en-US" dirty="0"/>
              <a:t>命令行里执行</a:t>
            </a:r>
          </a:p>
          <a:p>
            <a:pPr lvl="3"/>
            <a:endParaRPr lang="zh-CN" altLang="en-US" dirty="0"/>
          </a:p>
          <a:p>
            <a:pPr lvl="3"/>
            <a:endParaRPr lang="zh-CN" altLang="en-US" dirty="0"/>
          </a:p>
          <a:p>
            <a:pPr lvl="3"/>
            <a:endParaRPr lang="zh-CN" altLang="en-US" dirty="0"/>
          </a:p>
          <a:p>
            <a:pPr lvl="0"/>
            <a:r>
              <a:rPr lang="zh-CN" altLang="en-US" dirty="0"/>
              <a:t>方法二：</a:t>
            </a:r>
          </a:p>
          <a:p>
            <a:pPr lvl="1"/>
            <a:r>
              <a:rPr lang="zh-CN" altLang="en-US" dirty="0"/>
              <a:t>用</a:t>
            </a:r>
            <a:r>
              <a:rPr lang="en-US" altLang="x-none" dirty="0"/>
              <a:t> </a:t>
            </a:r>
            <a:r>
              <a:rPr lang="en-US" altLang="zh-CN" dirty="0"/>
              <a:t>mysql </a:t>
            </a:r>
            <a:r>
              <a:rPr lang="zh-CN" altLang="en-US" dirty="0"/>
              <a:t>客户端</a:t>
            </a:r>
          </a:p>
          <a:p>
            <a:pPr lvl="2"/>
            <a:endParaRPr lang="zh-CN" altLang="en-US" dirty="0"/>
          </a:p>
          <a:p>
            <a:pPr lvl="2"/>
            <a:endParaRPr lang="zh-CN" altLang="en-US" b="0" dirty="0"/>
          </a:p>
          <a:p>
            <a:endParaRPr lang="zh-CN" altLang="en-US" dirty="0"/>
          </a:p>
        </p:txBody>
      </p:sp>
      <p:sp>
        <p:nvSpPr>
          <p:cNvPr id="22532" name="AutoShape 7"/>
          <p:cNvSpPr>
            <a:spLocks noChangeArrowheads="1"/>
          </p:cNvSpPr>
          <p:nvPr/>
        </p:nvSpPr>
        <p:spPr bwMode="auto">
          <a:xfrm>
            <a:off x="1071563" y="3097583"/>
            <a:ext cx="7054850" cy="380048"/>
          </a:xfrm>
          <a:prstGeom prst="roundRect">
            <a:avLst>
              <a:gd name="adj" fmla="val 488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/>
            <a:r>
              <a:rPr 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SOURCE </a:t>
            </a:r>
            <a:r>
              <a:rPr 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/</a:t>
            </a:r>
            <a:r>
              <a:rPr 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path/</a:t>
            </a:r>
            <a:r>
              <a:rPr lang="en-US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db_name.sql</a:t>
            </a:r>
            <a:r>
              <a:rPr 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</a:p>
        </p:txBody>
      </p:sp>
      <p:sp>
        <p:nvSpPr>
          <p:cNvPr id="22533" name="AutoShape 7"/>
          <p:cNvSpPr>
            <a:spLocks noChangeArrowheads="1"/>
          </p:cNvSpPr>
          <p:nvPr/>
        </p:nvSpPr>
        <p:spPr bwMode="auto">
          <a:xfrm>
            <a:off x="1071563" y="5026077"/>
            <a:ext cx="7054850" cy="380048"/>
          </a:xfrm>
          <a:prstGeom prst="roundRect">
            <a:avLst>
              <a:gd name="adj" fmla="val 488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/>
            <a:r>
              <a:rPr 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mysql –u root –p</a:t>
            </a:r>
            <a:r>
              <a:rPr lang="zh-CN" alt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</a:t>
            </a:r>
            <a:r>
              <a:rPr lang="en-US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dbname</a:t>
            </a:r>
            <a:r>
              <a:rPr 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&lt;  /path/</a:t>
            </a:r>
            <a:r>
              <a:rPr lang="en-US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db_name.sql</a:t>
            </a:r>
            <a:r>
              <a:rPr 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</a:p>
        </p:txBody>
      </p:sp>
      <p:sp>
        <p:nvSpPr>
          <p:cNvPr id="22534" name="AutoShape 5"/>
          <p:cNvSpPr>
            <a:spLocks noChangeArrowheads="1"/>
          </p:cNvSpPr>
          <p:nvPr/>
        </p:nvSpPr>
        <p:spPr bwMode="auto">
          <a:xfrm>
            <a:off x="4335991" y="3702421"/>
            <a:ext cx="2903009" cy="408623"/>
          </a:xfrm>
          <a:prstGeom prst="wedgeRoundRectCallout">
            <a:avLst>
              <a:gd name="adj1" fmla="val -47156"/>
              <a:gd name="adj2" fmla="val -141908"/>
              <a:gd name="adj3" fmla="val 16667"/>
            </a:avLst>
          </a:prstGeom>
          <a:solidFill>
            <a:srgbClr val="558ED5"/>
          </a:solidFill>
          <a:ln w="9525" cmpd="sng">
            <a:solidFill>
              <a:schemeClr val="bg1"/>
            </a:solidFill>
            <a:miter lim="800000"/>
          </a:ln>
          <a:effectLst>
            <a:outerShdw sx="102000" sy="102000" algn="ctr" rotWithShape="0">
              <a:srgbClr val="000000">
                <a:alpha val="35999"/>
              </a:srgbClr>
            </a:outerShdw>
          </a:effectLst>
        </p:spPr>
        <p:txBody>
          <a:bodyPr wrap="square"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都要先创建或选择数据库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直接复制物理文件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有一种非常简单的备份方法，就是将</a:t>
            </a:r>
            <a:r>
              <a:rPr lang="en-US" altLang="zh-CN" dirty="0"/>
              <a:t>MySQL</a:t>
            </a:r>
            <a:r>
              <a:rPr lang="zh-CN" altLang="en-US" dirty="0"/>
              <a:t>中的数据库文件直接复制出来。这是最简单，速度最快的方法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不过在此之前，要先将服务器停止，这样才可以保证在复制期间数据库的数据不会发生变化。如果在复制数据库的过程中还有数据写入，就会造成数据不一致。这种情况在开发环境可以，但是在生产环境中很难允许备份服务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通过这种方式还原时，必须保证两个</a:t>
            </a:r>
            <a:r>
              <a:rPr lang="en-US" altLang="zh-CN" dirty="0"/>
              <a:t>MySQL</a:t>
            </a:r>
            <a:r>
              <a:rPr lang="zh-CN" altLang="en-US" dirty="0"/>
              <a:t>数据库的版本号是相同的。</a:t>
            </a:r>
            <a:r>
              <a:rPr lang="en-US" altLang="zh-CN" dirty="0" err="1"/>
              <a:t>MyISAM</a:t>
            </a:r>
            <a:r>
              <a:rPr lang="zh-CN" altLang="en-US" dirty="0"/>
              <a:t>类型的表有效，对于</a:t>
            </a:r>
            <a:r>
              <a:rPr lang="en-US" altLang="zh-CN" dirty="0" err="1"/>
              <a:t>InnoDB</a:t>
            </a:r>
            <a:r>
              <a:rPr lang="zh-CN" altLang="en-US" dirty="0"/>
              <a:t>类型的表不可用，</a:t>
            </a:r>
            <a:r>
              <a:rPr lang="en-US" altLang="zh-CN" dirty="0" err="1"/>
              <a:t>InnoDB</a:t>
            </a:r>
            <a:r>
              <a:rPr lang="zh-CN" altLang="en-US" dirty="0"/>
              <a:t>表的表空间不能直接复制。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51973" y="4814147"/>
            <a:ext cx="7222066" cy="75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注意：这种方法不适用于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InnoDB</a:t>
            </a:r>
            <a:r>
              <a:rPr lang="zh-CN" alt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存储引擎的表，而对于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MyISAM</a:t>
            </a:r>
            <a:r>
              <a:rPr lang="zh-CN" alt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存储引擎的表很方便。同时，还原时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MySQL</a:t>
            </a:r>
            <a:r>
              <a:rPr lang="zh-CN" alt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的版本最好相同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。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0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利用</a:t>
            </a:r>
            <a:r>
              <a:rPr lang="en-US" altLang="zh-CN" dirty="0">
                <a:sym typeface="+mn-ea"/>
              </a:rPr>
              <a:t>SQL</a:t>
            </a:r>
            <a:r>
              <a:rPr lang="zh-CN" altLang="en-US" dirty="0">
                <a:sym typeface="+mn-ea"/>
              </a:rPr>
              <a:t>语句导出、导入数据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/>
            <a:r>
              <a:rPr lang="zh-CN" altLang="en-US" sz="2000" dirty="0" smtClean="0">
                <a:solidFill>
                  <a:srgbClr val="071215"/>
                </a:solidFill>
                <a:sym typeface="+mn-ea"/>
              </a:rPr>
              <a:t>如果只需要备份数据，不备份表结构，可以使用一下语句。</a:t>
            </a:r>
            <a:endParaRPr lang="en-US" altLang="zh-CN" sz="2000" dirty="0" smtClean="0">
              <a:solidFill>
                <a:srgbClr val="071215"/>
              </a:solidFill>
              <a:sym typeface="+mn-ea"/>
            </a:endParaRPr>
          </a:p>
          <a:p>
            <a:pPr marL="0" lvl="1"/>
            <a:endParaRPr lang="zh-CN" altLang="en-US" sz="2000" dirty="0">
              <a:solidFill>
                <a:srgbClr val="071215"/>
              </a:solidFill>
              <a:sym typeface="+mn-ea"/>
            </a:endParaRPr>
          </a:p>
          <a:p>
            <a:pPr marL="0" lvl="1"/>
            <a:endParaRPr lang="en-US" altLang="zh-CN" sz="2000" dirty="0" smtClean="0">
              <a:solidFill>
                <a:srgbClr val="071215"/>
              </a:solidFill>
              <a:sym typeface="+mn-ea"/>
            </a:endParaRPr>
          </a:p>
          <a:p>
            <a:pPr marL="0" lvl="1"/>
            <a:endParaRPr lang="en-US" altLang="zh-CN" sz="2000" dirty="0">
              <a:solidFill>
                <a:srgbClr val="071215"/>
              </a:solidFill>
              <a:sym typeface="+mn-ea"/>
            </a:endParaRPr>
          </a:p>
          <a:p>
            <a:pPr marL="0" lvl="1"/>
            <a:r>
              <a:rPr lang="zh-CN" altLang="en-US" sz="2000" dirty="0" smtClean="0">
                <a:solidFill>
                  <a:srgbClr val="071215"/>
                </a:solidFill>
                <a:sym typeface="+mn-ea"/>
              </a:rPr>
              <a:t>注意：备份</a:t>
            </a:r>
            <a:r>
              <a:rPr lang="zh-CN" altLang="en-US" sz="2000" dirty="0">
                <a:solidFill>
                  <a:srgbClr val="071215"/>
                </a:solidFill>
                <a:sym typeface="+mn-ea"/>
              </a:rPr>
              <a:t>的文件不能先存在，否则会报错。</a:t>
            </a:r>
            <a:endParaRPr lang="en-US" altLang="zh-CN" sz="2000" dirty="0">
              <a:solidFill>
                <a:srgbClr val="071215"/>
              </a:solidFill>
              <a:sym typeface="+mn-ea"/>
            </a:endParaRPr>
          </a:p>
          <a:p>
            <a:pPr marL="0" lvl="1"/>
            <a:endParaRPr lang="zh-CN" altLang="en-US" sz="2000" dirty="0">
              <a:solidFill>
                <a:srgbClr val="071215"/>
              </a:solidFill>
              <a:sym typeface="+mn-ea"/>
            </a:endParaRPr>
          </a:p>
          <a:p>
            <a:pPr marL="0" lvl="1"/>
            <a:endParaRPr lang="en-US" altLang="zh-CN" sz="2000" dirty="0" smtClean="0">
              <a:solidFill>
                <a:srgbClr val="071215"/>
              </a:solidFill>
              <a:sym typeface="+mn-ea"/>
            </a:endParaRPr>
          </a:p>
          <a:p>
            <a:pPr marL="0" lvl="1"/>
            <a:endParaRPr lang="en-US" altLang="zh-CN" sz="2000" dirty="0">
              <a:solidFill>
                <a:srgbClr val="071215"/>
              </a:solidFill>
              <a:sym typeface="+mn-ea"/>
            </a:endParaRPr>
          </a:p>
          <a:p>
            <a:pPr marL="0" lvl="1"/>
            <a:r>
              <a:rPr lang="zh-CN" altLang="en-US" sz="2000" dirty="0" smtClean="0">
                <a:solidFill>
                  <a:srgbClr val="071215"/>
                </a:solidFill>
                <a:sym typeface="+mn-ea"/>
              </a:rPr>
              <a:t>注意：还原的文件必须存在，否则会报错。</a:t>
            </a:r>
            <a:endParaRPr lang="en-US" altLang="x-none" sz="2000" dirty="0" smtClean="0">
              <a:solidFill>
                <a:srgbClr val="071215"/>
              </a:solidFill>
              <a:sym typeface="+mn-ea"/>
            </a:endParaRPr>
          </a:p>
          <a:p>
            <a:pPr marL="0" lvl="1"/>
            <a:endParaRPr lang="en-US" altLang="x-none" sz="2000" b="0" dirty="0"/>
          </a:p>
          <a:p>
            <a:endParaRPr lang="zh-CN" altLang="en-US" dirty="0"/>
          </a:p>
        </p:txBody>
      </p:sp>
      <p:sp>
        <p:nvSpPr>
          <p:cNvPr id="24580" name="AutoShape 7"/>
          <p:cNvSpPr>
            <a:spLocks noChangeArrowheads="1"/>
          </p:cNvSpPr>
          <p:nvPr/>
        </p:nvSpPr>
        <p:spPr bwMode="auto">
          <a:xfrm>
            <a:off x="805406" y="1967864"/>
            <a:ext cx="7315200" cy="1235154"/>
          </a:xfrm>
          <a:prstGeom prst="roundRect">
            <a:avLst>
              <a:gd name="adj" fmla="val 488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语法</a:t>
            </a:r>
            <a:endParaRPr lang="en-US" dirty="0" smtClean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2000" lvl="1"/>
            <a:r>
              <a:rPr 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* INTO OUTFILE '</a:t>
            </a:r>
            <a:r>
              <a:rPr lang="en-US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file_name</a:t>
            </a:r>
            <a:r>
              <a:rPr 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' </a:t>
            </a:r>
            <a:r>
              <a:rPr 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FROM </a:t>
            </a:r>
            <a:r>
              <a:rPr lang="en-US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tbl_name</a:t>
            </a:r>
            <a:endParaRPr lang="en-US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2000" lvl="1"/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备份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student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表</a:t>
            </a:r>
            <a:endParaRPr lang="en-US" altLang="zh-CN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2000" lvl="1"/>
            <a:r>
              <a:rPr 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</a:t>
            </a:r>
            <a:r>
              <a:rPr 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* FROM student INTO OUTFILE 'd:/</a:t>
            </a:r>
            <a:r>
              <a:rPr lang="en-US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student.sql</a:t>
            </a:r>
            <a:r>
              <a:rPr 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';</a:t>
            </a:r>
          </a:p>
        </p:txBody>
      </p:sp>
      <p:sp>
        <p:nvSpPr>
          <p:cNvPr id="24581" name="AutoShape 7"/>
          <p:cNvSpPr>
            <a:spLocks noChangeArrowheads="1"/>
          </p:cNvSpPr>
          <p:nvPr/>
        </p:nvSpPr>
        <p:spPr bwMode="auto">
          <a:xfrm>
            <a:off x="805406" y="3656830"/>
            <a:ext cx="7315200" cy="1235154"/>
          </a:xfrm>
          <a:prstGeom prst="roundRect">
            <a:avLst>
              <a:gd name="adj" fmla="val 488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/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数据还原</a:t>
            </a:r>
            <a:endParaRPr lang="en-US" dirty="0" smtClean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2000" lvl="1"/>
            <a:r>
              <a:rPr 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LOAD DATA INFILE '</a:t>
            </a:r>
            <a:r>
              <a:rPr lang="en-US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file_name</a:t>
            </a:r>
            <a:r>
              <a:rPr 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' INTO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TABLE </a:t>
            </a:r>
            <a:r>
              <a:rPr lang="en-US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tbl_name</a:t>
            </a:r>
            <a:r>
              <a:rPr lang="zh-CN" alt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[FIELDS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]</a:t>
            </a:r>
            <a:endParaRPr lang="en-US" altLang="zh-CN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2000" lvl="1"/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还原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student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表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2000" lvl="1"/>
            <a:r>
              <a:rPr 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LOAD DATA INFILE 'd:/</a:t>
            </a:r>
            <a:r>
              <a:rPr lang="en-US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student.sql</a:t>
            </a:r>
            <a:r>
              <a:rPr 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' INTO TABLE student;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课堂练习</a:t>
            </a:r>
            <a:r>
              <a:rPr lang="en-US" altLang="x-none"/>
              <a:t/>
            </a:r>
            <a:br>
              <a:rPr lang="en-US" altLang="x-none"/>
            </a:br>
            <a:endParaRPr lang="en-US" altLang="x-none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mysqldump</a:t>
            </a:r>
            <a:r>
              <a:rPr lang="zh-CN" altLang="en-US" dirty="0"/>
              <a:t>命令备份</a:t>
            </a:r>
            <a:r>
              <a:rPr lang="en-US" altLang="zh-CN" dirty="0" err="1"/>
              <a:t>myschool</a:t>
            </a:r>
            <a:r>
              <a:rPr lang="zh-CN" altLang="en-US" dirty="0"/>
              <a:t>数据库</a:t>
            </a:r>
          </a:p>
          <a:p>
            <a:pPr lvl="2"/>
            <a:r>
              <a:rPr lang="zh-CN" altLang="en-US" dirty="0"/>
              <a:t>要求在每个</a:t>
            </a:r>
            <a:r>
              <a:rPr lang="en-US" altLang="zh-CN" dirty="0"/>
              <a:t>INSERT</a:t>
            </a:r>
            <a:r>
              <a:rPr lang="zh-CN" altLang="en-US" dirty="0"/>
              <a:t>语句上加上字段名</a:t>
            </a:r>
          </a:p>
          <a:p>
            <a:pPr lvl="1"/>
            <a:r>
              <a:rPr lang="zh-CN" altLang="en-US" dirty="0"/>
              <a:t>导入备份的</a:t>
            </a:r>
            <a:r>
              <a:rPr lang="en-US" altLang="zh-CN" dirty="0" err="1"/>
              <a:t>myschool</a:t>
            </a:r>
            <a:r>
              <a:rPr lang="zh-CN" altLang="en-US" dirty="0"/>
              <a:t>数据库</a:t>
            </a:r>
          </a:p>
          <a:p>
            <a:pPr lvl="2"/>
            <a:r>
              <a:rPr lang="zh-CN" altLang="en-US" dirty="0"/>
              <a:t>要求使用</a:t>
            </a:r>
            <a:r>
              <a:rPr lang="en-US" altLang="zh-CN" dirty="0"/>
              <a:t>SOURCE</a:t>
            </a:r>
            <a:r>
              <a:rPr lang="zh-CN" altLang="en-US" dirty="0"/>
              <a:t>命令和</a:t>
            </a:r>
            <a:r>
              <a:rPr lang="en-US" altLang="zh-CN" dirty="0"/>
              <a:t>mysql</a:t>
            </a:r>
            <a:r>
              <a:rPr lang="zh-CN" altLang="en-US" dirty="0"/>
              <a:t>命令两种方式恢复数据</a:t>
            </a:r>
            <a:endParaRPr lang="zh-CN" altLang="en-US" b="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 smtClean="0"/>
              <a:t>SQLyog</a:t>
            </a:r>
            <a:r>
              <a:rPr lang="zh-CN" altLang="en-US" dirty="0" smtClean="0"/>
              <a:t>客户端软件备份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/>
              <a:t>SQLyog</a:t>
            </a:r>
            <a:r>
              <a:rPr lang="zh-CN" altLang="en-US" dirty="0"/>
              <a:t>软件来备份</a:t>
            </a:r>
            <a:r>
              <a:rPr lang="en-US" altLang="zh-CN" dirty="0"/>
              <a:t>MySQL</a:t>
            </a:r>
            <a:r>
              <a:rPr lang="zh-CN" altLang="en-US" dirty="0"/>
              <a:t>数据库，比其他的备份方式都简单，恢复的方式也很简单。使用这种软件备份的数据库会带上建库的</a:t>
            </a:r>
            <a:r>
              <a:rPr lang="en-US" altLang="zh-CN" dirty="0" err="1"/>
              <a:t>sql</a:t>
            </a:r>
            <a:r>
              <a:rPr lang="zh-CN" altLang="en-US" dirty="0"/>
              <a:t>语句，这样很方便了数据库的还原。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82" y="2624667"/>
            <a:ext cx="7385106" cy="412859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583" y="2624667"/>
            <a:ext cx="4308845" cy="426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Sqlyog</a:t>
            </a:r>
            <a:r>
              <a:rPr lang="zh-CN" altLang="en-US" dirty="0" smtClean="0"/>
              <a:t>客户端还原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还原也非常简单，直接使用刚才备份的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语句文件就可。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36" y="1946522"/>
            <a:ext cx="7846078" cy="43719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577" y="2707568"/>
            <a:ext cx="3459780" cy="25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3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>
                <a:sym typeface="+mn-ea"/>
              </a:rPr>
              <a:t>MySQL</a:t>
            </a:r>
            <a:r>
              <a:rPr lang="zh-CN" altLang="en-US" dirty="0" smtClean="0">
                <a:sym typeface="+mn-ea"/>
              </a:rPr>
              <a:t>备份的几种方法。</a:t>
            </a:r>
            <a:endParaRPr lang="en-US" altLang="zh-CN" dirty="0" smtClean="0">
              <a:sym typeface="+mn-ea"/>
            </a:endParaRPr>
          </a:p>
          <a:p>
            <a:pPr lvl="0"/>
            <a:r>
              <a:rPr lang="zh-CN" altLang="en-US" dirty="0" smtClean="0">
                <a:sym typeface="+mn-ea"/>
              </a:rPr>
              <a:t>数据备份的分类。</a:t>
            </a:r>
            <a:endParaRPr lang="en-US" altLang="x-none" dirty="0" smtClean="0"/>
          </a:p>
          <a:p>
            <a:pPr lvl="0"/>
            <a:r>
              <a:rPr lang="en-US" altLang="zh-CN" dirty="0" smtClean="0">
                <a:sym typeface="+mn-ea"/>
              </a:rPr>
              <a:t>mysqldump</a:t>
            </a:r>
            <a:r>
              <a:rPr lang="zh-CN" altLang="en-US" dirty="0" smtClean="0">
                <a:sym typeface="+mn-ea"/>
              </a:rPr>
              <a:t>的导出以及</a:t>
            </a:r>
            <a:r>
              <a:rPr lang="en-US" altLang="zh-CN" dirty="0" smtClean="0">
                <a:sym typeface="+mn-ea"/>
              </a:rPr>
              <a:t>SOURCE</a:t>
            </a:r>
            <a:r>
              <a:rPr lang="zh-CN" altLang="en-US" dirty="0" smtClean="0">
                <a:sym typeface="+mn-ea"/>
              </a:rPr>
              <a:t>导入。</a:t>
            </a:r>
            <a:endParaRPr lang="en-US" altLang="zh-CN" dirty="0" smtClean="0">
              <a:sym typeface="+mn-ea"/>
            </a:endParaRPr>
          </a:p>
          <a:p>
            <a:pPr lvl="0"/>
            <a:r>
              <a:rPr lang="zh-CN" altLang="en-US" dirty="0" smtClean="0">
                <a:sym typeface="+mn-ea"/>
              </a:rPr>
              <a:t>使用</a:t>
            </a:r>
            <a:r>
              <a:rPr lang="en-US" altLang="zh-CN" dirty="0" err="1" smtClean="0">
                <a:sym typeface="+mn-ea"/>
              </a:rPr>
              <a:t>sqlyog</a:t>
            </a:r>
            <a:r>
              <a:rPr lang="zh-CN" altLang="en-US" dirty="0" smtClean="0">
                <a:sym typeface="+mn-ea"/>
              </a:rPr>
              <a:t>进行数据的备份和</a:t>
            </a:r>
            <a:r>
              <a:rPr lang="zh-CN" altLang="en-US" smtClean="0">
                <a:sym typeface="+mn-ea"/>
              </a:rPr>
              <a:t>还原。</a:t>
            </a:r>
            <a:endParaRPr lang="en-US" altLang="zh-CN" dirty="0" smtClean="0">
              <a:sym typeface="+mn-ea"/>
            </a:endParaRPr>
          </a:p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本章任务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任务</a:t>
            </a:r>
            <a:r>
              <a:rPr lang="en-US" altLang="zh-CN"/>
              <a:t>1</a:t>
            </a:r>
            <a:r>
              <a:rPr lang="zh-CN" altLang="en-US"/>
              <a:t>：使用</a:t>
            </a:r>
            <a:r>
              <a:rPr lang="en-US" altLang="zh-CN"/>
              <a:t>SQL</a:t>
            </a:r>
            <a:r>
              <a:rPr lang="zh-CN" altLang="en-US"/>
              <a:t>语句导入、导出</a:t>
            </a:r>
            <a:r>
              <a:rPr lang="en-US" altLang="zh-CN"/>
              <a:t>MySchool</a:t>
            </a:r>
            <a:r>
              <a:rPr lang="zh-CN" altLang="en-US"/>
              <a:t>中数据</a:t>
            </a:r>
          </a:p>
          <a:p>
            <a:pPr lvl="0"/>
            <a:r>
              <a:rPr lang="zh-CN" altLang="en-US"/>
              <a:t>任务</a:t>
            </a:r>
            <a:r>
              <a:rPr lang="en-US" altLang="zh-CN"/>
              <a:t>2</a:t>
            </a:r>
            <a:r>
              <a:rPr lang="zh-CN" altLang="en-US"/>
              <a:t>：使用后台命令导入、导出</a:t>
            </a:r>
            <a:r>
              <a:rPr lang="en-US" altLang="zh-CN"/>
              <a:t>MySchool</a:t>
            </a:r>
            <a:r>
              <a:rPr lang="zh-CN" altLang="en-US"/>
              <a:t>中数据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本章目标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学完本次课程后，你能够：</a:t>
            </a:r>
          </a:p>
          <a:p>
            <a:pPr lvl="1"/>
            <a:r>
              <a:rPr lang="zh-CN" altLang="en-US" dirty="0"/>
              <a:t>了解</a:t>
            </a:r>
            <a:r>
              <a:rPr lang="en-US" altLang="zh-CN" dirty="0"/>
              <a:t>MySQL</a:t>
            </a:r>
            <a:r>
              <a:rPr lang="zh-CN" altLang="en-US" dirty="0"/>
              <a:t>数据库备份和恢复的几种方法</a:t>
            </a:r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mysqldump</a:t>
            </a:r>
            <a:r>
              <a:rPr lang="zh-CN" altLang="en-US" dirty="0"/>
              <a:t>命令导出数据</a:t>
            </a:r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source</a:t>
            </a:r>
            <a:r>
              <a:rPr lang="zh-CN" altLang="en-US" dirty="0"/>
              <a:t>命令导入数据</a:t>
            </a:r>
          </a:p>
          <a:p>
            <a:pPr lvl="1"/>
            <a:endParaRPr lang="zh-CN" altLang="en-US" sz="2000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为什么要做数据备份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备份的目的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灾难恢复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保证重要数据不丢失</a:t>
            </a:r>
          </a:p>
          <a:p>
            <a:pPr lvl="1"/>
            <a:r>
              <a:rPr lang="zh-CN" altLang="en-US" dirty="0" smtClean="0"/>
              <a:t>数据转移</a:t>
            </a:r>
          </a:p>
          <a:p>
            <a:pPr lvl="0"/>
            <a:endParaRPr lang="en-US" altLang="zh-CN" dirty="0" smtClean="0"/>
          </a:p>
          <a:p>
            <a:pPr lvl="0"/>
            <a:r>
              <a:rPr lang="zh-CN" altLang="en-US" dirty="0" smtClean="0"/>
              <a:t>备份需要考虑的问题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可以容忍丢失多长时间的数据；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恢复数据要在多长时间内完；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恢复的时候是否需要持续提供服务；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恢复的对象，是整个库，多个表，还是单个库，单个表。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备份的分类 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根据数据库是否离线，可以分为以下几种备份方式：</a:t>
            </a:r>
            <a:endParaRPr lang="en-US" altLang="zh-CN" dirty="0"/>
          </a:p>
          <a:p>
            <a:pPr lvl="1"/>
            <a:r>
              <a:rPr lang="zh-CN" altLang="en-US" dirty="0"/>
              <a:t>冷备份（</a:t>
            </a:r>
            <a:r>
              <a:rPr lang="en-US" altLang="zh-CN" dirty="0"/>
              <a:t>cold backup</a:t>
            </a:r>
            <a:r>
              <a:rPr lang="zh-CN" altLang="en-US" dirty="0"/>
              <a:t>）：需要关</a:t>
            </a:r>
            <a:r>
              <a:rPr lang="en-US" altLang="zh-CN" dirty="0"/>
              <a:t>mysql</a:t>
            </a:r>
            <a:r>
              <a:rPr lang="zh-CN" altLang="en-US" dirty="0"/>
              <a:t>服务，读写请求均不允许状态下进行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温</a:t>
            </a:r>
            <a:r>
              <a:rPr lang="zh-CN" altLang="en-US" dirty="0"/>
              <a:t>备份（</a:t>
            </a:r>
            <a:r>
              <a:rPr lang="en-US" altLang="zh-CN" dirty="0"/>
              <a:t>warm backup</a:t>
            </a:r>
            <a:r>
              <a:rPr lang="zh-CN" altLang="en-US" dirty="0"/>
              <a:t>）： 服务在线，但仅支持读请求，</a:t>
            </a:r>
            <a:r>
              <a:rPr lang="zh-CN" altLang="en-US" dirty="0" smtClean="0"/>
              <a:t>不允许写</a:t>
            </a:r>
            <a:r>
              <a:rPr lang="zh-CN" altLang="en-US" dirty="0"/>
              <a:t>请求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热</a:t>
            </a:r>
            <a:r>
              <a:rPr lang="zh-CN" altLang="en-US" dirty="0"/>
              <a:t>备份（</a:t>
            </a:r>
            <a:r>
              <a:rPr lang="en-US" altLang="zh-CN" dirty="0"/>
              <a:t>hot backup</a:t>
            </a:r>
            <a:r>
              <a:rPr lang="zh-CN" altLang="en-US" dirty="0"/>
              <a:t>）：备份的同时，业务不受影响。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这种</a:t>
            </a:r>
            <a:r>
              <a:rPr lang="zh-CN" altLang="en-US" dirty="0"/>
              <a:t>类型的备份，取决于业务的需求，而不是备份</a:t>
            </a:r>
            <a:r>
              <a:rPr lang="zh-CN" altLang="en-US" dirty="0" smtClean="0"/>
              <a:t>工具。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MyISAM</a:t>
            </a:r>
            <a:r>
              <a:rPr lang="zh-CN" altLang="en-US" dirty="0"/>
              <a:t>不支持热</a:t>
            </a:r>
            <a:r>
              <a:rPr lang="zh-CN" altLang="en-US" dirty="0" smtClean="0"/>
              <a:t>备份，</a:t>
            </a:r>
            <a:r>
              <a:rPr lang="en-US" altLang="zh-CN" dirty="0" err="1"/>
              <a:t>InnoDB</a:t>
            </a:r>
            <a:r>
              <a:rPr lang="zh-CN" altLang="en-US" dirty="0"/>
              <a:t>支持热</a:t>
            </a:r>
            <a:r>
              <a:rPr lang="zh-CN" altLang="en-US" dirty="0" smtClean="0"/>
              <a:t>备份，</a:t>
            </a:r>
            <a:r>
              <a:rPr lang="zh-CN" altLang="en-US" dirty="0"/>
              <a:t>但是需要专门的</a:t>
            </a:r>
            <a:r>
              <a:rPr lang="zh-CN" altLang="en-US" dirty="0" smtClean="0"/>
              <a:t>工具。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597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备份的分类 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根据要备份的数据集合的</a:t>
            </a:r>
            <a:r>
              <a:rPr lang="zh-CN" altLang="en-US" dirty="0" smtClean="0"/>
              <a:t>范围，又可以分为以下几类：</a:t>
            </a:r>
            <a:endParaRPr lang="en-US" altLang="zh-CN" dirty="0" smtClean="0"/>
          </a:p>
          <a:p>
            <a:pPr lvl="1"/>
            <a:r>
              <a:rPr lang="zh-CN" altLang="en-US" dirty="0"/>
              <a:t>完全备份：</a:t>
            </a:r>
            <a:r>
              <a:rPr lang="en-US" altLang="zh-CN" dirty="0"/>
              <a:t>full backup</a:t>
            </a:r>
            <a:r>
              <a:rPr lang="zh-CN" altLang="en-US" dirty="0"/>
              <a:t>，备份全部字符集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增量备份</a:t>
            </a:r>
            <a:r>
              <a:rPr lang="zh-CN" altLang="en-US" dirty="0"/>
              <a:t>：</a:t>
            </a:r>
            <a:r>
              <a:rPr lang="en-US" altLang="zh-CN" dirty="0" smtClean="0"/>
              <a:t>incremental </a:t>
            </a:r>
            <a:r>
              <a:rPr lang="en-US" altLang="zh-CN" dirty="0"/>
              <a:t>backup </a:t>
            </a:r>
            <a:r>
              <a:rPr lang="zh-CN" altLang="en-US" dirty="0"/>
              <a:t>上次完全备份或增量备份以来改变了的数据，不能单独使用，要借助完全备份，备份的频率取决于数据的更新频率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差异</a:t>
            </a:r>
            <a:r>
              <a:rPr lang="zh-CN" altLang="en-US" dirty="0"/>
              <a:t>备份：</a:t>
            </a:r>
            <a:r>
              <a:rPr lang="en-US" altLang="zh-CN" dirty="0"/>
              <a:t>differential backup </a:t>
            </a:r>
            <a:r>
              <a:rPr lang="zh-CN" altLang="en-US" dirty="0"/>
              <a:t>上次完全备份以来改变了的数据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851973" y="4814147"/>
            <a:ext cx="7222066" cy="75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注意：一般情况第一次都会做完全备份，后面可以每天进行增量备份或差异备份。</a:t>
            </a:r>
          </a:p>
        </p:txBody>
      </p:sp>
    </p:spTree>
    <p:extLst>
      <p:ext uri="{BB962C8B-B14F-4D97-AF65-F5344CB8AC3E}">
        <p14:creationId xmlns:p14="http://schemas.microsoft.com/office/powerpoint/2010/main" val="262466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数据备份的方法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MySQL</a:t>
            </a:r>
            <a:r>
              <a:rPr lang="zh-CN" altLang="en-US" dirty="0"/>
              <a:t>数据库备份方法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mysqldump</a:t>
            </a:r>
            <a:r>
              <a:rPr lang="zh-CN" altLang="en-US" dirty="0"/>
              <a:t>备份</a:t>
            </a:r>
            <a:r>
              <a:rPr lang="zh-CN" altLang="en-US" dirty="0" smtClean="0"/>
              <a:t>工具。</a:t>
            </a:r>
            <a:endParaRPr lang="en-US" altLang="zh-CN" dirty="0" smtClean="0"/>
          </a:p>
          <a:p>
            <a:pPr lvl="1"/>
            <a:r>
              <a:rPr lang="zh-CN" altLang="en-US" dirty="0"/>
              <a:t>直接拷贝数据库文件和相关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语句进行数据备份。</a:t>
            </a:r>
            <a:endParaRPr lang="zh-CN" altLang="en-US" dirty="0"/>
          </a:p>
          <a:p>
            <a:pPr lvl="1"/>
            <a:r>
              <a:rPr lang="zh-CN" altLang="en-US" dirty="0"/>
              <a:t>数据库管理工具，如</a:t>
            </a:r>
            <a:r>
              <a:rPr lang="en-US" altLang="zh-CN" dirty="0" err="1" smtClean="0"/>
              <a:t>SQLyog</a:t>
            </a:r>
            <a:r>
              <a:rPr lang="zh-CN" altLang="en-US" dirty="0" smtClean="0"/>
              <a:t>工具备份。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2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mysqldump</a:t>
            </a:r>
            <a:r>
              <a:rPr lang="zh-CN" altLang="en-US" dirty="0" smtClean="0"/>
              <a:t>备份工具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mysqldump</a:t>
            </a:r>
            <a:r>
              <a:rPr lang="zh-CN" altLang="en-US" dirty="0" smtClean="0"/>
              <a:t>用于备份整张数据库。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说明：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-h hostname</a:t>
            </a:r>
            <a:r>
              <a:rPr lang="zh-CN" altLang="en-US" dirty="0" smtClean="0"/>
              <a:t>：指数据库服务器的地址，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地址或域名。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-u username</a:t>
            </a:r>
            <a:r>
              <a:rPr lang="zh-CN" altLang="en-US" dirty="0" smtClean="0"/>
              <a:t>：登录的用户名。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-p </a:t>
            </a:r>
            <a:r>
              <a:rPr lang="zh-CN" altLang="en-US" dirty="0" smtClean="0"/>
              <a:t>：输入密码。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[options]</a:t>
            </a:r>
            <a:r>
              <a:rPr lang="zh-CN" altLang="en-US" dirty="0" smtClean="0"/>
              <a:t>：其他参数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dbname</a:t>
            </a:r>
            <a:r>
              <a:rPr lang="zh-CN" altLang="en-US" dirty="0" smtClean="0"/>
              <a:t>：数据库名称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[table1 table2]</a:t>
            </a:r>
            <a:r>
              <a:rPr lang="zh-CN" altLang="en-US" dirty="0" smtClean="0"/>
              <a:t>：指定备份的表名，不指定备份所有表。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&gt; path/</a:t>
            </a:r>
            <a:r>
              <a:rPr lang="en-US" altLang="zh-CN" dirty="0" err="1" smtClean="0"/>
              <a:t>filename.sql</a:t>
            </a:r>
            <a:r>
              <a:rPr lang="zh-CN" altLang="en-US" dirty="0" smtClean="0"/>
              <a:t>：指定备份的文件名。</a:t>
            </a:r>
            <a:endParaRPr lang="en-US" altLang="zh-CN" dirty="0" smtClean="0"/>
          </a:p>
        </p:txBody>
      </p:sp>
      <p:sp>
        <p:nvSpPr>
          <p:cNvPr id="14344" name="AutoShape 7"/>
          <p:cNvSpPr>
            <a:spLocks noChangeArrowheads="1"/>
          </p:cNvSpPr>
          <p:nvPr/>
        </p:nvSpPr>
        <p:spPr bwMode="auto">
          <a:xfrm>
            <a:off x="410389" y="2197851"/>
            <a:ext cx="7858125" cy="665083"/>
          </a:xfrm>
          <a:prstGeom prst="roundRect">
            <a:avLst>
              <a:gd name="adj" fmla="val 488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/>
            <a:r>
              <a:rPr lang="en-US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mysqldump</a:t>
            </a:r>
            <a:r>
              <a:rPr 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-h hostname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–u </a:t>
            </a:r>
            <a:r>
              <a:rPr 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username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–p </a:t>
            </a:r>
            <a:r>
              <a:rPr 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[</a:t>
            </a:r>
            <a:r>
              <a:rPr 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options] </a:t>
            </a:r>
            <a:r>
              <a:rPr lang="en-US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dbname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2000" lvl="1"/>
            <a:r>
              <a:rPr 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[table</a:t>
            </a:r>
            <a:r>
              <a:rPr lang="zh-CN" alt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 </a:t>
            </a:r>
            <a:r>
              <a:rPr 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table2</a:t>
            </a:r>
            <a:r>
              <a:rPr lang="zh-CN" alt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table3] &gt; </a:t>
            </a:r>
            <a:r>
              <a:rPr 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path/</a:t>
            </a:r>
            <a:r>
              <a:rPr lang="en-US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filename.sql</a:t>
            </a:r>
            <a:endParaRPr 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grpSp>
        <p:nvGrpSpPr>
          <p:cNvPr id="9223" name="组合 54"/>
          <p:cNvGrpSpPr/>
          <p:nvPr/>
        </p:nvGrpSpPr>
        <p:grpSpPr>
          <a:xfrm>
            <a:off x="-12462" y="1665246"/>
            <a:ext cx="1087437" cy="430213"/>
            <a:chOff x="0" y="0"/>
            <a:chExt cx="1358500" cy="538538"/>
          </a:xfrm>
        </p:grpSpPr>
        <p:pic>
          <p:nvPicPr>
            <p:cNvPr id="9225" name="Picture 3" descr="E:\设计支持\模板设计\YF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28254" cy="48761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347" name="TextBox 13"/>
            <p:cNvSpPr txBox="1">
              <a:spLocks noChangeArrowheads="1"/>
            </p:cNvSpPr>
            <p:nvPr/>
          </p:nvSpPr>
          <p:spPr bwMode="auto">
            <a:xfrm>
              <a:off x="481920" y="37758"/>
              <a:ext cx="876580" cy="500780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outerShdw dist="12700" dir="5400000" algn="ctr" rotWithShape="0">
                <a:srgbClr val="000000">
                  <a:alpha val="35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语法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851973" y="5921058"/>
            <a:ext cx="7222066" cy="75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注意：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mysqldump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通常用于温备份，</a:t>
            </a:r>
            <a:r>
              <a:rPr lang="zh-CN" alt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所以我们需要对想备份的数据施加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读锁。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29726" y="4274068"/>
            <a:ext cx="7786688" cy="950119"/>
          </a:xfrm>
          <a:prstGeom prst="roundRect">
            <a:avLst>
              <a:gd name="adj" fmla="val 488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/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备份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myschool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整个数据库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</a:p>
          <a:p>
            <a:pPr marL="72000" lvl="1"/>
            <a:r>
              <a:rPr 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mysqldump </a:t>
            </a:r>
            <a:r>
              <a:rPr 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-u root -p </a:t>
            </a:r>
            <a:r>
              <a:rPr lang="en-US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myschool</a:t>
            </a:r>
            <a:r>
              <a:rPr 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&gt; d:/myschool.sql</a:t>
            </a:r>
          </a:p>
          <a:p>
            <a:pPr marL="72000" lvl="1"/>
            <a:r>
              <a:rPr lang="en-US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EnterPassword</a:t>
            </a:r>
            <a:r>
              <a:rPr 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: </a:t>
            </a:r>
            <a:r>
              <a:rPr 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****</a:t>
            </a:r>
            <a:endParaRPr 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对备份的表添加只读锁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</a:t>
            </a:r>
            <a:r>
              <a:rPr lang="zh-CN" altLang="en-US" dirty="0"/>
              <a:t>在备份的时候添加选项</a:t>
            </a:r>
          </a:p>
          <a:p>
            <a:pPr lvl="1"/>
            <a:r>
              <a:rPr lang="en-US" altLang="zh-CN" dirty="0"/>
              <a:t>--lock-all-tables </a:t>
            </a:r>
            <a:r>
              <a:rPr lang="zh-CN" altLang="en-US" dirty="0"/>
              <a:t>是对要备份的数据库的所有表施加读锁</a:t>
            </a:r>
          </a:p>
          <a:p>
            <a:pPr lvl="1"/>
            <a:r>
              <a:rPr lang="en-US" altLang="zh-CN" dirty="0"/>
              <a:t>--lock-table </a:t>
            </a:r>
            <a:r>
              <a:rPr lang="zh-CN" altLang="en-US" dirty="0"/>
              <a:t>仅对单张表施加读锁，即使是备份整个数据库，它也是在我们备份某张表的时候才对该表施加读锁，因此适用于备份单张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在数据库端使用命令添加锁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410389" y="4105626"/>
            <a:ext cx="7786688" cy="1235154"/>
          </a:xfrm>
          <a:prstGeom prst="roundRect">
            <a:avLst>
              <a:gd name="adj" fmla="val 488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给所欲表施加只读锁，所有的写操作会被阻塞。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mysql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&gt; FLUSH TABLES WITH READ LOCK; </a:t>
            </a:r>
            <a:endParaRPr lang="en-US" altLang="zh-CN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释放读锁</a:t>
            </a: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mysql&gt; UNLOCK 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TABLES; 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2706" y="5616258"/>
            <a:ext cx="7222066" cy="75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注意：这两条语句都是自动提交，在退出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mysql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终端时，会自动执行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unlock tables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。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711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1_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模板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模板" id="{862BCFF1-C5B2-408E-A500-87561291F62A}" vid="{9A4D09CA-68EA-49C0-80A9-A43DC7FE852C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1341</Words>
  <Application>Microsoft Office PowerPoint</Application>
  <PresentationFormat>全屏显示(4:3)</PresentationFormat>
  <Paragraphs>171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YaHei Consolas Hybrid</vt:lpstr>
      <vt:lpstr>黑体</vt:lpstr>
      <vt:lpstr>华文楷体</vt:lpstr>
      <vt:lpstr>华文新魏</vt:lpstr>
      <vt:lpstr>宋体</vt:lpstr>
      <vt:lpstr>微软雅黑</vt:lpstr>
      <vt:lpstr>Arial</vt:lpstr>
      <vt:lpstr>Calibri</vt:lpstr>
      <vt:lpstr>Trebuchet MS</vt:lpstr>
      <vt:lpstr>Wingdings</vt:lpstr>
      <vt:lpstr>Wingdings 3</vt:lpstr>
      <vt:lpstr>1_平面</vt:lpstr>
      <vt:lpstr>平面</vt:lpstr>
      <vt:lpstr>模板</vt:lpstr>
      <vt:lpstr>第八章     数据库备份与恢复 </vt:lpstr>
      <vt:lpstr>本章任务</vt:lpstr>
      <vt:lpstr>本章目标</vt:lpstr>
      <vt:lpstr>为什么要做数据备份</vt:lpstr>
      <vt:lpstr>备份的分类 2-1</vt:lpstr>
      <vt:lpstr>备份的分类 2-2</vt:lpstr>
      <vt:lpstr>MySql数据备份的方法</vt:lpstr>
      <vt:lpstr>mysqldump备份工具</vt:lpstr>
      <vt:lpstr>对备份的表添加只读锁</vt:lpstr>
      <vt:lpstr>mysqldump常用选项2-1</vt:lpstr>
      <vt:lpstr>mysqldump常用选项2-2</vt:lpstr>
      <vt:lpstr>课堂演示</vt:lpstr>
      <vt:lpstr>MySQL数据库的恢复</vt:lpstr>
      <vt:lpstr>直接复制物理文件</vt:lpstr>
      <vt:lpstr>利用SQL语句导出、导入数据</vt:lpstr>
      <vt:lpstr>课堂练习 </vt:lpstr>
      <vt:lpstr>使用SQLyog客户端软件备份</vt:lpstr>
      <vt:lpstr>使用Sqlyog客户端还原</vt:lpstr>
      <vt:lpstr>总结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微软用户</cp:lastModifiedBy>
  <cp:revision>509</cp:revision>
  <dcterms:created xsi:type="dcterms:W3CDTF">2016-09-23T11:11:00Z</dcterms:created>
  <dcterms:modified xsi:type="dcterms:W3CDTF">2018-03-22T12:24:40Z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