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83" r:id="rId3"/>
  </p:sldMasterIdLst>
  <p:notesMasterIdLst>
    <p:notesMasterId r:id="rId55"/>
  </p:notesMasterIdLst>
  <p:handoutMasterIdLst>
    <p:handoutMasterId r:id="rId56"/>
  </p:handoutMasterIdLst>
  <p:sldIdLst>
    <p:sldId id="559" r:id="rId4"/>
    <p:sldId id="472" r:id="rId5"/>
    <p:sldId id="473" r:id="rId6"/>
    <p:sldId id="560" r:id="rId7"/>
    <p:sldId id="561" r:id="rId8"/>
    <p:sldId id="474" r:id="rId9"/>
    <p:sldId id="562" r:id="rId10"/>
    <p:sldId id="569" r:id="rId11"/>
    <p:sldId id="511" r:id="rId12"/>
    <p:sldId id="506" r:id="rId13"/>
    <p:sldId id="477" r:id="rId14"/>
    <p:sldId id="478" r:id="rId15"/>
    <p:sldId id="512" r:id="rId16"/>
    <p:sldId id="480" r:id="rId17"/>
    <p:sldId id="481" r:id="rId18"/>
    <p:sldId id="513" r:id="rId19"/>
    <p:sldId id="514" r:id="rId20"/>
    <p:sldId id="515" r:id="rId21"/>
    <p:sldId id="485" r:id="rId22"/>
    <p:sldId id="486" r:id="rId23"/>
    <p:sldId id="487" r:id="rId24"/>
    <p:sldId id="488" r:id="rId25"/>
    <p:sldId id="489" r:id="rId26"/>
    <p:sldId id="490" r:id="rId27"/>
    <p:sldId id="491" r:id="rId28"/>
    <p:sldId id="492" r:id="rId29"/>
    <p:sldId id="575" r:id="rId30"/>
    <p:sldId id="571" r:id="rId31"/>
    <p:sldId id="577" r:id="rId32"/>
    <p:sldId id="570" r:id="rId33"/>
    <p:sldId id="572" r:id="rId34"/>
    <p:sldId id="573" r:id="rId35"/>
    <p:sldId id="574" r:id="rId36"/>
    <p:sldId id="576" r:id="rId37"/>
    <p:sldId id="578" r:id="rId38"/>
    <p:sldId id="579" r:id="rId39"/>
    <p:sldId id="580" r:id="rId40"/>
    <p:sldId id="581" r:id="rId41"/>
    <p:sldId id="582" r:id="rId42"/>
    <p:sldId id="494" r:id="rId43"/>
    <p:sldId id="495" r:id="rId44"/>
    <p:sldId id="499" r:id="rId45"/>
    <p:sldId id="500" r:id="rId46"/>
    <p:sldId id="563" r:id="rId47"/>
    <p:sldId id="564" r:id="rId48"/>
    <p:sldId id="565" r:id="rId49"/>
    <p:sldId id="566" r:id="rId50"/>
    <p:sldId id="567" r:id="rId51"/>
    <p:sldId id="568" r:id="rId52"/>
    <p:sldId id="502" r:id="rId53"/>
    <p:sldId id="516" r:id="rId54"/>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黑体" pitchFamily="2" charset="-122"/>
        <a:cs typeface="+mn-cs"/>
      </a:defRPr>
    </a:lvl1pPr>
    <a:lvl2pPr marL="457200" algn="ctr" rtl="0" fontAlgn="base">
      <a:spcBef>
        <a:spcPct val="0"/>
      </a:spcBef>
      <a:spcAft>
        <a:spcPct val="0"/>
      </a:spcAft>
      <a:defRPr kern="1200">
        <a:solidFill>
          <a:schemeClr val="tx1"/>
        </a:solidFill>
        <a:latin typeface="Arial" charset="0"/>
        <a:ea typeface="黑体" pitchFamily="2" charset="-122"/>
        <a:cs typeface="+mn-cs"/>
      </a:defRPr>
    </a:lvl2pPr>
    <a:lvl3pPr marL="914400" algn="ctr" rtl="0" fontAlgn="base">
      <a:spcBef>
        <a:spcPct val="0"/>
      </a:spcBef>
      <a:spcAft>
        <a:spcPct val="0"/>
      </a:spcAft>
      <a:defRPr kern="1200">
        <a:solidFill>
          <a:schemeClr val="tx1"/>
        </a:solidFill>
        <a:latin typeface="Arial" charset="0"/>
        <a:ea typeface="黑体" pitchFamily="2" charset="-122"/>
        <a:cs typeface="+mn-cs"/>
      </a:defRPr>
    </a:lvl3pPr>
    <a:lvl4pPr marL="1371600" algn="ctr" rtl="0" fontAlgn="base">
      <a:spcBef>
        <a:spcPct val="0"/>
      </a:spcBef>
      <a:spcAft>
        <a:spcPct val="0"/>
      </a:spcAft>
      <a:defRPr kern="1200">
        <a:solidFill>
          <a:schemeClr val="tx1"/>
        </a:solidFill>
        <a:latin typeface="Arial" charset="0"/>
        <a:ea typeface="黑体" pitchFamily="2" charset="-122"/>
        <a:cs typeface="+mn-cs"/>
      </a:defRPr>
    </a:lvl4pPr>
    <a:lvl5pPr marL="1828800" algn="ctr"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2895">
          <p15:clr>
            <a:srgbClr val="A4A3A4"/>
          </p15:clr>
        </p15:guide>
      </p15:sldGuideLst>
    </p:ext>
    <p:ext uri="{2D200454-40CA-4A62-9FC3-DE9A4176ACB9}">
      <p15:notesGuideLst xmlns:p15="http://schemas.microsoft.com/office/powerpoint/2012/main">
        <p15:guide id="1" orient="horz" pos="2880">
          <p15:clr>
            <a:srgbClr val="A4A3A4"/>
          </p15:clr>
        </p15:guide>
        <p15:guide id="2" pos="21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5FD"/>
    <a:srgbClr val="E2F5FE"/>
    <a:srgbClr val="FBFFFE"/>
    <a:srgbClr val="852C09"/>
    <a:srgbClr val="FCF1DC"/>
    <a:srgbClr val="FFCC99"/>
    <a:srgbClr val="FFFFF3"/>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82301" autoAdjust="0"/>
  </p:normalViewPr>
  <p:slideViewPr>
    <p:cSldViewPr>
      <p:cViewPr varScale="1">
        <p:scale>
          <a:sx n="76" d="100"/>
          <a:sy n="76" d="100"/>
        </p:scale>
        <p:origin x="1386" y="60"/>
      </p:cViewPr>
      <p:guideLst>
        <p:guide orient="horz" pos="2160"/>
        <p:guide orient="horz" pos="3074"/>
        <p:guide pos="2895"/>
      </p:guideLst>
    </p:cSldViewPr>
  </p:slideViewPr>
  <p:notesTextViewPr>
    <p:cViewPr>
      <p:scale>
        <a:sx n="100" d="100"/>
        <a:sy n="100" d="100"/>
      </p:scale>
      <p:origin x="0" y="0"/>
    </p:cViewPr>
  </p:notesTextViewPr>
  <p:sorterViewPr>
    <p:cViewPr>
      <p:scale>
        <a:sx n="66" d="100"/>
        <a:sy n="66" d="100"/>
      </p:scale>
      <p:origin x="0" y="804"/>
    </p:cViewPr>
  </p:sorterViewPr>
  <p:notesViewPr>
    <p:cSldViewPr>
      <p:cViewPr varScale="1">
        <p:scale>
          <a:sx n="55" d="100"/>
          <a:sy n="55" d="100"/>
        </p:scale>
        <p:origin x="-1878" y="-78"/>
      </p:cViewPr>
      <p:guideLst>
        <p:guide orient="horz" pos="2880"/>
        <p:guide pos="217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itchFamily="34" charset="0"/>
                <a:ea typeface="+mn-ea"/>
              </a:defRPr>
            </a:lvl1pPr>
          </a:lstStyle>
          <a:p>
            <a:pPr>
              <a:defRPr/>
            </a:pPr>
            <a:fld id="{315462C5-E515-4FDC-8D08-585824A1D6A1}" type="slidenum">
              <a:rPr lang="zh-CN" altLang="en-US"/>
              <a:t>‹#›</a:t>
            </a:fld>
            <a:endParaRPr lang="en-US" altLang="zh-CN"/>
          </a:p>
        </p:txBody>
      </p:sp>
    </p:spTree>
    <p:extLst>
      <p:ext uri="{BB962C8B-B14F-4D97-AF65-F5344CB8AC3E}">
        <p14:creationId xmlns:p14="http://schemas.microsoft.com/office/powerpoint/2010/main" val="714867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itchFamily="34" charset="0"/>
                <a:ea typeface="+mn-ea"/>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itchFamily="34" charset="0"/>
                <a:ea typeface="+mn-ea"/>
              </a:defRPr>
            </a:lvl1pPr>
          </a:lstStyle>
          <a:p>
            <a:pPr>
              <a:defRPr/>
            </a:pPr>
            <a:fld id="{5949CBC9-AA03-4AA4-9D6A-EAA760A040E6}" type="slidenum">
              <a:rPr lang="zh-CN" altLang="en-US"/>
              <a:t>‹#›</a:t>
            </a:fld>
            <a:endParaRPr lang="en-US" altLang="zh-CN"/>
          </a:p>
        </p:txBody>
      </p:sp>
    </p:spTree>
    <p:extLst>
      <p:ext uri="{BB962C8B-B14F-4D97-AF65-F5344CB8AC3E}">
        <p14:creationId xmlns:p14="http://schemas.microsoft.com/office/powerpoint/2010/main" val="897637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BCCFA36-8B88-48C6-B248-1A1C20B9CB6F}" type="slidenum">
              <a:rPr lang="zh-CN" altLang="en-US"/>
              <a:t>11</a:t>
            </a:fld>
            <a:endParaRPr lang="en-US" altLang="zh-CN"/>
          </a:p>
        </p:txBody>
      </p:sp>
      <p:sp>
        <p:nvSpPr>
          <p:cNvPr id="465922" name="Rectangle 2"/>
          <p:cNvSpPr>
            <a:spLocks noGrp="1" noRot="1" noChangeAspect="1" noChangeArrowheads="1" noTextEdit="1"/>
          </p:cNvSpPr>
          <p:nvPr>
            <p:ph type="sldImg"/>
          </p:nvPr>
        </p:nvSpPr>
        <p:spPr/>
      </p:sp>
      <p:sp>
        <p:nvSpPr>
          <p:cNvPr id="465923" name="Rectangle 3"/>
          <p:cNvSpPr>
            <a:spLocks noGrp="1" noChangeArrowheads="1"/>
          </p:cNvSpPr>
          <p:nvPr>
            <p:ph type="body" idx="1"/>
          </p:nvPr>
        </p:nvSpPr>
        <p:spPr>
          <a:xfrm>
            <a:off x="685800" y="4343400"/>
            <a:ext cx="5486400" cy="4114800"/>
          </a:xfrm>
        </p:spPr>
        <p:txBody>
          <a:bodyPr/>
          <a:lstStyle/>
          <a:p>
            <a:r>
              <a:rPr lang="zh-CN" altLang="en-US" dirty="0" smtClean="0"/>
              <a:t>教学指导</a:t>
            </a:r>
            <a:endParaRPr lang="en-US" altLang="zh-CN" dirty="0" smtClean="0"/>
          </a:p>
          <a:p>
            <a:r>
              <a:rPr lang="zh-CN" altLang="en-US" dirty="0" smtClean="0"/>
              <a:t>不管是一对多还是多对一，都是要先有一个基准参照物，所以一对多还是多对，都是以参照物来表示的，通常的方式会采用从左向右的角度来判定映射关系</a:t>
            </a:r>
            <a:endParaRPr lang="en-US" altLang="zh-CN" dirty="0" smtClean="0"/>
          </a:p>
        </p:txBody>
      </p:sp>
    </p:spTree>
    <p:extLst>
      <p:ext uri="{BB962C8B-B14F-4D97-AF65-F5344CB8AC3E}">
        <p14:creationId xmlns:p14="http://schemas.microsoft.com/office/powerpoint/2010/main" val="2446313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76A5FA-BCB5-40DD-9405-8E1AFF083EBB}" type="slidenum">
              <a:rPr lang="zh-CN" altLang="en-US"/>
              <a:t>27</a:t>
            </a:fld>
            <a:endParaRPr lang="en-US" altLang="zh-CN"/>
          </a:p>
        </p:txBody>
      </p:sp>
      <p:sp>
        <p:nvSpPr>
          <p:cNvPr id="495618" name="Rectangle 2"/>
          <p:cNvSpPr>
            <a:spLocks noGrp="1" noRot="1" noChangeAspect="1" noChangeArrowheads="1" noTextEdit="1"/>
          </p:cNvSpPr>
          <p:nvPr>
            <p:ph type="sldImg"/>
          </p:nvPr>
        </p:nvSpPr>
        <p:spPr/>
      </p:sp>
      <p:sp>
        <p:nvSpPr>
          <p:cNvPr id="495619"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162323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8810F5-5F25-4A11-B159-2C769EEAD527}" type="slidenum">
              <a:rPr lang="zh-CN" altLang="en-US"/>
              <a:t>43</a:t>
            </a:fld>
            <a:endParaRPr lang="en-US" altLang="zh-CN"/>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276801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84F3B2-9DC9-4306-9147-14BB6B18EDDD}" type="slidenum">
              <a:rPr lang="zh-CN" altLang="en-US"/>
              <a:t>50</a:t>
            </a:fld>
            <a:endParaRPr lang="en-US" altLang="zh-CN"/>
          </a:p>
        </p:txBody>
      </p:sp>
      <p:sp>
        <p:nvSpPr>
          <p:cNvPr id="497666" name="Rectangle 2"/>
          <p:cNvSpPr>
            <a:spLocks noGrp="1" noRot="1" noChangeAspect="1" noChangeArrowheads="1" noTextEdit="1"/>
          </p:cNvSpPr>
          <p:nvPr>
            <p:ph type="sldImg"/>
          </p:nvPr>
        </p:nvSpPr>
        <p:spPr/>
      </p:sp>
      <p:sp>
        <p:nvSpPr>
          <p:cNvPr id="497667" name="Rectangle 3"/>
          <p:cNvSpPr>
            <a:spLocks noGrp="1" noChangeArrowheads="1"/>
          </p:cNvSpPr>
          <p:nvPr>
            <p:ph type="body" idx="1"/>
          </p:nvPr>
        </p:nvSpPr>
        <p:spPr>
          <a:xfrm>
            <a:off x="685800" y="4343400"/>
            <a:ext cx="5486400" cy="4114800"/>
          </a:xfrm>
        </p:spPr>
        <p:txBody>
          <a:bodyPr/>
          <a:lstStyle/>
          <a:p>
            <a:endParaRPr lang="zh-CN" altLang="en-US" dirty="0"/>
          </a:p>
        </p:txBody>
      </p:sp>
    </p:spTree>
    <p:extLst>
      <p:ext uri="{BB962C8B-B14F-4D97-AF65-F5344CB8AC3E}">
        <p14:creationId xmlns:p14="http://schemas.microsoft.com/office/powerpoint/2010/main" val="98913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684F3B2-9DC9-4306-9147-14BB6B18EDDD}" type="slidenum">
              <a:rPr lang="zh-CN" altLang="en-US"/>
              <a:t>51</a:t>
            </a:fld>
            <a:endParaRPr lang="en-US" altLang="zh-CN"/>
          </a:p>
        </p:txBody>
      </p:sp>
      <p:sp>
        <p:nvSpPr>
          <p:cNvPr id="497666" name="Rectangle 2"/>
          <p:cNvSpPr>
            <a:spLocks noGrp="1" noRot="1" noChangeAspect="1" noChangeArrowheads="1" noTextEdit="1"/>
          </p:cNvSpPr>
          <p:nvPr>
            <p:ph type="sldImg"/>
          </p:nvPr>
        </p:nvSpPr>
        <p:spPr/>
      </p:sp>
      <p:sp>
        <p:nvSpPr>
          <p:cNvPr id="497667" name="Rectangle 3"/>
          <p:cNvSpPr>
            <a:spLocks noGrp="1" noChangeArrowheads="1"/>
          </p:cNvSpPr>
          <p:nvPr>
            <p:ph type="body" idx="1"/>
          </p:nvPr>
        </p:nvSpPr>
        <p:spPr>
          <a:xfrm>
            <a:off x="685800" y="4343400"/>
            <a:ext cx="5486400" cy="4114800"/>
          </a:xfrm>
        </p:spPr>
        <p:txBody>
          <a:bodyPr/>
          <a:lstStyle/>
          <a:p>
            <a:endParaRPr lang="zh-CN" altLang="en-US" dirty="0"/>
          </a:p>
        </p:txBody>
      </p:sp>
    </p:spTree>
    <p:extLst>
      <p:ext uri="{BB962C8B-B14F-4D97-AF65-F5344CB8AC3E}">
        <p14:creationId xmlns:p14="http://schemas.microsoft.com/office/powerpoint/2010/main" val="126771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F64D2BE-1122-4CDB-A1AF-54A2007B688D}" type="slidenum">
              <a:rPr lang="zh-CN" altLang="en-US"/>
              <a:t>14</a:t>
            </a:fld>
            <a:endParaRPr lang="en-US" altLang="zh-CN"/>
          </a:p>
        </p:txBody>
      </p:sp>
      <p:sp>
        <p:nvSpPr>
          <p:cNvPr id="601090" name="Rectangle 2"/>
          <p:cNvSpPr>
            <a:spLocks noGrp="1" noRot="1" noChangeAspect="1" noChangeArrowheads="1" noTextEdit="1"/>
          </p:cNvSpPr>
          <p:nvPr>
            <p:ph type="sldImg"/>
          </p:nvPr>
        </p:nvSpPr>
        <p:spPr/>
      </p:sp>
      <p:sp>
        <p:nvSpPr>
          <p:cNvPr id="601091" name="Rectangle 3"/>
          <p:cNvSpPr>
            <a:spLocks noGrp="1" noChangeArrowheads="1"/>
          </p:cNvSpPr>
          <p:nvPr>
            <p:ph type="body" idx="1"/>
          </p:nvPr>
        </p:nvSpPr>
        <p:spPr>
          <a:xfrm>
            <a:off x="685800" y="4343400"/>
            <a:ext cx="5486400" cy="4114800"/>
          </a:xfrm>
        </p:spPr>
        <p:txBody>
          <a:bodyPr/>
          <a:lstStyle/>
          <a:p>
            <a:endParaRPr lang="zh-CN" altLang="en-US" dirty="0"/>
          </a:p>
        </p:txBody>
      </p:sp>
    </p:spTree>
    <p:extLst>
      <p:ext uri="{BB962C8B-B14F-4D97-AF65-F5344CB8AC3E}">
        <p14:creationId xmlns:p14="http://schemas.microsoft.com/office/powerpoint/2010/main" val="183976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D96A5C-4E3F-41E8-999A-3FFE249D1D2A}" type="slidenum">
              <a:rPr lang="zh-CN" altLang="en-US"/>
              <a:t>15</a:t>
            </a:fld>
            <a:endParaRPr lang="en-US" altLang="zh-CN"/>
          </a:p>
        </p:txBody>
      </p:sp>
      <p:sp>
        <p:nvSpPr>
          <p:cNvPr id="476162" name="Rectangle 2"/>
          <p:cNvSpPr>
            <a:spLocks noGrp="1" noRot="1" noChangeAspect="1" noChangeArrowheads="1" noTextEdit="1"/>
          </p:cNvSpPr>
          <p:nvPr>
            <p:ph type="sldImg"/>
          </p:nvPr>
        </p:nvSpPr>
        <p:spPr/>
      </p:sp>
      <p:sp>
        <p:nvSpPr>
          <p:cNvPr id="476163" name="Rectangle 3"/>
          <p:cNvSpPr>
            <a:spLocks noGrp="1" noChangeArrowheads="1"/>
          </p:cNvSpPr>
          <p:nvPr>
            <p:ph type="body" idx="1"/>
          </p:nvPr>
        </p:nvSpPr>
        <p:spPr>
          <a:xfrm>
            <a:off x="685800" y="4343400"/>
            <a:ext cx="5486400" cy="4114800"/>
          </a:xfrm>
        </p:spPr>
        <p:txBody>
          <a:bodyPr/>
          <a:lstStyle/>
          <a:p>
            <a:r>
              <a:rPr lang="zh-CN" altLang="en-US"/>
              <a:t>。</a:t>
            </a:r>
          </a:p>
        </p:txBody>
      </p:sp>
    </p:spTree>
    <p:extLst>
      <p:ext uri="{BB962C8B-B14F-4D97-AF65-F5344CB8AC3E}">
        <p14:creationId xmlns:p14="http://schemas.microsoft.com/office/powerpoint/2010/main" val="162237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baseline="0" dirty="0" smtClean="0"/>
              <a:t>    </a:t>
            </a:r>
            <a:r>
              <a:rPr lang="zh-CN" altLang="en-US" baseline="0" dirty="0" smtClean="0"/>
              <a:t>客人住宿信息表（</a:t>
            </a:r>
            <a:r>
              <a:rPr lang="en-US" altLang="zh-CN" baseline="0" dirty="0" smtClean="0"/>
              <a:t>Guest Registration</a:t>
            </a:r>
            <a:r>
              <a:rPr lang="zh-CN" altLang="en-US" baseline="0" dirty="0" smtClean="0"/>
              <a:t>）中的主键为客人编号和客房号。姓名和地址列依赖于客人编号，并没有完全依赖于主键；客房状态和客房类型依赖于客房号，没有完全依赖于主键，所以违背了第二范式。因此拆成</a:t>
            </a:r>
            <a:r>
              <a:rPr lang="en-US" altLang="zh-CN" baseline="0" dirty="0" smtClean="0"/>
              <a:t>2</a:t>
            </a:r>
            <a:r>
              <a:rPr lang="zh-CN" altLang="en-US" baseline="0" dirty="0" smtClean="0"/>
              <a:t>个表：客人信息表（</a:t>
            </a:r>
            <a:r>
              <a:rPr lang="en-US" altLang="zh-CN" baseline="0" dirty="0" smtClean="0"/>
              <a:t>Customer</a:t>
            </a:r>
            <a:r>
              <a:rPr lang="zh-CN" altLang="en-US" baseline="0" dirty="0" smtClean="0"/>
              <a:t>）和客房信息表（</a:t>
            </a:r>
            <a:r>
              <a:rPr lang="en-US" altLang="zh-CN" baseline="0" dirty="0" smtClean="0"/>
              <a:t>Room</a:t>
            </a:r>
            <a:r>
              <a:rPr lang="zh-CN" altLang="en-US" baseline="0" dirty="0" smtClean="0"/>
              <a:t>）</a:t>
            </a:r>
            <a:endParaRPr lang="en-US" altLang="zh-CN" baseline="0" dirty="0" smtClean="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baseline="0" dirty="0" smtClean="0"/>
              <a:t>  </a:t>
            </a:r>
            <a:r>
              <a:rPr lang="zh-CN" altLang="en-US" baseline="0" dirty="0" smtClean="0"/>
              <a:t>在讲解时，需要指出</a:t>
            </a:r>
            <a:r>
              <a:rPr kumimoji="0" lang="zh-CN" altLang="en-US" sz="1200" b="1"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mn-cs"/>
              </a:rPr>
              <a:t>如果一个关系满足</a:t>
            </a:r>
            <a:r>
              <a:rPr kumimoji="0" lang="en-US" altLang="zh-CN" sz="1200" b="1"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mn-cs"/>
              </a:rPr>
              <a:t>1NF</a:t>
            </a:r>
            <a:r>
              <a:rPr kumimoji="0" lang="zh-CN" altLang="en-US" sz="1200" b="1"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mn-cs"/>
              </a:rPr>
              <a:t>，并且除了主键以外的其他列，都依赖于该主键，则满足第二范式（</a:t>
            </a:r>
            <a:r>
              <a:rPr kumimoji="0" lang="en-US" altLang="zh-CN" sz="1200" b="1"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mn-cs"/>
              </a:rPr>
              <a:t>2NF</a:t>
            </a:r>
            <a:r>
              <a:rPr kumimoji="0" lang="zh-CN" altLang="en-US" sz="1200" b="1" i="0" u="none" strike="noStrike" kern="0" cap="none" spc="0" normalizeH="0" baseline="0" noProof="0" dirty="0" smtClean="0">
                <a:ln>
                  <a:noFill/>
                </a:ln>
                <a:solidFill>
                  <a:schemeClr val="tx1"/>
                </a:solidFill>
                <a:effectLst/>
                <a:uLnTx/>
                <a:uFillTx/>
                <a:latin typeface="Times New Roman" pitchFamily="18" charset="0"/>
                <a:ea typeface="宋体" pitchFamily="2" charset="-122"/>
                <a:cs typeface="+mn-cs"/>
              </a:rPr>
              <a:t>） </a:t>
            </a:r>
          </a:p>
          <a:p>
            <a:endParaRPr lang="en-US" altLang="zh-CN" baseline="0" dirty="0" smtClean="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t>17</a:t>
            </a:fld>
            <a:endParaRPr lang="en-US" altLang="zh-CN"/>
          </a:p>
        </p:txBody>
      </p:sp>
    </p:spTree>
    <p:extLst>
      <p:ext uri="{BB962C8B-B14F-4D97-AF65-F5344CB8AC3E}">
        <p14:creationId xmlns:p14="http://schemas.microsoft.com/office/powerpoint/2010/main" val="156182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949CBC9-AA03-4AA4-9D6A-EAA760A040E6}" type="slidenum">
              <a:rPr lang="zh-CN" altLang="en-US" smtClean="0"/>
              <a:t>18</a:t>
            </a:fld>
            <a:endParaRPr lang="en-US" altLang="zh-CN"/>
          </a:p>
        </p:txBody>
      </p:sp>
    </p:spTree>
    <p:extLst>
      <p:ext uri="{BB962C8B-B14F-4D97-AF65-F5344CB8AC3E}">
        <p14:creationId xmlns:p14="http://schemas.microsoft.com/office/powerpoint/2010/main" val="108143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A3A1F15-B935-4550-A7E3-D1D8802A173D}" type="slidenum">
              <a:rPr lang="zh-CN" altLang="en-US"/>
              <a:t>22</a:t>
            </a:fld>
            <a:endParaRPr lang="en-US" altLang="zh-CN"/>
          </a:p>
        </p:txBody>
      </p:sp>
      <p:sp>
        <p:nvSpPr>
          <p:cNvPr id="483330" name="Rectangle 2"/>
          <p:cNvSpPr>
            <a:spLocks noGrp="1" noRot="1" noChangeAspect="1" noChangeArrowheads="1" noTextEdit="1"/>
          </p:cNvSpPr>
          <p:nvPr>
            <p:ph type="sldImg"/>
          </p:nvPr>
        </p:nvSpPr>
        <p:spPr/>
      </p:sp>
      <p:sp>
        <p:nvSpPr>
          <p:cNvPr id="483331"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16343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316A42D-832C-4AF7-9630-38AB9FB5BC35}" type="slidenum">
              <a:rPr lang="zh-CN" altLang="en-US"/>
              <a:t>23</a:t>
            </a:fld>
            <a:endParaRPr lang="en-US" altLang="zh-CN"/>
          </a:p>
        </p:txBody>
      </p:sp>
      <p:sp>
        <p:nvSpPr>
          <p:cNvPr id="487426" name="Rectangle 2"/>
          <p:cNvSpPr>
            <a:spLocks noGrp="1" noRot="1" noChangeAspect="1" noChangeArrowheads="1" noTextEdit="1"/>
          </p:cNvSpPr>
          <p:nvPr>
            <p:ph type="sldImg"/>
          </p:nvPr>
        </p:nvSpPr>
        <p:spPr/>
      </p:sp>
      <p:sp>
        <p:nvSpPr>
          <p:cNvPr id="487427"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54810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6EB894C-95B3-4AF0-B022-7D8FB268BA4D}" type="slidenum">
              <a:rPr lang="zh-CN" altLang="en-US"/>
              <a:t>24</a:t>
            </a:fld>
            <a:endParaRPr lang="en-US" altLang="zh-CN"/>
          </a:p>
        </p:txBody>
      </p:sp>
      <p:sp>
        <p:nvSpPr>
          <p:cNvPr id="490498" name="Rectangle 2"/>
          <p:cNvSpPr>
            <a:spLocks noGrp="1" noRot="1" noChangeAspect="1" noChangeArrowheads="1" noTextEdit="1"/>
          </p:cNvSpPr>
          <p:nvPr>
            <p:ph type="sldImg"/>
          </p:nvPr>
        </p:nvSpPr>
        <p:spPr/>
      </p:sp>
      <p:sp>
        <p:nvSpPr>
          <p:cNvPr id="490499"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3380914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9AE696C-F311-4C2A-B719-49B468D38DEB}" type="slidenum">
              <a:rPr lang="zh-CN" altLang="en-US"/>
              <a:t>25</a:t>
            </a:fld>
            <a:endParaRPr lang="en-US" altLang="zh-CN"/>
          </a:p>
        </p:txBody>
      </p:sp>
      <p:sp>
        <p:nvSpPr>
          <p:cNvPr id="492546" name="Rectangle 2"/>
          <p:cNvSpPr>
            <a:spLocks noGrp="1" noRot="1" noChangeAspect="1" noChangeArrowheads="1" noTextEdit="1"/>
          </p:cNvSpPr>
          <p:nvPr>
            <p:ph type="sldImg"/>
          </p:nvPr>
        </p:nvSpPr>
        <p:spPr/>
      </p:sp>
      <p:sp>
        <p:nvSpPr>
          <p:cNvPr id="492547" name="Rectangle 3"/>
          <p:cNvSpPr>
            <a:spLocks noGrp="1" noChangeArrowheads="1"/>
          </p:cNvSpPr>
          <p:nvPr>
            <p:ph type="body" idx="1"/>
          </p:nvPr>
        </p:nvSpPr>
        <p:spPr>
          <a:xfrm>
            <a:off x="685800" y="4343400"/>
            <a:ext cx="5486400" cy="4114800"/>
          </a:xfrm>
        </p:spPr>
        <p:txBody>
          <a:bodyPr/>
          <a:lstStyle/>
          <a:p>
            <a:endParaRPr lang="zh-CN" altLang="en-US"/>
          </a:p>
        </p:txBody>
      </p:sp>
    </p:spTree>
    <p:extLst>
      <p:ext uri="{BB962C8B-B14F-4D97-AF65-F5344CB8AC3E}">
        <p14:creationId xmlns:p14="http://schemas.microsoft.com/office/powerpoint/2010/main" val="161633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460"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347460"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0656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805295"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smtClean="0"/>
              <a:t>‹#›</a:t>
            </a:fld>
            <a:r>
              <a:rPr lang="en-US" altLang="zh-CN" dirty="0" smtClean="0"/>
              <a:t>/43</a:t>
            </a:r>
            <a:endParaRPr lang="zh-CN" alt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t>‹#›</a:t>
            </a:fld>
            <a:r>
              <a:rPr lang="en-US" altLang="zh-CN" smtClean="0"/>
              <a:t>/35</a:t>
            </a:r>
            <a:endParaRPr lang="zh-CN" altLang="en-US" dirty="0"/>
          </a:p>
        </p:txBody>
      </p:sp>
    </p:spTree>
    <p:extLst>
      <p:ext uri="{BB962C8B-B14F-4D97-AF65-F5344CB8AC3E}">
        <p14:creationId xmlns:p14="http://schemas.microsoft.com/office/powerpoint/2010/main" val="38045344"/>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530820CF-B880-4189-942D-D702A7CBA730}" type="datetimeFigureOut">
              <a:rPr lang="zh-CN" altLang="en-US" smtClean="0"/>
              <a:t>2018/3/23</a:t>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pPr>
              <a:defRPr/>
            </a:pPr>
            <a:fld id="{28FED7F7-542B-44B9-8A0F-41B586BD2757}" type="slidenum">
              <a:rPr lang="zh-CN" altLang="en-US" smtClean="0"/>
              <a:t>‹#›</a:t>
            </a:fld>
            <a:r>
              <a:rPr lang="en-US" altLang="zh-CN" smtClean="0"/>
              <a:t>/43</a:t>
            </a:r>
            <a:endParaRPr lang="zh-CN" altLang="en-US" dirty="0"/>
          </a:p>
        </p:txBody>
      </p:sp>
    </p:spTree>
    <p:extLst>
      <p:ext uri="{BB962C8B-B14F-4D97-AF65-F5344CB8AC3E}">
        <p14:creationId xmlns:p14="http://schemas.microsoft.com/office/powerpoint/2010/main" val="419042279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11184108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28FED7F7-542B-44B9-8A0F-41B586BD2757}" type="slidenum">
              <a:rPr lang="zh-CN" altLang="en-US"/>
              <a:t>‹#›</a:t>
            </a:fld>
            <a:r>
              <a:rPr lang="en-US" altLang="zh-CN" dirty="0"/>
              <a:t>/35</a:t>
            </a:r>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746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4" y="170085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8FED7F7-542B-44B9-8A0F-41B586BD2757}" type="slidenum">
              <a:rPr lang="zh-CN" altLang="en-US" smtClean="0"/>
              <a:t>‹#›</a:t>
            </a:fld>
            <a:r>
              <a:rPr lang="en-US" altLang="zh-CN" dirty="0" smtClean="0"/>
              <a:t>/43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457200" rtl="0" eaLnBrk="1" latinLnBrk="0" hangingPunct="1">
        <a:spcBef>
          <a:spcPct val="0"/>
        </a:spcBef>
        <a:buNone/>
        <a:defRPr sz="3600" kern="1200">
          <a:solidFill>
            <a:schemeClr val="accent1"/>
          </a:solidFill>
          <a:latin typeface="微软雅黑" charset="0"/>
          <a:ea typeface="微软雅黑"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charset="0"/>
          <a:ea typeface="微软雅黑"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charset="0"/>
          <a:ea typeface="微软雅黑"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charset="0"/>
          <a:ea typeface="微软雅黑"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微软雅黑" charset="0"/>
          <a:ea typeface="微软雅黑"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charset="0"/>
          <a:ea typeface="微软雅黑"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394C29D-ED0C-453C-8BBC-C52F19F5BA76}" type="slidenum">
              <a:rPr lang="zh-CN" altLang="en-US" smtClean="0"/>
              <a:t>‹#›</a:t>
            </a:fld>
            <a:r>
              <a:rPr lang="en-US" altLang="zh-CN"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hdr="0" ftr="0" dt="0"/>
  <p:txStyles>
    <p:titleStyle>
      <a:lvl1pPr algn="l" defTabSz="457200" rtl="0" eaLnBrk="1" latinLnBrk="0" hangingPunct="1">
        <a:spcBef>
          <a:spcPct val="0"/>
        </a:spcBef>
        <a:buNone/>
        <a:defRPr sz="3600" kern="1200">
          <a:solidFill>
            <a:schemeClr val="accent1"/>
          </a:solidFill>
          <a:latin typeface="微软雅黑" charset="0"/>
          <a:ea typeface="微软雅黑" charset="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charset="0"/>
          <a:ea typeface="微软雅黑"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charset="0"/>
          <a:ea typeface="微软雅黑"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charset="0"/>
          <a:ea typeface="微软雅黑"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微软雅黑" charset="0"/>
          <a:ea typeface="微软雅黑"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charset="0"/>
          <a:ea typeface="微软雅黑"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t>2018年3月23日星期五</a:t>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28FED7F7-542B-44B9-8A0F-41B586BD2757}" type="slidenum">
              <a:rPr lang="zh-CN" altLang="en-US" smtClean="0"/>
              <a:t>‹#›</a:t>
            </a:fld>
            <a:r>
              <a:rPr lang="en-US" altLang="zh-CN" smtClean="0"/>
              <a:t>/43</a:t>
            </a:r>
            <a:endParaRPr lang="zh-CN" altLang="en-US" dirty="0"/>
          </a:p>
        </p:txBody>
      </p:sp>
    </p:spTree>
    <p:extLst>
      <p:ext uri="{BB962C8B-B14F-4D97-AF65-F5344CB8AC3E}">
        <p14:creationId xmlns:p14="http://schemas.microsoft.com/office/powerpoint/2010/main" val="20462134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mtClean="0"/>
              <a:t>第</a:t>
            </a:r>
            <a:r>
              <a:rPr lang="zh-CN" altLang="en-US" dirty="0"/>
              <a:t>九</a:t>
            </a:r>
            <a:r>
              <a:rPr lang="zh-CN" altLang="en-US" smtClean="0"/>
              <a:t>章</a:t>
            </a:r>
            <a:r>
              <a:rPr lang="zh-CN" altLang="en-US" dirty="0"/>
              <a:t/>
            </a:r>
            <a:br>
              <a:rPr lang="zh-CN" altLang="en-US" dirty="0"/>
            </a:br>
            <a:r>
              <a:rPr lang="zh-CN" altLang="en-US" dirty="0"/>
              <a:t>   数据库设计</a:t>
            </a:r>
          </a:p>
        </p:txBody>
      </p:sp>
      <p:sp>
        <p:nvSpPr>
          <p:cNvPr id="6" name="文本占位符 5"/>
          <p:cNvSpPr>
            <a:spLocks noGrp="1"/>
          </p:cNvSpPr>
          <p:nvPr>
            <p:ph type="body" idx="1"/>
          </p:nvPr>
        </p:nvSpPr>
        <p:spPr/>
        <p:txBody>
          <a:bodyPr/>
          <a:lstStyle/>
          <a:p>
            <a:r>
              <a:rPr lang="zh-CN" altLang="zh-CN" dirty="0"/>
              <a:t>理想</a:t>
            </a:r>
            <a:r>
              <a:rPr lang="en-US" altLang="zh-CN" dirty="0"/>
              <a:t>IT</a:t>
            </a:r>
            <a:r>
              <a:rPr lang="zh-CN" altLang="en-US" dirty="0"/>
              <a:t>软件教育基地</a:t>
            </a:r>
            <a:endParaRPr lang="en-US" altLang="zh-CN" dirty="0"/>
          </a:p>
          <a:p>
            <a:pPr algn="r"/>
            <a:r>
              <a:rPr lang="zh-CN" altLang="en-US" dirty="0"/>
              <a:t>版权所有：</a:t>
            </a:r>
            <a:r>
              <a:rPr lang="zh-CN" altLang="en-US" b="1" dirty="0">
                <a:solidFill>
                  <a:srgbClr val="FF0000"/>
                </a:solidFill>
                <a:latin typeface="华文楷体" panose="02010600040101010101" pitchFamily="2" charset="-122"/>
                <a:ea typeface="华文楷体" panose="02010600040101010101" pitchFamily="2" charset="-122"/>
              </a:rPr>
              <a:t>郑成</a:t>
            </a:r>
            <a:endParaRPr lang="en-US" altLang="zh-CN" b="1">
              <a:solidFill>
                <a:srgbClr val="FF0000"/>
              </a:solidFill>
              <a:latin typeface="华文楷体" panose="02010600040101010101" pitchFamily="2" charset="-122"/>
              <a:ea typeface="华文楷体" panose="02010600040101010101" pitchFamily="2" charset="-122"/>
            </a:endParaRPr>
          </a:p>
          <a:p>
            <a:endParaRPr lang="zh-CN" altLang="en-US"/>
          </a:p>
        </p:txBody>
      </p:sp>
      <p:sp>
        <p:nvSpPr>
          <p:cNvPr id="4" name="灯片编号占位符 3"/>
          <p:cNvSpPr>
            <a:spLocks noGrp="1"/>
          </p:cNvSpPr>
          <p:nvPr>
            <p:ph type="sldNum" sz="quarter" idx="4294967295"/>
          </p:nvPr>
        </p:nvSpPr>
        <p:spPr>
          <a:xfrm>
            <a:off x="8631238" y="6042025"/>
            <a:ext cx="512762" cy="365125"/>
          </a:xfrm>
        </p:spPr>
        <p:txBody>
          <a:bodyPr/>
          <a:lstStyle/>
          <a:p>
            <a:pPr>
              <a:defRPr/>
            </a:pPr>
            <a:fld id="{9394C29D-ED0C-453C-8BBC-C52F19F5BA76}" type="slidenum">
              <a:rPr lang="zh-CN" altLang="en-US" smtClean="0"/>
              <a:t>1</a:t>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a:t>
            </a:r>
            <a:r>
              <a:rPr lang="en-US" altLang="zh-CN" dirty="0" smtClean="0"/>
              <a:t>E-R</a:t>
            </a:r>
            <a:r>
              <a:rPr lang="zh-CN" altLang="en-US" dirty="0" smtClean="0"/>
              <a:t>图</a:t>
            </a:r>
            <a:r>
              <a:rPr lang="en-US" altLang="zh-CN" dirty="0" smtClean="0"/>
              <a:t>3-1</a:t>
            </a:r>
            <a:endParaRPr lang="zh-CN" altLang="en-US" dirty="0"/>
          </a:p>
        </p:txBody>
      </p:sp>
      <p:sp>
        <p:nvSpPr>
          <p:cNvPr id="3" name="内容占位符 2"/>
          <p:cNvSpPr>
            <a:spLocks noGrp="1"/>
          </p:cNvSpPr>
          <p:nvPr>
            <p:ph idx="1"/>
          </p:nvPr>
        </p:nvSpPr>
        <p:spPr/>
        <p:txBody>
          <a:bodyPr/>
          <a:lstStyle/>
          <a:p>
            <a:r>
              <a:rPr lang="en-US" altLang="zh-CN" dirty="0" smtClean="0"/>
              <a:t>E-R</a:t>
            </a:r>
            <a:r>
              <a:rPr lang="zh-CN" altLang="en-US" dirty="0" smtClean="0"/>
              <a:t>图 </a:t>
            </a:r>
          </a:p>
          <a:p>
            <a:endParaRPr lang="zh-CN" altLang="en-US" dirty="0"/>
          </a:p>
        </p:txBody>
      </p:sp>
      <p:sp>
        <p:nvSpPr>
          <p:cNvPr id="11" name="灯片编号占位符 10"/>
          <p:cNvSpPr>
            <a:spLocks noGrp="1"/>
          </p:cNvSpPr>
          <p:nvPr>
            <p:ph type="sldNum" sz="quarter" idx="12"/>
          </p:nvPr>
        </p:nvSpPr>
        <p:spPr/>
        <p:txBody>
          <a:bodyPr/>
          <a:lstStyle/>
          <a:p>
            <a:pPr>
              <a:defRPr/>
            </a:pPr>
            <a:fld id="{28FED7F7-542B-44B9-8A0F-41B586BD2757}" type="slidenum">
              <a:rPr lang="zh-CN" altLang="en-US" smtClean="0"/>
              <a:t>10</a:t>
            </a:fld>
            <a:r>
              <a:rPr lang="en-US" altLang="zh-CN" smtClean="0"/>
              <a:t>/43</a:t>
            </a:r>
            <a:endParaRPr lang="zh-CN" altLang="en-US" dirty="0"/>
          </a:p>
        </p:txBody>
      </p:sp>
      <p:graphicFrame>
        <p:nvGraphicFramePr>
          <p:cNvPr id="5" name="Group 29"/>
          <p:cNvGraphicFramePr>
            <a:graphicFrameLocks noGrp="1"/>
          </p:cNvGraphicFramePr>
          <p:nvPr/>
        </p:nvGraphicFramePr>
        <p:xfrm>
          <a:off x="1428728" y="2071678"/>
          <a:ext cx="5547788" cy="3357586"/>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781620"/>
                <a:gridCol w="2766168"/>
              </a:tblGrid>
              <a:tr h="69126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defRPr/>
                      </a:pPr>
                      <a:r>
                        <a:rPr kumimoji="0" lang="zh-CN" altLang="en-US" sz="2000" b="1" u="none" strike="noStrike" cap="none" normalizeH="0" baseline="0" dirty="0" smtClean="0">
                          <a:ln>
                            <a:noFill/>
                          </a:ln>
                          <a:effectLst/>
                        </a:rPr>
                        <a:t> 符号</a:t>
                      </a:r>
                      <a:endParaRPr kumimoji="0" lang="en-US" altLang="zh-CN" sz="2000" b="1" i="0" u="none" strike="noStrike" cap="none" normalizeH="0" baseline="0" dirty="0" smtClean="0">
                        <a:ln>
                          <a:noFill/>
                        </a:ln>
                        <a:solidFill>
                          <a:schemeClr val="bg1"/>
                        </a:solidFill>
                        <a:effectLst/>
                        <a:latin typeface="黑体" pitchFamily="2" charset="-122"/>
                        <a:ea typeface="黑体" pitchFamily="2"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1" i="0" u="none" strike="noStrike" cap="none" normalizeH="0" baseline="0" dirty="0" smtClean="0">
                          <a:ln>
                            <a:noFill/>
                          </a:ln>
                          <a:solidFill>
                            <a:schemeClr val="bg1"/>
                          </a:solidFill>
                          <a:effectLst/>
                          <a:latin typeface="黑体" pitchFamily="2" charset="-122"/>
                          <a:ea typeface="黑体" pitchFamily="2" charset="-122"/>
                        </a:rPr>
                        <a:t>含义</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88877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1" i="0" u="none" strike="noStrike" cap="none" normalizeH="0" baseline="0" dirty="0" smtClean="0">
                          <a:ln>
                            <a:noFill/>
                          </a:ln>
                          <a:solidFill>
                            <a:schemeClr val="tx1"/>
                          </a:solidFill>
                          <a:effectLst/>
                          <a:latin typeface="+mj-lt"/>
                          <a:ea typeface="黑体" pitchFamily="49" charset="-122"/>
                        </a:rPr>
                        <a:t>实体，一般是名词</a:t>
                      </a:r>
                    </a:p>
                  </a:txBody>
                  <a:tcPr marL="110094" marR="11009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85602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1" i="0" u="none" strike="noStrike" cap="none" normalizeH="0" baseline="0" dirty="0" smtClean="0">
                          <a:ln>
                            <a:noFill/>
                          </a:ln>
                          <a:solidFill>
                            <a:schemeClr val="tx1"/>
                          </a:solidFill>
                          <a:effectLst/>
                          <a:latin typeface="+mj-lt"/>
                          <a:ea typeface="黑体" pitchFamily="49" charset="-122"/>
                        </a:rPr>
                        <a:t>属性，一般是名词</a:t>
                      </a:r>
                    </a:p>
                  </a:txBody>
                  <a:tcPr marL="110094" marR="11009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92152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en-US" altLang="zh-CN" sz="2000" b="1" i="0" u="none" strike="noStrike" cap="none" normalizeH="0" baseline="0" dirty="0" smtClean="0">
                        <a:ln>
                          <a:noFill/>
                        </a:ln>
                        <a:solidFill>
                          <a:schemeClr val="tx1"/>
                        </a:solidFill>
                        <a:effectLst/>
                        <a:latin typeface="Arial" charset="0"/>
                        <a:ea typeface="黑体" pitchFamily="2" charset="-122"/>
                        <a:cs typeface="Times New Roman"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1" i="0" u="none" strike="noStrike" cap="none" normalizeH="0" baseline="0" dirty="0" smtClean="0">
                          <a:ln>
                            <a:noFill/>
                          </a:ln>
                          <a:solidFill>
                            <a:schemeClr val="tx1"/>
                          </a:solidFill>
                          <a:effectLst/>
                          <a:latin typeface="+mj-lt"/>
                          <a:ea typeface="黑体" pitchFamily="49" charset="-122"/>
                        </a:rPr>
                        <a:t>关系，一般是动词</a:t>
                      </a:r>
                    </a:p>
                  </a:txBody>
                  <a:tcPr marL="110094" marR="11009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pSp>
        <p:nvGrpSpPr>
          <p:cNvPr id="6" name="Group 21"/>
          <p:cNvGrpSpPr/>
          <p:nvPr/>
        </p:nvGrpSpPr>
        <p:grpSpPr bwMode="auto">
          <a:xfrm>
            <a:off x="1917692" y="2997200"/>
            <a:ext cx="1511300" cy="2374900"/>
            <a:chOff x="1156" y="1933"/>
            <a:chExt cx="952" cy="1496"/>
          </a:xfrm>
        </p:grpSpPr>
        <p:sp>
          <p:nvSpPr>
            <p:cNvPr id="7" name="Rectangle 22"/>
            <p:cNvSpPr>
              <a:spLocks noChangeArrowheads="1"/>
            </p:cNvSpPr>
            <p:nvPr/>
          </p:nvSpPr>
          <p:spPr bwMode="auto">
            <a:xfrm>
              <a:off x="1179" y="1933"/>
              <a:ext cx="907" cy="363"/>
            </a:xfrm>
            <a:prstGeom prst="rect">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8" name="Oval 23"/>
            <p:cNvSpPr>
              <a:spLocks noChangeArrowheads="1"/>
            </p:cNvSpPr>
            <p:nvPr/>
          </p:nvSpPr>
          <p:spPr bwMode="auto">
            <a:xfrm>
              <a:off x="1156" y="2478"/>
              <a:ext cx="952" cy="317"/>
            </a:xfrm>
            <a:prstGeom prst="ellips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9" name="AutoShape 24"/>
            <p:cNvSpPr>
              <a:spLocks noChangeArrowheads="1"/>
            </p:cNvSpPr>
            <p:nvPr/>
          </p:nvSpPr>
          <p:spPr bwMode="auto">
            <a:xfrm>
              <a:off x="1337" y="2938"/>
              <a:ext cx="590" cy="491"/>
            </a:xfrm>
            <a:prstGeom prst="diamond">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noFill/>
        </p:spPr>
        <p:txBody>
          <a:bodyPr/>
          <a:lstStyle/>
          <a:p>
            <a:r>
              <a:rPr lang="zh-CN" altLang="en-US"/>
              <a:t>绘制</a:t>
            </a:r>
            <a:r>
              <a:rPr lang="en-US" altLang="zh-CN"/>
              <a:t>E-R</a:t>
            </a:r>
            <a:r>
              <a:rPr lang="zh-CN" altLang="en-US"/>
              <a:t>图</a:t>
            </a:r>
            <a:r>
              <a:rPr lang="en-US" altLang="zh-CN"/>
              <a:t>3-2</a:t>
            </a:r>
          </a:p>
        </p:txBody>
      </p:sp>
      <p:sp>
        <p:nvSpPr>
          <p:cNvPr id="464899" name="Rectangle 3"/>
          <p:cNvSpPr>
            <a:spLocks noGrp="1" noChangeArrowheads="1"/>
          </p:cNvSpPr>
          <p:nvPr>
            <p:ph idx="1"/>
          </p:nvPr>
        </p:nvSpPr>
        <p:spPr/>
        <p:txBody>
          <a:bodyPr/>
          <a:lstStyle/>
          <a:p>
            <a:r>
              <a:rPr lang="zh-CN" altLang="en-US" dirty="0"/>
              <a:t>映射基数</a:t>
            </a:r>
          </a:p>
        </p:txBody>
      </p:sp>
      <p:sp>
        <p:nvSpPr>
          <p:cNvPr id="44" name="灯片编号占位符 43"/>
          <p:cNvSpPr>
            <a:spLocks noGrp="1"/>
          </p:cNvSpPr>
          <p:nvPr>
            <p:ph type="sldNum" sz="quarter" idx="12"/>
          </p:nvPr>
        </p:nvSpPr>
        <p:spPr/>
        <p:txBody>
          <a:bodyPr/>
          <a:lstStyle/>
          <a:p>
            <a:pPr>
              <a:defRPr/>
            </a:pPr>
            <a:fld id="{28FED7F7-542B-44B9-8A0F-41B586BD2757}" type="slidenum">
              <a:rPr lang="zh-CN" altLang="en-US" smtClean="0"/>
              <a:t>11</a:t>
            </a:fld>
            <a:r>
              <a:rPr lang="en-US" altLang="zh-CN" smtClean="0"/>
              <a:t>/43</a:t>
            </a:r>
            <a:endParaRPr lang="zh-CN" altLang="en-US" dirty="0"/>
          </a:p>
        </p:txBody>
      </p:sp>
      <p:sp>
        <p:nvSpPr>
          <p:cNvPr id="464900" name="Text Box 4"/>
          <p:cNvSpPr txBox="1">
            <a:spLocks noChangeArrowheads="1"/>
          </p:cNvSpPr>
          <p:nvPr/>
        </p:nvSpPr>
        <p:spPr bwMode="auto">
          <a:xfrm>
            <a:off x="1944688" y="3255963"/>
            <a:ext cx="1508125" cy="388937"/>
          </a:xfrm>
          <a:prstGeom prst="rect">
            <a:avLst/>
          </a:prstGeom>
          <a:noFill/>
          <a:ln w="9525">
            <a:noFill/>
            <a:miter lim="800000"/>
          </a:ln>
        </p:spPr>
        <p:txBody>
          <a:bodyPr/>
          <a:lstStyle/>
          <a:p>
            <a:r>
              <a:rPr lang="zh-CN" altLang="en-US">
                <a:ea typeface="黑体" pitchFamily="2" charset="-122"/>
              </a:rPr>
              <a:t>一对一</a:t>
            </a:r>
          </a:p>
        </p:txBody>
      </p:sp>
      <p:sp>
        <p:nvSpPr>
          <p:cNvPr id="464901" name="AutoShape 5"/>
          <p:cNvSpPr>
            <a:spLocks noChangeArrowheads="1"/>
          </p:cNvSpPr>
          <p:nvPr/>
        </p:nvSpPr>
        <p:spPr bwMode="auto">
          <a:xfrm>
            <a:off x="1331913" y="184943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p>
          <a:p>
            <a:pPr algn="l">
              <a:defRPr/>
            </a:pPr>
            <a:r>
              <a:rPr lang="en-US" altLang="zh-CN" b="1" dirty="0"/>
              <a:t>X  </a:t>
            </a:r>
          </a:p>
          <a:p>
            <a:pPr algn="l">
              <a:defRPr/>
            </a:pPr>
            <a:r>
              <a:rPr lang="en-US" altLang="zh-CN" b="1" dirty="0"/>
              <a:t>X  </a:t>
            </a:r>
          </a:p>
          <a:p>
            <a:pPr algn="l">
              <a:defRPr/>
            </a:pPr>
            <a:r>
              <a:rPr lang="en-US" altLang="zh-CN" b="1" dirty="0"/>
              <a:t>X  </a:t>
            </a:r>
          </a:p>
        </p:txBody>
      </p:sp>
      <p:sp>
        <p:nvSpPr>
          <p:cNvPr id="464902" name="AutoShape 6"/>
          <p:cNvSpPr>
            <a:spLocks noChangeArrowheads="1"/>
          </p:cNvSpPr>
          <p:nvPr/>
        </p:nvSpPr>
        <p:spPr bwMode="auto">
          <a:xfrm>
            <a:off x="3138488" y="1846263"/>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p>
          <a:p>
            <a:pPr algn="l">
              <a:defRPr/>
            </a:pPr>
            <a:r>
              <a:rPr lang="en-US" altLang="zh-CN" b="1" dirty="0"/>
              <a:t>Y </a:t>
            </a:r>
          </a:p>
          <a:p>
            <a:pPr algn="l">
              <a:defRPr/>
            </a:pPr>
            <a:r>
              <a:rPr lang="en-US" altLang="zh-CN" b="1" dirty="0"/>
              <a:t>Y </a:t>
            </a:r>
          </a:p>
          <a:p>
            <a:pPr algn="l">
              <a:defRPr/>
            </a:pPr>
            <a:r>
              <a:rPr lang="en-US" altLang="zh-CN" b="1" dirty="0"/>
              <a:t>Y </a:t>
            </a:r>
          </a:p>
        </p:txBody>
      </p:sp>
      <p:sp>
        <p:nvSpPr>
          <p:cNvPr id="464903" name="Line 7"/>
          <p:cNvSpPr>
            <a:spLocks noChangeShapeType="1"/>
          </p:cNvSpPr>
          <p:nvPr/>
        </p:nvSpPr>
        <p:spPr bwMode="auto">
          <a:xfrm>
            <a:off x="1755775" y="2195513"/>
            <a:ext cx="16970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4" name="Line 8"/>
          <p:cNvSpPr>
            <a:spLocks noChangeShapeType="1"/>
          </p:cNvSpPr>
          <p:nvPr/>
        </p:nvSpPr>
        <p:spPr bwMode="auto">
          <a:xfrm>
            <a:off x="1755775" y="2455863"/>
            <a:ext cx="16970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5" name="Line 9"/>
          <p:cNvSpPr>
            <a:spLocks noChangeShapeType="1"/>
          </p:cNvSpPr>
          <p:nvPr/>
        </p:nvSpPr>
        <p:spPr bwMode="auto">
          <a:xfrm>
            <a:off x="1789113" y="2684463"/>
            <a:ext cx="1697037"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6" name="AutoShape 10"/>
          <p:cNvSpPr>
            <a:spLocks noChangeArrowheads="1"/>
          </p:cNvSpPr>
          <p:nvPr/>
        </p:nvSpPr>
        <p:spPr bwMode="auto">
          <a:xfrm>
            <a:off x="5275263" y="184943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p>
          <a:p>
            <a:pPr algn="l">
              <a:defRPr/>
            </a:pPr>
            <a:r>
              <a:rPr lang="en-US" altLang="zh-CN" b="1" dirty="0"/>
              <a:t>X  </a:t>
            </a:r>
          </a:p>
          <a:p>
            <a:pPr algn="l">
              <a:defRPr/>
            </a:pPr>
            <a:r>
              <a:rPr lang="en-US" altLang="zh-CN" b="1" dirty="0"/>
              <a:t>X  </a:t>
            </a:r>
          </a:p>
          <a:p>
            <a:pPr algn="l">
              <a:defRPr/>
            </a:pPr>
            <a:r>
              <a:rPr lang="en-US" altLang="zh-CN" b="1" dirty="0"/>
              <a:t>X  </a:t>
            </a:r>
          </a:p>
        </p:txBody>
      </p:sp>
      <p:sp>
        <p:nvSpPr>
          <p:cNvPr id="464907" name="AutoShape 11"/>
          <p:cNvSpPr>
            <a:spLocks noChangeArrowheads="1"/>
          </p:cNvSpPr>
          <p:nvPr/>
        </p:nvSpPr>
        <p:spPr bwMode="auto">
          <a:xfrm>
            <a:off x="7143750" y="1857364"/>
            <a:ext cx="754063"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p>
          <a:p>
            <a:pPr algn="l">
              <a:defRPr/>
            </a:pPr>
            <a:r>
              <a:rPr lang="en-US" altLang="zh-CN" b="1" dirty="0"/>
              <a:t>Y </a:t>
            </a:r>
          </a:p>
          <a:p>
            <a:pPr algn="l">
              <a:defRPr/>
            </a:pPr>
            <a:r>
              <a:rPr lang="en-US" altLang="zh-CN" b="1" dirty="0"/>
              <a:t>Y </a:t>
            </a:r>
          </a:p>
          <a:p>
            <a:pPr algn="l">
              <a:defRPr/>
            </a:pPr>
            <a:r>
              <a:rPr lang="en-US" altLang="zh-CN" b="1" dirty="0"/>
              <a:t>Y </a:t>
            </a:r>
          </a:p>
        </p:txBody>
      </p:sp>
      <p:sp>
        <p:nvSpPr>
          <p:cNvPr id="464908" name="Line 12"/>
          <p:cNvSpPr>
            <a:spLocks noChangeShapeType="1"/>
          </p:cNvSpPr>
          <p:nvPr/>
        </p:nvSpPr>
        <p:spPr bwMode="auto">
          <a:xfrm>
            <a:off x="5762625" y="2214563"/>
            <a:ext cx="169545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09" name="Line 13"/>
          <p:cNvSpPr>
            <a:spLocks noChangeShapeType="1"/>
          </p:cNvSpPr>
          <p:nvPr/>
        </p:nvSpPr>
        <p:spPr bwMode="auto">
          <a:xfrm>
            <a:off x="5753100" y="2751138"/>
            <a:ext cx="1717675" cy="15875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0" name="Line 14"/>
          <p:cNvSpPr>
            <a:spLocks noChangeShapeType="1"/>
          </p:cNvSpPr>
          <p:nvPr/>
        </p:nvSpPr>
        <p:spPr bwMode="auto">
          <a:xfrm>
            <a:off x="5765800" y="2227263"/>
            <a:ext cx="1695450" cy="18415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1" name="Line 15"/>
          <p:cNvSpPr>
            <a:spLocks noChangeShapeType="1"/>
          </p:cNvSpPr>
          <p:nvPr/>
        </p:nvSpPr>
        <p:spPr bwMode="auto">
          <a:xfrm>
            <a:off x="5762625" y="2717800"/>
            <a:ext cx="169545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2" name="Text Box 16"/>
          <p:cNvSpPr txBox="1">
            <a:spLocks noChangeArrowheads="1"/>
          </p:cNvSpPr>
          <p:nvPr/>
        </p:nvSpPr>
        <p:spPr bwMode="auto">
          <a:xfrm>
            <a:off x="5795963" y="3254375"/>
            <a:ext cx="1695450" cy="390525"/>
          </a:xfrm>
          <a:prstGeom prst="rect">
            <a:avLst/>
          </a:prstGeom>
          <a:noFill/>
          <a:ln w="9525">
            <a:noFill/>
            <a:miter lim="800000"/>
          </a:ln>
        </p:spPr>
        <p:txBody>
          <a:bodyPr/>
          <a:lstStyle/>
          <a:p>
            <a:r>
              <a:rPr lang="zh-CN" altLang="en-US">
                <a:ea typeface="黑体" pitchFamily="2" charset="-122"/>
              </a:rPr>
              <a:t>一对多</a:t>
            </a:r>
          </a:p>
        </p:txBody>
      </p:sp>
      <p:sp>
        <p:nvSpPr>
          <p:cNvPr id="464913" name="AutoShape 17"/>
          <p:cNvSpPr>
            <a:spLocks noChangeArrowheads="1"/>
          </p:cNvSpPr>
          <p:nvPr/>
        </p:nvSpPr>
        <p:spPr bwMode="auto">
          <a:xfrm>
            <a:off x="1331913" y="451008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p>
          <a:p>
            <a:pPr algn="l">
              <a:defRPr/>
            </a:pPr>
            <a:r>
              <a:rPr lang="en-US" altLang="zh-CN" b="1" dirty="0"/>
              <a:t>X  </a:t>
            </a:r>
          </a:p>
          <a:p>
            <a:pPr algn="l">
              <a:defRPr/>
            </a:pPr>
            <a:r>
              <a:rPr lang="en-US" altLang="zh-CN" b="1" dirty="0"/>
              <a:t>X  </a:t>
            </a:r>
          </a:p>
          <a:p>
            <a:pPr algn="l">
              <a:defRPr/>
            </a:pPr>
            <a:r>
              <a:rPr lang="en-US" altLang="zh-CN" b="1" dirty="0"/>
              <a:t>X  </a:t>
            </a:r>
          </a:p>
        </p:txBody>
      </p:sp>
      <p:sp>
        <p:nvSpPr>
          <p:cNvPr id="464914" name="AutoShape 18"/>
          <p:cNvSpPr>
            <a:spLocks noChangeArrowheads="1"/>
          </p:cNvSpPr>
          <p:nvPr/>
        </p:nvSpPr>
        <p:spPr bwMode="auto">
          <a:xfrm>
            <a:off x="3200400" y="4506913"/>
            <a:ext cx="754063"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p>
          <a:p>
            <a:pPr algn="l">
              <a:defRPr/>
            </a:pPr>
            <a:r>
              <a:rPr lang="en-US" altLang="zh-CN" b="1" dirty="0"/>
              <a:t> </a:t>
            </a:r>
          </a:p>
          <a:p>
            <a:pPr algn="l">
              <a:defRPr/>
            </a:pPr>
            <a:r>
              <a:rPr lang="en-US" altLang="zh-CN" b="1" dirty="0"/>
              <a:t>Y </a:t>
            </a:r>
          </a:p>
          <a:p>
            <a:pPr algn="l">
              <a:defRPr/>
            </a:pPr>
            <a:r>
              <a:rPr lang="en-US" altLang="zh-CN" b="1" dirty="0"/>
              <a:t>Y </a:t>
            </a:r>
          </a:p>
          <a:p>
            <a:pPr algn="l">
              <a:defRPr/>
            </a:pPr>
            <a:endParaRPr lang="zh-CN" altLang="en-US" b="1" dirty="0"/>
          </a:p>
        </p:txBody>
      </p:sp>
      <p:sp>
        <p:nvSpPr>
          <p:cNvPr id="464915" name="Line 19"/>
          <p:cNvSpPr>
            <a:spLocks noChangeShapeType="1"/>
          </p:cNvSpPr>
          <p:nvPr/>
        </p:nvSpPr>
        <p:spPr bwMode="auto">
          <a:xfrm>
            <a:off x="1771650" y="4872038"/>
            <a:ext cx="16335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6" name="Line 20"/>
          <p:cNvSpPr>
            <a:spLocks noChangeShapeType="1"/>
          </p:cNvSpPr>
          <p:nvPr/>
        </p:nvSpPr>
        <p:spPr bwMode="auto">
          <a:xfrm flipV="1">
            <a:off x="1781175" y="4911725"/>
            <a:ext cx="1624013" cy="141288"/>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7" name="Line 21"/>
          <p:cNvSpPr>
            <a:spLocks noChangeShapeType="1"/>
          </p:cNvSpPr>
          <p:nvPr/>
        </p:nvSpPr>
        <p:spPr bwMode="auto">
          <a:xfrm>
            <a:off x="1803400" y="5322888"/>
            <a:ext cx="16335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8" name="Line 22"/>
          <p:cNvSpPr>
            <a:spLocks noChangeShapeType="1"/>
          </p:cNvSpPr>
          <p:nvPr/>
        </p:nvSpPr>
        <p:spPr bwMode="auto">
          <a:xfrm flipV="1">
            <a:off x="1797050" y="5359400"/>
            <a:ext cx="1655763" cy="219075"/>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19" name="Text Box 23"/>
          <p:cNvSpPr txBox="1">
            <a:spLocks noChangeArrowheads="1"/>
          </p:cNvSpPr>
          <p:nvPr/>
        </p:nvSpPr>
        <p:spPr bwMode="auto">
          <a:xfrm>
            <a:off x="1803400" y="6064250"/>
            <a:ext cx="1697038" cy="388938"/>
          </a:xfrm>
          <a:prstGeom prst="rect">
            <a:avLst/>
          </a:prstGeom>
          <a:noFill/>
          <a:ln w="9525">
            <a:noFill/>
            <a:miter lim="800000"/>
          </a:ln>
        </p:spPr>
        <p:txBody>
          <a:bodyPr/>
          <a:lstStyle/>
          <a:p>
            <a:r>
              <a:rPr lang="zh-CN" altLang="en-US">
                <a:ea typeface="黑体" pitchFamily="2" charset="-122"/>
              </a:rPr>
              <a:t>多对一</a:t>
            </a:r>
          </a:p>
        </p:txBody>
      </p:sp>
      <p:sp>
        <p:nvSpPr>
          <p:cNvPr id="464920" name="AutoShape 24"/>
          <p:cNvSpPr>
            <a:spLocks noChangeArrowheads="1"/>
          </p:cNvSpPr>
          <p:nvPr/>
        </p:nvSpPr>
        <p:spPr bwMode="auto">
          <a:xfrm>
            <a:off x="5243513" y="4510088"/>
            <a:ext cx="754062"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X  </a:t>
            </a:r>
          </a:p>
          <a:p>
            <a:pPr algn="l">
              <a:defRPr/>
            </a:pPr>
            <a:r>
              <a:rPr lang="en-US" altLang="zh-CN" b="1" dirty="0"/>
              <a:t>X  </a:t>
            </a:r>
          </a:p>
          <a:p>
            <a:pPr algn="l">
              <a:defRPr/>
            </a:pPr>
            <a:r>
              <a:rPr lang="en-US" altLang="zh-CN" b="1" dirty="0"/>
              <a:t>X  </a:t>
            </a:r>
          </a:p>
          <a:p>
            <a:pPr algn="l">
              <a:defRPr/>
            </a:pPr>
            <a:r>
              <a:rPr lang="en-US" altLang="zh-CN" b="1" dirty="0"/>
              <a:t>X  </a:t>
            </a:r>
          </a:p>
        </p:txBody>
      </p:sp>
      <p:sp>
        <p:nvSpPr>
          <p:cNvPr id="464921" name="AutoShape 25"/>
          <p:cNvSpPr>
            <a:spLocks noChangeArrowheads="1"/>
          </p:cNvSpPr>
          <p:nvPr/>
        </p:nvSpPr>
        <p:spPr bwMode="auto">
          <a:xfrm>
            <a:off x="7159625" y="4506913"/>
            <a:ext cx="754063" cy="14605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en-US" altLang="zh-CN" b="1" dirty="0"/>
              <a:t>Y </a:t>
            </a:r>
          </a:p>
          <a:p>
            <a:pPr algn="l">
              <a:defRPr/>
            </a:pPr>
            <a:r>
              <a:rPr lang="en-US" altLang="zh-CN" b="1" dirty="0"/>
              <a:t>Y  </a:t>
            </a:r>
          </a:p>
          <a:p>
            <a:pPr algn="l">
              <a:defRPr/>
            </a:pPr>
            <a:r>
              <a:rPr lang="en-US" altLang="zh-CN" b="1" dirty="0"/>
              <a:t>Y </a:t>
            </a:r>
          </a:p>
          <a:p>
            <a:pPr algn="l">
              <a:defRPr/>
            </a:pPr>
            <a:r>
              <a:rPr lang="en-US" altLang="zh-CN" b="1" dirty="0"/>
              <a:t>Y </a:t>
            </a:r>
          </a:p>
          <a:p>
            <a:pPr algn="l">
              <a:defRPr/>
            </a:pPr>
            <a:endParaRPr lang="zh-CN" altLang="en-US" b="1" dirty="0"/>
          </a:p>
        </p:txBody>
      </p:sp>
      <p:sp>
        <p:nvSpPr>
          <p:cNvPr id="464922" name="Line 26"/>
          <p:cNvSpPr>
            <a:spLocks noChangeShapeType="1"/>
          </p:cNvSpPr>
          <p:nvPr/>
        </p:nvSpPr>
        <p:spPr bwMode="auto">
          <a:xfrm>
            <a:off x="5730875" y="4872038"/>
            <a:ext cx="163353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3" name="Line 27"/>
          <p:cNvSpPr>
            <a:spLocks noChangeShapeType="1"/>
          </p:cNvSpPr>
          <p:nvPr/>
        </p:nvSpPr>
        <p:spPr bwMode="auto">
          <a:xfrm>
            <a:off x="5730875" y="5091113"/>
            <a:ext cx="162718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4" name="Line 28"/>
          <p:cNvSpPr>
            <a:spLocks noChangeShapeType="1"/>
          </p:cNvSpPr>
          <p:nvPr/>
        </p:nvSpPr>
        <p:spPr bwMode="auto">
          <a:xfrm>
            <a:off x="5715000" y="4872038"/>
            <a:ext cx="1649413" cy="219075"/>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5" name="Line 29"/>
          <p:cNvSpPr>
            <a:spLocks noChangeShapeType="1"/>
          </p:cNvSpPr>
          <p:nvPr/>
        </p:nvSpPr>
        <p:spPr bwMode="auto">
          <a:xfrm>
            <a:off x="5748338" y="5343525"/>
            <a:ext cx="165576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6" name="Line 30"/>
          <p:cNvSpPr>
            <a:spLocks noChangeShapeType="1"/>
          </p:cNvSpPr>
          <p:nvPr/>
        </p:nvSpPr>
        <p:spPr bwMode="auto">
          <a:xfrm>
            <a:off x="5748338" y="5610225"/>
            <a:ext cx="165576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7" name="Line 31"/>
          <p:cNvSpPr>
            <a:spLocks noChangeShapeType="1"/>
          </p:cNvSpPr>
          <p:nvPr/>
        </p:nvSpPr>
        <p:spPr bwMode="auto">
          <a:xfrm flipV="1">
            <a:off x="5784850" y="5091113"/>
            <a:ext cx="1579563" cy="496887"/>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64928" name="Text Box 32"/>
          <p:cNvSpPr txBox="1">
            <a:spLocks noChangeArrowheads="1"/>
          </p:cNvSpPr>
          <p:nvPr/>
        </p:nvSpPr>
        <p:spPr bwMode="auto">
          <a:xfrm>
            <a:off x="5856288" y="6064250"/>
            <a:ext cx="1884362" cy="388938"/>
          </a:xfrm>
          <a:prstGeom prst="rect">
            <a:avLst/>
          </a:prstGeom>
          <a:noFill/>
          <a:ln w="9525">
            <a:noFill/>
            <a:miter lim="800000"/>
          </a:ln>
        </p:spPr>
        <p:txBody>
          <a:bodyPr/>
          <a:lstStyle/>
          <a:p>
            <a:r>
              <a:rPr lang="zh-CN" altLang="en-US">
                <a:ea typeface="黑体" pitchFamily="2" charset="-122"/>
              </a:rPr>
              <a:t>多对多</a:t>
            </a:r>
          </a:p>
        </p:txBody>
      </p:sp>
      <p:sp>
        <p:nvSpPr>
          <p:cNvPr id="464929" name="Line 33"/>
          <p:cNvSpPr>
            <a:spLocks noChangeShapeType="1"/>
          </p:cNvSpPr>
          <p:nvPr/>
        </p:nvSpPr>
        <p:spPr bwMode="auto">
          <a:xfrm>
            <a:off x="1774825" y="2947988"/>
            <a:ext cx="169545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grpSp>
        <p:nvGrpSpPr>
          <p:cNvPr id="2" name="Group 34"/>
          <p:cNvGrpSpPr/>
          <p:nvPr/>
        </p:nvGrpSpPr>
        <p:grpSpPr bwMode="auto">
          <a:xfrm>
            <a:off x="1908175" y="3500438"/>
            <a:ext cx="5254625" cy="955675"/>
            <a:chOff x="975" y="1416"/>
            <a:chExt cx="3310" cy="602"/>
          </a:xfrm>
        </p:grpSpPr>
        <p:sp>
          <p:nvSpPr>
            <p:cNvPr id="464931" name="AutoShape 35"/>
            <p:cNvSpPr>
              <a:spLocks noChangeArrowheads="1"/>
            </p:cNvSpPr>
            <p:nvPr/>
          </p:nvSpPr>
          <p:spPr bwMode="auto">
            <a:xfrm>
              <a:off x="975" y="1661"/>
              <a:ext cx="499" cy="312"/>
            </a:xfrm>
            <a:prstGeom prst="roundRect">
              <a:avLst>
                <a:gd name="adj" fmla="val 16667"/>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defTabSz="-635" eaLnBrk="0" hangingPunct="0">
                <a:tabLst>
                  <a:tab pos="1657350" algn="l"/>
                </a:tabLst>
              </a:pPr>
              <a:r>
                <a:rPr lang="zh-CN" altLang="en-US">
                  <a:latin typeface="+mn-lt"/>
                  <a:ea typeface="+mn-ea"/>
                </a:rPr>
                <a:t>客户</a:t>
              </a:r>
            </a:p>
          </p:txBody>
        </p:sp>
        <p:sp>
          <p:nvSpPr>
            <p:cNvPr id="464932" name="AutoShape 36"/>
            <p:cNvSpPr>
              <a:spLocks noChangeArrowheads="1"/>
            </p:cNvSpPr>
            <p:nvPr/>
          </p:nvSpPr>
          <p:spPr bwMode="auto">
            <a:xfrm>
              <a:off x="2472" y="1661"/>
              <a:ext cx="499" cy="312"/>
            </a:xfrm>
            <a:prstGeom prst="roundRect">
              <a:avLst>
                <a:gd name="adj" fmla="val 16667"/>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defTabSz="-635" eaLnBrk="0" hangingPunct="0">
                <a:tabLst>
                  <a:tab pos="1657350" algn="l"/>
                </a:tabLst>
              </a:pPr>
              <a:r>
                <a:rPr lang="zh-CN" altLang="en-US">
                  <a:latin typeface="+mn-lt"/>
                  <a:ea typeface="+mn-ea"/>
                </a:rPr>
                <a:t>订单</a:t>
              </a:r>
            </a:p>
          </p:txBody>
        </p:sp>
        <p:sp>
          <p:nvSpPr>
            <p:cNvPr id="464933" name="AutoShape 37"/>
            <p:cNvSpPr>
              <a:spLocks noChangeArrowheads="1"/>
            </p:cNvSpPr>
            <p:nvPr/>
          </p:nvSpPr>
          <p:spPr bwMode="auto">
            <a:xfrm>
              <a:off x="3787" y="1706"/>
              <a:ext cx="498" cy="312"/>
            </a:xfrm>
            <a:prstGeom prst="roundRect">
              <a:avLst>
                <a:gd name="adj" fmla="val 16667"/>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defTabSz="-635" eaLnBrk="0" hangingPunct="0">
                <a:tabLst>
                  <a:tab pos="1657350" algn="l"/>
                </a:tabLst>
              </a:pPr>
              <a:r>
                <a:rPr lang="zh-CN" altLang="en-US">
                  <a:latin typeface="+mn-lt"/>
                  <a:ea typeface="+mn-ea"/>
                </a:rPr>
                <a:t>产品</a:t>
              </a:r>
            </a:p>
          </p:txBody>
        </p:sp>
        <p:sp>
          <p:nvSpPr>
            <p:cNvPr id="464934" name="AutoShape 38"/>
            <p:cNvSpPr>
              <a:spLocks noChangeArrowheads="1"/>
            </p:cNvSpPr>
            <p:nvPr/>
          </p:nvSpPr>
          <p:spPr bwMode="auto">
            <a:xfrm>
              <a:off x="1701" y="1752"/>
              <a:ext cx="589" cy="227"/>
            </a:xfrm>
            <a:prstGeom prst="rightArrow">
              <a:avLst>
                <a:gd name="adj1" fmla="val 50000"/>
                <a:gd name="adj2" fmla="val 64868"/>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sp>
          <p:nvSpPr>
            <p:cNvPr id="464935" name="Rectangle 39"/>
            <p:cNvSpPr>
              <a:spLocks noChangeArrowheads="1"/>
            </p:cNvSpPr>
            <p:nvPr/>
          </p:nvSpPr>
          <p:spPr bwMode="auto">
            <a:xfrm>
              <a:off x="2925" y="1434"/>
              <a:ext cx="1134" cy="265"/>
            </a:xfrm>
            <a:prstGeom prst="rect">
              <a:avLst/>
            </a:prstGeom>
            <a:noFill/>
            <a:ln w="19050" cap="flat" cmpd="sng" algn="ctr">
              <a:noFill/>
              <a:prstDash val="solid"/>
              <a:round/>
              <a:headEnd type="none" w="med" len="med"/>
              <a:tailEnd type="none" w="med" len="med"/>
            </a:ln>
            <a:effectLst>
              <a:outerShdw blurRad="50800" dist="25400" dir="5400000" algn="t" rotWithShape="0">
                <a:prstClr val="black">
                  <a:alpha val="40000"/>
                </a:prstClr>
              </a:outerShdw>
            </a:effectLst>
          </p:spPr>
          <p:txBody>
            <a:bodyPr/>
            <a:lstStyle/>
            <a:p>
              <a:pPr marL="342900" indent="-342900" defTabSz="723900">
                <a:lnSpc>
                  <a:spcPct val="150000"/>
                </a:lnSpc>
                <a:buClr>
                  <a:schemeClr val="folHlink"/>
                </a:buClr>
                <a:buSzPct val="60000"/>
                <a:buFont typeface="Wingdings" pitchFamily="2" charset="2"/>
                <a:buNone/>
                <a:tabLst>
                  <a:tab pos="444500" algn="l"/>
                </a:tabLst>
                <a:defRPr/>
              </a:pPr>
              <a:r>
                <a:rPr lang="zh-CN" altLang="en-US" b="1" dirty="0">
                  <a:solidFill>
                    <a:schemeClr val="accent5">
                      <a:lumMod val="10000"/>
                    </a:schemeClr>
                  </a:solidFill>
                  <a:latin typeface="Arial" charset="0"/>
                  <a:ea typeface="黑体" pitchFamily="2" charset="-122"/>
                </a:rPr>
                <a:t> </a:t>
              </a:r>
              <a:r>
                <a:rPr lang="en-US" altLang="zh-CN" b="1" dirty="0">
                  <a:solidFill>
                    <a:schemeClr val="accent5">
                      <a:lumMod val="10000"/>
                    </a:schemeClr>
                  </a:solidFill>
                  <a:latin typeface="Arial" charset="0"/>
                  <a:ea typeface="黑体" pitchFamily="2" charset="-122"/>
                </a:rPr>
                <a:t>M  </a:t>
              </a:r>
              <a:r>
                <a:rPr lang="zh-CN" altLang="en-US" b="1" dirty="0">
                  <a:solidFill>
                    <a:schemeClr val="accent5">
                      <a:lumMod val="10000"/>
                    </a:schemeClr>
                  </a:solidFill>
                  <a:latin typeface="Arial" charset="0"/>
                  <a:ea typeface="黑体" pitchFamily="2" charset="-122"/>
                </a:rPr>
                <a:t>：</a:t>
              </a:r>
              <a:r>
                <a:rPr lang="en-US" altLang="zh-CN" b="1" dirty="0">
                  <a:solidFill>
                    <a:schemeClr val="accent5">
                      <a:lumMod val="10000"/>
                    </a:schemeClr>
                  </a:solidFill>
                  <a:latin typeface="Arial" charset="0"/>
                  <a:ea typeface="黑体" pitchFamily="2" charset="-122"/>
                </a:rPr>
                <a:t>N  </a:t>
              </a:r>
            </a:p>
          </p:txBody>
        </p:sp>
        <p:sp>
          <p:nvSpPr>
            <p:cNvPr id="464936" name="Rectangle 40"/>
            <p:cNvSpPr>
              <a:spLocks noChangeArrowheads="1"/>
            </p:cNvSpPr>
            <p:nvPr/>
          </p:nvSpPr>
          <p:spPr bwMode="auto">
            <a:xfrm>
              <a:off x="1474" y="1416"/>
              <a:ext cx="1134" cy="265"/>
            </a:xfrm>
            <a:prstGeom prst="rect">
              <a:avLst/>
            </a:prstGeom>
            <a:noFill/>
            <a:ln w="19050" cap="flat" cmpd="sng" algn="ctr">
              <a:noFill/>
              <a:prstDash val="solid"/>
              <a:round/>
              <a:headEnd type="none" w="med" len="med"/>
              <a:tailEnd type="none" w="med" len="med"/>
            </a:ln>
            <a:effectLst>
              <a:outerShdw blurRad="50800" dist="25400" dir="5400000" algn="t" rotWithShape="0">
                <a:prstClr val="black">
                  <a:alpha val="40000"/>
                </a:prstClr>
              </a:outerShdw>
            </a:effectLst>
          </p:spPr>
          <p:txBody>
            <a:bodyPr/>
            <a:lstStyle/>
            <a:p>
              <a:pPr marL="342900" indent="-342900" defTabSz="723900">
                <a:lnSpc>
                  <a:spcPct val="150000"/>
                </a:lnSpc>
                <a:buClr>
                  <a:schemeClr val="folHlink"/>
                </a:buClr>
                <a:buSzPct val="60000"/>
                <a:buFont typeface="Wingdings" pitchFamily="2" charset="2"/>
                <a:buNone/>
                <a:tabLst>
                  <a:tab pos="444500" algn="l"/>
                </a:tabLst>
                <a:defRPr/>
              </a:pPr>
              <a:r>
                <a:rPr lang="zh-CN" altLang="en-US" b="1" dirty="0">
                  <a:solidFill>
                    <a:schemeClr val="accent5">
                      <a:lumMod val="10000"/>
                    </a:schemeClr>
                  </a:solidFill>
                  <a:latin typeface="Arial" charset="0"/>
                  <a:ea typeface="黑体" pitchFamily="2" charset="-122"/>
                </a:rPr>
                <a:t> </a:t>
              </a:r>
              <a:r>
                <a:rPr lang="en-US" altLang="zh-CN" b="1" dirty="0">
                  <a:solidFill>
                    <a:schemeClr val="accent5">
                      <a:lumMod val="10000"/>
                    </a:schemeClr>
                  </a:solidFill>
                  <a:latin typeface="Arial" charset="0"/>
                  <a:ea typeface="黑体" pitchFamily="2" charset="-122"/>
                </a:rPr>
                <a:t>1   </a:t>
              </a:r>
              <a:r>
                <a:rPr lang="zh-CN" altLang="en-US" b="1" dirty="0">
                  <a:solidFill>
                    <a:schemeClr val="accent5">
                      <a:lumMod val="10000"/>
                    </a:schemeClr>
                  </a:solidFill>
                  <a:latin typeface="Arial" charset="0"/>
                  <a:ea typeface="黑体" pitchFamily="2" charset="-122"/>
                </a:rPr>
                <a:t>： </a:t>
              </a:r>
              <a:r>
                <a:rPr lang="en-US" altLang="zh-CN" b="1" dirty="0">
                  <a:solidFill>
                    <a:schemeClr val="accent5">
                      <a:lumMod val="10000"/>
                    </a:schemeClr>
                  </a:solidFill>
                  <a:latin typeface="Arial" charset="0"/>
                  <a:ea typeface="黑体" pitchFamily="2" charset="-122"/>
                </a:rPr>
                <a:t>N </a:t>
              </a:r>
            </a:p>
          </p:txBody>
        </p:sp>
        <p:sp>
          <p:nvSpPr>
            <p:cNvPr id="464937" name="AutoShape 41"/>
            <p:cNvSpPr>
              <a:spLocks noChangeArrowheads="1"/>
            </p:cNvSpPr>
            <p:nvPr/>
          </p:nvSpPr>
          <p:spPr bwMode="auto">
            <a:xfrm>
              <a:off x="3107" y="1752"/>
              <a:ext cx="589" cy="227"/>
            </a:xfrm>
            <a:prstGeom prst="rightArrow">
              <a:avLst>
                <a:gd name="adj1" fmla="val 50000"/>
                <a:gd name="adj2" fmla="val 64868"/>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a:noFill/>
        </p:spPr>
        <p:txBody>
          <a:bodyPr/>
          <a:lstStyle/>
          <a:p>
            <a:r>
              <a:rPr lang="zh-CN" altLang="en-US"/>
              <a:t>绘制</a:t>
            </a:r>
            <a:r>
              <a:rPr lang="en-US" altLang="zh-CN"/>
              <a:t>E-R</a:t>
            </a:r>
            <a:r>
              <a:rPr lang="zh-CN" altLang="en-US"/>
              <a:t>图</a:t>
            </a:r>
            <a:r>
              <a:rPr lang="en-US" altLang="zh-CN"/>
              <a:t>3-3</a:t>
            </a:r>
          </a:p>
        </p:txBody>
      </p:sp>
      <p:sp>
        <p:nvSpPr>
          <p:cNvPr id="595971" name="Rectangle 3"/>
          <p:cNvSpPr>
            <a:spLocks noGrp="1" noChangeArrowheads="1"/>
          </p:cNvSpPr>
          <p:nvPr>
            <p:ph idx="1"/>
          </p:nvPr>
        </p:nvSpPr>
        <p:spPr/>
        <p:txBody>
          <a:bodyPr/>
          <a:lstStyle/>
          <a:p>
            <a:r>
              <a:rPr lang="zh-CN" altLang="en-US" dirty="0"/>
              <a:t>酒店管理系统的数据库</a:t>
            </a:r>
            <a:endParaRPr lang="en-US" altLang="zh-CN" dirty="0"/>
          </a:p>
        </p:txBody>
      </p:sp>
      <p:sp>
        <p:nvSpPr>
          <p:cNvPr id="10" name="灯片编号占位符 9"/>
          <p:cNvSpPr>
            <a:spLocks noGrp="1"/>
          </p:cNvSpPr>
          <p:nvPr>
            <p:ph type="sldNum" sz="quarter" idx="12"/>
          </p:nvPr>
        </p:nvSpPr>
        <p:spPr/>
        <p:txBody>
          <a:bodyPr/>
          <a:lstStyle/>
          <a:p>
            <a:pPr>
              <a:defRPr/>
            </a:pPr>
            <a:fld id="{28FED7F7-542B-44B9-8A0F-41B586BD2757}" type="slidenum">
              <a:rPr lang="zh-CN" altLang="en-US" smtClean="0"/>
              <a:t>12</a:t>
            </a:fld>
            <a:r>
              <a:rPr lang="en-US" altLang="zh-CN" smtClean="0"/>
              <a:t>/43</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357158" y="2500306"/>
            <a:ext cx="8601135"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noFill/>
        </p:spPr>
        <p:txBody>
          <a:bodyPr/>
          <a:lstStyle/>
          <a:p>
            <a:r>
              <a:rPr lang="zh-CN" altLang="en-US"/>
              <a:t>关系模式</a:t>
            </a:r>
            <a:endParaRPr lang="en-US" altLang="zh-CN"/>
          </a:p>
        </p:txBody>
      </p:sp>
      <p:sp>
        <p:nvSpPr>
          <p:cNvPr id="596995" name="Rectangle 3"/>
          <p:cNvSpPr>
            <a:spLocks noGrp="1" noChangeArrowheads="1"/>
          </p:cNvSpPr>
          <p:nvPr>
            <p:ph idx="1"/>
          </p:nvPr>
        </p:nvSpPr>
        <p:spPr/>
        <p:txBody>
          <a:bodyPr/>
          <a:lstStyle/>
          <a:p>
            <a:r>
              <a:rPr lang="zh-CN" altLang="en-US" dirty="0"/>
              <a:t>一个关系的属性名的集合称为关系模式</a:t>
            </a:r>
          </a:p>
          <a:p>
            <a:r>
              <a:rPr lang="zh-CN" altLang="en-US" dirty="0"/>
              <a:t>酒店管理系统数据库的关系模式是：</a:t>
            </a:r>
            <a:endParaRPr lang="en-US" altLang="zh-CN" dirty="0"/>
          </a:p>
          <a:p>
            <a:pPr lvl="1"/>
            <a:r>
              <a:rPr lang="zh-CN" altLang="en-US" dirty="0"/>
              <a:t>客人</a:t>
            </a:r>
            <a:r>
              <a:rPr lang="zh-CN" altLang="en-US" dirty="0" smtClean="0"/>
              <a:t>（客人编号、客人</a:t>
            </a:r>
            <a:r>
              <a:rPr lang="zh-CN" altLang="en-US" dirty="0"/>
              <a:t>姓名、身份证号</a:t>
            </a:r>
            <a:r>
              <a:rPr lang="zh-CN" altLang="en-US" dirty="0" smtClean="0"/>
              <a:t>、入住</a:t>
            </a:r>
            <a:r>
              <a:rPr lang="zh-CN" altLang="en-US" dirty="0"/>
              <a:t>日期、结帐日期、押金、总金额）</a:t>
            </a:r>
          </a:p>
          <a:p>
            <a:pPr lvl="1"/>
            <a:r>
              <a:rPr lang="zh-CN" altLang="en-US" dirty="0"/>
              <a:t>客房</a:t>
            </a:r>
            <a:r>
              <a:rPr lang="zh-CN" altLang="en-US" dirty="0" smtClean="0"/>
              <a:t>（客房号</a:t>
            </a:r>
            <a:r>
              <a:rPr lang="zh-CN" altLang="en-US" dirty="0"/>
              <a:t>、房间描述、房间类型、房间状态、床位数、入住人数）</a:t>
            </a:r>
          </a:p>
        </p:txBody>
      </p:sp>
      <p:sp>
        <p:nvSpPr>
          <p:cNvPr id="5" name="灯片编号占位符 4"/>
          <p:cNvSpPr>
            <a:spLocks noGrp="1"/>
          </p:cNvSpPr>
          <p:nvPr>
            <p:ph type="sldNum" sz="quarter" idx="12"/>
          </p:nvPr>
        </p:nvSpPr>
        <p:spPr/>
        <p:txBody>
          <a:bodyPr/>
          <a:lstStyle/>
          <a:p>
            <a:pPr>
              <a:defRPr/>
            </a:pPr>
            <a:fld id="{28FED7F7-542B-44B9-8A0F-41B586BD2757}" type="slidenum">
              <a:rPr lang="zh-CN" altLang="en-US" smtClean="0"/>
              <a:t>13</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en-US"/>
              <a:t>转化</a:t>
            </a:r>
            <a:r>
              <a:rPr lang="en-US" altLang="zh-CN"/>
              <a:t>E-R</a:t>
            </a:r>
            <a:r>
              <a:rPr lang="zh-CN" altLang="en-US"/>
              <a:t>图为数据库模型图</a:t>
            </a:r>
          </a:p>
        </p:txBody>
      </p:sp>
      <p:sp>
        <p:nvSpPr>
          <p:cNvPr id="2" name="内容占位符 1"/>
          <p:cNvSpPr>
            <a:spLocks noGrp="1"/>
          </p:cNvSpPr>
          <p:nvPr>
            <p:ph idx="1"/>
          </p:nvPr>
        </p:nvSpPr>
        <p:spPr/>
        <p:txBody>
          <a:bodyPr/>
          <a:lstStyle/>
          <a:p>
            <a:r>
              <a:rPr lang="zh-CN" altLang="en-US"/>
              <a:t>将各实体转换为对应的表，将各属性转换为各表对应的列</a:t>
            </a:r>
          </a:p>
          <a:p>
            <a:r>
              <a:rPr lang="zh-CN" altLang="en-US"/>
              <a:t>标识每个表的主键列</a:t>
            </a:r>
          </a:p>
          <a:p>
            <a:r>
              <a:rPr lang="zh-CN" altLang="en-US"/>
              <a:t>在表之间建立主外键，体现实体之间的映射关系 </a:t>
            </a:r>
          </a:p>
        </p:txBody>
      </p:sp>
      <p:sp>
        <p:nvSpPr>
          <p:cNvPr id="14" name="灯片编号占位符 13"/>
          <p:cNvSpPr>
            <a:spLocks noGrp="1"/>
          </p:cNvSpPr>
          <p:nvPr>
            <p:ph type="sldNum" sz="quarter" idx="12"/>
          </p:nvPr>
        </p:nvSpPr>
        <p:spPr/>
        <p:txBody>
          <a:bodyPr/>
          <a:lstStyle/>
          <a:p>
            <a:pPr>
              <a:defRPr/>
            </a:pPr>
            <a:fld id="{28FED7F7-542B-44B9-8A0F-41B586BD2757}" type="slidenum">
              <a:rPr lang="zh-CN" altLang="en-US" smtClean="0"/>
              <a:t>14</a:t>
            </a:fld>
            <a:r>
              <a:rPr lang="en-US" altLang="zh-CN" smtClean="0"/>
              <a:t>/43</a:t>
            </a:r>
            <a:endParaRPr lang="zh-CN" altLang="en-US" dirty="0"/>
          </a:p>
        </p:txBody>
      </p:sp>
      <p:pic>
        <p:nvPicPr>
          <p:cNvPr id="600068" name="Picture 4" descr="Hotel数据库模型图1"/>
          <p:cNvPicPr>
            <a:picLocks noChangeAspect="1" noChangeArrowheads="1"/>
          </p:cNvPicPr>
          <p:nvPr/>
        </p:nvPicPr>
        <p:blipFill>
          <a:blip r:embed="rId3"/>
          <a:srcRect/>
          <a:stretch>
            <a:fillRect/>
          </a:stretch>
        </p:blipFill>
        <p:spPr bwMode="auto">
          <a:xfrm>
            <a:off x="1450639" y="2082473"/>
            <a:ext cx="5756873" cy="35004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00068"/>
                                        </p:tgtEl>
                                        <p:attrNameLst>
                                          <p:attrName>style.visibility</p:attrName>
                                        </p:attrNameLst>
                                      </p:cBhvr>
                                      <p:to>
                                        <p:strVal val="visible"/>
                                      </p:to>
                                    </p:set>
                                    <p:animEffect transition="in" filter="wipe(left)">
                                      <p:cBhvr>
                                        <p:cTn id="7"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noFill/>
        </p:spPr>
        <p:txBody>
          <a:bodyPr/>
          <a:lstStyle/>
          <a:p>
            <a:r>
              <a:rPr lang="zh-CN" altLang="en-US" dirty="0" smtClean="0"/>
              <a:t>为什么需要数据</a:t>
            </a:r>
            <a:r>
              <a:rPr lang="zh-CN" altLang="en-US" dirty="0"/>
              <a:t>规范化 </a:t>
            </a:r>
          </a:p>
        </p:txBody>
      </p:sp>
      <p:sp>
        <p:nvSpPr>
          <p:cNvPr id="475139" name="Rectangle 3"/>
          <p:cNvSpPr>
            <a:spLocks noGrp="1" noChangeArrowheads="1"/>
          </p:cNvSpPr>
          <p:nvPr>
            <p:ph idx="1"/>
          </p:nvPr>
        </p:nvSpPr>
        <p:spPr/>
        <p:txBody>
          <a:bodyPr/>
          <a:lstStyle/>
          <a:p>
            <a:pPr>
              <a:lnSpc>
                <a:spcPct val="90000"/>
              </a:lnSpc>
            </a:pPr>
            <a:r>
              <a:rPr lang="zh-CN" altLang="en-US" dirty="0" smtClean="0"/>
              <a:t>不合规范的表设计</a:t>
            </a:r>
            <a:endParaRPr lang="en-US" altLang="zh-CN" dirty="0" smtClean="0"/>
          </a:p>
          <a:p>
            <a:pPr lvl="1">
              <a:lnSpc>
                <a:spcPct val="90000"/>
              </a:lnSpc>
            </a:pPr>
            <a:r>
              <a:rPr lang="zh-CN" altLang="en-US" dirty="0" smtClean="0"/>
              <a:t>信息重复</a:t>
            </a:r>
            <a:endParaRPr lang="en-US" altLang="zh-CN" dirty="0" smtClean="0"/>
          </a:p>
          <a:p>
            <a:pPr lvl="1">
              <a:lnSpc>
                <a:spcPct val="90000"/>
              </a:lnSpc>
            </a:pPr>
            <a:r>
              <a:rPr lang="zh-CN" altLang="en-US" dirty="0" smtClean="0"/>
              <a:t>更新异常</a:t>
            </a:r>
            <a:endParaRPr lang="en-US" altLang="zh-CN" dirty="0" smtClean="0"/>
          </a:p>
          <a:p>
            <a:pPr lvl="1">
              <a:lnSpc>
                <a:spcPct val="90000"/>
              </a:lnSpc>
            </a:pPr>
            <a:r>
              <a:rPr lang="zh-CN" altLang="en-US" dirty="0" smtClean="0"/>
              <a:t>插入异常</a:t>
            </a:r>
            <a:endParaRPr lang="en-US" altLang="zh-CN" dirty="0" smtClean="0"/>
          </a:p>
          <a:p>
            <a:pPr lvl="2">
              <a:lnSpc>
                <a:spcPct val="90000"/>
              </a:lnSpc>
            </a:pPr>
            <a:r>
              <a:rPr lang="zh-CN" altLang="en-US" dirty="0" smtClean="0"/>
              <a:t>无法正确表示信息</a:t>
            </a:r>
            <a:endParaRPr lang="en-US" altLang="zh-CN" dirty="0" smtClean="0"/>
          </a:p>
          <a:p>
            <a:pPr lvl="1">
              <a:lnSpc>
                <a:spcPct val="90000"/>
              </a:lnSpc>
            </a:pPr>
            <a:r>
              <a:rPr lang="zh-CN" altLang="en-US" dirty="0" smtClean="0"/>
              <a:t>删除异常</a:t>
            </a:r>
            <a:endParaRPr lang="en-US" altLang="zh-CN" dirty="0" smtClean="0"/>
          </a:p>
          <a:p>
            <a:pPr lvl="2">
              <a:lnSpc>
                <a:spcPct val="90000"/>
              </a:lnSpc>
            </a:pPr>
            <a:r>
              <a:rPr lang="zh-CN" altLang="en-US" dirty="0" smtClean="0"/>
              <a:t>丢失有效信息</a:t>
            </a:r>
            <a:endParaRPr lang="en-US" altLang="zh-CN" dirty="0" smtClean="0"/>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t>15</a:t>
            </a:fld>
            <a:r>
              <a:rPr lang="en-US" altLang="zh-CN" smtClean="0"/>
              <a:t>/43</a:t>
            </a:r>
            <a:endParaRPr lang="zh-CN" altLang="en-US" dirty="0"/>
          </a:p>
        </p:txBody>
      </p:sp>
      <p:sp>
        <p:nvSpPr>
          <p:cNvPr id="5" name="AutoShape 20"/>
          <p:cNvSpPr>
            <a:spLocks noChangeArrowheads="1"/>
          </p:cNvSpPr>
          <p:nvPr/>
        </p:nvSpPr>
        <p:spPr bwMode="gray">
          <a:xfrm>
            <a:off x="785495" y="6264910"/>
            <a:ext cx="7703820" cy="503555"/>
          </a:xfrm>
          <a:prstGeom prst="roundRect">
            <a:avLst>
              <a:gd name="adj" fmla="val 1396"/>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smtClean="0"/>
              <a:t>使用三大范式规范数据库表的设计</a:t>
            </a:r>
            <a:endParaRPr lang="zh-CN" altLang="en-US" sz="2000" b="1" dirty="0"/>
          </a:p>
        </p:txBody>
      </p:sp>
      <p:graphicFrame>
        <p:nvGraphicFramePr>
          <p:cNvPr id="7" name="表格 6"/>
          <p:cNvGraphicFramePr>
            <a:graphicFrameLocks noGrp="1"/>
          </p:cNvGraphicFramePr>
          <p:nvPr/>
        </p:nvGraphicFramePr>
        <p:xfrm>
          <a:off x="423519" y="4105893"/>
          <a:ext cx="7833619" cy="2071821"/>
        </p:xfrm>
        <a:graphic>
          <a:graphicData uri="http://schemas.openxmlformats.org/drawingml/2006/table">
            <a:tbl>
              <a:tblPr/>
              <a:tblGrid>
                <a:gridCol w="795214"/>
                <a:gridCol w="567781"/>
                <a:gridCol w="581395"/>
                <a:gridCol w="554168"/>
                <a:gridCol w="680697"/>
                <a:gridCol w="794413"/>
                <a:gridCol w="795214"/>
                <a:gridCol w="794413"/>
                <a:gridCol w="680697"/>
                <a:gridCol w="720737"/>
                <a:gridCol w="868890"/>
              </a:tblGrid>
              <a:tr h="259080">
                <a:tc>
                  <a:txBody>
                    <a:bodyPr/>
                    <a:lstStyle/>
                    <a:p>
                      <a:pPr algn="ctr">
                        <a:lnSpc>
                          <a:spcPts val="1450"/>
                        </a:lnSpc>
                        <a:spcAft>
                          <a:spcPts val="0"/>
                        </a:spcAft>
                      </a:pPr>
                      <a:r>
                        <a:rPr lang="zh-CN" sz="1200" kern="900" dirty="0">
                          <a:latin typeface="Arial"/>
                          <a:ea typeface="黑体"/>
                          <a:cs typeface="Times New Roman"/>
                        </a:rPr>
                        <a:t>客人编号</a:t>
                      </a: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姓名</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地址</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GB" sz="1200" kern="900">
                          <a:latin typeface="Arial"/>
                          <a:ea typeface="黑体"/>
                          <a:cs typeface="Times New Roman"/>
                        </a:rPr>
                        <a:t>……</a:t>
                      </a:r>
                      <a:endParaRPr lang="zh-CN" sz="1200" kern="900">
                        <a:latin typeface="Arial"/>
                        <a:ea typeface="黑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客房号</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客房描述</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客房类型</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客房状态</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床位数</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价格</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Arial"/>
                          <a:ea typeface="黑体"/>
                          <a:cs typeface="Times New Roman"/>
                        </a:rPr>
                        <a:t>入住人数</a:t>
                      </a: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333333"/>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a:ea typeface="宋体"/>
                          <a:cs typeface="Times New Roman"/>
                        </a:rPr>
                        <a:t>C1001</a:t>
                      </a:r>
                      <a:endParaRPr lang="zh-CN" sz="1200" kern="900">
                        <a:latin typeface="Times New Roman"/>
                        <a:ea typeface="宋体"/>
                        <a:cs typeface="Times New Roman"/>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Times New Roman"/>
                        </a:rPr>
                        <a:t>张三</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Addr1</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1001</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a:t>
                      </a:r>
                      <a:r>
                        <a:rPr lang="zh-CN" sz="1200" kern="900">
                          <a:latin typeface="Times New Roman"/>
                          <a:ea typeface="宋体"/>
                          <a:cs typeface="Times New Roman"/>
                        </a:rPr>
                        <a:t>栋</a:t>
                      </a:r>
                      <a:r>
                        <a:rPr lang="en-US" sz="1200" kern="900">
                          <a:latin typeface="Times New Roman"/>
                          <a:ea typeface="宋体"/>
                          <a:cs typeface="Times New Roman"/>
                        </a:rPr>
                        <a:t>1</a:t>
                      </a:r>
                      <a:r>
                        <a:rPr lang="zh-CN" sz="1200" kern="900">
                          <a:latin typeface="Times New Roman"/>
                          <a:ea typeface="宋体"/>
                          <a:cs typeface="Times New Roman"/>
                        </a:rPr>
                        <a:t>层</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单人间</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入住</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128.00</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a:ea typeface="宋体"/>
                          <a:cs typeface="Times New Roman"/>
                        </a:rPr>
                        <a:t>C1002</a:t>
                      </a:r>
                      <a:endParaRPr lang="zh-CN" sz="1200" kern="900">
                        <a:latin typeface="Times New Roman"/>
                        <a:ea typeface="宋体"/>
                        <a:cs typeface="Times New Roman"/>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Times New Roman"/>
                        </a:rPr>
                        <a:t>李四</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Addr2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2002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B</a:t>
                      </a:r>
                      <a:r>
                        <a:rPr lang="zh-CN" sz="1200" kern="900">
                          <a:latin typeface="Times New Roman"/>
                          <a:ea typeface="宋体"/>
                          <a:cs typeface="Times New Roman"/>
                        </a:rPr>
                        <a:t>栋</a:t>
                      </a:r>
                      <a:r>
                        <a:rPr lang="en-US" sz="1200" kern="900">
                          <a:latin typeface="Times New Roman"/>
                          <a:ea typeface="宋体"/>
                          <a:cs typeface="Times New Roman"/>
                        </a:rPr>
                        <a:t>2</a:t>
                      </a:r>
                      <a:r>
                        <a:rPr lang="zh-CN" sz="1200" kern="900">
                          <a:latin typeface="Times New Roman"/>
                          <a:ea typeface="宋体"/>
                          <a:cs typeface="Times New Roman"/>
                        </a:rPr>
                        <a:t>层</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标准间</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入住</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168.00</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0</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a:ea typeface="宋体"/>
                          <a:cs typeface="Times New Roman"/>
                        </a:rPr>
                        <a:t>C1003</a:t>
                      </a:r>
                      <a:endParaRPr lang="zh-CN" sz="1200" kern="900">
                        <a:latin typeface="Times New Roman"/>
                        <a:ea typeface="宋体"/>
                        <a:cs typeface="Times New Roman"/>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Times New Roman"/>
                        </a:rPr>
                        <a:t>王五</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Addr3</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2002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B</a:t>
                      </a:r>
                      <a:r>
                        <a:rPr lang="zh-CN" sz="1200" kern="900">
                          <a:latin typeface="Times New Roman"/>
                          <a:ea typeface="宋体"/>
                          <a:cs typeface="Times New Roman"/>
                        </a:rPr>
                        <a:t>栋</a:t>
                      </a:r>
                      <a:r>
                        <a:rPr lang="en-US" sz="1200" kern="900">
                          <a:latin typeface="Times New Roman"/>
                          <a:ea typeface="宋体"/>
                          <a:cs typeface="Times New Roman"/>
                        </a:rPr>
                        <a:t>2</a:t>
                      </a:r>
                      <a:r>
                        <a:rPr lang="zh-CN" sz="1200" kern="900">
                          <a:latin typeface="Times New Roman"/>
                          <a:ea typeface="宋体"/>
                          <a:cs typeface="Times New Roman"/>
                        </a:rPr>
                        <a:t>层</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标准间</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入住</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168.00</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a:ea typeface="宋体"/>
                          <a:cs typeface="Times New Roman"/>
                        </a:rPr>
                        <a:t>C1004</a:t>
                      </a:r>
                      <a:endParaRPr lang="zh-CN" sz="1200" kern="900">
                        <a:latin typeface="Times New Roman"/>
                        <a:ea typeface="宋体"/>
                        <a:cs typeface="Times New Roman"/>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Times New Roman"/>
                        </a:rPr>
                        <a:t>赵六</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Addr4</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2003</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B</a:t>
                      </a:r>
                      <a:r>
                        <a:rPr lang="zh-CN" sz="1200" kern="900">
                          <a:latin typeface="Times New Roman"/>
                          <a:ea typeface="宋体"/>
                          <a:cs typeface="Times New Roman"/>
                        </a:rPr>
                        <a:t>栋</a:t>
                      </a:r>
                      <a:r>
                        <a:rPr lang="en-US" sz="1200" kern="900">
                          <a:latin typeface="Times New Roman"/>
                          <a:ea typeface="宋体"/>
                          <a:cs typeface="Times New Roman"/>
                        </a:rPr>
                        <a:t>2</a:t>
                      </a:r>
                      <a:r>
                        <a:rPr lang="zh-CN" sz="1200" kern="900">
                          <a:latin typeface="Times New Roman"/>
                          <a:ea typeface="宋体"/>
                          <a:cs typeface="Times New Roman"/>
                        </a:rPr>
                        <a:t>层</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标准间</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入住</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158.00</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zh-CN" sz="1200" kern="900" dirty="0">
                          <a:latin typeface="Times New Roman"/>
                          <a:ea typeface="宋体"/>
                          <a:cs typeface="宋体"/>
                        </a:rPr>
                        <a:t>……</a:t>
                      </a:r>
                      <a:endParaRPr lang="zh-CN" sz="1200" kern="900" dirty="0">
                        <a:latin typeface="Times New Roman"/>
                        <a:ea typeface="宋体"/>
                        <a:cs typeface="Times New Roman"/>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dirty="0">
                          <a:latin typeface="Times New Roman"/>
                          <a:ea typeface="宋体"/>
                          <a:cs typeface="宋体"/>
                        </a:rPr>
                        <a:t>……</a:t>
                      </a:r>
                      <a:endParaRPr lang="zh-CN" sz="1200" kern="900" dirty="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a:ea typeface="宋体"/>
                          <a:cs typeface="Times New Roman"/>
                        </a:rPr>
                        <a:t>C8006</a:t>
                      </a:r>
                      <a:endParaRPr lang="zh-CN" sz="1200" kern="900">
                        <a:latin typeface="Times New Roman"/>
                        <a:ea typeface="宋体"/>
                        <a:cs typeface="Times New Roman"/>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A1</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Addrm</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8006</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C</a:t>
                      </a:r>
                      <a:r>
                        <a:rPr lang="zh-CN" sz="1200" kern="900">
                          <a:latin typeface="Times New Roman"/>
                          <a:ea typeface="宋体"/>
                          <a:cs typeface="Times New Roman"/>
                        </a:rPr>
                        <a:t>栋</a:t>
                      </a:r>
                      <a:r>
                        <a:rPr lang="en-US" sz="1200" kern="900">
                          <a:latin typeface="Times New Roman"/>
                          <a:ea typeface="宋体"/>
                          <a:cs typeface="Times New Roman"/>
                        </a:rPr>
                        <a:t>3</a:t>
                      </a:r>
                      <a:r>
                        <a:rPr lang="zh-CN" sz="1200" kern="900">
                          <a:latin typeface="Times New Roman"/>
                          <a:ea typeface="宋体"/>
                          <a:cs typeface="Times New Roman"/>
                        </a:rPr>
                        <a:t>层</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总统套房</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入住</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3</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1080.00</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8963">
                <a:tc>
                  <a:txBody>
                    <a:bodyPr/>
                    <a:lstStyle/>
                    <a:p>
                      <a:pPr algn="ctr">
                        <a:lnSpc>
                          <a:spcPts val="1450"/>
                        </a:lnSpc>
                        <a:spcAft>
                          <a:spcPts val="0"/>
                        </a:spcAft>
                      </a:pPr>
                      <a:r>
                        <a:rPr lang="en-US" sz="1200" kern="900">
                          <a:latin typeface="Times New Roman"/>
                          <a:ea typeface="宋体"/>
                          <a:cs typeface="Times New Roman"/>
                        </a:rPr>
                        <a:t>C8008</a:t>
                      </a:r>
                      <a:endParaRPr lang="zh-CN" sz="1200" kern="900">
                        <a:latin typeface="Times New Roman"/>
                        <a:ea typeface="宋体"/>
                        <a:cs typeface="Times New Roman"/>
                      </a:endParaRPr>
                    </a:p>
                  </a:txBody>
                  <a:tcPr marL="49203" marR="49203"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A2</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Addrn</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8008</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C</a:t>
                      </a:r>
                      <a:r>
                        <a:rPr lang="zh-CN" sz="1200" kern="900">
                          <a:latin typeface="Times New Roman"/>
                          <a:ea typeface="宋体"/>
                          <a:cs typeface="Times New Roman"/>
                        </a:rPr>
                        <a:t>栋</a:t>
                      </a:r>
                      <a:r>
                        <a:rPr lang="en-US" sz="1200" kern="900">
                          <a:latin typeface="Times New Roman"/>
                          <a:ea typeface="宋体"/>
                          <a:cs typeface="Times New Roman"/>
                        </a:rPr>
                        <a:t>3</a:t>
                      </a:r>
                      <a:r>
                        <a:rPr lang="zh-CN" sz="1200" kern="900">
                          <a:latin typeface="Times New Roman"/>
                          <a:ea typeface="宋体"/>
                          <a:cs typeface="Times New Roman"/>
                        </a:rPr>
                        <a:t>层</a:t>
                      </a: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总统套房</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zh-CN" sz="1200" kern="900">
                          <a:latin typeface="Times New Roman"/>
                          <a:ea typeface="宋体"/>
                          <a:cs typeface="宋体"/>
                        </a:rPr>
                        <a:t>空闲</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3</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a:latin typeface="Times New Roman"/>
                          <a:ea typeface="宋体"/>
                          <a:cs typeface="Times New Roman"/>
                        </a:rPr>
                        <a:t>1080.00</a:t>
                      </a:r>
                      <a:endParaRPr lang="zh-CN" sz="1200" kern="90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c>
                  <a:txBody>
                    <a:bodyPr/>
                    <a:lstStyle/>
                    <a:p>
                      <a:pPr algn="ctr">
                        <a:lnSpc>
                          <a:spcPts val="1450"/>
                        </a:lnSpc>
                        <a:spcAft>
                          <a:spcPts val="0"/>
                        </a:spcAft>
                      </a:pPr>
                      <a:r>
                        <a:rPr lang="en-US" sz="1200" kern="900" dirty="0">
                          <a:latin typeface="Times New Roman"/>
                          <a:ea typeface="宋体"/>
                          <a:cs typeface="Times New Roman"/>
                        </a:rPr>
                        <a:t>0</a:t>
                      </a:r>
                      <a:endParaRPr lang="zh-CN" sz="1200" kern="900" dirty="0">
                        <a:latin typeface="Times New Roman"/>
                        <a:ea typeface="宋体"/>
                        <a:cs typeface="Times New Roman"/>
                      </a:endParaRPr>
                    </a:p>
                  </a:txBody>
                  <a:tcPr marL="49203" marR="4920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333333"/>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noFill/>
        </p:spPr>
        <p:txBody>
          <a:bodyPr/>
          <a:lstStyle/>
          <a:p>
            <a:r>
              <a:rPr lang="zh-CN" altLang="en-US" dirty="0"/>
              <a:t>第一范式 </a:t>
            </a:r>
            <a:r>
              <a:rPr lang="en-US" altLang="zh-CN" dirty="0"/>
              <a:t>(1st NF)</a:t>
            </a:r>
            <a:endParaRPr lang="zh-CN" altLang="en-US" dirty="0"/>
          </a:p>
        </p:txBody>
      </p:sp>
      <p:sp>
        <p:nvSpPr>
          <p:cNvPr id="587779" name="Rectangle 3"/>
          <p:cNvSpPr>
            <a:spLocks noGrp="1" noChangeArrowheads="1"/>
          </p:cNvSpPr>
          <p:nvPr>
            <p:ph idx="1"/>
          </p:nvPr>
        </p:nvSpPr>
        <p:spPr/>
        <p:txBody>
          <a:bodyPr/>
          <a:lstStyle/>
          <a:p>
            <a:r>
              <a:rPr lang="zh-CN" altLang="en-US" dirty="0"/>
              <a:t>第一范式的目标是确保每列的原子性</a:t>
            </a:r>
          </a:p>
          <a:p>
            <a:pPr lvl="1"/>
            <a:r>
              <a:rPr lang="zh-CN" altLang="en-US" dirty="0"/>
              <a:t>如果每列都是不可再分的最小数据单元（也称为最小的原子单元），则满足第一范式（</a:t>
            </a:r>
            <a:r>
              <a:rPr lang="en-US" altLang="zh-CN" dirty="0"/>
              <a:t>1NF</a:t>
            </a:r>
            <a:r>
              <a:rPr lang="zh-CN" altLang="en-US" dirty="0"/>
              <a:t>）</a:t>
            </a:r>
          </a:p>
        </p:txBody>
      </p:sp>
      <p:sp>
        <p:nvSpPr>
          <p:cNvPr id="14" name="灯片编号占位符 13"/>
          <p:cNvSpPr>
            <a:spLocks noGrp="1"/>
          </p:cNvSpPr>
          <p:nvPr>
            <p:ph type="sldNum" sz="quarter" idx="12"/>
          </p:nvPr>
        </p:nvSpPr>
        <p:spPr/>
        <p:txBody>
          <a:bodyPr/>
          <a:lstStyle/>
          <a:p>
            <a:pPr>
              <a:defRPr/>
            </a:pPr>
            <a:fld id="{28FED7F7-542B-44B9-8A0F-41B586BD2757}" type="slidenum">
              <a:rPr lang="zh-CN" altLang="en-US" smtClean="0"/>
              <a:t>16</a:t>
            </a:fld>
            <a:r>
              <a:rPr lang="en-US" altLang="zh-CN" smtClean="0"/>
              <a:t>/43</a:t>
            </a:r>
            <a:endParaRPr lang="zh-CN" altLang="en-US" dirty="0"/>
          </a:p>
        </p:txBody>
      </p:sp>
      <p:sp>
        <p:nvSpPr>
          <p:cNvPr id="587780" name="AutoShape 4"/>
          <p:cNvSpPr>
            <a:spLocks noChangeArrowheads="1"/>
          </p:cNvSpPr>
          <p:nvPr/>
        </p:nvSpPr>
        <p:spPr bwMode="auto">
          <a:xfrm rot="16200000">
            <a:off x="4040188" y="3932067"/>
            <a:ext cx="647700" cy="647700"/>
          </a:xfrm>
          <a:prstGeom prst="downArrow">
            <a:avLst>
              <a:gd name="adj1" fmla="val 45454"/>
              <a:gd name="adj2" fmla="val 5625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aphicFrame>
        <p:nvGraphicFramePr>
          <p:cNvPr id="11" name="Group 29"/>
          <p:cNvGraphicFramePr>
            <a:graphicFrameLocks noGrp="1"/>
          </p:cNvGraphicFramePr>
          <p:nvPr>
            <p:extLst>
              <p:ext uri="{D42A27DB-BD31-4B8C-83A1-F6EECF244321}">
                <p14:modId xmlns:p14="http://schemas.microsoft.com/office/powerpoint/2010/main" val="1518270860"/>
              </p:ext>
            </p:extLst>
          </p:nvPr>
        </p:nvGraphicFramePr>
        <p:xfrm>
          <a:off x="435265" y="3147048"/>
          <a:ext cx="3357586" cy="2217738"/>
        </p:xfrm>
        <a:graphic>
          <a:graphicData uri="http://schemas.openxmlformats.org/drawingml/2006/table">
            <a:tbl>
              <a:tblPr firstRow="1" bandRow="1">
                <a:tableStyleId>{5C22544A-7EE6-4342-B048-85BDC9FD1C3A}</a:tableStyleId>
              </a:tblPr>
              <a:tblGrid>
                <a:gridCol w="1285884"/>
                <a:gridCol w="2071702"/>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err="1" smtClean="0">
                          <a:ln>
                            <a:noFill/>
                          </a:ln>
                          <a:solidFill>
                            <a:schemeClr val="bg1"/>
                          </a:solidFill>
                          <a:effectLst/>
                          <a:latin typeface="+mn-lt"/>
                          <a:ea typeface="+mn-ea"/>
                        </a:rPr>
                        <a:t>CustID</a:t>
                      </a:r>
                      <a:endParaRPr kumimoji="0" lang="en-US" altLang="zh-CN" sz="1800" b="0" i="0" u="none" strike="noStrike" cap="none" normalizeH="0" baseline="0" dirty="0" smtClean="0">
                        <a:ln>
                          <a:noFill/>
                        </a:ln>
                        <a:solidFill>
                          <a:schemeClr val="bg1"/>
                        </a:solidFill>
                        <a:effectLst/>
                        <a:latin typeface="+mn-lt"/>
                        <a:ea typeface="+mn-ea"/>
                      </a:endParaRPr>
                    </a:p>
                  </a:txBody>
                  <a:tcPr marL="264331" marR="264331"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bg1"/>
                          </a:solidFill>
                          <a:effectLst/>
                          <a:latin typeface="+mn-lt"/>
                          <a:ea typeface="+mn-ea"/>
                        </a:rPr>
                        <a:t>Address</a:t>
                      </a:r>
                    </a:p>
                  </a:txBody>
                  <a:tcPr marL="264331" marR="264331"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中国北京市</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美国纽约市</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3</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英国利物浦</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4</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日本东京市</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116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t>
                      </a: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marL="264331" marR="264331"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2" name="Group 29"/>
          <p:cNvGraphicFramePr>
            <a:graphicFrameLocks noGrp="1"/>
          </p:cNvGraphicFramePr>
          <p:nvPr>
            <p:extLst>
              <p:ext uri="{D42A27DB-BD31-4B8C-83A1-F6EECF244321}">
                <p14:modId xmlns:p14="http://schemas.microsoft.com/office/powerpoint/2010/main" val="2963911019"/>
              </p:ext>
            </p:extLst>
          </p:nvPr>
        </p:nvGraphicFramePr>
        <p:xfrm>
          <a:off x="4935859" y="3147048"/>
          <a:ext cx="3857651" cy="2217738"/>
        </p:xfrm>
        <a:graphic>
          <a:graphicData uri="http://schemas.openxmlformats.org/drawingml/2006/table">
            <a:tbl>
              <a:tblPr firstRow="1" bandRow="1">
                <a:tableStyleId>{5C22544A-7EE6-4342-B048-85BDC9FD1C3A}</a:tableStyleId>
              </a:tblPr>
              <a:tblGrid>
                <a:gridCol w="1350005"/>
                <a:gridCol w="1350005"/>
                <a:gridCol w="1157641"/>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err="1" smtClean="0">
                          <a:ln>
                            <a:noFill/>
                          </a:ln>
                          <a:solidFill>
                            <a:schemeClr val="bg1"/>
                          </a:solidFill>
                          <a:effectLst/>
                          <a:latin typeface="+mn-lt"/>
                          <a:ea typeface="+mn-ea"/>
                        </a:rPr>
                        <a:t>CustID</a:t>
                      </a:r>
                      <a:endParaRPr kumimoji="0" lang="en-US" altLang="zh-CN"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bg1"/>
                          </a:solidFill>
                          <a:effectLst/>
                          <a:latin typeface="+mn-lt"/>
                          <a:ea typeface="+mn-ea"/>
                        </a:rPr>
                        <a:t>Country</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bg1"/>
                          </a:solidFill>
                          <a:effectLst/>
                          <a:latin typeface="+mn-lt"/>
                          <a:ea typeface="+mn-ea"/>
                        </a:rPr>
                        <a:t>City</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中国</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北京</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3</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英国</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利物浦</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4</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日本</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东京</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美国</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纽约</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animEffect transition="in" filter="wipe(left)">
                                      <p:cBhvr>
                                        <p:cTn id="7" dur="500"/>
                                        <p:tgtEl>
                                          <p:spTgt spid="5877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7779">
                                            <p:txEl>
                                              <p:pRg st="1" end="1"/>
                                            </p:txEl>
                                          </p:spTgt>
                                        </p:tgtEl>
                                        <p:attrNameLst>
                                          <p:attrName>style.visibility</p:attrName>
                                        </p:attrNameLst>
                                      </p:cBhvr>
                                      <p:to>
                                        <p:strVal val="visible"/>
                                      </p:to>
                                    </p:set>
                                    <p:animEffect transition="in" filter="wipe(left)">
                                      <p:cBhvr>
                                        <p:cTn id="10" dur="500"/>
                                        <p:tgtEl>
                                          <p:spTgt spid="5877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87780"/>
                                        </p:tgtEl>
                                        <p:attrNameLst>
                                          <p:attrName>style.visibility</p:attrName>
                                        </p:attrNameLst>
                                      </p:cBhvr>
                                      <p:to>
                                        <p:strVal val="visible"/>
                                      </p:to>
                                    </p:set>
                                    <p:animEffect transition="in" filter="wipe(left)">
                                      <p:cBhvr>
                                        <p:cTn id="20" dur="500"/>
                                        <p:tgtEl>
                                          <p:spTgt spid="58778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uiExpand="1" build="p"/>
      <p:bldP spid="58778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第二范式 (2nd NF)</a:t>
            </a:r>
          </a:p>
        </p:txBody>
      </p:sp>
      <p:sp>
        <p:nvSpPr>
          <p:cNvPr id="4" name="内容占位符 3"/>
          <p:cNvSpPr>
            <a:spLocks noGrp="1"/>
          </p:cNvSpPr>
          <p:nvPr>
            <p:ph idx="1"/>
          </p:nvPr>
        </p:nvSpPr>
        <p:spPr/>
        <p:txBody>
          <a:bodyPr/>
          <a:lstStyle/>
          <a:p>
            <a:r>
              <a:rPr lang="zh-CN" altLang="en-US" kern="0" noProof="0" dirty="0" smtClean="0">
                <a:ln>
                  <a:noFill/>
                </a:ln>
                <a:solidFill>
                  <a:schemeClr val="tx1"/>
                </a:solidFill>
                <a:effectLst/>
                <a:uLnTx/>
                <a:uFillTx/>
                <a:sym typeface="+mn-ea"/>
              </a:rPr>
              <a:t>第二范式要求每个表只描述一件事情</a:t>
            </a:r>
            <a:endParaRPr kumimoji="0" lang="zh-CN" altLang="en-US" i="0" u="none" strike="noStrike" kern="0" cap="none" spc="0" normalizeH="0" baseline="0" noProof="0" dirty="0">
              <a:ln>
                <a:noFill/>
              </a:ln>
              <a:solidFill>
                <a:schemeClr val="tx1"/>
              </a:solidFill>
              <a:effectLst/>
              <a:uLnTx/>
              <a:uFillTx/>
              <a:cs typeface="+mn-cs"/>
            </a:endParaRPr>
          </a:p>
          <a:p>
            <a:endParaRPr lang="zh-CN" altLang="en-US"/>
          </a:p>
        </p:txBody>
      </p:sp>
      <p:sp>
        <p:nvSpPr>
          <p:cNvPr id="18" name="灯片编号占位符 17"/>
          <p:cNvSpPr>
            <a:spLocks noGrp="1"/>
          </p:cNvSpPr>
          <p:nvPr>
            <p:ph type="sldNum" sz="quarter" idx="12"/>
          </p:nvPr>
        </p:nvSpPr>
        <p:spPr/>
        <p:txBody>
          <a:bodyPr/>
          <a:lstStyle/>
          <a:p>
            <a:pPr>
              <a:defRPr/>
            </a:pPr>
            <a:fld id="{28FED7F7-542B-44B9-8A0F-41B586BD2757}" type="slidenum">
              <a:rPr lang="zh-CN" altLang="en-US" smtClean="0"/>
              <a:t>17</a:t>
            </a:fld>
            <a:r>
              <a:rPr lang="en-US" altLang="zh-CN" smtClean="0"/>
              <a:t>/43</a:t>
            </a:r>
            <a:endParaRPr lang="zh-CN" altLang="en-US" dirty="0"/>
          </a:p>
        </p:txBody>
      </p:sp>
      <p:graphicFrame>
        <p:nvGraphicFramePr>
          <p:cNvPr id="10" name="Group 29"/>
          <p:cNvGraphicFramePr>
            <a:graphicFrameLocks noGrp="1"/>
          </p:cNvGraphicFramePr>
          <p:nvPr>
            <p:extLst>
              <p:ext uri="{D42A27DB-BD31-4B8C-83A1-F6EECF244321}">
                <p14:modId xmlns:p14="http://schemas.microsoft.com/office/powerpoint/2010/main" val="1573959429"/>
              </p:ext>
            </p:extLst>
          </p:nvPr>
        </p:nvGraphicFramePr>
        <p:xfrm>
          <a:off x="474952" y="2019921"/>
          <a:ext cx="3357586" cy="4663440"/>
        </p:xfrm>
        <a:graphic>
          <a:graphicData uri="http://schemas.openxmlformats.org/drawingml/2006/table">
            <a:tbl>
              <a:tblPr firstRow="1" bandRow="1">
                <a:tableStyleId>{5C22544A-7EE6-4342-B048-85BDC9FD1C3A}</a:tableStyleId>
              </a:tblPr>
              <a:tblGrid>
                <a:gridCol w="1285884"/>
                <a:gridCol w="2071702"/>
              </a:tblGrid>
              <a:tr h="36576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lang="en-US" altLang="zh-CN" sz="1800" dirty="0" smtClean="0">
                          <a:ea typeface="黑体" pitchFamily="49" charset="-122"/>
                          <a:sym typeface="+mn-ea"/>
                        </a:rPr>
                        <a:t>Guest Registration</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xBody>
                    <a:bodyPr/>
                    <a:lstStyle/>
                    <a:p>
                      <a:endParaRPr lang="zh-CN"/>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客人编号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C1002</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姓名</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李四</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地址</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Addr1</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价 格</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$168.00</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116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11" name="AutoShape 33"/>
          <p:cNvSpPr>
            <a:spLocks noChangeAspect="1" noChangeArrowheads="1"/>
          </p:cNvSpPr>
          <p:nvPr/>
        </p:nvSpPr>
        <p:spPr bwMode="auto">
          <a:xfrm rot="16200000">
            <a:off x="4247833" y="3895077"/>
            <a:ext cx="647700" cy="647700"/>
          </a:xfrm>
          <a:prstGeom prst="downArrow">
            <a:avLst>
              <a:gd name="adj1" fmla="val 45454"/>
              <a:gd name="adj2" fmla="val 5625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aphicFrame>
        <p:nvGraphicFramePr>
          <p:cNvPr id="14" name="Group 29"/>
          <p:cNvGraphicFramePr>
            <a:graphicFrameLocks noGrp="1"/>
          </p:cNvGraphicFramePr>
          <p:nvPr>
            <p:extLst>
              <p:ext uri="{D42A27DB-BD31-4B8C-83A1-F6EECF244321}">
                <p14:modId xmlns:p14="http://schemas.microsoft.com/office/powerpoint/2010/main" val="228636103"/>
              </p:ext>
            </p:extLst>
          </p:nvPr>
        </p:nvGraphicFramePr>
        <p:xfrm>
          <a:off x="5288603" y="1558288"/>
          <a:ext cx="3357586" cy="2316480"/>
        </p:xfrm>
        <a:graphic>
          <a:graphicData uri="http://schemas.openxmlformats.org/drawingml/2006/table">
            <a:tbl>
              <a:tblPr firstRow="1" bandRow="1">
                <a:tableStyleId>{5C22544A-7EE6-4342-B048-85BDC9FD1C3A}</a:tableStyleId>
              </a:tblPr>
              <a:tblGrid>
                <a:gridCol w="1857388"/>
                <a:gridCol w="1500198"/>
              </a:tblGrid>
              <a:tr h="36576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lang="en-US" altLang="zh-CN" sz="1800" dirty="0" smtClean="0">
                          <a:ea typeface="黑体" pitchFamily="49" charset="-122"/>
                          <a:sym typeface="+mn-ea"/>
                        </a:rPr>
                        <a:t>Guest</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xBody>
                    <a:bodyPr/>
                    <a:lstStyle/>
                    <a:p>
                      <a:endParaRPr lang="zh-CN"/>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客人编号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C1002</a:t>
                      </a:r>
                      <a:endPar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姓名</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rPr>
                        <a:t>李四</a:t>
                      </a:r>
                      <a:endParaRPr kumimoji="0" lang="en-US" altLang="zh-CN" sz="2000" b="0" i="0" u="none" strike="noStrike" kern="1200"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cs typeface="+mn-cs"/>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地址</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Addr1</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5" name="Group 29"/>
          <p:cNvGraphicFramePr>
            <a:graphicFrameLocks noGrp="1"/>
          </p:cNvGraphicFramePr>
          <p:nvPr>
            <p:extLst>
              <p:ext uri="{D42A27DB-BD31-4B8C-83A1-F6EECF244321}">
                <p14:modId xmlns:p14="http://schemas.microsoft.com/office/powerpoint/2010/main" val="130343668"/>
              </p:ext>
            </p:extLst>
          </p:nvPr>
        </p:nvGraphicFramePr>
        <p:xfrm>
          <a:off x="5288603" y="4064317"/>
          <a:ext cx="3357586" cy="2712720"/>
        </p:xfrm>
        <a:graphic>
          <a:graphicData uri="http://schemas.openxmlformats.org/drawingml/2006/table">
            <a:tbl>
              <a:tblPr firstRow="1" bandRow="1">
                <a:tableStyleId>{5C22544A-7EE6-4342-B048-85BDC9FD1C3A}</a:tableStyleId>
              </a:tblPr>
              <a:tblGrid>
                <a:gridCol w="1857388"/>
                <a:gridCol w="1500198"/>
              </a:tblGrid>
              <a:tr h="2603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lang="en-US" altLang="zh-CN" sz="1800" dirty="0" smtClean="0">
                          <a:ea typeface="黑体" pitchFamily="49" charset="-122"/>
                          <a:sym typeface="+mn-ea"/>
                        </a:rPr>
                        <a:t>Room</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xBody>
                    <a:bodyPr/>
                    <a:lstStyle/>
                    <a:p>
                      <a:endParaRPr lang="zh-CN"/>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mn-lt"/>
                          <a:ea typeface="+mn-ea"/>
                        </a:rPr>
                        <a:t>字段</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mn-lt"/>
                          <a:ea typeface="+mn-ea"/>
                        </a:rPr>
                        <a:t>例子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zh-CN" altLang="en-US" dirty="0"/>
              <a:t>第三范式 </a:t>
            </a:r>
            <a:r>
              <a:rPr lang="en-US" altLang="zh-CN" dirty="0"/>
              <a:t>(3nd NF)</a:t>
            </a:r>
            <a:endParaRPr lang="zh-CN" altLang="en-US" dirty="0"/>
          </a:p>
        </p:txBody>
      </p:sp>
      <p:sp>
        <p:nvSpPr>
          <p:cNvPr id="593923" name="Rectangle 3"/>
          <p:cNvSpPr>
            <a:spLocks noGrp="1" noChangeArrowheads="1"/>
          </p:cNvSpPr>
          <p:nvPr>
            <p:ph idx="1"/>
          </p:nvPr>
        </p:nvSpPr>
        <p:spPr/>
        <p:txBody>
          <a:bodyPr/>
          <a:lstStyle/>
          <a:p>
            <a:r>
              <a:rPr lang="zh-CN" altLang="en-US" sz="2400" dirty="0">
                <a:latin typeface="+mn-ea"/>
              </a:rPr>
              <a:t>如果一个关系满足</a:t>
            </a:r>
            <a:r>
              <a:rPr lang="en-US" altLang="zh-CN" sz="2400" dirty="0">
                <a:latin typeface="+mn-ea"/>
              </a:rPr>
              <a:t>2NF</a:t>
            </a:r>
            <a:r>
              <a:rPr lang="zh-CN" altLang="en-US" sz="2400" dirty="0">
                <a:latin typeface="+mn-ea"/>
              </a:rPr>
              <a:t>，并且除了主键以外的其他列都不传递依赖于主键列，则满足第三范式（</a:t>
            </a:r>
            <a:r>
              <a:rPr lang="en-US" altLang="zh-CN" sz="2400" dirty="0">
                <a:latin typeface="+mn-ea"/>
              </a:rPr>
              <a:t>3NF</a:t>
            </a:r>
            <a:r>
              <a:rPr lang="zh-CN" altLang="en-US" sz="2400" dirty="0">
                <a:latin typeface="+mn-ea"/>
              </a:rPr>
              <a:t>）</a:t>
            </a:r>
            <a:r>
              <a:rPr lang="zh-CN" altLang="en-US" dirty="0">
                <a:latin typeface="+mn-ea"/>
              </a:rPr>
              <a:t> </a:t>
            </a:r>
          </a:p>
        </p:txBody>
      </p:sp>
      <p:sp>
        <p:nvSpPr>
          <p:cNvPr id="22" name="灯片编号占位符 21"/>
          <p:cNvSpPr>
            <a:spLocks noGrp="1"/>
          </p:cNvSpPr>
          <p:nvPr>
            <p:ph type="sldNum" sz="quarter" idx="12"/>
          </p:nvPr>
        </p:nvSpPr>
        <p:spPr/>
        <p:txBody>
          <a:bodyPr/>
          <a:lstStyle/>
          <a:p>
            <a:pPr>
              <a:defRPr/>
            </a:pPr>
            <a:fld id="{28FED7F7-542B-44B9-8A0F-41B586BD2757}" type="slidenum">
              <a:rPr lang="zh-CN" altLang="en-US" smtClean="0"/>
              <a:t>18</a:t>
            </a:fld>
            <a:r>
              <a:rPr lang="en-US" altLang="zh-CN" smtClean="0"/>
              <a:t>/43</a:t>
            </a:r>
            <a:endParaRPr lang="zh-CN" altLang="en-US" dirty="0"/>
          </a:p>
        </p:txBody>
      </p:sp>
      <p:sp>
        <p:nvSpPr>
          <p:cNvPr id="593947" name="AutoShape 27"/>
          <p:cNvSpPr>
            <a:spLocks noChangeAspect="1" noChangeArrowheads="1"/>
          </p:cNvSpPr>
          <p:nvPr/>
        </p:nvSpPr>
        <p:spPr bwMode="auto">
          <a:xfrm rot="16200000">
            <a:off x="4248149" y="4025258"/>
            <a:ext cx="647700" cy="647700"/>
          </a:xfrm>
          <a:prstGeom prst="downArrow">
            <a:avLst>
              <a:gd name="adj1" fmla="val 45454"/>
              <a:gd name="adj2" fmla="val 5625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pSp>
        <p:nvGrpSpPr>
          <p:cNvPr id="2" name="组合 70"/>
          <p:cNvGrpSpPr/>
          <p:nvPr/>
        </p:nvGrpSpPr>
        <p:grpSpPr>
          <a:xfrm>
            <a:off x="17414" y="1125490"/>
            <a:ext cx="1000132" cy="414475"/>
            <a:chOff x="1000100" y="2528843"/>
            <a:chExt cx="1000132" cy="414475"/>
          </a:xfrm>
        </p:grpSpPr>
        <p:pic>
          <p:nvPicPr>
            <p:cNvPr id="13"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4" name="TextBox 13"/>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graphicFrame>
        <p:nvGraphicFramePr>
          <p:cNvPr id="15" name="Group 29"/>
          <p:cNvGraphicFramePr>
            <a:graphicFrameLocks noGrp="1"/>
          </p:cNvGraphicFramePr>
          <p:nvPr>
            <p:extLst>
              <p:ext uri="{D42A27DB-BD31-4B8C-83A1-F6EECF244321}">
                <p14:modId xmlns:p14="http://schemas.microsoft.com/office/powerpoint/2010/main" val="4016839227"/>
              </p:ext>
            </p:extLst>
          </p:nvPr>
        </p:nvGraphicFramePr>
        <p:xfrm>
          <a:off x="181897" y="2869219"/>
          <a:ext cx="3357586" cy="3444240"/>
        </p:xfrm>
        <a:graphic>
          <a:graphicData uri="http://schemas.openxmlformats.org/drawingml/2006/table">
            <a:tbl>
              <a:tblPr firstRow="1" bandRow="1">
                <a:tableStyleId>{5C22544A-7EE6-4342-B048-85BDC9FD1C3A}</a:tableStyleId>
              </a:tblPr>
              <a:tblGrid>
                <a:gridCol w="1714512"/>
                <a:gridCol w="1643074"/>
              </a:tblGrid>
              <a:tr h="36576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1" i="0" u="none" strike="noStrike" cap="none" normalizeH="0" baseline="0" dirty="0" smtClean="0">
                          <a:ln>
                            <a:noFill/>
                          </a:ln>
                          <a:solidFill>
                            <a:schemeClr val="bg1"/>
                          </a:solidFill>
                          <a:effectLst/>
                          <a:latin typeface="+mn-lt"/>
                          <a:ea typeface="+mn-ea"/>
                        </a:rPr>
                        <a:t>Room</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xBody>
                    <a:bodyPr/>
                    <a:lstStyle/>
                    <a:p>
                      <a:endParaRPr lang="zh-CN"/>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36576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价 格</a:t>
                      </a:r>
                      <a:endParaRPr kumimoji="0" lang="en-US" altLang="zh-CN" sz="20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$168.00</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116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6" name="Group 29"/>
          <p:cNvGraphicFramePr>
            <a:graphicFrameLocks noGrp="1"/>
          </p:cNvGraphicFramePr>
          <p:nvPr>
            <p:extLst>
              <p:ext uri="{D42A27DB-BD31-4B8C-83A1-F6EECF244321}">
                <p14:modId xmlns:p14="http://schemas.microsoft.com/office/powerpoint/2010/main" val="2335970562"/>
              </p:ext>
            </p:extLst>
          </p:nvPr>
        </p:nvGraphicFramePr>
        <p:xfrm>
          <a:off x="5695315" y="609600"/>
          <a:ext cx="2821305" cy="2468880"/>
        </p:xfrm>
        <a:graphic>
          <a:graphicData uri="http://schemas.openxmlformats.org/drawingml/2006/table">
            <a:tbl>
              <a:tblPr firstRow="1" bandRow="1">
                <a:tableStyleId>{5C22544A-7EE6-4342-B048-85BDC9FD1C3A}</a:tableStyleId>
              </a:tblPr>
              <a:tblGrid>
                <a:gridCol w="1705610"/>
                <a:gridCol w="1115695"/>
              </a:tblGrid>
              <a:tr h="33528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600" b="1" i="0" u="none" strike="noStrike" cap="none" normalizeH="0" baseline="0" dirty="0" smtClean="0">
                          <a:ln>
                            <a:noFill/>
                          </a:ln>
                          <a:solidFill>
                            <a:schemeClr val="bg1"/>
                          </a:solidFill>
                          <a:effectLst/>
                          <a:latin typeface="+mn-lt"/>
                          <a:ea typeface="+mn-ea"/>
                        </a:rPr>
                        <a:t>Room</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xBody>
                    <a:bodyPr/>
                    <a:lstStyle/>
                    <a:p>
                      <a:endParaRPr lang="zh-CN"/>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9037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6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6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例子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316777">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客房号</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2002</a:t>
                      </a:r>
                      <a:endParaRPr kumimoji="0" lang="zh-CN" altLang="en-US"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67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客房状态编号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001</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67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客房类型编号</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1677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入住人数</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90379">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t>
                      </a:r>
                      <a:endParaRPr kumimoji="0" lang="zh-CN" altLang="en-US"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7" name="Group 29"/>
          <p:cNvGraphicFramePr>
            <a:graphicFrameLocks noGrp="1"/>
          </p:cNvGraphicFramePr>
          <p:nvPr>
            <p:extLst>
              <p:ext uri="{D42A27DB-BD31-4B8C-83A1-F6EECF244321}">
                <p14:modId xmlns:p14="http://schemas.microsoft.com/office/powerpoint/2010/main" val="4228201091"/>
              </p:ext>
            </p:extLst>
          </p:nvPr>
        </p:nvGraphicFramePr>
        <p:xfrm>
          <a:off x="5706110" y="3178175"/>
          <a:ext cx="2864485" cy="2133600"/>
        </p:xfrm>
        <a:graphic>
          <a:graphicData uri="http://schemas.openxmlformats.org/drawingml/2006/table">
            <a:tbl>
              <a:tblPr firstRow="1" bandRow="1">
                <a:tableStyleId>{5C22544A-7EE6-4342-B048-85BDC9FD1C3A}</a:tableStyleId>
              </a:tblPr>
              <a:tblGrid>
                <a:gridCol w="1889760"/>
                <a:gridCol w="974725"/>
              </a:tblGrid>
              <a:tr h="211328">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lang="en-US" altLang="zh-CN" sz="1600" dirty="0" err="1">
                          <a:ea typeface="宋体" charset="-122"/>
                          <a:sym typeface="+mn-ea"/>
                        </a:rPr>
                        <a:t>RoomType</a:t>
                      </a:r>
                      <a:endParaRPr kumimoji="0" lang="zh-CN" altLang="en-US" sz="1600" b="1"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xBody>
                    <a:bodyPr/>
                    <a:lstStyle/>
                    <a:p>
                      <a:endParaRPr lang="zh-CN"/>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1132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6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6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例子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客房类型编号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客房类型名称</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标准间</a:t>
                      </a:r>
                      <a:endPar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床位数</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305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价 格</a:t>
                      </a:r>
                      <a:endPar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$168.00</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20" name="Group 29"/>
          <p:cNvGraphicFramePr>
            <a:graphicFrameLocks noGrp="1"/>
          </p:cNvGraphicFramePr>
          <p:nvPr>
            <p:extLst>
              <p:ext uri="{D42A27DB-BD31-4B8C-83A1-F6EECF244321}">
                <p14:modId xmlns:p14="http://schemas.microsoft.com/office/powerpoint/2010/main" val="2104004173"/>
              </p:ext>
            </p:extLst>
          </p:nvPr>
        </p:nvGraphicFramePr>
        <p:xfrm>
          <a:off x="5748655" y="5401310"/>
          <a:ext cx="2822575" cy="1463040"/>
        </p:xfrm>
        <a:graphic>
          <a:graphicData uri="http://schemas.openxmlformats.org/drawingml/2006/table">
            <a:tbl>
              <a:tblPr firstRow="1" bandRow="1">
                <a:tableStyleId>{5C22544A-7EE6-4342-B048-85BDC9FD1C3A}</a:tableStyleId>
              </a:tblPr>
              <a:tblGrid>
                <a:gridCol w="1561465"/>
                <a:gridCol w="1261110"/>
              </a:tblGrid>
              <a:tr h="26035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lang="en-US" altLang="zh-CN" sz="1800" dirty="0" err="1">
                          <a:ea typeface="黑体" pitchFamily="49" charset="-122"/>
                          <a:sym typeface="+mn-ea"/>
                        </a:rPr>
                        <a:t>RoomState</a:t>
                      </a:r>
                      <a:endParaRPr kumimoji="0" lang="zh-CN" altLang="en-US" sz="1800" b="0" i="0" u="none" strike="noStrike" cap="none" normalizeH="0" baseline="0" dirty="0" smtClean="0">
                        <a:ln>
                          <a:noFill/>
                        </a:ln>
                        <a:solidFill>
                          <a:schemeClr val="bg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hMerge="1">
                  <a:txBody>
                    <a:bodyPr/>
                    <a:lstStyle/>
                    <a:p>
                      <a:endParaRPr lang="zh-CN"/>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字段</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例子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客房状态编号</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001</a:t>
                      </a: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客房状态名称</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入住</a:t>
                      </a: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animEffect transition="in" filter="wipe(left)">
                                      <p:cBhvr>
                                        <p:cTn id="7" dur="500"/>
                                        <p:tgtEl>
                                          <p:spTgt spid="593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47"/>
                                        </p:tgtEl>
                                        <p:attrNameLst>
                                          <p:attrName>style.visibility</p:attrName>
                                        </p:attrNameLst>
                                      </p:cBhvr>
                                      <p:to>
                                        <p:strVal val="visible"/>
                                      </p:to>
                                    </p:set>
                                    <p:animEffect transition="in" filter="wipe(left)">
                                      <p:cBhvr>
                                        <p:cTn id="17" dur="500"/>
                                        <p:tgtEl>
                                          <p:spTgt spid="59394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par>
                                <p:cTn id="25" presetID="22" presetClass="entr" presetSubtype="8"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P spid="59394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zh-CN" altLang="en-US"/>
              <a:t>规范化的酒店管理系统</a:t>
            </a:r>
            <a:r>
              <a:rPr lang="en-US" altLang="zh-CN"/>
              <a:t>E-R</a:t>
            </a:r>
            <a:r>
              <a:rPr lang="zh-CN" altLang="en-US"/>
              <a:t>图</a:t>
            </a:r>
          </a:p>
        </p:txBody>
      </p:sp>
      <p:sp>
        <p:nvSpPr>
          <p:cNvPr id="2" name="内容占位符 1"/>
          <p:cNvSpPr>
            <a:spLocks noGrp="1"/>
          </p:cNvSpPr>
          <p:nvPr>
            <p:ph idx="1"/>
          </p:nvPr>
        </p:nvSpPr>
        <p:spPr/>
        <p:txBody>
          <a:bodyPr/>
          <a:lstStyle/>
          <a:p>
            <a:endParaRPr lang="zh-CN" altLang="en-US"/>
          </a:p>
        </p:txBody>
      </p:sp>
      <p:sp>
        <p:nvSpPr>
          <p:cNvPr id="8" name="灯片编号占位符 7"/>
          <p:cNvSpPr>
            <a:spLocks noGrp="1"/>
          </p:cNvSpPr>
          <p:nvPr>
            <p:ph type="sldNum" sz="quarter" idx="12"/>
          </p:nvPr>
        </p:nvSpPr>
        <p:spPr/>
        <p:txBody>
          <a:bodyPr/>
          <a:lstStyle/>
          <a:p>
            <a:pPr>
              <a:defRPr/>
            </a:pPr>
            <a:fld id="{28FED7F7-542B-44B9-8A0F-41B586BD2757}" type="slidenum">
              <a:rPr lang="zh-CN" altLang="en-US" smtClean="0"/>
              <a:t>19</a:t>
            </a:fld>
            <a:r>
              <a:rPr lang="en-US" altLang="zh-CN" smtClean="0"/>
              <a:t>/43</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07504" y="1455064"/>
            <a:ext cx="8885094" cy="36301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noFill/>
        </p:spPr>
        <p:txBody>
          <a:bodyPr/>
          <a:lstStyle/>
          <a:p>
            <a:r>
              <a:rPr lang="zh-CN" altLang="en-US"/>
              <a:t>本章目标</a:t>
            </a:r>
          </a:p>
        </p:txBody>
      </p:sp>
      <p:sp>
        <p:nvSpPr>
          <p:cNvPr id="425987" name="Rectangle 3"/>
          <p:cNvSpPr>
            <a:spLocks noGrp="1" noChangeArrowheads="1"/>
          </p:cNvSpPr>
          <p:nvPr>
            <p:ph idx="1"/>
          </p:nvPr>
        </p:nvSpPr>
        <p:spPr/>
        <p:txBody>
          <a:bodyPr/>
          <a:lstStyle/>
          <a:p>
            <a:r>
              <a:rPr lang="zh-CN" altLang="en-GB" dirty="0"/>
              <a:t>了解设计数据库的步骤</a:t>
            </a:r>
          </a:p>
          <a:p>
            <a:r>
              <a:rPr lang="zh-CN" altLang="en-GB" dirty="0"/>
              <a:t>掌握如何绘制数据库的</a:t>
            </a:r>
            <a:r>
              <a:rPr lang="en-GB" altLang="zh-CN" dirty="0"/>
              <a:t>E-R</a:t>
            </a:r>
            <a:r>
              <a:rPr lang="zh-CN" altLang="en-GB" dirty="0"/>
              <a:t>图</a:t>
            </a:r>
          </a:p>
          <a:p>
            <a:r>
              <a:rPr lang="zh-CN" altLang="en-GB" dirty="0"/>
              <a:t>掌握如何绘制数据库模型图</a:t>
            </a:r>
          </a:p>
          <a:p>
            <a:r>
              <a:rPr lang="zh-CN" altLang="en-GB" dirty="0" smtClean="0"/>
              <a:t>使用三大范式实现数据库设计规范化</a:t>
            </a:r>
            <a:endParaRPr lang="en-GB" altLang="zh-CN" dirty="0"/>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t>2</a:t>
            </a:fld>
            <a:r>
              <a:rPr lang="en-US" altLang="zh-CN" smtClean="0"/>
              <a:t>/43</a:t>
            </a:r>
            <a:endParaRPr lang="zh-CN" altLang="en-US" dirty="0"/>
          </a:p>
        </p:txBody>
      </p:sp>
      <p:pic>
        <p:nvPicPr>
          <p:cNvPr id="5" name="Picture 3" descr="C:\Users\meng.zhang\Desktop\ACCP7.0模版图标规范\是.png"/>
          <p:cNvPicPr>
            <a:picLocks noChangeAspect="1" noChangeArrowheads="1"/>
          </p:cNvPicPr>
          <p:nvPr/>
        </p:nvPicPr>
        <p:blipFill>
          <a:blip r:embed="rId2" cstate="print"/>
          <a:srcRect/>
          <a:stretch>
            <a:fillRect/>
          </a:stretch>
        </p:blipFill>
        <p:spPr bwMode="auto">
          <a:xfrm>
            <a:off x="7286644" y="1643050"/>
            <a:ext cx="714380" cy="719772"/>
          </a:xfrm>
          <a:prstGeom prst="rect">
            <a:avLst/>
          </a:prstGeom>
          <a:noFill/>
        </p:spPr>
      </p:pic>
      <p:pic>
        <p:nvPicPr>
          <p:cNvPr id="7" name="Picture 2" descr="C:\Users\meng.zhang\Desktop\ACCP7.0模版图标规范\啊-1.png"/>
          <p:cNvPicPr>
            <a:picLocks noChangeAspect="1" noChangeArrowheads="1"/>
          </p:cNvPicPr>
          <p:nvPr/>
        </p:nvPicPr>
        <p:blipFill>
          <a:blip r:embed="rId3" cstate="print"/>
          <a:srcRect/>
          <a:stretch>
            <a:fillRect/>
          </a:stretch>
        </p:blipFill>
        <p:spPr bwMode="auto">
          <a:xfrm>
            <a:off x="8143900" y="2786058"/>
            <a:ext cx="643477" cy="648334"/>
          </a:xfrm>
          <a:prstGeom prst="rect">
            <a:avLst/>
          </a:prstGeom>
          <a:noFill/>
        </p:spPr>
      </p:pic>
      <p:pic>
        <p:nvPicPr>
          <p:cNvPr id="8" name="Picture 3" descr="C:\Users\meng.zhang\Desktop\ACCP7.0模版图标规范\是.png"/>
          <p:cNvPicPr>
            <a:picLocks noChangeAspect="1" noChangeArrowheads="1"/>
          </p:cNvPicPr>
          <p:nvPr/>
        </p:nvPicPr>
        <p:blipFill>
          <a:blip r:embed="rId2" cstate="print"/>
          <a:srcRect/>
          <a:stretch>
            <a:fillRect/>
          </a:stretch>
        </p:blipFill>
        <p:spPr bwMode="auto">
          <a:xfrm>
            <a:off x="7286644" y="2714620"/>
            <a:ext cx="714380" cy="71977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609600" y="609600"/>
            <a:ext cx="7108825" cy="650875"/>
          </a:xfrm>
          <a:noFill/>
        </p:spPr>
        <p:txBody>
          <a:bodyPr>
            <a:normAutofit/>
          </a:bodyPr>
          <a:lstStyle/>
          <a:p>
            <a:r>
              <a:rPr lang="zh-CN" altLang="en-US" dirty="0"/>
              <a:t>规范化的酒店管理系统</a:t>
            </a:r>
            <a:r>
              <a:rPr lang="zh-CN" altLang="en-US" dirty="0" smtClean="0"/>
              <a:t>数据库模型</a:t>
            </a:r>
            <a:endParaRPr lang="en-US" altLang="zh-CN" dirty="0"/>
          </a:p>
        </p:txBody>
      </p:sp>
      <p:sp>
        <p:nvSpPr>
          <p:cNvPr id="605187" name="Rectangle 3"/>
          <p:cNvSpPr>
            <a:spLocks noGrp="1" noChangeArrowheads="1"/>
          </p:cNvSpPr>
          <p:nvPr>
            <p:ph idx="1"/>
          </p:nvPr>
        </p:nvSpPr>
        <p:spPr/>
        <p:txBody>
          <a:bodyPr/>
          <a:lstStyle/>
          <a:p>
            <a:r>
              <a:rPr lang="zh-CN" altLang="en-US" dirty="0"/>
              <a:t>酒店管理系统数据库模型图</a:t>
            </a:r>
          </a:p>
        </p:txBody>
      </p:sp>
      <p:sp>
        <p:nvSpPr>
          <p:cNvPr id="9" name="灯片编号占位符 8"/>
          <p:cNvSpPr>
            <a:spLocks noGrp="1"/>
          </p:cNvSpPr>
          <p:nvPr>
            <p:ph type="sldNum" sz="quarter" idx="12"/>
          </p:nvPr>
        </p:nvSpPr>
        <p:spPr/>
        <p:txBody>
          <a:bodyPr/>
          <a:lstStyle/>
          <a:p>
            <a:pPr>
              <a:defRPr/>
            </a:pPr>
            <a:fld id="{28FED7F7-542B-44B9-8A0F-41B586BD2757}" type="slidenum">
              <a:rPr lang="zh-CN" altLang="en-US" smtClean="0"/>
              <a:t>20</a:t>
            </a:fld>
            <a:r>
              <a:rPr lang="en-US" altLang="zh-CN" smtClean="0"/>
              <a:t>/43</a:t>
            </a:r>
            <a:endParaRPr lang="zh-CN" altLang="en-US" dirty="0"/>
          </a:p>
        </p:txBody>
      </p:sp>
      <p:pic>
        <p:nvPicPr>
          <p:cNvPr id="605188" name="Picture 4" descr="Hotel数据库模型图"/>
          <p:cNvPicPr>
            <a:picLocks noChangeAspect="1" noChangeArrowheads="1"/>
          </p:cNvPicPr>
          <p:nvPr/>
        </p:nvPicPr>
        <p:blipFill>
          <a:blip r:embed="rId2"/>
          <a:srcRect/>
          <a:stretch>
            <a:fillRect/>
          </a:stretch>
        </p:blipFill>
        <p:spPr bwMode="auto">
          <a:xfrm>
            <a:off x="755650" y="2530475"/>
            <a:ext cx="8064500" cy="32035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noFill/>
        </p:spPr>
        <p:txBody>
          <a:bodyPr/>
          <a:lstStyle/>
          <a:p>
            <a:r>
              <a:rPr lang="zh-CN" altLang="en-US"/>
              <a:t>规范化示例</a:t>
            </a:r>
            <a:r>
              <a:rPr lang="en-US" altLang="zh-CN"/>
              <a:t>6-1</a:t>
            </a:r>
          </a:p>
        </p:txBody>
      </p:sp>
      <p:sp>
        <p:nvSpPr>
          <p:cNvPr id="481283" name="Rectangle 3"/>
          <p:cNvSpPr>
            <a:spLocks noGrp="1" noChangeArrowheads="1"/>
          </p:cNvSpPr>
          <p:nvPr>
            <p:ph idx="1"/>
          </p:nvPr>
        </p:nvSpPr>
        <p:spPr/>
        <p:txBody>
          <a:bodyPr/>
          <a:lstStyle/>
          <a:p>
            <a:pPr>
              <a:lnSpc>
                <a:spcPct val="90000"/>
              </a:lnSpc>
            </a:pPr>
            <a:r>
              <a:rPr lang="zh-CN" altLang="en-US" dirty="0"/>
              <a:t>假设某建筑公司要设计一个数据库。公司的业务规则概括说明如下：</a:t>
            </a:r>
          </a:p>
          <a:p>
            <a:pPr lvl="1">
              <a:lnSpc>
                <a:spcPct val="90000"/>
              </a:lnSpc>
            </a:pPr>
            <a:r>
              <a:rPr lang="zh-CN" altLang="en-US" dirty="0"/>
              <a:t>公司承担多个工程项目，每一项工程有：工程号、工程名称、施工人员等</a:t>
            </a:r>
          </a:p>
          <a:p>
            <a:pPr lvl="1">
              <a:lnSpc>
                <a:spcPct val="90000"/>
              </a:lnSpc>
            </a:pPr>
            <a:r>
              <a:rPr lang="zh-CN" altLang="en-US" dirty="0"/>
              <a:t>公司有多名职工，每一名职工有：职工号、姓名、性别、职务（工程师、技术员）等</a:t>
            </a:r>
          </a:p>
          <a:p>
            <a:pPr lvl="1">
              <a:lnSpc>
                <a:spcPct val="90000"/>
              </a:lnSpc>
            </a:pPr>
            <a:r>
              <a:rPr lang="zh-CN" altLang="en-US" dirty="0"/>
              <a:t>公司按照工时和小时工资率支付工资，小时工资率由职工的职务决定（例如，技术员的小时工资率与工程师不同）</a:t>
            </a:r>
          </a:p>
        </p:txBody>
      </p:sp>
      <p:sp>
        <p:nvSpPr>
          <p:cNvPr id="8" name="灯片编号占位符 7"/>
          <p:cNvSpPr>
            <a:spLocks noGrp="1"/>
          </p:cNvSpPr>
          <p:nvPr>
            <p:ph type="sldNum" sz="quarter" idx="12"/>
          </p:nvPr>
        </p:nvSpPr>
        <p:spPr/>
        <p:txBody>
          <a:bodyPr/>
          <a:lstStyle/>
          <a:p>
            <a:pPr>
              <a:defRPr/>
            </a:pPr>
            <a:fld id="{28FED7F7-542B-44B9-8A0F-41B586BD2757}" type="slidenum">
              <a:rPr lang="zh-CN" altLang="en-US" smtClean="0"/>
              <a:t>21</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smtClean="0"/>
              <a:t>规范化示例</a:t>
            </a:r>
            <a:r>
              <a:rPr lang="en-US" altLang="zh-CN" smtClean="0"/>
              <a:t>6-2</a:t>
            </a:r>
            <a:endParaRPr lang="en-US" altLang="zh-CN"/>
          </a:p>
        </p:txBody>
      </p:sp>
      <p:sp>
        <p:nvSpPr>
          <p:cNvPr id="482422" name="Rectangle 118"/>
          <p:cNvSpPr>
            <a:spLocks noGrp="1" noChangeArrowheads="1"/>
          </p:cNvSpPr>
          <p:nvPr>
            <p:ph idx="1"/>
          </p:nvPr>
        </p:nvSpPr>
        <p:spPr/>
        <p:txBody>
          <a:bodyPr/>
          <a:lstStyle/>
          <a:p>
            <a:r>
              <a:rPr lang="zh-CN" altLang="en-US" smtClean="0"/>
              <a:t>公司定期制定一个工资报表</a:t>
            </a:r>
            <a:endParaRPr lang="zh-CN" altLang="en-US" dirty="0"/>
          </a:p>
        </p:txBody>
      </p:sp>
      <p:sp>
        <p:nvSpPr>
          <p:cNvPr id="13" name="灯片编号占位符 12"/>
          <p:cNvSpPr>
            <a:spLocks noGrp="1"/>
          </p:cNvSpPr>
          <p:nvPr>
            <p:ph type="sldNum" sz="quarter" idx="12"/>
          </p:nvPr>
        </p:nvSpPr>
        <p:spPr/>
        <p:txBody>
          <a:bodyPr/>
          <a:lstStyle/>
          <a:p>
            <a:fld id="{28FED7F7-542B-44B9-8A0F-41B586BD2757}" type="slidenum">
              <a:rPr lang="zh-CN" altLang="en-US" smtClean="0"/>
              <a:pPr/>
              <a:t>22</a:t>
            </a:fld>
            <a:r>
              <a:rPr lang="en-US" altLang="zh-CN" smtClean="0"/>
              <a:t>/43</a:t>
            </a:r>
            <a:endParaRPr lang="zh-CN" altLang="en-US" dirty="0"/>
          </a:p>
        </p:txBody>
      </p:sp>
      <p:sp>
        <p:nvSpPr>
          <p:cNvPr id="482605" name="Rectangle 301"/>
          <p:cNvSpPr>
            <a:spLocks noChangeArrowheads="1"/>
          </p:cNvSpPr>
          <p:nvPr/>
        </p:nvSpPr>
        <p:spPr bwMode="auto">
          <a:xfrm>
            <a:off x="612080" y="1557040"/>
            <a:ext cx="8280400" cy="5040312"/>
          </a:xfrm>
          <a:prstGeom prst="rect">
            <a:avLst/>
          </a:prstGeom>
          <a:noFill/>
          <a:ln w="9525">
            <a:noFill/>
            <a:miter lim="800000"/>
          </a:ln>
          <a:effectLst/>
        </p:spPr>
        <p:txBody>
          <a:bodyPr/>
          <a:lstStyle/>
          <a:p>
            <a:pPr marL="342900" indent="-342900" algn="l" defTabSz="457200">
              <a:lnSpc>
                <a:spcPct val="90000"/>
              </a:lnSpc>
              <a:spcBef>
                <a:spcPts val="1000"/>
              </a:spcBef>
              <a:spcAft>
                <a:spcPts val="0"/>
              </a:spcAft>
              <a:buClr>
                <a:schemeClr val="accent1"/>
              </a:buClr>
              <a:buSzPct val="80000"/>
              <a:buFont typeface="Wingdings 3" charset="2"/>
              <a:buChar char=""/>
            </a:pPr>
            <a:r>
              <a:rPr lang="zh-CN" altLang="en-US" sz="2000" dirty="0">
                <a:solidFill>
                  <a:schemeClr val="tx1">
                    <a:lumMod val="75000"/>
                    <a:lumOff val="25000"/>
                  </a:schemeClr>
                </a:solidFill>
                <a:latin typeface="微软雅黑" charset="0"/>
                <a:ea typeface="微软雅黑" charset="0"/>
              </a:rPr>
              <a:t>公司定期制定的项目工时表</a:t>
            </a:r>
          </a:p>
        </p:txBody>
      </p:sp>
      <p:graphicFrame>
        <p:nvGraphicFramePr>
          <p:cNvPr id="12" name="Group 29"/>
          <p:cNvGraphicFramePr>
            <a:graphicFrameLocks noGrp="1"/>
          </p:cNvGraphicFramePr>
          <p:nvPr>
            <p:extLst>
              <p:ext uri="{D42A27DB-BD31-4B8C-83A1-F6EECF244321}">
                <p14:modId xmlns:p14="http://schemas.microsoft.com/office/powerpoint/2010/main" val="3200698353"/>
              </p:ext>
            </p:extLst>
          </p:nvPr>
        </p:nvGraphicFramePr>
        <p:xfrm>
          <a:off x="428596" y="1857364"/>
          <a:ext cx="8286808" cy="4552506"/>
        </p:xfrm>
        <a:graphic>
          <a:graphicData uri="http://schemas.openxmlformats.org/drawingml/2006/table">
            <a:tbl>
              <a:tblPr firstRow="1" bandRow="1">
                <a:tableStyleId>{5C22544A-7EE6-4342-B048-85BDC9FD1C3A}</a:tableStyleId>
              </a:tblPr>
              <a:tblGrid>
                <a:gridCol w="759626"/>
                <a:gridCol w="828684"/>
                <a:gridCol w="1104912"/>
                <a:gridCol w="1104912"/>
                <a:gridCol w="966798"/>
                <a:gridCol w="1035855"/>
                <a:gridCol w="966798"/>
                <a:gridCol w="1519223"/>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工程号</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工程名称</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职工号</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姓名</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职务</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小时</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工资率</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工时</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实发工资</a:t>
                      </a:r>
                      <a:endParaRPr kumimoji="0" lang="en-US" altLang="zh-CN"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rowSpan="3">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rowSpan="3">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齐光明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工程师</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65</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845.00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李思岐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16</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960.00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1004</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葛宇宏</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律师</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1140.00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小计</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2945.00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立交桥</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齐光明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工程师</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65</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15</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975.00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鞠明亮</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工人</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55</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17</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935.00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小计</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1910.00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临江饭店</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李思岐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技术员</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18</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1080.00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vMerge="1">
                  <a:txBody>
                    <a:bodyPr/>
                    <a:lstStyle/>
                    <a:p>
                      <a:endParaRPr lang="zh-CN"/>
                    </a:p>
                  </a:txBody>
                  <a:tcP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1004</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葛宇洪</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技术员</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14</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840.00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小计</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endPar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1920.00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graphicFrame>
        <p:nvGraphicFramePr>
          <p:cNvPr id="11" name="Group 29"/>
          <p:cNvGraphicFramePr>
            <a:graphicFrameLocks noGrp="1"/>
          </p:cNvGraphicFramePr>
          <p:nvPr>
            <p:extLst>
              <p:ext uri="{D42A27DB-BD31-4B8C-83A1-F6EECF244321}">
                <p14:modId xmlns:p14="http://schemas.microsoft.com/office/powerpoint/2010/main" val="572364507"/>
              </p:ext>
            </p:extLst>
          </p:nvPr>
        </p:nvGraphicFramePr>
        <p:xfrm>
          <a:off x="500034" y="1928802"/>
          <a:ext cx="8215371" cy="3394266"/>
        </p:xfrm>
        <a:graphic>
          <a:graphicData uri="http://schemas.openxmlformats.org/drawingml/2006/table">
            <a:tbl>
              <a:tblPr firstRow="1" bandRow="1">
                <a:tableStyleId>{5C22544A-7EE6-4342-B048-85BDC9FD1C3A}</a:tableStyleId>
              </a:tblPr>
              <a:tblGrid>
                <a:gridCol w="1198011"/>
                <a:gridCol w="1302319"/>
                <a:gridCol w="1093703"/>
                <a:gridCol w="1198011"/>
                <a:gridCol w="1198011"/>
                <a:gridCol w="1198011"/>
                <a:gridCol w="1027305"/>
              </a:tblGrid>
              <a:tr h="2603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工程号</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工程名称</a:t>
                      </a:r>
                      <a:endParaRPr kumimoji="0" lang="en-US" altLang="zh-CN"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职工号</a:t>
                      </a:r>
                      <a:endParaRPr kumimoji="0" lang="en-US" altLang="zh-CN"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姓名</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职务</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rPr>
                        <a:t>小时工资率</a:t>
                      </a:r>
                      <a:endParaRPr kumimoji="0" lang="en-US" altLang="zh-CN" sz="2000" b="0" i="0" u="none" strike="noStrike" cap="none" normalizeH="0" baseline="0" dirty="0" smtClean="0">
                        <a:ln>
                          <a:noFill/>
                        </a:ln>
                        <a:solidFill>
                          <a:schemeClr val="bg1"/>
                        </a:solidFill>
                        <a:effectLst/>
                        <a:latin typeface="YaHei Consolas Hybrid" panose="020B0503020204020204" pitchFamily="34" charset="-122"/>
                        <a:ea typeface="YaHei Consolas Hybrid" panose="020B0503020204020204" pitchFamily="34" charset="-122"/>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2000" b="0" i="0" u="none" strike="noStrike" cap="none" normalizeH="0" baseline="0" smtClean="0">
                          <a:ln>
                            <a:noFill/>
                          </a:ln>
                          <a:solidFill>
                            <a:schemeClr val="bg1"/>
                          </a:solidFill>
                          <a:effectLst/>
                          <a:latin typeface="YaHei Consolas Hybrid" panose="020B0503020204020204" pitchFamily="34" charset="-122"/>
                          <a:ea typeface="YaHei Consolas Hybrid" panose="020B0503020204020204" pitchFamily="34" charset="-122"/>
                        </a:rPr>
                        <a:t>工时</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齐光明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工程师</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65</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李思岐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40000"/>
                        </a:lnSpc>
                        <a:spcBef>
                          <a:spcPct val="0"/>
                        </a:spcBef>
                        <a:spcAft>
                          <a:spcPct val="0"/>
                        </a:spcAft>
                        <a:buClr>
                          <a:schemeClr val="bg1"/>
                        </a:buClr>
                        <a:buSzTx/>
                        <a:buFontTx/>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16</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花园大厦</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1004</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葛宇宏</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律师</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19</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A2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立交桥</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1001</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齐光明</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工程师</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65</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88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立交桥</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鞠明亮</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工人</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55</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17</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323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临江饭店</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1002</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李思岐</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18</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2206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A3</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临江饭店</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1004</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smtClean="0">
                          <a:ln>
                            <a:noFill/>
                          </a:ln>
                          <a:solidFill>
                            <a:schemeClr val="tx1"/>
                          </a:solidFill>
                          <a:effectLst/>
                          <a:latin typeface="YaHei Consolas Hybrid" panose="020B0503020204020204" pitchFamily="34" charset="-122"/>
                          <a:ea typeface="YaHei Consolas Hybrid" panose="020B0503020204020204" pitchFamily="34" charset="-122"/>
                        </a:rPr>
                        <a:t>葛宇洪</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zh-CN" altLang="en-US"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技术员</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60</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0" lang="en-US" altLang="zh-CN" sz="1800" b="0" i="0" u="none" strike="noStrike" cap="none" normalizeH="0" baseline="0" dirty="0" smtClean="0">
                          <a:ln>
                            <a:noFill/>
                          </a:ln>
                          <a:solidFill>
                            <a:schemeClr val="tx1"/>
                          </a:solidFill>
                          <a:effectLst/>
                          <a:latin typeface="YaHei Consolas Hybrid" panose="020B0503020204020204" pitchFamily="34" charset="-122"/>
                          <a:ea typeface="YaHei Consolas Hybrid" panose="020B0503020204020204" pitchFamily="34" charset="-122"/>
                        </a:rPr>
                        <a:t>14</a:t>
                      </a: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82422">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482605"/>
                                        </p:tgtEl>
                                        <p:attrNameLst>
                                          <p:attrName>style.visibility</p:attrName>
                                        </p:attrNameLst>
                                      </p:cBhvr>
                                      <p:to>
                                        <p:strVal val="visible"/>
                                      </p:to>
                                    </p:set>
                                    <p:animEffect transition="in" filter="wipe(left)">
                                      <p:cBhvr>
                                        <p:cTn id="12" dur="500"/>
                                        <p:tgtEl>
                                          <p:spTgt spid="48260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22" grpId="0" build="p"/>
      <p:bldP spid="4826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noFill/>
        </p:spPr>
        <p:txBody>
          <a:bodyPr/>
          <a:lstStyle/>
          <a:p>
            <a:r>
              <a:rPr lang="zh-CN" altLang="en-US"/>
              <a:t>规范化示例</a:t>
            </a:r>
            <a:r>
              <a:rPr lang="en-US" altLang="zh-CN"/>
              <a:t>6-3</a:t>
            </a:r>
          </a:p>
        </p:txBody>
      </p:sp>
      <p:sp>
        <p:nvSpPr>
          <p:cNvPr id="486403" name="Rectangle 3"/>
          <p:cNvSpPr>
            <a:spLocks noGrp="1" noChangeArrowheads="1"/>
          </p:cNvSpPr>
          <p:nvPr>
            <p:ph idx="1"/>
          </p:nvPr>
        </p:nvSpPr>
        <p:spPr/>
        <p:txBody>
          <a:bodyPr/>
          <a:lstStyle/>
          <a:p>
            <a:pPr algn="just"/>
            <a:r>
              <a:rPr lang="zh-CN" altLang="en-US" dirty="0"/>
              <a:t>表中包含大量冗余数据，可能会导致数据异常：</a:t>
            </a:r>
          </a:p>
          <a:p>
            <a:pPr lvl="1" algn="just"/>
            <a:r>
              <a:rPr lang="zh-CN" altLang="en-US" dirty="0"/>
              <a:t>更新异常</a:t>
            </a:r>
          </a:p>
          <a:p>
            <a:pPr lvl="1" algn="just"/>
            <a:r>
              <a:rPr lang="zh-CN" altLang="en-US" dirty="0"/>
              <a:t>添加</a:t>
            </a:r>
            <a:r>
              <a:rPr lang="zh-CN" altLang="en-US" dirty="0" smtClean="0"/>
              <a:t>异常</a:t>
            </a:r>
            <a:endParaRPr lang="en-US" altLang="zh-CN" dirty="0" smtClean="0"/>
          </a:p>
          <a:p>
            <a:pPr lvl="1" algn="just"/>
            <a:r>
              <a:rPr lang="zh-CN" altLang="en-US" dirty="0" smtClean="0"/>
              <a:t>删除异常</a:t>
            </a:r>
            <a:endParaRPr lang="zh-CN" altLang="en-US" sz="2800" dirty="0"/>
          </a:p>
          <a:p>
            <a:pPr algn="just">
              <a:buFont typeface="Wingdings" pitchFamily="2" charset="2"/>
              <a:buNone/>
            </a:pPr>
            <a:r>
              <a:rPr lang="zh-CN" altLang="en-US" dirty="0"/>
              <a:t>     </a:t>
            </a:r>
            <a:endParaRPr lang="zh-CN" altLang="en-US" sz="2400" dirty="0"/>
          </a:p>
        </p:txBody>
      </p:sp>
      <p:sp>
        <p:nvSpPr>
          <p:cNvPr id="9" name="灯片编号占位符 8"/>
          <p:cNvSpPr>
            <a:spLocks noGrp="1"/>
          </p:cNvSpPr>
          <p:nvPr>
            <p:ph type="sldNum" sz="quarter" idx="12"/>
          </p:nvPr>
        </p:nvSpPr>
        <p:spPr/>
        <p:txBody>
          <a:bodyPr/>
          <a:lstStyle/>
          <a:p>
            <a:pPr>
              <a:defRPr/>
            </a:pPr>
            <a:fld id="{28FED7F7-542B-44B9-8A0F-41B586BD2757}" type="slidenum">
              <a:rPr lang="zh-CN" altLang="en-US" smtClean="0"/>
              <a:t>23</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title"/>
          </p:nvPr>
        </p:nvSpPr>
        <p:spPr>
          <a:noFill/>
        </p:spPr>
        <p:txBody>
          <a:bodyPr/>
          <a:lstStyle/>
          <a:p>
            <a:r>
              <a:rPr lang="zh-CN" altLang="en-US"/>
              <a:t>规范化示例</a:t>
            </a:r>
            <a:r>
              <a:rPr lang="en-US" altLang="zh-CN"/>
              <a:t>6-4</a:t>
            </a:r>
            <a:endParaRPr lang="zh-CN" altLang="en-US"/>
          </a:p>
        </p:txBody>
      </p:sp>
      <p:sp>
        <p:nvSpPr>
          <p:cNvPr id="5" name="内容占位符 4"/>
          <p:cNvSpPr>
            <a:spLocks noGrp="1"/>
          </p:cNvSpPr>
          <p:nvPr>
            <p:ph idx="1"/>
          </p:nvPr>
        </p:nvSpPr>
        <p:spPr/>
        <p:txBody>
          <a:bodyPr/>
          <a:lstStyle/>
          <a:p>
            <a:r>
              <a:rPr lang="zh-CN" altLang="en-US" dirty="0">
                <a:sym typeface="+mn-ea"/>
              </a:rPr>
              <a:t>一张表描述了多件事情：</a:t>
            </a:r>
            <a:endParaRPr lang="zh-CN" altLang="en-US"/>
          </a:p>
        </p:txBody>
      </p:sp>
      <p:sp>
        <p:nvSpPr>
          <p:cNvPr id="30" name="灯片编号占位符 29"/>
          <p:cNvSpPr>
            <a:spLocks noGrp="1"/>
          </p:cNvSpPr>
          <p:nvPr>
            <p:ph type="sldNum" sz="quarter" idx="12"/>
          </p:nvPr>
        </p:nvSpPr>
        <p:spPr/>
        <p:txBody>
          <a:bodyPr/>
          <a:lstStyle/>
          <a:p>
            <a:pPr>
              <a:defRPr/>
            </a:pPr>
            <a:fld id="{28FED7F7-542B-44B9-8A0F-41B586BD2757}" type="slidenum">
              <a:rPr lang="zh-CN" altLang="en-US" smtClean="0"/>
              <a:t>24</a:t>
            </a:fld>
            <a:r>
              <a:rPr lang="en-US" altLang="zh-CN" smtClean="0"/>
              <a:t>/43</a:t>
            </a:r>
            <a:endParaRPr lang="zh-CN" altLang="en-US" dirty="0"/>
          </a:p>
        </p:txBody>
      </p:sp>
      <p:sp>
        <p:nvSpPr>
          <p:cNvPr id="489476" name="Rectangle 4"/>
          <p:cNvSpPr>
            <a:spLocks noChangeArrowheads="1"/>
          </p:cNvSpPr>
          <p:nvPr/>
        </p:nvSpPr>
        <p:spPr bwMode="auto">
          <a:xfrm>
            <a:off x="611188" y="2060575"/>
            <a:ext cx="8077200" cy="4114800"/>
          </a:xfrm>
          <a:prstGeom prst="rect">
            <a:avLst/>
          </a:prstGeom>
          <a:noFill/>
          <a:ln w="9525">
            <a:noFill/>
            <a:miter lim="800000"/>
          </a:ln>
          <a:effectLst/>
        </p:spPr>
        <p:txBody>
          <a:bodyPr/>
          <a:lstStyle/>
          <a:p>
            <a:pPr algn="just"/>
            <a:endParaRPr lang="zh-CN" altLang="en-US" sz="2800" b="0">
              <a:latin typeface="宋体" charset="-122"/>
              <a:ea typeface="宋体" charset="-122"/>
            </a:endParaRPr>
          </a:p>
          <a:p>
            <a:pPr algn="just"/>
            <a:endParaRPr lang="zh-CN" altLang="en-US" sz="2800" b="0">
              <a:latin typeface="宋体" charset="-122"/>
              <a:ea typeface="宋体" charset="-122"/>
            </a:endParaRPr>
          </a:p>
        </p:txBody>
      </p:sp>
      <p:grpSp>
        <p:nvGrpSpPr>
          <p:cNvPr id="2" name="Group 23"/>
          <p:cNvGrpSpPr/>
          <p:nvPr/>
        </p:nvGrpSpPr>
        <p:grpSpPr bwMode="auto">
          <a:xfrm>
            <a:off x="1189038" y="3800475"/>
            <a:ext cx="1231900" cy="495300"/>
            <a:chOff x="840" y="3120"/>
            <a:chExt cx="776" cy="312"/>
          </a:xfrm>
        </p:grpSpPr>
        <p:sp>
          <p:nvSpPr>
            <p:cNvPr id="489496" name="Freeform 24"/>
            <p:cNvSpPr/>
            <p:nvPr/>
          </p:nvSpPr>
          <p:spPr bwMode="auto">
            <a:xfrm>
              <a:off x="840" y="3120"/>
              <a:ext cx="2" cy="304"/>
            </a:xfrm>
            <a:custGeom>
              <a:avLst/>
              <a:gdLst/>
              <a:ahLst/>
              <a:cxnLst>
                <a:cxn ang="0">
                  <a:pos x="0" y="304"/>
                </a:cxn>
                <a:cxn ang="0">
                  <a:pos x="2" y="0"/>
                </a:cxn>
              </a:cxnLst>
              <a:rect l="0" t="0" r="r" b="b"/>
              <a:pathLst>
                <a:path w="2" h="304">
                  <a:moveTo>
                    <a:pt x="0" y="304"/>
                  </a:moveTo>
                  <a:lnTo>
                    <a:pt x="2"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497" name="Freeform 25"/>
            <p:cNvSpPr/>
            <p:nvPr/>
          </p:nvSpPr>
          <p:spPr bwMode="auto">
            <a:xfrm>
              <a:off x="1610" y="3140"/>
              <a:ext cx="6" cy="290"/>
            </a:xfrm>
            <a:custGeom>
              <a:avLst/>
              <a:gdLst/>
              <a:ahLst/>
              <a:cxnLst>
                <a:cxn ang="0">
                  <a:pos x="6" y="290"/>
                </a:cxn>
                <a:cxn ang="0">
                  <a:pos x="0" y="0"/>
                </a:cxn>
              </a:cxnLst>
              <a:rect l="0" t="0" r="r" b="b"/>
              <a:pathLst>
                <a:path w="6" h="290">
                  <a:moveTo>
                    <a:pt x="6" y="290"/>
                  </a:moveTo>
                  <a:lnTo>
                    <a:pt x="0"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498" name="Line 26"/>
            <p:cNvSpPr>
              <a:spLocks noChangeShapeType="1"/>
            </p:cNvSpPr>
            <p:nvPr/>
          </p:nvSpPr>
          <p:spPr bwMode="auto">
            <a:xfrm>
              <a:off x="840" y="3432"/>
              <a:ext cx="768"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grpSp>
      <p:grpSp>
        <p:nvGrpSpPr>
          <p:cNvPr id="3" name="Group 45"/>
          <p:cNvGrpSpPr/>
          <p:nvPr/>
        </p:nvGrpSpPr>
        <p:grpSpPr bwMode="auto">
          <a:xfrm>
            <a:off x="3551238" y="3806825"/>
            <a:ext cx="2900362" cy="485775"/>
            <a:chOff x="2237" y="2398"/>
            <a:chExt cx="1827" cy="306"/>
          </a:xfrm>
        </p:grpSpPr>
        <p:sp>
          <p:nvSpPr>
            <p:cNvPr id="489500" name="Freeform 28"/>
            <p:cNvSpPr/>
            <p:nvPr/>
          </p:nvSpPr>
          <p:spPr bwMode="auto">
            <a:xfrm>
              <a:off x="2237" y="2414"/>
              <a:ext cx="3" cy="290"/>
            </a:xfrm>
            <a:custGeom>
              <a:avLst/>
              <a:gdLst/>
              <a:ahLst/>
              <a:cxnLst>
                <a:cxn ang="0">
                  <a:pos x="0" y="290"/>
                </a:cxn>
                <a:cxn ang="0">
                  <a:pos x="3" y="0"/>
                </a:cxn>
              </a:cxnLst>
              <a:rect l="0" t="0" r="r" b="b"/>
              <a:pathLst>
                <a:path w="3" h="290">
                  <a:moveTo>
                    <a:pt x="0" y="290"/>
                  </a:moveTo>
                  <a:lnTo>
                    <a:pt x="3"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3" name="Freeform 31"/>
            <p:cNvSpPr/>
            <p:nvPr/>
          </p:nvSpPr>
          <p:spPr bwMode="auto">
            <a:xfrm>
              <a:off x="2813" y="2398"/>
              <a:ext cx="7" cy="304"/>
            </a:xfrm>
            <a:custGeom>
              <a:avLst/>
              <a:gdLst/>
              <a:ahLst/>
              <a:cxnLst>
                <a:cxn ang="0">
                  <a:pos x="7" y="304"/>
                </a:cxn>
                <a:cxn ang="0">
                  <a:pos x="0" y="0"/>
                </a:cxn>
              </a:cxnLst>
              <a:rect l="0" t="0" r="r" b="b"/>
              <a:pathLst>
                <a:path w="7" h="304">
                  <a:moveTo>
                    <a:pt x="7" y="304"/>
                  </a:moveTo>
                  <a:lnTo>
                    <a:pt x="0" y="0"/>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4" name="Freeform 32"/>
            <p:cNvSpPr/>
            <p:nvPr/>
          </p:nvSpPr>
          <p:spPr bwMode="auto">
            <a:xfrm>
              <a:off x="2237" y="2702"/>
              <a:ext cx="1827" cy="2"/>
            </a:xfrm>
            <a:custGeom>
              <a:avLst/>
              <a:gdLst/>
              <a:ahLst/>
              <a:cxnLst>
                <a:cxn ang="0">
                  <a:pos x="0" y="0"/>
                </a:cxn>
                <a:cxn ang="0">
                  <a:pos x="1827" y="2"/>
                </a:cxn>
              </a:cxnLst>
              <a:rect l="0" t="0" r="r" b="b"/>
              <a:pathLst>
                <a:path w="1827" h="2">
                  <a:moveTo>
                    <a:pt x="0" y="0"/>
                  </a:moveTo>
                  <a:lnTo>
                    <a:pt x="1827" y="2"/>
                  </a:lnTo>
                </a:path>
              </a:pathLst>
            </a:cu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5" name="Line 33"/>
            <p:cNvSpPr>
              <a:spLocks noChangeShapeType="1"/>
            </p:cNvSpPr>
            <p:nvPr/>
          </p:nvSpPr>
          <p:spPr bwMode="auto">
            <a:xfrm flipV="1">
              <a:off x="3389" y="2414"/>
              <a:ext cx="0" cy="288"/>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sp>
          <p:nvSpPr>
            <p:cNvPr id="489506" name="Line 34"/>
            <p:cNvSpPr>
              <a:spLocks noChangeShapeType="1"/>
            </p:cNvSpPr>
            <p:nvPr/>
          </p:nvSpPr>
          <p:spPr bwMode="auto">
            <a:xfrm flipV="1">
              <a:off x="4061" y="2414"/>
              <a:ext cx="0" cy="288"/>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atin typeface="+mn-lt"/>
                <a:ea typeface="+mn-ea"/>
              </a:endParaRPr>
            </a:p>
          </p:txBody>
        </p:sp>
      </p:grpSp>
      <p:grpSp>
        <p:nvGrpSpPr>
          <p:cNvPr id="4" name="Group 44"/>
          <p:cNvGrpSpPr/>
          <p:nvPr/>
        </p:nvGrpSpPr>
        <p:grpSpPr bwMode="auto">
          <a:xfrm>
            <a:off x="1114425" y="2997200"/>
            <a:ext cx="6688138" cy="347663"/>
            <a:chOff x="702" y="1888"/>
            <a:chExt cx="4213" cy="219"/>
          </a:xfrm>
        </p:grpSpPr>
        <p:sp>
          <p:nvSpPr>
            <p:cNvPr id="489509" name="Line 37"/>
            <p:cNvSpPr>
              <a:spLocks noChangeShapeType="1"/>
            </p:cNvSpPr>
            <p:nvPr/>
          </p:nvSpPr>
          <p:spPr bwMode="auto">
            <a:xfrm flipV="1">
              <a:off x="4909" y="1888"/>
              <a:ext cx="0" cy="192"/>
            </a:xfrm>
            <a:prstGeom prst="line">
              <a:avLst/>
            </a:prstGeom>
            <a:noFill/>
            <a:ln w="28575" algn="ctr">
              <a:solidFill>
                <a:srgbClr val="C00000"/>
              </a:solidFill>
              <a:miter lim="800000"/>
            </a:ln>
          </p:spPr>
          <p:txBody>
            <a:bodyPr wrap="none" anchor="ctr"/>
            <a:lstStyle/>
            <a:p>
              <a:endParaRPr lang="zh-CN" altLang="en-US">
                <a:solidFill>
                  <a:srgbClr val="FF0000"/>
                </a:solidFill>
                <a:ea typeface="宋体" charset="-122"/>
              </a:endParaRPr>
            </a:p>
          </p:txBody>
        </p:sp>
        <p:sp>
          <p:nvSpPr>
            <p:cNvPr id="489510" name="Line 38"/>
            <p:cNvSpPr>
              <a:spLocks noChangeShapeType="1"/>
            </p:cNvSpPr>
            <p:nvPr/>
          </p:nvSpPr>
          <p:spPr bwMode="auto">
            <a:xfrm flipV="1">
              <a:off x="719" y="1896"/>
              <a:ext cx="0" cy="192"/>
            </a:xfrm>
            <a:prstGeom prst="line">
              <a:avLst/>
            </a:prstGeom>
            <a:noFill/>
            <a:ln w="28575" algn="ctr">
              <a:solidFill>
                <a:srgbClr val="C00000"/>
              </a:solidFill>
              <a:miter lim="800000"/>
            </a:ln>
          </p:spPr>
          <p:txBody>
            <a:bodyPr wrap="none" anchor="ctr"/>
            <a:lstStyle/>
            <a:p>
              <a:endParaRPr lang="zh-CN" altLang="en-US">
                <a:solidFill>
                  <a:srgbClr val="FF0000"/>
                </a:solidFill>
                <a:ea typeface="宋体" charset="-122"/>
              </a:endParaRPr>
            </a:p>
          </p:txBody>
        </p:sp>
        <p:sp>
          <p:nvSpPr>
            <p:cNvPr id="489511" name="Line 39"/>
            <p:cNvSpPr>
              <a:spLocks noChangeShapeType="1"/>
            </p:cNvSpPr>
            <p:nvPr/>
          </p:nvSpPr>
          <p:spPr bwMode="auto">
            <a:xfrm flipV="1">
              <a:off x="702" y="1896"/>
              <a:ext cx="4213" cy="0"/>
            </a:xfrm>
            <a:prstGeom prst="line">
              <a:avLst/>
            </a:prstGeom>
            <a:noFill/>
            <a:ln w="28575" algn="ctr">
              <a:solidFill>
                <a:srgbClr val="C00000"/>
              </a:solidFill>
              <a:miter lim="800000"/>
            </a:ln>
          </p:spPr>
          <p:txBody>
            <a:bodyPr wrap="none" anchor="ctr"/>
            <a:lstStyle/>
            <a:p>
              <a:endParaRPr lang="zh-CN" altLang="en-US">
                <a:solidFill>
                  <a:srgbClr val="FF0000"/>
                </a:solidFill>
                <a:ea typeface="宋体" charset="-122"/>
              </a:endParaRPr>
            </a:p>
          </p:txBody>
        </p:sp>
        <p:sp>
          <p:nvSpPr>
            <p:cNvPr id="489512" name="Line 40"/>
            <p:cNvSpPr>
              <a:spLocks noChangeShapeType="1"/>
            </p:cNvSpPr>
            <p:nvPr/>
          </p:nvSpPr>
          <p:spPr bwMode="auto">
            <a:xfrm flipV="1">
              <a:off x="1422" y="1915"/>
              <a:ext cx="0" cy="192"/>
            </a:xfrm>
            <a:prstGeom prst="line">
              <a:avLst/>
            </a:prstGeom>
            <a:noFill/>
            <a:ln w="28575" algn="ctr">
              <a:solidFill>
                <a:srgbClr val="C00000"/>
              </a:solidFill>
              <a:miter lim="800000"/>
            </a:ln>
          </p:spPr>
          <p:txBody>
            <a:bodyPr wrap="none" anchor="ctr"/>
            <a:lstStyle/>
            <a:p>
              <a:endParaRPr lang="zh-CN" altLang="en-US">
                <a:solidFill>
                  <a:srgbClr val="FF0000"/>
                </a:solidFill>
                <a:ea typeface="宋体" charset="-122"/>
              </a:endParaRPr>
            </a:p>
          </p:txBody>
        </p:sp>
      </p:grpSp>
      <p:sp>
        <p:nvSpPr>
          <p:cNvPr id="489513" name="AutoShape 41"/>
          <p:cNvSpPr>
            <a:spLocks noChangeArrowheads="1"/>
          </p:cNvSpPr>
          <p:nvPr/>
        </p:nvSpPr>
        <p:spPr bwMode="auto">
          <a:xfrm>
            <a:off x="811213" y="4468813"/>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工程信息</a:t>
            </a:r>
          </a:p>
        </p:txBody>
      </p:sp>
      <p:sp>
        <p:nvSpPr>
          <p:cNvPr id="489514" name="AutoShape 42"/>
          <p:cNvSpPr>
            <a:spLocks noChangeArrowheads="1"/>
          </p:cNvSpPr>
          <p:nvPr/>
        </p:nvSpPr>
        <p:spPr bwMode="auto">
          <a:xfrm>
            <a:off x="4268788" y="4468813"/>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员工信息</a:t>
            </a:r>
          </a:p>
        </p:txBody>
      </p:sp>
      <p:sp>
        <p:nvSpPr>
          <p:cNvPr id="489515" name="AutoShape 43"/>
          <p:cNvSpPr>
            <a:spLocks noChangeArrowheads="1"/>
          </p:cNvSpPr>
          <p:nvPr/>
        </p:nvSpPr>
        <p:spPr bwMode="auto">
          <a:xfrm>
            <a:off x="3132138" y="2452688"/>
            <a:ext cx="2406650"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项目工时信息</a:t>
            </a:r>
          </a:p>
        </p:txBody>
      </p:sp>
      <p:graphicFrame>
        <p:nvGraphicFramePr>
          <p:cNvPr id="29" name="Group 29"/>
          <p:cNvGraphicFramePr>
            <a:graphicFrameLocks noGrp="1"/>
          </p:cNvGraphicFramePr>
          <p:nvPr/>
        </p:nvGraphicFramePr>
        <p:xfrm>
          <a:off x="714346" y="3357562"/>
          <a:ext cx="7429553" cy="500066"/>
        </p:xfrm>
        <a:graphic>
          <a:graphicData uri="http://schemas.openxmlformats.org/drawingml/2006/table">
            <a:tbl>
              <a:tblPr firstRow="1" bandRow="1">
                <a:tableStyleId>{5C22544A-7EE6-4342-B048-85BDC9FD1C3A}</a:tableStyleId>
              </a:tblPr>
              <a:tblGrid>
                <a:gridCol w="1083418"/>
                <a:gridCol w="1270499"/>
                <a:gridCol w="1029839"/>
                <a:gridCol w="949918"/>
                <a:gridCol w="889081"/>
                <a:gridCol w="1471198"/>
                <a:gridCol w="735600"/>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工程名称</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职工号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姓名</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职务</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小时工资率</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工时</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9515"/>
                                        </p:tgtEl>
                                        <p:attrNameLst>
                                          <p:attrName>style.visibility</p:attrName>
                                        </p:attrNameLst>
                                      </p:cBhvr>
                                      <p:to>
                                        <p:strVal val="visible"/>
                                      </p:to>
                                    </p:set>
                                    <p:animEffect transition="in" filter="wipe(left)">
                                      <p:cBhvr>
                                        <p:cTn id="11" dur="500"/>
                                        <p:tgtEl>
                                          <p:spTgt spid="489515"/>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89513"/>
                                        </p:tgtEl>
                                        <p:attrNameLst>
                                          <p:attrName>style.visibility</p:attrName>
                                        </p:attrNameLst>
                                      </p:cBhvr>
                                      <p:to>
                                        <p:strVal val="visible"/>
                                      </p:to>
                                    </p:set>
                                    <p:animEffect transition="in" filter="wipe(left)">
                                      <p:cBhvr>
                                        <p:cTn id="19" dur="500"/>
                                        <p:tgtEl>
                                          <p:spTgt spid="489513"/>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heckerboard(across)">
                                      <p:cBhvr>
                                        <p:cTn id="23" dur="500"/>
                                        <p:tgtEl>
                                          <p:spTgt spid="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89514"/>
                                        </p:tgtEl>
                                        <p:attrNameLst>
                                          <p:attrName>style.visibility</p:attrName>
                                        </p:attrNameLst>
                                      </p:cBhvr>
                                      <p:to>
                                        <p:strVal val="visible"/>
                                      </p:to>
                                    </p:set>
                                    <p:animEffect transition="in" filter="wipe(left)">
                                      <p:cBhvr>
                                        <p:cTn id="27" dur="500"/>
                                        <p:tgtEl>
                                          <p:spTgt spid="489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513" grpId="0" animBg="1"/>
      <p:bldP spid="489514" grpId="0" animBg="1"/>
      <p:bldP spid="4895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noFill/>
        </p:spPr>
        <p:txBody>
          <a:bodyPr/>
          <a:lstStyle/>
          <a:p>
            <a:r>
              <a:rPr lang="zh-CN" altLang="en-US"/>
              <a:t>规范化示例</a:t>
            </a:r>
            <a:r>
              <a:rPr lang="en-US" altLang="zh-CN"/>
              <a:t>6-5</a:t>
            </a:r>
            <a:endParaRPr lang="zh-CN" altLang="en-US"/>
          </a:p>
        </p:txBody>
      </p:sp>
      <p:sp>
        <p:nvSpPr>
          <p:cNvPr id="7" name="内容占位符 6"/>
          <p:cNvSpPr>
            <a:spLocks noGrp="1"/>
          </p:cNvSpPr>
          <p:nvPr>
            <p:ph idx="1"/>
          </p:nvPr>
        </p:nvSpPr>
        <p:spPr/>
        <p:txBody>
          <a:bodyPr/>
          <a:lstStyle/>
          <a:p>
            <a:r>
              <a:rPr lang="zh-CN" altLang="en-US"/>
              <a:t>应用第二范式规范化：</a:t>
            </a:r>
          </a:p>
        </p:txBody>
      </p:sp>
      <p:sp>
        <p:nvSpPr>
          <p:cNvPr id="39" name="灯片编号占位符 38"/>
          <p:cNvSpPr>
            <a:spLocks noGrp="1"/>
          </p:cNvSpPr>
          <p:nvPr>
            <p:ph type="sldNum" sz="quarter" idx="12"/>
          </p:nvPr>
        </p:nvSpPr>
        <p:spPr/>
        <p:txBody>
          <a:bodyPr/>
          <a:lstStyle/>
          <a:p>
            <a:pPr>
              <a:defRPr/>
            </a:pPr>
            <a:fld id="{28FED7F7-542B-44B9-8A0F-41B586BD2757}" type="slidenum">
              <a:rPr lang="zh-CN" altLang="en-US" smtClean="0"/>
              <a:t>25</a:t>
            </a:fld>
            <a:r>
              <a:rPr lang="en-US" altLang="zh-CN" smtClean="0"/>
              <a:t>/43</a:t>
            </a:r>
            <a:endParaRPr lang="zh-CN" altLang="en-US" dirty="0"/>
          </a:p>
        </p:txBody>
      </p:sp>
      <p:grpSp>
        <p:nvGrpSpPr>
          <p:cNvPr id="2" name="Group 59"/>
          <p:cNvGrpSpPr/>
          <p:nvPr/>
        </p:nvGrpSpPr>
        <p:grpSpPr bwMode="auto">
          <a:xfrm>
            <a:off x="1574800" y="1987550"/>
            <a:ext cx="1447800" cy="304800"/>
            <a:chOff x="992" y="912"/>
            <a:chExt cx="912" cy="192"/>
          </a:xfrm>
        </p:grpSpPr>
        <p:grpSp>
          <p:nvGrpSpPr>
            <p:cNvPr id="3" name="Group 11"/>
            <p:cNvGrpSpPr/>
            <p:nvPr/>
          </p:nvGrpSpPr>
          <p:grpSpPr bwMode="auto">
            <a:xfrm>
              <a:off x="992" y="912"/>
              <a:ext cx="912" cy="192"/>
              <a:chOff x="912" y="912"/>
              <a:chExt cx="912" cy="192"/>
            </a:xfrm>
          </p:grpSpPr>
          <p:sp>
            <p:nvSpPr>
              <p:cNvPr id="491532" name="Line 12"/>
              <p:cNvSpPr>
                <a:spLocks noChangeShapeType="1"/>
              </p:cNvSpPr>
              <p:nvPr/>
            </p:nvSpPr>
            <p:spPr bwMode="auto">
              <a:xfrm>
                <a:off x="912" y="91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3" name="Line 13"/>
              <p:cNvSpPr>
                <a:spLocks noChangeShapeType="1"/>
              </p:cNvSpPr>
              <p:nvPr/>
            </p:nvSpPr>
            <p:spPr bwMode="auto">
              <a:xfrm>
                <a:off x="912" y="912"/>
                <a:ext cx="91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sp>
          <p:nvSpPr>
            <p:cNvPr id="491534" name="Line 14"/>
            <p:cNvSpPr>
              <a:spLocks noChangeShapeType="1"/>
            </p:cNvSpPr>
            <p:nvPr/>
          </p:nvSpPr>
          <p:spPr bwMode="auto">
            <a:xfrm>
              <a:off x="1904" y="912"/>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grpSp>
        <p:nvGrpSpPr>
          <p:cNvPr id="4" name="Group 15"/>
          <p:cNvGrpSpPr/>
          <p:nvPr/>
        </p:nvGrpSpPr>
        <p:grpSpPr bwMode="auto">
          <a:xfrm>
            <a:off x="1360488" y="3511550"/>
            <a:ext cx="4203700" cy="304800"/>
            <a:chOff x="1104" y="1728"/>
            <a:chExt cx="2648" cy="192"/>
          </a:xfrm>
        </p:grpSpPr>
        <p:sp>
          <p:nvSpPr>
            <p:cNvPr id="491536" name="Line 16"/>
            <p:cNvSpPr>
              <a:spLocks noChangeShapeType="1"/>
            </p:cNvSpPr>
            <p:nvPr/>
          </p:nvSpPr>
          <p:spPr bwMode="auto">
            <a:xfrm>
              <a:off x="1104" y="1728"/>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7" name="Line 17"/>
            <p:cNvSpPr>
              <a:spLocks noChangeShapeType="1"/>
            </p:cNvSpPr>
            <p:nvPr/>
          </p:nvSpPr>
          <p:spPr bwMode="auto">
            <a:xfrm>
              <a:off x="1992" y="172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8" name="Line 18"/>
            <p:cNvSpPr>
              <a:spLocks noChangeShapeType="1"/>
            </p:cNvSpPr>
            <p:nvPr/>
          </p:nvSpPr>
          <p:spPr bwMode="auto">
            <a:xfrm>
              <a:off x="2808" y="172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39" name="Line 19"/>
            <p:cNvSpPr>
              <a:spLocks noChangeShapeType="1"/>
            </p:cNvSpPr>
            <p:nvPr/>
          </p:nvSpPr>
          <p:spPr bwMode="auto">
            <a:xfrm>
              <a:off x="3752" y="172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40" name="Line 20"/>
            <p:cNvSpPr>
              <a:spLocks noChangeShapeType="1"/>
            </p:cNvSpPr>
            <p:nvPr/>
          </p:nvSpPr>
          <p:spPr bwMode="auto">
            <a:xfrm>
              <a:off x="1104" y="1728"/>
              <a:ext cx="264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grpSp>
        <p:nvGrpSpPr>
          <p:cNvPr id="5" name="Group 33"/>
          <p:cNvGrpSpPr/>
          <p:nvPr/>
        </p:nvGrpSpPr>
        <p:grpSpPr bwMode="auto">
          <a:xfrm>
            <a:off x="4179888" y="4260850"/>
            <a:ext cx="1524000" cy="304800"/>
            <a:chOff x="2832" y="2208"/>
            <a:chExt cx="960" cy="192"/>
          </a:xfrm>
        </p:grpSpPr>
        <p:sp>
          <p:nvSpPr>
            <p:cNvPr id="491554" name="Line 34"/>
            <p:cNvSpPr>
              <a:spLocks noChangeShapeType="1"/>
            </p:cNvSpPr>
            <p:nvPr/>
          </p:nvSpPr>
          <p:spPr bwMode="auto">
            <a:xfrm>
              <a:off x="2832" y="2256"/>
              <a:ext cx="0" cy="144"/>
            </a:xfrm>
            <a:prstGeom prst="line">
              <a:avLst/>
            </a:prstGeom>
            <a:noFill/>
            <a:ln w="28575" algn="ctr">
              <a:solidFill>
                <a:srgbClr val="C00000"/>
              </a:solidFill>
              <a:miter lim="800000"/>
            </a:ln>
          </p:spPr>
          <p:txBody>
            <a:bodyPr wrap="none" anchor="ctr"/>
            <a:lstStyle/>
            <a:p>
              <a:endParaRPr lang="zh-CN" altLang="en-US">
                <a:solidFill>
                  <a:srgbClr val="FF0000"/>
                </a:solidFill>
                <a:ea typeface="宋体" charset="-122"/>
              </a:endParaRPr>
            </a:p>
          </p:txBody>
        </p:sp>
        <p:sp>
          <p:nvSpPr>
            <p:cNvPr id="491555" name="Line 35"/>
            <p:cNvSpPr>
              <a:spLocks noChangeShapeType="1"/>
            </p:cNvSpPr>
            <p:nvPr/>
          </p:nvSpPr>
          <p:spPr bwMode="auto">
            <a:xfrm>
              <a:off x="2832" y="2400"/>
              <a:ext cx="960" cy="0"/>
            </a:xfrm>
            <a:prstGeom prst="line">
              <a:avLst/>
            </a:prstGeom>
            <a:noFill/>
            <a:ln w="28575" algn="ctr">
              <a:solidFill>
                <a:srgbClr val="C00000"/>
              </a:solidFill>
              <a:miter lim="800000"/>
            </a:ln>
          </p:spPr>
          <p:txBody>
            <a:bodyPr wrap="none" anchor="ctr"/>
            <a:lstStyle/>
            <a:p>
              <a:endParaRPr lang="zh-CN" altLang="en-US">
                <a:solidFill>
                  <a:srgbClr val="FF0000"/>
                </a:solidFill>
                <a:ea typeface="宋体" charset="-122"/>
              </a:endParaRPr>
            </a:p>
          </p:txBody>
        </p:sp>
        <p:sp>
          <p:nvSpPr>
            <p:cNvPr id="491556" name="Line 36"/>
            <p:cNvSpPr>
              <a:spLocks noChangeShapeType="1"/>
            </p:cNvSpPr>
            <p:nvPr/>
          </p:nvSpPr>
          <p:spPr bwMode="auto">
            <a:xfrm flipV="1">
              <a:off x="3792" y="2208"/>
              <a:ext cx="0" cy="192"/>
            </a:xfrm>
            <a:prstGeom prst="line">
              <a:avLst/>
            </a:prstGeom>
            <a:noFill/>
            <a:ln w="28575" algn="ctr">
              <a:solidFill>
                <a:srgbClr val="C00000"/>
              </a:solidFill>
              <a:miter lim="800000"/>
              <a:tailEnd type="triangle"/>
            </a:ln>
          </p:spPr>
          <p:txBody>
            <a:bodyPr wrap="none" anchor="ctr"/>
            <a:lstStyle/>
            <a:p>
              <a:endParaRPr lang="zh-CN" altLang="en-US">
                <a:solidFill>
                  <a:srgbClr val="FF0000"/>
                </a:solidFill>
                <a:ea typeface="宋体" charset="-122"/>
              </a:endParaRPr>
            </a:p>
          </p:txBody>
        </p:sp>
      </p:grpSp>
      <p:grpSp>
        <p:nvGrpSpPr>
          <p:cNvPr id="6" name="Group 37"/>
          <p:cNvGrpSpPr/>
          <p:nvPr/>
        </p:nvGrpSpPr>
        <p:grpSpPr bwMode="auto">
          <a:xfrm>
            <a:off x="1452563" y="5392738"/>
            <a:ext cx="2438400" cy="304800"/>
            <a:chOff x="1104" y="3072"/>
            <a:chExt cx="1536" cy="192"/>
          </a:xfrm>
        </p:grpSpPr>
        <p:sp>
          <p:nvSpPr>
            <p:cNvPr id="491558" name="Line 38"/>
            <p:cNvSpPr>
              <a:spLocks noChangeShapeType="1"/>
            </p:cNvSpPr>
            <p:nvPr/>
          </p:nvSpPr>
          <p:spPr bwMode="auto">
            <a:xfrm>
              <a:off x="1824" y="307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59" name="Line 39"/>
            <p:cNvSpPr>
              <a:spLocks noChangeShapeType="1"/>
            </p:cNvSpPr>
            <p:nvPr/>
          </p:nvSpPr>
          <p:spPr bwMode="auto">
            <a:xfrm>
              <a:off x="1104" y="307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60" name="Line 40"/>
            <p:cNvSpPr>
              <a:spLocks noChangeShapeType="1"/>
            </p:cNvSpPr>
            <p:nvPr/>
          </p:nvSpPr>
          <p:spPr bwMode="auto">
            <a:xfrm>
              <a:off x="2640" y="3072"/>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sp>
          <p:nvSpPr>
            <p:cNvPr id="491561" name="Line 41"/>
            <p:cNvSpPr>
              <a:spLocks noChangeShapeType="1"/>
            </p:cNvSpPr>
            <p:nvPr/>
          </p:nvSpPr>
          <p:spPr bwMode="auto">
            <a:xfrm>
              <a:off x="1104" y="3072"/>
              <a:ext cx="1536"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b"/>
            <a:lstStyle/>
            <a:p>
              <a:pPr>
                <a:defRPr/>
              </a:pPr>
              <a:endParaRPr lang="zh-CN" altLang="en-US">
                <a:latin typeface="+mn-lt"/>
                <a:ea typeface="+mn-ea"/>
              </a:endParaRPr>
            </a:p>
          </p:txBody>
        </p:sp>
      </p:grpSp>
      <p:sp>
        <p:nvSpPr>
          <p:cNvPr id="491573" name="AutoShape 53"/>
          <p:cNvSpPr>
            <a:spLocks noChangeArrowheads="1"/>
          </p:cNvSpPr>
          <p:nvPr/>
        </p:nvSpPr>
        <p:spPr bwMode="auto">
          <a:xfrm>
            <a:off x="3979863" y="2273300"/>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工程表</a:t>
            </a:r>
          </a:p>
        </p:txBody>
      </p:sp>
      <p:sp>
        <p:nvSpPr>
          <p:cNvPr id="491574" name="AutoShape 54"/>
          <p:cNvSpPr>
            <a:spLocks noChangeArrowheads="1"/>
          </p:cNvSpPr>
          <p:nvPr/>
        </p:nvSpPr>
        <p:spPr bwMode="auto">
          <a:xfrm>
            <a:off x="6572250" y="3857625"/>
            <a:ext cx="1830388"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员工表</a:t>
            </a:r>
          </a:p>
        </p:txBody>
      </p:sp>
      <p:sp>
        <p:nvSpPr>
          <p:cNvPr id="491575" name="AutoShape 55"/>
          <p:cNvSpPr>
            <a:spLocks noChangeArrowheads="1"/>
          </p:cNvSpPr>
          <p:nvPr/>
        </p:nvSpPr>
        <p:spPr bwMode="auto">
          <a:xfrm>
            <a:off x="4843463" y="5657850"/>
            <a:ext cx="2406650"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项目工时表</a:t>
            </a:r>
          </a:p>
        </p:txBody>
      </p:sp>
      <p:sp>
        <p:nvSpPr>
          <p:cNvPr id="491576" name="AutoShape 56"/>
          <p:cNvSpPr>
            <a:spLocks noChangeArrowheads="1"/>
          </p:cNvSpPr>
          <p:nvPr/>
        </p:nvSpPr>
        <p:spPr bwMode="auto">
          <a:xfrm>
            <a:off x="4122738" y="4718050"/>
            <a:ext cx="2695575"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GB" b="1" dirty="0"/>
              <a:t>满足第三范式吗？</a:t>
            </a:r>
            <a:r>
              <a:rPr lang="zh-CN" altLang="en-US" b="1" dirty="0"/>
              <a:t> </a:t>
            </a:r>
          </a:p>
        </p:txBody>
      </p:sp>
      <p:graphicFrame>
        <p:nvGraphicFramePr>
          <p:cNvPr id="36" name="Group 29"/>
          <p:cNvGraphicFramePr>
            <a:graphicFrameLocks noGrp="1"/>
          </p:cNvGraphicFramePr>
          <p:nvPr/>
        </p:nvGraphicFramePr>
        <p:xfrm>
          <a:off x="1217951" y="2285992"/>
          <a:ext cx="2353917" cy="500066"/>
        </p:xfrm>
        <a:graphic>
          <a:graphicData uri="http://schemas.openxmlformats.org/drawingml/2006/table">
            <a:tbl>
              <a:tblPr firstRow="1" bandRow="1">
                <a:tableStyleId>{5C22544A-7EE6-4342-B048-85BDC9FD1C3A}</a:tableStyleId>
              </a:tblPr>
              <a:tblGrid>
                <a:gridCol w="1083418"/>
                <a:gridCol w="1270499"/>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工程名称</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37" name="Group 29"/>
          <p:cNvGraphicFramePr>
            <a:graphicFrameLocks noGrp="1"/>
          </p:cNvGraphicFramePr>
          <p:nvPr/>
        </p:nvGraphicFramePr>
        <p:xfrm>
          <a:off x="857225" y="3786190"/>
          <a:ext cx="5572163" cy="500066"/>
        </p:xfrm>
        <a:graphic>
          <a:graphicData uri="http://schemas.openxmlformats.org/drawingml/2006/table">
            <a:tbl>
              <a:tblPr firstRow="1" bandRow="1">
                <a:tableStyleId>{5C22544A-7EE6-4342-B048-85BDC9FD1C3A}</a:tableStyleId>
              </a:tblPr>
              <a:tblGrid>
                <a:gridCol w="1322208"/>
                <a:gridCol w="1249559"/>
                <a:gridCol w="1285884"/>
                <a:gridCol w="1714512"/>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职工号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姓名</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职务</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小时工资率</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38" name="Group 29"/>
          <p:cNvGraphicFramePr>
            <a:graphicFrameLocks noGrp="1"/>
          </p:cNvGraphicFramePr>
          <p:nvPr/>
        </p:nvGraphicFramePr>
        <p:xfrm>
          <a:off x="928662" y="5715016"/>
          <a:ext cx="3643338" cy="500066"/>
        </p:xfrm>
        <a:graphic>
          <a:graphicData uri="http://schemas.openxmlformats.org/drawingml/2006/table">
            <a:tbl>
              <a:tblPr firstRow="1" bandRow="1">
                <a:tableStyleId>{5C22544A-7EE6-4342-B048-85BDC9FD1C3A}</a:tableStyleId>
              </a:tblPr>
              <a:tblGrid>
                <a:gridCol w="1214446"/>
                <a:gridCol w="1214446"/>
                <a:gridCol w="1214446"/>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职工号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工时</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1573"/>
                                        </p:tgtEl>
                                        <p:attrNameLst>
                                          <p:attrName>style.visibility</p:attrName>
                                        </p:attrNameLst>
                                      </p:cBhvr>
                                      <p:to>
                                        <p:strVal val="visible"/>
                                      </p:to>
                                    </p:set>
                                    <p:animEffect transition="in" filter="wipe(left)">
                                      <p:cBhvr>
                                        <p:cTn id="11" dur="500"/>
                                        <p:tgtEl>
                                          <p:spTgt spid="49157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1574"/>
                                        </p:tgtEl>
                                        <p:attrNameLst>
                                          <p:attrName>style.visibility</p:attrName>
                                        </p:attrNameLst>
                                      </p:cBhvr>
                                      <p:to>
                                        <p:strVal val="visible"/>
                                      </p:to>
                                    </p:set>
                                    <p:animEffect transition="in" filter="wipe(left)">
                                      <p:cBhvr>
                                        <p:cTn id="19" dur="500"/>
                                        <p:tgtEl>
                                          <p:spTgt spid="49157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91575"/>
                                        </p:tgtEl>
                                        <p:attrNameLst>
                                          <p:attrName>style.visibility</p:attrName>
                                        </p:attrNameLst>
                                      </p:cBhvr>
                                      <p:to>
                                        <p:strVal val="visible"/>
                                      </p:to>
                                    </p:set>
                                    <p:animEffect transition="in" filter="wipe(left)">
                                      <p:cBhvr>
                                        <p:cTn id="27" dur="500"/>
                                        <p:tgtEl>
                                          <p:spTgt spid="4915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91576"/>
                                        </p:tgtEl>
                                        <p:attrNameLst>
                                          <p:attrName>style.visibility</p:attrName>
                                        </p:attrNameLst>
                                      </p:cBhvr>
                                      <p:to>
                                        <p:strVal val="visible"/>
                                      </p:to>
                                    </p:set>
                                    <p:animEffect transition="in" filter="wipe(left)">
                                      <p:cBhvr>
                                        <p:cTn id="36" dur="500"/>
                                        <p:tgtEl>
                                          <p:spTgt spid="49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3" grpId="0" animBg="1"/>
      <p:bldP spid="491574" grpId="0" animBg="1"/>
      <p:bldP spid="491575" grpId="0" animBg="1"/>
      <p:bldP spid="4915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noFill/>
        </p:spPr>
        <p:txBody>
          <a:bodyPr/>
          <a:lstStyle/>
          <a:p>
            <a:r>
              <a:rPr lang="zh-CN" altLang="en-US"/>
              <a:t>规范化示例</a:t>
            </a:r>
            <a:r>
              <a:rPr lang="en-US" altLang="zh-CN"/>
              <a:t>6-6</a:t>
            </a:r>
            <a:endParaRPr lang="zh-CN" altLang="en-US"/>
          </a:p>
        </p:txBody>
      </p:sp>
      <p:sp>
        <p:nvSpPr>
          <p:cNvPr id="7" name="内容占位符 6"/>
          <p:cNvSpPr>
            <a:spLocks noGrp="1"/>
          </p:cNvSpPr>
          <p:nvPr>
            <p:ph idx="1"/>
          </p:nvPr>
        </p:nvSpPr>
        <p:spPr/>
        <p:txBody>
          <a:bodyPr/>
          <a:lstStyle/>
          <a:p>
            <a:r>
              <a:rPr lang="zh-CN" altLang="en-US"/>
              <a:t>应用第三范式规范化：</a:t>
            </a:r>
          </a:p>
        </p:txBody>
      </p:sp>
      <p:sp>
        <p:nvSpPr>
          <p:cNvPr id="42" name="灯片编号占位符 41"/>
          <p:cNvSpPr>
            <a:spLocks noGrp="1"/>
          </p:cNvSpPr>
          <p:nvPr>
            <p:ph type="sldNum" sz="quarter" idx="12"/>
          </p:nvPr>
        </p:nvSpPr>
        <p:spPr/>
        <p:txBody>
          <a:bodyPr/>
          <a:lstStyle/>
          <a:p>
            <a:pPr>
              <a:defRPr/>
            </a:pPr>
            <a:fld id="{28FED7F7-542B-44B9-8A0F-41B586BD2757}" type="slidenum">
              <a:rPr lang="zh-CN" altLang="en-US" smtClean="0"/>
              <a:t>26</a:t>
            </a:fld>
            <a:r>
              <a:rPr lang="en-US" altLang="zh-CN" smtClean="0"/>
              <a:t>/43</a:t>
            </a:r>
            <a:endParaRPr lang="zh-CN" altLang="en-US" dirty="0"/>
          </a:p>
        </p:txBody>
      </p:sp>
      <p:grpSp>
        <p:nvGrpSpPr>
          <p:cNvPr id="2" name="Group 64"/>
          <p:cNvGrpSpPr/>
          <p:nvPr/>
        </p:nvGrpSpPr>
        <p:grpSpPr bwMode="auto">
          <a:xfrm>
            <a:off x="1936750" y="1855788"/>
            <a:ext cx="1447800" cy="317500"/>
            <a:chOff x="1220" y="808"/>
            <a:chExt cx="912" cy="200"/>
          </a:xfrm>
        </p:grpSpPr>
        <p:grpSp>
          <p:nvGrpSpPr>
            <p:cNvPr id="3" name="Group 11"/>
            <p:cNvGrpSpPr/>
            <p:nvPr/>
          </p:nvGrpSpPr>
          <p:grpSpPr bwMode="auto">
            <a:xfrm>
              <a:off x="1220" y="816"/>
              <a:ext cx="912" cy="192"/>
              <a:chOff x="912" y="912"/>
              <a:chExt cx="912" cy="192"/>
            </a:xfrm>
          </p:grpSpPr>
          <p:sp>
            <p:nvSpPr>
              <p:cNvPr id="493580" name="Line 12"/>
              <p:cNvSpPr>
                <a:spLocks noChangeShapeType="1"/>
              </p:cNvSpPr>
              <p:nvPr/>
            </p:nvSpPr>
            <p:spPr bwMode="auto">
              <a:xfrm>
                <a:off x="912" y="912"/>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sp>
            <p:nvSpPr>
              <p:cNvPr id="493581" name="Line 13"/>
              <p:cNvSpPr>
                <a:spLocks noChangeShapeType="1"/>
              </p:cNvSpPr>
              <p:nvPr/>
            </p:nvSpPr>
            <p:spPr bwMode="auto">
              <a:xfrm>
                <a:off x="912" y="912"/>
                <a:ext cx="91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pSp>
        <p:sp>
          <p:nvSpPr>
            <p:cNvPr id="493582" name="Line 14"/>
            <p:cNvSpPr>
              <a:spLocks noChangeShapeType="1"/>
            </p:cNvSpPr>
            <p:nvPr/>
          </p:nvSpPr>
          <p:spPr bwMode="auto">
            <a:xfrm>
              <a:off x="2132" y="80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endParaRPr lang="zh-CN" altLang="en-US"/>
            </a:p>
          </p:txBody>
        </p:sp>
      </p:grpSp>
      <p:grpSp>
        <p:nvGrpSpPr>
          <p:cNvPr id="4" name="Group 15"/>
          <p:cNvGrpSpPr/>
          <p:nvPr/>
        </p:nvGrpSpPr>
        <p:grpSpPr bwMode="auto">
          <a:xfrm>
            <a:off x="1779588" y="2935288"/>
            <a:ext cx="2667000" cy="304800"/>
            <a:chOff x="576" y="1488"/>
            <a:chExt cx="1680" cy="192"/>
          </a:xfrm>
        </p:grpSpPr>
        <p:sp>
          <p:nvSpPr>
            <p:cNvPr id="493584" name="Line 16"/>
            <p:cNvSpPr>
              <a:spLocks noChangeShapeType="1"/>
            </p:cNvSpPr>
            <p:nvPr/>
          </p:nvSpPr>
          <p:spPr bwMode="auto">
            <a:xfrm>
              <a:off x="576" y="1488"/>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585" name="Line 17"/>
            <p:cNvSpPr>
              <a:spLocks noChangeShapeType="1"/>
            </p:cNvSpPr>
            <p:nvPr/>
          </p:nvSpPr>
          <p:spPr bwMode="auto">
            <a:xfrm>
              <a:off x="1488" y="148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586" name="Line 18"/>
            <p:cNvSpPr>
              <a:spLocks noChangeShapeType="1"/>
            </p:cNvSpPr>
            <p:nvPr/>
          </p:nvSpPr>
          <p:spPr bwMode="auto">
            <a:xfrm>
              <a:off x="2256" y="148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587" name="Line 19"/>
            <p:cNvSpPr>
              <a:spLocks noChangeShapeType="1"/>
            </p:cNvSpPr>
            <p:nvPr/>
          </p:nvSpPr>
          <p:spPr bwMode="auto">
            <a:xfrm>
              <a:off x="576" y="1488"/>
              <a:ext cx="168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grpSp>
        <p:nvGrpSpPr>
          <p:cNvPr id="5" name="Group 30"/>
          <p:cNvGrpSpPr/>
          <p:nvPr/>
        </p:nvGrpSpPr>
        <p:grpSpPr bwMode="auto">
          <a:xfrm>
            <a:off x="1778000" y="4078288"/>
            <a:ext cx="1447800" cy="304800"/>
            <a:chOff x="576" y="2208"/>
            <a:chExt cx="912" cy="192"/>
          </a:xfrm>
        </p:grpSpPr>
        <p:sp>
          <p:nvSpPr>
            <p:cNvPr id="493599" name="Line 31"/>
            <p:cNvSpPr>
              <a:spLocks noChangeShapeType="1"/>
            </p:cNvSpPr>
            <p:nvPr/>
          </p:nvSpPr>
          <p:spPr bwMode="auto">
            <a:xfrm>
              <a:off x="576" y="2208"/>
              <a:ext cx="0" cy="192"/>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00" name="Line 32"/>
            <p:cNvSpPr>
              <a:spLocks noChangeShapeType="1"/>
            </p:cNvSpPr>
            <p:nvPr/>
          </p:nvSpPr>
          <p:spPr bwMode="auto">
            <a:xfrm>
              <a:off x="1488" y="2208"/>
              <a:ext cx="0" cy="19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01" name="Line 33"/>
            <p:cNvSpPr>
              <a:spLocks noChangeShapeType="1"/>
            </p:cNvSpPr>
            <p:nvPr/>
          </p:nvSpPr>
          <p:spPr bwMode="auto">
            <a:xfrm>
              <a:off x="576" y="2208"/>
              <a:ext cx="912"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grpSp>
        <p:nvGrpSpPr>
          <p:cNvPr id="6" name="Group 52"/>
          <p:cNvGrpSpPr/>
          <p:nvPr/>
        </p:nvGrpSpPr>
        <p:grpSpPr bwMode="auto">
          <a:xfrm>
            <a:off x="1792288" y="5373688"/>
            <a:ext cx="2438400" cy="457200"/>
            <a:chOff x="816" y="3024"/>
            <a:chExt cx="1536" cy="288"/>
          </a:xfrm>
        </p:grpSpPr>
        <p:sp>
          <p:nvSpPr>
            <p:cNvPr id="493621" name="Line 53"/>
            <p:cNvSpPr>
              <a:spLocks noChangeShapeType="1"/>
            </p:cNvSpPr>
            <p:nvPr/>
          </p:nvSpPr>
          <p:spPr bwMode="auto">
            <a:xfrm>
              <a:off x="1536" y="3168"/>
              <a:ext cx="0" cy="144"/>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2" name="Line 54"/>
            <p:cNvSpPr>
              <a:spLocks noChangeShapeType="1"/>
            </p:cNvSpPr>
            <p:nvPr/>
          </p:nvSpPr>
          <p:spPr bwMode="auto">
            <a:xfrm>
              <a:off x="816" y="3168"/>
              <a:ext cx="0" cy="144"/>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3" name="Line 55"/>
            <p:cNvSpPr>
              <a:spLocks noChangeShapeType="1"/>
            </p:cNvSpPr>
            <p:nvPr/>
          </p:nvSpPr>
          <p:spPr bwMode="auto">
            <a:xfrm>
              <a:off x="2352" y="3024"/>
              <a:ext cx="0" cy="2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4" name="Line 56"/>
            <p:cNvSpPr>
              <a:spLocks noChangeShapeType="1"/>
            </p:cNvSpPr>
            <p:nvPr/>
          </p:nvSpPr>
          <p:spPr bwMode="auto">
            <a:xfrm>
              <a:off x="816" y="3168"/>
              <a:ext cx="72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5" name="Line 57"/>
            <p:cNvSpPr>
              <a:spLocks noChangeShapeType="1"/>
            </p:cNvSpPr>
            <p:nvPr/>
          </p:nvSpPr>
          <p:spPr bwMode="auto">
            <a:xfrm>
              <a:off x="1152" y="3024"/>
              <a:ext cx="0" cy="144"/>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sp>
          <p:nvSpPr>
            <p:cNvPr id="493626" name="Line 58"/>
            <p:cNvSpPr>
              <a:spLocks noChangeShapeType="1"/>
            </p:cNvSpPr>
            <p:nvPr/>
          </p:nvSpPr>
          <p:spPr bwMode="auto">
            <a:xfrm>
              <a:off x="1152" y="3024"/>
              <a:ext cx="1200" cy="0"/>
            </a:xfrm>
            <a:prstGeom prst="line">
              <a:avLst/>
            </a:prstGeom>
            <a:ln cmpd="sng">
              <a:solidFill>
                <a:schemeClr val="accent5">
                  <a:lumMod val="50000"/>
                </a:schemeClr>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sp>
        <p:nvSpPr>
          <p:cNvPr id="493627" name="AutoShape 59"/>
          <p:cNvSpPr>
            <a:spLocks noChangeArrowheads="1"/>
          </p:cNvSpPr>
          <p:nvPr/>
        </p:nvSpPr>
        <p:spPr bwMode="auto">
          <a:xfrm>
            <a:off x="5405438" y="2159000"/>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工程表</a:t>
            </a:r>
          </a:p>
        </p:txBody>
      </p:sp>
      <p:sp>
        <p:nvSpPr>
          <p:cNvPr id="493628" name="AutoShape 60"/>
          <p:cNvSpPr>
            <a:spLocks noChangeArrowheads="1"/>
          </p:cNvSpPr>
          <p:nvPr/>
        </p:nvSpPr>
        <p:spPr bwMode="auto">
          <a:xfrm>
            <a:off x="5405438" y="3238500"/>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员工表</a:t>
            </a:r>
          </a:p>
        </p:txBody>
      </p:sp>
      <p:sp>
        <p:nvSpPr>
          <p:cNvPr id="493629" name="AutoShape 61"/>
          <p:cNvSpPr>
            <a:spLocks noChangeArrowheads="1"/>
          </p:cNvSpPr>
          <p:nvPr/>
        </p:nvSpPr>
        <p:spPr bwMode="auto">
          <a:xfrm>
            <a:off x="5405438" y="4462463"/>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职务表</a:t>
            </a:r>
          </a:p>
        </p:txBody>
      </p:sp>
      <p:sp>
        <p:nvSpPr>
          <p:cNvPr id="493630" name="AutoShape 62"/>
          <p:cNvSpPr>
            <a:spLocks noChangeArrowheads="1"/>
          </p:cNvSpPr>
          <p:nvPr/>
        </p:nvSpPr>
        <p:spPr bwMode="auto">
          <a:xfrm>
            <a:off x="5332413" y="5830888"/>
            <a:ext cx="1830387"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工时表</a:t>
            </a:r>
          </a:p>
        </p:txBody>
      </p:sp>
      <p:graphicFrame>
        <p:nvGraphicFramePr>
          <p:cNvPr id="38" name="Group 29"/>
          <p:cNvGraphicFramePr>
            <a:graphicFrameLocks noGrp="1"/>
          </p:cNvGraphicFramePr>
          <p:nvPr/>
        </p:nvGraphicFramePr>
        <p:xfrm>
          <a:off x="1643042" y="2214554"/>
          <a:ext cx="2353917" cy="500066"/>
        </p:xfrm>
        <a:graphic>
          <a:graphicData uri="http://schemas.openxmlformats.org/drawingml/2006/table">
            <a:tbl>
              <a:tblPr firstRow="1" bandRow="1">
                <a:tableStyleId>{5C22544A-7EE6-4342-B048-85BDC9FD1C3A}</a:tableStyleId>
              </a:tblPr>
              <a:tblGrid>
                <a:gridCol w="1083418"/>
                <a:gridCol w="1270499"/>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工程名称</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39" name="Group 29"/>
          <p:cNvGraphicFramePr>
            <a:graphicFrameLocks noGrp="1"/>
          </p:cNvGraphicFramePr>
          <p:nvPr/>
        </p:nvGraphicFramePr>
        <p:xfrm>
          <a:off x="1428728" y="3286124"/>
          <a:ext cx="3857651" cy="500066"/>
        </p:xfrm>
        <a:graphic>
          <a:graphicData uri="http://schemas.openxmlformats.org/drawingml/2006/table">
            <a:tbl>
              <a:tblPr firstRow="1" bandRow="1">
                <a:tableStyleId>{5C22544A-7EE6-4342-B048-85BDC9FD1C3A}</a:tableStyleId>
              </a:tblPr>
              <a:tblGrid>
                <a:gridCol w="1322208"/>
                <a:gridCol w="1249559"/>
                <a:gridCol w="1285884"/>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职工号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姓名</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职务</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40" name="Group 29"/>
          <p:cNvGraphicFramePr>
            <a:graphicFrameLocks noGrp="1"/>
          </p:cNvGraphicFramePr>
          <p:nvPr/>
        </p:nvGraphicFramePr>
        <p:xfrm>
          <a:off x="1428728" y="5857892"/>
          <a:ext cx="3643338" cy="500066"/>
        </p:xfrm>
        <a:graphic>
          <a:graphicData uri="http://schemas.openxmlformats.org/drawingml/2006/table">
            <a:tbl>
              <a:tblPr firstRow="1" bandRow="1">
                <a:tableStyleId>{5C22544A-7EE6-4342-B048-85BDC9FD1C3A}</a:tableStyleId>
              </a:tblPr>
              <a:tblGrid>
                <a:gridCol w="1214446"/>
                <a:gridCol w="1214446"/>
                <a:gridCol w="1214446"/>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工程号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职工号</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工时</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graphicFrame>
        <p:nvGraphicFramePr>
          <p:cNvPr id="41" name="Group 29"/>
          <p:cNvGraphicFramePr>
            <a:graphicFrameLocks noGrp="1"/>
          </p:cNvGraphicFramePr>
          <p:nvPr/>
        </p:nvGraphicFramePr>
        <p:xfrm>
          <a:off x="1285852" y="4429132"/>
          <a:ext cx="3000396" cy="500066"/>
        </p:xfrm>
        <a:graphic>
          <a:graphicData uri="http://schemas.openxmlformats.org/drawingml/2006/table">
            <a:tbl>
              <a:tblPr firstRow="1" bandRow="1">
                <a:tableStyleId>{5C22544A-7EE6-4342-B048-85BDC9FD1C3A}</a:tableStyleId>
              </a:tblPr>
              <a:tblGrid>
                <a:gridCol w="1285884"/>
                <a:gridCol w="1714512"/>
              </a:tblGrid>
              <a:tr h="50006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职务</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pPr>
                      <a:r>
                        <a:rPr kumimoji="1" lang="zh-CN" altLang="en-US" sz="1800" b="1" i="0" u="none" strike="noStrike" cap="none" normalizeH="0" baseline="0" dirty="0" smtClean="0">
                          <a:ln>
                            <a:noFill/>
                          </a:ln>
                          <a:solidFill>
                            <a:schemeClr val="bg1"/>
                          </a:solidFill>
                          <a:effectLst/>
                          <a:latin typeface="宋体" charset="-122"/>
                          <a:ea typeface="黑体" pitchFamily="2" charset="-122"/>
                        </a:rPr>
                        <a:t>小时工资率</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3627"/>
                                        </p:tgtEl>
                                        <p:attrNameLst>
                                          <p:attrName>style.visibility</p:attrName>
                                        </p:attrNameLst>
                                      </p:cBhvr>
                                      <p:to>
                                        <p:strVal val="visible"/>
                                      </p:to>
                                    </p:set>
                                    <p:animEffect transition="in" filter="wipe(left)">
                                      <p:cBhvr>
                                        <p:cTn id="7" dur="500"/>
                                        <p:tgtEl>
                                          <p:spTgt spid="4936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93628"/>
                                        </p:tgtEl>
                                        <p:attrNameLst>
                                          <p:attrName>style.visibility</p:attrName>
                                        </p:attrNameLst>
                                      </p:cBhvr>
                                      <p:to>
                                        <p:strVal val="visible"/>
                                      </p:to>
                                    </p:set>
                                    <p:animEffect transition="in" filter="wipe(left)">
                                      <p:cBhvr>
                                        <p:cTn id="16" dur="500"/>
                                        <p:tgtEl>
                                          <p:spTgt spid="49362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93629"/>
                                        </p:tgtEl>
                                        <p:attrNameLst>
                                          <p:attrName>style.visibility</p:attrName>
                                        </p:attrNameLst>
                                      </p:cBhvr>
                                      <p:to>
                                        <p:strVal val="visible"/>
                                      </p:to>
                                    </p:set>
                                    <p:animEffect transition="in" filter="wipe(left)">
                                      <p:cBhvr>
                                        <p:cTn id="25" dur="500"/>
                                        <p:tgtEl>
                                          <p:spTgt spid="493629"/>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93630"/>
                                        </p:tgtEl>
                                        <p:attrNameLst>
                                          <p:attrName>style.visibility</p:attrName>
                                        </p:attrNameLst>
                                      </p:cBhvr>
                                      <p:to>
                                        <p:strVal val="visible"/>
                                      </p:to>
                                    </p:set>
                                    <p:animEffect transition="in" filter="wipe(left)">
                                      <p:cBhvr>
                                        <p:cTn id="34" dur="500"/>
                                        <p:tgtEl>
                                          <p:spTgt spid="493630"/>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627" grpId="0" animBg="1"/>
      <p:bldP spid="493628" grpId="0" animBg="1"/>
      <p:bldP spid="493629" grpId="0" animBg="1"/>
      <p:bldP spid="4936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noFill/>
        </p:spPr>
        <p:txBody>
          <a:bodyPr/>
          <a:lstStyle/>
          <a:p>
            <a:r>
              <a:rPr lang="zh-CN" altLang="en-US"/>
              <a:t>规范化和性能的关系 </a:t>
            </a:r>
          </a:p>
        </p:txBody>
      </p:sp>
      <p:sp>
        <p:nvSpPr>
          <p:cNvPr id="494595" name="Rectangle 3"/>
          <p:cNvSpPr>
            <a:spLocks noGrp="1" noChangeArrowheads="1"/>
          </p:cNvSpPr>
          <p:nvPr>
            <p:ph idx="1"/>
          </p:nvPr>
        </p:nvSpPr>
        <p:spPr/>
        <p:txBody>
          <a:bodyPr/>
          <a:lstStyle/>
          <a:p>
            <a:pPr algn="just"/>
            <a:r>
              <a:rPr lang="zh-CN" altLang="en-US">
                <a:solidFill>
                  <a:srgbClr val="000000"/>
                </a:solidFill>
              </a:rPr>
              <a:t>为满足某种商业目标，数据库性能比规范化数据库更重要</a:t>
            </a:r>
          </a:p>
          <a:p>
            <a:pPr marL="812800" lvl="1" indent="-276225" algn="just"/>
            <a:r>
              <a:rPr lang="zh-CN" altLang="en-US">
                <a:solidFill>
                  <a:srgbClr val="000000"/>
                </a:solidFill>
              </a:rPr>
              <a:t>通过在给定的表中添加额外的字段，以大量减少需要从中搜索信息所需的时间</a:t>
            </a:r>
          </a:p>
          <a:p>
            <a:pPr marL="812800" lvl="1" indent="-276225" algn="just"/>
            <a:r>
              <a:rPr lang="zh-CN" altLang="en-US">
                <a:solidFill>
                  <a:srgbClr val="000000"/>
                </a:solidFill>
              </a:rPr>
              <a:t>通过在给定的表中插入计算列（如成绩总分），以方便查询</a:t>
            </a:r>
          </a:p>
          <a:p>
            <a:pPr algn="just"/>
            <a:r>
              <a:rPr lang="zh-CN" altLang="en-US"/>
              <a:t>在数据规范化同时，要综合考虑数据库的性能</a:t>
            </a:r>
            <a:endParaRPr lang="zh-CN" altLang="en-US">
              <a:solidFill>
                <a:srgbClr val="000000"/>
              </a:solidFill>
            </a:endParaRPr>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t>27</a:t>
            </a:fld>
            <a:r>
              <a:rPr lang="en-US" altLang="zh-CN" smtClean="0"/>
              <a:t>/43</a:t>
            </a:r>
            <a:endParaRPr lang="zh-CN" altLang="en-US" dirty="0"/>
          </a:p>
        </p:txBody>
      </p:sp>
    </p:spTree>
    <p:extLst>
      <p:ext uri="{BB962C8B-B14F-4D97-AF65-F5344CB8AC3E}">
        <p14:creationId xmlns:p14="http://schemas.microsoft.com/office/powerpoint/2010/main" val="127397918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什么是数据库三范式。</a:t>
            </a:r>
            <a:endParaRPr lang="en-US" altLang="zh-CN" dirty="0" smtClean="0"/>
          </a:p>
          <a:p>
            <a:r>
              <a:rPr lang="zh-CN" altLang="en-US" dirty="0" smtClean="0"/>
              <a:t>什么是数据冗余，数据库中允许存在数据冗余吗？</a:t>
            </a:r>
            <a:endParaRPr lang="en-US" altLang="zh-CN" dirty="0" smtClean="0"/>
          </a:p>
          <a:p>
            <a:r>
              <a:rPr lang="zh-CN" altLang="en-US" dirty="0" smtClean="0"/>
              <a:t>规范化和性能之间的关系。</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28</a:t>
            </a:fld>
            <a:r>
              <a:rPr lang="en-US" altLang="zh-CN" smtClean="0"/>
              <a:t>/43</a:t>
            </a:r>
            <a:endParaRPr lang="zh-CN" altLang="en-US" dirty="0"/>
          </a:p>
        </p:txBody>
      </p:sp>
    </p:spTree>
    <p:extLst>
      <p:ext uri="{BB962C8B-B14F-4D97-AF65-F5344CB8AC3E}">
        <p14:creationId xmlns:p14="http://schemas.microsoft.com/office/powerpoint/2010/main" val="3750667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创建数据库的其他规则</a:t>
            </a:r>
            <a:endParaRPr lang="zh-CN" altLang="en-US" dirty="0"/>
          </a:p>
        </p:txBody>
      </p:sp>
      <p:sp>
        <p:nvSpPr>
          <p:cNvPr id="3" name="内容占位符 2"/>
          <p:cNvSpPr>
            <a:spLocks noGrp="1"/>
          </p:cNvSpPr>
          <p:nvPr>
            <p:ph idx="1"/>
          </p:nvPr>
        </p:nvSpPr>
        <p:spPr/>
        <p:txBody>
          <a:bodyPr/>
          <a:lstStyle/>
          <a:p>
            <a:r>
              <a:rPr lang="zh-CN" altLang="en-US" dirty="0" smtClean="0"/>
              <a:t>创建数据库除了遵循，前面我们所说的数据库三范式意外，还有一些其他的我们也应该要注意：</a:t>
            </a:r>
            <a:endParaRPr lang="en-US" altLang="zh-CN" dirty="0" smtClean="0"/>
          </a:p>
          <a:p>
            <a:pPr lvl="1"/>
            <a:r>
              <a:rPr lang="zh-CN" altLang="en-US" dirty="0" smtClean="0"/>
              <a:t>类型选择</a:t>
            </a:r>
            <a:endParaRPr lang="en-US" altLang="zh-CN" dirty="0" smtClean="0"/>
          </a:p>
          <a:p>
            <a:pPr lvl="1"/>
            <a:r>
              <a:rPr lang="zh-CN" altLang="en-US" dirty="0" smtClean="0"/>
              <a:t>确认主键</a:t>
            </a:r>
            <a:endParaRPr lang="en-US" altLang="zh-CN" dirty="0" smtClean="0"/>
          </a:p>
          <a:p>
            <a:pPr lvl="1"/>
            <a:r>
              <a:rPr lang="zh-CN" altLang="en-US" dirty="0"/>
              <a:t>外</a:t>
            </a:r>
            <a:r>
              <a:rPr lang="zh-CN" altLang="en-US" dirty="0" smtClean="0"/>
              <a:t>键</a:t>
            </a:r>
            <a:r>
              <a:rPr lang="zh-CN" altLang="en-US" smtClean="0"/>
              <a:t>的使用</a:t>
            </a:r>
            <a:endParaRPr lang="en-US" altLang="zh-CN" smtClean="0"/>
          </a:p>
          <a:p>
            <a:pPr lvl="1"/>
            <a:r>
              <a:rPr lang="zh-CN" altLang="en-US" smtClean="0"/>
              <a:t>表拆分</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29</a:t>
            </a:fld>
            <a:r>
              <a:rPr lang="en-US" altLang="zh-CN" smtClean="0"/>
              <a:t>/43</a:t>
            </a:r>
            <a:endParaRPr lang="zh-CN" altLang="en-US" dirty="0"/>
          </a:p>
        </p:txBody>
      </p:sp>
    </p:spTree>
    <p:extLst>
      <p:ext uri="{BB962C8B-B14F-4D97-AF65-F5344CB8AC3E}">
        <p14:creationId xmlns:p14="http://schemas.microsoft.com/office/powerpoint/2010/main" val="4146949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noFill/>
        </p:spPr>
        <p:txBody>
          <a:bodyPr/>
          <a:lstStyle/>
          <a:p>
            <a:r>
              <a:rPr lang="zh-CN" altLang="zh-CN"/>
              <a:t>为什么需要设计</a:t>
            </a:r>
            <a:r>
              <a:rPr lang="zh-CN" altLang="en-US"/>
              <a:t>数据库</a:t>
            </a:r>
            <a:endParaRPr lang="en-US" altLang="zh-CN"/>
          </a:p>
        </p:txBody>
      </p:sp>
      <p:sp>
        <p:nvSpPr>
          <p:cNvPr id="503811" name="Rectangle 3"/>
          <p:cNvSpPr>
            <a:spLocks noGrp="1" noChangeArrowheads="1"/>
          </p:cNvSpPr>
          <p:nvPr>
            <p:ph idx="1"/>
          </p:nvPr>
        </p:nvSpPr>
        <p:spPr/>
        <p:txBody>
          <a:bodyPr/>
          <a:lstStyle/>
          <a:p>
            <a:endParaRPr lang="zh-CN" altLang="en-US" dirty="0"/>
          </a:p>
          <a:p>
            <a:endParaRPr lang="zh-CN" altLang="en-US" dirty="0"/>
          </a:p>
        </p:txBody>
      </p:sp>
      <p:sp>
        <p:nvSpPr>
          <p:cNvPr id="15" name="灯片编号占位符 14"/>
          <p:cNvSpPr>
            <a:spLocks noGrp="1"/>
          </p:cNvSpPr>
          <p:nvPr>
            <p:ph type="sldNum" sz="quarter" idx="12"/>
          </p:nvPr>
        </p:nvSpPr>
        <p:spPr/>
        <p:txBody>
          <a:bodyPr/>
          <a:lstStyle/>
          <a:p>
            <a:pPr>
              <a:defRPr/>
            </a:pPr>
            <a:fld id="{28FED7F7-542B-44B9-8A0F-41B586BD2757}" type="slidenum">
              <a:rPr lang="zh-CN" altLang="en-US" smtClean="0"/>
              <a:t>3</a:t>
            </a:fld>
            <a:r>
              <a:rPr lang="en-US" altLang="zh-CN" smtClean="0"/>
              <a:t>/43</a:t>
            </a:r>
            <a:endParaRPr lang="zh-CN" altLang="en-US" dirty="0"/>
          </a:p>
        </p:txBody>
      </p:sp>
      <p:sp>
        <p:nvSpPr>
          <p:cNvPr id="503812" name="AutoShape 4"/>
          <p:cNvSpPr>
            <a:spLocks noChangeArrowheads="1"/>
          </p:cNvSpPr>
          <p:nvPr/>
        </p:nvSpPr>
        <p:spPr bwMode="auto">
          <a:xfrm>
            <a:off x="882650" y="4521200"/>
            <a:ext cx="3343275"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修建茅屋需要设计吗？</a:t>
            </a:r>
          </a:p>
        </p:txBody>
      </p:sp>
      <p:pic>
        <p:nvPicPr>
          <p:cNvPr id="503813" name="Picture 5"/>
          <p:cNvPicPr>
            <a:picLocks noChangeAspect="1" noChangeArrowheads="1"/>
          </p:cNvPicPr>
          <p:nvPr/>
        </p:nvPicPr>
        <p:blipFill>
          <a:blip r:embed="rId2"/>
          <a:srcRect/>
          <a:stretch>
            <a:fillRect/>
          </a:stretch>
        </p:blipFill>
        <p:spPr bwMode="auto">
          <a:xfrm>
            <a:off x="882650" y="2046303"/>
            <a:ext cx="3314700" cy="2328863"/>
          </a:xfrm>
          <a:prstGeom prst="rect">
            <a:avLst/>
          </a:prstGeom>
          <a:noFill/>
          <a:ln w="9525">
            <a:noFill/>
            <a:miter lim="800000"/>
            <a:headEnd/>
            <a:tailEnd/>
          </a:ln>
          <a:effectLst/>
        </p:spPr>
      </p:pic>
      <p:sp>
        <p:nvSpPr>
          <p:cNvPr id="503814" name="AutoShape 6"/>
          <p:cNvSpPr>
            <a:spLocks noChangeArrowheads="1"/>
          </p:cNvSpPr>
          <p:nvPr/>
        </p:nvSpPr>
        <p:spPr bwMode="auto">
          <a:xfrm>
            <a:off x="5346700" y="4530725"/>
            <a:ext cx="3200400" cy="406400"/>
          </a:xfrm>
          <a:prstGeom prst="roundRect">
            <a:avLst>
              <a:gd name="adj" fmla="val 16667"/>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algn="l">
              <a:defRPr/>
            </a:pPr>
            <a:r>
              <a:rPr lang="zh-CN" altLang="en-US" b="1" dirty="0"/>
              <a:t>修建大厦需要设计吗？</a:t>
            </a:r>
          </a:p>
        </p:txBody>
      </p:sp>
      <p:pic>
        <p:nvPicPr>
          <p:cNvPr id="503816" name="Picture 8" descr="hibuilding2_004"/>
          <p:cNvPicPr>
            <a:picLocks noChangeAspect="1" noChangeArrowheads="1"/>
          </p:cNvPicPr>
          <p:nvPr/>
        </p:nvPicPr>
        <p:blipFill>
          <a:blip r:embed="rId3"/>
          <a:srcRect/>
          <a:stretch>
            <a:fillRect/>
          </a:stretch>
        </p:blipFill>
        <p:spPr bwMode="auto">
          <a:xfrm>
            <a:off x="5364163" y="2035175"/>
            <a:ext cx="3154362" cy="2363788"/>
          </a:xfrm>
          <a:prstGeom prst="rect">
            <a:avLst/>
          </a:prstGeom>
          <a:noFill/>
        </p:spPr>
      </p:pic>
      <p:sp>
        <p:nvSpPr>
          <p:cNvPr id="16" name="矩形 15"/>
          <p:cNvSpPr/>
          <p:nvPr/>
        </p:nvSpPr>
        <p:spPr>
          <a:xfrm>
            <a:off x="467544" y="5527258"/>
            <a:ext cx="8487662" cy="58842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微软雅黑" panose="020B0503020204020204" pitchFamily="34" charset="-122"/>
                <a:ea typeface="微软雅黑" panose="020B0503020204020204" pitchFamily="34" charset="-122"/>
              </a:rPr>
              <a:t>结论：当数据库比较复杂时我们需要设计数据库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3812"/>
                                        </p:tgtEl>
                                        <p:attrNameLst>
                                          <p:attrName>style.visibility</p:attrName>
                                        </p:attrNameLst>
                                      </p:cBhvr>
                                      <p:to>
                                        <p:strVal val="visible"/>
                                      </p:to>
                                    </p:set>
                                    <p:animEffect transition="in" filter="wipe(left)">
                                      <p:cBhvr>
                                        <p:cTn id="7" dur="500"/>
                                        <p:tgtEl>
                                          <p:spTgt spid="5038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3816"/>
                                        </p:tgtEl>
                                        <p:attrNameLst>
                                          <p:attrName>style.visibility</p:attrName>
                                        </p:attrNameLst>
                                      </p:cBhvr>
                                      <p:to>
                                        <p:strVal val="visible"/>
                                      </p:to>
                                    </p:set>
                                    <p:animEffect transition="in" filter="wipe(left)">
                                      <p:cBhvr>
                                        <p:cTn id="12" dur="500"/>
                                        <p:tgtEl>
                                          <p:spTgt spid="50381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3814"/>
                                        </p:tgtEl>
                                        <p:attrNameLst>
                                          <p:attrName>style.visibility</p:attrName>
                                        </p:attrNameLst>
                                      </p:cBhvr>
                                      <p:to>
                                        <p:strVal val="visible"/>
                                      </p:to>
                                    </p:set>
                                    <p:animEffect transition="in" filter="wipe(left)">
                                      <p:cBhvr>
                                        <p:cTn id="16" dur="500"/>
                                        <p:tgtEl>
                                          <p:spTgt spid="503814"/>
                                        </p:tgtEl>
                                      </p:cBhvr>
                                    </p:animEffect>
                                  </p:childTnLst>
                                </p:cTn>
                              </p:par>
                            </p:childTnLst>
                          </p:cTn>
                        </p:par>
                        <p:par>
                          <p:cTn id="17" fill="hold">
                            <p:stCondLst>
                              <p:cond delay="10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503811">
                                            <p:txEl>
                                              <p:pRg st="0" end="0"/>
                                            </p:txEl>
                                          </p:spTgt>
                                        </p:tgtEl>
                                        <p:attrNameLst>
                                          <p:attrName>style.visibility</p:attrName>
                                        </p:attrNameLst>
                                      </p:cBhvr>
                                      <p:to>
                                        <p:strVal val="visible"/>
                                      </p:to>
                                    </p:set>
                                    <p:animEffect transition="in" filter="wipe(left)">
                                      <p:cBhvr>
                                        <p:cTn id="20" dur="500"/>
                                        <p:tgtEl>
                                          <p:spTgt spid="5038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p:bldP spid="503812" grpId="0" animBg="1"/>
      <p:bldP spid="503814"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关于类型的选择</a:t>
            </a:r>
            <a:endParaRPr lang="zh-CN" altLang="en-US" dirty="0"/>
          </a:p>
        </p:txBody>
      </p:sp>
      <p:sp>
        <p:nvSpPr>
          <p:cNvPr id="3" name="内容占位符 2"/>
          <p:cNvSpPr>
            <a:spLocks noGrp="1"/>
          </p:cNvSpPr>
          <p:nvPr>
            <p:ph idx="1"/>
          </p:nvPr>
        </p:nvSpPr>
        <p:spPr/>
        <p:txBody>
          <a:bodyPr/>
          <a:lstStyle/>
          <a:p>
            <a:r>
              <a:rPr lang="zh-CN" altLang="en-US" dirty="0" smtClean="0"/>
              <a:t>举个例子：出生日期类型可以选择以下四种类型：</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30</a:t>
            </a:fld>
            <a:r>
              <a:rPr lang="en-US" altLang="zh-CN" smtClean="0"/>
              <a:t>/43</a:t>
            </a:r>
            <a:endParaRPr lang="zh-CN" altLang="en-US" dirty="0"/>
          </a:p>
        </p:txBody>
      </p:sp>
      <p:pic>
        <p:nvPicPr>
          <p:cNvPr id="5" name="图片 4"/>
          <p:cNvPicPr>
            <a:picLocks noChangeAspect="1"/>
          </p:cNvPicPr>
          <p:nvPr/>
        </p:nvPicPr>
        <p:blipFill>
          <a:blip r:embed="rId2"/>
          <a:stretch>
            <a:fillRect/>
          </a:stretch>
        </p:blipFill>
        <p:spPr>
          <a:xfrm>
            <a:off x="1043608" y="2780928"/>
            <a:ext cx="1280271" cy="1341236"/>
          </a:xfrm>
          <a:prstGeom prst="rect">
            <a:avLst/>
          </a:prstGeom>
        </p:spPr>
      </p:pic>
      <p:pic>
        <p:nvPicPr>
          <p:cNvPr id="7" name="图片 6"/>
          <p:cNvPicPr>
            <a:picLocks noChangeAspect="1"/>
          </p:cNvPicPr>
          <p:nvPr/>
        </p:nvPicPr>
        <p:blipFill>
          <a:blip r:embed="rId3"/>
          <a:stretch>
            <a:fillRect/>
          </a:stretch>
        </p:blipFill>
        <p:spPr>
          <a:xfrm>
            <a:off x="2500691" y="2319878"/>
            <a:ext cx="510584" cy="2263336"/>
          </a:xfrm>
          <a:prstGeom prst="rect">
            <a:avLst/>
          </a:prstGeom>
        </p:spPr>
      </p:pic>
      <p:sp>
        <p:nvSpPr>
          <p:cNvPr id="8" name="文本框 7"/>
          <p:cNvSpPr txBox="1"/>
          <p:nvPr/>
        </p:nvSpPr>
        <p:spPr>
          <a:xfrm>
            <a:off x="3024140" y="2300436"/>
            <a:ext cx="3315331" cy="400110"/>
          </a:xfrm>
          <a:prstGeom prst="rect">
            <a:avLst/>
          </a:prstGeom>
          <a:noFill/>
        </p:spPr>
        <p:txBody>
          <a:bodyPr wrap="none" rtlCol="0">
            <a:spAutoFit/>
          </a:bodyPr>
          <a:lstStyle/>
          <a:p>
            <a:pPr algn="l"/>
            <a:r>
              <a:rPr lang="en-US" altLang="zh-CN" sz="2000" b="1" dirty="0"/>
              <a:t>c</a:t>
            </a:r>
            <a:r>
              <a:rPr lang="en-US" altLang="zh-CN" sz="2000" b="1" dirty="0" smtClean="0"/>
              <a:t>har(10)</a:t>
            </a:r>
            <a:r>
              <a:rPr lang="zh-CN" altLang="en-US" sz="2000" b="1" dirty="0" smtClean="0"/>
              <a:t>：      </a:t>
            </a:r>
            <a:r>
              <a:rPr lang="en-US" altLang="zh-CN" sz="2000" b="1" dirty="0" smtClean="0"/>
              <a:t>‘1978-03-01’</a:t>
            </a:r>
            <a:endParaRPr lang="zh-CN" altLang="en-US" sz="2000" b="1" dirty="0"/>
          </a:p>
        </p:txBody>
      </p:sp>
      <p:sp>
        <p:nvSpPr>
          <p:cNvPr id="9" name="文本框 8"/>
          <p:cNvSpPr txBox="1"/>
          <p:nvPr/>
        </p:nvSpPr>
        <p:spPr>
          <a:xfrm>
            <a:off x="2996789" y="2915092"/>
            <a:ext cx="3345789" cy="400110"/>
          </a:xfrm>
          <a:prstGeom prst="rect">
            <a:avLst/>
          </a:prstGeom>
          <a:noFill/>
        </p:spPr>
        <p:txBody>
          <a:bodyPr wrap="none" rtlCol="0">
            <a:spAutoFit/>
          </a:bodyPr>
          <a:lstStyle/>
          <a:p>
            <a:pPr algn="l"/>
            <a:r>
              <a:rPr lang="en-US" altLang="zh-CN" sz="2000" b="1" dirty="0" err="1" smtClean="0"/>
              <a:t>varhar</a:t>
            </a:r>
            <a:r>
              <a:rPr lang="en-US" altLang="zh-CN" sz="2000" b="1" dirty="0" smtClean="0"/>
              <a:t>(10)</a:t>
            </a:r>
            <a:r>
              <a:rPr lang="zh-CN" altLang="en-US" sz="2000" b="1" dirty="0" smtClean="0"/>
              <a:t>：   </a:t>
            </a:r>
            <a:r>
              <a:rPr lang="en-US" altLang="zh-CN" sz="2000" b="1" dirty="0" smtClean="0"/>
              <a:t>‘1978-03-01’</a:t>
            </a:r>
            <a:endParaRPr lang="zh-CN" altLang="en-US" sz="2000" b="1" dirty="0"/>
          </a:p>
        </p:txBody>
      </p:sp>
      <p:sp>
        <p:nvSpPr>
          <p:cNvPr id="10" name="文本框 9"/>
          <p:cNvSpPr txBox="1"/>
          <p:nvPr/>
        </p:nvSpPr>
        <p:spPr>
          <a:xfrm>
            <a:off x="2997711" y="3532453"/>
            <a:ext cx="3363421" cy="400110"/>
          </a:xfrm>
          <a:prstGeom prst="rect">
            <a:avLst/>
          </a:prstGeom>
          <a:noFill/>
        </p:spPr>
        <p:txBody>
          <a:bodyPr wrap="none" rtlCol="0">
            <a:spAutoFit/>
          </a:bodyPr>
          <a:lstStyle/>
          <a:p>
            <a:pPr algn="l"/>
            <a:r>
              <a:rPr lang="en-US" altLang="zh-CN" sz="2000" b="1" smtClean="0"/>
              <a:t>date           </a:t>
            </a:r>
            <a:r>
              <a:rPr lang="zh-CN" altLang="en-US" sz="2000" b="1" smtClean="0"/>
              <a:t>      </a:t>
            </a:r>
            <a:r>
              <a:rPr lang="en-US" altLang="zh-CN" sz="2000" b="1" dirty="0" smtClean="0"/>
              <a:t>‘1978-03-01’</a:t>
            </a:r>
            <a:endParaRPr lang="zh-CN" altLang="en-US" sz="2000" b="1" dirty="0"/>
          </a:p>
        </p:txBody>
      </p:sp>
      <p:sp>
        <p:nvSpPr>
          <p:cNvPr id="11" name="文本框 10"/>
          <p:cNvSpPr txBox="1"/>
          <p:nvPr/>
        </p:nvSpPr>
        <p:spPr>
          <a:xfrm>
            <a:off x="3011275" y="4142530"/>
            <a:ext cx="3841116" cy="400110"/>
          </a:xfrm>
          <a:prstGeom prst="rect">
            <a:avLst/>
          </a:prstGeom>
          <a:noFill/>
        </p:spPr>
        <p:txBody>
          <a:bodyPr wrap="none" rtlCol="0">
            <a:spAutoFit/>
          </a:bodyPr>
          <a:lstStyle/>
          <a:p>
            <a:pPr algn="l"/>
            <a:r>
              <a:rPr lang="en-US" altLang="zh-CN" sz="2000" b="1" dirty="0" err="1" smtClean="0"/>
              <a:t>int</a:t>
            </a:r>
            <a:r>
              <a:rPr lang="en-US" altLang="zh-CN" sz="2000" b="1" dirty="0" smtClean="0"/>
              <a:t>:                    257529600        </a:t>
            </a:r>
            <a:endParaRPr lang="zh-CN" altLang="en-US" sz="2000" b="1" dirty="0"/>
          </a:p>
        </p:txBody>
      </p:sp>
    </p:spTree>
    <p:extLst>
      <p:ext uri="{BB962C8B-B14F-4D97-AF65-F5344CB8AC3E}">
        <p14:creationId xmlns:p14="http://schemas.microsoft.com/office/powerpoint/2010/main" val="362740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数据类型</a:t>
            </a:r>
            <a:r>
              <a:rPr lang="zh-CN" altLang="en-US" dirty="0"/>
              <a:t>的</a:t>
            </a:r>
            <a:r>
              <a:rPr lang="zh-CN" altLang="en-US" dirty="0" smtClean="0"/>
              <a:t>选择</a:t>
            </a:r>
            <a:endParaRPr lang="zh-CN" altLang="en-US" dirty="0"/>
          </a:p>
        </p:txBody>
      </p:sp>
      <p:sp>
        <p:nvSpPr>
          <p:cNvPr id="3" name="内容占位符 2"/>
          <p:cNvSpPr>
            <a:spLocks noGrp="1"/>
          </p:cNvSpPr>
          <p:nvPr>
            <p:ph idx="1"/>
          </p:nvPr>
        </p:nvSpPr>
        <p:spPr/>
        <p:txBody>
          <a:bodyPr/>
          <a:lstStyle/>
          <a:p>
            <a:r>
              <a:rPr lang="zh-CN" altLang="en-US" dirty="0" smtClean="0"/>
              <a:t>如何选择数据类型，一般从以下两个角度考虑：</a:t>
            </a:r>
            <a:endParaRPr lang="en-US" altLang="zh-CN" dirty="0" smtClean="0"/>
          </a:p>
          <a:p>
            <a:pPr lvl="1"/>
            <a:r>
              <a:rPr lang="zh-CN" altLang="en-US" dirty="0" smtClean="0"/>
              <a:t>尽量选择数据类型较小的作为该列的数据类型。原因是长度越小，数据页就越少，性能就越高。</a:t>
            </a:r>
            <a:endParaRPr lang="en-US" altLang="zh-CN" dirty="0" smtClean="0"/>
          </a:p>
          <a:p>
            <a:pPr lvl="1"/>
            <a:r>
              <a:rPr lang="zh-CN" altLang="en-US" dirty="0" smtClean="0"/>
              <a:t>能用数字表示的，尽量不要使用字符串，由于字符串在进行比较，排序，条件筛选的过程中，效率比数字类型要低。</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31</a:t>
            </a:fld>
            <a:r>
              <a:rPr lang="en-US" altLang="zh-CN" smtClean="0"/>
              <a:t>/43</a:t>
            </a:r>
            <a:endParaRPr lang="zh-CN" altLang="en-US" dirty="0"/>
          </a:p>
        </p:txBody>
      </p:sp>
    </p:spTree>
    <p:extLst>
      <p:ext uri="{BB962C8B-B14F-4D97-AF65-F5344CB8AC3E}">
        <p14:creationId xmlns:p14="http://schemas.microsoft.com/office/powerpoint/2010/main" val="2245434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char</a:t>
            </a:r>
            <a:r>
              <a:rPr lang="zh-CN" altLang="en-US" dirty="0" smtClean="0"/>
              <a:t>和</a:t>
            </a:r>
            <a:r>
              <a:rPr lang="en-US" altLang="zh-CN" dirty="0" smtClean="0"/>
              <a:t>varchar</a:t>
            </a:r>
            <a:r>
              <a:rPr lang="zh-CN" altLang="en-US" dirty="0" smtClean="0"/>
              <a:t>的选择</a:t>
            </a:r>
            <a:endParaRPr lang="zh-CN" altLang="en-US" dirty="0"/>
          </a:p>
        </p:txBody>
      </p:sp>
      <p:sp>
        <p:nvSpPr>
          <p:cNvPr id="3" name="内容占位符 2"/>
          <p:cNvSpPr>
            <a:spLocks noGrp="1"/>
          </p:cNvSpPr>
          <p:nvPr>
            <p:ph idx="1"/>
          </p:nvPr>
        </p:nvSpPr>
        <p:spPr/>
        <p:txBody>
          <a:bodyPr/>
          <a:lstStyle/>
          <a:p>
            <a:r>
              <a:rPr lang="en-US" altLang="zh-CN" dirty="0" smtClean="0"/>
              <a:t>char</a:t>
            </a:r>
            <a:r>
              <a:rPr lang="zh-CN" altLang="en-US" dirty="0" smtClean="0"/>
              <a:t>表示固定长度的字符串，</a:t>
            </a:r>
            <a:r>
              <a:rPr lang="en-US" altLang="zh-CN" dirty="0" smtClean="0"/>
              <a:t>varchar</a:t>
            </a:r>
            <a:r>
              <a:rPr lang="zh-CN" altLang="en-US" dirty="0" smtClean="0"/>
              <a:t>表示可变长度的字符串，那么这两种类型应该如何选择呢？</a:t>
            </a:r>
            <a:endParaRPr lang="en-US" altLang="zh-CN" dirty="0" smtClean="0"/>
          </a:p>
          <a:p>
            <a:r>
              <a:rPr lang="zh-CN" altLang="en-US" dirty="0" smtClean="0"/>
              <a:t>选择参考规则：</a:t>
            </a:r>
            <a:endParaRPr lang="en-US" altLang="zh-CN" dirty="0" smtClean="0"/>
          </a:p>
          <a:p>
            <a:pPr lvl="1"/>
            <a:r>
              <a:rPr lang="zh-CN" altLang="en-US" dirty="0" smtClean="0"/>
              <a:t>如果列中所存储的数据类型长度是一致的情况下，则应该考虑使用</a:t>
            </a:r>
            <a:r>
              <a:rPr lang="en-US" altLang="zh-CN" dirty="0" smtClean="0"/>
              <a:t>char</a:t>
            </a:r>
            <a:r>
              <a:rPr lang="zh-CN" altLang="en-US" dirty="0" smtClean="0"/>
              <a:t>类型；否则就使用</a:t>
            </a:r>
            <a:r>
              <a:rPr lang="en-US" altLang="zh-CN" dirty="0" smtClean="0"/>
              <a:t>varchar</a:t>
            </a:r>
            <a:r>
              <a:rPr lang="zh-CN" altLang="en-US" dirty="0" smtClean="0"/>
              <a:t>类型。</a:t>
            </a:r>
            <a:endParaRPr lang="en-US" altLang="zh-CN" dirty="0" smtClean="0"/>
          </a:p>
          <a:p>
            <a:pPr lvl="1"/>
            <a:r>
              <a:rPr lang="zh-CN" altLang="en-US" dirty="0" smtClean="0"/>
              <a:t>如果列中所保存的长度小于</a:t>
            </a:r>
            <a:r>
              <a:rPr lang="en-US" altLang="zh-CN" dirty="0" smtClean="0"/>
              <a:t>50Byte</a:t>
            </a:r>
            <a:r>
              <a:rPr lang="zh-CN" altLang="en-US" dirty="0" smtClean="0"/>
              <a:t>时，则一般也考虑使用</a:t>
            </a:r>
            <a:r>
              <a:rPr lang="en-US" altLang="zh-CN" dirty="0" smtClean="0"/>
              <a:t>char</a:t>
            </a:r>
            <a:r>
              <a:rPr lang="zh-CN" altLang="en-US" dirty="0" smtClean="0"/>
              <a:t>类型。</a:t>
            </a:r>
            <a:endParaRPr lang="en-US" altLang="zh-CN" dirty="0" smtClean="0"/>
          </a:p>
          <a:p>
            <a:pPr lvl="1"/>
            <a:r>
              <a:rPr lang="zh-CN" altLang="en-US" dirty="0" smtClean="0"/>
              <a:t>一般不宜定义大于</a:t>
            </a:r>
            <a:r>
              <a:rPr lang="en-US" altLang="zh-CN" dirty="0" smtClean="0"/>
              <a:t>50Byte</a:t>
            </a:r>
            <a:r>
              <a:rPr lang="zh-CN" altLang="en-US" dirty="0" smtClean="0"/>
              <a:t>长度的</a:t>
            </a:r>
            <a:r>
              <a:rPr lang="en-US" altLang="zh-CN" dirty="0" smtClean="0"/>
              <a:t>char</a:t>
            </a:r>
            <a:r>
              <a:rPr lang="zh-CN" altLang="en-US" dirty="0" smtClean="0"/>
              <a:t>类型。</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32</a:t>
            </a:fld>
            <a:r>
              <a:rPr lang="en-US" altLang="zh-CN" smtClean="0"/>
              <a:t>/43</a:t>
            </a:r>
            <a:endParaRPr lang="zh-CN" altLang="en-US" dirty="0"/>
          </a:p>
        </p:txBody>
      </p:sp>
    </p:spTree>
    <p:extLst>
      <p:ext uri="{BB962C8B-B14F-4D97-AF65-F5344CB8AC3E}">
        <p14:creationId xmlns:p14="http://schemas.microsoft.com/office/powerpoint/2010/main" val="71935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decimal</a:t>
            </a:r>
            <a:r>
              <a:rPr lang="zh-CN" altLang="en-US" dirty="0" smtClean="0"/>
              <a:t>和</a:t>
            </a:r>
            <a:r>
              <a:rPr lang="en-US" altLang="zh-CN" dirty="0" smtClean="0"/>
              <a:t>float</a:t>
            </a:r>
            <a:r>
              <a:rPr lang="zh-CN" altLang="en-US" dirty="0" smtClean="0"/>
              <a:t>的选择</a:t>
            </a:r>
            <a:endParaRPr lang="zh-CN" altLang="en-US" dirty="0"/>
          </a:p>
        </p:txBody>
      </p:sp>
      <p:sp>
        <p:nvSpPr>
          <p:cNvPr id="3" name="内容占位符 2"/>
          <p:cNvSpPr>
            <a:spLocks noGrp="1"/>
          </p:cNvSpPr>
          <p:nvPr>
            <p:ph idx="1"/>
          </p:nvPr>
        </p:nvSpPr>
        <p:spPr/>
        <p:txBody>
          <a:bodyPr/>
          <a:lstStyle/>
          <a:p>
            <a:r>
              <a:rPr lang="zh-CN" altLang="en-US" dirty="0" smtClean="0"/>
              <a:t>浮点类型</a:t>
            </a:r>
            <a:r>
              <a:rPr lang="en-US" altLang="zh-CN" dirty="0" smtClean="0"/>
              <a:t>decimal</a:t>
            </a:r>
            <a:r>
              <a:rPr lang="zh-CN" altLang="en-US" dirty="0" smtClean="0"/>
              <a:t>和</a:t>
            </a:r>
            <a:r>
              <a:rPr lang="en-US" altLang="zh-CN" dirty="0" smtClean="0"/>
              <a:t>float</a:t>
            </a:r>
            <a:r>
              <a:rPr lang="zh-CN" altLang="en-US" dirty="0" smtClean="0"/>
              <a:t>都表示浮点类型。那么关于这两种类型应该如何选择呢？</a:t>
            </a:r>
            <a:endParaRPr lang="en-US" altLang="zh-CN" dirty="0" smtClean="0"/>
          </a:p>
          <a:p>
            <a:r>
              <a:rPr lang="zh-CN" altLang="en-US" dirty="0" smtClean="0"/>
              <a:t>参考规则：</a:t>
            </a:r>
            <a:endParaRPr lang="en-US" altLang="zh-CN" dirty="0" smtClean="0"/>
          </a:p>
          <a:p>
            <a:pPr lvl="1"/>
            <a:r>
              <a:rPr lang="en-US" altLang="zh-CN" dirty="0" smtClean="0"/>
              <a:t>decimal</a:t>
            </a:r>
            <a:r>
              <a:rPr lang="zh-CN" altLang="en-US" dirty="0" smtClean="0"/>
              <a:t>用于存储精确数据，而</a:t>
            </a:r>
            <a:r>
              <a:rPr lang="en-US" altLang="zh-CN" dirty="0" smtClean="0"/>
              <a:t>float</a:t>
            </a:r>
            <a:r>
              <a:rPr lang="zh-CN" altLang="en-US" dirty="0" smtClean="0"/>
              <a:t>只能用于存储非精确数据，故精确数据只能使用</a:t>
            </a:r>
            <a:r>
              <a:rPr lang="en-US" altLang="zh-CN" dirty="0" smtClean="0"/>
              <a:t>decimal</a:t>
            </a:r>
            <a:r>
              <a:rPr lang="zh-CN" altLang="en-US" dirty="0" smtClean="0"/>
              <a:t>类型。</a:t>
            </a:r>
            <a:endParaRPr lang="en-US" altLang="zh-CN" dirty="0" smtClean="0"/>
          </a:p>
          <a:p>
            <a:pPr lvl="1"/>
            <a:r>
              <a:rPr lang="en-US" altLang="zh-CN" dirty="0" smtClean="0"/>
              <a:t>float</a:t>
            </a:r>
            <a:r>
              <a:rPr lang="zh-CN" altLang="en-US" dirty="0" smtClean="0"/>
              <a:t>用于存储非精确数据，由于</a:t>
            </a:r>
            <a:r>
              <a:rPr lang="en-US" altLang="zh-CN" dirty="0" smtClean="0"/>
              <a:t>float</a:t>
            </a:r>
            <a:r>
              <a:rPr lang="zh-CN" altLang="en-US" dirty="0" smtClean="0"/>
              <a:t>长度比</a:t>
            </a:r>
            <a:r>
              <a:rPr lang="en-US" altLang="zh-CN" dirty="0" smtClean="0"/>
              <a:t>decimal</a:t>
            </a:r>
            <a:r>
              <a:rPr lang="zh-CN" altLang="en-US" dirty="0" smtClean="0"/>
              <a:t>要小，所以对精度要求不高的情况下，可以考虑</a:t>
            </a:r>
            <a:r>
              <a:rPr lang="en-US" altLang="zh-CN" dirty="0" smtClean="0"/>
              <a:t>float</a:t>
            </a:r>
            <a:r>
              <a:rPr lang="zh-CN" altLang="en-US" dirty="0" smtClean="0"/>
              <a:t>类型。</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33</a:t>
            </a:fld>
            <a:r>
              <a:rPr lang="en-US" altLang="zh-CN" smtClean="0"/>
              <a:t>/43</a:t>
            </a:r>
            <a:endParaRPr lang="zh-CN" altLang="en-US" dirty="0"/>
          </a:p>
        </p:txBody>
      </p:sp>
    </p:spTree>
    <p:extLst>
      <p:ext uri="{BB962C8B-B14F-4D97-AF65-F5344CB8AC3E}">
        <p14:creationId xmlns:p14="http://schemas.microsoft.com/office/powerpoint/2010/main" val="38241342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数据库主键的原则</a:t>
            </a:r>
            <a:endParaRPr lang="zh-CN" altLang="en-US" dirty="0"/>
          </a:p>
        </p:txBody>
      </p:sp>
      <p:sp>
        <p:nvSpPr>
          <p:cNvPr id="3" name="内容占位符 2"/>
          <p:cNvSpPr>
            <a:spLocks noGrp="1"/>
          </p:cNvSpPr>
          <p:nvPr>
            <p:ph idx="1"/>
          </p:nvPr>
        </p:nvSpPr>
        <p:spPr/>
        <p:txBody>
          <a:bodyPr/>
          <a:lstStyle/>
          <a:p>
            <a:r>
              <a:rPr lang="zh-CN" altLang="en-US" dirty="0" smtClean="0"/>
              <a:t>一般设定数据库主键，我们遵循两个原则</a:t>
            </a:r>
            <a:endParaRPr lang="en-US" altLang="zh-CN" dirty="0" smtClean="0"/>
          </a:p>
          <a:p>
            <a:pPr lvl="1"/>
            <a:r>
              <a:rPr lang="zh-CN" altLang="en-US" b="1" dirty="0">
                <a:solidFill>
                  <a:srgbClr val="FF0000"/>
                </a:solidFill>
              </a:rPr>
              <a:t>最少</a:t>
            </a:r>
            <a:r>
              <a:rPr lang="zh-CN" altLang="en-US" b="1" dirty="0" smtClean="0">
                <a:solidFill>
                  <a:srgbClr val="FF0000"/>
                </a:solidFill>
              </a:rPr>
              <a:t>性</a:t>
            </a:r>
            <a:r>
              <a:rPr lang="zh-CN" altLang="en-US" dirty="0" smtClean="0"/>
              <a:t>：表示数据库表主键的定义尽量使用单列主键，而不要使用复合主键。如果一个表中实在没有主键，可以添加一个</a:t>
            </a:r>
            <a:r>
              <a:rPr lang="en-US" altLang="zh-CN" dirty="0" smtClean="0"/>
              <a:t>id</a:t>
            </a:r>
            <a:r>
              <a:rPr lang="zh-CN" altLang="en-US" dirty="0" smtClean="0"/>
              <a:t>列作为表的主键。</a:t>
            </a:r>
            <a:endParaRPr lang="en-US" altLang="zh-CN" dirty="0" smtClean="0"/>
          </a:p>
          <a:p>
            <a:pPr lvl="1"/>
            <a:r>
              <a:rPr lang="zh-CN" altLang="en-US" b="1" dirty="0" smtClean="0">
                <a:solidFill>
                  <a:srgbClr val="FF0000"/>
                </a:solidFill>
              </a:rPr>
              <a:t>稳定性</a:t>
            </a:r>
            <a:r>
              <a:rPr lang="zh-CN" altLang="en-US" dirty="0" smtClean="0"/>
              <a:t>：表示被选为主键的列，应该是不会被经常修改的，例如学生编号，身份证号等信息，基本定好了，以后就不会再改变了。否则会导致该主键所依赖的其他外键数据异常。</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34</a:t>
            </a:fld>
            <a:r>
              <a:rPr lang="en-US" altLang="zh-CN" smtClean="0"/>
              <a:t>/43</a:t>
            </a:r>
            <a:endParaRPr lang="zh-CN" altLang="en-US" dirty="0"/>
          </a:p>
        </p:txBody>
      </p:sp>
    </p:spTree>
    <p:extLst>
      <p:ext uri="{BB962C8B-B14F-4D97-AF65-F5344CB8AC3E}">
        <p14:creationId xmlns:p14="http://schemas.microsoft.com/office/powerpoint/2010/main" val="1112397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外键的使用</a:t>
            </a:r>
            <a:endParaRPr lang="zh-CN" altLang="en-US" dirty="0"/>
          </a:p>
        </p:txBody>
      </p:sp>
      <p:sp>
        <p:nvSpPr>
          <p:cNvPr id="3" name="内容占位符 2"/>
          <p:cNvSpPr>
            <a:spLocks noGrp="1"/>
          </p:cNvSpPr>
          <p:nvPr>
            <p:ph idx="1"/>
          </p:nvPr>
        </p:nvSpPr>
        <p:spPr/>
        <p:txBody>
          <a:bodyPr/>
          <a:lstStyle/>
          <a:p>
            <a:r>
              <a:rPr lang="zh-CN" altLang="en-US" dirty="0" smtClean="0"/>
              <a:t>数据库外键主要是用来建立两个表之间的关联，是数据完整性的一种表现。但是我们在使用外键的时候会降低数据库导入的效率和增加维护的成本。所以在很多项目中，我们可以不建立外键。这样可以使数据库表更加灵活，高效。</a:t>
            </a:r>
            <a:endParaRPr lang="en-US" altLang="zh-CN" dirty="0" smtClean="0"/>
          </a:p>
          <a:p>
            <a:r>
              <a:rPr lang="zh-CN" altLang="en-US" dirty="0" smtClean="0">
                <a:solidFill>
                  <a:srgbClr val="FF0000"/>
                </a:solidFill>
              </a:rPr>
              <a:t>注意：虽然不建议建立外键，但是相关联的字段上一定要建立索引。</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35</a:t>
            </a:fld>
            <a:r>
              <a:rPr lang="en-US" altLang="zh-CN" smtClean="0"/>
              <a:t>/43</a:t>
            </a:r>
            <a:endParaRPr lang="zh-CN" altLang="en-US" dirty="0"/>
          </a:p>
        </p:txBody>
      </p:sp>
    </p:spTree>
    <p:extLst>
      <p:ext uri="{BB962C8B-B14F-4D97-AF65-F5344CB8AC3E}">
        <p14:creationId xmlns:p14="http://schemas.microsoft.com/office/powerpoint/2010/main" val="134746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避免使用触发器</a:t>
            </a:r>
            <a:endParaRPr lang="zh-CN" altLang="en-US" dirty="0"/>
          </a:p>
        </p:txBody>
      </p:sp>
      <p:sp>
        <p:nvSpPr>
          <p:cNvPr id="3" name="内容占位符 2"/>
          <p:cNvSpPr>
            <a:spLocks noGrp="1"/>
          </p:cNvSpPr>
          <p:nvPr>
            <p:ph idx="1"/>
          </p:nvPr>
        </p:nvSpPr>
        <p:spPr/>
        <p:txBody>
          <a:bodyPr/>
          <a:lstStyle/>
          <a:p>
            <a:r>
              <a:rPr lang="zh-CN" altLang="en-US" dirty="0" smtClean="0"/>
              <a:t>触发器可以帮我们完成很多自动的功能，但是触发器同样也存在以下的问题：</a:t>
            </a:r>
            <a:endParaRPr lang="en-US" altLang="zh-CN" dirty="0" smtClean="0"/>
          </a:p>
          <a:p>
            <a:pPr lvl="1"/>
            <a:r>
              <a:rPr lang="zh-CN" altLang="en-US" dirty="0" smtClean="0"/>
              <a:t>降低数据操作的性能。</a:t>
            </a:r>
            <a:endParaRPr lang="en-US" altLang="zh-CN" dirty="0" smtClean="0"/>
          </a:p>
          <a:p>
            <a:pPr lvl="1"/>
            <a:r>
              <a:rPr lang="zh-CN" altLang="en-US" dirty="0" smtClean="0"/>
              <a:t>可能会出现意想不到的数据异常。</a:t>
            </a:r>
            <a:endParaRPr lang="en-US" altLang="zh-CN" dirty="0" smtClean="0"/>
          </a:p>
          <a:p>
            <a:pPr lvl="1"/>
            <a:r>
              <a:rPr lang="zh-CN" altLang="en-US" smtClean="0"/>
              <a:t>使业务逻辑变得复杂。</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36</a:t>
            </a:fld>
            <a:r>
              <a:rPr lang="en-US" altLang="zh-CN" smtClean="0"/>
              <a:t>/43</a:t>
            </a:r>
            <a:endParaRPr lang="zh-CN" altLang="en-US" dirty="0"/>
          </a:p>
        </p:txBody>
      </p:sp>
    </p:spTree>
    <p:extLst>
      <p:ext uri="{BB962C8B-B14F-4D97-AF65-F5344CB8AC3E}">
        <p14:creationId xmlns:p14="http://schemas.microsoft.com/office/powerpoint/2010/main" val="2805379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表的拆分</a:t>
            </a:r>
            <a:endParaRPr lang="zh-CN" altLang="en-US" dirty="0"/>
          </a:p>
        </p:txBody>
      </p:sp>
      <p:sp>
        <p:nvSpPr>
          <p:cNvPr id="3" name="内容占位符 2"/>
          <p:cNvSpPr>
            <a:spLocks noGrp="1"/>
          </p:cNvSpPr>
          <p:nvPr>
            <p:ph idx="1"/>
          </p:nvPr>
        </p:nvSpPr>
        <p:spPr/>
        <p:txBody>
          <a:bodyPr/>
          <a:lstStyle/>
          <a:p>
            <a:r>
              <a:rPr lang="zh-CN" altLang="en-US" dirty="0" smtClean="0"/>
              <a:t>当一个表的数据太大，或者列太多的时候，我们可以考虑将表进行拆分。关于表的拆分，我们可以分为：</a:t>
            </a:r>
            <a:endParaRPr lang="en-US" altLang="zh-CN" dirty="0" smtClean="0"/>
          </a:p>
          <a:p>
            <a:pPr lvl="1"/>
            <a:r>
              <a:rPr lang="zh-CN" altLang="en-US" dirty="0"/>
              <a:t>垂直</a:t>
            </a:r>
            <a:r>
              <a:rPr lang="zh-CN" altLang="en-US" dirty="0" smtClean="0"/>
              <a:t>拆分。</a:t>
            </a:r>
            <a:endParaRPr lang="en-US" altLang="zh-CN" dirty="0" smtClean="0"/>
          </a:p>
          <a:p>
            <a:pPr lvl="1"/>
            <a:r>
              <a:rPr lang="zh-CN" altLang="en-US" dirty="0"/>
              <a:t>水平</a:t>
            </a:r>
            <a:r>
              <a:rPr lang="zh-CN" altLang="en-US" dirty="0" smtClean="0"/>
              <a:t>拆分。</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37</a:t>
            </a:fld>
            <a:r>
              <a:rPr lang="en-US" altLang="zh-CN" smtClean="0"/>
              <a:t>/43</a:t>
            </a:r>
            <a:endParaRPr lang="zh-CN" altLang="en-US" dirty="0"/>
          </a:p>
        </p:txBody>
      </p:sp>
    </p:spTree>
    <p:extLst>
      <p:ext uri="{BB962C8B-B14F-4D97-AF65-F5344CB8AC3E}">
        <p14:creationId xmlns:p14="http://schemas.microsoft.com/office/powerpoint/2010/main" val="37765928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a:t>
            </a:r>
            <a:r>
              <a:rPr lang="zh-CN" altLang="en-US" dirty="0" smtClean="0"/>
              <a:t>拆分</a:t>
            </a:r>
            <a:endParaRPr lang="zh-CN" altLang="en-US" dirty="0"/>
          </a:p>
        </p:txBody>
      </p:sp>
      <p:sp>
        <p:nvSpPr>
          <p:cNvPr id="3" name="内容占位符 2"/>
          <p:cNvSpPr>
            <a:spLocks noGrp="1"/>
          </p:cNvSpPr>
          <p:nvPr>
            <p:ph idx="1"/>
          </p:nvPr>
        </p:nvSpPr>
        <p:spPr/>
        <p:txBody>
          <a:bodyPr/>
          <a:lstStyle/>
          <a:p>
            <a:r>
              <a:rPr lang="zh-CN" altLang="en-US" dirty="0" smtClean="0"/>
              <a:t>垂直拆分：主要是用于控制表的宽度进行垂直拆分。</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zh-CN" altLang="en-US" dirty="0" smtClean="0"/>
              <a:t>垂直拆分的原则：</a:t>
            </a:r>
            <a:endParaRPr lang="en-US" altLang="zh-CN" dirty="0" smtClean="0"/>
          </a:p>
          <a:p>
            <a:pPr lvl="1"/>
            <a:r>
              <a:rPr lang="zh-CN" altLang="en-US" dirty="0" smtClean="0"/>
              <a:t>将经常一起查询的列放在一个表中。</a:t>
            </a:r>
            <a:endParaRPr lang="en-US" altLang="zh-CN" dirty="0" smtClean="0"/>
          </a:p>
          <a:p>
            <a:pPr lvl="1"/>
            <a:r>
              <a:rPr lang="zh-CN" altLang="en-US" dirty="0" smtClean="0"/>
              <a:t>将</a:t>
            </a:r>
            <a:r>
              <a:rPr lang="en-US" altLang="zh-CN" dirty="0" err="1" smtClean="0"/>
              <a:t>text,blob</a:t>
            </a:r>
            <a:r>
              <a:rPr lang="zh-CN" altLang="en-US" dirty="0" smtClean="0"/>
              <a:t>等大字段拆分到附加表中。</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38</a:t>
            </a:fld>
            <a:r>
              <a:rPr lang="en-US" altLang="zh-CN" smtClean="0"/>
              <a:t>/43</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629365754"/>
              </p:ext>
            </p:extLst>
          </p:nvPr>
        </p:nvGraphicFramePr>
        <p:xfrm>
          <a:off x="1145463" y="1992006"/>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7" name="下箭头 6"/>
          <p:cNvSpPr/>
          <p:nvPr/>
        </p:nvSpPr>
        <p:spPr>
          <a:xfrm>
            <a:off x="3923928" y="2916391"/>
            <a:ext cx="539078" cy="648072"/>
          </a:xfrm>
          <a:prstGeom prst="downArrow">
            <a:avLst/>
          </a:prstGeom>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spc="5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8" name="表格 7"/>
          <p:cNvGraphicFramePr>
            <a:graphicFrameLocks noGrp="1"/>
          </p:cNvGraphicFramePr>
          <p:nvPr>
            <p:extLst>
              <p:ext uri="{D42A27DB-BD31-4B8C-83A1-F6EECF244321}">
                <p14:modId xmlns:p14="http://schemas.microsoft.com/office/powerpoint/2010/main" val="3737125704"/>
              </p:ext>
            </p:extLst>
          </p:nvPr>
        </p:nvGraphicFramePr>
        <p:xfrm>
          <a:off x="1140560" y="3688080"/>
          <a:ext cx="3647465" cy="741680"/>
        </p:xfrm>
        <a:graphic>
          <a:graphicData uri="http://schemas.openxmlformats.org/drawingml/2006/table">
            <a:tbl>
              <a:tblPr firstRow="1" bandRow="1">
                <a:tableStyleId>{5C22544A-7EE6-4342-B048-85BDC9FD1C3A}</a:tableStyleId>
              </a:tblPr>
              <a:tblGrid>
                <a:gridCol w="729493"/>
                <a:gridCol w="729493"/>
                <a:gridCol w="729493"/>
                <a:gridCol w="729493"/>
                <a:gridCol w="729493"/>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535744166"/>
              </p:ext>
            </p:extLst>
          </p:nvPr>
        </p:nvGraphicFramePr>
        <p:xfrm>
          <a:off x="4898247" y="3688080"/>
          <a:ext cx="2457120" cy="741680"/>
        </p:xfrm>
        <a:graphic>
          <a:graphicData uri="http://schemas.openxmlformats.org/drawingml/2006/table">
            <a:tbl>
              <a:tblPr firstRow="1" bandRow="1">
                <a:tableStyleId>{5C22544A-7EE6-4342-B048-85BDC9FD1C3A}</a:tableStyleId>
              </a:tblPr>
              <a:tblGrid>
                <a:gridCol w="614280"/>
                <a:gridCol w="614280"/>
                <a:gridCol w="614280"/>
                <a:gridCol w="614280"/>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41850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500"/>
                                        <p:tgtEl>
                                          <p:spTgt spid="3">
                                            <p:txEl>
                                              <p:pRg st="7" end="7"/>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left)">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水平拆分</a:t>
            </a:r>
            <a:endParaRPr lang="zh-CN" altLang="en-US" dirty="0"/>
          </a:p>
        </p:txBody>
      </p:sp>
      <p:sp>
        <p:nvSpPr>
          <p:cNvPr id="3" name="内容占位符 2"/>
          <p:cNvSpPr>
            <a:spLocks noGrp="1"/>
          </p:cNvSpPr>
          <p:nvPr>
            <p:ph idx="1"/>
          </p:nvPr>
        </p:nvSpPr>
        <p:spPr/>
        <p:txBody>
          <a:bodyPr/>
          <a:lstStyle/>
          <a:p>
            <a:r>
              <a:rPr lang="zh-CN" altLang="en-US" dirty="0" smtClean="0"/>
              <a:t>水平拆分：为了控制表的大小，可以将进行表的水平拆分。</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39</a:t>
            </a:fld>
            <a:r>
              <a:rPr lang="en-US" altLang="zh-CN" smtClean="0"/>
              <a:t>/43</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57960235"/>
              </p:ext>
            </p:extLst>
          </p:nvPr>
        </p:nvGraphicFramePr>
        <p:xfrm>
          <a:off x="1145463" y="1992006"/>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下箭头 5"/>
          <p:cNvSpPr/>
          <p:nvPr/>
        </p:nvSpPr>
        <p:spPr>
          <a:xfrm>
            <a:off x="3923928" y="2916391"/>
            <a:ext cx="539078" cy="648072"/>
          </a:xfrm>
          <a:prstGeom prst="downArrow">
            <a:avLst/>
          </a:prstGeom>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spc="50">
              <a:ln w="9525" cmpd="sng">
                <a:solidFill>
                  <a:schemeClr val="accent1"/>
                </a:solidFill>
                <a:prstDash val="solid"/>
              </a:ln>
              <a:solidFill>
                <a:srgbClr val="70AD47">
                  <a:tint val="1000"/>
                </a:srgbClr>
              </a:solidFill>
              <a:effectLst>
                <a:glow rad="38100">
                  <a:schemeClr val="accent1">
                    <a:alpha val="40000"/>
                  </a:schemeClr>
                </a:glow>
              </a:effectLst>
            </a:endParaRPr>
          </a:p>
        </p:txBody>
      </p:sp>
      <p:graphicFrame>
        <p:nvGraphicFramePr>
          <p:cNvPr id="7" name="表格 6"/>
          <p:cNvGraphicFramePr>
            <a:graphicFrameLocks noGrp="1"/>
          </p:cNvGraphicFramePr>
          <p:nvPr>
            <p:extLst>
              <p:ext uri="{D42A27DB-BD31-4B8C-83A1-F6EECF244321}">
                <p14:modId xmlns:p14="http://schemas.microsoft.com/office/powerpoint/2010/main" val="3189725730"/>
              </p:ext>
            </p:extLst>
          </p:nvPr>
        </p:nvGraphicFramePr>
        <p:xfrm>
          <a:off x="1154724" y="3640866"/>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872172011"/>
              </p:ext>
            </p:extLst>
          </p:nvPr>
        </p:nvGraphicFramePr>
        <p:xfrm>
          <a:off x="1145463" y="4518447"/>
          <a:ext cx="6209904" cy="741680"/>
        </p:xfrm>
        <a:graphic>
          <a:graphicData uri="http://schemas.openxmlformats.org/drawingml/2006/table">
            <a:tbl>
              <a:tblPr firstRow="1" bandRow="1">
                <a:tableStyleId>{5C22544A-7EE6-4342-B048-85BDC9FD1C3A}</a:tableStyleId>
              </a:tblPr>
              <a:tblGrid>
                <a:gridCol w="776238"/>
                <a:gridCol w="776238"/>
                <a:gridCol w="776238"/>
                <a:gridCol w="776238"/>
                <a:gridCol w="776238"/>
                <a:gridCol w="776238"/>
                <a:gridCol w="776238"/>
                <a:gridCol w="776238"/>
              </a:tblGrid>
              <a:tr h="370840">
                <a:tc>
                  <a:txBody>
                    <a:bodyPr/>
                    <a:lstStyle/>
                    <a:p>
                      <a:r>
                        <a:rPr lang="zh-CN" altLang="en-US" dirty="0" smtClean="0"/>
                        <a:t>列</a:t>
                      </a:r>
                      <a:r>
                        <a:rPr lang="en-US" altLang="zh-CN" dirty="0" smtClean="0"/>
                        <a:t>1</a:t>
                      </a:r>
                      <a:endParaRPr lang="zh-CN" altLang="en-US" dirty="0"/>
                    </a:p>
                  </a:txBody>
                  <a:tcPr/>
                </a:tc>
                <a:tc>
                  <a:txBody>
                    <a:bodyPr/>
                    <a:lstStyle/>
                    <a:p>
                      <a:r>
                        <a:rPr lang="zh-CN" altLang="en-US" dirty="0" smtClean="0"/>
                        <a:t>列</a:t>
                      </a:r>
                      <a:r>
                        <a:rPr lang="en-US" altLang="zh-CN" dirty="0" smtClean="0"/>
                        <a:t>2</a:t>
                      </a:r>
                      <a:endParaRPr lang="zh-CN" altLang="en-US" dirty="0"/>
                    </a:p>
                  </a:txBody>
                  <a:tcPr/>
                </a:tc>
                <a:tc>
                  <a:txBody>
                    <a:bodyPr/>
                    <a:lstStyle/>
                    <a:p>
                      <a:r>
                        <a:rPr lang="zh-CN" altLang="en-US" dirty="0" smtClean="0"/>
                        <a:t>列</a:t>
                      </a:r>
                      <a:r>
                        <a:rPr lang="en-US" altLang="zh-CN" dirty="0" smtClean="0"/>
                        <a:t>3</a:t>
                      </a:r>
                      <a:endParaRPr lang="zh-CN" altLang="en-US" dirty="0"/>
                    </a:p>
                  </a:txBody>
                  <a:tcPr/>
                </a:tc>
                <a:tc>
                  <a:txBody>
                    <a:bodyPr/>
                    <a:lstStyle/>
                    <a:p>
                      <a:r>
                        <a:rPr lang="zh-CN" altLang="en-US" dirty="0" smtClean="0"/>
                        <a:t>列</a:t>
                      </a:r>
                      <a:r>
                        <a:rPr lang="en-US" altLang="zh-CN" dirty="0" smtClean="0"/>
                        <a:t>4</a:t>
                      </a:r>
                      <a:endParaRPr lang="zh-CN" altLang="en-US" dirty="0"/>
                    </a:p>
                  </a:txBody>
                  <a:tcPr/>
                </a:tc>
                <a:tc>
                  <a:txBody>
                    <a:bodyPr/>
                    <a:lstStyle/>
                    <a:p>
                      <a:r>
                        <a:rPr lang="zh-CN" altLang="en-US" dirty="0" smtClean="0"/>
                        <a:t>列</a:t>
                      </a:r>
                      <a:r>
                        <a:rPr lang="en-US" altLang="zh-CN" dirty="0" smtClean="0"/>
                        <a:t>5</a:t>
                      </a:r>
                      <a:endParaRPr lang="zh-CN" altLang="en-US" dirty="0"/>
                    </a:p>
                  </a:txBody>
                  <a:tcPr/>
                </a:tc>
                <a:tc>
                  <a:txBody>
                    <a:bodyPr/>
                    <a:lstStyle/>
                    <a:p>
                      <a:r>
                        <a:rPr lang="zh-CN" altLang="en-US" dirty="0" smtClean="0"/>
                        <a:t>列</a:t>
                      </a:r>
                      <a:r>
                        <a:rPr lang="en-US" altLang="zh-CN" dirty="0" smtClean="0"/>
                        <a:t>6</a:t>
                      </a:r>
                      <a:endParaRPr lang="zh-CN" altLang="en-US" dirty="0"/>
                    </a:p>
                  </a:txBody>
                  <a:tcPr/>
                </a:tc>
                <a:tc>
                  <a:txBody>
                    <a:bodyPr/>
                    <a:lstStyle/>
                    <a:p>
                      <a:r>
                        <a:rPr lang="zh-CN" altLang="en-US" dirty="0" smtClean="0"/>
                        <a:t>列</a:t>
                      </a:r>
                      <a:r>
                        <a:rPr lang="en-US" altLang="zh-CN" dirty="0" smtClean="0"/>
                        <a:t>7</a:t>
                      </a:r>
                      <a:endParaRPr lang="zh-CN" altLang="en-US" dirty="0"/>
                    </a:p>
                  </a:txBody>
                  <a:tcPr/>
                </a:tc>
                <a:tc>
                  <a:txBody>
                    <a:bodyPr/>
                    <a:lstStyle/>
                    <a:p>
                      <a:r>
                        <a:rPr lang="zh-CN" altLang="en-US" dirty="0" smtClean="0"/>
                        <a:t>列</a:t>
                      </a:r>
                      <a:r>
                        <a:rPr lang="en-US" altLang="zh-CN" dirty="0" smtClean="0"/>
                        <a:t>8</a:t>
                      </a:r>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35781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什么是数据库设计</a:t>
            </a:r>
            <a:endParaRPr lang="zh-CN" altLang="en-US" dirty="0"/>
          </a:p>
        </p:txBody>
      </p:sp>
      <p:sp>
        <p:nvSpPr>
          <p:cNvPr id="3" name="内容占位符 2"/>
          <p:cNvSpPr>
            <a:spLocks noGrp="1"/>
          </p:cNvSpPr>
          <p:nvPr>
            <p:ph idx="1"/>
          </p:nvPr>
        </p:nvSpPr>
        <p:spPr/>
        <p:txBody>
          <a:bodyPr/>
          <a:lstStyle/>
          <a:p>
            <a:r>
              <a:rPr lang="zh-CN" altLang="en-US" dirty="0" smtClean="0"/>
              <a:t>数据库设计：</a:t>
            </a:r>
            <a:endParaRPr lang="en-US" altLang="zh-CN" dirty="0" smtClean="0"/>
          </a:p>
          <a:p>
            <a:pPr lvl="1"/>
            <a:r>
              <a:rPr lang="zh-CN" altLang="en-US" dirty="0" smtClean="0"/>
              <a:t>简单来说，数据库设计就是根据业务系统的具体要求，结合我们所选用的</a:t>
            </a:r>
            <a:r>
              <a:rPr lang="en-US" altLang="zh-CN" dirty="0" smtClean="0"/>
              <a:t>DBMS</a:t>
            </a:r>
            <a:r>
              <a:rPr lang="zh-CN" altLang="en-US" dirty="0" smtClean="0"/>
              <a:t>（数据库关系系统），为这个业务系统构造出最优的数据存储模型，并建立好表结构以及表与表之间的关联关系的过程。使之</a:t>
            </a:r>
            <a:r>
              <a:rPr lang="zh-CN" altLang="en-US" dirty="0" smtClean="0">
                <a:solidFill>
                  <a:srgbClr val="FF0000"/>
                </a:solidFill>
              </a:rPr>
              <a:t>有效的的数据进行存储，并可以高效的对数据进行访问</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4</a:t>
            </a:fld>
            <a:r>
              <a:rPr lang="en-US" altLang="zh-CN" smtClean="0"/>
              <a:t>/43</a:t>
            </a:r>
            <a:endParaRPr lang="zh-CN" altLang="en-US" dirty="0"/>
          </a:p>
        </p:txBody>
      </p:sp>
    </p:spTree>
    <p:extLst>
      <p:ext uri="{BB962C8B-B14F-4D97-AF65-F5344CB8AC3E}">
        <p14:creationId xmlns:p14="http://schemas.microsoft.com/office/powerpoint/2010/main" val="16818347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noFill/>
        </p:spPr>
        <p:txBody>
          <a:bodyPr>
            <a:normAutofit/>
          </a:bodyPr>
          <a:lstStyle/>
          <a:p>
            <a:r>
              <a:rPr lang="zh-CN" altLang="en-US" dirty="0" smtClean="0"/>
              <a:t>学员</a:t>
            </a:r>
            <a:r>
              <a:rPr lang="zh-CN" altLang="en-US" smtClean="0"/>
              <a:t>操作</a:t>
            </a:r>
            <a:r>
              <a:rPr lang="en-US" altLang="zh-CN" smtClean="0"/>
              <a:t>—</a:t>
            </a:r>
            <a:r>
              <a:rPr lang="zh-CN" altLang="en-US" smtClean="0"/>
              <a:t>员工</a:t>
            </a:r>
            <a:r>
              <a:rPr lang="zh-CN" altLang="en-US" dirty="0"/>
              <a:t>晋级业务实体</a:t>
            </a:r>
            <a:r>
              <a:rPr lang="en-US" altLang="zh-CN" dirty="0"/>
              <a:t>2-1</a:t>
            </a:r>
          </a:p>
        </p:txBody>
      </p:sp>
      <p:sp>
        <p:nvSpPr>
          <p:cNvPr id="529411" name="Rectangle 3"/>
          <p:cNvSpPr>
            <a:spLocks noGrp="1" noChangeArrowheads="1"/>
          </p:cNvSpPr>
          <p:nvPr>
            <p:ph idx="1"/>
          </p:nvPr>
        </p:nvSpPr>
        <p:spPr>
          <a:xfrm>
            <a:off x="611504" y="1485265"/>
            <a:ext cx="7848928" cy="4405630"/>
          </a:xfrm>
        </p:spPr>
        <p:txBody>
          <a:bodyPr/>
          <a:lstStyle/>
          <a:p>
            <a:pPr marL="533400" indent="-533400">
              <a:lnSpc>
                <a:spcPct val="90000"/>
              </a:lnSpc>
            </a:pPr>
            <a:r>
              <a:rPr lang="zh-CN" altLang="en-US" dirty="0"/>
              <a:t>训练要点：</a:t>
            </a:r>
          </a:p>
          <a:p>
            <a:pPr marL="914400" lvl="1" indent="-457200">
              <a:lnSpc>
                <a:spcPct val="90000"/>
              </a:lnSpc>
            </a:pPr>
            <a:r>
              <a:rPr lang="zh-CN" altLang="en-US" dirty="0"/>
              <a:t>收集信息</a:t>
            </a:r>
          </a:p>
          <a:p>
            <a:pPr marL="914400" lvl="1" indent="-457200">
              <a:lnSpc>
                <a:spcPct val="90000"/>
              </a:lnSpc>
            </a:pPr>
            <a:r>
              <a:rPr lang="zh-CN" altLang="en-US" dirty="0"/>
              <a:t>标识实体</a:t>
            </a:r>
            <a:endParaRPr lang="zh-CN" altLang="en-GB" dirty="0"/>
          </a:p>
          <a:p>
            <a:pPr marL="914400" lvl="1" indent="-457200">
              <a:lnSpc>
                <a:spcPct val="90000"/>
              </a:lnSpc>
            </a:pPr>
            <a:r>
              <a:rPr lang="zh-CN" altLang="en-GB" dirty="0"/>
              <a:t>标识每个实体的属性</a:t>
            </a:r>
          </a:p>
          <a:p>
            <a:pPr marL="914400" lvl="1" indent="-457200">
              <a:lnSpc>
                <a:spcPct val="90000"/>
              </a:lnSpc>
            </a:pPr>
            <a:r>
              <a:rPr lang="zh-CN" altLang="en-GB" dirty="0"/>
              <a:t>标识实体之间的关系 </a:t>
            </a:r>
            <a:endParaRPr lang="zh-CN" altLang="en-US" dirty="0"/>
          </a:p>
          <a:p>
            <a:pPr marL="533400" indent="-533400">
              <a:lnSpc>
                <a:spcPct val="90000"/>
              </a:lnSpc>
            </a:pPr>
            <a:r>
              <a:rPr lang="zh-CN" altLang="en-US" dirty="0"/>
              <a:t>需求说明：</a:t>
            </a:r>
          </a:p>
          <a:p>
            <a:pPr marL="914400" lvl="1" indent="-457200">
              <a:lnSpc>
                <a:spcPct val="90000"/>
              </a:lnSpc>
            </a:pPr>
            <a:r>
              <a:rPr lang="zh-CN" altLang="en-US" dirty="0"/>
              <a:t>为了激励优秀员工为企业作出更大的贡献，企业定期安排</a:t>
            </a:r>
            <a:r>
              <a:rPr lang="zh-CN" altLang="en-US"/>
              <a:t>员工</a:t>
            </a:r>
            <a:r>
              <a:rPr lang="zh-CN" altLang="en-US" smtClean="0"/>
              <a:t>晋级。假设每个部门设置多个不同的岗位，每个岗位可以安排多个员工</a:t>
            </a:r>
            <a:r>
              <a:rPr lang="zh-CN" altLang="en-US"/>
              <a:t>，</a:t>
            </a:r>
            <a:r>
              <a:rPr lang="zh-CN" altLang="en-US" smtClean="0"/>
              <a:t>每</a:t>
            </a:r>
            <a:r>
              <a:rPr lang="zh-CN" altLang="en-US" dirty="0"/>
              <a:t>一位员工隶属于企业的一个部门，有一个对应</a:t>
            </a:r>
            <a:r>
              <a:rPr lang="zh-CN" altLang="en-US"/>
              <a:t>的</a:t>
            </a:r>
            <a:r>
              <a:rPr lang="zh-CN" altLang="en-US" smtClean="0"/>
              <a:t>岗位。</a:t>
            </a:r>
            <a:endParaRPr lang="en-US" altLang="zh-CN" smtClean="0"/>
          </a:p>
          <a:p>
            <a:pPr marL="914400" lvl="1" indent="-457200">
              <a:lnSpc>
                <a:spcPct val="90000"/>
              </a:lnSpc>
            </a:pPr>
            <a:r>
              <a:rPr lang="zh-CN" altLang="en-US" smtClean="0"/>
              <a:t>企业</a:t>
            </a:r>
            <a:r>
              <a:rPr lang="zh-CN" altLang="en-US" dirty="0"/>
              <a:t>保存每位员工每次晋级记录</a:t>
            </a:r>
            <a:endParaRPr lang="en-US" altLang="zh-CN" dirty="0"/>
          </a:p>
        </p:txBody>
      </p:sp>
      <p:sp>
        <p:nvSpPr>
          <p:cNvPr id="12" name="灯片编号占位符 11"/>
          <p:cNvSpPr>
            <a:spLocks noGrp="1"/>
          </p:cNvSpPr>
          <p:nvPr>
            <p:ph type="sldNum" sz="quarter" idx="12"/>
          </p:nvPr>
        </p:nvSpPr>
        <p:spPr/>
        <p:txBody>
          <a:bodyPr/>
          <a:lstStyle/>
          <a:p>
            <a:pPr>
              <a:defRPr/>
            </a:pPr>
            <a:fld id="{28FED7F7-542B-44B9-8A0F-41B586BD2757}" type="slidenum">
              <a:rPr lang="zh-CN" altLang="en-US" smtClean="0"/>
              <a:t>40</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09600" y="609600"/>
            <a:ext cx="6972935" cy="650875"/>
          </a:xfrm>
          <a:noFill/>
        </p:spPr>
        <p:txBody>
          <a:bodyPr>
            <a:normAutofit/>
          </a:bodyPr>
          <a:lstStyle/>
          <a:p>
            <a:r>
              <a:rPr lang="zh-CN" altLang="en-US" dirty="0" smtClean="0"/>
              <a:t>学员</a:t>
            </a:r>
            <a:r>
              <a:rPr lang="zh-CN" altLang="en-US" smtClean="0"/>
              <a:t>操作</a:t>
            </a:r>
            <a:r>
              <a:rPr lang="en-US" altLang="zh-CN" smtClean="0"/>
              <a:t>—</a:t>
            </a:r>
            <a:r>
              <a:rPr lang="zh-CN" altLang="en-US" smtClean="0"/>
              <a:t>员工</a:t>
            </a:r>
            <a:r>
              <a:rPr lang="zh-CN" altLang="en-US" dirty="0"/>
              <a:t>晋级业务实体</a:t>
            </a:r>
            <a:r>
              <a:rPr lang="en-US" altLang="zh-CN" dirty="0"/>
              <a:t>2-2</a:t>
            </a:r>
          </a:p>
        </p:txBody>
      </p:sp>
      <p:sp>
        <p:nvSpPr>
          <p:cNvPr id="556035" name="Rectangle 3"/>
          <p:cNvSpPr>
            <a:spLocks noGrp="1" noChangeArrowheads="1"/>
          </p:cNvSpPr>
          <p:nvPr>
            <p:ph idx="1"/>
          </p:nvPr>
        </p:nvSpPr>
        <p:spPr>
          <a:xfrm>
            <a:off x="611504" y="1485265"/>
            <a:ext cx="7848928" cy="4405630"/>
          </a:xfrm>
        </p:spPr>
        <p:txBody>
          <a:bodyPr/>
          <a:lstStyle/>
          <a:p>
            <a:pPr marL="533400" indent="-533400"/>
            <a:r>
              <a:rPr lang="zh-CN" altLang="en-US" dirty="0"/>
              <a:t>难点指导：</a:t>
            </a:r>
          </a:p>
          <a:p>
            <a:pPr marL="914400" lvl="1" indent="-457200"/>
            <a:r>
              <a:rPr lang="zh-CN" altLang="en-GB" dirty="0"/>
              <a:t>收集信息：</a:t>
            </a:r>
          </a:p>
          <a:p>
            <a:pPr marL="1295400" lvl="2" indent="-381000"/>
            <a:r>
              <a:rPr lang="zh-CN" altLang="en-GB" dirty="0"/>
              <a:t>在确定客户要做什么之后，收集一切相关的信息，尽量不遗漏任何信息</a:t>
            </a:r>
          </a:p>
          <a:p>
            <a:pPr marL="914400" lvl="1" indent="-457200"/>
            <a:r>
              <a:rPr lang="zh-CN" altLang="en-GB" dirty="0"/>
              <a:t>标识实体：</a:t>
            </a:r>
            <a:endParaRPr lang="en-GB" altLang="zh-CN" dirty="0"/>
          </a:p>
          <a:p>
            <a:pPr marL="1295400" lvl="2" indent="-381000"/>
            <a:r>
              <a:rPr lang="zh-CN" altLang="en-GB" dirty="0"/>
              <a:t>原则：</a:t>
            </a:r>
          </a:p>
          <a:p>
            <a:pPr marL="1714500" lvl="3" indent="-342900"/>
            <a:r>
              <a:rPr lang="zh-CN" altLang="en-GB" dirty="0"/>
              <a:t>实体一般是名词</a:t>
            </a:r>
          </a:p>
          <a:p>
            <a:pPr marL="1714500" lvl="3" indent="-342900"/>
            <a:r>
              <a:rPr lang="zh-CN" altLang="en-GB" dirty="0"/>
              <a:t>每个实体只描述一件事情</a:t>
            </a:r>
          </a:p>
          <a:p>
            <a:pPr marL="1714500" lvl="3" indent="-342900"/>
            <a:r>
              <a:rPr lang="zh-CN" altLang="en-GB" dirty="0"/>
              <a:t>不能重复出现含义相同的实体</a:t>
            </a:r>
          </a:p>
          <a:p>
            <a:pPr marL="914400" lvl="1" indent="-457200"/>
            <a:r>
              <a:rPr lang="zh-CN" altLang="en-GB" dirty="0"/>
              <a:t>标识每个实体的属性：</a:t>
            </a:r>
          </a:p>
          <a:p>
            <a:pPr marL="1295400" lvl="2" indent="-381000"/>
            <a:r>
              <a:rPr lang="zh-CN" altLang="en-GB" dirty="0"/>
              <a:t>标识每个实体需要存储的详细信息</a:t>
            </a:r>
          </a:p>
          <a:p>
            <a:pPr marL="914400" lvl="1" indent="-457200"/>
            <a:r>
              <a:rPr lang="zh-CN" altLang="en-GB" dirty="0"/>
              <a:t>标识实体之间的关系</a:t>
            </a:r>
            <a:endParaRPr lang="zh-CN" altLang="en-US" dirty="0"/>
          </a:p>
        </p:txBody>
      </p:sp>
      <p:sp>
        <p:nvSpPr>
          <p:cNvPr id="12" name="灯片编号占位符 11"/>
          <p:cNvSpPr>
            <a:spLocks noGrp="1"/>
          </p:cNvSpPr>
          <p:nvPr>
            <p:ph type="sldNum" sz="quarter" idx="12"/>
          </p:nvPr>
        </p:nvSpPr>
        <p:spPr/>
        <p:txBody>
          <a:bodyPr/>
          <a:lstStyle/>
          <a:p>
            <a:pPr>
              <a:defRPr/>
            </a:pPr>
            <a:fld id="{28FED7F7-542B-44B9-8A0F-41B586BD2757}" type="slidenum">
              <a:rPr lang="zh-CN" altLang="en-US" smtClean="0"/>
              <a:t>41</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zh-CN" altLang="en-US" smtClean="0"/>
              <a:t>学员操作</a:t>
            </a:r>
            <a:r>
              <a:rPr lang="en-US" altLang="zh-CN" smtClean="0"/>
              <a:t>—</a:t>
            </a:r>
            <a:r>
              <a:rPr lang="zh-CN" altLang="en-US" smtClean="0"/>
              <a:t>规范晋级数据库设计</a:t>
            </a:r>
            <a:r>
              <a:rPr lang="en-US" altLang="zh-CN" smtClean="0"/>
              <a:t>2-1</a:t>
            </a:r>
            <a:endParaRPr lang="en-US" altLang="zh-CN" dirty="0"/>
          </a:p>
        </p:txBody>
      </p:sp>
      <p:sp>
        <p:nvSpPr>
          <p:cNvPr id="541699" name="Rectangle 3"/>
          <p:cNvSpPr>
            <a:spLocks noGrp="1" noChangeArrowheads="1"/>
          </p:cNvSpPr>
          <p:nvPr>
            <p:ph idx="1"/>
          </p:nvPr>
        </p:nvSpPr>
        <p:spPr/>
        <p:txBody>
          <a:bodyPr/>
          <a:lstStyle/>
          <a:p>
            <a:r>
              <a:rPr lang="zh-CN" altLang="en-US" smtClean="0"/>
              <a:t>训练要点：</a:t>
            </a:r>
          </a:p>
          <a:p>
            <a:pPr lvl="1"/>
            <a:r>
              <a:rPr lang="zh-CN" altLang="en-US" smtClean="0"/>
              <a:t>数据库设计的三大范式 </a:t>
            </a:r>
            <a:endParaRPr lang="en-US" altLang="zh-CN" smtClean="0"/>
          </a:p>
          <a:p>
            <a:r>
              <a:rPr lang="zh-CN" altLang="en-US" smtClean="0"/>
              <a:t>需求说明：</a:t>
            </a:r>
          </a:p>
          <a:p>
            <a:pPr lvl="1"/>
            <a:r>
              <a:rPr lang="zh-CN" altLang="en-US" smtClean="0"/>
              <a:t>根据三大范式规范化员工晋级业务数据</a:t>
            </a:r>
          </a:p>
          <a:p>
            <a:pPr lvl="1"/>
            <a:r>
              <a:rPr lang="zh-CN" altLang="en-US" smtClean="0"/>
              <a:t>为了保证应用程序的运行性能，对符合第三范式的数据库结构进行调整</a:t>
            </a:r>
            <a:endParaRPr lang="en-US" altLang="zh-CN" smtClean="0"/>
          </a:p>
          <a:p>
            <a:endParaRPr lang="zh-CN" altLang="en-US" dirty="0"/>
          </a:p>
        </p:txBody>
      </p:sp>
      <p:sp>
        <p:nvSpPr>
          <p:cNvPr id="12" name="灯片编号占位符 11"/>
          <p:cNvSpPr>
            <a:spLocks noGrp="1"/>
          </p:cNvSpPr>
          <p:nvPr>
            <p:ph type="sldNum" sz="quarter" idx="12"/>
          </p:nvPr>
        </p:nvSpPr>
        <p:spPr/>
        <p:txBody>
          <a:bodyPr/>
          <a:lstStyle/>
          <a:p>
            <a:fld id="{28FED7F7-542B-44B9-8A0F-41B586BD2757}" type="slidenum">
              <a:rPr lang="zh-CN" altLang="en-US" smtClean="0"/>
              <a:pPr/>
              <a:t>42</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346315" cy="650875"/>
          </a:xfrm>
        </p:spPr>
        <p:txBody>
          <a:bodyPr>
            <a:normAutofit fontScale="90000"/>
          </a:bodyPr>
          <a:lstStyle/>
          <a:p>
            <a:r>
              <a:rPr lang="zh-CN" altLang="en-US"/>
              <a:t>学员操作</a:t>
            </a:r>
            <a:r>
              <a:rPr lang="zh-CN" altLang="en-US" smtClean="0"/>
              <a:t>—规范</a:t>
            </a:r>
            <a:r>
              <a:rPr lang="zh-CN" altLang="en-US"/>
              <a:t>晋级数据库设计2-2</a:t>
            </a:r>
          </a:p>
        </p:txBody>
      </p:sp>
      <p:sp>
        <p:nvSpPr>
          <p:cNvPr id="16" name="灯片编号占位符 15"/>
          <p:cNvSpPr>
            <a:spLocks noGrp="1"/>
          </p:cNvSpPr>
          <p:nvPr>
            <p:ph type="sldNum" sz="quarter" idx="12"/>
          </p:nvPr>
        </p:nvSpPr>
        <p:spPr/>
        <p:txBody>
          <a:bodyPr/>
          <a:lstStyle/>
          <a:p>
            <a:pPr>
              <a:defRPr/>
            </a:pPr>
            <a:fld id="{28FED7F7-542B-44B9-8A0F-41B586BD2757}" type="slidenum">
              <a:rPr lang="zh-CN" altLang="en-US" smtClean="0"/>
              <a:t>43</a:t>
            </a:fld>
            <a:r>
              <a:rPr lang="en-US" altLang="zh-CN" smtClean="0"/>
              <a:t>/43</a:t>
            </a:r>
            <a:endParaRPr lang="zh-CN" altLang="en-US" dirty="0"/>
          </a:p>
        </p:txBody>
      </p:sp>
      <p:sp>
        <p:nvSpPr>
          <p:cNvPr id="542723" name="Text Box 3"/>
          <p:cNvSpPr txBox="1">
            <a:spLocks noChangeArrowheads="1"/>
          </p:cNvSpPr>
          <p:nvPr/>
        </p:nvSpPr>
        <p:spPr bwMode="auto">
          <a:xfrm>
            <a:off x="8883650" y="1200150"/>
            <a:ext cx="184150" cy="762000"/>
          </a:xfrm>
          <a:prstGeom prst="rect">
            <a:avLst/>
          </a:prstGeom>
          <a:noFill/>
          <a:ln w="9525">
            <a:noFill/>
            <a:miter lim="800000"/>
          </a:ln>
          <a:effectLst/>
        </p:spPr>
        <p:txBody>
          <a:bodyPr wrap="none">
            <a:spAutoFit/>
          </a:bodyPr>
          <a:lstStyle/>
          <a:p>
            <a:pPr algn="r"/>
            <a:endParaRPr lang="zh-CN" altLang="en-US" sz="4400">
              <a:solidFill>
                <a:schemeClr val="tx2"/>
              </a:solidFill>
              <a:latin typeface="Tahoma" pitchFamily="34" charset="0"/>
              <a:ea typeface="宋体" charset="-122"/>
              <a:cs typeface="Times New Roman" pitchFamily="18" charset="0"/>
            </a:endParaRPr>
          </a:p>
        </p:txBody>
      </p:sp>
      <p:sp>
        <p:nvSpPr>
          <p:cNvPr id="541699" name="Rectangle 3"/>
          <p:cNvSpPr>
            <a:spLocks noGrp="1" noChangeArrowheads="1"/>
          </p:cNvSpPr>
          <p:nvPr/>
        </p:nvSpPr>
        <p:spPr>
          <a:xfrm>
            <a:off x="609600" y="1391285"/>
            <a:ext cx="6805295" cy="44056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微软雅黑" charset="0"/>
                <a:ea typeface="微软雅黑"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微软雅黑" charset="0"/>
                <a:ea typeface="微软雅黑"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charset="0"/>
                <a:ea typeface="微软雅黑"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微软雅黑" charset="0"/>
                <a:ea typeface="微软雅黑"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微软雅黑" charset="0"/>
                <a:ea typeface="微软雅黑"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a:t>难点指导：</a:t>
            </a:r>
          </a:p>
          <a:p>
            <a:pPr lvl="1"/>
            <a:r>
              <a:rPr lang="zh-CN" altLang="en-US" dirty="0"/>
              <a:t>向各个表中插入数据，查看表中的每个属性列是否存在重复、插入异常、更新异常和删除异常</a:t>
            </a:r>
          </a:p>
          <a:p>
            <a:pPr lvl="1"/>
            <a:r>
              <a:rPr lang="zh-CN" altLang="en-US" dirty="0"/>
              <a:t>对照三大范式解决表中的异常问题</a:t>
            </a:r>
          </a:p>
          <a:p>
            <a:pPr lvl="1"/>
            <a:r>
              <a:rPr lang="zh-CN" altLang="en-US" dirty="0"/>
              <a:t>第一范式的目标是确保每列都是不可再分的最小数据单元</a:t>
            </a:r>
          </a:p>
          <a:p>
            <a:pPr lvl="1"/>
            <a:r>
              <a:rPr lang="zh-CN" altLang="en-US" dirty="0"/>
              <a:t>第二范式每要求一个表只描述一件事情</a:t>
            </a:r>
          </a:p>
          <a:p>
            <a:pPr lvl="1"/>
            <a:r>
              <a:rPr lang="zh-CN" altLang="en-US" dirty="0"/>
              <a:t>第三范式要求表中各列必须和主键直接相关，不能间接相关</a:t>
            </a:r>
          </a:p>
          <a:p>
            <a:pPr lvl="1"/>
            <a:r>
              <a:rPr lang="zh-CN" altLang="en-US" dirty="0"/>
              <a:t>对于不满足三大范式的表要进行表拆分</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学员练习</a:t>
            </a:r>
            <a:r>
              <a:rPr lang="en-US" altLang="zh-CN" dirty="0" smtClean="0"/>
              <a:t>-</a:t>
            </a:r>
            <a:r>
              <a:rPr lang="zh-CN" altLang="en-US" dirty="0" smtClean="0"/>
              <a:t>电子商务网站</a:t>
            </a:r>
            <a:endParaRPr lang="zh-CN" altLang="en-US" dirty="0"/>
          </a:p>
        </p:txBody>
      </p:sp>
      <p:sp>
        <p:nvSpPr>
          <p:cNvPr id="3" name="内容占位符 2"/>
          <p:cNvSpPr>
            <a:spLocks noGrp="1"/>
          </p:cNvSpPr>
          <p:nvPr>
            <p:ph idx="1"/>
          </p:nvPr>
        </p:nvSpPr>
        <p:spPr/>
        <p:txBody>
          <a:bodyPr/>
          <a:lstStyle/>
          <a:p>
            <a:r>
              <a:rPr lang="zh-CN" altLang="en-US" dirty="0" smtClean="0"/>
              <a:t>收集信息：</a:t>
            </a:r>
            <a:endParaRPr lang="en-US" altLang="zh-CN" dirty="0" smtClean="0"/>
          </a:p>
          <a:p>
            <a:pPr lvl="1"/>
            <a:r>
              <a:rPr lang="zh-CN" altLang="en-US" dirty="0" smtClean="0"/>
              <a:t>开发一个小型的电子商务网站，该网站包括</a:t>
            </a:r>
            <a:r>
              <a:rPr lang="zh-CN" altLang="en-US" dirty="0" smtClean="0">
                <a:solidFill>
                  <a:srgbClr val="FF0000"/>
                </a:solidFill>
              </a:rPr>
              <a:t>用户模块，订单模块，商品模块，购物车模块，供应商模块。</a:t>
            </a:r>
            <a:endParaRPr lang="en-US" altLang="zh-CN" dirty="0" smtClean="0">
              <a:solidFill>
                <a:srgbClr val="FF0000"/>
              </a:solidFill>
            </a:endParaRPr>
          </a:p>
          <a:p>
            <a:r>
              <a:rPr lang="zh-CN" altLang="en-US" dirty="0" smtClean="0"/>
              <a:t>绘制</a:t>
            </a:r>
            <a:r>
              <a:rPr lang="en-US" altLang="zh-CN" dirty="0" smtClean="0"/>
              <a:t>ER</a:t>
            </a:r>
            <a:r>
              <a:rPr lang="zh-CN" altLang="en-US" dirty="0" smtClean="0"/>
              <a:t>图，来描述电子商务网站的结构。</a:t>
            </a:r>
            <a:endParaRPr lang="en-US" altLang="zh-CN"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44</a:t>
            </a:fld>
            <a:r>
              <a:rPr lang="en-US" altLang="zh-CN" smtClean="0"/>
              <a:t>/43</a:t>
            </a:r>
            <a:endParaRPr lang="zh-CN" altLang="en-US" dirty="0"/>
          </a:p>
        </p:txBody>
      </p:sp>
      <p:pic>
        <p:nvPicPr>
          <p:cNvPr id="6" name="图片 5"/>
          <p:cNvPicPr>
            <a:picLocks noChangeAspect="1"/>
          </p:cNvPicPr>
          <p:nvPr/>
        </p:nvPicPr>
        <p:blipFill>
          <a:blip r:embed="rId2"/>
          <a:stretch>
            <a:fillRect/>
          </a:stretch>
        </p:blipFill>
        <p:spPr>
          <a:xfrm>
            <a:off x="827584" y="3125424"/>
            <a:ext cx="6317527" cy="2933954"/>
          </a:xfrm>
          <a:prstGeom prst="rect">
            <a:avLst/>
          </a:prstGeom>
        </p:spPr>
      </p:pic>
    </p:spTree>
    <p:extLst>
      <p:ext uri="{BB962C8B-B14F-4D97-AF65-F5344CB8AC3E}">
        <p14:creationId xmlns:p14="http://schemas.microsoft.com/office/powerpoint/2010/main" val="39562983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学员练习</a:t>
            </a:r>
            <a:r>
              <a:rPr lang="en-US" altLang="zh-CN" dirty="0" smtClean="0"/>
              <a:t>--</a:t>
            </a:r>
            <a:r>
              <a:rPr lang="zh-CN" altLang="en-US" dirty="0" smtClean="0"/>
              <a:t>用户模块</a:t>
            </a:r>
            <a:endParaRPr lang="zh-CN" altLang="en-US" dirty="0"/>
          </a:p>
        </p:txBody>
      </p:sp>
      <p:sp>
        <p:nvSpPr>
          <p:cNvPr id="3" name="内容占位符 2"/>
          <p:cNvSpPr>
            <a:spLocks noGrp="1"/>
          </p:cNvSpPr>
          <p:nvPr>
            <p:ph idx="1"/>
          </p:nvPr>
        </p:nvSpPr>
        <p:spPr/>
        <p:txBody>
          <a:bodyPr/>
          <a:lstStyle/>
          <a:p>
            <a:r>
              <a:rPr lang="zh-CN" altLang="en-US" dirty="0"/>
              <a:t>用户模块：包括用户名，密码，电话，邮箱，身份证号，地址，姓名，昵称等。</a:t>
            </a:r>
            <a:endParaRPr lang="en-US" altLang="zh-CN" dirty="0"/>
          </a:p>
          <a:p>
            <a:r>
              <a:rPr lang="zh-CN" altLang="en-US" dirty="0"/>
              <a:t>可选唯一表示：手机号码，身份证，用户名</a:t>
            </a:r>
            <a:r>
              <a:rPr lang="zh-CN" altLang="en-US" dirty="0" smtClean="0"/>
              <a:t>。</a:t>
            </a:r>
            <a:endParaRPr lang="en-US" altLang="zh-CN" dirty="0" smtClean="0"/>
          </a:p>
          <a:p>
            <a:r>
              <a:rPr lang="zh-CN" altLang="en-US" dirty="0" smtClean="0"/>
              <a:t>用户模块特点：随上线时间增长逐年增加，核心数据。</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45</a:t>
            </a:fld>
            <a:r>
              <a:rPr lang="en-US" altLang="zh-CN" smtClean="0"/>
              <a:t>/43</a:t>
            </a:r>
            <a:endParaRPr lang="zh-CN" altLang="en-US" dirty="0"/>
          </a:p>
        </p:txBody>
      </p:sp>
    </p:spTree>
    <p:extLst>
      <p:ext uri="{BB962C8B-B14F-4D97-AF65-F5344CB8AC3E}">
        <p14:creationId xmlns:p14="http://schemas.microsoft.com/office/powerpoint/2010/main" val="1128418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a:t>
            </a:r>
            <a:r>
              <a:rPr lang="zh-CN" altLang="en-US" dirty="0" smtClean="0"/>
              <a:t>练习</a:t>
            </a:r>
            <a:r>
              <a:rPr lang="en-US" altLang="zh-CN" dirty="0" smtClean="0"/>
              <a:t>—</a:t>
            </a:r>
            <a:r>
              <a:rPr lang="zh-CN" altLang="en-US" dirty="0" smtClean="0"/>
              <a:t>商品模块</a:t>
            </a:r>
            <a:endParaRPr lang="zh-CN" altLang="en-US" dirty="0"/>
          </a:p>
        </p:txBody>
      </p:sp>
      <p:sp>
        <p:nvSpPr>
          <p:cNvPr id="3" name="内容占位符 2"/>
          <p:cNvSpPr>
            <a:spLocks noGrp="1"/>
          </p:cNvSpPr>
          <p:nvPr>
            <p:ph idx="1"/>
          </p:nvPr>
        </p:nvSpPr>
        <p:spPr/>
        <p:txBody>
          <a:bodyPr/>
          <a:lstStyle/>
          <a:p>
            <a:r>
              <a:rPr lang="zh-CN" altLang="en-US" dirty="0" smtClean="0"/>
              <a:t>用于记录网站的商品信息。</a:t>
            </a:r>
            <a:endParaRPr lang="en-US" altLang="zh-CN" dirty="0" smtClean="0"/>
          </a:p>
          <a:p>
            <a:r>
              <a:rPr lang="zh-CN" altLang="en-US" dirty="0" smtClean="0"/>
              <a:t>包括属性：商品编码，商品属性，商品描述，商品类别，供应商名称，重量，有效期，价格等，商品上架和下架。</a:t>
            </a:r>
            <a:endParaRPr lang="en-US" altLang="zh-CN" dirty="0" smtClean="0"/>
          </a:p>
          <a:p>
            <a:r>
              <a:rPr lang="zh-CN" altLang="en-US" dirty="0" smtClean="0"/>
              <a:t>可选唯一标识：商品编码。</a:t>
            </a:r>
            <a:endParaRPr lang="en-US" altLang="zh-CN" dirty="0" smtClean="0"/>
          </a:p>
          <a:p>
            <a:r>
              <a:rPr lang="zh-CN" altLang="en-US" dirty="0"/>
              <a:t>数据</a:t>
            </a:r>
            <a:r>
              <a:rPr lang="zh-CN" altLang="en-US" dirty="0" smtClean="0"/>
              <a:t>特点：商品数据量较大，查询搜索较多，商品和订单关联，不易删除。</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46</a:t>
            </a:fld>
            <a:r>
              <a:rPr lang="en-US" altLang="zh-CN" smtClean="0"/>
              <a:t>/43</a:t>
            </a:r>
            <a:endParaRPr lang="zh-CN" altLang="en-US" dirty="0"/>
          </a:p>
        </p:txBody>
      </p:sp>
    </p:spTree>
    <p:extLst>
      <p:ext uri="{BB962C8B-B14F-4D97-AF65-F5344CB8AC3E}">
        <p14:creationId xmlns:p14="http://schemas.microsoft.com/office/powerpoint/2010/main" val="2068235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学员练习</a:t>
            </a:r>
            <a:r>
              <a:rPr lang="en-US" altLang="zh-CN" dirty="0" smtClean="0"/>
              <a:t>—</a:t>
            </a:r>
            <a:r>
              <a:rPr lang="zh-CN" altLang="en-US" dirty="0"/>
              <a:t>订单</a:t>
            </a:r>
            <a:r>
              <a:rPr lang="zh-CN" altLang="en-US" dirty="0" smtClean="0"/>
              <a:t>模块</a:t>
            </a:r>
            <a:endParaRPr lang="zh-CN" altLang="en-US" dirty="0"/>
          </a:p>
        </p:txBody>
      </p:sp>
      <p:sp>
        <p:nvSpPr>
          <p:cNvPr id="3" name="内容占位符 2"/>
          <p:cNvSpPr>
            <a:spLocks noGrp="1"/>
          </p:cNvSpPr>
          <p:nvPr>
            <p:ph idx="1"/>
          </p:nvPr>
        </p:nvSpPr>
        <p:spPr/>
        <p:txBody>
          <a:bodyPr/>
          <a:lstStyle/>
          <a:p>
            <a:r>
              <a:rPr lang="zh-CN" altLang="en-US" dirty="0" smtClean="0"/>
              <a:t>用户订购商品的信息。</a:t>
            </a:r>
            <a:endParaRPr lang="en-US" altLang="zh-CN" dirty="0" smtClean="0"/>
          </a:p>
          <a:p>
            <a:r>
              <a:rPr lang="zh-CN" altLang="en-US" dirty="0" smtClean="0"/>
              <a:t>包括属性：订单号，用户姓名，用户电话，收货地址，商品编号，商品名称，数量，价格，订单状态，支付状态，订单类型等。</a:t>
            </a:r>
            <a:endParaRPr lang="en-US" altLang="zh-CN" dirty="0" smtClean="0"/>
          </a:p>
          <a:p>
            <a:r>
              <a:rPr lang="zh-CN" altLang="en-US" dirty="0" smtClean="0"/>
              <a:t>唯一标识：订单号。</a:t>
            </a:r>
            <a:endParaRPr lang="en-US" altLang="zh-CN" dirty="0" smtClean="0"/>
          </a:p>
          <a:p>
            <a:r>
              <a:rPr lang="zh-CN" altLang="en-US" dirty="0" smtClean="0"/>
              <a:t>存储特点：一般很多生成报表信息会和订单表相关联，不易删除。</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47</a:t>
            </a:fld>
            <a:r>
              <a:rPr lang="en-US" altLang="zh-CN" smtClean="0"/>
              <a:t>/43</a:t>
            </a:r>
            <a:endParaRPr lang="zh-CN" altLang="en-US" dirty="0"/>
          </a:p>
        </p:txBody>
      </p:sp>
    </p:spTree>
    <p:extLst>
      <p:ext uri="{BB962C8B-B14F-4D97-AF65-F5344CB8AC3E}">
        <p14:creationId xmlns:p14="http://schemas.microsoft.com/office/powerpoint/2010/main" val="3983086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学员练习</a:t>
            </a:r>
            <a:r>
              <a:rPr lang="en-US" altLang="zh-CN" dirty="0" smtClean="0"/>
              <a:t>—</a:t>
            </a:r>
            <a:r>
              <a:rPr lang="zh-CN" altLang="en-US" dirty="0"/>
              <a:t>购物车</a:t>
            </a:r>
            <a:r>
              <a:rPr lang="zh-CN" altLang="en-US" dirty="0" smtClean="0"/>
              <a:t>模块</a:t>
            </a:r>
            <a:endParaRPr lang="zh-CN" altLang="en-US" dirty="0"/>
          </a:p>
        </p:txBody>
      </p:sp>
      <p:sp>
        <p:nvSpPr>
          <p:cNvPr id="3" name="内容占位符 2"/>
          <p:cNvSpPr>
            <a:spLocks noGrp="1"/>
          </p:cNvSpPr>
          <p:nvPr>
            <p:ph idx="1"/>
          </p:nvPr>
        </p:nvSpPr>
        <p:spPr/>
        <p:txBody>
          <a:bodyPr/>
          <a:lstStyle/>
          <a:p>
            <a:r>
              <a:rPr lang="zh-CN" altLang="en-US" dirty="0" smtClean="0"/>
              <a:t>用户保存用户临时挑选的商品</a:t>
            </a:r>
            <a:endParaRPr lang="en-US" altLang="zh-CN" dirty="0" smtClean="0"/>
          </a:p>
          <a:p>
            <a:r>
              <a:rPr lang="zh-CN" altLang="en-US" dirty="0" smtClean="0"/>
              <a:t>包括属性：购物车编号，用户名，商品编号，商品名称，商品价格，商品描述，商品数量，商品分类，添加时间等。</a:t>
            </a:r>
            <a:endParaRPr lang="en-US" altLang="zh-CN" dirty="0" smtClean="0"/>
          </a:p>
          <a:p>
            <a:r>
              <a:rPr lang="zh-CN" altLang="en-US" dirty="0" smtClean="0"/>
              <a:t>唯一标识：购物车编号。</a:t>
            </a:r>
            <a:endParaRPr lang="en-US" altLang="zh-CN" dirty="0" smtClean="0"/>
          </a:p>
          <a:p>
            <a:r>
              <a:rPr lang="zh-CN" altLang="en-US" dirty="0" smtClean="0"/>
              <a:t>数据特点：当用户购买商品之后，购物车就可以清空了。</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48</a:t>
            </a:fld>
            <a:r>
              <a:rPr lang="en-US" altLang="zh-CN" smtClean="0"/>
              <a:t>/43</a:t>
            </a:r>
            <a:endParaRPr lang="zh-CN" altLang="en-US" dirty="0"/>
          </a:p>
        </p:txBody>
      </p:sp>
    </p:spTree>
    <p:extLst>
      <p:ext uri="{BB962C8B-B14F-4D97-AF65-F5344CB8AC3E}">
        <p14:creationId xmlns:p14="http://schemas.microsoft.com/office/powerpoint/2010/main" val="20219821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学员练习</a:t>
            </a:r>
            <a:r>
              <a:rPr lang="en-US" altLang="zh-CN" dirty="0" smtClean="0"/>
              <a:t>—</a:t>
            </a:r>
            <a:r>
              <a:rPr lang="zh-CN" altLang="en-US" dirty="0"/>
              <a:t>供应商</a:t>
            </a:r>
            <a:r>
              <a:rPr lang="zh-CN" altLang="en-US" dirty="0" smtClean="0"/>
              <a:t>模块</a:t>
            </a:r>
            <a:endParaRPr lang="zh-CN" altLang="en-US" dirty="0"/>
          </a:p>
        </p:txBody>
      </p:sp>
      <p:sp>
        <p:nvSpPr>
          <p:cNvPr id="3" name="内容占位符 2"/>
          <p:cNvSpPr>
            <a:spLocks noGrp="1"/>
          </p:cNvSpPr>
          <p:nvPr>
            <p:ph idx="1"/>
          </p:nvPr>
        </p:nvSpPr>
        <p:spPr/>
        <p:txBody>
          <a:bodyPr/>
          <a:lstStyle/>
          <a:p>
            <a:r>
              <a:rPr lang="zh-CN" altLang="en-US" dirty="0" smtClean="0"/>
              <a:t>用于保存供应商所销售商品信息。</a:t>
            </a:r>
            <a:endParaRPr lang="en-US" altLang="zh-CN" dirty="0" smtClean="0"/>
          </a:p>
          <a:p>
            <a:r>
              <a:rPr lang="zh-CN" altLang="en-US" dirty="0" smtClean="0"/>
              <a:t>包括属性：供应商编号，供应商名称，联系人，电话，营业执照号，地址，法人等。</a:t>
            </a:r>
            <a:endParaRPr lang="en-US" altLang="zh-CN" dirty="0" smtClean="0"/>
          </a:p>
          <a:p>
            <a:r>
              <a:rPr lang="zh-CN" altLang="en-US" dirty="0" smtClean="0"/>
              <a:t>可选标识：供应商编号。</a:t>
            </a:r>
            <a:endParaRPr lang="en-US" altLang="zh-CN" dirty="0" smtClean="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49</a:t>
            </a:fld>
            <a:r>
              <a:rPr lang="en-US" altLang="zh-CN" smtClean="0"/>
              <a:t>/43</a:t>
            </a:r>
            <a:endParaRPr lang="zh-CN" altLang="en-US" dirty="0"/>
          </a:p>
        </p:txBody>
      </p:sp>
    </p:spTree>
    <p:extLst>
      <p:ext uri="{BB962C8B-B14F-4D97-AF65-F5344CB8AC3E}">
        <p14:creationId xmlns:p14="http://schemas.microsoft.com/office/powerpoint/2010/main" val="902037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a:t>
            </a:r>
            <a:r>
              <a:rPr lang="zh-CN" altLang="en-US" dirty="0"/>
              <a:t>设计</a:t>
            </a:r>
            <a:r>
              <a:rPr lang="zh-CN" altLang="en-US" dirty="0" smtClean="0"/>
              <a:t>数据库</a:t>
            </a:r>
            <a:endParaRPr lang="zh-CN" altLang="en-US" dirty="0"/>
          </a:p>
        </p:txBody>
      </p:sp>
      <p:sp>
        <p:nvSpPr>
          <p:cNvPr id="3" name="内容占位符 2"/>
          <p:cNvSpPr>
            <a:spLocks noGrp="1"/>
          </p:cNvSpPr>
          <p:nvPr>
            <p:ph idx="1"/>
          </p:nvPr>
        </p:nvSpPr>
        <p:spPr/>
        <p:txBody>
          <a:bodyPr/>
          <a:lstStyle/>
          <a:p>
            <a:r>
              <a:rPr lang="zh-CN" altLang="en-US" dirty="0" smtClean="0"/>
              <a:t>优良的数据库设计和糟糕数据库设计的对比。</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5</a:t>
            </a:fld>
            <a:r>
              <a:rPr lang="en-US" altLang="zh-CN" smtClean="0"/>
              <a:t>/43</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95816773"/>
              </p:ext>
            </p:extLst>
          </p:nvPr>
        </p:nvGraphicFramePr>
        <p:xfrm>
          <a:off x="827584" y="1988840"/>
          <a:ext cx="7488830" cy="1854200"/>
        </p:xfrm>
        <a:graphic>
          <a:graphicData uri="http://schemas.openxmlformats.org/drawingml/2006/table">
            <a:tbl>
              <a:tblPr firstRow="1" bandRow="1">
                <a:tableStyleId>{5C22544A-7EE6-4342-B048-85BDC9FD1C3A}</a:tableStyleId>
              </a:tblPr>
              <a:tblGrid>
                <a:gridCol w="3744415"/>
                <a:gridCol w="3744415"/>
              </a:tblGrid>
              <a:tr h="370840">
                <a:tc>
                  <a:txBody>
                    <a:bodyPr/>
                    <a:lstStyle/>
                    <a:p>
                      <a:pPr algn="ctr"/>
                      <a:r>
                        <a:rPr lang="zh-CN" altLang="en-US" dirty="0" smtClean="0">
                          <a:latin typeface="微软雅黑" panose="020B0503020204020204" pitchFamily="34" charset="-122"/>
                          <a:ea typeface="微软雅黑" panose="020B0503020204020204" pitchFamily="34" charset="-122"/>
                        </a:rPr>
                        <a:t>优良的设计</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微软雅黑" panose="020B0503020204020204" pitchFamily="34" charset="-122"/>
                          <a:ea typeface="微软雅黑" panose="020B0503020204020204" pitchFamily="34" charset="-122"/>
                        </a:rPr>
                        <a:t>糟糕的设计</a:t>
                      </a:r>
                      <a:endParaRPr lang="zh-CN" altLang="en-US" dirty="0">
                        <a:latin typeface="微软雅黑" panose="020B0503020204020204" pitchFamily="34" charset="-122"/>
                        <a:ea typeface="微软雅黑" panose="020B0503020204020204" pitchFamily="34" charset="-122"/>
                      </a:endParaRPr>
                    </a:p>
                  </a:txBody>
                  <a:tcPr anchor="ctr"/>
                </a:tc>
              </a:tr>
              <a:tr h="370840">
                <a:tc>
                  <a:txBody>
                    <a:bodyPr/>
                    <a:lstStyle/>
                    <a:p>
                      <a:r>
                        <a:rPr lang="zh-CN" altLang="en-US" dirty="0" smtClean="0">
                          <a:latin typeface="微软雅黑" panose="020B0503020204020204" pitchFamily="34" charset="-122"/>
                          <a:ea typeface="微软雅黑" panose="020B0503020204020204" pitchFamily="34" charset="-122"/>
                        </a:rPr>
                        <a:t>减少数据冗余</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存在大量的数据冗余</a:t>
                      </a:r>
                      <a:endParaRPr lang="zh-CN" altLang="en-US" dirty="0">
                        <a:latin typeface="微软雅黑" panose="020B0503020204020204" pitchFamily="34" charset="-122"/>
                        <a:ea typeface="微软雅黑" panose="020B0503020204020204" pitchFamily="34" charset="-122"/>
                      </a:endParaRPr>
                    </a:p>
                  </a:txBody>
                  <a:tcPr anchor="ctr"/>
                </a:tc>
              </a:tr>
              <a:tr h="370840">
                <a:tc>
                  <a:txBody>
                    <a:bodyPr/>
                    <a:lstStyle/>
                    <a:p>
                      <a:r>
                        <a:rPr lang="zh-CN" altLang="en-US" dirty="0" smtClean="0">
                          <a:latin typeface="微软雅黑" panose="020B0503020204020204" pitchFamily="34" charset="-122"/>
                          <a:ea typeface="微软雅黑" panose="020B0503020204020204" pitchFamily="34" charset="-122"/>
                        </a:rPr>
                        <a:t>避免数据维护异常</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存在数据插入、更新、删除异常。</a:t>
                      </a:r>
                      <a:endParaRPr lang="zh-CN" altLang="en-US" dirty="0">
                        <a:latin typeface="微软雅黑" panose="020B0503020204020204" pitchFamily="34" charset="-122"/>
                        <a:ea typeface="微软雅黑" panose="020B0503020204020204" pitchFamily="34" charset="-122"/>
                      </a:endParaRPr>
                    </a:p>
                  </a:txBody>
                  <a:tcPr anchor="ctr"/>
                </a:tc>
              </a:tr>
              <a:tr h="370840">
                <a:tc>
                  <a:txBody>
                    <a:bodyPr/>
                    <a:lstStyle/>
                    <a:p>
                      <a:r>
                        <a:rPr lang="zh-CN" altLang="en-US" dirty="0" smtClean="0">
                          <a:latin typeface="微软雅黑" panose="020B0503020204020204" pitchFamily="34" charset="-122"/>
                          <a:ea typeface="微软雅黑" panose="020B0503020204020204" pitchFamily="34" charset="-122"/>
                        </a:rPr>
                        <a:t>节约存储空间</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浪费大量存储空间</a:t>
                      </a:r>
                      <a:endParaRPr lang="zh-CN" altLang="en-US" dirty="0">
                        <a:latin typeface="微软雅黑" panose="020B0503020204020204" pitchFamily="34" charset="-122"/>
                        <a:ea typeface="微软雅黑" panose="020B0503020204020204" pitchFamily="34" charset="-122"/>
                      </a:endParaRPr>
                    </a:p>
                  </a:txBody>
                  <a:tcPr anchor="ctr"/>
                </a:tc>
              </a:tr>
              <a:tr h="370840">
                <a:tc>
                  <a:txBody>
                    <a:bodyPr/>
                    <a:lstStyle/>
                    <a:p>
                      <a:r>
                        <a:rPr lang="zh-CN" altLang="en-US" dirty="0" smtClean="0">
                          <a:latin typeface="微软雅黑" panose="020B0503020204020204" pitchFamily="34" charset="-122"/>
                          <a:ea typeface="微软雅黑" panose="020B0503020204020204" pitchFamily="34" charset="-122"/>
                        </a:rPr>
                        <a:t>高效的访问</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访问效率低。</a:t>
                      </a:r>
                      <a:endParaRPr lang="zh-CN" altLang="en-US"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245684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noFill/>
        </p:spPr>
        <p:txBody>
          <a:bodyPr/>
          <a:lstStyle/>
          <a:p>
            <a:r>
              <a:rPr lang="zh-CN" altLang="en-US" dirty="0" smtClean="0"/>
              <a:t>总结</a:t>
            </a:r>
            <a:r>
              <a:rPr lang="en-US" altLang="zh-CN" dirty="0" smtClean="0"/>
              <a:t>2-1</a:t>
            </a:r>
            <a:r>
              <a:rPr lang="zh-CN" altLang="en-US" dirty="0" smtClean="0"/>
              <a:t> </a:t>
            </a:r>
            <a:endParaRPr lang="en-US" altLang="zh-CN" dirty="0"/>
          </a:p>
        </p:txBody>
      </p:sp>
      <p:sp>
        <p:nvSpPr>
          <p:cNvPr id="496643" name="Rectangle 3"/>
          <p:cNvSpPr>
            <a:spLocks noGrp="1" noChangeArrowheads="1"/>
          </p:cNvSpPr>
          <p:nvPr>
            <p:ph idx="1"/>
          </p:nvPr>
        </p:nvSpPr>
        <p:spPr/>
        <p:txBody>
          <a:bodyPr/>
          <a:lstStyle/>
          <a:p>
            <a:r>
              <a:rPr lang="zh-CN" altLang="en-US" dirty="0" smtClean="0"/>
              <a:t>需求分析</a:t>
            </a:r>
            <a:r>
              <a:rPr lang="zh-CN" altLang="en-US" dirty="0"/>
              <a:t>阶段，设计数据库</a:t>
            </a:r>
            <a:r>
              <a:rPr lang="zh-CN" altLang="en-US" dirty="0" smtClean="0"/>
              <a:t>的步骤</a:t>
            </a:r>
            <a:endParaRPr lang="en-US" altLang="zh-CN" dirty="0" smtClean="0"/>
          </a:p>
          <a:p>
            <a:pPr lvl="1"/>
            <a:r>
              <a:rPr lang="zh-CN" altLang="en-US" dirty="0" smtClean="0"/>
              <a:t>收集信息</a:t>
            </a:r>
          </a:p>
          <a:p>
            <a:pPr lvl="1"/>
            <a:r>
              <a:rPr lang="zh-CN" altLang="en-US" dirty="0" smtClean="0"/>
              <a:t>标识实体</a:t>
            </a:r>
          </a:p>
          <a:p>
            <a:pPr lvl="1"/>
            <a:r>
              <a:rPr lang="zh-CN" altLang="en-US" dirty="0" smtClean="0"/>
              <a:t>标识每个实体的属性</a:t>
            </a:r>
          </a:p>
          <a:p>
            <a:pPr lvl="1"/>
            <a:r>
              <a:rPr lang="zh-CN" altLang="en-US" dirty="0" smtClean="0"/>
              <a:t>标识实体之间的关系</a:t>
            </a:r>
            <a:endParaRPr lang="zh-CN" altLang="en-US" dirty="0"/>
          </a:p>
          <a:p>
            <a:r>
              <a:rPr lang="zh-CN" altLang="en-US" dirty="0"/>
              <a:t>在概要设计阶段和详细设计阶段，设计数据库的</a:t>
            </a:r>
            <a:r>
              <a:rPr lang="zh-CN" altLang="en-US" dirty="0" smtClean="0"/>
              <a:t>步骤</a:t>
            </a:r>
            <a:endParaRPr lang="en-US" altLang="zh-CN" dirty="0" smtClean="0"/>
          </a:p>
          <a:p>
            <a:pPr lvl="1"/>
            <a:r>
              <a:rPr lang="zh-CN" altLang="en-US" dirty="0" smtClean="0"/>
              <a:t>绘制</a:t>
            </a:r>
            <a:r>
              <a:rPr lang="en-US" dirty="0" smtClean="0"/>
              <a:t>E-R</a:t>
            </a:r>
            <a:r>
              <a:rPr lang="zh-CN" altLang="en-US" dirty="0" smtClean="0"/>
              <a:t>图</a:t>
            </a:r>
          </a:p>
          <a:p>
            <a:pPr lvl="1"/>
            <a:r>
              <a:rPr lang="zh-CN" altLang="en-US" dirty="0" smtClean="0"/>
              <a:t>将</a:t>
            </a:r>
            <a:r>
              <a:rPr lang="en-US" dirty="0" smtClean="0"/>
              <a:t>E-R</a:t>
            </a:r>
            <a:r>
              <a:rPr lang="zh-CN" altLang="en-US" dirty="0" smtClean="0"/>
              <a:t>图转化为数据库模型图</a:t>
            </a:r>
          </a:p>
          <a:p>
            <a:pPr lvl="1"/>
            <a:r>
              <a:rPr lang="zh-CN" altLang="en-US" dirty="0" smtClean="0"/>
              <a:t>应用三大范式规范化表设计</a:t>
            </a:r>
            <a:endParaRPr lang="zh-CN" altLang="en-US" dirty="0"/>
          </a:p>
        </p:txBody>
      </p:sp>
      <p:sp>
        <p:nvSpPr>
          <p:cNvPr id="5" name="灯片编号占位符 4"/>
          <p:cNvSpPr>
            <a:spLocks noGrp="1"/>
          </p:cNvSpPr>
          <p:nvPr>
            <p:ph type="sldNum" sz="quarter" idx="12"/>
          </p:nvPr>
        </p:nvSpPr>
        <p:spPr/>
        <p:txBody>
          <a:bodyPr/>
          <a:lstStyle/>
          <a:p>
            <a:pPr>
              <a:defRPr/>
            </a:pPr>
            <a:fld id="{28FED7F7-542B-44B9-8A0F-41B586BD2757}" type="slidenum">
              <a:rPr lang="zh-CN" altLang="en-US" smtClean="0"/>
              <a:t>50</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noFill/>
        </p:spPr>
        <p:txBody>
          <a:bodyPr/>
          <a:lstStyle/>
          <a:p>
            <a:r>
              <a:rPr lang="zh-CN" altLang="en-US" dirty="0" smtClean="0"/>
              <a:t>总结</a:t>
            </a:r>
            <a:r>
              <a:rPr lang="en-US" altLang="zh-CN" dirty="0" smtClean="0"/>
              <a:t>2-2</a:t>
            </a:r>
            <a:r>
              <a:rPr lang="zh-CN" altLang="en-US" dirty="0" smtClean="0"/>
              <a:t> </a:t>
            </a:r>
            <a:endParaRPr lang="en-US" altLang="zh-CN" dirty="0"/>
          </a:p>
        </p:txBody>
      </p:sp>
      <p:sp>
        <p:nvSpPr>
          <p:cNvPr id="496643" name="Rectangle 3"/>
          <p:cNvSpPr>
            <a:spLocks noGrp="1" noChangeArrowheads="1"/>
          </p:cNvSpPr>
          <p:nvPr>
            <p:ph idx="1"/>
          </p:nvPr>
        </p:nvSpPr>
        <p:spPr/>
        <p:txBody>
          <a:bodyPr/>
          <a:lstStyle/>
          <a:p>
            <a:r>
              <a:rPr lang="zh-CN" altLang="en-US" dirty="0" smtClean="0"/>
              <a:t>三大范式的内容</a:t>
            </a:r>
            <a:endParaRPr lang="en-US" altLang="zh-CN" dirty="0" smtClean="0"/>
          </a:p>
          <a:p>
            <a:pPr lvl="1"/>
            <a:r>
              <a:rPr lang="zh-CN" altLang="en-US" dirty="0" smtClean="0"/>
              <a:t>第一范式确保每列的原子性</a:t>
            </a:r>
            <a:endParaRPr lang="en-US" altLang="zh-CN" dirty="0" smtClean="0"/>
          </a:p>
          <a:p>
            <a:pPr lvl="1"/>
            <a:r>
              <a:rPr lang="zh-CN" altLang="en-US" dirty="0" smtClean="0"/>
              <a:t>第二范式要求每个表只描述一件事情</a:t>
            </a:r>
            <a:endParaRPr lang="en-US" altLang="zh-CN" dirty="0" smtClean="0"/>
          </a:p>
          <a:p>
            <a:pPr lvl="1"/>
            <a:r>
              <a:rPr lang="zh-CN" altLang="en-US" dirty="0" smtClean="0"/>
              <a:t>第三范式要求表中各列必须和主键直接相关，不能间接相关</a:t>
            </a:r>
          </a:p>
          <a:p>
            <a:pPr lvl="1"/>
            <a:endParaRPr lang="zh-CN" altLang="en-US" dirty="0"/>
          </a:p>
        </p:txBody>
      </p:sp>
      <p:sp>
        <p:nvSpPr>
          <p:cNvPr id="6" name="灯片编号占位符 5"/>
          <p:cNvSpPr>
            <a:spLocks noGrp="1"/>
          </p:cNvSpPr>
          <p:nvPr>
            <p:ph type="sldNum" sz="quarter" idx="12"/>
          </p:nvPr>
        </p:nvSpPr>
        <p:spPr/>
        <p:txBody>
          <a:bodyPr/>
          <a:lstStyle/>
          <a:p>
            <a:pPr>
              <a:defRPr/>
            </a:pPr>
            <a:fld id="{28FED7F7-542B-44B9-8A0F-41B586BD2757}" type="slidenum">
              <a:rPr lang="zh-CN" altLang="en-US" smtClean="0"/>
              <a:t>51</a:t>
            </a:fld>
            <a:r>
              <a:rPr lang="en-US" altLang="zh-CN" smtClean="0"/>
              <a:t>/43</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noFill/>
        </p:spPr>
        <p:txBody>
          <a:bodyPr/>
          <a:lstStyle/>
          <a:p>
            <a:r>
              <a:rPr lang="zh-CN" altLang="en-US"/>
              <a:t>软件项目开发周期中数据库设计 </a:t>
            </a:r>
          </a:p>
        </p:txBody>
      </p:sp>
      <p:sp>
        <p:nvSpPr>
          <p:cNvPr id="32" name="灯片编号占位符 31"/>
          <p:cNvSpPr>
            <a:spLocks noGrp="1"/>
          </p:cNvSpPr>
          <p:nvPr>
            <p:ph type="sldNum" sz="quarter" idx="12"/>
          </p:nvPr>
        </p:nvSpPr>
        <p:spPr/>
        <p:txBody>
          <a:bodyPr/>
          <a:lstStyle/>
          <a:p>
            <a:pPr>
              <a:defRPr/>
            </a:pPr>
            <a:fld id="{28FED7F7-542B-44B9-8A0F-41B586BD2757}" type="slidenum">
              <a:rPr lang="zh-CN" altLang="en-US" smtClean="0"/>
              <a:t>6</a:t>
            </a:fld>
            <a:r>
              <a:rPr lang="en-US" altLang="zh-CN" smtClean="0"/>
              <a:t>/43</a:t>
            </a:r>
            <a:endParaRPr lang="zh-CN" altLang="en-US" dirty="0"/>
          </a:p>
        </p:txBody>
      </p:sp>
      <p:grpSp>
        <p:nvGrpSpPr>
          <p:cNvPr id="9" name="组合 8"/>
          <p:cNvGrpSpPr/>
          <p:nvPr/>
        </p:nvGrpSpPr>
        <p:grpSpPr>
          <a:xfrm>
            <a:off x="123095" y="1556792"/>
            <a:ext cx="8679821" cy="1826422"/>
            <a:chOff x="356229" y="1333500"/>
            <a:chExt cx="8679821" cy="1826422"/>
          </a:xfrm>
        </p:grpSpPr>
        <p:grpSp>
          <p:nvGrpSpPr>
            <p:cNvPr id="2" name="Group 27"/>
            <p:cNvGrpSpPr/>
            <p:nvPr/>
          </p:nvGrpSpPr>
          <p:grpSpPr bwMode="auto">
            <a:xfrm>
              <a:off x="356229" y="1350172"/>
              <a:ext cx="2016125" cy="1809750"/>
              <a:chOff x="68" y="2333"/>
              <a:chExt cx="1270" cy="1140"/>
            </a:xfrm>
          </p:grpSpPr>
          <p:pic>
            <p:nvPicPr>
              <p:cNvPr id="505884" name="Picture 28" descr="世界"/>
              <p:cNvPicPr>
                <a:picLocks noChangeAspect="1" noChangeArrowheads="1"/>
              </p:cNvPicPr>
              <p:nvPr/>
            </p:nvPicPr>
            <p:blipFill>
              <a:blip r:embed="rId2"/>
              <a:srcRect/>
              <a:stretch>
                <a:fillRect/>
              </a:stretch>
            </p:blipFill>
            <p:spPr bwMode="auto">
              <a:xfrm>
                <a:off x="68" y="2523"/>
                <a:ext cx="1270" cy="950"/>
              </a:xfrm>
              <a:prstGeom prst="rect">
                <a:avLst/>
              </a:prstGeom>
              <a:noFill/>
              <a:effectLst/>
            </p:spPr>
          </p:pic>
          <p:sp>
            <p:nvSpPr>
              <p:cNvPr id="505885" name="Text Box 29"/>
              <p:cNvSpPr txBox="1">
                <a:spLocks noChangeArrowheads="1"/>
              </p:cNvSpPr>
              <p:nvPr/>
            </p:nvSpPr>
            <p:spPr bwMode="auto">
              <a:xfrm>
                <a:off x="340" y="2333"/>
                <a:ext cx="776" cy="231"/>
              </a:xfrm>
              <a:prstGeom prst="rect">
                <a:avLst/>
              </a:prstGeom>
              <a:noFill/>
              <a:ln w="9525">
                <a:noFill/>
                <a:miter lim="800000"/>
              </a:ln>
              <a:effectLst/>
            </p:spPr>
            <p:txBody>
              <a:bodyPr wrap="none">
                <a:spAutoFit/>
              </a:bodyPr>
              <a:lstStyle/>
              <a:p>
                <a:pPr algn="l"/>
                <a:r>
                  <a:rPr lang="zh-CN" altLang="en-US" dirty="0">
                    <a:ea typeface="黑体" pitchFamily="2" charset="-122"/>
                  </a:rPr>
                  <a:t>现实世界  </a:t>
                </a:r>
              </a:p>
            </p:txBody>
          </p:sp>
        </p:grpSp>
        <p:grpSp>
          <p:nvGrpSpPr>
            <p:cNvPr id="3" name="Group 30"/>
            <p:cNvGrpSpPr/>
            <p:nvPr/>
          </p:nvGrpSpPr>
          <p:grpSpPr bwMode="auto">
            <a:xfrm>
              <a:off x="2308215" y="2071691"/>
              <a:ext cx="835025" cy="633413"/>
              <a:chOff x="1271" y="2804"/>
              <a:chExt cx="526" cy="399"/>
            </a:xfrm>
          </p:grpSpPr>
          <p:sp>
            <p:nvSpPr>
              <p:cNvPr id="505887" name="AutoShape 31"/>
              <p:cNvSpPr>
                <a:spLocks noChangeArrowheads="1"/>
              </p:cNvSpPr>
              <p:nvPr/>
            </p:nvSpPr>
            <p:spPr bwMode="auto">
              <a:xfrm>
                <a:off x="1338" y="2976"/>
                <a:ext cx="453" cy="227"/>
              </a:xfrm>
              <a:prstGeom prst="rightArrow">
                <a:avLst>
                  <a:gd name="adj1" fmla="val 50000"/>
                  <a:gd name="adj2" fmla="val 49890"/>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sp>
            <p:nvSpPr>
              <p:cNvPr id="505888" name="Text Box 32"/>
              <p:cNvSpPr txBox="1">
                <a:spLocks noChangeArrowheads="1"/>
              </p:cNvSpPr>
              <p:nvPr/>
            </p:nvSpPr>
            <p:spPr bwMode="auto">
              <a:xfrm>
                <a:off x="1271" y="2804"/>
                <a:ext cx="526" cy="231"/>
              </a:xfrm>
              <a:prstGeom prst="rect">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r>
                  <a:rPr lang="zh-CN" altLang="en-US" dirty="0">
                    <a:latin typeface="+mn-lt"/>
                    <a:ea typeface="+mn-ea"/>
                  </a:rPr>
                  <a:t>建模   </a:t>
                </a:r>
              </a:p>
            </p:txBody>
          </p:sp>
        </p:grpSp>
        <p:grpSp>
          <p:nvGrpSpPr>
            <p:cNvPr id="4" name="Group 56"/>
            <p:cNvGrpSpPr/>
            <p:nvPr/>
          </p:nvGrpSpPr>
          <p:grpSpPr bwMode="auto">
            <a:xfrm>
              <a:off x="3132138" y="1333500"/>
              <a:ext cx="1727200" cy="1660525"/>
              <a:chOff x="1973" y="840"/>
              <a:chExt cx="1088" cy="1046"/>
            </a:xfrm>
          </p:grpSpPr>
          <p:grpSp>
            <p:nvGrpSpPr>
              <p:cNvPr id="5" name="Group 34"/>
              <p:cNvGrpSpPr/>
              <p:nvPr/>
            </p:nvGrpSpPr>
            <p:grpSpPr bwMode="auto">
              <a:xfrm>
                <a:off x="1973" y="1226"/>
                <a:ext cx="1088" cy="660"/>
                <a:chOff x="1809" y="2750"/>
                <a:chExt cx="1116" cy="635"/>
              </a:xfrm>
            </p:grpSpPr>
            <p:sp>
              <p:nvSpPr>
                <p:cNvPr id="505891" name="Line 35"/>
                <p:cNvSpPr>
                  <a:spLocks noChangeShapeType="1"/>
                </p:cNvSpPr>
                <p:nvPr/>
              </p:nvSpPr>
              <p:spPr bwMode="auto">
                <a:xfrm>
                  <a:off x="2109" y="3318"/>
                  <a:ext cx="499" cy="0"/>
                </a:xfrm>
                <a:prstGeom prst="line">
                  <a:avLst/>
                </a:prstGeom>
                <a:noFill/>
                <a:ln w="19050">
                  <a:solidFill>
                    <a:schemeClr val="tx1"/>
                  </a:solidFill>
                  <a:round/>
                </a:ln>
                <a:effectLst/>
              </p:spPr>
              <p:txBody>
                <a:bodyPr/>
                <a:lstStyle/>
                <a:p>
                  <a:endParaRPr lang="zh-CN" altLang="en-US"/>
                </a:p>
              </p:txBody>
            </p:sp>
            <p:sp>
              <p:nvSpPr>
                <p:cNvPr id="505892" name="Line 36"/>
                <p:cNvSpPr>
                  <a:spLocks noChangeShapeType="1"/>
                </p:cNvSpPr>
                <p:nvPr/>
              </p:nvSpPr>
              <p:spPr bwMode="auto">
                <a:xfrm>
                  <a:off x="1973" y="2886"/>
                  <a:ext cx="0" cy="363"/>
                </a:xfrm>
                <a:prstGeom prst="line">
                  <a:avLst/>
                </a:prstGeom>
                <a:noFill/>
                <a:ln w="19050">
                  <a:solidFill>
                    <a:schemeClr val="tx1"/>
                  </a:solidFill>
                  <a:round/>
                </a:ln>
                <a:effectLst/>
              </p:spPr>
              <p:txBody>
                <a:bodyPr/>
                <a:lstStyle/>
                <a:p>
                  <a:endParaRPr lang="zh-CN" altLang="en-US"/>
                </a:p>
              </p:txBody>
            </p:sp>
            <p:sp>
              <p:nvSpPr>
                <p:cNvPr id="505893" name="Rectangle 37"/>
                <p:cNvSpPr>
                  <a:spLocks noChangeArrowheads="1"/>
                </p:cNvSpPr>
                <p:nvPr/>
              </p:nvSpPr>
              <p:spPr bwMode="auto">
                <a:xfrm>
                  <a:off x="1809" y="2750"/>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ln>
                <a:effectLst/>
              </p:spPr>
              <p:txBody>
                <a:bodyPr wrap="none" anchor="ctr"/>
                <a:lstStyle/>
                <a:p>
                  <a:endParaRPr lang="zh-CN" altLang="en-US"/>
                </a:p>
              </p:txBody>
            </p:sp>
            <p:sp>
              <p:nvSpPr>
                <p:cNvPr id="505894" name="Rectangle 38"/>
                <p:cNvSpPr>
                  <a:spLocks noChangeArrowheads="1"/>
                </p:cNvSpPr>
                <p:nvPr/>
              </p:nvSpPr>
              <p:spPr bwMode="auto">
                <a:xfrm>
                  <a:off x="1809" y="3249"/>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ln>
                <a:effectLst/>
              </p:spPr>
              <p:txBody>
                <a:bodyPr wrap="none" anchor="ctr"/>
                <a:lstStyle/>
                <a:p>
                  <a:endParaRPr lang="zh-CN" altLang="en-US"/>
                </a:p>
              </p:txBody>
            </p:sp>
            <p:sp>
              <p:nvSpPr>
                <p:cNvPr id="505895" name="AutoShape 39"/>
                <p:cNvSpPr>
                  <a:spLocks noChangeArrowheads="1"/>
                </p:cNvSpPr>
                <p:nvPr/>
              </p:nvSpPr>
              <p:spPr bwMode="auto">
                <a:xfrm>
                  <a:off x="1837" y="3022"/>
                  <a:ext cx="272" cy="136"/>
                </a:xfrm>
                <a:prstGeom prst="flowChartDecision">
                  <a:avLst/>
                </a:prstGeom>
                <a:gradFill rotWithShape="1">
                  <a:gsLst>
                    <a:gs pos="0">
                      <a:srgbClr val="00CC66"/>
                    </a:gs>
                    <a:gs pos="100000">
                      <a:schemeClr val="bg1"/>
                    </a:gs>
                  </a:gsLst>
                  <a:lin ang="5400000" scaled="1"/>
                </a:gradFill>
                <a:ln w="9525" algn="ctr">
                  <a:solidFill>
                    <a:schemeClr val="tx1"/>
                  </a:solidFill>
                  <a:miter lim="800000"/>
                </a:ln>
                <a:effectLst/>
              </p:spPr>
              <p:txBody>
                <a:bodyPr wrap="none" anchor="ctr"/>
                <a:lstStyle/>
                <a:p>
                  <a:endParaRPr lang="zh-CN" altLang="en-US"/>
                </a:p>
              </p:txBody>
            </p:sp>
            <p:sp>
              <p:nvSpPr>
                <p:cNvPr id="505896" name="AutoShape 40"/>
                <p:cNvSpPr>
                  <a:spLocks noChangeArrowheads="1"/>
                </p:cNvSpPr>
                <p:nvPr/>
              </p:nvSpPr>
              <p:spPr bwMode="auto">
                <a:xfrm>
                  <a:off x="2245" y="3249"/>
                  <a:ext cx="272" cy="136"/>
                </a:xfrm>
                <a:prstGeom prst="flowChartDecision">
                  <a:avLst/>
                </a:prstGeom>
                <a:gradFill rotWithShape="1">
                  <a:gsLst>
                    <a:gs pos="0">
                      <a:srgbClr val="00CC66"/>
                    </a:gs>
                    <a:gs pos="100000">
                      <a:schemeClr val="bg1"/>
                    </a:gs>
                  </a:gsLst>
                  <a:lin ang="5400000" scaled="1"/>
                </a:gradFill>
                <a:ln w="9525" algn="ctr">
                  <a:solidFill>
                    <a:schemeClr val="tx1"/>
                  </a:solidFill>
                  <a:miter lim="800000"/>
                </a:ln>
                <a:effectLst/>
              </p:spPr>
              <p:txBody>
                <a:bodyPr wrap="none" anchor="ctr"/>
                <a:lstStyle/>
                <a:p>
                  <a:endParaRPr lang="zh-CN" altLang="en-US"/>
                </a:p>
              </p:txBody>
            </p:sp>
            <p:sp>
              <p:nvSpPr>
                <p:cNvPr id="505897" name="Rectangle 41"/>
                <p:cNvSpPr>
                  <a:spLocks noChangeArrowheads="1"/>
                </p:cNvSpPr>
                <p:nvPr/>
              </p:nvSpPr>
              <p:spPr bwMode="auto">
                <a:xfrm>
                  <a:off x="2607" y="3249"/>
                  <a:ext cx="318" cy="136"/>
                </a:xfrm>
                <a:prstGeom prst="rect">
                  <a:avLst/>
                </a:prstGeom>
                <a:gradFill rotWithShape="1">
                  <a:gsLst>
                    <a:gs pos="0">
                      <a:srgbClr val="FFFFFF"/>
                    </a:gs>
                    <a:gs pos="100000">
                      <a:srgbClr val="FF9900"/>
                    </a:gs>
                  </a:gsLst>
                  <a:path path="shape">
                    <a:fillToRect l="50000" t="50000" r="50000" b="50000"/>
                  </a:path>
                </a:gradFill>
                <a:ln w="6350" algn="ctr">
                  <a:solidFill>
                    <a:schemeClr val="tx1"/>
                  </a:solidFill>
                  <a:miter lim="800000"/>
                </a:ln>
                <a:effectLst/>
              </p:spPr>
              <p:txBody>
                <a:bodyPr wrap="none" anchor="ctr"/>
                <a:lstStyle/>
                <a:p>
                  <a:endParaRPr lang="zh-CN" altLang="en-US"/>
                </a:p>
              </p:txBody>
            </p:sp>
          </p:grpSp>
          <p:sp>
            <p:nvSpPr>
              <p:cNvPr id="505898" name="Text Box 42"/>
              <p:cNvSpPr txBox="1">
                <a:spLocks noChangeArrowheads="1"/>
              </p:cNvSpPr>
              <p:nvPr/>
            </p:nvSpPr>
            <p:spPr bwMode="auto">
              <a:xfrm>
                <a:off x="1973" y="840"/>
                <a:ext cx="892" cy="231"/>
              </a:xfrm>
              <a:prstGeom prst="rect">
                <a:avLst/>
              </a:prstGeom>
              <a:noFill/>
              <a:ln w="9525">
                <a:noFill/>
                <a:miter lim="800000"/>
              </a:ln>
              <a:effectLst/>
            </p:spPr>
            <p:txBody>
              <a:bodyPr>
                <a:spAutoFit/>
              </a:bodyPr>
              <a:lstStyle/>
              <a:p>
                <a:pPr algn="l"/>
                <a:r>
                  <a:rPr lang="zh-CN" altLang="en-US">
                    <a:ea typeface="黑体" pitchFamily="2" charset="-122"/>
                  </a:rPr>
                  <a:t>信息世界 </a:t>
                </a:r>
              </a:p>
            </p:txBody>
          </p:sp>
        </p:grpSp>
        <p:grpSp>
          <p:nvGrpSpPr>
            <p:cNvPr id="6" name="Group 43"/>
            <p:cNvGrpSpPr/>
            <p:nvPr/>
          </p:nvGrpSpPr>
          <p:grpSpPr bwMode="auto">
            <a:xfrm>
              <a:off x="4643438" y="2078038"/>
              <a:ext cx="1001712" cy="700087"/>
              <a:chOff x="2789" y="2808"/>
              <a:chExt cx="631" cy="441"/>
            </a:xfrm>
          </p:grpSpPr>
          <p:sp>
            <p:nvSpPr>
              <p:cNvPr id="505900" name="Text Box 44"/>
              <p:cNvSpPr txBox="1">
                <a:spLocks noChangeArrowheads="1"/>
              </p:cNvSpPr>
              <p:nvPr/>
            </p:nvSpPr>
            <p:spPr bwMode="auto">
              <a:xfrm>
                <a:off x="2789" y="2808"/>
                <a:ext cx="631" cy="231"/>
              </a:xfrm>
              <a:prstGeom prst="rect">
                <a:avLst/>
              </a:prstGeom>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spAutoFit/>
              </a:bodyPr>
              <a:lstStyle/>
              <a:p>
                <a:pPr algn="l"/>
                <a:r>
                  <a:rPr lang="zh-CN" altLang="en-US">
                    <a:ea typeface="黑体" pitchFamily="2" charset="-122"/>
                  </a:rPr>
                  <a:t>规范化  </a:t>
                </a:r>
              </a:p>
            </p:txBody>
          </p:sp>
          <p:sp>
            <p:nvSpPr>
              <p:cNvPr id="505901" name="AutoShape 45"/>
              <p:cNvSpPr>
                <a:spLocks noChangeArrowheads="1"/>
              </p:cNvSpPr>
              <p:nvPr/>
            </p:nvSpPr>
            <p:spPr bwMode="auto">
              <a:xfrm>
                <a:off x="2880" y="3022"/>
                <a:ext cx="499" cy="227"/>
              </a:xfrm>
              <a:prstGeom prst="rightArrow">
                <a:avLst>
                  <a:gd name="adj1" fmla="val 50000"/>
                  <a:gd name="adj2" fmla="val 54956"/>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p>
            </p:txBody>
          </p:sp>
        </p:grpSp>
        <p:grpSp>
          <p:nvGrpSpPr>
            <p:cNvPr id="7" name="Group 46"/>
            <p:cNvGrpSpPr/>
            <p:nvPr/>
          </p:nvGrpSpPr>
          <p:grpSpPr bwMode="auto">
            <a:xfrm>
              <a:off x="7019925" y="2089150"/>
              <a:ext cx="846138" cy="688975"/>
              <a:chOff x="4252" y="2815"/>
              <a:chExt cx="533" cy="434"/>
            </a:xfrm>
          </p:grpSpPr>
          <p:sp>
            <p:nvSpPr>
              <p:cNvPr id="505903" name="Text Box 47"/>
              <p:cNvSpPr txBox="1">
                <a:spLocks noChangeArrowheads="1"/>
              </p:cNvSpPr>
              <p:nvPr/>
            </p:nvSpPr>
            <p:spPr bwMode="auto">
              <a:xfrm>
                <a:off x="4252" y="2815"/>
                <a:ext cx="486" cy="231"/>
              </a:xfrm>
              <a:prstGeom prst="rect">
                <a:avLst/>
              </a:prstGeom>
              <a:no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r>
                  <a:rPr lang="zh-CN" altLang="en-US" dirty="0">
                    <a:latin typeface="+mn-lt"/>
                    <a:ea typeface="+mn-ea"/>
                  </a:rPr>
                  <a:t>构建  </a:t>
                </a:r>
              </a:p>
            </p:txBody>
          </p:sp>
          <p:sp>
            <p:nvSpPr>
              <p:cNvPr id="505904" name="AutoShape 48"/>
              <p:cNvSpPr>
                <a:spLocks noChangeArrowheads="1"/>
              </p:cNvSpPr>
              <p:nvPr/>
            </p:nvSpPr>
            <p:spPr bwMode="auto">
              <a:xfrm>
                <a:off x="4297" y="3022"/>
                <a:ext cx="488" cy="227"/>
              </a:xfrm>
              <a:prstGeom prst="rightArrow">
                <a:avLst>
                  <a:gd name="adj1" fmla="val 50000"/>
                  <a:gd name="adj2" fmla="val 53744"/>
                </a:avLst>
              </a:prstGeom>
              <a:solidFill>
                <a:schemeClr val="accent5">
                  <a:lumMod val="50000"/>
                </a:schemeClr>
              </a:solidFill>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grpSp>
        <p:sp>
          <p:nvSpPr>
            <p:cNvPr id="505908" name="AutoShape 52"/>
            <p:cNvSpPr>
              <a:spLocks noChangeArrowheads="1"/>
            </p:cNvSpPr>
            <p:nvPr/>
          </p:nvSpPr>
          <p:spPr bwMode="auto">
            <a:xfrm>
              <a:off x="8027988" y="1916113"/>
              <a:ext cx="1008062" cy="1081087"/>
            </a:xfrm>
            <a:prstGeom prst="can">
              <a:avLst>
                <a:gd name="adj" fmla="val 33355"/>
              </a:avLst>
            </a:prstGeom>
            <a:gradFill rotWithShape="0">
              <a:gsLst>
                <a:gs pos="0">
                  <a:schemeClr val="tx2"/>
                </a:gs>
                <a:gs pos="50000">
                  <a:srgbClr val="0066FF"/>
                </a:gs>
                <a:gs pos="100000">
                  <a:schemeClr val="tx2"/>
                </a:gs>
              </a:gsLst>
              <a:lin ang="0" scaled="1"/>
            </a:gradFill>
            <a:ln w="19050" cap="rnd">
              <a:solidFill>
                <a:srgbClr val="33CCCC"/>
              </a:solidFill>
              <a:round/>
            </a:ln>
            <a:effectLst>
              <a:outerShdw dist="71842" dir="2700000" algn="ctr" rotWithShape="0">
                <a:schemeClr val="bg2">
                  <a:alpha val="50000"/>
                </a:schemeClr>
              </a:outerShdw>
            </a:effectLst>
          </p:spPr>
          <p:txBody>
            <a:bodyPr/>
            <a:lstStyle/>
            <a:p>
              <a:pPr eaLnBrk="0" hangingPunct="0"/>
              <a:r>
                <a:rPr lang="zh-CN" altLang="en-US" sz="2000">
                  <a:solidFill>
                    <a:schemeClr val="bg1"/>
                  </a:solidFill>
                  <a:effectLst>
                    <a:outerShdw blurRad="38100" dist="38100" dir="2700000" algn="tl">
                      <a:srgbClr val="000000"/>
                    </a:outerShdw>
                  </a:effectLst>
                  <a:latin typeface="黑体" pitchFamily="2" charset="-122"/>
                  <a:ea typeface="黑体" pitchFamily="2" charset="-122"/>
                </a:rPr>
                <a:t>数 据 库</a:t>
              </a:r>
              <a:endParaRPr lang="zh-CN" altLang="en-US" sz="2000">
                <a:solidFill>
                  <a:schemeClr val="bg1"/>
                </a:solidFill>
                <a:effectLst>
                  <a:outerShdw blurRad="38100" dist="38100" dir="2700000" algn="tl">
                    <a:srgbClr val="000000"/>
                  </a:outerShdw>
                </a:effectLst>
                <a:ea typeface="宋体" charset="-122"/>
              </a:endParaRPr>
            </a:p>
          </p:txBody>
        </p:sp>
        <p:grpSp>
          <p:nvGrpSpPr>
            <p:cNvPr id="8" name="Group 55"/>
            <p:cNvGrpSpPr/>
            <p:nvPr/>
          </p:nvGrpSpPr>
          <p:grpSpPr bwMode="auto">
            <a:xfrm>
              <a:off x="5651500" y="1798638"/>
              <a:ext cx="1692275" cy="1125537"/>
              <a:chOff x="3488" y="1088"/>
              <a:chExt cx="1066" cy="709"/>
            </a:xfrm>
          </p:grpSpPr>
          <p:sp>
            <p:nvSpPr>
              <p:cNvPr id="505906" name="Text Box 50"/>
              <p:cNvSpPr txBox="1">
                <a:spLocks noChangeArrowheads="1"/>
              </p:cNvSpPr>
              <p:nvPr/>
            </p:nvSpPr>
            <p:spPr bwMode="auto">
              <a:xfrm>
                <a:off x="3488" y="1088"/>
                <a:ext cx="1066" cy="231"/>
              </a:xfrm>
              <a:prstGeom prst="rect">
                <a:avLst/>
              </a:prstGeom>
              <a:noFill/>
              <a:ln w="9525">
                <a:noFill/>
                <a:miter lim="800000"/>
              </a:ln>
              <a:effectLst/>
            </p:spPr>
            <p:txBody>
              <a:bodyPr wrap="none">
                <a:spAutoFit/>
              </a:bodyPr>
              <a:lstStyle/>
              <a:p>
                <a:pPr algn="l"/>
                <a:r>
                  <a:rPr lang="zh-CN" altLang="en-US">
                    <a:ea typeface="黑体" pitchFamily="2" charset="-122"/>
                  </a:rPr>
                  <a:t>数据库模型图  </a:t>
                </a:r>
                <a:endParaRPr lang="en-US" altLang="zh-CN">
                  <a:ea typeface="黑体" pitchFamily="2" charset="-122"/>
                </a:endParaRPr>
              </a:p>
            </p:txBody>
          </p:sp>
          <p:pic>
            <p:nvPicPr>
              <p:cNvPr id="505909" name="Picture 53"/>
              <p:cNvPicPr>
                <a:picLocks noChangeAspect="1" noChangeArrowheads="1"/>
              </p:cNvPicPr>
              <p:nvPr/>
            </p:nvPicPr>
            <p:blipFill>
              <a:blip r:embed="rId3"/>
              <a:srcRect/>
              <a:stretch>
                <a:fillRect/>
              </a:stretch>
            </p:blipFill>
            <p:spPr bwMode="auto">
              <a:xfrm>
                <a:off x="3545" y="1329"/>
                <a:ext cx="771" cy="468"/>
              </a:xfrm>
              <a:prstGeom prst="rect">
                <a:avLst/>
              </a:prstGeom>
              <a:noFill/>
            </p:spPr>
          </p:pic>
        </p:grpSp>
      </p:grpSp>
      <p:sp>
        <p:nvSpPr>
          <p:cNvPr id="10" name="矩形标注 9"/>
          <p:cNvSpPr/>
          <p:nvPr/>
        </p:nvSpPr>
        <p:spPr>
          <a:xfrm>
            <a:off x="291384" y="4096032"/>
            <a:ext cx="1679545" cy="504056"/>
          </a:xfrm>
          <a:prstGeom prst="wedgeRectCallout">
            <a:avLst>
              <a:gd name="adj1" fmla="val -8539"/>
              <a:gd name="adj2" fmla="val -194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需求分析</a:t>
            </a:r>
            <a:endParaRPr lang="zh-CN" altLang="en-US" dirty="0"/>
          </a:p>
        </p:txBody>
      </p:sp>
      <p:sp>
        <p:nvSpPr>
          <p:cNvPr id="33" name="矩形标注 32"/>
          <p:cNvSpPr/>
          <p:nvPr/>
        </p:nvSpPr>
        <p:spPr>
          <a:xfrm>
            <a:off x="2734553" y="4096032"/>
            <a:ext cx="1679545" cy="504056"/>
          </a:xfrm>
          <a:prstGeom prst="wedgeRectCallout">
            <a:avLst>
              <a:gd name="adj1" fmla="val -929"/>
              <a:gd name="adj2" fmla="val -2086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概要</a:t>
            </a:r>
            <a:r>
              <a:rPr lang="zh-CN" altLang="en-US" dirty="0" smtClean="0"/>
              <a:t>设计</a:t>
            </a:r>
            <a:endParaRPr lang="zh-CN" altLang="en-US" dirty="0"/>
          </a:p>
        </p:txBody>
      </p:sp>
      <p:sp>
        <p:nvSpPr>
          <p:cNvPr id="34" name="矩形标注 33"/>
          <p:cNvSpPr/>
          <p:nvPr/>
        </p:nvSpPr>
        <p:spPr>
          <a:xfrm>
            <a:off x="5124703" y="4096032"/>
            <a:ext cx="1679545" cy="504056"/>
          </a:xfrm>
          <a:prstGeom prst="wedgeRectCallout">
            <a:avLst>
              <a:gd name="adj1" fmla="val 3755"/>
              <a:gd name="adj2" fmla="val -230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详细</a:t>
            </a:r>
            <a:r>
              <a:rPr lang="zh-CN" altLang="en-US" dirty="0" smtClean="0"/>
              <a:t>设计</a:t>
            </a:r>
            <a:endParaRPr lang="zh-CN" altLang="en-US" dirty="0"/>
          </a:p>
        </p:txBody>
      </p:sp>
      <p:sp>
        <p:nvSpPr>
          <p:cNvPr id="35" name="矩形标注 34"/>
          <p:cNvSpPr/>
          <p:nvPr/>
        </p:nvSpPr>
        <p:spPr>
          <a:xfrm>
            <a:off x="7380312" y="4096032"/>
            <a:ext cx="1679545" cy="504056"/>
          </a:xfrm>
          <a:prstGeom prst="wedgeRectCallout">
            <a:avLst>
              <a:gd name="adj1" fmla="val 6096"/>
              <a:gd name="adj2" fmla="val -204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代码编写测试</a:t>
            </a:r>
            <a:endParaRPr lang="zh-CN" altLang="en-US" dirty="0"/>
          </a:p>
        </p:txBody>
      </p:sp>
      <p:cxnSp>
        <p:nvCxnSpPr>
          <p:cNvPr id="12" name="直接箭头连接符 11"/>
          <p:cNvCxnSpPr>
            <a:stCxn id="10" idx="3"/>
            <a:endCxn id="33" idx="1"/>
          </p:cNvCxnSpPr>
          <p:nvPr/>
        </p:nvCxnSpPr>
        <p:spPr>
          <a:xfrm>
            <a:off x="1970929" y="4348060"/>
            <a:ext cx="763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直接箭头连接符 39"/>
          <p:cNvCxnSpPr>
            <a:stCxn id="33" idx="3"/>
            <a:endCxn id="34" idx="1"/>
          </p:cNvCxnSpPr>
          <p:nvPr/>
        </p:nvCxnSpPr>
        <p:spPr>
          <a:xfrm>
            <a:off x="4414098" y="4348060"/>
            <a:ext cx="71060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直接箭头连接符 43"/>
          <p:cNvCxnSpPr>
            <a:stCxn id="34" idx="3"/>
            <a:endCxn id="35" idx="1"/>
          </p:cNvCxnSpPr>
          <p:nvPr/>
        </p:nvCxnSpPr>
        <p:spPr>
          <a:xfrm>
            <a:off x="6804248" y="4348060"/>
            <a:ext cx="5760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down)">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数据设计步骤</a:t>
            </a:r>
            <a:endParaRPr lang="zh-CN" altLang="en-US" dirty="0"/>
          </a:p>
        </p:txBody>
      </p:sp>
      <p:sp>
        <p:nvSpPr>
          <p:cNvPr id="3" name="内容占位符 2"/>
          <p:cNvSpPr>
            <a:spLocks noGrp="1"/>
          </p:cNvSpPr>
          <p:nvPr>
            <p:ph idx="1"/>
          </p:nvPr>
        </p:nvSpPr>
        <p:spPr/>
        <p:txBody>
          <a:bodyPr/>
          <a:lstStyle/>
          <a:p>
            <a:r>
              <a:rPr lang="en-GB" altLang="zh-CN" dirty="0" err="1"/>
              <a:t>需求分析阶段</a:t>
            </a:r>
            <a:r>
              <a:rPr lang="zh-CN" altLang="en-GB" dirty="0"/>
              <a:t>：分析客户的业务和数据处理需求</a:t>
            </a:r>
            <a:endParaRPr lang="en-GB" altLang="zh-CN" dirty="0"/>
          </a:p>
          <a:p>
            <a:r>
              <a:rPr lang="en-GB" altLang="zh-CN" dirty="0" err="1"/>
              <a:t>概要设计阶段</a:t>
            </a:r>
            <a:r>
              <a:rPr lang="zh-CN" altLang="en-GB" dirty="0"/>
              <a:t>：设计数据库的</a:t>
            </a:r>
            <a:r>
              <a:rPr lang="en-GB" altLang="zh-CN" dirty="0"/>
              <a:t>E-R</a:t>
            </a:r>
            <a:r>
              <a:rPr lang="zh-CN" altLang="en-GB" dirty="0"/>
              <a:t>模型图，确认需求信息的正确和完整</a:t>
            </a:r>
            <a:endParaRPr lang="en-GB" altLang="zh-CN" dirty="0"/>
          </a:p>
          <a:p>
            <a:r>
              <a:rPr lang="en-GB" altLang="zh-CN" dirty="0" err="1"/>
              <a:t>详细设计阶段</a:t>
            </a:r>
            <a:r>
              <a:rPr lang="zh-CN" altLang="en-GB" dirty="0"/>
              <a:t>：应用三大范式审核数据库结构</a:t>
            </a:r>
            <a:endParaRPr lang="en-GB" altLang="zh-CN" dirty="0"/>
          </a:p>
          <a:p>
            <a:r>
              <a:rPr lang="zh-CN" altLang="en-US" dirty="0"/>
              <a:t>代码编写阶段：物理实现数据库，编码实现应用</a:t>
            </a:r>
          </a:p>
          <a:p>
            <a:r>
              <a:rPr lang="zh-CN" altLang="en-US" dirty="0"/>
              <a:t>软件测试阶段：</a:t>
            </a:r>
            <a:r>
              <a:rPr lang="en-US" altLang="zh-CN" dirty="0"/>
              <a:t>……</a:t>
            </a:r>
          </a:p>
          <a:p>
            <a:r>
              <a:rPr lang="zh-CN" altLang="en-US" dirty="0"/>
              <a:t>安装部署：</a:t>
            </a:r>
            <a:r>
              <a:rPr lang="en-US" altLang="zh-CN"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7</a:t>
            </a:fld>
            <a:r>
              <a:rPr lang="en-US" altLang="zh-CN" smtClean="0"/>
              <a:t>/43</a:t>
            </a:r>
            <a:endParaRPr lang="zh-CN" altLang="en-US" dirty="0"/>
          </a:p>
        </p:txBody>
      </p:sp>
    </p:spTree>
    <p:extLst>
      <p:ext uri="{BB962C8B-B14F-4D97-AF65-F5344CB8AC3E}">
        <p14:creationId xmlns:p14="http://schemas.microsoft.com/office/powerpoint/2010/main" val="1871897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DBMS</a:t>
            </a:r>
            <a:r>
              <a:rPr lang="zh-CN" altLang="en-US" dirty="0"/>
              <a:t>系统</a:t>
            </a:r>
          </a:p>
        </p:txBody>
      </p:sp>
      <p:sp>
        <p:nvSpPr>
          <p:cNvPr id="3" name="内容占位符 2"/>
          <p:cNvSpPr>
            <a:spLocks noGrp="1"/>
          </p:cNvSpPr>
          <p:nvPr>
            <p:ph idx="1"/>
          </p:nvPr>
        </p:nvSpPr>
        <p:spPr>
          <a:xfrm>
            <a:off x="642563" y="1484784"/>
            <a:ext cx="7704911" cy="4405630"/>
          </a:xfrm>
        </p:spPr>
        <p:txBody>
          <a:bodyPr/>
          <a:lstStyle/>
          <a:p>
            <a:r>
              <a:rPr lang="zh-CN" altLang="en-US" dirty="0" smtClean="0"/>
              <a:t>在需求阶段，我们就应该考虑选择什么样的</a:t>
            </a:r>
            <a:r>
              <a:rPr lang="en-US" altLang="zh-CN" dirty="0" smtClean="0"/>
              <a:t>DBMS</a:t>
            </a:r>
            <a:r>
              <a:rPr lang="zh-CN" altLang="en-US" dirty="0" smtClean="0"/>
              <a:t>系统，目前市面常见的</a:t>
            </a:r>
            <a:r>
              <a:rPr lang="en-US" altLang="zh-CN" dirty="0" smtClean="0"/>
              <a:t>DBMS</a:t>
            </a:r>
            <a:r>
              <a:rPr lang="zh-CN" altLang="en-US" dirty="0" smtClean="0"/>
              <a:t>系统有以下几种：</a:t>
            </a:r>
            <a:endParaRPr lang="zh-CN" altLang="en-US" dirty="0"/>
          </a:p>
        </p:txBody>
      </p:sp>
      <p:sp>
        <p:nvSpPr>
          <p:cNvPr id="4" name="灯片编号占位符 3"/>
          <p:cNvSpPr>
            <a:spLocks noGrp="1"/>
          </p:cNvSpPr>
          <p:nvPr>
            <p:ph type="sldNum" sz="quarter" idx="12"/>
          </p:nvPr>
        </p:nvSpPr>
        <p:spPr/>
        <p:txBody>
          <a:bodyPr/>
          <a:lstStyle/>
          <a:p>
            <a:pPr>
              <a:defRPr/>
            </a:pPr>
            <a:fld id="{28FED7F7-542B-44B9-8A0F-41B586BD2757}" type="slidenum">
              <a:rPr lang="zh-CN" altLang="en-US" smtClean="0"/>
              <a:t>8</a:t>
            </a:fld>
            <a:r>
              <a:rPr lang="en-US" altLang="zh-CN" smtClean="0"/>
              <a:t>/43</a:t>
            </a:r>
            <a:endParaRPr lang="zh-CN" altLang="en-US" dirty="0"/>
          </a:p>
        </p:txBody>
      </p:sp>
      <p:pic>
        <p:nvPicPr>
          <p:cNvPr id="5" name="图片 4"/>
          <p:cNvPicPr>
            <a:picLocks noChangeAspect="1"/>
          </p:cNvPicPr>
          <p:nvPr/>
        </p:nvPicPr>
        <p:blipFill>
          <a:blip r:embed="rId2"/>
          <a:stretch>
            <a:fillRect/>
          </a:stretch>
        </p:blipFill>
        <p:spPr>
          <a:xfrm>
            <a:off x="687493" y="2348880"/>
            <a:ext cx="7615049" cy="2808312"/>
          </a:xfrm>
          <a:prstGeom prst="rect">
            <a:avLst/>
          </a:prstGeom>
        </p:spPr>
      </p:pic>
      <p:sp>
        <p:nvSpPr>
          <p:cNvPr id="6" name="AutoShape 20"/>
          <p:cNvSpPr>
            <a:spLocks noChangeArrowheads="1"/>
          </p:cNvSpPr>
          <p:nvPr/>
        </p:nvSpPr>
        <p:spPr bwMode="gray">
          <a:xfrm>
            <a:off x="687492" y="5501692"/>
            <a:ext cx="8132979" cy="503555"/>
          </a:xfrm>
          <a:prstGeom prst="roundRect">
            <a:avLst>
              <a:gd name="adj" fmla="val 1396"/>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smtClean="0"/>
              <a:t>选择数据库系统，一般根据</a:t>
            </a:r>
            <a:r>
              <a:rPr lang="zh-CN" altLang="en-US" sz="2000" b="1" dirty="0" smtClean="0">
                <a:solidFill>
                  <a:srgbClr val="FF0000"/>
                </a:solidFill>
              </a:rPr>
              <a:t>成本、性能、安全、业务</a:t>
            </a:r>
            <a:r>
              <a:rPr lang="zh-CN" altLang="en-US" sz="2000" b="1" dirty="0" smtClean="0"/>
              <a:t>等几个方面考虑。</a:t>
            </a:r>
            <a:endParaRPr lang="zh-CN" altLang="en-US" sz="2000" b="1" dirty="0"/>
          </a:p>
        </p:txBody>
      </p:sp>
    </p:spTree>
    <p:extLst>
      <p:ext uri="{BB962C8B-B14F-4D97-AF65-F5344CB8AC3E}">
        <p14:creationId xmlns:p14="http://schemas.microsoft.com/office/powerpoint/2010/main" val="3270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noFill/>
        </p:spPr>
        <p:txBody>
          <a:bodyPr/>
          <a:lstStyle/>
          <a:p>
            <a:r>
              <a:rPr lang="zh-CN" altLang="en-US" dirty="0" smtClean="0"/>
              <a:t>需求分析</a:t>
            </a:r>
            <a:endParaRPr lang="en-US" altLang="zh-CN" dirty="0"/>
          </a:p>
        </p:txBody>
      </p:sp>
      <p:sp>
        <p:nvSpPr>
          <p:cNvPr id="509955" name="Rectangle 3"/>
          <p:cNvSpPr>
            <a:spLocks noGrp="1" noChangeArrowheads="1"/>
          </p:cNvSpPr>
          <p:nvPr>
            <p:ph idx="1"/>
          </p:nvPr>
        </p:nvSpPr>
        <p:spPr/>
        <p:txBody>
          <a:bodyPr/>
          <a:lstStyle/>
          <a:p>
            <a:r>
              <a:rPr lang="en-GB" altLang="zh-CN"/>
              <a:t>收集信息</a:t>
            </a:r>
            <a:endParaRPr lang="zh-CN" altLang="en-GB"/>
          </a:p>
          <a:p>
            <a:pPr lvl="1"/>
            <a:r>
              <a:rPr lang="zh-CN" altLang="en-GB"/>
              <a:t>与该系统有关人员进行交流、座谈，充分了解用户需求，理解数据库需要完成的任务</a:t>
            </a:r>
            <a:endParaRPr lang="en-GB" altLang="zh-CN"/>
          </a:p>
          <a:p>
            <a:r>
              <a:rPr lang="en-GB" altLang="zh-CN"/>
              <a:t>标识</a:t>
            </a:r>
            <a:r>
              <a:rPr lang="zh-CN" altLang="en-GB"/>
              <a:t>实体</a:t>
            </a:r>
            <a:r>
              <a:rPr lang="en-GB" altLang="zh-CN"/>
              <a:t> </a:t>
            </a:r>
            <a:r>
              <a:rPr lang="zh-CN" altLang="en-GB"/>
              <a:t>（</a:t>
            </a:r>
            <a:r>
              <a:rPr lang="en-GB" altLang="zh-CN"/>
              <a:t>Entity</a:t>
            </a:r>
            <a:r>
              <a:rPr lang="zh-CN" altLang="en-GB"/>
              <a:t>）</a:t>
            </a:r>
          </a:p>
          <a:p>
            <a:pPr lvl="1"/>
            <a:r>
              <a:rPr lang="zh-CN" altLang="en-US"/>
              <a:t>标识数据库要管理的关键对象或实体，实体一般是名词</a:t>
            </a:r>
            <a:endParaRPr lang="en-US" altLang="zh-CN"/>
          </a:p>
          <a:p>
            <a:r>
              <a:rPr lang="en-GB" altLang="zh-CN"/>
              <a:t>标识</a:t>
            </a:r>
            <a:r>
              <a:rPr lang="zh-CN" altLang="en-GB"/>
              <a:t>每个实体的属性（</a:t>
            </a:r>
            <a:r>
              <a:rPr lang="en-GB" altLang="zh-CN"/>
              <a:t>Attribute</a:t>
            </a:r>
            <a:r>
              <a:rPr lang="zh-CN" altLang="en-GB"/>
              <a:t>）</a:t>
            </a:r>
            <a:endParaRPr lang="zh-CN" altLang="en-US"/>
          </a:p>
          <a:p>
            <a:r>
              <a:rPr lang="en-GB" altLang="zh-CN"/>
              <a:t>标识</a:t>
            </a:r>
            <a:r>
              <a:rPr lang="zh-CN" altLang="en-GB"/>
              <a:t>实体之间的关系（</a:t>
            </a:r>
            <a:r>
              <a:rPr lang="en-GB" altLang="zh-CN"/>
              <a:t>Relationship</a:t>
            </a:r>
            <a:r>
              <a:rPr lang="zh-CN" altLang="en-GB"/>
              <a:t>）</a:t>
            </a:r>
            <a:endParaRPr lang="en-GB" altLang="zh-CN"/>
          </a:p>
          <a:p>
            <a:endParaRPr lang="zh-CN" altLang="en-US"/>
          </a:p>
          <a:p>
            <a:endParaRPr lang="zh-CN" altLang="en-US"/>
          </a:p>
          <a:p>
            <a:endParaRPr lang="zh-CN" altLang="en-US"/>
          </a:p>
        </p:txBody>
      </p:sp>
      <p:sp>
        <p:nvSpPr>
          <p:cNvPr id="14" name="灯片编号占位符 13"/>
          <p:cNvSpPr>
            <a:spLocks noGrp="1"/>
          </p:cNvSpPr>
          <p:nvPr>
            <p:ph type="sldNum" sz="quarter" idx="12"/>
          </p:nvPr>
        </p:nvSpPr>
        <p:spPr/>
        <p:txBody>
          <a:bodyPr/>
          <a:lstStyle/>
          <a:p>
            <a:pPr>
              <a:defRPr/>
            </a:pPr>
            <a:fld id="{28FED7F7-542B-44B9-8A0F-41B586BD2757}" type="slidenum">
              <a:rPr lang="zh-CN" altLang="en-US" smtClean="0"/>
              <a:t>9</a:t>
            </a:fld>
            <a:r>
              <a:rPr lang="en-US" altLang="zh-CN" smtClean="0"/>
              <a:t>/43</a:t>
            </a:r>
            <a:endParaRPr lang="zh-CN" altLang="en-US" dirty="0"/>
          </a:p>
        </p:txBody>
      </p:sp>
      <p:sp>
        <p:nvSpPr>
          <p:cNvPr id="509956" name="AutoShape 4"/>
          <p:cNvSpPr>
            <a:spLocks noChangeArrowheads="1"/>
          </p:cNvSpPr>
          <p:nvPr/>
        </p:nvSpPr>
        <p:spPr bwMode="gray">
          <a:xfrm>
            <a:off x="900113" y="3243263"/>
            <a:ext cx="8064500" cy="1985962"/>
          </a:xfrm>
          <a:prstGeom prst="roundRect">
            <a:avLst>
              <a:gd name="adj" fmla="val 0"/>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a:t>酒店管理系统的基本功能：</a:t>
            </a:r>
          </a:p>
          <a:p>
            <a:pPr algn="l" eaLnBrk="0" hangingPunct="0">
              <a:defRPr/>
            </a:pPr>
            <a:r>
              <a:rPr lang="zh-CN" altLang="en-US" sz="2000" b="1" dirty="0"/>
              <a:t>旅客办理入住手续：后台数据库需要存放入住客人的信息和客房信息</a:t>
            </a:r>
          </a:p>
          <a:p>
            <a:pPr algn="l" eaLnBrk="0" hangingPunct="0">
              <a:defRPr/>
            </a:pPr>
            <a:r>
              <a:rPr lang="zh-CN" altLang="en-US" sz="2000" b="1" dirty="0"/>
              <a:t>客房信息：后台数据库需要存放客房的相关信息，</a:t>
            </a:r>
            <a:r>
              <a:rPr lang="zh-CN" altLang="en-US" sz="2000" b="1" dirty="0" smtClean="0"/>
              <a:t>如客房号</a:t>
            </a:r>
            <a:r>
              <a:rPr lang="zh-CN" altLang="en-US" sz="2000" b="1" dirty="0"/>
              <a:t>、床位数、价格等 </a:t>
            </a:r>
          </a:p>
          <a:p>
            <a:pPr algn="l" eaLnBrk="0" hangingPunct="0">
              <a:defRPr/>
            </a:pPr>
            <a:r>
              <a:rPr lang="zh-CN" altLang="en-US" sz="2000" b="1" dirty="0"/>
              <a:t>客房管理：后台数据库需要保存客房类型信息和客房当前状态信息</a:t>
            </a:r>
            <a:endParaRPr lang="en-US" altLang="zh-CN" sz="2000" b="1" dirty="0"/>
          </a:p>
        </p:txBody>
      </p:sp>
      <p:sp>
        <p:nvSpPr>
          <p:cNvPr id="509957" name="AutoShape 5"/>
          <p:cNvSpPr>
            <a:spLocks noChangeArrowheads="1"/>
          </p:cNvSpPr>
          <p:nvPr/>
        </p:nvSpPr>
        <p:spPr bwMode="gray">
          <a:xfrm>
            <a:off x="971550" y="4437063"/>
            <a:ext cx="7632700" cy="1368425"/>
          </a:xfrm>
          <a:prstGeom prst="roundRect">
            <a:avLst>
              <a:gd name="adj" fmla="val 0"/>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a:t>酒店管理系统中的实体：</a:t>
            </a:r>
          </a:p>
          <a:p>
            <a:pPr algn="l" eaLnBrk="0" hangingPunct="0">
              <a:defRPr/>
            </a:pPr>
            <a:r>
              <a:rPr lang="zh-CN" altLang="en-US" sz="2000" b="1" dirty="0"/>
              <a:t>客人：入住酒店的旅客。办理入住手续时，需要填写客人的信息</a:t>
            </a:r>
          </a:p>
          <a:p>
            <a:pPr algn="l" eaLnBrk="0" hangingPunct="0">
              <a:defRPr/>
            </a:pPr>
            <a:r>
              <a:rPr lang="zh-CN" altLang="en-US" sz="2000" b="1" dirty="0"/>
              <a:t>客房：酒店为客人提供休息的房间</a:t>
            </a:r>
            <a:endParaRPr lang="en-US" altLang="zh-CN" sz="2000" b="1" dirty="0"/>
          </a:p>
          <a:p>
            <a:pPr algn="l" eaLnBrk="0" hangingPunct="0">
              <a:defRPr/>
            </a:pPr>
            <a:endParaRPr lang="en-US" altLang="zh-CN" sz="2000" b="1" dirty="0"/>
          </a:p>
        </p:txBody>
      </p:sp>
      <p:sp>
        <p:nvSpPr>
          <p:cNvPr id="509972" name="AutoShape 20"/>
          <p:cNvSpPr>
            <a:spLocks noChangeArrowheads="1"/>
          </p:cNvSpPr>
          <p:nvPr/>
        </p:nvSpPr>
        <p:spPr bwMode="gray">
          <a:xfrm>
            <a:off x="900113" y="5084763"/>
            <a:ext cx="7704137" cy="1338262"/>
          </a:xfrm>
          <a:prstGeom prst="roundRect">
            <a:avLst>
              <a:gd name="adj" fmla="val 1396"/>
            </a:avLst>
          </a:prstGeom>
          <a:solidFill>
            <a:srgbClr val="E4FCE4"/>
          </a:solidFill>
          <a:ln w="19050" algn="ctr">
            <a:solidFill>
              <a:srgbClr val="66CCFF"/>
            </a:solidFill>
            <a:round/>
          </a:ln>
          <a:effectLst>
            <a:outerShdw blurRad="50800" dist="12700" dir="5400000" algn="t" rotWithShape="0">
              <a:prstClr val="black">
                <a:alpha val="40000"/>
              </a:prstClr>
            </a:outerShdw>
          </a:effectLst>
        </p:spPr>
        <p:txBody>
          <a:bodyPr anchor="ctr" anchorCtr="1"/>
          <a:lstStyle/>
          <a:p>
            <a:pPr algn="l" eaLnBrk="0" hangingPunct="0">
              <a:defRPr/>
            </a:pPr>
            <a:r>
              <a:rPr lang="zh-CN" altLang="en-US" sz="2000" b="1" dirty="0"/>
              <a:t>酒店管理系统中实体之间关系：</a:t>
            </a:r>
          </a:p>
          <a:p>
            <a:pPr algn="l" eaLnBrk="0" hangingPunct="0">
              <a:defRPr/>
            </a:pPr>
            <a:r>
              <a:rPr lang="zh-CN" altLang="en-US" sz="2000" b="1" dirty="0"/>
              <a:t>客房和客人有主从关系：表明客人入住的</a:t>
            </a:r>
            <a:r>
              <a:rPr lang="zh-CN" altLang="en-US" sz="2000" b="1" dirty="0" smtClean="0"/>
              <a:t>房间</a:t>
            </a:r>
            <a:endParaRPr lang="zh-CN" altLang="en-US" sz="2000" b="1" dirty="0"/>
          </a:p>
        </p:txBody>
      </p:sp>
      <p:grpSp>
        <p:nvGrpSpPr>
          <p:cNvPr id="2" name="Group 24"/>
          <p:cNvGrpSpPr/>
          <p:nvPr/>
        </p:nvGrpSpPr>
        <p:grpSpPr bwMode="auto">
          <a:xfrm>
            <a:off x="2285984" y="4571448"/>
            <a:ext cx="4643594" cy="2143700"/>
            <a:chOff x="1170" y="3070"/>
            <a:chExt cx="2799" cy="1122"/>
          </a:xfrm>
        </p:grpSpPr>
        <p:sp>
          <p:nvSpPr>
            <p:cNvPr id="509960" name="AutoShape 8"/>
            <p:cNvSpPr>
              <a:spLocks noChangeArrowheads="1"/>
            </p:cNvSpPr>
            <p:nvPr/>
          </p:nvSpPr>
          <p:spPr bwMode="gray">
            <a:xfrm>
              <a:off x="1187" y="3070"/>
              <a:ext cx="1294" cy="1122"/>
            </a:xfrm>
            <a:prstGeom prst="roundRect">
              <a:avLst>
                <a:gd name="adj" fmla="val 803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客人信息</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客人编号</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客人</a:t>
              </a:r>
              <a:r>
                <a:rPr lang="zh-CN" altLang="en-US" b="1" kern="0" dirty="0">
                  <a:solidFill>
                    <a:schemeClr val="bg1"/>
                  </a:solidFill>
                  <a:latin typeface="Arial"/>
                  <a:ea typeface="黑体"/>
                </a:rPr>
                <a:t>姓名</a:t>
              </a: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身份证号</a:t>
              </a: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入住</a:t>
              </a:r>
              <a:r>
                <a:rPr lang="zh-CN" altLang="en-US" b="1" kern="0" dirty="0">
                  <a:solidFill>
                    <a:schemeClr val="bg1"/>
                  </a:solidFill>
                  <a:latin typeface="Arial"/>
                  <a:ea typeface="黑体"/>
                </a:rPr>
                <a:t>日期</a:t>
              </a:r>
            </a:p>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a:t>
              </a:r>
              <a:endParaRPr lang="en-US" altLang="zh-CN" b="1" kern="0" dirty="0">
                <a:solidFill>
                  <a:schemeClr val="bg1"/>
                </a:solidFill>
                <a:latin typeface="Arial"/>
                <a:ea typeface="黑体"/>
              </a:endParaRPr>
            </a:p>
          </p:txBody>
        </p:sp>
        <p:grpSp>
          <p:nvGrpSpPr>
            <p:cNvPr id="3" name="Group 22"/>
            <p:cNvGrpSpPr/>
            <p:nvPr/>
          </p:nvGrpSpPr>
          <p:grpSpPr bwMode="auto">
            <a:xfrm>
              <a:off x="1170" y="3070"/>
              <a:ext cx="2799" cy="1122"/>
              <a:chOff x="1170" y="3070"/>
              <a:chExt cx="2799" cy="1122"/>
            </a:xfrm>
          </p:grpSpPr>
          <p:sp>
            <p:nvSpPr>
              <p:cNvPr id="509963" name="AutoShape 11"/>
              <p:cNvSpPr>
                <a:spLocks noChangeArrowheads="1"/>
              </p:cNvSpPr>
              <p:nvPr/>
            </p:nvSpPr>
            <p:spPr bwMode="gray">
              <a:xfrm>
                <a:off x="2694" y="3070"/>
                <a:ext cx="1275" cy="1122"/>
              </a:xfrm>
              <a:prstGeom prst="roundRect">
                <a:avLst>
                  <a:gd name="adj" fmla="val 8606"/>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客房信息</a:t>
                </a:r>
              </a:p>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客房号</a:t>
                </a:r>
                <a:endParaRPr lang="zh-CN" altLang="en-US"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客房名称</a:t>
                </a: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床位数</a:t>
                </a: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客房状态</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a:t>
                </a:r>
                <a:endParaRPr lang="zh-CN" altLang="en-US" b="1" kern="0" dirty="0">
                  <a:solidFill>
                    <a:schemeClr val="bg1"/>
                  </a:solidFill>
                  <a:latin typeface="Arial"/>
                  <a:ea typeface="黑体"/>
                </a:endParaRPr>
              </a:p>
            </p:txBody>
          </p:sp>
          <p:sp>
            <p:nvSpPr>
              <p:cNvPr id="509961" name="Line 9"/>
              <p:cNvSpPr>
                <a:spLocks noChangeShapeType="1"/>
              </p:cNvSpPr>
              <p:nvPr/>
            </p:nvSpPr>
            <p:spPr bwMode="gray">
              <a:xfrm>
                <a:off x="1170" y="3295"/>
                <a:ext cx="1292" cy="0"/>
              </a:xfrm>
              <a:prstGeom prst="line">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endParaRPr lang="zh-CN" altLang="en-US" b="1" kern="0" dirty="0">
                  <a:solidFill>
                    <a:schemeClr val="bg1"/>
                  </a:solidFill>
                  <a:latin typeface="Arial"/>
                  <a:ea typeface="黑体"/>
                </a:endParaRPr>
              </a:p>
            </p:txBody>
          </p:sp>
          <p:sp>
            <p:nvSpPr>
              <p:cNvPr id="509964" name="Line 12"/>
              <p:cNvSpPr>
                <a:spLocks noChangeShapeType="1"/>
              </p:cNvSpPr>
              <p:nvPr/>
            </p:nvSpPr>
            <p:spPr bwMode="gray">
              <a:xfrm>
                <a:off x="2677" y="3295"/>
                <a:ext cx="1292" cy="0"/>
              </a:xfrm>
              <a:prstGeom prst="line">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endParaRPr lang="zh-CN" altLang="en-US" b="1" kern="0" dirty="0">
                  <a:solidFill>
                    <a:schemeClr val="bg1"/>
                  </a:solidFill>
                  <a:latin typeface="Arial"/>
                  <a:ea typeface="黑体"/>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9956"/>
                                        </p:tgtEl>
                                        <p:attrNameLst>
                                          <p:attrName>style.visibility</p:attrName>
                                        </p:attrNameLst>
                                      </p:cBhvr>
                                      <p:to>
                                        <p:strVal val="visible"/>
                                      </p:to>
                                    </p:set>
                                    <p:animEffect transition="in" filter="wipe(left)">
                                      <p:cBhvr>
                                        <p:cTn id="7" dur="500"/>
                                        <p:tgtEl>
                                          <p:spTgt spid="5099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9955">
                                            <p:txEl>
                                              <p:pRg st="2" end="2"/>
                                            </p:txEl>
                                          </p:spTgt>
                                        </p:tgtEl>
                                        <p:attrNameLst>
                                          <p:attrName>style.visibility</p:attrName>
                                        </p:attrNameLst>
                                      </p:cBhvr>
                                      <p:to>
                                        <p:strVal val="visible"/>
                                      </p:to>
                                    </p:set>
                                    <p:animEffect transition="in" filter="wipe(left)">
                                      <p:cBhvr>
                                        <p:cTn id="12" dur="500"/>
                                        <p:tgtEl>
                                          <p:spTgt spid="50995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09955">
                                            <p:txEl>
                                              <p:pRg st="3" end="3"/>
                                            </p:txEl>
                                          </p:spTgt>
                                        </p:tgtEl>
                                        <p:attrNameLst>
                                          <p:attrName>style.visibility</p:attrName>
                                        </p:attrNameLst>
                                      </p:cBhvr>
                                      <p:to>
                                        <p:strVal val="visible"/>
                                      </p:to>
                                    </p:set>
                                    <p:animEffect transition="in" filter="wipe(left)">
                                      <p:cBhvr>
                                        <p:cTn id="15" dur="500"/>
                                        <p:tgtEl>
                                          <p:spTgt spid="509955">
                                            <p:txEl>
                                              <p:pRg st="3" end="3"/>
                                            </p:txEl>
                                          </p:spTgt>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509956"/>
                                        </p:tgtEl>
                                        <p:attrNameLst>
                                          <p:attrName>style.visibility</p:attrName>
                                        </p:attrNameLst>
                                      </p:cBhvr>
                                      <p:to>
                                        <p:strVal val="hidden"/>
                                      </p:to>
                                    </p:se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09957"/>
                                        </p:tgtEl>
                                        <p:attrNameLst>
                                          <p:attrName>style.visibility</p:attrName>
                                        </p:attrNameLst>
                                      </p:cBhvr>
                                      <p:to>
                                        <p:strVal val="visible"/>
                                      </p:to>
                                    </p:set>
                                    <p:animEffect transition="in" filter="wipe(left)">
                                      <p:cBhvr>
                                        <p:cTn id="21" dur="500"/>
                                        <p:tgtEl>
                                          <p:spTgt spid="5099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9955">
                                            <p:txEl>
                                              <p:pRg st="4" end="4"/>
                                            </p:txEl>
                                          </p:spTgt>
                                        </p:tgtEl>
                                        <p:attrNameLst>
                                          <p:attrName>style.visibility</p:attrName>
                                        </p:attrNameLst>
                                      </p:cBhvr>
                                      <p:to>
                                        <p:strVal val="visible"/>
                                      </p:to>
                                    </p:set>
                                    <p:animEffect transition="in" filter="wipe(left)">
                                      <p:cBhvr>
                                        <p:cTn id="26" dur="500"/>
                                        <p:tgtEl>
                                          <p:spTgt spid="509955">
                                            <p:txEl>
                                              <p:pRg st="4" end="4"/>
                                            </p:txEl>
                                          </p:spTgt>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509957"/>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9955">
                                            <p:txEl>
                                              <p:pRg st="5" end="5"/>
                                            </p:txEl>
                                          </p:spTgt>
                                        </p:tgtEl>
                                        <p:attrNameLst>
                                          <p:attrName>style.visibility</p:attrName>
                                        </p:attrNameLst>
                                      </p:cBhvr>
                                      <p:to>
                                        <p:strVal val="visible"/>
                                      </p:to>
                                    </p:set>
                                    <p:animEffect transition="in" filter="wipe(left)">
                                      <p:cBhvr>
                                        <p:cTn id="37" dur="500"/>
                                        <p:tgtEl>
                                          <p:spTgt spid="509955">
                                            <p:txEl>
                                              <p:pRg st="5" end="5"/>
                                            </p:txEl>
                                          </p:spTgt>
                                        </p:tgtEl>
                                      </p:cBhvr>
                                    </p:animEffect>
                                  </p:childTnLst>
                                </p:cTn>
                              </p:par>
                              <p:par>
                                <p:cTn id="38" presetID="1" presetClass="exit" presetSubtype="0" fill="hold" nodeType="withEffect">
                                  <p:stCondLst>
                                    <p:cond delay="0"/>
                                  </p:stCondLst>
                                  <p:childTnLst>
                                    <p:set>
                                      <p:cBhvr>
                                        <p:cTn id="39" dur="1" fill="hold">
                                          <p:stCondLst>
                                            <p:cond delay="0"/>
                                          </p:stCondLst>
                                        </p:cTn>
                                        <p:tgtEl>
                                          <p:spTgt spid="2"/>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09972"/>
                                        </p:tgtEl>
                                        <p:attrNameLst>
                                          <p:attrName>style.visibility</p:attrName>
                                        </p:attrNameLst>
                                      </p:cBhvr>
                                      <p:to>
                                        <p:strVal val="visible"/>
                                      </p:to>
                                    </p:set>
                                    <p:animEffect transition="in" filter="wipe(left)">
                                      <p:cBhvr>
                                        <p:cTn id="43" dur="500"/>
                                        <p:tgtEl>
                                          <p:spTgt spid="50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P spid="509956" grpId="1" animBg="1"/>
      <p:bldP spid="509957" grpId="0" animBg="1"/>
      <p:bldP spid="509957" grpId="1" animBg="1"/>
      <p:bldP spid="509972" grpId="0" animBg="1"/>
    </p:bldLst>
  </p:timing>
</p:sld>
</file>

<file path=ppt/theme/theme1.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模板" id="{862BCFF1-C5B2-408E-A500-87561291F62A}" vid="{9A4D09CA-68EA-49C0-80A9-A43DC7FE852C}"/>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3368</Words>
  <Application>Microsoft Office PowerPoint</Application>
  <PresentationFormat>全屏显示(4:3)</PresentationFormat>
  <Paragraphs>801</Paragraphs>
  <Slides>51</Slides>
  <Notes>13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51</vt:i4>
      </vt:variant>
    </vt:vector>
  </HeadingPairs>
  <TitlesOfParts>
    <vt:vector size="66" baseType="lpstr">
      <vt:lpstr>YaHei Consolas Hybrid</vt:lpstr>
      <vt:lpstr>黑体</vt:lpstr>
      <vt:lpstr>华文楷体</vt:lpstr>
      <vt:lpstr>华文新魏</vt:lpstr>
      <vt:lpstr>宋体</vt:lpstr>
      <vt:lpstr>微软雅黑</vt:lpstr>
      <vt:lpstr>Arial</vt:lpstr>
      <vt:lpstr>Tahoma</vt:lpstr>
      <vt:lpstr>Times New Roman</vt:lpstr>
      <vt:lpstr>Trebuchet MS</vt:lpstr>
      <vt:lpstr>Wingdings</vt:lpstr>
      <vt:lpstr>Wingdings 3</vt:lpstr>
      <vt:lpstr>1_平面</vt:lpstr>
      <vt:lpstr>平面</vt:lpstr>
      <vt:lpstr>模板</vt:lpstr>
      <vt:lpstr>第九章    数据库设计</vt:lpstr>
      <vt:lpstr>本章目标</vt:lpstr>
      <vt:lpstr>为什么需要设计数据库</vt:lpstr>
      <vt:lpstr>什么是数据库设计</vt:lpstr>
      <vt:lpstr>为什么需要设计数据库</vt:lpstr>
      <vt:lpstr>软件项目开发周期中数据库设计 </vt:lpstr>
      <vt:lpstr>数据设计步骤</vt:lpstr>
      <vt:lpstr>常见的DBMS系统</vt:lpstr>
      <vt:lpstr>需求分析</vt:lpstr>
      <vt:lpstr>绘制E-R图3-1</vt:lpstr>
      <vt:lpstr>绘制E-R图3-2</vt:lpstr>
      <vt:lpstr>绘制E-R图3-3</vt:lpstr>
      <vt:lpstr>关系模式</vt:lpstr>
      <vt:lpstr>转化E-R图为数据库模型图</vt:lpstr>
      <vt:lpstr>为什么需要数据规范化 </vt:lpstr>
      <vt:lpstr>第一范式 (1st NF)</vt:lpstr>
      <vt:lpstr>第二范式 (2nd NF)</vt:lpstr>
      <vt:lpstr>第三范式 (3nd NF)</vt:lpstr>
      <vt:lpstr>规范化的酒店管理系统E-R图</vt:lpstr>
      <vt:lpstr>规范化的酒店管理系统数据库模型</vt:lpstr>
      <vt:lpstr>规范化示例6-1</vt:lpstr>
      <vt:lpstr>规范化示例6-2</vt:lpstr>
      <vt:lpstr>规范化示例6-3</vt:lpstr>
      <vt:lpstr>规范化示例6-4</vt:lpstr>
      <vt:lpstr>规范化示例6-5</vt:lpstr>
      <vt:lpstr>规范化示例6-6</vt:lpstr>
      <vt:lpstr>规范化和性能的关系 </vt:lpstr>
      <vt:lpstr>小结</vt:lpstr>
      <vt:lpstr>创建数据库的其他规则</vt:lpstr>
      <vt:lpstr>关于类型的选择</vt:lpstr>
      <vt:lpstr>数据类型的选择</vt:lpstr>
      <vt:lpstr>char和varchar的选择</vt:lpstr>
      <vt:lpstr>decimal和float的选择</vt:lpstr>
      <vt:lpstr>数据库主键的原则</vt:lpstr>
      <vt:lpstr>外键的使用</vt:lpstr>
      <vt:lpstr>避免使用触发器</vt:lpstr>
      <vt:lpstr>表的拆分</vt:lpstr>
      <vt:lpstr>垂直拆分</vt:lpstr>
      <vt:lpstr>水平拆分</vt:lpstr>
      <vt:lpstr>学员操作—员工晋级业务实体2-1</vt:lpstr>
      <vt:lpstr>学员操作—员工晋级业务实体2-2</vt:lpstr>
      <vt:lpstr>学员操作—规范晋级数据库设计2-1</vt:lpstr>
      <vt:lpstr>学员操作—规范晋级数据库设计2-2</vt:lpstr>
      <vt:lpstr>学员练习-电子商务网站</vt:lpstr>
      <vt:lpstr>学员练习--用户模块</vt:lpstr>
      <vt:lpstr>学员练习—商品模块</vt:lpstr>
      <vt:lpstr>学员练习—订单模块</vt:lpstr>
      <vt:lpstr>学员练习—购物车模块</vt:lpstr>
      <vt:lpstr>学员练习—供应商模块</vt:lpstr>
      <vt:lpstr>总结2-1 </vt:lpstr>
      <vt:lpstr>总结2-2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微软用户</cp:lastModifiedBy>
  <cp:revision>1068</cp:revision>
  <dcterms:created xsi:type="dcterms:W3CDTF">2006-03-08T06:55:00Z</dcterms:created>
  <dcterms:modified xsi:type="dcterms:W3CDTF">2018-03-23T12:30:34Z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