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82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73" r:id="rId8"/>
    <p:sldId id="275" r:id="rId9"/>
    <p:sldId id="260" r:id="rId10"/>
    <p:sldId id="261" r:id="rId11"/>
    <p:sldId id="274" r:id="rId12"/>
    <p:sldId id="262" r:id="rId13"/>
    <p:sldId id="263" r:id="rId14"/>
    <p:sldId id="264" r:id="rId15"/>
    <p:sldId id="265" r:id="rId16"/>
    <p:sldId id="266" r:id="rId17"/>
    <p:sldId id="281" r:id="rId18"/>
    <p:sldId id="276" r:id="rId19"/>
    <p:sldId id="277" r:id="rId20"/>
    <p:sldId id="279" r:id="rId21"/>
    <p:sldId id="278" r:id="rId22"/>
    <p:sldId id="285" r:id="rId23"/>
    <p:sldId id="289" r:id="rId24"/>
    <p:sldId id="283" r:id="rId25"/>
    <p:sldId id="284" r:id="rId26"/>
    <p:sldId id="288" r:id="rId27"/>
    <p:sldId id="267" r:id="rId28"/>
    <p:sldId id="268" r:id="rId29"/>
    <p:sldId id="271" r:id="rId30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74" autoAdjust="0"/>
  </p:normalViewPr>
  <p:slideViewPr>
    <p:cSldViewPr snapToGrid="0">
      <p:cViewPr varScale="1">
        <p:scale>
          <a:sx n="78" d="100"/>
          <a:sy n="78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1DD90-D75E-4193-9CC2-2CF433D402A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7EECE-B5A3-4E7E-9790-BB79791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、连接层：最上层的一些客户端和连接服务，包含本地</a:t>
            </a:r>
            <a:r>
              <a:rPr lang="en-US" altLang="zh-CN" dirty="0" smtClean="0"/>
              <a:t>sock</a:t>
            </a:r>
            <a:r>
              <a:rPr lang="zh-CN" altLang="en-US" dirty="0" smtClean="0"/>
              <a:t>通讯和大多数基于客户端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服务端工具实现的类似于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的通信。主要完成一些类似于连接处理、授权认证及相关的安全方案。在该层上引入了线程池的概念，为通过认证安全接入的客户端提供县城。同样在该层上可以实现基于</a:t>
            </a:r>
            <a:r>
              <a:rPr lang="en-US" altLang="zh-CN" dirty="0" smtClean="0"/>
              <a:t>SSL</a:t>
            </a:r>
            <a:r>
              <a:rPr lang="zh-CN" altLang="en-US" dirty="0" smtClean="0"/>
              <a:t>的安全链接。服务器也会为安全接入的每个客户端验证它锁具有的操作权限。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、服务层：第二层架构主要完成大多的核心服务功能，如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接口，并完成缓存的查询，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分析和优化及部分内置函数的执行。所有跨存储殷勤的功能也在这一层实现，如过程、函数等。在该层，服务器会解析查询并创建相应的内部解析树，并对其完成相应的优化如确定查询表的顺序，是否利用索引等，最后生成相应的执行操作。如果是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语句，服务器还会查询内部的缓存。如果缓存空间足够大，这样在解决大量读操作的环境中能够很好的提升系统的性能。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、引擎层：存储引擎层，存储引擎真正的负责了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中数据的存储和提取，服务器通过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与存储引擎进行通信。不同的存储引擎具有的功能不同，这样我们可以根据自己的时机需要进行选区。后面介绍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、存储层：数据存储层，主要是将数据存储在运行于裸设备的文件系统之上，并完成与存储引擎的交互。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7EECE-B5A3-4E7E-9790-BB79791977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5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2019年2月14日星期四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2019年2月14日星期四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2019年2月14日星期四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2019年2月14日星期四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2019年2月14日星期四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347460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80656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805295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2019年2月14日星期四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2019年2月14日星期四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2019年2月14日星期四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2019年2月14日星期四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2019年2月14日星期四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2019年2月14日星期四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3961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4" y="1485265"/>
            <a:ext cx="7704911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4248" y="6036664"/>
            <a:ext cx="792088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59872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3776" y="6036664"/>
            <a:ext cx="512638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37417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7850834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7850834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97353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4" y="170085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6D63-806B-49F4-873E-A58F28E6E8A9}" type="datetime3">
              <a:rPr lang="zh-CN" altLang="en-US" smtClean="0"/>
              <a:t>2019年2月14日星期四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" TargetMode="Externa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第一</a:t>
            </a:r>
            <a:r>
              <a:rPr lang="zh-CN" altLang="zh-CN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zh-CN" dirty="0" smtClean="0"/>
              <a:t>初</a:t>
            </a:r>
            <a:r>
              <a:rPr lang="zh-CN" altLang="en-US" dirty="0" smtClean="0"/>
              <a:t>识</a:t>
            </a:r>
            <a:r>
              <a:rPr lang="en-US" altLang="zh-CN" dirty="0" err="1" smtClean="0"/>
              <a:t>MySql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sz="1800" dirty="0"/>
              <a:t>理想</a:t>
            </a:r>
            <a:r>
              <a:rPr lang="en-US" altLang="zh-CN" sz="1800" dirty="0" smtClean="0"/>
              <a:t>IT</a:t>
            </a:r>
            <a:r>
              <a:rPr lang="zh-CN" altLang="en-US" sz="1800" dirty="0" smtClean="0"/>
              <a:t>软件教育基地</a:t>
            </a:r>
            <a:endParaRPr lang="en-US" altLang="zh-CN" sz="1800" dirty="0" smtClean="0"/>
          </a:p>
          <a:p>
            <a:pPr algn="r"/>
            <a:r>
              <a:rPr lang="zh-CN" altLang="en-US" sz="1800" dirty="0" smtClean="0"/>
              <a:t>版权所有：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郑成</a:t>
            </a:r>
            <a:endParaRPr lang="en-US" altLang="zh-CN" sz="18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为什么选择</a:t>
            </a:r>
            <a:r>
              <a:rPr lang="en-US" altLang="zh-CN" dirty="0" smtClean="0">
                <a:sym typeface="+mn-ea"/>
              </a:rPr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DB-Engines</a:t>
            </a:r>
            <a:r>
              <a:rPr lang="zh-CN" altLang="en-US" smtClean="0"/>
              <a:t>数据库市场占有率排行榜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35743"/>
            <a:ext cx="7586133" cy="4872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简介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是一个关系型数据库系统，由瑞典</a:t>
            </a:r>
            <a:r>
              <a:rPr lang="en-US" altLang="zh-CN" dirty="0" smtClean="0">
                <a:sym typeface="+mn-ea"/>
              </a:rPr>
              <a:t>MySQL AB</a:t>
            </a:r>
            <a:r>
              <a:rPr lang="zh-CN" altLang="en-US" dirty="0" smtClean="0">
                <a:sym typeface="+mn-ea"/>
              </a:rPr>
              <a:t>公司开发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目前属于</a:t>
            </a:r>
            <a:r>
              <a:rPr lang="en-US" altLang="zh-CN" dirty="0" smtClean="0">
                <a:sym typeface="+mn-ea"/>
              </a:rPr>
              <a:t>Oracle</a:t>
            </a:r>
            <a:r>
              <a:rPr lang="zh-CN" altLang="en-US" dirty="0" smtClean="0">
                <a:sym typeface="+mn-ea"/>
              </a:rPr>
              <a:t>公司。</a:t>
            </a:r>
            <a:r>
              <a:rPr lang="en-US" altLang="zh-CN" dirty="0" err="1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是目前最流行的开源、免费的关系型数据库</a:t>
            </a:r>
            <a:endParaRPr lang="en-US" altLang="zh-CN" dirty="0" smtClean="0">
              <a:sym typeface="+mn-ea"/>
            </a:endParaRPr>
          </a:p>
          <a:p>
            <a:pPr lvl="0"/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特点</a:t>
            </a:r>
            <a:endParaRPr lang="en-US" altLang="x-none" dirty="0"/>
          </a:p>
          <a:p>
            <a:pPr lvl="1"/>
            <a:r>
              <a:rPr lang="zh-CN" altLang="en-US" dirty="0">
                <a:sym typeface="+mn-ea"/>
              </a:rPr>
              <a:t>免费、开源数据库</a:t>
            </a:r>
            <a:r>
              <a:rPr lang="en-US" altLang="x-none" dirty="0">
                <a:sym typeface="+mn-ea"/>
              </a:rPr>
              <a:t>	</a:t>
            </a:r>
            <a:endParaRPr lang="en-US" altLang="x-none" dirty="0"/>
          </a:p>
          <a:p>
            <a:pPr lvl="1"/>
            <a:r>
              <a:rPr lang="zh-CN" altLang="en-US" dirty="0">
                <a:sym typeface="+mn-ea"/>
              </a:rPr>
              <a:t>小巧、功能齐全</a:t>
            </a:r>
            <a:endParaRPr lang="en-US" altLang="x-none" dirty="0"/>
          </a:p>
          <a:p>
            <a:pPr lvl="1"/>
            <a:r>
              <a:rPr lang="zh-CN" altLang="en-US" dirty="0">
                <a:sym typeface="+mn-ea"/>
              </a:rPr>
              <a:t>使用便捷</a:t>
            </a:r>
            <a:endParaRPr lang="en-US" altLang="x-none" dirty="0"/>
          </a:p>
          <a:p>
            <a:pPr lvl="1"/>
            <a:r>
              <a:rPr lang="zh-CN" altLang="en-US" dirty="0">
                <a:sym typeface="+mn-ea"/>
              </a:rPr>
              <a:t>可运行于</a:t>
            </a:r>
            <a:r>
              <a:rPr lang="en-US" altLang="zh-CN" dirty="0">
                <a:sym typeface="+mn-ea"/>
              </a:rPr>
              <a:t>Windows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操作系统</a:t>
            </a:r>
            <a:endParaRPr lang="en-US" altLang="x-none" dirty="0"/>
          </a:p>
          <a:p>
            <a:pPr lvl="1"/>
            <a:r>
              <a:rPr lang="zh-CN" altLang="en-US" dirty="0">
                <a:sym typeface="+mn-ea"/>
              </a:rPr>
              <a:t>可适用于中小型甚至大型网站应用</a:t>
            </a:r>
            <a:endParaRPr lang="en-US" altLang="x-none" dirty="0"/>
          </a:p>
          <a:p>
            <a:pPr lvl="1"/>
            <a:endParaRPr lang="en-US" altLang="zh-CN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607" y="2550928"/>
            <a:ext cx="2180939" cy="1224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5888" y="2556880"/>
            <a:ext cx="6276190" cy="3380952"/>
          </a:xfrm>
        </p:spPr>
      </p:pic>
      <p:sp>
        <p:nvSpPr>
          <p:cNvPr id="16388" name="圆角矩形 3"/>
          <p:cNvSpPr/>
          <p:nvPr/>
        </p:nvSpPr>
        <p:spPr>
          <a:xfrm>
            <a:off x="535623" y="1485265"/>
            <a:ext cx="8072437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r>
              <a:rPr lang="zh-CN" altLang="en-US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支持接口</a:t>
            </a:r>
            <a:endParaRPr lang="en-US" altLang="x-none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ctr" eaLnBrk="1" hangingPunct="1"/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标准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JDBC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CDBC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.NET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Perl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Ruby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Cobol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16400" name="组合 15"/>
          <p:cNvGrpSpPr/>
          <p:nvPr/>
        </p:nvGrpSpPr>
        <p:grpSpPr>
          <a:xfrm>
            <a:off x="3570037" y="2199692"/>
            <a:ext cx="1785938" cy="357188"/>
            <a:chOff x="0" y="0"/>
            <a:chExt cx="1785950" cy="357190"/>
          </a:xfrm>
        </p:grpSpPr>
        <p:sp>
          <p:nvSpPr>
            <p:cNvPr id="28689" name="上下箭头 16"/>
            <p:cNvSpPr>
              <a:spLocks noChangeArrowheads="1"/>
            </p:cNvSpPr>
            <p:nvPr/>
          </p:nvSpPr>
          <p:spPr bwMode="auto">
            <a:xfrm>
              <a:off x="1571636" y="0"/>
              <a:ext cx="214314" cy="357190"/>
            </a:xfrm>
            <a:prstGeom prst="up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C9B5E8"/>
                </a:gs>
                <a:gs pos="35001">
                  <a:srgbClr val="D9CBEE"/>
                </a:gs>
                <a:gs pos="100000">
                  <a:srgbClr val="F0EAF9"/>
                </a:gs>
              </a:gsLst>
              <a:lin ang="5400000" scaled="1"/>
            </a:gradFill>
            <a:ln w="9525" cmpd="sng">
              <a:solidFill>
                <a:srgbClr val="7D60A0"/>
              </a:solidFill>
              <a:miter lim="800000"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0" name="上下箭头 17"/>
            <p:cNvSpPr>
              <a:spLocks noChangeArrowheads="1"/>
            </p:cNvSpPr>
            <p:nvPr/>
          </p:nvSpPr>
          <p:spPr bwMode="auto">
            <a:xfrm>
              <a:off x="785818" y="0"/>
              <a:ext cx="214313" cy="357190"/>
            </a:xfrm>
            <a:prstGeom prst="up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C9B5E8"/>
                </a:gs>
                <a:gs pos="35001">
                  <a:srgbClr val="D9CBEE"/>
                </a:gs>
                <a:gs pos="100000">
                  <a:srgbClr val="F0EAF9"/>
                </a:gs>
              </a:gsLst>
              <a:lin ang="5400000" scaled="1"/>
            </a:gradFill>
            <a:ln w="9525" cmpd="sng">
              <a:solidFill>
                <a:srgbClr val="7D60A0"/>
              </a:solidFill>
              <a:miter lim="800000"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1" name="上下箭头 18"/>
            <p:cNvSpPr>
              <a:spLocks noChangeArrowheads="1"/>
            </p:cNvSpPr>
            <p:nvPr/>
          </p:nvSpPr>
          <p:spPr bwMode="auto">
            <a:xfrm>
              <a:off x="0" y="0"/>
              <a:ext cx="214314" cy="357190"/>
            </a:xfrm>
            <a:prstGeom prst="up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C9B5E8"/>
                </a:gs>
                <a:gs pos="35001">
                  <a:srgbClr val="D9CBEE"/>
                </a:gs>
                <a:gs pos="100000">
                  <a:srgbClr val="F0EAF9"/>
                </a:gs>
              </a:gsLst>
              <a:lin ang="5400000" scaled="1"/>
            </a:gradFill>
            <a:ln w="9525" cmpd="sng">
              <a:solidFill>
                <a:srgbClr val="7D60A0"/>
              </a:solidFill>
              <a:miter lim="800000"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35623" y="6008817"/>
            <a:ext cx="8199586" cy="715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可以在多种不同的场景中应用并发挥良好的作用。主要体现在可插拔式的存储引擎架构，这种引擎使得查询处理和数据提取任务以及数据存储相分离。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在</a:t>
            </a:r>
            <a:r>
              <a:rPr lang="en-US" altLang="zh-CN" smtClean="0">
                <a:sym typeface="+mn-ea"/>
              </a:rPr>
              <a:t>Windows</a:t>
            </a:r>
            <a:r>
              <a:rPr lang="zh-CN" altLang="en-US" smtClean="0">
                <a:sym typeface="+mn-ea"/>
              </a:rPr>
              <a:t>操作系统下安装</a:t>
            </a:r>
            <a:r>
              <a:rPr lang="en-US" altLang="zh-CN" smtClean="0">
                <a:sym typeface="+mn-ea"/>
              </a:rPr>
              <a:t>2-1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下载</a:t>
            </a:r>
            <a:r>
              <a:rPr lang="en-US" altLang="zh-CN" dirty="0" smtClean="0">
                <a:sym typeface="+mn-ea"/>
              </a:rPr>
              <a:t>MySQL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5.5.40 (Windows</a:t>
            </a:r>
            <a:r>
              <a:rPr lang="zh-CN" altLang="en-US" dirty="0" smtClean="0">
                <a:sym typeface="+mn-ea"/>
              </a:rPr>
              <a:t>版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下载地址：</a:t>
            </a:r>
            <a:r>
              <a:rPr lang="en-US" altLang="zh-CN" dirty="0" smtClean="0">
                <a:sym typeface="+mn-ea"/>
                <a:hlinkClick r:id="rId2"/>
              </a:rPr>
              <a:t>http://dev.mysql.com/downloads/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注意事项：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数据目录不要在系统盘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以免卸载时删除数据包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启用安装向导，避免繁琐的 </a:t>
            </a:r>
            <a:r>
              <a:rPr lang="en-US" altLang="zh-CN" dirty="0" smtClean="0">
                <a:sym typeface="+mn-ea"/>
              </a:rPr>
              <a:t>my.ini </a:t>
            </a:r>
            <a:r>
              <a:rPr lang="zh-CN" altLang="en-US" dirty="0" smtClean="0">
                <a:sym typeface="+mn-ea"/>
              </a:rPr>
              <a:t>配置文件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数据库语言编码设置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在</a:t>
            </a:r>
            <a:r>
              <a:rPr lang="en-US" altLang="zh-CN" smtClean="0">
                <a:sym typeface="+mn-ea"/>
              </a:rPr>
              <a:t>Windows</a:t>
            </a:r>
            <a:r>
              <a:rPr lang="zh-CN" altLang="en-US" smtClean="0">
                <a:sym typeface="+mn-ea"/>
              </a:rPr>
              <a:t>操作系统下安装</a:t>
            </a:r>
            <a:r>
              <a:rPr lang="en-US" altLang="zh-CN" smtClean="0">
                <a:sym typeface="+mn-ea"/>
              </a:rPr>
              <a:t>2-2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安装关键步骤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端口设置  </a:t>
            </a:r>
            <a:r>
              <a:rPr lang="en-US" altLang="zh-CN" dirty="0" smtClean="0">
                <a:sym typeface="+mn-ea"/>
              </a:rPr>
              <a:t>3306</a:t>
            </a:r>
            <a:r>
              <a:rPr lang="zh-CN" altLang="en-US" dirty="0" smtClean="0">
                <a:sym typeface="+mn-ea"/>
              </a:rPr>
              <a:t>（默认）</a:t>
            </a:r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编码设置  </a:t>
            </a:r>
            <a:r>
              <a:rPr lang="en-US" altLang="zh-CN" dirty="0" smtClean="0">
                <a:sym typeface="+mn-ea"/>
              </a:rPr>
              <a:t>utf8</a:t>
            </a:r>
            <a:endParaRPr lang="en-US" altLang="zh-CN" dirty="0" smtClean="0"/>
          </a:p>
          <a:p>
            <a:pPr lvl="1"/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密码设置  </a:t>
            </a:r>
            <a:r>
              <a:rPr lang="en-US" altLang="zh-CN" dirty="0">
                <a:sym typeface="+mn-ea"/>
              </a:rPr>
              <a:t>root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18055"/>
            <a:ext cx="4286250" cy="1285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145405"/>
            <a:ext cx="4505325" cy="133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867150"/>
            <a:ext cx="4286250" cy="847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数据库安装完成后，会提示启动配置向导进行数据库的常用参数配置。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所有的配置信息，都会被写入</a:t>
            </a:r>
            <a:r>
              <a:rPr lang="en-US" altLang="zh-CN" dirty="0" smtClean="0">
                <a:solidFill>
                  <a:srgbClr val="FF0000"/>
                </a:solidFill>
              </a:rPr>
              <a:t>my.ini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87" y="2221128"/>
            <a:ext cx="3757713" cy="28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6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</a:t>
            </a:r>
            <a:r>
              <a:rPr lang="zh-CN" altLang="en-US" dirty="0" smtClean="0"/>
              <a:t>：存储可执行文件。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：存放数据文件。</a:t>
            </a:r>
            <a:endParaRPr lang="en-US" altLang="zh-CN" dirty="0" smtClean="0"/>
          </a:p>
          <a:p>
            <a:r>
              <a:rPr lang="en-US" altLang="zh-CN" dirty="0" smtClean="0"/>
              <a:t>include</a:t>
            </a:r>
            <a:r>
              <a:rPr lang="zh-CN" altLang="en-US" dirty="0" smtClean="0"/>
              <a:t>：存储包含的头文件。</a:t>
            </a:r>
            <a:endParaRPr lang="en-US" altLang="zh-CN" dirty="0" smtClean="0"/>
          </a:p>
          <a:p>
            <a:r>
              <a:rPr lang="en-US" altLang="zh-CN" dirty="0" smtClean="0"/>
              <a:t>lib</a:t>
            </a:r>
            <a:r>
              <a:rPr lang="zh-CN" altLang="en-US" dirty="0" smtClean="0"/>
              <a:t>：存储库文件。</a:t>
            </a:r>
            <a:endParaRPr lang="en-US" altLang="zh-CN" dirty="0" smtClean="0"/>
          </a:p>
          <a:p>
            <a:r>
              <a:rPr lang="en-US" altLang="zh-CN" dirty="0" smtClean="0"/>
              <a:t>share</a:t>
            </a:r>
            <a:r>
              <a:rPr lang="zh-CN" altLang="en-US" dirty="0" smtClean="0"/>
              <a:t>：错误信息和字符集文件。</a:t>
            </a:r>
            <a:endParaRPr lang="en-US" altLang="zh-CN" dirty="0" smtClean="0"/>
          </a:p>
          <a:p>
            <a:r>
              <a:rPr lang="en-US" altLang="zh-CN" dirty="0" smtClean="0"/>
              <a:t>my.ini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的配置文件。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861" y="1408731"/>
            <a:ext cx="4282811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停止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通过图形界面方式进行启动。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通过命令行进行启动（必须具有管理员权限）。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net start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         //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net stop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         //</a:t>
            </a:r>
            <a:r>
              <a:rPr lang="zh-CN" altLang="en-US" dirty="0" smtClean="0"/>
              <a:t>停止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19" y="1981200"/>
            <a:ext cx="4352882" cy="246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什么是数据库？</a:t>
            </a:r>
            <a:endParaRPr lang="en-US" altLang="zh-CN" dirty="0" smtClean="0"/>
          </a:p>
          <a:p>
            <a:r>
              <a:rPr lang="zh-CN" altLang="en-US" dirty="0" smtClean="0"/>
              <a:t>什么是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如何安装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6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的常用操作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数据库。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命令提示符。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的常用命令。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语句规范。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6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本门课程目标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学完本门课程后，你能够：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掌握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的在</a:t>
            </a:r>
            <a:r>
              <a:rPr lang="en-US" altLang="zh-CN" smtClean="0">
                <a:sym typeface="+mn-ea"/>
              </a:rPr>
              <a:t>Windows</a:t>
            </a:r>
            <a:r>
              <a:rPr lang="zh-CN" altLang="en-US" smtClean="0">
                <a:sym typeface="+mn-ea"/>
              </a:rPr>
              <a:t>系统中的安装方法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熟练使用</a:t>
            </a:r>
            <a:r>
              <a:rPr lang="en-US" altLang="zh-CN" smtClean="0">
                <a:sym typeface="+mn-ea"/>
              </a:rPr>
              <a:t>SQLyog</a:t>
            </a:r>
            <a:r>
              <a:rPr lang="zh-CN" altLang="en-US" smtClean="0">
                <a:sym typeface="+mn-ea"/>
              </a:rPr>
              <a:t>数据库管理工具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学会创建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的数据库、数据库表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掌握对数据的增、删、查、改操作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了解和熟悉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的事务处理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了解数据库的备份和恢复方法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连接数据库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/>
              <a:t>打开</a:t>
            </a:r>
            <a:r>
              <a:rPr lang="en-US" altLang="zh-CN" dirty="0"/>
              <a:t>MySQL</a:t>
            </a:r>
            <a:r>
              <a:rPr lang="zh-CN" altLang="en-US" dirty="0"/>
              <a:t>命令窗口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DOS</a:t>
            </a:r>
            <a:r>
              <a:rPr lang="zh-CN" altLang="en-US" dirty="0"/>
              <a:t>命令行窗口</a:t>
            </a:r>
            <a:r>
              <a:rPr lang="en-US" altLang="zh-CN" dirty="0"/>
              <a:t>(cmd.exe)</a:t>
            </a:r>
          </a:p>
          <a:p>
            <a:pPr lvl="1"/>
            <a:r>
              <a:rPr lang="zh-CN" altLang="en-US" dirty="0"/>
              <a:t>在窗口中进入 安装目录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\bin</a:t>
            </a:r>
          </a:p>
          <a:p>
            <a:pPr lvl="2"/>
            <a:r>
              <a:rPr lang="zh-CN" altLang="en-US" dirty="0"/>
              <a:t>可设置环境变量</a:t>
            </a:r>
          </a:p>
          <a:p>
            <a:endParaRPr lang="zh-CN" altLang="en-US" dirty="0"/>
          </a:p>
          <a:p>
            <a:r>
              <a:rPr lang="zh-CN" altLang="en-US" dirty="0"/>
              <a:t>连接数据库语句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  -h </a:t>
            </a:r>
            <a:r>
              <a:rPr lang="zh-CN" altLang="en-US" dirty="0"/>
              <a:t>服务器主机地址  </a:t>
            </a:r>
            <a:r>
              <a:rPr lang="en-US" dirty="0"/>
              <a:t>–</a:t>
            </a:r>
            <a:r>
              <a:rPr lang="en-US" dirty="0" smtClean="0"/>
              <a:t>u</a:t>
            </a:r>
            <a:r>
              <a:rPr lang="zh-CN" altLang="en-US" dirty="0" smtClean="0"/>
              <a:t>用户名  </a:t>
            </a:r>
            <a:r>
              <a:rPr lang="en-US" dirty="0"/>
              <a:t>-p</a:t>
            </a:r>
            <a:r>
              <a:rPr lang="zh-CN" altLang="en-US" dirty="0"/>
              <a:t>用户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pPr lvl="1"/>
            <a:r>
              <a:rPr lang="nl-NL" altLang="zh-CN" dirty="0"/>
              <a:t>mysql -h 127.0.0.1 -uroot -proot -P3306</a:t>
            </a:r>
            <a:endParaRPr lang="zh-CN" altLang="en-US" dirty="0"/>
          </a:p>
          <a:p>
            <a:pPr lvl="0"/>
            <a:endParaRPr lang="en-US" altLang="x-none" dirty="0"/>
          </a:p>
          <a:p>
            <a:pPr lvl="0"/>
            <a:r>
              <a:rPr lang="zh-CN" altLang="en-US" dirty="0"/>
              <a:t>退出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exit </a:t>
            </a:r>
            <a:r>
              <a:rPr lang="zh-CN" altLang="en-US" dirty="0"/>
              <a:t>或 </a:t>
            </a:r>
            <a:r>
              <a:rPr lang="en-US" altLang="zh-CN" dirty="0"/>
              <a:t>quit </a:t>
            </a:r>
            <a:r>
              <a:rPr lang="zh-CN" altLang="en-US" dirty="0"/>
              <a:t>退出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88924"/>
              </p:ext>
            </p:extLst>
          </p:nvPr>
        </p:nvGraphicFramePr>
        <p:xfrm>
          <a:off x="609597" y="1994144"/>
          <a:ext cx="7874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335"/>
                <a:gridCol w="4910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-?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--help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显示帮助信息。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-V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--version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的版本信息。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-u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--user=name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指定登录的用户名。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-p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--password[=name]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指定登录用户的密码，可以不填，会给出提示。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-P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--port=#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设置默认的端口号，可以通过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my.ini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文件修改。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-h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--host=name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指定服务器的名称。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09598" y="4811711"/>
            <a:ext cx="7874001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just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-?                                                     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指令的帮助信息。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–V                                                    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的版本信息。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uroot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–p –P3306 –h 127.0.0.1        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登录到本地的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ysql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 exit;/quit;/\q;                                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用于退出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86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zh-CN" altLang="en-US" dirty="0" smtClean="0"/>
              <a:t>命令提示符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修改命令提示符有两种方式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连接客户端时通过参数指定。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连接上客户端后，通过</a:t>
            </a:r>
            <a:r>
              <a:rPr lang="en-US" altLang="zh-CN" dirty="0" smtClean="0"/>
              <a:t>prompt</a:t>
            </a:r>
            <a:r>
              <a:rPr lang="zh-CN" altLang="en-US" dirty="0" smtClean="0"/>
              <a:t>命令修改。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6005" y="2932146"/>
            <a:ext cx="78740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just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uroot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proot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–prompt \h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登录时进行修改。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 prompt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登录后进行修改。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26004" y="3688080"/>
          <a:ext cx="7874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335"/>
                <a:gridCol w="4910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完整的日期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当前数据库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\h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\u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当前用户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\u@\h \d&gt;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设置提示符为用户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01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28986"/>
              </p:ext>
            </p:extLst>
          </p:nvPr>
        </p:nvGraphicFramePr>
        <p:xfrm>
          <a:off x="442412" y="2020147"/>
          <a:ext cx="7874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335"/>
                <a:gridCol w="4910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命令用法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 databases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显示当前服务器上的数据库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 tables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显示当前数据库下的表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 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test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切换数据库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查看服务器状态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user()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显示当前用户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now()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显示当前时间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version()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显示当前版本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语句规范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是不区分大小写的，但是我们在编写时，应注意一些规范。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关键字和函数名全部使用大写。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数据库名、表名、字段名全部使用小写。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每条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语句必须使用分号结尾。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4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需求说明：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使用命令窗口连接数据库。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使用命令窗口查看数据库列表。</a:t>
            </a:r>
            <a:endParaRPr lang="en-US" altLang="zh-CN" smtClean="0">
              <a:sym typeface="+mn-ea"/>
            </a:endParaRPr>
          </a:p>
          <a:p>
            <a:pPr lvl="1"/>
            <a:r>
              <a:rPr lang="zh-CN" altLang="en-US" smtClean="0">
                <a:sym typeface="+mn-ea"/>
              </a:rPr>
              <a:t>修改当前数据库的命令提示符。</a:t>
            </a:r>
            <a:endParaRPr lang="en-US" altLang="zh-CN" smtClean="0">
              <a:sym typeface="+mn-ea"/>
            </a:endParaRPr>
          </a:p>
          <a:p>
            <a:pPr lvl="1"/>
            <a:r>
              <a:rPr lang="zh-CN" altLang="en-US" smtClean="0">
                <a:sym typeface="+mn-ea"/>
              </a:rPr>
              <a:t>使用命令窗口切换数据库。</a:t>
            </a:r>
            <a:endParaRPr lang="en-US" altLang="zh-CN" smtClean="0">
              <a:sym typeface="+mn-ea"/>
            </a:endParaRPr>
          </a:p>
          <a:p>
            <a:pPr lvl="1"/>
            <a:r>
              <a:rPr lang="zh-CN" altLang="en-US" smtClean="0">
                <a:sym typeface="+mn-ea"/>
              </a:rPr>
              <a:t>使用命令窗口显示数据库状态信息。</a:t>
            </a:r>
            <a:endParaRPr lang="en-US" altLang="x-none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2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SQLyog</a:t>
            </a:r>
            <a:r>
              <a:rPr lang="zh-CN" altLang="en-US" smtClean="0">
                <a:sym typeface="+mn-ea"/>
              </a:rPr>
              <a:t>管理工具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>
                <a:sym typeface="+mn-ea"/>
              </a:rPr>
              <a:t>SQLyog</a:t>
            </a:r>
            <a:endParaRPr lang="en-US" altLang="zh-CN" smtClean="0"/>
          </a:p>
          <a:p>
            <a:pPr lvl="1"/>
            <a:r>
              <a:rPr lang="zh-CN" altLang="en-US" smtClean="0">
                <a:sym typeface="+mn-ea"/>
              </a:rPr>
              <a:t>可手动操作、管理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数据库的软件工具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特点：</a:t>
            </a:r>
            <a:endParaRPr lang="en-US" altLang="x-none" smtClean="0"/>
          </a:p>
          <a:p>
            <a:pPr lvl="2"/>
            <a:r>
              <a:rPr lang="zh-CN" altLang="en-US" smtClean="0">
                <a:sym typeface="+mn-ea"/>
              </a:rPr>
              <a:t>易用</a:t>
            </a:r>
            <a:endParaRPr lang="en-US" altLang="x-none" smtClean="0"/>
          </a:p>
          <a:p>
            <a:pPr lvl="2"/>
            <a:r>
              <a:rPr lang="zh-CN" altLang="en-US" smtClean="0">
                <a:sym typeface="+mn-ea"/>
              </a:rPr>
              <a:t>简洁</a:t>
            </a:r>
            <a:endParaRPr lang="en-US" altLang="x-none" smtClean="0"/>
          </a:p>
          <a:p>
            <a:pPr lvl="2"/>
            <a:r>
              <a:rPr lang="zh-CN" altLang="en-US" smtClean="0">
                <a:sym typeface="+mn-ea"/>
              </a:rPr>
              <a:t>图形化</a:t>
            </a:r>
            <a:endParaRPr lang="zh-CN" altLang="en-US" smtClean="0"/>
          </a:p>
          <a:p>
            <a:endParaRPr lang="zh-CN" altLang="en-US"/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5" y="4486910"/>
            <a:ext cx="1583055" cy="661035"/>
          </a:xfrm>
          <a:prstGeom prst="rect">
            <a:avLst/>
          </a:prstGeom>
          <a:noFill/>
          <a:ln w="9525" cap="flat" cmpd="sng">
            <a:solidFill>
              <a:srgbClr val="004D73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946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933" y="2570480"/>
            <a:ext cx="4846637" cy="3643313"/>
          </a:xfrm>
          <a:prstGeom prst="rect">
            <a:avLst/>
          </a:prstGeom>
          <a:noFill/>
          <a:ln w="9525" cap="flat" cmpd="sng">
            <a:solidFill>
              <a:srgbClr val="004D73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Navicat for MySQL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另一款图形化的</a:t>
            </a:r>
            <a:r>
              <a:rPr lang="en-US" altLang="zh-CN" smtClean="0"/>
              <a:t>MySql</a:t>
            </a:r>
            <a:r>
              <a:rPr lang="zh-CN" altLang="en-US" smtClean="0"/>
              <a:t>的管理工具</a:t>
            </a:r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2125980"/>
            <a:ext cx="6523355" cy="4531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70" y="1347470"/>
            <a:ext cx="628650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简单说说</a:t>
            </a:r>
            <a:r>
              <a:rPr lang="en-US" altLang="zh-CN" dirty="0" smtClean="0">
                <a:sym typeface="+mn-ea"/>
              </a:rPr>
              <a:t>DBMS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DB</a:t>
            </a:r>
            <a:r>
              <a:rPr lang="zh-CN" altLang="en-US" dirty="0" smtClean="0">
                <a:sym typeface="+mn-ea"/>
              </a:rPr>
              <a:t>的关系？</a:t>
            </a:r>
            <a:endParaRPr lang="en-US" altLang="x-none" dirty="0" smtClean="0"/>
          </a:p>
          <a:p>
            <a:pPr lvl="0"/>
            <a:r>
              <a:rPr lang="en-US" altLang="zh-CN" dirty="0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数据库的特点是什么？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启动和停止</a:t>
            </a:r>
            <a:r>
              <a:rPr lang="en-US" altLang="zh-CN" dirty="0" err="1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服务。</a:t>
            </a:r>
            <a:endParaRPr lang="en-US" altLang="x-none" dirty="0" smtClean="0"/>
          </a:p>
          <a:p>
            <a:pPr lvl="0"/>
            <a:r>
              <a:rPr lang="zh-CN" altLang="en-US" dirty="0" smtClean="0">
                <a:sym typeface="+mn-ea"/>
              </a:rPr>
              <a:t>安装图形化的</a:t>
            </a:r>
            <a:r>
              <a:rPr lang="en-US" altLang="zh-CN" dirty="0" err="1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工具。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任务</a:t>
            </a:r>
            <a:r>
              <a:rPr lang="en-US" altLang="zh-CN" smtClean="0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：安装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数据库</a:t>
            </a:r>
            <a:endParaRPr lang="en-US" altLang="x-none" smtClean="0"/>
          </a:p>
          <a:p>
            <a:pPr lvl="0"/>
            <a:r>
              <a:rPr lang="zh-CN" altLang="en-US" smtClean="0">
                <a:sym typeface="+mn-ea"/>
              </a:rPr>
              <a:t>任务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：使用</a:t>
            </a:r>
            <a:r>
              <a:rPr lang="en-US" altLang="zh-CN" smtClean="0">
                <a:sym typeface="+mn-ea"/>
              </a:rPr>
              <a:t>SQLyog</a:t>
            </a:r>
            <a:r>
              <a:rPr lang="zh-CN" altLang="en-US" smtClean="0">
                <a:sym typeface="+mn-ea"/>
              </a:rPr>
              <a:t>工具新建数据库</a:t>
            </a:r>
            <a:endParaRPr lang="en-US" altLang="x-none" smtClean="0"/>
          </a:p>
          <a:p>
            <a:endParaRPr lang="zh-CN" altLang="en-US" dirty="0"/>
          </a:p>
        </p:txBody>
      </p:sp>
      <p:pic>
        <p:nvPicPr>
          <p:cNvPr id="1024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98" y="2580005"/>
            <a:ext cx="6138545" cy="2216150"/>
          </a:xfrm>
          <a:prstGeom prst="rect">
            <a:avLst/>
          </a:prstGeom>
          <a:noFill/>
          <a:ln w="9525" cap="flat" cmpd="sng">
            <a:solidFill>
              <a:srgbClr val="004D73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本课目标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了解什么是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数据库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学会在</a:t>
            </a:r>
            <a:r>
              <a:rPr lang="en-US" altLang="zh-CN" smtClean="0">
                <a:sym typeface="+mn-ea"/>
              </a:rPr>
              <a:t>Windows</a:t>
            </a:r>
            <a:r>
              <a:rPr lang="zh-CN" altLang="en-US" smtClean="0">
                <a:sym typeface="+mn-ea"/>
              </a:rPr>
              <a:t>中安装</a:t>
            </a:r>
            <a:r>
              <a:rPr lang="en-US" altLang="zh-CN" smtClean="0">
                <a:sym typeface="+mn-ea"/>
              </a:rPr>
              <a:t>MySQL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学会使用</a:t>
            </a:r>
            <a:r>
              <a:rPr lang="en-US" altLang="zh-CN" smtClean="0">
                <a:sym typeface="+mn-ea"/>
              </a:rPr>
              <a:t>SQLyog</a:t>
            </a:r>
            <a:r>
              <a:rPr lang="zh-CN" altLang="en-US" smtClean="0">
                <a:sym typeface="+mn-ea"/>
              </a:rPr>
              <a:t>数据库管理工具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en-US" altLang="zh-CN" dirty="0"/>
              <a:t>(data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是经过人们对客观事物的观察和总结，用于</a:t>
            </a:r>
            <a:r>
              <a:rPr lang="zh-CN" altLang="en-US" dirty="0"/>
              <a:t>表示客观事物的未经加工的的原始素材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数据的种类：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音乐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81517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为什么要使用数据库？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存储数据的方法</a:t>
            </a:r>
          </a:p>
          <a:p>
            <a:pPr lvl="1"/>
            <a:r>
              <a:rPr lang="zh-CN" altLang="en-US" dirty="0"/>
              <a:t>第一种方法：用大脑来记住数据</a:t>
            </a:r>
          </a:p>
          <a:p>
            <a:pPr lvl="1"/>
            <a:r>
              <a:rPr lang="zh-CN" altLang="en-US" dirty="0"/>
              <a:t>第二种方法：写在纸上</a:t>
            </a:r>
          </a:p>
          <a:p>
            <a:pPr lvl="1"/>
            <a:r>
              <a:rPr lang="zh-CN" altLang="en-US" dirty="0"/>
              <a:t>第三种方法：写在计算机</a:t>
            </a:r>
            <a:r>
              <a:rPr lang="zh-CN" altLang="en-US" dirty="0" smtClean="0"/>
              <a:t>的内存中</a:t>
            </a:r>
            <a:endParaRPr lang="zh-CN" altLang="en-US" dirty="0"/>
          </a:p>
          <a:p>
            <a:pPr lvl="1"/>
            <a:r>
              <a:rPr lang="zh-CN" altLang="en-US" dirty="0"/>
              <a:t>第四种方法：</a:t>
            </a:r>
            <a:r>
              <a:rPr lang="zh-CN" altLang="en-US" dirty="0" smtClean="0"/>
              <a:t>写到磁盘文件中</a:t>
            </a:r>
            <a:endParaRPr lang="en-US" altLang="zh-CN" dirty="0" smtClean="0"/>
          </a:p>
          <a:p>
            <a:pPr lvl="1"/>
            <a:r>
              <a:rPr lang="zh-CN" altLang="en-US" smtClean="0"/>
              <a:t>第五种方法</a:t>
            </a:r>
            <a:r>
              <a:rPr lang="zh-CN" altLang="en-US" dirty="0" smtClean="0"/>
              <a:t>：存放到数据库中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12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什么是数据库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数据库（</a:t>
            </a:r>
            <a:r>
              <a:rPr lang="en-US" altLang="zh-CN" dirty="0" smtClean="0">
                <a:sym typeface="+mn-ea"/>
              </a:rPr>
              <a:t>Database,</a:t>
            </a:r>
            <a:r>
              <a:rPr lang="zh-CN" altLang="en-US" dirty="0" smtClean="0">
                <a:sym typeface="+mn-ea"/>
              </a:rPr>
              <a:t>简称</a:t>
            </a:r>
            <a:r>
              <a:rPr lang="en-US" altLang="zh-CN" dirty="0" smtClean="0">
                <a:sym typeface="+mn-ea"/>
              </a:rPr>
              <a:t>DB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x-none" dirty="0" smtClean="0"/>
          </a:p>
          <a:p>
            <a:pPr lvl="0"/>
            <a:r>
              <a:rPr lang="zh-CN" altLang="en-US" dirty="0" smtClean="0">
                <a:sym typeface="+mn-ea"/>
              </a:rPr>
              <a:t>概念：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长期存放在计算机内，有组织、可共享的大量数据的的集合，是一个数据“仓库”</a:t>
            </a:r>
            <a:endParaRPr lang="en-US" altLang="x-none" dirty="0" smtClean="0"/>
          </a:p>
          <a:p>
            <a:pPr lvl="0"/>
            <a:r>
              <a:rPr lang="zh-CN" altLang="en-US" dirty="0" smtClean="0">
                <a:sym typeface="+mn-ea"/>
              </a:rPr>
              <a:t>作用：</a:t>
            </a:r>
            <a:endParaRPr lang="en-US" altLang="x-none" dirty="0" smtClean="0"/>
          </a:p>
          <a:p>
            <a:pPr lvl="1"/>
            <a:r>
              <a:rPr lang="zh-CN" altLang="en-US" dirty="0">
                <a:sym typeface="+mn-ea"/>
              </a:rPr>
              <a:t>存储大量数据，方便检索和访问</a:t>
            </a:r>
          </a:p>
          <a:p>
            <a:pPr lvl="1"/>
            <a:r>
              <a:rPr lang="zh-CN" altLang="en-US" dirty="0">
                <a:sym typeface="+mn-ea"/>
              </a:rPr>
              <a:t>保持数据信息的一致、完整</a:t>
            </a:r>
          </a:p>
          <a:p>
            <a:pPr lvl="1"/>
            <a:r>
              <a:rPr lang="zh-CN" altLang="en-US" dirty="0">
                <a:sym typeface="+mn-ea"/>
              </a:rPr>
              <a:t>共享和安全</a:t>
            </a:r>
          </a:p>
          <a:p>
            <a:pPr lvl="1"/>
            <a:r>
              <a:rPr lang="zh-CN" altLang="en-US" dirty="0">
                <a:sym typeface="+mn-ea"/>
              </a:rPr>
              <a:t>通过组合分析，产生新的有用信息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什么是</a:t>
            </a:r>
            <a:r>
              <a:rPr lang="en-US" altLang="zh-CN" smtClean="0">
                <a:sym typeface="+mn-ea"/>
              </a:rPr>
              <a:t>DBMS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数据管理软件，科学组织和存储数据、高效地获取和维护数据</a:t>
            </a:r>
            <a:endParaRPr lang="zh-CN" altLang="en-US" dirty="0"/>
          </a:p>
        </p:txBody>
      </p:sp>
      <p:pic>
        <p:nvPicPr>
          <p:cNvPr id="1331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45" y="2082483"/>
            <a:ext cx="6789737" cy="3643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数据库的发展历程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萌芽阶段</a:t>
            </a:r>
            <a:r>
              <a:rPr lang="en-US" altLang="zh-CN" dirty="0"/>
              <a:t>——</a:t>
            </a:r>
            <a:r>
              <a:rPr lang="zh-CN" altLang="en-US" dirty="0"/>
              <a:t>文件系统</a:t>
            </a:r>
          </a:p>
          <a:p>
            <a:pPr lvl="1"/>
            <a:r>
              <a:rPr lang="zh-CN" altLang="en-US" dirty="0"/>
              <a:t>使用磁盘文件来存储数据</a:t>
            </a:r>
          </a:p>
          <a:p>
            <a:endParaRPr lang="zh-CN" altLang="en-US" dirty="0"/>
          </a:p>
          <a:p>
            <a:r>
              <a:rPr lang="zh-CN" altLang="en-US" dirty="0"/>
              <a:t>初级阶段</a:t>
            </a:r>
            <a:r>
              <a:rPr lang="en-US" altLang="zh-CN" dirty="0"/>
              <a:t>——</a:t>
            </a:r>
            <a:r>
              <a:rPr lang="zh-CN" altLang="en-US" dirty="0"/>
              <a:t>第一代数据库</a:t>
            </a:r>
          </a:p>
          <a:p>
            <a:pPr lvl="1"/>
            <a:r>
              <a:rPr lang="zh-CN" altLang="en-US" dirty="0"/>
              <a:t>出现了网状模型、层次模型的数据库</a:t>
            </a:r>
          </a:p>
          <a:p>
            <a:endParaRPr lang="zh-CN" altLang="en-US" dirty="0"/>
          </a:p>
          <a:p>
            <a:r>
              <a:rPr lang="zh-CN" altLang="en-US" dirty="0"/>
              <a:t>中级阶段</a:t>
            </a:r>
            <a:r>
              <a:rPr lang="en-US" altLang="zh-CN" dirty="0"/>
              <a:t>——</a:t>
            </a:r>
            <a:r>
              <a:rPr lang="zh-CN" altLang="en-US" dirty="0"/>
              <a:t>第二代数据库</a:t>
            </a:r>
          </a:p>
          <a:p>
            <a:pPr lvl="1"/>
            <a:r>
              <a:rPr lang="zh-CN" altLang="en-US" dirty="0"/>
              <a:t>关系型数据库和结构化查询语言</a:t>
            </a:r>
          </a:p>
          <a:p>
            <a:endParaRPr lang="zh-CN" altLang="en-US" dirty="0"/>
          </a:p>
          <a:p>
            <a:r>
              <a:rPr lang="zh-CN" altLang="en-US" dirty="0"/>
              <a:t>高级阶段</a:t>
            </a:r>
            <a:r>
              <a:rPr lang="en-US" altLang="zh-CN" dirty="0"/>
              <a:t>——</a:t>
            </a:r>
            <a:r>
              <a:rPr lang="zh-CN" altLang="en-US" dirty="0"/>
              <a:t>新一代数据库</a:t>
            </a:r>
          </a:p>
          <a:p>
            <a:pPr lvl="1"/>
            <a:r>
              <a:rPr lang="zh-CN" altLang="en-US" dirty="0"/>
              <a:t>“关系</a:t>
            </a:r>
            <a:r>
              <a:rPr lang="en-US" altLang="zh-CN" dirty="0"/>
              <a:t>-</a:t>
            </a:r>
            <a:r>
              <a:rPr lang="zh-CN" altLang="en-US" dirty="0"/>
              <a:t>对象”型数据库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2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just">
          <a:defRPr dirty="0" err="1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模板" id="{862BCFF1-C5B2-408E-A500-87561291F62A}" vid="{9A4D09CA-68EA-49C0-80A9-A43DC7FE852C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1468</Words>
  <Application>Microsoft Office PowerPoint</Application>
  <PresentationFormat>全屏显示(4:3)</PresentationFormat>
  <Paragraphs>229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华文楷体</vt:lpstr>
      <vt:lpstr>华文新魏</vt:lpstr>
      <vt:lpstr>宋体</vt:lpstr>
      <vt:lpstr>微软雅黑</vt:lpstr>
      <vt:lpstr>Arial</vt:lpstr>
      <vt:lpstr>Calibri</vt:lpstr>
      <vt:lpstr>Trebuchet MS</vt:lpstr>
      <vt:lpstr>Wingdings 3</vt:lpstr>
      <vt:lpstr>1_平面</vt:lpstr>
      <vt:lpstr>平面</vt:lpstr>
      <vt:lpstr>模板</vt:lpstr>
      <vt:lpstr>第一章  初识MySql</vt:lpstr>
      <vt:lpstr>本门课程目标</vt:lpstr>
      <vt:lpstr>本章任务</vt:lpstr>
      <vt:lpstr>本课目标</vt:lpstr>
      <vt:lpstr>什么是数据？</vt:lpstr>
      <vt:lpstr>为什么要使用数据库？</vt:lpstr>
      <vt:lpstr>什么是数据库</vt:lpstr>
      <vt:lpstr>什么是DBMS</vt:lpstr>
      <vt:lpstr>数据库的发展历程</vt:lpstr>
      <vt:lpstr>为什么选择MySQL</vt:lpstr>
      <vt:lpstr>MySQL简介 </vt:lpstr>
      <vt:lpstr>MySQL架构</vt:lpstr>
      <vt:lpstr>在Windows操作系统下安装2-1</vt:lpstr>
      <vt:lpstr>在Windows操作系统下安装2-2</vt:lpstr>
      <vt:lpstr>配置MySql服务器</vt:lpstr>
      <vt:lpstr>MySql的目录结构</vt:lpstr>
      <vt:lpstr>启动/停止MySql服务</vt:lpstr>
      <vt:lpstr>小结</vt:lpstr>
      <vt:lpstr>MySql的常用操作</vt:lpstr>
      <vt:lpstr>连接数据库</vt:lpstr>
      <vt:lpstr>修改命令提示符</vt:lpstr>
      <vt:lpstr>常用mysql命令</vt:lpstr>
      <vt:lpstr>MySql语句规范</vt:lpstr>
      <vt:lpstr>课堂练习</vt:lpstr>
      <vt:lpstr>SQLyog管理工具</vt:lpstr>
      <vt:lpstr>Navicat for MySQL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289</cp:revision>
  <dcterms:created xsi:type="dcterms:W3CDTF">2016-09-23T11:11:00Z</dcterms:created>
  <dcterms:modified xsi:type="dcterms:W3CDTF">2019-02-14T01:26:26Z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