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 id="2147483686" r:id="rId5"/>
  </p:sldMasterIdLst>
  <p:notesMasterIdLst>
    <p:notesMasterId r:id="rId16"/>
  </p:notesMasterIdLst>
  <p:sldIdLst>
    <p:sldId id="256" r:id="rId6"/>
    <p:sldId id="272" r:id="rId7"/>
    <p:sldId id="273" r:id="rId8"/>
    <p:sldId id="277" r:id="rId9"/>
    <p:sldId id="275" r:id="rId10"/>
    <p:sldId id="276" r:id="rId11"/>
    <p:sldId id="327" r:id="rId12"/>
    <p:sldId id="278" r:id="rId13"/>
    <p:sldId id="280" r:id="rId14"/>
    <p:sldId id="281" r:id="rId15"/>
    <p:sldId id="303" r:id="rId17"/>
    <p:sldId id="304" r:id="rId18"/>
    <p:sldId id="325" r:id="rId19"/>
    <p:sldId id="306" r:id="rId20"/>
    <p:sldId id="307" r:id="rId21"/>
    <p:sldId id="308" r:id="rId22"/>
    <p:sldId id="309" r:id="rId23"/>
    <p:sldId id="310" r:id="rId24"/>
    <p:sldId id="343" r:id="rId25"/>
    <p:sldId id="344" r:id="rId26"/>
    <p:sldId id="311" r:id="rId27"/>
    <p:sldId id="312" r:id="rId28"/>
    <p:sldId id="314" r:id="rId29"/>
    <p:sldId id="315" r:id="rId30"/>
    <p:sldId id="316" r:id="rId31"/>
    <p:sldId id="320" r:id="rId32"/>
    <p:sldId id="321" r:id="rId33"/>
    <p:sldId id="329" r:id="rId34"/>
    <p:sldId id="330" r:id="rId35"/>
    <p:sldId id="331" r:id="rId36"/>
    <p:sldId id="334" r:id="rId37"/>
    <p:sldId id="336" r:id="rId38"/>
    <p:sldId id="338" r:id="rId39"/>
    <p:sldId id="337" r:id="rId40"/>
    <p:sldId id="341" r:id="rId41"/>
    <p:sldId id="339" r:id="rId42"/>
    <p:sldId id="340" r:id="rId43"/>
    <p:sldId id="324" r:id="rId44"/>
    <p:sldId id="342" r:id="rId45"/>
    <p:sldId id="282" r:id="rId46"/>
  </p:sldIdLst>
  <p:sldSz cx="9144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477" autoAdjust="0"/>
  </p:normalViewPr>
  <p:slideViewPr>
    <p:cSldViewPr snapToGrid="0">
      <p:cViewPr varScale="1">
        <p:scale>
          <a:sx n="64" d="100"/>
          <a:sy n="64" d="100"/>
        </p:scale>
        <p:origin x="17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notesMaster" Target="notesMasters/notesMaster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latinLnBrk="1"/>
            <a:r>
              <a:rPr lang="zh-CN" altLang="en-US" dirty="0" smtClean="0"/>
              <a:t>关于</a:t>
            </a:r>
            <a:r>
              <a:rPr lang="en-US" altLang="zh-CN" dirty="0" smtClean="0"/>
              <a:t>decimal</a:t>
            </a:r>
            <a:r>
              <a:rPr lang="zh-CN" altLang="en-US" dirty="0" smtClean="0"/>
              <a:t>类型的说明：</a:t>
            </a:r>
            <a:endParaRPr lang="en-US" altLang="zh-CN" dirty="0" smtClean="0"/>
          </a:p>
          <a:p>
            <a:pPr latinLnBrk="1"/>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是表示有效数字数的精度。 </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范围为</a:t>
            </a:r>
            <a:r>
              <a:rPr lang="en-US" altLang="zh-CN" sz="1200" b="0" i="0" kern="1200" dirty="0" smtClean="0">
                <a:solidFill>
                  <a:schemeClr val="tx1"/>
                </a:solidFill>
                <a:effectLst/>
                <a:latin typeface="+mn-lt"/>
                <a:ea typeface="+mn-ea"/>
                <a:cs typeface="+mn-cs"/>
              </a:rPr>
              <a:t>1〜65</a:t>
            </a:r>
            <a:r>
              <a:rPr lang="zh-CN" altLang="en-US"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pPr latinLnBrk="1"/>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是表示小数点后的位数。 </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的范围是</a:t>
            </a:r>
            <a:r>
              <a:rPr lang="en-US" altLang="zh-CN" sz="1200" b="0" i="0" kern="1200" dirty="0" smtClean="0">
                <a:solidFill>
                  <a:schemeClr val="tx1"/>
                </a:solidFill>
                <a:effectLst/>
                <a:latin typeface="+mn-lt"/>
                <a:ea typeface="+mn-ea"/>
                <a:cs typeface="+mn-cs"/>
              </a:rPr>
              <a:t>0~30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要求</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小于或等于</a:t>
            </a:r>
            <a:r>
              <a:rPr lang="en-US" altLang="zh-CN" sz="1200" b="0" i="0" kern="1200" dirty="0" smtClean="0">
                <a:solidFill>
                  <a:schemeClr val="tx1"/>
                </a:solidFill>
                <a:effectLst/>
                <a:latin typeface="+mn-lt"/>
                <a:ea typeface="+mn-ea"/>
                <a:cs typeface="+mn-cs"/>
              </a:rPr>
              <a:t>(&lt;=)m</a:t>
            </a:r>
            <a:r>
              <a:rPr lang="zh-CN" altLang="en-US"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zh-CN" altLang="en-US" dirty="0" smtClean="0"/>
              <a:t>传统的列级约束的语法来建立外键约束，但这种列级的约束语法建立的外键约束不会生效，</a:t>
            </a:r>
            <a:r>
              <a:rPr lang="en-US" altLang="zh-CN" dirty="0" smtClean="0"/>
              <a:t>MySQL</a:t>
            </a:r>
            <a:r>
              <a:rPr lang="zh-CN" altLang="en-US" dirty="0" smtClean="0"/>
              <a:t>提供这种列级约束语法仅仅是和标准</a:t>
            </a:r>
            <a:r>
              <a:rPr lang="en-US" altLang="zh-CN" dirty="0" smtClean="0"/>
              <a:t>SQL</a:t>
            </a:r>
            <a:r>
              <a:rPr lang="zh-CN" altLang="en-US" dirty="0" smtClean="0"/>
              <a:t>保持良好的兼容性。因此，如果需要</a:t>
            </a:r>
            <a:r>
              <a:rPr lang="en-US" altLang="zh-CN" dirty="0" smtClean="0"/>
              <a:t>MySQL</a:t>
            </a:r>
            <a:r>
              <a:rPr lang="zh-CN" altLang="en-US" dirty="0" smtClean="0"/>
              <a:t>中的外键约束生效，应使用表级约束语法。</a:t>
            </a:r>
            <a:endParaRPr lang="en-US" altLang="zh-CN" dirty="0" smtClean="0"/>
          </a:p>
          <a:p>
            <a:r>
              <a:rPr lang="en-US" altLang="zh-CN" sz="1200" b="0" i="0" kern="1200" dirty="0" smtClean="0">
                <a:solidFill>
                  <a:schemeClr val="tx1"/>
                </a:solidFill>
                <a:effectLst/>
                <a:latin typeface="+mn-lt"/>
                <a:ea typeface="+mn-ea"/>
                <a:cs typeface="+mn-cs"/>
              </a:rPr>
              <a:t>foreign key(</a:t>
            </a:r>
            <a:r>
              <a:rPr lang="en-US" altLang="zh-CN" sz="1200" b="0" i="0" kern="1200" dirty="0" err="1" smtClean="0">
                <a:solidFill>
                  <a:schemeClr val="tx1"/>
                </a:solidFill>
                <a:effectLst/>
                <a:latin typeface="+mn-lt"/>
                <a:ea typeface="+mn-ea"/>
                <a:cs typeface="+mn-cs"/>
              </a:rPr>
              <a:t>java_teacher</a:t>
            </a:r>
            <a:r>
              <a:rPr lang="en-US" altLang="zh-CN" sz="1200" b="0" i="0" kern="1200" dirty="0" smtClean="0">
                <a:solidFill>
                  <a:schemeClr val="tx1"/>
                </a:solidFill>
                <a:effectLst/>
                <a:latin typeface="+mn-lt"/>
                <a:ea typeface="+mn-ea"/>
                <a:cs typeface="+mn-cs"/>
              </a:rPr>
              <a:t>) references teacher_table1(</a:t>
            </a:r>
            <a:r>
              <a:rPr lang="en-US" altLang="zh-CN" sz="1200" b="0" i="0" kern="1200" dirty="0" err="1" smtClean="0">
                <a:solidFill>
                  <a:schemeClr val="tx1"/>
                </a:solidFill>
                <a:effectLst/>
                <a:latin typeface="+mn-lt"/>
                <a:ea typeface="+mn-ea"/>
                <a:cs typeface="+mn-cs"/>
              </a:rPr>
              <a:t>teacher_id</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或者</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constraint </a:t>
            </a:r>
            <a:r>
              <a:rPr lang="en-US" altLang="zh-CN" sz="1200" b="0" i="0" kern="1200" dirty="0" err="1" smtClean="0">
                <a:solidFill>
                  <a:schemeClr val="tx1"/>
                </a:solidFill>
                <a:effectLst/>
                <a:latin typeface="+mn-lt"/>
                <a:ea typeface="+mn-ea"/>
                <a:cs typeface="+mn-cs"/>
              </a:rPr>
              <a:t>student_teacher_fk</a:t>
            </a:r>
            <a:r>
              <a:rPr lang="en-US" altLang="zh-CN" sz="1200" b="0" i="0" kern="1200" dirty="0" smtClean="0">
                <a:solidFill>
                  <a:schemeClr val="tx1"/>
                </a:solidFill>
                <a:effectLst/>
                <a:latin typeface="+mn-lt"/>
                <a:ea typeface="+mn-ea"/>
                <a:cs typeface="+mn-cs"/>
              </a:rPr>
              <a:t> foreign key(</a:t>
            </a:r>
            <a:r>
              <a:rPr lang="en-US" altLang="zh-CN" sz="1200" b="0" i="0" kern="1200" dirty="0" err="1" smtClean="0">
                <a:solidFill>
                  <a:schemeClr val="tx1"/>
                </a:solidFill>
                <a:effectLst/>
                <a:latin typeface="+mn-lt"/>
                <a:ea typeface="+mn-ea"/>
                <a:cs typeface="+mn-cs"/>
              </a:rPr>
              <a:t>java_teacher</a:t>
            </a:r>
            <a:r>
              <a:rPr lang="en-US" altLang="zh-CN" sz="1200" b="0" i="0" kern="1200" dirty="0" smtClean="0">
                <a:solidFill>
                  <a:schemeClr val="tx1"/>
                </a:solidFill>
                <a:effectLst/>
                <a:latin typeface="+mn-lt"/>
                <a:ea typeface="+mn-ea"/>
                <a:cs typeface="+mn-cs"/>
              </a:rPr>
              <a:t>) references teacher_table1(</a:t>
            </a:r>
            <a:r>
              <a:rPr lang="en-US" altLang="zh-CN" sz="1200" b="0" i="0" kern="1200" dirty="0" err="1" smtClean="0">
                <a:solidFill>
                  <a:schemeClr val="tx1"/>
                </a:solidFill>
                <a:effectLst/>
                <a:latin typeface="+mn-lt"/>
                <a:ea typeface="+mn-ea"/>
                <a:cs typeface="+mn-cs"/>
              </a:rPr>
              <a:t>teacher_id</a:t>
            </a:r>
            <a:r>
              <a:rPr lang="en-US" altLang="zh-CN"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lvl="0"/>
            <a:r>
              <a:rPr lang="en-US" altLang="zh-CN" dirty="0" err="1" smtClean="0">
                <a:sym typeface="+mn-ea"/>
              </a:rPr>
              <a:t>enum</a:t>
            </a:r>
            <a:r>
              <a:rPr lang="en-US" altLang="zh-CN" dirty="0" smtClean="0">
                <a:sym typeface="+mn-ea"/>
              </a:rPr>
              <a:t>    //</a:t>
            </a:r>
            <a:r>
              <a:rPr lang="en-US" altLang="x-none" dirty="0" err="1" smtClean="0">
                <a:sym typeface="+mn-ea"/>
              </a:rPr>
              <a:t>枚举数据</a:t>
            </a:r>
            <a:endParaRPr lang="en-US" altLang="x-none" dirty="0" smtClean="0"/>
          </a:p>
          <a:p>
            <a:pPr lvl="1"/>
            <a:r>
              <a:rPr lang="en-US" altLang="zh-CN" sz="1600" dirty="0" smtClean="0">
                <a:sym typeface="+mn-ea"/>
              </a:rPr>
              <a:t>create table </a:t>
            </a:r>
            <a:r>
              <a:rPr lang="en-US" altLang="zh-CN" sz="1600" dirty="0" err="1" smtClean="0">
                <a:sym typeface="+mn-ea"/>
              </a:rPr>
              <a:t>tbl_emp</a:t>
            </a:r>
            <a:r>
              <a:rPr lang="en-US" altLang="zh-CN" sz="1600" dirty="0" smtClean="0">
                <a:sym typeface="+mn-ea"/>
              </a:rPr>
              <a:t>(id </a:t>
            </a:r>
            <a:r>
              <a:rPr lang="en-US" altLang="zh-CN" sz="1600" dirty="0" err="1" smtClean="0">
                <a:sym typeface="+mn-ea"/>
              </a:rPr>
              <a:t>int,sex</a:t>
            </a:r>
            <a:r>
              <a:rPr lang="en-US" altLang="zh-CN" sz="1600" dirty="0" smtClean="0">
                <a:sym typeface="+mn-ea"/>
              </a:rPr>
              <a:t> </a:t>
            </a:r>
            <a:r>
              <a:rPr lang="en-US" altLang="zh-CN" sz="1600" dirty="0" err="1" smtClean="0">
                <a:sym typeface="+mn-ea"/>
              </a:rPr>
              <a:t>enum</a:t>
            </a:r>
            <a:r>
              <a:rPr lang="en-US" altLang="zh-CN" sz="1600" dirty="0" smtClean="0">
                <a:sym typeface="+mn-ea"/>
              </a:rPr>
              <a:t>('</a:t>
            </a:r>
            <a:r>
              <a:rPr lang="en-US" altLang="zh-CN" sz="1600" dirty="0" err="1" smtClean="0">
                <a:sym typeface="+mn-ea"/>
              </a:rPr>
              <a:t>f','m</a:t>
            </a:r>
            <a:r>
              <a:rPr lang="en-US" altLang="zh-CN" sz="1600" dirty="0" smtClean="0">
                <a:sym typeface="+mn-ea"/>
              </a:rPr>
              <a:t>'));</a:t>
            </a:r>
            <a:endParaRPr lang="en-US" altLang="zh-CN" dirty="0" smtClean="0"/>
          </a:p>
          <a:p>
            <a:pPr lvl="0"/>
            <a:r>
              <a:rPr lang="en-US" altLang="zh-CN" dirty="0" smtClean="0">
                <a:sym typeface="+mn-ea"/>
              </a:rPr>
              <a:t>set       //</a:t>
            </a:r>
            <a:r>
              <a:rPr lang="en-US" altLang="x-none" dirty="0" err="1" smtClean="0">
                <a:sym typeface="+mn-ea"/>
              </a:rPr>
              <a:t>集合数据</a:t>
            </a:r>
            <a:endParaRPr lang="en-US" altLang="x-none" dirty="0" smtClean="0"/>
          </a:p>
          <a:p>
            <a:pPr lvl="1"/>
            <a:r>
              <a:rPr lang="en-US" altLang="zh-CN" sz="1600" dirty="0" smtClean="0">
                <a:sym typeface="+mn-ea"/>
              </a:rPr>
              <a:t>create table </a:t>
            </a:r>
            <a:r>
              <a:rPr lang="en-US" altLang="zh-CN" sz="1600" dirty="0" err="1" smtClean="0">
                <a:sym typeface="+mn-ea"/>
              </a:rPr>
              <a:t>tbl_emp</a:t>
            </a:r>
            <a:r>
              <a:rPr lang="en-US" altLang="zh-CN" sz="1600" dirty="0" smtClean="0">
                <a:sym typeface="+mn-ea"/>
              </a:rPr>
              <a:t>(id </a:t>
            </a:r>
            <a:r>
              <a:rPr lang="en-US" altLang="zh-CN" sz="1600" dirty="0" err="1" smtClean="0">
                <a:sym typeface="+mn-ea"/>
              </a:rPr>
              <a:t>int</a:t>
            </a:r>
            <a:r>
              <a:rPr lang="en-US" altLang="zh-CN" sz="1600" dirty="0" smtClean="0">
                <a:sym typeface="+mn-ea"/>
              </a:rPr>
              <a:t>, </a:t>
            </a:r>
            <a:r>
              <a:rPr lang="en-US" altLang="zh-CN" sz="1600" dirty="0" err="1" smtClean="0">
                <a:sym typeface="+mn-ea"/>
              </a:rPr>
              <a:t>favi</a:t>
            </a:r>
            <a:r>
              <a:rPr lang="en-US" altLang="zh-CN" sz="1600" dirty="0" smtClean="0">
                <a:sym typeface="+mn-ea"/>
              </a:rPr>
              <a:t> set('</a:t>
            </a:r>
            <a:r>
              <a:rPr lang="en-US" altLang="zh-CN" sz="1600" dirty="0" err="1" smtClean="0">
                <a:sym typeface="+mn-ea"/>
              </a:rPr>
              <a:t>game','reader','basketball</a:t>
            </a:r>
            <a:r>
              <a:rPr lang="en-US" altLang="zh-CN" sz="1600" dirty="0" smtClean="0">
                <a:sym typeface="+mn-ea"/>
              </a:rPr>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47775" y="1279525"/>
            <a:ext cx="4606925" cy="3454400"/>
          </a:xfrm>
        </p:spPr>
      </p:sp>
      <p:sp>
        <p:nvSpPr>
          <p:cNvPr id="3" name="文本占位符 2"/>
          <p:cNvSpPr>
            <a:spLocks noGrp="1"/>
          </p:cNvSpPr>
          <p:nvPr>
            <p:ph type="body" idx="3"/>
          </p:nvPr>
        </p:nvSpPr>
        <p:spPr/>
        <p:txBody>
          <a:bodyPr/>
          <a:lstStyle/>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CREATE  TABLE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tb_tudent</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a:t>
            </a:r>
            <a:r>
              <a:rPr lang="zh-CN" altLang="en-US" b="1" noProof="0" dirty="0" smtClean="0">
                <a:ln>
                  <a:noFill/>
                </a:ln>
                <a:solidFill>
                  <a:srgbClr val="0000CC"/>
                </a:solidFill>
                <a:effectLst/>
                <a:uLnTx/>
                <a:uFillTx/>
                <a:latin typeface="Arial" panose="020B0604020202020204" pitchFamily="34" charset="0"/>
                <a:ea typeface="+mn-ea"/>
                <a:sym typeface="+mn-ea"/>
              </a:rPr>
              <a:t>创建学生信息表</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smtClean="0">
                <a:ln>
                  <a:noFill/>
                </a:ln>
                <a:solidFill>
                  <a:srgbClr val="0000CC"/>
                </a:solidFill>
                <a:effectLst/>
                <a:uLnTx/>
                <a:uFillTx/>
                <a:latin typeface="Arial" panose="020B0604020202020204" pitchFamily="34" charset="0"/>
                <a:ea typeface="+mn-ea"/>
                <a:sym typeface="+mn-ea"/>
              </a:rPr>
              <a:t>(</a:t>
            </a:r>
            <a:endParaRPr lang="en-US" altLang="zh-CN"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StudentNo</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INT AUTO_INCREMENT PRIMARY KEY,             #</a:t>
            </a:r>
            <a:r>
              <a:rPr lang="zh-CN" altLang="en-US" b="1" noProof="0" dirty="0" smtClean="0">
                <a:ln>
                  <a:noFill/>
                </a:ln>
                <a:solidFill>
                  <a:srgbClr val="0000CC"/>
                </a:solidFill>
                <a:effectLst/>
                <a:uLnTx/>
                <a:uFillTx/>
                <a:latin typeface="Arial" panose="020B0604020202020204" pitchFamily="34" charset="0"/>
                <a:ea typeface="+mn-ea"/>
                <a:sym typeface="+mn-ea"/>
              </a:rPr>
              <a:t>学号，非空（必填）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LoginPwd</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VARCHAR(20)  NOT NULL  DEFAULT '123456',    #</a:t>
            </a:r>
            <a:r>
              <a:rPr lang="zh-CN" altLang="en-US" b="1" noProof="0" dirty="0" smtClean="0">
                <a:ln>
                  <a:noFill/>
                </a:ln>
                <a:solidFill>
                  <a:srgbClr val="0000CC"/>
                </a:solidFill>
                <a:effectLst/>
                <a:uLnTx/>
                <a:uFillTx/>
                <a:latin typeface="Arial" panose="020B0604020202020204" pitchFamily="34" charset="0"/>
                <a:ea typeface="+mn-ea"/>
                <a:sym typeface="+mn-ea"/>
              </a:rPr>
              <a:t>密码，非空（必填）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StudentName</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VARCHAR(20)  NOT NULL,                   #</a:t>
            </a:r>
            <a:r>
              <a:rPr lang="zh-CN" altLang="en-US" b="1" noProof="0" dirty="0" smtClean="0">
                <a:ln>
                  <a:noFill/>
                </a:ln>
                <a:solidFill>
                  <a:srgbClr val="0000CC"/>
                </a:solidFill>
                <a:effectLst/>
                <a:uLnTx/>
                <a:uFillTx/>
                <a:latin typeface="Arial" panose="020B0604020202020204" pitchFamily="34" charset="0"/>
                <a:ea typeface="+mn-ea"/>
                <a:sym typeface="+mn-ea"/>
              </a:rPr>
              <a:t>姓名，非空（必填）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Sex CHAR(2) NOT NULL,                                 #</a:t>
            </a:r>
            <a:r>
              <a:rPr lang="zh-CN" altLang="en-US" b="1" noProof="0" dirty="0" smtClean="0">
                <a:ln>
                  <a:noFill/>
                </a:ln>
                <a:solidFill>
                  <a:srgbClr val="0000CC"/>
                </a:solidFill>
                <a:effectLst/>
                <a:uLnTx/>
                <a:uFillTx/>
                <a:latin typeface="Arial" panose="020B0604020202020204" pitchFamily="34" charset="0"/>
                <a:ea typeface="+mn-ea"/>
                <a:sym typeface="+mn-ea"/>
              </a:rPr>
              <a:t>性别，非空（必填）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GradeId</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INT NOT NULL,                                 #</a:t>
            </a:r>
            <a:r>
              <a:rPr lang="zh-CN" altLang="en-US" b="1" noProof="0" dirty="0" smtClean="0">
                <a:ln>
                  <a:noFill/>
                </a:ln>
                <a:solidFill>
                  <a:srgbClr val="0000CC"/>
                </a:solidFill>
                <a:effectLst/>
                <a:uLnTx/>
                <a:uFillTx/>
                <a:latin typeface="Arial" panose="020B0604020202020204" pitchFamily="34" charset="0"/>
                <a:ea typeface="+mn-ea"/>
                <a:sym typeface="+mn-ea"/>
              </a:rPr>
              <a:t>年级号（必填）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Phone VARCHAR(50) NULL,                               #</a:t>
            </a:r>
            <a:r>
              <a:rPr lang="zh-CN" altLang="en-US" b="1" noProof="0" dirty="0" smtClean="0">
                <a:ln>
                  <a:noFill/>
                </a:ln>
                <a:solidFill>
                  <a:srgbClr val="0000CC"/>
                </a:solidFill>
                <a:effectLst/>
                <a:uLnTx/>
                <a:uFillTx/>
                <a:latin typeface="Arial" panose="020B0604020202020204" pitchFamily="34" charset="0"/>
                <a:ea typeface="+mn-ea"/>
                <a:sym typeface="+mn-ea"/>
              </a:rPr>
              <a:t>电话</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BornDate</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DATETIME  NOT NULL,                         #</a:t>
            </a:r>
            <a:r>
              <a:rPr lang="zh-CN" altLang="en-US" b="1" noProof="0" dirty="0" smtClean="0">
                <a:ln>
                  <a:noFill/>
                </a:ln>
                <a:solidFill>
                  <a:srgbClr val="0000CC"/>
                </a:solidFill>
                <a:effectLst/>
                <a:uLnTx/>
                <a:uFillTx/>
                <a:latin typeface="Arial" panose="020B0604020202020204" pitchFamily="34" charset="0"/>
                <a:ea typeface="+mn-ea"/>
                <a:sym typeface="+mn-ea"/>
              </a:rPr>
              <a:t>出生日期（必填）</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Address  VARCHAR(255) NULL  DEFAULT '</a:t>
            </a:r>
            <a:r>
              <a:rPr lang="zh-CN" altLang="en-US" b="1" noProof="0" dirty="0" smtClean="0">
                <a:ln>
                  <a:noFill/>
                </a:ln>
                <a:solidFill>
                  <a:srgbClr val="0000CC"/>
                </a:solidFill>
                <a:effectLst/>
                <a:uLnTx/>
                <a:uFillTx/>
                <a:latin typeface="Arial" panose="020B0604020202020204" pitchFamily="34" charset="0"/>
                <a:ea typeface="+mn-ea"/>
                <a:sym typeface="+mn-ea"/>
              </a:rPr>
              <a:t>地址不详</a:t>
            </a:r>
            <a:r>
              <a:rPr lang="en-US" altLang="zh-CN" b="1" noProof="0" dirty="0" smtClean="0">
                <a:ln>
                  <a:noFill/>
                </a:ln>
                <a:solidFill>
                  <a:srgbClr val="0000CC"/>
                </a:solidFill>
                <a:effectLst/>
                <a:uLnTx/>
                <a:uFillTx/>
                <a:latin typeface="Arial" panose="020B0604020202020204" pitchFamily="34" charset="0"/>
                <a:ea typeface="+mn-ea"/>
                <a:sym typeface="+mn-ea"/>
              </a:rPr>
              <a:t>',       #</a:t>
            </a:r>
            <a:r>
              <a:rPr lang="zh-CN" altLang="en-US" b="1" noProof="0" dirty="0" smtClean="0">
                <a:ln>
                  <a:noFill/>
                </a:ln>
                <a:solidFill>
                  <a:srgbClr val="0000CC"/>
                </a:solidFill>
                <a:effectLst/>
                <a:uLnTx/>
                <a:uFillTx/>
                <a:latin typeface="Arial" panose="020B0604020202020204" pitchFamily="34" charset="0"/>
                <a:ea typeface="+mn-ea"/>
                <a:sym typeface="+mn-ea"/>
              </a:rPr>
              <a:t>地址</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Email VARCHAR(50) NULL, 		                #</a:t>
            </a:r>
            <a:r>
              <a:rPr lang="zh-CN" altLang="en-US" b="1" noProof="0" dirty="0" smtClean="0">
                <a:ln>
                  <a:noFill/>
                </a:ln>
                <a:solidFill>
                  <a:srgbClr val="0000CC"/>
                </a:solidFill>
                <a:effectLst/>
                <a:uLnTx/>
                <a:uFillTx/>
                <a:latin typeface="Arial" panose="020B0604020202020204" pitchFamily="34" charset="0"/>
                <a:ea typeface="+mn-ea"/>
                <a:sym typeface="+mn-ea"/>
              </a:rPr>
              <a:t>邮件帐号</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zh-CN" altLang="en-US"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err="1" smtClean="0">
                <a:ln>
                  <a:noFill/>
                </a:ln>
                <a:solidFill>
                  <a:srgbClr val="0000CC"/>
                </a:solidFill>
                <a:effectLst/>
                <a:uLnTx/>
                <a:uFillTx/>
                <a:latin typeface="Arial" panose="020B0604020202020204" pitchFamily="34" charset="0"/>
                <a:ea typeface="宋体" panose="02010600030101010101" pitchFamily="2" charset="-122"/>
                <a:sym typeface="+mn-ea"/>
              </a:rPr>
              <a:t>IdentityCard</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 VARCHAR(18) NOT NULL                     #</a:t>
            </a:r>
            <a:r>
              <a:rPr lang="zh-CN" altLang="en-US" b="1" noProof="0" dirty="0" smtClean="0">
                <a:ln>
                  <a:noFill/>
                </a:ln>
                <a:solidFill>
                  <a:srgbClr val="0000CC"/>
                </a:solidFill>
                <a:effectLst/>
                <a:uLnTx/>
                <a:uFillTx/>
                <a:latin typeface="Arial" panose="020B0604020202020204" pitchFamily="34" charset="0"/>
                <a:ea typeface="+mn-ea"/>
                <a:sym typeface="+mn-ea"/>
              </a:rPr>
              <a:t>身份证号（必填） </a:t>
            </a:r>
            <a:endParaRPr lang="zh-CN" altLang="en-US" b="1" noProof="0" dirty="0" smtClean="0">
              <a:ln>
                <a:noFill/>
              </a:ln>
              <a:solidFill>
                <a:srgbClr val="0000CC"/>
              </a:solidFill>
              <a:effectLst/>
              <a:uLnTx/>
              <a:uFillTx/>
              <a:latin typeface="Arial" panose="020B0604020202020204" pitchFamily="34" charset="0"/>
              <a:ea typeface="+mn-ea"/>
              <a:sym typeface="+mn-ea"/>
            </a:endParaRPr>
          </a:p>
          <a:p>
            <a:pPr marL="228600" marR="0" lvl="0" indent="-228600" algn="l" defTabSz="914400" rtl="0" eaLnBrk="1" fontAlgn="base" latinLnBrk="0" hangingPunct="1">
              <a:lnSpc>
                <a:spcPct val="110000"/>
              </a:lnSpc>
              <a:spcBef>
                <a:spcPct val="0"/>
              </a:spcBef>
              <a:spcAft>
                <a:spcPct val="0"/>
              </a:spcAft>
              <a:buClrTx/>
              <a:buSzTx/>
              <a:buFont typeface="Arial" panose="020B0604020202020204" pitchFamily="34" charset="0"/>
              <a:buNone/>
              <a:defRPr/>
            </a:pPr>
            <a:r>
              <a:rPr lang="en-US" altLang="zh-CN" b="1" noProof="0" dirty="0" smtClean="0">
                <a:ln>
                  <a:noFill/>
                </a:ln>
                <a:solidFill>
                  <a:srgbClr val="0000CC"/>
                </a:solidFill>
                <a:effectLst/>
                <a:uLnTx/>
                <a:uFillTx/>
                <a:latin typeface="Arial" panose="020B0604020202020204" pitchFamily="34" charset="0"/>
                <a:ea typeface="+mn-ea"/>
                <a:sym typeface="+mn-ea"/>
              </a:rPr>
              <a:t>) </a:t>
            </a:r>
            <a:r>
              <a:rPr lang="en-US" altLang="en-US" b="1" noProof="0" dirty="0" smtClean="0">
                <a:ln>
                  <a:noFill/>
                </a:ln>
                <a:solidFill>
                  <a:srgbClr val="0000CC"/>
                </a:solidFill>
                <a:effectLst/>
                <a:uLnTx/>
                <a:uFillTx/>
                <a:latin typeface="Arial" panose="020B0604020202020204" pitchFamily="34" charset="0"/>
                <a:ea typeface="宋体" panose="02010600030101010101" pitchFamily="2" charset="-122"/>
                <a:sym typeface="+mn-ea"/>
              </a:rPr>
              <a:t>CHARACTER SET utf8;</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CREATE TABLE </a:t>
            </a:r>
            <a:r>
              <a:rPr lang="en-US" altLang="zh-CN" dirty="0" err="1" smtClean="0"/>
              <a:t>tb_grade</a:t>
            </a:r>
            <a:endParaRPr lang="en-US" altLang="zh-CN" dirty="0" smtClean="0"/>
          </a:p>
          <a:p>
            <a:r>
              <a:rPr lang="en-US" altLang="zh-CN" dirty="0" smtClean="0"/>
              <a:t>(</a:t>
            </a:r>
            <a:endParaRPr lang="en-US" altLang="zh-CN" dirty="0" smtClean="0"/>
          </a:p>
          <a:p>
            <a:r>
              <a:rPr lang="en-US" altLang="zh-CN" dirty="0" smtClean="0"/>
              <a:t>   </a:t>
            </a:r>
            <a:r>
              <a:rPr lang="en-US" altLang="zh-CN" dirty="0" err="1" smtClean="0"/>
              <a:t>gradeId</a:t>
            </a:r>
            <a:r>
              <a:rPr lang="en-US" altLang="zh-CN" dirty="0" smtClean="0"/>
              <a:t> INT AUTO_INCREMENT PRIMARY KEY,</a:t>
            </a:r>
            <a:endParaRPr lang="en-US" altLang="zh-CN" dirty="0" smtClean="0"/>
          </a:p>
          <a:p>
            <a:r>
              <a:rPr lang="en-US" altLang="zh-CN" dirty="0" smtClean="0"/>
              <a:t>   </a:t>
            </a:r>
            <a:r>
              <a:rPr lang="en-US" altLang="zh-CN" dirty="0" err="1" smtClean="0"/>
              <a:t>gradeName</a:t>
            </a:r>
            <a:r>
              <a:rPr lang="en-US" altLang="zh-CN" dirty="0" smtClean="0"/>
              <a:t> VARCHAR(20) NOT NULL</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CREATE TABLE </a:t>
            </a:r>
            <a:r>
              <a:rPr lang="en-US" altLang="zh-CN" dirty="0" err="1" smtClean="0"/>
              <a:t>tb_subject</a:t>
            </a:r>
            <a:endParaRPr lang="en-US" altLang="zh-CN" dirty="0" smtClean="0"/>
          </a:p>
          <a:p>
            <a:r>
              <a:rPr lang="en-US" altLang="zh-CN" dirty="0" smtClean="0"/>
              <a:t>(</a:t>
            </a:r>
            <a:endParaRPr lang="en-US" altLang="zh-CN" dirty="0" smtClean="0"/>
          </a:p>
          <a:p>
            <a:r>
              <a:rPr lang="en-US" altLang="zh-CN" dirty="0" smtClean="0"/>
              <a:t>    </a:t>
            </a:r>
            <a:r>
              <a:rPr lang="en-US" altLang="zh-CN" dirty="0" err="1" smtClean="0"/>
              <a:t>subjectNo</a:t>
            </a:r>
            <a:r>
              <a:rPr lang="en-US" altLang="zh-CN" dirty="0" smtClean="0"/>
              <a:t> INT AUTO_INCREMENT PRIMARY KEY,</a:t>
            </a:r>
            <a:endParaRPr lang="en-US" altLang="zh-CN" dirty="0" smtClean="0"/>
          </a:p>
          <a:p>
            <a:r>
              <a:rPr lang="en-US" altLang="zh-CN" dirty="0" smtClean="0"/>
              <a:t>    </a:t>
            </a:r>
            <a:r>
              <a:rPr lang="en-US" altLang="zh-CN" dirty="0" err="1" smtClean="0"/>
              <a:t>subjectName</a:t>
            </a:r>
            <a:r>
              <a:rPr lang="en-US" altLang="zh-CN" dirty="0" smtClean="0"/>
              <a:t> VARCHAR(20),</a:t>
            </a:r>
            <a:endParaRPr lang="en-US" altLang="zh-CN" dirty="0" smtClean="0"/>
          </a:p>
          <a:p>
            <a:r>
              <a:rPr lang="en-US" altLang="zh-CN" dirty="0" smtClean="0"/>
              <a:t>    </a:t>
            </a:r>
            <a:r>
              <a:rPr lang="en-US" altLang="zh-CN" dirty="0" err="1" smtClean="0"/>
              <a:t>classHour</a:t>
            </a:r>
            <a:r>
              <a:rPr lang="en-US" altLang="zh-CN" dirty="0" smtClean="0"/>
              <a:t> INT,</a:t>
            </a:r>
            <a:endParaRPr lang="en-US" altLang="zh-CN" dirty="0" smtClean="0"/>
          </a:p>
          <a:p>
            <a:r>
              <a:rPr lang="en-US" altLang="zh-CN" dirty="0" smtClean="0"/>
              <a:t>    </a:t>
            </a:r>
            <a:r>
              <a:rPr lang="en-US" altLang="zh-CN" dirty="0" err="1" smtClean="0"/>
              <a:t>gradeId</a:t>
            </a:r>
            <a:r>
              <a:rPr lang="en-US" altLang="zh-CN" dirty="0" smtClean="0"/>
              <a:t> INT</a:t>
            </a:r>
            <a:endParaRPr lang="en-US" altLang="zh-CN" dirty="0" smtClean="0"/>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CREATE TABLE </a:t>
            </a:r>
            <a:r>
              <a:rPr lang="en-US" altLang="zh-CN" dirty="0" err="1" smtClean="0"/>
              <a:t>tb_result</a:t>
            </a:r>
            <a:endParaRPr lang="en-US" altLang="zh-CN" dirty="0" smtClean="0"/>
          </a:p>
          <a:p>
            <a:r>
              <a:rPr lang="en-US" altLang="zh-CN" dirty="0" smtClean="0"/>
              <a:t>(</a:t>
            </a:r>
            <a:endParaRPr lang="en-US" altLang="zh-CN" dirty="0" smtClean="0"/>
          </a:p>
          <a:p>
            <a:r>
              <a:rPr lang="en-US" altLang="zh-CN" dirty="0" smtClean="0"/>
              <a:t>    </a:t>
            </a:r>
            <a:r>
              <a:rPr lang="en-US" altLang="zh-CN" dirty="0" err="1" smtClean="0"/>
              <a:t>resultId</a:t>
            </a:r>
            <a:r>
              <a:rPr lang="en-US" altLang="zh-CN" dirty="0" smtClean="0"/>
              <a:t> INT AUTO_INCREMENT PRIMARY KEY,</a:t>
            </a:r>
            <a:endParaRPr lang="en-US" altLang="zh-CN" dirty="0" smtClean="0"/>
          </a:p>
          <a:p>
            <a:r>
              <a:rPr lang="en-US" altLang="zh-CN" dirty="0" smtClean="0"/>
              <a:t>    </a:t>
            </a:r>
            <a:r>
              <a:rPr lang="en-US" altLang="zh-CN" dirty="0" err="1" smtClean="0"/>
              <a:t>subjectNo</a:t>
            </a:r>
            <a:r>
              <a:rPr lang="en-US" altLang="zh-CN" dirty="0" smtClean="0"/>
              <a:t> INT,</a:t>
            </a:r>
            <a:endParaRPr lang="en-US" altLang="zh-CN" dirty="0" smtClean="0"/>
          </a:p>
          <a:p>
            <a:r>
              <a:rPr lang="en-US" altLang="zh-CN" dirty="0" smtClean="0"/>
              <a:t>    </a:t>
            </a:r>
            <a:r>
              <a:rPr lang="en-US" altLang="zh-CN" dirty="0" err="1" smtClean="0"/>
              <a:t>studentNo</a:t>
            </a:r>
            <a:r>
              <a:rPr lang="en-US" altLang="zh-CN" dirty="0" smtClean="0"/>
              <a:t> INT,</a:t>
            </a:r>
            <a:endParaRPr lang="en-US" altLang="zh-CN" dirty="0" smtClean="0"/>
          </a:p>
          <a:p>
            <a:r>
              <a:rPr lang="en-US" altLang="zh-CN" dirty="0" smtClean="0"/>
              <a:t>    </a:t>
            </a:r>
            <a:r>
              <a:rPr lang="en-US" altLang="zh-CN" dirty="0" err="1" smtClean="0"/>
              <a:t>examDate</a:t>
            </a:r>
            <a:r>
              <a:rPr lang="en-US" altLang="zh-CN" dirty="0" smtClean="0"/>
              <a:t> TIMESTAMP DEFAULT CURRENT_TIMESTAMP,</a:t>
            </a:r>
            <a:endParaRPr lang="en-US" altLang="zh-CN" dirty="0" smtClean="0"/>
          </a:p>
          <a:p>
            <a:r>
              <a:rPr lang="en-US" altLang="zh-CN" dirty="0" smtClean="0"/>
              <a:t>    </a:t>
            </a:r>
            <a:r>
              <a:rPr lang="en-US" altLang="zh-CN" dirty="0" err="1" smtClean="0"/>
              <a:t>StudentResult</a:t>
            </a:r>
            <a:r>
              <a:rPr lang="en-US" altLang="zh-CN" dirty="0" smtClean="0"/>
              <a:t> DOUBLE</a:t>
            </a:r>
            <a:endParaRPr lang="en-US" altLang="zh-CN" dirty="0" smtClean="0"/>
          </a:p>
          <a:p>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查看</a:t>
            </a:r>
            <a:r>
              <a:rPr lang="en-US" altLang="zh-CN" dirty="0" err="1" smtClean="0"/>
              <a:t>MySql</a:t>
            </a:r>
            <a:r>
              <a:rPr lang="zh-CN" altLang="en-US" dirty="0" smtClean="0"/>
              <a:t>数据引擎命令：</a:t>
            </a:r>
            <a:r>
              <a:rPr lang="en-US" altLang="zh-CN" dirty="0" smtClean="0"/>
              <a:t>show engines;</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smtClean="0"/>
              <a:t>查看</a:t>
            </a:r>
            <a:r>
              <a:rPr lang="en-US" altLang="zh-CN" dirty="0" err="1" smtClean="0"/>
              <a:t>MySql</a:t>
            </a:r>
            <a:r>
              <a:rPr lang="zh-CN" altLang="en-US" dirty="0" smtClean="0"/>
              <a:t>默认的存储引擎命令：</a:t>
            </a:r>
            <a:r>
              <a:rPr lang="en-US" altLang="zh-CN" dirty="0" smtClean="0"/>
              <a:t>show variables like '%</a:t>
            </a:r>
            <a:r>
              <a:rPr lang="en-US" altLang="zh-CN" dirty="0" err="1" smtClean="0"/>
              <a:t>storage_engine</a:t>
            </a:r>
            <a:r>
              <a:rPr lang="en-US" altLang="zh-CN"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mtClean="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C:\ProgramData\MySQL\MySQL Server 5.5\data</a:t>
            </a:r>
            <a:endParaRPr lang="zh-CN" altLang="en-US"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7775" y="1279525"/>
            <a:ext cx="4606925" cy="3454400"/>
          </a:xfrm>
        </p:spPr>
      </p:sp>
      <p:sp>
        <p:nvSpPr>
          <p:cNvPr id="3" name="备注占位符 2"/>
          <p:cNvSpPr>
            <a:spLocks noGrp="1"/>
          </p:cNvSpPr>
          <p:nvPr>
            <p:ph type="body" idx="1"/>
          </p:nvPr>
        </p:nvSpPr>
        <p:spPr/>
        <p:txBody>
          <a:bodyPr/>
          <a:lstStyle/>
          <a:p>
            <a:r>
              <a:rPr lang="en-US" altLang="zh-CN" dirty="0" smtClean="0"/>
              <a:t>#</a:t>
            </a:r>
            <a:r>
              <a:rPr lang="zh-CN" altLang="en-US" dirty="0" smtClean="0"/>
              <a:t>确认主键的原则：最少性和稳定性。</a:t>
            </a:r>
            <a:endParaRPr lang="zh-CN" altLang="en-US" dirty="0" smtClean="0"/>
          </a:p>
          <a:p>
            <a:r>
              <a:rPr lang="en-US" altLang="zh-CN" dirty="0" smtClean="0"/>
              <a:t>    #</a:t>
            </a:r>
            <a:r>
              <a:rPr lang="zh-CN" altLang="en-US" dirty="0" smtClean="0"/>
              <a:t>最少性是指：能建立单列主键的不要建立联合主键。</a:t>
            </a:r>
            <a:endParaRPr lang="zh-CN" altLang="en-US" dirty="0" smtClean="0"/>
          </a:p>
          <a:p>
            <a:r>
              <a:rPr lang="en-US" altLang="zh-CN" dirty="0" smtClean="0"/>
              <a:t>    #</a:t>
            </a:r>
            <a:r>
              <a:rPr lang="zh-CN" altLang="en-US" dirty="0" smtClean="0"/>
              <a:t>稳定性是指：确认主键列后，尽量不要修改了。</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460"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347460"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80656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5" y="1485265"/>
            <a:ext cx="6805295"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
        <p:nvSpPr>
          <p:cNvPr id="24" name="TextBox 23"/>
          <p:cNvSpPr txBox="1"/>
          <p:nvPr/>
        </p:nvSpPr>
        <p:spPr>
          <a:xfrm>
            <a:off x="482711" y="790378"/>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747699" y="2886556"/>
            <a:ext cx="457319"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9BB6D63-806B-49F4-873E-A58F28E6E8A9}" type="datetime3">
              <a:rPr lang="zh-CN" altLang="en-US" smtClean="0"/>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06815" cy="650875"/>
          </a:xfrm>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11504" y="1485265"/>
            <a:ext cx="7704911" cy="4405630"/>
          </a:xfrm>
        </p:spPr>
        <p:txBody>
          <a:bodyPr/>
          <a:lstStyle>
            <a:lvl1pPr>
              <a:defRPr sz="2000"/>
            </a:lvl1pPr>
            <a:lvl2pPr>
              <a:defRPr sz="1800"/>
            </a:lvl2pPr>
            <a:lvl3pPr>
              <a:defRPr sz="1600"/>
            </a:lvl3pPr>
            <a:lvl4pPr>
              <a:defRPr sz="14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a:xfrm>
            <a:off x="6804248" y="6036664"/>
            <a:ext cx="792088" cy="365125"/>
          </a:xfrm>
        </p:spPr>
        <p:txBody>
          <a:body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11"/>
          </p:nvPr>
        </p:nvSpPr>
        <p:spPr>
          <a:xfrm>
            <a:off x="609599" y="6041363"/>
            <a:ext cx="5987209" cy="365125"/>
          </a:xfrm>
        </p:spPr>
        <p:txBody>
          <a:bodyPr/>
          <a:lstStyle/>
          <a:p>
            <a:endParaRPr lang="zh-CN" altLang="en-US"/>
          </a:p>
        </p:txBody>
      </p:sp>
      <p:sp>
        <p:nvSpPr>
          <p:cNvPr id="6" name="Slide Number Placeholder 5"/>
          <p:cNvSpPr>
            <a:spLocks noGrp="1"/>
          </p:cNvSpPr>
          <p:nvPr>
            <p:ph type="sldNum" sz="quarter" idx="12"/>
          </p:nvPr>
        </p:nvSpPr>
        <p:spPr>
          <a:xfrm>
            <a:off x="7803776" y="6036664"/>
            <a:ext cx="512638" cy="365125"/>
          </a:xfrm>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7850834"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7850834"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pPr>
              <a:defRPr/>
            </a:pPr>
            <a:fld id="{9394C29D-ED0C-453C-8BBC-C52F19F5BA76}" type="slidenum">
              <a:rPr lang="zh-CN" altLang="en-US" smtClean="0"/>
            </a:fld>
            <a:r>
              <a:rPr lang="en-US" altLang="zh-CN" smtClean="0"/>
              <a:t>/35</a:t>
            </a:r>
            <a:endParaRPr lang="zh-CN" alt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634746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4" y="1700850"/>
            <a:ext cx="6347714"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BB6D63-806B-49F4-873E-A58F28E6E8A9}" type="datetime3">
              <a:rPr lang="zh-CN" altLang="en-US" smtClean="0"/>
            </a:fld>
            <a:endParaRPr lang="zh-CN" alt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394C29D-ED0C-453C-8BBC-C52F19F5BA76}" type="slidenum">
              <a:rPr lang="zh-CN" altLang="en-US" smtClean="0"/>
            </a:fld>
            <a:r>
              <a:rPr lang="en-US" altLang="zh-CN" smtClean="0"/>
              <a:t>/35</a:t>
            </a:r>
            <a:endParaRPr lang="zh-CN" alt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600" y="609600"/>
            <a:ext cx="7040880" cy="81470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505" y="1701165"/>
            <a:ext cx="7038340" cy="3880485"/>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hf sldNum="0" hdr="0" ftr="0" dt="0"/>
  <p:txStyles>
    <p:titleStyle>
      <a:lvl1pPr algn="l" defTabSz="457200" rtl="0" eaLnBrk="1" latinLnBrk="0" hangingPunct="1">
        <a:spcBef>
          <a:spcPct val="0"/>
        </a:spcBef>
        <a:buNone/>
        <a:defRPr sz="3600" kern="1200">
          <a:solidFill>
            <a:schemeClr val="accent1"/>
          </a:solidFill>
          <a:latin typeface="微软雅黑" panose="020B0503020204020204" charset="-122"/>
          <a:ea typeface="微软雅黑" panose="020B050302020402020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kern="1200">
          <a:solidFill>
            <a:schemeClr val="tx1">
              <a:lumMod val="75000"/>
              <a:lumOff val="25000"/>
            </a:schemeClr>
          </a:solidFill>
          <a:latin typeface="微软雅黑" panose="020B0503020204020204" charset="-122"/>
          <a:ea typeface="微软雅黑" panose="020B050302020402020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微软雅黑" panose="020B0503020204020204" charset="-122"/>
          <a:ea typeface="微软雅黑" panose="020B050302020402020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微软雅黑" panose="020B0503020204020204" charset="-122"/>
          <a:ea typeface="微软雅黑" panose="020B050302020402020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微软雅黑" panose="020B0503020204020204" charset="-122"/>
          <a:ea typeface="微软雅黑" panose="020B050302020402020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a:t>第二</a:t>
            </a:r>
            <a:r>
              <a:rPr lang="zh-CN" altLang="zh-CN" dirty="0" smtClean="0"/>
              <a:t>章</a:t>
            </a:r>
            <a:br>
              <a:rPr lang="en-US" altLang="zh-CN" dirty="0" smtClean="0"/>
            </a:br>
            <a:r>
              <a:rPr lang="en-US" altLang="zh-CN" dirty="0"/>
              <a:t>	</a:t>
            </a:r>
            <a:r>
              <a:rPr lang="zh-CN" altLang="zh-CN" dirty="0" smtClean="0"/>
              <a:t>创建</a:t>
            </a:r>
            <a:r>
              <a:rPr lang="zh-CN" altLang="zh-CN" dirty="0"/>
              <a:t>数据库和表</a:t>
            </a:r>
            <a:endParaRPr lang="en-US" altLang="zh-CN" dirty="0"/>
          </a:p>
        </p:txBody>
      </p:sp>
      <p:sp>
        <p:nvSpPr>
          <p:cNvPr id="5" name="文本占位符 4"/>
          <p:cNvSpPr>
            <a:spLocks noGrp="1"/>
          </p:cNvSpPr>
          <p:nvPr>
            <p:ph type="body" idx="1"/>
          </p:nvPr>
        </p:nvSpPr>
        <p:spPr/>
        <p:txBody>
          <a:bodyPr/>
          <a:lstStyle/>
          <a:p>
            <a:r>
              <a:rPr lang="zh-CN" altLang="zh-CN" dirty="0"/>
              <a:t>理想</a:t>
            </a:r>
            <a:r>
              <a:rPr lang="en-US" altLang="zh-CN" dirty="0"/>
              <a:t>IT</a:t>
            </a:r>
            <a:r>
              <a:rPr lang="zh-CN" altLang="en-US" dirty="0"/>
              <a:t>软件教育基地</a:t>
            </a:r>
            <a:endParaRPr lang="en-US" altLang="zh-CN" dirty="0"/>
          </a:p>
          <a:p>
            <a:pPr algn="r"/>
            <a:r>
              <a:rPr lang="zh-CN" altLang="en-US" dirty="0"/>
              <a:t>版权所有：</a:t>
            </a:r>
            <a:r>
              <a:rPr lang="zh-CN" altLang="en-US" b="1" dirty="0">
                <a:solidFill>
                  <a:srgbClr val="FF0000"/>
                </a:solidFill>
                <a:latin typeface="华文楷体" panose="02010600040101010101" pitchFamily="2" charset="-122"/>
                <a:ea typeface="华文楷体" panose="02010600040101010101" pitchFamily="2" charset="-122"/>
              </a:rPr>
              <a:t>郑成</a:t>
            </a:r>
            <a:endParaRPr lang="en-US" altLang="zh-CN"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列类型分类</a:t>
            </a:r>
            <a:r>
              <a:rPr lang="en-US" altLang="zh-CN"/>
              <a:t>4-1</a:t>
            </a:r>
            <a:endParaRPr lang="en-US" altLang="zh-CN"/>
          </a:p>
        </p:txBody>
      </p:sp>
      <p:sp>
        <p:nvSpPr>
          <p:cNvPr id="3" name="内容占位符 2"/>
          <p:cNvSpPr>
            <a:spLocks noGrp="1"/>
          </p:cNvSpPr>
          <p:nvPr>
            <p:ph idx="1"/>
          </p:nvPr>
        </p:nvSpPr>
        <p:spPr/>
        <p:txBody>
          <a:bodyPr/>
          <a:lstStyle/>
          <a:p>
            <a:r>
              <a:rPr lang="zh-CN" altLang="en-US"/>
              <a:t>数值类型</a:t>
            </a:r>
            <a:endParaRPr lang="zh-CN" altLang="en-US"/>
          </a:p>
        </p:txBody>
      </p:sp>
      <p:graphicFrame>
        <p:nvGraphicFramePr>
          <p:cNvPr id="21508" name="Group 4"/>
          <p:cNvGraphicFramePr>
            <a:graphicFrameLocks noGrp="1"/>
          </p:cNvGraphicFramePr>
          <p:nvPr/>
        </p:nvGraphicFramePr>
        <p:xfrm>
          <a:off x="302937" y="1918971"/>
          <a:ext cx="8525377" cy="4954334"/>
        </p:xfrm>
        <a:graphic>
          <a:graphicData uri="http://schemas.openxmlformats.org/drawingml/2006/table">
            <a:tbl>
              <a:tblPr/>
              <a:tblGrid>
                <a:gridCol w="1242834"/>
                <a:gridCol w="6193972"/>
                <a:gridCol w="1088571"/>
              </a:tblGrid>
              <a:tr h="52353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 类型</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取值范围</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1293C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存储需求</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FF0000"/>
                          </a:solidFill>
                          <a:effectLst/>
                          <a:latin typeface="微软雅黑" panose="020B0503020204020204" charset="-122"/>
                          <a:ea typeface="微软雅黑" panose="020B0503020204020204" charset="-122"/>
                        </a:rPr>
                        <a:t>tinyint</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-128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127(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7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255(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8</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                                </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smallint</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-32768-32767(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15</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  </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65535(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16</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mediumint</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-8388608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8388607(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23</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23</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16777215(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24</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3</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FF0000"/>
                          </a:solidFill>
                          <a:effectLst/>
                          <a:latin typeface="微软雅黑" panose="020B0503020204020204" charset="-122"/>
                          <a:ea typeface="微软雅黑" panose="020B0503020204020204" charset="-122"/>
                        </a:rPr>
                        <a:t>int</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-2147483648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2147483647(</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31</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31</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4294967295(</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32</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4</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794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bigint</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有符值： </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-9223373036854775808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9223373036854775807 </a:t>
                      </a:r>
                      <a:endPar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63</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63</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无符号值：</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到</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18446744073709551615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64</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8</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475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float</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±1.1754351e -38</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4</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75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double</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±2.2250738585072014e -308</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8</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547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decimal</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decimal</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d</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个字节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矩形 3"/>
          <p:cNvSpPr/>
          <p:nvPr/>
        </p:nvSpPr>
        <p:spPr>
          <a:xfrm>
            <a:off x="1228602" y="6055081"/>
            <a:ext cx="6847114" cy="48985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zh-CN" altLang="en-US" dirty="0">
                <a:solidFill>
                  <a:schemeClr val="tx1"/>
                </a:solidFill>
                <a:latin typeface="微软雅黑" panose="020B0503020204020204" charset="-122"/>
                <a:ea typeface="微软雅黑" panose="020B0503020204020204" charset="-122"/>
              </a:rPr>
              <a:t>说明：有符号位是指第一位用来保存符号，是负数还是整数。</a:t>
            </a:r>
            <a:endParaRPr lang="zh-CN" altLang="en-US" dirty="0">
              <a:solidFill>
                <a:schemeClr val="tx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列类型分类</a:t>
            </a:r>
            <a:r>
              <a:rPr lang="en-US" altLang="zh-CN" dirty="0">
                <a:sym typeface="+mn-ea"/>
              </a:rPr>
              <a:t>4-2</a:t>
            </a:r>
            <a:endParaRPr lang="zh-CN" altLang="en-US"/>
          </a:p>
        </p:txBody>
      </p:sp>
      <p:sp>
        <p:nvSpPr>
          <p:cNvPr id="3" name="内容占位符 2"/>
          <p:cNvSpPr>
            <a:spLocks noGrp="1"/>
          </p:cNvSpPr>
          <p:nvPr>
            <p:ph idx="1"/>
          </p:nvPr>
        </p:nvSpPr>
        <p:spPr/>
        <p:txBody>
          <a:bodyPr/>
          <a:lstStyle/>
          <a:p>
            <a:r>
              <a:rPr lang="zh-CN" altLang="en-US" dirty="0">
                <a:sym typeface="+mn-ea"/>
              </a:rPr>
              <a:t>字符串类型</a:t>
            </a:r>
            <a:endParaRPr lang="zh-CN" altLang="en-US" dirty="0"/>
          </a:p>
          <a:p>
            <a:endParaRPr lang="zh-CN" altLang="en-US"/>
          </a:p>
        </p:txBody>
      </p:sp>
      <p:graphicFrame>
        <p:nvGraphicFramePr>
          <p:cNvPr id="23556" name="Group 4"/>
          <p:cNvGraphicFramePr>
            <a:graphicFrameLocks noGrp="1"/>
          </p:cNvGraphicFramePr>
          <p:nvPr/>
        </p:nvGraphicFramePr>
        <p:xfrm>
          <a:off x="480181" y="2013857"/>
          <a:ext cx="8320919" cy="3774471"/>
        </p:xfrm>
        <a:graphic>
          <a:graphicData uri="http://schemas.openxmlformats.org/drawingml/2006/table">
            <a:tbl>
              <a:tblPr/>
              <a:tblGrid>
                <a:gridCol w="2525994"/>
                <a:gridCol w="4481560"/>
                <a:gridCol w="1313365"/>
              </a:tblGrid>
              <a:tr h="500743">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 类型</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说明</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最大长度</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r>
              <a:tr h="540772">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char</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固定长字符串，检索快但费空间， </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&lt;=  M  &lt;=   255</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字符</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FF0000"/>
                          </a:solidFill>
                          <a:effectLst/>
                          <a:latin typeface="微软雅黑" panose="020B0503020204020204" charset="-122"/>
                          <a:ea typeface="微软雅黑" panose="020B0503020204020204" charset="-122"/>
                        </a:rPr>
                        <a:t>varchar</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[(M)]</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可变字符串</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0 &lt;=  M &lt;= 65535</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可变长度</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940">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tinytext</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微型文本串</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8</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text</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文本串</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2</a:t>
                      </a:r>
                      <a:r>
                        <a:rPr kumimoji="0" lang="en-US" sz="1600" b="0" i="0" u="none" strike="noStrike" cap="none" normalizeH="0" baseline="30000" dirty="0" smtClean="0">
                          <a:ln>
                            <a:noFill/>
                          </a:ln>
                          <a:solidFill>
                            <a:srgbClr val="000000"/>
                          </a:solidFill>
                          <a:effectLst/>
                          <a:latin typeface="微软雅黑" panose="020B0503020204020204" charset="-122"/>
                          <a:ea typeface="微软雅黑" panose="020B0503020204020204" charset="-122"/>
                        </a:rPr>
                        <a:t>16</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字节</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altLang="zh-CN" sz="1600" b="0" i="0" u="none" strike="noStrike" kern="1200" cap="none" normalizeH="0" baseline="0" dirty="0" err="1" smtClean="0">
                          <a:ln>
                            <a:noFill/>
                          </a:ln>
                          <a:solidFill>
                            <a:srgbClr val="000000"/>
                          </a:solidFill>
                          <a:effectLst/>
                          <a:latin typeface="微软雅黑" panose="020B0503020204020204" charset="-122"/>
                          <a:ea typeface="微软雅黑" panose="020B0503020204020204" charset="-122"/>
                          <a:cs typeface="+mn-cs"/>
                        </a:rPr>
                        <a:t>enum</a:t>
                      </a:r>
                      <a:r>
                        <a:rPr kumimoji="0" lang="en-US" altLang="zh-CN"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rPr>
                        <a:t>('value1', 'value2')</a:t>
                      </a:r>
                      <a:endParaRPr kumimoji="0" 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rPr>
                        <a:t>枚举类型，最多</a:t>
                      </a:r>
                      <a:r>
                        <a:rPr kumimoji="0" lang="en-US" altLang="zh-CN"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rPr>
                        <a:t>65535</a:t>
                      </a:r>
                      <a:r>
                        <a:rPr kumimoji="0" lang="zh-CN" alt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rPr>
                        <a:t>个</a:t>
                      </a:r>
                      <a:endParaRPr kumimoji="0" lang="zh-CN" alt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rPr>
                        <a:t>枚举的数量</a:t>
                      </a:r>
                      <a:endParaRPr kumimoji="0" lang="zh-CN" altLang="en-US" sz="1600" b="0" i="0" u="none" strike="noStrike" kern="1200" cap="none" normalizeH="0" baseline="0" dirty="0" smtClean="0">
                        <a:ln>
                          <a:noFill/>
                        </a:ln>
                        <a:solidFill>
                          <a:srgbClr val="000000"/>
                        </a:solidFill>
                        <a:effectLst/>
                        <a:latin typeface="微软雅黑" panose="020B0503020204020204" charset="-122"/>
                        <a:ea typeface="微软雅黑" panose="020B0503020204020204" charset="-122"/>
                        <a:cs typeface="+mn-cs"/>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546504">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set('value1', 'value2')</a:t>
                      </a:r>
                      <a:endParaRPr kumimoji="0" lang="en-US" sz="16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集合类型，最多</a:t>
                      </a:r>
                      <a:r>
                        <a:rPr kumimoji="0" lang="en-US" altLang="zh-CN"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64</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个成员。</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集合的数量</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日期和时间型数值类型</a:t>
            </a:r>
            <a:endParaRPr lang="zh-CN" altLang="en-US"/>
          </a:p>
        </p:txBody>
      </p:sp>
      <p:sp>
        <p:nvSpPr>
          <p:cNvPr id="3" name="内容占位符 2"/>
          <p:cNvSpPr>
            <a:spLocks noGrp="1"/>
          </p:cNvSpPr>
          <p:nvPr>
            <p:ph idx="1"/>
          </p:nvPr>
        </p:nvSpPr>
        <p:spPr/>
        <p:txBody>
          <a:bodyPr/>
          <a:lstStyle/>
          <a:p>
            <a:r>
              <a:rPr lang="zh-CN" altLang="en-US" dirty="0">
                <a:sym typeface="+mn-ea"/>
              </a:rPr>
              <a:t>日期和时间型数值类型</a:t>
            </a:r>
            <a:endParaRPr lang="zh-CN" altLang="en-US"/>
          </a:p>
        </p:txBody>
      </p:sp>
      <p:graphicFrame>
        <p:nvGraphicFramePr>
          <p:cNvPr id="25604" name="Group 4"/>
          <p:cNvGraphicFramePr>
            <a:graphicFrameLocks noGrp="1"/>
          </p:cNvGraphicFramePr>
          <p:nvPr/>
        </p:nvGraphicFramePr>
        <p:xfrm>
          <a:off x="428624" y="2015808"/>
          <a:ext cx="8334375" cy="4099876"/>
        </p:xfrm>
        <a:graphic>
          <a:graphicData uri="http://schemas.openxmlformats.org/drawingml/2006/table">
            <a:tbl>
              <a:tblPr/>
              <a:tblGrid>
                <a:gridCol w="1493376"/>
                <a:gridCol w="3967077"/>
                <a:gridCol w="2873922"/>
              </a:tblGrid>
              <a:tr h="602633">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 类型</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说明</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rPr>
                        <a:t>取值范围</a:t>
                      </a:r>
                      <a:endParaRPr kumimoji="0" lang="zh-CN" altLang="en-US" sz="1800" b="0" i="0" u="none" strike="noStrike" cap="none" normalizeH="0" baseline="0" dirty="0" smtClean="0">
                        <a:ln>
                          <a:noFill/>
                        </a:ln>
                        <a:solidFill>
                          <a:schemeClr val="bg1"/>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rgbClr val="1293C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DATE</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YYYY-MM-DD</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，日期格式</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1000-01-01~ 9999-12-31</a:t>
                      </a:r>
                      <a:endPar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TIME</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Hh:mm:ss</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，时间格式</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-838:59:59~838:59:59</a:t>
                      </a:r>
                      <a:endPar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8331">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rPr>
                        <a:t>DATETIME</a:t>
                      </a:r>
                      <a:endParaRPr kumimoji="0" lang="en-US" sz="1600" b="0" i="0" u="none" strike="noStrike" cap="none" normalizeH="0" baseline="0" dirty="0" smtClean="0">
                        <a:ln>
                          <a:noFill/>
                        </a:ln>
                        <a:solidFill>
                          <a:srgbClr val="FF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YY-MM-DD </a:t>
                      </a: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hh:mm:ss</a:t>
                      </a: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 </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1000-01-01 00:00:00  </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至</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9999-12-31 23:59:59</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TIMESTAMP</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err="1" smtClean="0">
                          <a:ln>
                            <a:noFill/>
                          </a:ln>
                          <a:solidFill>
                            <a:srgbClr val="000000"/>
                          </a:solidFill>
                          <a:effectLst/>
                          <a:latin typeface="微软雅黑" panose="020B0503020204020204" charset="-122"/>
                          <a:ea typeface="微软雅黑" panose="020B0503020204020204" charset="-122"/>
                        </a:rPr>
                        <a:t>YYYYMMDDhhmmss</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格式表示的时间戳</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197010101000000 ~2037</a:t>
                      </a:r>
                      <a:r>
                        <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年的某个时刻</a:t>
                      </a:r>
                      <a:endParaRPr kumimoji="0" lang="zh-CN" alt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99728">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rPr>
                        <a:t>YEAR</a:t>
                      </a:r>
                      <a:endParaRPr kumimoji="0" lang="en-US" sz="1600" b="0" i="0" u="none" strike="noStrike" cap="none" normalizeH="0" baseline="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YYYY</a:t>
                      </a:r>
                      <a:r>
                        <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格式的年份值</a:t>
                      </a:r>
                      <a:endParaRPr kumimoji="0" lang="zh-CN" alt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c>
                  <a:txBody>
                    <a:bodyPr/>
                    <a:lstStyle/>
                    <a:p>
                      <a:pPr marL="0" marR="0" lvl="0" indent="0" algn="l" defTabSz="914400" rtl="0" eaLnBrk="1" fontAlgn="ctr" latinLnBrk="0" hangingPunct="1">
                        <a:lnSpc>
                          <a:spcPct val="100000"/>
                        </a:lnSpc>
                        <a:spcBef>
                          <a:spcPct val="0"/>
                        </a:spcBef>
                        <a:spcAft>
                          <a:spcPct val="0"/>
                        </a:spcAft>
                        <a:buClrTx/>
                        <a:buSzPct val="100000"/>
                        <a:buFont typeface="Arial" panose="020B0604020202020204" pitchFamily="34" charset="0"/>
                        <a:buNone/>
                      </a:pPr>
                      <a:r>
                        <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rPr>
                        <a:t>1901~2155</a:t>
                      </a:r>
                      <a:endParaRPr kumimoji="0" lang="en-US" sz="1600" b="0" i="0" u="none" strike="noStrike" cap="none" normalizeH="0" baseline="0" dirty="0" smtClean="0">
                        <a:ln>
                          <a:noFill/>
                        </a:ln>
                        <a:solidFill>
                          <a:srgbClr val="000000"/>
                        </a:solidFill>
                        <a:effectLst/>
                        <a:latin typeface="微软雅黑" panose="020B0503020204020204" charset="-122"/>
                        <a:ea typeface="微软雅黑" panose="020B0503020204020204" charset="-122"/>
                      </a:endParaRPr>
                    </a:p>
                  </a:txBody>
                  <a:tcPr marL="108000"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9F9FD"/>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其它</a:t>
            </a:r>
            <a:r>
              <a:rPr lang="en-US" altLang="x-none" dirty="0" err="1" smtClean="0">
                <a:sym typeface="+mn-ea"/>
              </a:rPr>
              <a:t>数据类型</a:t>
            </a:r>
            <a:endParaRPr lang="zh-CN" altLang="en-US" dirty="0"/>
          </a:p>
        </p:txBody>
      </p:sp>
      <p:sp>
        <p:nvSpPr>
          <p:cNvPr id="3" name="内容占位符 2"/>
          <p:cNvSpPr>
            <a:spLocks noGrp="1"/>
          </p:cNvSpPr>
          <p:nvPr>
            <p:ph idx="1"/>
          </p:nvPr>
        </p:nvSpPr>
        <p:spPr/>
        <p:txBody>
          <a:bodyPr/>
          <a:lstStyle/>
          <a:p>
            <a:pPr lvl="0"/>
            <a:r>
              <a:rPr lang="zh-CN" altLang="en-US" dirty="0" smtClean="0">
                <a:sym typeface="+mn-ea"/>
              </a:rPr>
              <a:t>二进制类型</a:t>
            </a:r>
            <a:endParaRPr lang="en-US" altLang="zh-CN" dirty="0" smtClean="0">
              <a:sym typeface="+mn-ea"/>
            </a:endParaRPr>
          </a:p>
          <a:p>
            <a:pPr lvl="1"/>
            <a:r>
              <a:rPr lang="en-US" altLang="zh-CN" dirty="0" smtClean="0">
                <a:sym typeface="+mn-ea"/>
              </a:rPr>
              <a:t>bit(n)         //</a:t>
            </a:r>
            <a:r>
              <a:rPr lang="en-US" altLang="x-none" dirty="0" smtClean="0">
                <a:sym typeface="+mn-ea"/>
              </a:rPr>
              <a:t>二进制数据，</a:t>
            </a:r>
            <a:r>
              <a:rPr lang="en-US" altLang="zh-CN" dirty="0" smtClean="0">
                <a:sym typeface="+mn-ea"/>
              </a:rPr>
              <a:t>n</a:t>
            </a:r>
            <a:r>
              <a:rPr lang="en-US" altLang="x-none" dirty="0" smtClean="0">
                <a:sym typeface="+mn-ea"/>
              </a:rPr>
              <a:t>是</a:t>
            </a:r>
            <a:r>
              <a:rPr lang="en-US" altLang="zh-CN" dirty="0" smtClean="0">
                <a:sym typeface="+mn-ea"/>
              </a:rPr>
              <a:t>2</a:t>
            </a:r>
            <a:r>
              <a:rPr lang="en-US" altLang="x-none" dirty="0" smtClean="0">
                <a:sym typeface="+mn-ea"/>
              </a:rPr>
              <a:t>进制位的个数</a:t>
            </a:r>
            <a:r>
              <a:rPr lang="en-US" altLang="zh-CN" dirty="0" smtClean="0">
                <a:sym typeface="+mn-ea"/>
              </a:rPr>
              <a:t>,n&lt;=64</a:t>
            </a:r>
            <a:endParaRPr lang="en-US" altLang="zh-CN" dirty="0" smtClean="0"/>
          </a:p>
          <a:p>
            <a:pPr lvl="1"/>
            <a:r>
              <a:rPr lang="en-US" altLang="zh-CN" dirty="0" smtClean="0">
                <a:sym typeface="+mn-ea"/>
              </a:rPr>
              <a:t>blob          //</a:t>
            </a:r>
            <a:r>
              <a:rPr lang="en-US" altLang="x-none" dirty="0" err="1" smtClean="0">
                <a:sym typeface="+mn-ea"/>
              </a:rPr>
              <a:t>可变长度的二进制数据</a:t>
            </a:r>
            <a:r>
              <a:rPr lang="en-US" altLang="x-none" dirty="0" smtClean="0">
                <a:sym typeface="+mn-ea"/>
              </a:rPr>
              <a:t> </a:t>
            </a:r>
            <a:r>
              <a:rPr lang="en-US" altLang="zh-CN" dirty="0" smtClean="0">
                <a:sym typeface="+mn-ea"/>
              </a:rPr>
              <a:t>,2</a:t>
            </a:r>
            <a:r>
              <a:rPr lang="en-US" altLang="zh-CN" baseline="30000" dirty="0" smtClean="0">
                <a:sym typeface="+mn-ea"/>
              </a:rPr>
              <a:t>16</a:t>
            </a:r>
            <a:r>
              <a:rPr lang="en-US" altLang="zh-CN" dirty="0" smtClean="0">
                <a:sym typeface="+mn-ea"/>
              </a:rPr>
              <a:t> -1</a:t>
            </a:r>
            <a:endParaRPr lang="en-US" altLang="zh-CN" dirty="0" smtClean="0"/>
          </a:p>
          <a:p>
            <a:pPr lvl="1"/>
            <a:r>
              <a:rPr lang="en-US" altLang="zh-CN" dirty="0" err="1" smtClean="0">
                <a:sym typeface="+mn-ea"/>
              </a:rPr>
              <a:t>longblob</a:t>
            </a:r>
            <a:r>
              <a:rPr lang="en-US" altLang="zh-CN" dirty="0" smtClean="0">
                <a:sym typeface="+mn-ea"/>
              </a:rPr>
              <a:t>  //</a:t>
            </a:r>
            <a:r>
              <a:rPr lang="en-US" altLang="x-none" dirty="0" smtClean="0">
                <a:sym typeface="+mn-ea"/>
              </a:rPr>
              <a:t>可变长度的二进制数据</a:t>
            </a:r>
            <a:r>
              <a:rPr lang="en-US" altLang="zh-CN" dirty="0" smtClean="0">
                <a:sym typeface="+mn-ea"/>
              </a:rPr>
              <a:t>,2</a:t>
            </a:r>
            <a:r>
              <a:rPr lang="en-US" altLang="zh-CN" baseline="30000" dirty="0" smtClean="0">
                <a:sym typeface="+mn-ea"/>
              </a:rPr>
              <a:t>32</a:t>
            </a:r>
            <a:r>
              <a:rPr lang="en-US" altLang="zh-CN" dirty="0" smtClean="0">
                <a:sym typeface="+mn-ea"/>
              </a:rPr>
              <a:t> -1</a:t>
            </a:r>
            <a:endParaRPr lang="en-US" altLang="zh-CN" dirty="0" smtClean="0">
              <a:sym typeface="+mn-ea"/>
            </a:endParaRPr>
          </a:p>
          <a:p>
            <a:pPr marL="0" lvl="0" indent="0">
              <a:buNone/>
            </a:pPr>
            <a:endParaRPr lang="en-US" altLang="zh-CN" dirty="0" smtClean="0">
              <a:sym typeface="+mn-ea"/>
            </a:endParaRPr>
          </a:p>
          <a:p>
            <a:pPr lvl="0"/>
            <a:r>
              <a:rPr lang="en-US" altLang="zh-CN" dirty="0"/>
              <a:t>NULL</a:t>
            </a:r>
            <a:r>
              <a:rPr lang="zh-CN" altLang="en-US" dirty="0"/>
              <a:t>值</a:t>
            </a:r>
            <a:endParaRPr lang="zh-CN" altLang="en-US" dirty="0"/>
          </a:p>
          <a:p>
            <a:pPr lvl="1"/>
            <a:r>
              <a:rPr lang="zh-CN" altLang="en-US" dirty="0"/>
              <a:t>理解为“没有值”或“未知值”</a:t>
            </a:r>
            <a:endParaRPr lang="zh-CN" altLang="en-US" dirty="0"/>
          </a:p>
          <a:p>
            <a:pPr lvl="1"/>
            <a:r>
              <a:rPr lang="zh-CN" altLang="en-US" dirty="0"/>
              <a:t>不要用</a:t>
            </a:r>
            <a:r>
              <a:rPr lang="en-US" altLang="zh-CN" dirty="0"/>
              <a:t>NULL</a:t>
            </a:r>
            <a:r>
              <a:rPr lang="zh-CN" altLang="en-US" dirty="0"/>
              <a:t>进行算术运算，结果仍为</a:t>
            </a:r>
            <a:r>
              <a:rPr lang="en-US" altLang="zh-CN" dirty="0"/>
              <a:t>NULL</a:t>
            </a:r>
            <a:endParaRPr lang="en-US" altLang="zh-CN" dirty="0"/>
          </a:p>
          <a:p>
            <a:pPr lvl="1"/>
            <a:r>
              <a:rPr lang="en-US" altLang="zh-CN" dirty="0"/>
              <a:t>MySQL</a:t>
            </a:r>
            <a:r>
              <a:rPr lang="zh-CN" altLang="en-US" dirty="0"/>
              <a:t>中，</a:t>
            </a:r>
            <a:r>
              <a:rPr lang="en-US" altLang="zh-CN" dirty="0"/>
              <a:t>0</a:t>
            </a:r>
            <a:r>
              <a:rPr lang="zh-CN" altLang="en-US" dirty="0"/>
              <a:t>或</a:t>
            </a:r>
            <a:r>
              <a:rPr lang="en-US" altLang="zh-CN" dirty="0"/>
              <a:t>NULL</a:t>
            </a:r>
            <a:r>
              <a:rPr lang="zh-CN" altLang="en-US" dirty="0"/>
              <a:t>都意味着为假，</a:t>
            </a:r>
            <a:r>
              <a:rPr lang="en-US" altLang="zh-CN" dirty="0"/>
              <a:t>1</a:t>
            </a:r>
            <a:r>
              <a:rPr lang="zh-CN" altLang="en-US" dirty="0"/>
              <a:t>为真</a:t>
            </a:r>
            <a:endParaRPr lang="zh-CN" altLang="en-US" dirty="0"/>
          </a:p>
          <a:p>
            <a:pPr lvl="0"/>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a:p>
        </p:txBody>
      </p:sp>
      <p:sp>
        <p:nvSpPr>
          <p:cNvPr id="3" name="内容占位符 2"/>
          <p:cNvSpPr>
            <a:spLocks noGrp="1"/>
          </p:cNvSpPr>
          <p:nvPr>
            <p:ph idx="1"/>
          </p:nvPr>
        </p:nvSpPr>
        <p:spPr/>
        <p:txBody>
          <a:bodyPr/>
          <a:lstStyle/>
          <a:p>
            <a:r>
              <a:rPr lang="zh-CN" altLang="en-US" dirty="0">
                <a:sym typeface="+mn-ea"/>
              </a:rPr>
              <a:t>表列类型</a:t>
            </a:r>
            <a:r>
              <a:rPr lang="zh-CN" altLang="en-US" dirty="0" smtClean="0">
                <a:sym typeface="+mn-ea"/>
              </a:rPr>
              <a:t>设置</a:t>
            </a:r>
            <a:endParaRPr lang="en-US" altLang="zh-CN" dirty="0" smtClean="0">
              <a:sym typeface="+mn-ea"/>
            </a:endParaRPr>
          </a:p>
          <a:p>
            <a:endParaRPr lang="en-US" altLang="zh-CN" dirty="0">
              <a:sym typeface="+mn-ea"/>
            </a:endParaRPr>
          </a:p>
          <a:p>
            <a:endParaRPr lang="en-US" altLang="zh-CN" dirty="0" smtClean="0">
              <a:sym typeface="+mn-ea"/>
            </a:endParaRPr>
          </a:p>
          <a:p>
            <a:endParaRPr lang="en-US" altLang="zh-CN" dirty="0">
              <a:sym typeface="+mn-ea"/>
            </a:endParaRPr>
          </a:p>
          <a:p>
            <a:endParaRPr lang="en-US" altLang="zh-CN" dirty="0" smtClean="0">
              <a:sym typeface="+mn-ea"/>
            </a:endParaRPr>
          </a:p>
          <a:p>
            <a:endParaRPr lang="en-US" altLang="zh-CN" dirty="0">
              <a:sym typeface="+mn-ea"/>
            </a:endParaRPr>
          </a:p>
          <a:p>
            <a:r>
              <a:rPr lang="zh-CN" altLang="en-US" dirty="0" smtClean="0">
                <a:sym typeface="+mn-ea"/>
              </a:rPr>
              <a:t>常见的列属性：</a:t>
            </a:r>
            <a:endParaRPr lang="en-US" altLang="zh-CN" dirty="0" smtClean="0">
              <a:sym typeface="+mn-ea"/>
            </a:endParaRPr>
          </a:p>
          <a:p>
            <a:pPr lvl="1"/>
            <a:r>
              <a:rPr lang="en-US" altLang="zh-CN" dirty="0"/>
              <a:t>UNSIGNED</a:t>
            </a:r>
            <a:endParaRPr lang="en-US" altLang="zh-CN" dirty="0"/>
          </a:p>
          <a:p>
            <a:pPr lvl="1"/>
            <a:r>
              <a:rPr lang="en-US" altLang="zh-CN" dirty="0" smtClean="0"/>
              <a:t>AUTO_INCREMENT</a:t>
            </a:r>
            <a:endParaRPr lang="en-US" altLang="zh-CN" dirty="0" smtClean="0"/>
          </a:p>
          <a:p>
            <a:pPr lvl="1"/>
            <a:r>
              <a:rPr lang="en-US" altLang="zh-CN" dirty="0" smtClean="0"/>
              <a:t>NULL</a:t>
            </a:r>
            <a:r>
              <a:rPr lang="zh-CN" altLang="en-US" dirty="0" smtClean="0"/>
              <a:t>和</a:t>
            </a:r>
            <a:r>
              <a:rPr lang="en-US" altLang="zh-CN" dirty="0" smtClean="0"/>
              <a:t>NOT NULL</a:t>
            </a:r>
            <a:endParaRPr lang="en-US" altLang="zh-CN" dirty="0" smtClean="0"/>
          </a:p>
          <a:p>
            <a:pPr lvl="1"/>
            <a:endParaRPr lang="en-US" altLang="zh-CN" dirty="0"/>
          </a:p>
          <a:p>
            <a:pPr lvl="1"/>
            <a:endParaRPr lang="en-US" altLang="zh-CN" dirty="0" smtClean="0">
              <a:sym typeface="+mn-ea"/>
            </a:endParaRPr>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smtClean="0">
                <a:solidFill>
                  <a:srgbClr val="FF0000"/>
                </a:solidFill>
                <a:latin typeface="Calibri" panose="020F0502020204030204" charset="0"/>
                <a:ea typeface="宋体" panose="02010600030101010101" pitchFamily="2" charset="-122"/>
              </a:rPr>
              <a:t>[ </a:t>
            </a:r>
            <a:r>
              <a:rPr lang="zh-CN" altLang="en-US" b="1" dirty="0" smtClean="0">
                <a:solidFill>
                  <a:srgbClr val="FF0000"/>
                </a:solidFill>
                <a:latin typeface="Calibri" panose="020F0502020204030204" charset="0"/>
                <a:ea typeface="宋体" panose="02010600030101010101" pitchFamily="2" charset="-122"/>
              </a:rPr>
              <a:t>属性 </a:t>
            </a:r>
            <a:r>
              <a:rPr lang="en-US" altLang="zh-CN" b="1" dirty="0" smtClean="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属性 </a:t>
            </a:r>
            <a:r>
              <a:rPr lang="en-US" altLang="zh-CN" b="1" dirty="0" smtClean="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 …    </a:t>
            </a:r>
            <a:endParaRPr lang="en-US" altLang="zh-CN" b="1" dirty="0" smtClean="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属性 </a:t>
            </a:r>
            <a:r>
              <a:rPr lang="en-US" altLang="zh-CN" b="1" dirty="0">
                <a:solidFill>
                  <a:srgbClr val="FF0000"/>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wipe(left)">
                                      <p:cBhvr>
                                        <p:cTn id="10" dur="500"/>
                                        <p:tgtEl>
                                          <p:spTgt spid="3">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left)">
                                      <p:cBhvr>
                                        <p:cTn id="13" dur="500"/>
                                        <p:tgtEl>
                                          <p:spTgt spid="3">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r>
              <a:rPr lang="en-US" altLang="zh-CN" dirty="0">
                <a:sym typeface="+mn-ea"/>
              </a:rPr>
              <a:t>2-1</a:t>
            </a:r>
            <a:endParaRPr lang="zh-CN" altLang="en-US"/>
          </a:p>
        </p:txBody>
      </p:sp>
      <p:sp>
        <p:nvSpPr>
          <p:cNvPr id="3" name="内容占位符 2"/>
          <p:cNvSpPr>
            <a:spLocks noGrp="1"/>
          </p:cNvSpPr>
          <p:nvPr>
            <p:ph idx="1"/>
          </p:nvPr>
        </p:nvSpPr>
        <p:spPr/>
        <p:txBody>
          <a:bodyPr/>
          <a:lstStyle/>
          <a:p>
            <a:pPr lvl="0"/>
            <a:r>
              <a:rPr lang="en-US" altLang="zh-CN" dirty="0"/>
              <a:t>UNSIGNED</a:t>
            </a:r>
            <a:endParaRPr lang="en-US" altLang="zh-CN" dirty="0"/>
          </a:p>
          <a:p>
            <a:pPr lvl="1"/>
            <a:r>
              <a:rPr lang="zh-CN" altLang="en-US" dirty="0"/>
              <a:t>无符号的</a:t>
            </a:r>
            <a:endParaRPr lang="zh-CN" altLang="en-US" dirty="0"/>
          </a:p>
          <a:p>
            <a:pPr lvl="1"/>
            <a:r>
              <a:rPr lang="zh-CN" altLang="en-US" dirty="0"/>
              <a:t>声明该数据列不允许负数</a:t>
            </a:r>
            <a:endParaRPr lang="zh-CN" altLang="en-US" dirty="0"/>
          </a:p>
          <a:p>
            <a:pPr lvl="0"/>
            <a:r>
              <a:rPr lang="en-US" altLang="zh-CN" dirty="0"/>
              <a:t>ZEROFILL</a:t>
            </a:r>
            <a:endParaRPr lang="en-US" altLang="zh-CN" dirty="0"/>
          </a:p>
          <a:p>
            <a:pPr lvl="1"/>
            <a:r>
              <a:rPr lang="en-US" altLang="zh-CN" dirty="0"/>
              <a:t>0</a:t>
            </a:r>
            <a:r>
              <a:rPr lang="zh-CN" altLang="en-US" dirty="0"/>
              <a:t>填充的</a:t>
            </a:r>
            <a:endParaRPr lang="zh-CN" altLang="en-US" dirty="0"/>
          </a:p>
          <a:p>
            <a:pPr lvl="1"/>
            <a:r>
              <a:rPr lang="zh-CN" altLang="en-US" dirty="0"/>
              <a:t>不足位数的用</a:t>
            </a:r>
            <a:r>
              <a:rPr lang="en-US" altLang="zh-CN" dirty="0"/>
              <a:t>0</a:t>
            </a:r>
            <a:r>
              <a:rPr lang="zh-CN" altLang="en-US" dirty="0"/>
              <a:t>来填充，如</a:t>
            </a:r>
            <a:r>
              <a:rPr lang="en-US" altLang="x-none" dirty="0"/>
              <a:t> </a:t>
            </a:r>
            <a:r>
              <a:rPr lang="en-US" altLang="zh-CN" dirty="0" err="1"/>
              <a:t>int</a:t>
            </a:r>
            <a:r>
              <a:rPr lang="en-US" altLang="zh-CN" dirty="0"/>
              <a:t>(3),5</a:t>
            </a:r>
            <a:r>
              <a:rPr lang="zh-CN" altLang="en-US" dirty="0"/>
              <a:t>则为 </a:t>
            </a:r>
            <a:r>
              <a:rPr lang="en-US" altLang="zh-CN" dirty="0"/>
              <a:t>005</a:t>
            </a:r>
            <a:endParaRPr lang="en-US" altLang="zh-CN" dirty="0"/>
          </a:p>
          <a:p>
            <a:pPr lvl="0"/>
            <a:r>
              <a:rPr lang="en-US" altLang="zh-CN" dirty="0"/>
              <a:t>AUTO_INCREMENT</a:t>
            </a:r>
            <a:endParaRPr lang="en-US" altLang="zh-CN" dirty="0"/>
          </a:p>
          <a:p>
            <a:pPr lvl="1"/>
            <a:r>
              <a:rPr lang="zh-CN" altLang="en-US" dirty="0"/>
              <a:t>自动增长的，每添加一条数据，自动在上一个记录数上加</a:t>
            </a:r>
            <a:r>
              <a:rPr lang="en-US" altLang="zh-CN" dirty="0"/>
              <a:t>1</a:t>
            </a:r>
            <a:endParaRPr lang="en-US" altLang="zh-CN" dirty="0"/>
          </a:p>
          <a:p>
            <a:pPr lvl="1"/>
            <a:r>
              <a:rPr lang="zh-CN" altLang="en-US" dirty="0"/>
              <a:t>通常用于设置主键，且为整数类型</a:t>
            </a:r>
            <a:endParaRPr lang="zh-CN" altLang="en-US" dirty="0"/>
          </a:p>
          <a:p>
            <a:pPr lvl="1"/>
            <a:r>
              <a:rPr lang="zh-CN" altLang="en-US" dirty="0"/>
              <a:t>可定义起始值和步长</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sym typeface="+mn-ea"/>
              </a:rPr>
              <a:t>数据字段属性</a:t>
            </a:r>
            <a:r>
              <a:rPr lang="en-US" altLang="zh-CN" smtClean="0">
                <a:sym typeface="+mn-ea"/>
              </a:rPr>
              <a:t>2-2</a:t>
            </a:r>
            <a:endParaRPr lang="zh-CN" altLang="en-US"/>
          </a:p>
        </p:txBody>
      </p:sp>
      <p:sp>
        <p:nvSpPr>
          <p:cNvPr id="3" name="内容占位符 2"/>
          <p:cNvSpPr>
            <a:spLocks noGrp="1"/>
          </p:cNvSpPr>
          <p:nvPr>
            <p:ph idx="1"/>
          </p:nvPr>
        </p:nvSpPr>
        <p:spPr/>
        <p:txBody>
          <a:bodyPr/>
          <a:lstStyle/>
          <a:p>
            <a:pPr lvl="0"/>
            <a:r>
              <a:rPr lang="en-US" altLang="zh-CN" dirty="0" smtClean="0">
                <a:sym typeface="+mn-ea"/>
              </a:rPr>
              <a:t>NULL </a:t>
            </a:r>
            <a:r>
              <a:rPr lang="zh-CN" altLang="en-US" dirty="0" smtClean="0">
                <a:sym typeface="+mn-ea"/>
              </a:rPr>
              <a:t>和 </a:t>
            </a:r>
            <a:r>
              <a:rPr lang="en-US" altLang="zh-CN" dirty="0" smtClean="0">
                <a:sym typeface="+mn-ea"/>
              </a:rPr>
              <a:t>NOT NULL</a:t>
            </a:r>
            <a:endParaRPr lang="en-US" altLang="zh-CN" dirty="0" smtClean="0"/>
          </a:p>
          <a:p>
            <a:pPr lvl="1"/>
            <a:r>
              <a:rPr lang="zh-CN" altLang="en-US" dirty="0" smtClean="0">
                <a:sym typeface="+mn-ea"/>
              </a:rPr>
              <a:t>默认为</a:t>
            </a:r>
            <a:r>
              <a:rPr lang="en-US" altLang="zh-CN" dirty="0" smtClean="0">
                <a:sym typeface="+mn-ea"/>
              </a:rPr>
              <a:t>NULL,</a:t>
            </a:r>
            <a:r>
              <a:rPr lang="zh-CN" altLang="en-US" dirty="0" smtClean="0">
                <a:sym typeface="+mn-ea"/>
              </a:rPr>
              <a:t>即没有插入该列的数值</a:t>
            </a:r>
            <a:endParaRPr lang="en-US" altLang="x-none" dirty="0" smtClean="0"/>
          </a:p>
          <a:p>
            <a:pPr lvl="1"/>
            <a:r>
              <a:rPr lang="zh-CN" altLang="en-US" dirty="0" smtClean="0">
                <a:sym typeface="+mn-ea"/>
              </a:rPr>
              <a:t>如果设置为</a:t>
            </a:r>
            <a:r>
              <a:rPr lang="en-US" altLang="zh-CN" dirty="0" smtClean="0">
                <a:sym typeface="+mn-ea"/>
              </a:rPr>
              <a:t>NOT NULL</a:t>
            </a:r>
            <a:r>
              <a:rPr lang="zh-CN" altLang="en-US" dirty="0" smtClean="0">
                <a:sym typeface="+mn-ea"/>
              </a:rPr>
              <a:t>，则该列必须有值</a:t>
            </a:r>
            <a:endParaRPr lang="en-US" altLang="x-none" dirty="0" smtClean="0"/>
          </a:p>
          <a:p>
            <a:pPr lvl="0"/>
            <a:r>
              <a:rPr lang="en-US" altLang="zh-CN" dirty="0" smtClean="0">
                <a:sym typeface="+mn-ea"/>
              </a:rPr>
              <a:t>DEFAULT</a:t>
            </a:r>
            <a:endParaRPr lang="en-US" altLang="zh-CN" dirty="0" smtClean="0"/>
          </a:p>
          <a:p>
            <a:pPr lvl="1"/>
            <a:r>
              <a:rPr lang="zh-CN" altLang="en-US" dirty="0" smtClean="0">
                <a:sym typeface="+mn-ea"/>
              </a:rPr>
              <a:t>默认的</a:t>
            </a:r>
            <a:endParaRPr lang="en-US" altLang="x-none" dirty="0" smtClean="0"/>
          </a:p>
          <a:p>
            <a:pPr lvl="1"/>
            <a:r>
              <a:rPr lang="zh-CN" altLang="en-US" dirty="0" smtClean="0">
                <a:sym typeface="+mn-ea"/>
              </a:rPr>
              <a:t>用于设置默认值</a:t>
            </a:r>
            <a:endParaRPr lang="en-US" altLang="x-none" dirty="0" smtClean="0"/>
          </a:p>
          <a:p>
            <a:pPr lvl="2"/>
            <a:r>
              <a:rPr lang="zh-CN" altLang="en-US" dirty="0" smtClean="0">
                <a:sym typeface="+mn-ea"/>
              </a:rPr>
              <a:t>例如，性别字段，默认为“男”，否则为“女”；若无指定该列的值，则默认为“男”的值</a:t>
            </a:r>
            <a:endParaRPr lang="zh-CN" altLang="en-US" dirty="0" smtClean="0"/>
          </a:p>
          <a:p>
            <a:endParaRPr lang="zh-CN" altLang="en-US" dirty="0"/>
          </a:p>
        </p:txBody>
      </p:sp>
      <p:sp>
        <p:nvSpPr>
          <p:cNvPr id="6" name="矩形 5"/>
          <p:cNvSpPr/>
          <p:nvPr/>
        </p:nvSpPr>
        <p:spPr>
          <a:xfrm>
            <a:off x="1074955" y="4618888"/>
            <a:ext cx="6968067" cy="1731669"/>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zh-CN" altLang="en-US" b="1" dirty="0">
                <a:solidFill>
                  <a:schemeClr val="tx1"/>
                </a:solidFill>
                <a:latin typeface="Calibri" panose="020F0502020204030204" charset="0"/>
                <a:ea typeface="宋体" panose="02010600030101010101" pitchFamily="2" charset="-122"/>
              </a:rPr>
              <a:t>例如：</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 IF NOT EXISTS ]    `test`</a:t>
            </a:r>
            <a:r>
              <a:rPr lang="zh-CN" altLang="en-US"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a:t>
            </a:r>
            <a:endParaRPr lang="en-US" altLang="zh-CN" b="1" dirty="0" smtClean="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smtClean="0">
                <a:latin typeface="Calibri" panose="020F0502020204030204" charset="0"/>
                <a:ea typeface="宋体" panose="02010600030101010101" pitchFamily="2" charset="-122"/>
              </a:rPr>
              <a:t>      id </a:t>
            </a:r>
            <a:r>
              <a:rPr lang="en-US" altLang="zh-CN" b="1" dirty="0" err="1" smtClean="0">
                <a:latin typeface="Calibri" panose="020F0502020204030204" charset="0"/>
                <a:ea typeface="宋体" panose="02010600030101010101" pitchFamily="2" charset="-122"/>
              </a:rPr>
              <a:t>int</a:t>
            </a:r>
            <a:r>
              <a:rPr lang="en-US" altLang="zh-CN" b="1" dirty="0" smtClean="0">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unsigned </a:t>
            </a:r>
            <a:r>
              <a:rPr lang="en-US" altLang="zh-CN" b="1" dirty="0" err="1" smtClean="0">
                <a:solidFill>
                  <a:srgbClr val="FF0000"/>
                </a:solidFill>
                <a:latin typeface="Calibri" panose="020F0502020204030204" charset="0"/>
                <a:ea typeface="宋体" panose="02010600030101010101" pitchFamily="2" charset="-122"/>
              </a:rPr>
              <a:t>auto_increament</a:t>
            </a:r>
            <a:r>
              <a:rPr lang="en-US" altLang="zh-CN" b="1" dirty="0" smtClean="0">
                <a:solidFill>
                  <a:srgbClr val="FF0000"/>
                </a:solidFill>
                <a:latin typeface="Calibri" panose="020F0502020204030204" charset="0"/>
                <a:ea typeface="宋体" panose="02010600030101010101" pitchFamily="2" charset="-122"/>
              </a:rPr>
              <a:t> primary key,</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name </a:t>
            </a:r>
            <a:r>
              <a:rPr lang="en-US" altLang="zh-CN" b="1" dirty="0" err="1" smtClean="0">
                <a:solidFill>
                  <a:schemeClr val="tx1"/>
                </a:solidFill>
                <a:latin typeface="Calibri" panose="020F0502020204030204" charset="0"/>
                <a:ea typeface="宋体" panose="02010600030101010101" pitchFamily="2" charset="-122"/>
              </a:rPr>
              <a:t>varchar</a:t>
            </a:r>
            <a:r>
              <a:rPr lang="en-US" altLang="zh-CN" b="1" dirty="0" smtClean="0">
                <a:solidFill>
                  <a:schemeClr val="tx1"/>
                </a:solidFill>
                <a:latin typeface="Calibri" panose="020F0502020204030204" charset="0"/>
                <a:ea typeface="宋体" panose="02010600030101010101" pitchFamily="2" charset="-122"/>
              </a:rPr>
              <a:t>(20) </a:t>
            </a:r>
            <a:r>
              <a:rPr lang="en-US" altLang="zh-CN" b="1" dirty="0" smtClean="0">
                <a:solidFill>
                  <a:srgbClr val="FF0000"/>
                </a:solidFill>
                <a:latin typeface="Calibri" panose="020F0502020204030204" charset="0"/>
                <a:ea typeface="宋体" panose="02010600030101010101" pitchFamily="2" charset="-122"/>
              </a:rPr>
              <a:t>not null,</a:t>
            </a:r>
            <a:endParaRPr lang="en-US" altLang="zh-CN" b="1" dirty="0" smtClean="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      sex </a:t>
            </a:r>
            <a:r>
              <a:rPr lang="en-US" altLang="zh-CN" b="1" dirty="0" err="1" smtClean="0">
                <a:solidFill>
                  <a:schemeClr val="tx1"/>
                </a:solidFill>
                <a:latin typeface="Calibri" panose="020F0502020204030204" charset="0"/>
                <a:ea typeface="宋体" panose="02010600030101010101" pitchFamily="2" charset="-122"/>
              </a:rPr>
              <a:t>varchar</a:t>
            </a:r>
            <a:r>
              <a:rPr lang="en-US" altLang="zh-CN" b="1" dirty="0" smtClean="0">
                <a:solidFill>
                  <a:schemeClr val="tx1"/>
                </a:solidFill>
                <a:latin typeface="Calibri" panose="020F0502020204030204" charset="0"/>
                <a:ea typeface="宋体" panose="02010600030101010101" pitchFamily="2" charset="-122"/>
              </a:rPr>
              <a:t>(10) </a:t>
            </a:r>
            <a:r>
              <a:rPr lang="en-US" altLang="zh-CN" b="1" dirty="0" smtClean="0">
                <a:solidFill>
                  <a:srgbClr val="FF0000"/>
                </a:solidFill>
                <a:latin typeface="Calibri" panose="020F0502020204030204" charset="0"/>
                <a:ea typeface="宋体" panose="02010600030101010101" pitchFamily="2" charset="-122"/>
              </a:rPr>
              <a:t>not null default ‘</a:t>
            </a:r>
            <a:r>
              <a:rPr lang="zh-CN" altLang="en-US" b="1" dirty="0" smtClean="0">
                <a:solidFill>
                  <a:srgbClr val="FF0000"/>
                </a:solidFill>
                <a:latin typeface="Calibri" panose="020F0502020204030204" charset="0"/>
                <a:ea typeface="宋体" panose="02010600030101010101" pitchFamily="2" charset="-122"/>
              </a:rPr>
              <a:t>男</a:t>
            </a:r>
            <a:r>
              <a:rPr lang="en-US" altLang="zh-CN" b="1" dirty="0" smtClean="0">
                <a:solidFill>
                  <a:srgbClr val="FF0000"/>
                </a:solidFill>
                <a:latin typeface="Calibri" panose="020F0502020204030204" charset="0"/>
                <a:ea typeface="宋体" panose="02010600030101010101" pitchFamily="2" charset="-122"/>
              </a:rPr>
              <a:t>’</a:t>
            </a:r>
            <a:endParaRPr lang="en-US" altLang="zh-CN" b="1" dirty="0" smtClean="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smtClean="0">
                <a:solidFill>
                  <a:schemeClr val="tx1"/>
                </a:solidFill>
                <a:latin typeface="Calibri" panose="020F0502020204030204" charset="0"/>
                <a:ea typeface="宋体" panose="02010600030101010101" pitchFamily="2" charset="-122"/>
              </a:rPr>
              <a:t>)</a:t>
            </a:r>
            <a:endParaRPr lang="en-US" altLang="zh-CN" b="1" dirty="0">
              <a:solidFill>
                <a:srgbClr val="FF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数据字段注释</a:t>
            </a:r>
            <a:endParaRPr lang="zh-CN" altLang="en-US"/>
          </a:p>
        </p:txBody>
      </p:sp>
      <p:sp>
        <p:nvSpPr>
          <p:cNvPr id="3" name="内容占位符 2"/>
          <p:cNvSpPr>
            <a:spLocks noGrp="1"/>
          </p:cNvSpPr>
          <p:nvPr>
            <p:ph idx="1"/>
          </p:nvPr>
        </p:nvSpPr>
        <p:spPr/>
        <p:txBody>
          <a:bodyPr/>
          <a:lstStyle/>
          <a:p>
            <a:r>
              <a:rPr lang="zh-CN" altLang="en-US" dirty="0">
                <a:sym typeface="+mn-ea"/>
              </a:rPr>
              <a:t>表列类型注释</a:t>
            </a:r>
            <a:endParaRPr lang="zh-CN" altLang="en-US"/>
          </a:p>
        </p:txBody>
      </p:sp>
      <p:sp>
        <p:nvSpPr>
          <p:cNvPr id="6" name="矩形 5"/>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注释</a:t>
            </a:r>
            <a:r>
              <a:rPr lang="en-US" altLang="zh-CN" b="1" dirty="0">
                <a:solidFill>
                  <a:srgbClr val="FF0000"/>
                </a:solidFill>
                <a:latin typeface="Calibri" panose="020F0502020204030204" charset="0"/>
                <a:ea typeface="宋体" panose="02010600030101010101" pitchFamily="2" charset="-122"/>
              </a:rPr>
              <a:t>] </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p:txBody>
      </p:sp>
      <p:sp>
        <p:nvSpPr>
          <p:cNvPr id="7" name="矩形 6"/>
          <p:cNvSpPr/>
          <p:nvPr/>
        </p:nvSpPr>
        <p:spPr>
          <a:xfrm>
            <a:off x="733311" y="4136569"/>
            <a:ext cx="6968067" cy="1200329"/>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zh-CN" altLang="en-US" b="1" dirty="0">
                <a:solidFill>
                  <a:schemeClr val="tx1"/>
                </a:solidFill>
                <a:latin typeface="Calibri" panose="020F0502020204030204" charset="0"/>
                <a:ea typeface="宋体" panose="02010600030101010101" pitchFamily="2" charset="-122"/>
              </a:rPr>
              <a:t>例如：</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 IF NOT EXISTS ]    `test`</a:t>
            </a:r>
            <a:r>
              <a:rPr lang="zh-CN" altLang="en-US" b="1" dirty="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`id`   </a:t>
            </a:r>
            <a:r>
              <a:rPr lang="en-US" altLang="zh-CN" b="1" dirty="0" err="1">
                <a:solidFill>
                  <a:schemeClr val="tx1"/>
                </a:solidFill>
                <a:latin typeface="Calibri" panose="020F0502020204030204" charset="0"/>
                <a:ea typeface="宋体" panose="02010600030101010101" pitchFamily="2" charset="-122"/>
              </a:rPr>
              <a:t>int</a:t>
            </a:r>
            <a:r>
              <a:rPr lang="en-US" altLang="zh-CN" b="1" dirty="0">
                <a:solidFill>
                  <a:schemeClr val="tx1"/>
                </a:solidFill>
                <a:latin typeface="Calibri" panose="020F0502020204030204" charset="0"/>
                <a:ea typeface="宋体" panose="02010600030101010101" pitchFamily="2" charset="-122"/>
              </a:rPr>
              <a:t> (11)  UNSIGNED  </a:t>
            </a:r>
            <a:r>
              <a:rPr lang="en-US" altLang="zh-CN" b="1" dirty="0">
                <a:solidFill>
                  <a:srgbClr val="FF0000"/>
                </a:solidFill>
                <a:latin typeface="Calibri" panose="020F0502020204030204" charset="0"/>
                <a:ea typeface="宋体" panose="02010600030101010101" pitchFamily="2" charset="-122"/>
              </a:rPr>
              <a:t>COMMENT   ‘</a:t>
            </a:r>
            <a:r>
              <a:rPr lang="zh-CN" altLang="en-US" b="1" dirty="0">
                <a:solidFill>
                  <a:srgbClr val="FF0000"/>
                </a:solidFill>
                <a:latin typeface="Calibri" panose="020F0502020204030204" charset="0"/>
                <a:ea typeface="宋体" panose="02010600030101010101" pitchFamily="2" charset="-122"/>
              </a:rPr>
              <a:t>编码号</a:t>
            </a:r>
            <a:r>
              <a:rPr lang="en-US" altLang="zh-CN" b="1" dirty="0">
                <a:solidFill>
                  <a:srgbClr val="FF0000"/>
                </a:solidFill>
                <a:latin typeface="Calibri" panose="020F0502020204030204" charset="0"/>
                <a:ea typeface="宋体" panose="02010600030101010101" pitchFamily="2" charset="-122"/>
              </a:rPr>
              <a:t>’</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en-US" altLang="zh-CN" b="1" dirty="0">
                <a:solidFill>
                  <a:srgbClr val="FF0000"/>
                </a:solidFill>
                <a:latin typeface="Calibri" panose="020F0502020204030204" charset="0"/>
                <a:ea typeface="宋体" panose="02010600030101010101" pitchFamily="2" charset="-122"/>
              </a:rPr>
              <a:t>COMMENT=‘</a:t>
            </a:r>
            <a:r>
              <a:rPr lang="zh-CN" altLang="en-US" b="1" dirty="0">
                <a:solidFill>
                  <a:srgbClr val="FF0000"/>
                </a:solidFill>
                <a:latin typeface="Calibri" panose="020F0502020204030204" charset="0"/>
                <a:ea typeface="宋体" panose="02010600030101010101" pitchFamily="2" charset="-122"/>
              </a:rPr>
              <a:t>测试表</a:t>
            </a:r>
            <a:r>
              <a:rPr lang="en-US" altLang="zh-CN" b="1" dirty="0">
                <a:solidFill>
                  <a:srgbClr val="FF0000"/>
                </a:solidFill>
                <a:latin typeface="Calibri" panose="020F0502020204030204" charset="0"/>
                <a:ea typeface="宋体" panose="02010600030101010101" pitchFamily="2" charset="-122"/>
              </a:rPr>
              <a:t>’;</a:t>
            </a:r>
            <a:endParaRPr lang="en-US" altLang="zh-CN" b="1" dirty="0">
              <a:solidFill>
                <a:srgbClr val="FF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课堂</a:t>
            </a:r>
            <a:r>
              <a:rPr lang="zh-CN" altLang="en-US" dirty="0" smtClean="0"/>
              <a:t>练习</a:t>
            </a:r>
            <a:r>
              <a:rPr lang="en-US" altLang="zh-CN" dirty="0" smtClean="0"/>
              <a:t>-1</a:t>
            </a:r>
            <a:endParaRPr lang="zh-CN" altLang="en-US" dirty="0"/>
          </a:p>
        </p:txBody>
      </p:sp>
      <p:sp>
        <p:nvSpPr>
          <p:cNvPr id="3" name="内容占位符 2"/>
          <p:cNvSpPr>
            <a:spLocks noGrp="1"/>
          </p:cNvSpPr>
          <p:nvPr>
            <p:ph idx="1"/>
          </p:nvPr>
        </p:nvSpPr>
        <p:spPr/>
        <p:txBody>
          <a:bodyPr/>
          <a:lstStyle/>
          <a:p>
            <a:pPr lvl="0"/>
            <a:r>
              <a:rPr lang="zh-CN" altLang="en-US" dirty="0"/>
              <a:t>需求说明：</a:t>
            </a:r>
            <a:endParaRPr lang="zh-CN" altLang="en-US" dirty="0"/>
          </a:p>
          <a:p>
            <a:pPr lvl="1"/>
            <a:r>
              <a:rPr lang="zh-CN" altLang="en-US" dirty="0"/>
              <a:t>使用语句新建</a:t>
            </a:r>
            <a:r>
              <a:rPr lang="en-US" altLang="zh-CN" dirty="0"/>
              <a:t>student</a:t>
            </a:r>
            <a:r>
              <a:rPr lang="zh-CN" altLang="en-US" dirty="0" smtClean="0"/>
              <a:t>表，编码采用</a:t>
            </a:r>
            <a:r>
              <a:rPr lang="en-US" altLang="zh-CN" dirty="0" smtClean="0"/>
              <a:t>utf-8</a:t>
            </a:r>
            <a:r>
              <a:rPr lang="zh-CN" altLang="en-US" dirty="0" smtClean="0"/>
              <a:t>格式。</a:t>
            </a:r>
            <a:endParaRPr lang="zh-CN" altLang="en-US" dirty="0"/>
          </a:p>
          <a:p>
            <a:pPr lvl="1"/>
            <a:r>
              <a:rPr lang="zh-CN" altLang="en-US" dirty="0"/>
              <a:t>具体设计如下：</a:t>
            </a:r>
            <a:endParaRPr lang="zh-CN" altLang="en-US" dirty="0"/>
          </a:p>
          <a:p>
            <a:endParaRPr lang="zh-CN" altLang="en-US" dirty="0"/>
          </a:p>
        </p:txBody>
      </p:sp>
      <p:graphicFrame>
        <p:nvGraphicFramePr>
          <p:cNvPr id="4" name="表格 3"/>
          <p:cNvGraphicFramePr>
            <a:graphicFrameLocks noGrp="1"/>
          </p:cNvGraphicFramePr>
          <p:nvPr/>
        </p:nvGraphicFramePr>
        <p:xfrm>
          <a:off x="609599" y="2677795"/>
          <a:ext cx="7900406" cy="4079240"/>
        </p:xfrm>
        <a:graphic>
          <a:graphicData uri="http://schemas.openxmlformats.org/drawingml/2006/table">
            <a:tbl>
              <a:tblPr firstRow="1" bandRow="1">
                <a:tableStyleId>{5C22544A-7EE6-4342-B048-85BDC9FD1C3A}</a:tableStyleId>
              </a:tblPr>
              <a:tblGrid>
                <a:gridCol w="1473200"/>
                <a:gridCol w="1233424"/>
                <a:gridCol w="1353312"/>
                <a:gridCol w="1353312"/>
                <a:gridCol w="2487158"/>
              </a:tblGrid>
              <a:tr h="370840">
                <a:tc>
                  <a:txBody>
                    <a:bodyPr/>
                    <a:lstStyle/>
                    <a:p>
                      <a:pPr algn="ctr"/>
                      <a:r>
                        <a:rPr lang="zh-CN" altLang="en-US" dirty="0" smtClean="0">
                          <a:latin typeface="微软雅黑" panose="020B0503020204020204" charset="-122"/>
                          <a:ea typeface="微软雅黑" panose="020B0503020204020204" charset="-122"/>
                        </a:rPr>
                        <a:t>字段</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类型</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是否为空</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默认</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注释</a:t>
                      </a:r>
                      <a:endParaRPr lang="zh-CN" altLang="en-US"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StudentNo</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主键，自动编号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StudentName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(20)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学生姓名</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LoginPwd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(20)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smtClean="0">
                          <a:latin typeface="微软雅黑" panose="020B0503020204020204" charset="-122"/>
                          <a:ea typeface="微软雅黑" panose="020B0503020204020204" charset="-122"/>
                        </a:rPr>
                        <a:t>888888</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密码，默认</a:t>
                      </a:r>
                      <a:r>
                        <a:rPr lang="en-US" altLang="zh-CN" sz="1400" dirty="0" smtClean="0">
                          <a:latin typeface="微软雅黑" panose="020B0503020204020204" charset="-122"/>
                          <a:ea typeface="微软雅黑" panose="020B0503020204020204" charset="-122"/>
                        </a:rPr>
                        <a:t>6</a:t>
                      </a:r>
                      <a:r>
                        <a:rPr lang="zh-CN" altLang="en-US" sz="1400" dirty="0" smtClean="0">
                          <a:latin typeface="微软雅黑" panose="020B0503020204020204" charset="-122"/>
                          <a:ea typeface="微软雅黑" panose="020B0503020204020204" charset="-122"/>
                        </a:rPr>
                        <a:t>个</a:t>
                      </a:r>
                      <a:r>
                        <a:rPr lang="en-US" altLang="zh-CN" sz="1400" dirty="0" smtClean="0">
                          <a:latin typeface="微软雅黑" panose="020B0503020204020204" charset="-122"/>
                          <a:ea typeface="微软雅黑" panose="020B0503020204020204" charset="-122"/>
                        </a:rPr>
                        <a:t>8</a:t>
                      </a:r>
                      <a:r>
                        <a:rPr lang="zh-CN" altLang="en-US" sz="1400" dirty="0" smtClean="0">
                          <a:latin typeface="微软雅黑" panose="020B0503020204020204" charset="-122"/>
                          <a:ea typeface="微软雅黑" panose="020B0503020204020204" charset="-122"/>
                        </a:rPr>
                        <a:t>。</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smtClean="0">
                          <a:latin typeface="微软雅黑" panose="020B0503020204020204" charset="-122"/>
                          <a:ea typeface="微软雅黑" panose="020B0503020204020204" charset="-122"/>
                        </a:rPr>
                        <a:t>Sex</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tinyint</a:t>
                      </a:r>
                      <a:r>
                        <a:rPr lang="en-US" altLang="zh-CN" sz="1400" dirty="0" smtClean="0">
                          <a:latin typeface="微软雅黑" panose="020B0503020204020204" charset="-122"/>
                          <a:ea typeface="微软雅黑" panose="020B0503020204020204" charset="-122"/>
                        </a:rPr>
                        <a:t>(1)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是</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默认</a:t>
                      </a:r>
                      <a:r>
                        <a:rPr lang="en-US" altLang="zh-CN" sz="1400" dirty="0" smtClean="0">
                          <a:latin typeface="微软雅黑" panose="020B0503020204020204" charset="-122"/>
                          <a:ea typeface="微软雅黑" panose="020B0503020204020204" charset="-122"/>
                        </a:rPr>
                        <a:t>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性别，取值</a:t>
                      </a:r>
                      <a:r>
                        <a:rPr lang="en-US" altLang="zh-CN" sz="1400" dirty="0" smtClean="0">
                          <a:latin typeface="微软雅黑" panose="020B0503020204020204" charset="-122"/>
                          <a:ea typeface="微软雅黑" panose="020B0503020204020204" charset="-122"/>
                        </a:rPr>
                        <a:t>0</a:t>
                      </a:r>
                      <a:r>
                        <a:rPr lang="zh-CN" altLang="en-US" sz="1400" dirty="0" smtClean="0">
                          <a:latin typeface="微软雅黑" panose="020B0503020204020204" charset="-122"/>
                          <a:ea typeface="微软雅黑" panose="020B0503020204020204" charset="-122"/>
                        </a:rPr>
                        <a:t>或</a:t>
                      </a:r>
                      <a:r>
                        <a:rPr lang="en-US" altLang="zh-CN" sz="1400" dirty="0" smtClean="0">
                          <a:latin typeface="微软雅黑" panose="020B0503020204020204" charset="-122"/>
                          <a:ea typeface="微软雅黑" panose="020B0503020204020204" charset="-122"/>
                        </a:rPr>
                        <a:t>1.</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Gradeid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年级编号，外键约束</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smtClean="0">
                          <a:latin typeface="微软雅黑" panose="020B0503020204020204" charset="-122"/>
                          <a:ea typeface="微软雅黑" panose="020B0503020204020204" charset="-122"/>
                        </a:rPr>
                        <a:t>Phone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(50)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是</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手机号码，允许为空。</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smtClean="0">
                          <a:latin typeface="微软雅黑" panose="020B0503020204020204" charset="-122"/>
                          <a:ea typeface="微软雅黑" panose="020B0503020204020204" charset="-122"/>
                        </a:rPr>
                        <a:t>Address</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(255)</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是</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联系地址，允许为空。</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BornDate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datetime</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默认</a:t>
                      </a:r>
                      <a:r>
                        <a:rPr lang="en-US" altLang="zh-CN" sz="1400" dirty="0" smtClean="0">
                          <a:latin typeface="微软雅黑" panose="020B0503020204020204" charset="-122"/>
                          <a:ea typeface="微软雅黑" panose="020B0503020204020204" charset="-122"/>
                        </a:rPr>
                        <a:t>1900-1-1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出生日期。</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smtClean="0">
                          <a:latin typeface="微软雅黑" panose="020B0503020204020204" charset="-122"/>
                          <a:ea typeface="微软雅黑" panose="020B0503020204020204" charset="-122"/>
                        </a:rPr>
                        <a:t>Email</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(50)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是</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电子邮件，允许为空。</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IdentityCard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(18)</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身份证号，唯一约束。</a:t>
                      </a:r>
                      <a:endParaRPr lang="zh-CN" altLang="en-US" sz="1400" dirty="0">
                        <a:latin typeface="微软雅黑" panose="020B0503020204020204" charset="-122"/>
                        <a:ea typeface="微软雅黑" panose="020B0503020204020204" charset="-122"/>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r>
              <a:rPr lang="en-US" altLang="zh-CN" dirty="0" smtClean="0"/>
              <a:t>-2</a:t>
            </a:r>
            <a:endParaRPr lang="zh-CN" altLang="en-US" dirty="0"/>
          </a:p>
        </p:txBody>
      </p:sp>
      <p:sp>
        <p:nvSpPr>
          <p:cNvPr id="3" name="内容占位符 2"/>
          <p:cNvSpPr>
            <a:spLocks noGrp="1"/>
          </p:cNvSpPr>
          <p:nvPr>
            <p:ph idx="1"/>
          </p:nvPr>
        </p:nvSpPr>
        <p:spPr/>
        <p:txBody>
          <a:bodyPr/>
          <a:lstStyle/>
          <a:p>
            <a:pPr lvl="0"/>
            <a:r>
              <a:rPr lang="zh-CN" altLang="en-US" dirty="0"/>
              <a:t>需求说明：</a:t>
            </a:r>
            <a:endParaRPr lang="zh-CN" altLang="en-US" dirty="0"/>
          </a:p>
          <a:p>
            <a:pPr lvl="1"/>
            <a:r>
              <a:rPr lang="zh-CN" altLang="en-US" dirty="0"/>
              <a:t>使用语句</a:t>
            </a:r>
            <a:r>
              <a:rPr lang="zh-CN" altLang="en-US" dirty="0" smtClean="0"/>
              <a:t>新建</a:t>
            </a:r>
            <a:r>
              <a:rPr lang="en-US" altLang="zh-CN" dirty="0" smtClean="0"/>
              <a:t>grade</a:t>
            </a:r>
            <a:r>
              <a:rPr lang="zh-CN" altLang="en-US" dirty="0" smtClean="0"/>
              <a:t>表</a:t>
            </a:r>
            <a:r>
              <a:rPr lang="zh-CN" altLang="en-US" dirty="0"/>
              <a:t>，编码采用</a:t>
            </a:r>
            <a:r>
              <a:rPr lang="en-US" altLang="zh-CN" dirty="0"/>
              <a:t>utf-8</a:t>
            </a:r>
            <a:r>
              <a:rPr lang="zh-CN" altLang="en-US" dirty="0"/>
              <a:t>格式。</a:t>
            </a:r>
            <a:endParaRPr lang="zh-CN" altLang="en-US" dirty="0"/>
          </a:p>
          <a:p>
            <a:pPr lvl="1"/>
            <a:r>
              <a:rPr lang="zh-CN" altLang="en-US" dirty="0"/>
              <a:t>具体设计如下：</a:t>
            </a:r>
            <a:endParaRPr lang="zh-CN" altLang="en-US" dirty="0"/>
          </a:p>
          <a:p>
            <a:endParaRPr lang="zh-CN" altLang="en-US" dirty="0"/>
          </a:p>
        </p:txBody>
      </p:sp>
      <p:graphicFrame>
        <p:nvGraphicFramePr>
          <p:cNvPr id="4" name="表格 3"/>
          <p:cNvGraphicFramePr>
            <a:graphicFrameLocks noGrp="1"/>
          </p:cNvGraphicFramePr>
          <p:nvPr/>
        </p:nvGraphicFramePr>
        <p:xfrm>
          <a:off x="609599" y="2760980"/>
          <a:ext cx="7633649" cy="1112520"/>
        </p:xfrm>
        <a:graphic>
          <a:graphicData uri="http://schemas.openxmlformats.org/drawingml/2006/table">
            <a:tbl>
              <a:tblPr firstRow="1" bandRow="1">
                <a:tableStyleId>{5C22544A-7EE6-4342-B048-85BDC9FD1C3A}</a:tableStyleId>
              </a:tblPr>
              <a:tblGrid>
                <a:gridCol w="1473200"/>
                <a:gridCol w="1233424"/>
                <a:gridCol w="1353312"/>
                <a:gridCol w="1353312"/>
                <a:gridCol w="2220401"/>
              </a:tblGrid>
              <a:tr h="370840">
                <a:tc>
                  <a:txBody>
                    <a:bodyPr/>
                    <a:lstStyle/>
                    <a:p>
                      <a:pPr algn="ctr"/>
                      <a:r>
                        <a:rPr lang="zh-CN" altLang="en-US" dirty="0" smtClean="0">
                          <a:latin typeface="微软雅黑" panose="020B0503020204020204" charset="-122"/>
                          <a:ea typeface="微软雅黑" panose="020B0503020204020204" charset="-122"/>
                        </a:rPr>
                        <a:t>字段</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类型</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是否为空</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默认</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注释</a:t>
                      </a:r>
                      <a:endParaRPr lang="zh-CN" altLang="en-US"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Gradeid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主键，自动编号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GradeName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(20)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年级名称</a:t>
                      </a:r>
                      <a:endParaRPr lang="zh-CN" altLang="en-US" sz="1400" dirty="0">
                        <a:latin typeface="微软雅黑" panose="020B0503020204020204" charset="-122"/>
                        <a:ea typeface="微软雅黑" panose="020B0503020204020204" charset="-122"/>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本章任务</a:t>
            </a:r>
            <a:endParaRPr lang="zh-CN" altLang="en-US"/>
          </a:p>
        </p:txBody>
      </p:sp>
      <p:sp>
        <p:nvSpPr>
          <p:cNvPr id="5" name="内容占位符 4"/>
          <p:cNvSpPr>
            <a:spLocks noGrp="1"/>
          </p:cNvSpPr>
          <p:nvPr>
            <p:ph idx="1"/>
          </p:nvPr>
        </p:nvSpPr>
        <p:spPr/>
        <p:txBody>
          <a:bodyPr/>
          <a:lstStyle/>
          <a:p>
            <a:pPr lvl="0"/>
            <a:r>
              <a:rPr lang="zh-CN" altLang="en-US" dirty="0" smtClean="0">
                <a:sym typeface="+mn-ea"/>
              </a:rPr>
              <a:t>任务</a:t>
            </a:r>
            <a:r>
              <a:rPr lang="en-US" altLang="zh-CN" dirty="0" smtClean="0">
                <a:sym typeface="+mn-ea"/>
              </a:rPr>
              <a:t>1</a:t>
            </a:r>
            <a:r>
              <a:rPr lang="zh-CN" altLang="en-US" dirty="0" smtClean="0">
                <a:sym typeface="+mn-ea"/>
              </a:rPr>
              <a:t>：使用</a:t>
            </a:r>
            <a:r>
              <a:rPr lang="en-US" altLang="zh-CN" dirty="0" smtClean="0">
                <a:sym typeface="+mn-ea"/>
              </a:rPr>
              <a:t>DDL</a:t>
            </a:r>
            <a:r>
              <a:rPr lang="zh-CN" altLang="en-US" dirty="0" smtClean="0">
                <a:sym typeface="+mn-ea"/>
              </a:rPr>
              <a:t>语句创建</a:t>
            </a:r>
            <a:r>
              <a:rPr lang="en-US" altLang="zh-CN" dirty="0" err="1" smtClean="0">
                <a:sym typeface="+mn-ea"/>
              </a:rPr>
              <a:t>MySchool</a:t>
            </a:r>
            <a:r>
              <a:rPr lang="zh-CN" altLang="en-US" dirty="0" smtClean="0">
                <a:sym typeface="+mn-ea"/>
              </a:rPr>
              <a:t>数据库</a:t>
            </a:r>
            <a:endParaRPr lang="en-US" altLang="zh-CN" dirty="0" smtClean="0">
              <a:sym typeface="+mn-ea"/>
            </a:endParaRPr>
          </a:p>
          <a:p>
            <a:pPr lvl="0"/>
            <a:r>
              <a:rPr lang="zh-CN" altLang="en-US" dirty="0" smtClean="0">
                <a:sym typeface="+mn-ea"/>
              </a:rPr>
              <a:t>任务</a:t>
            </a:r>
            <a:r>
              <a:rPr lang="en-US" altLang="zh-CN" dirty="0" smtClean="0">
                <a:sym typeface="+mn-ea"/>
              </a:rPr>
              <a:t>2</a:t>
            </a:r>
            <a:r>
              <a:rPr lang="zh-CN" altLang="en-US" dirty="0" smtClean="0">
                <a:sym typeface="+mn-ea"/>
              </a:rPr>
              <a:t>：使用</a:t>
            </a:r>
            <a:r>
              <a:rPr lang="en-US" altLang="zh-CN" dirty="0" smtClean="0">
                <a:sym typeface="+mn-ea"/>
              </a:rPr>
              <a:t>DDL</a:t>
            </a:r>
            <a:r>
              <a:rPr lang="zh-CN" altLang="en-US" dirty="0" smtClean="0">
                <a:sym typeface="+mn-ea"/>
              </a:rPr>
              <a:t>语句创建数据表。</a:t>
            </a:r>
            <a:endParaRPr lang="en-US" altLang="x-none" dirty="0" smtClean="0"/>
          </a:p>
          <a:p>
            <a:pPr lvl="0"/>
            <a:r>
              <a:rPr lang="zh-CN" altLang="en-US" dirty="0" smtClean="0">
                <a:sym typeface="+mn-ea"/>
              </a:rPr>
              <a:t>任务</a:t>
            </a:r>
            <a:r>
              <a:rPr lang="en-US" altLang="zh-CN" dirty="0" smtClean="0">
                <a:sym typeface="+mn-ea"/>
              </a:rPr>
              <a:t>2</a:t>
            </a:r>
            <a:r>
              <a:rPr lang="zh-CN" altLang="en-US" dirty="0" smtClean="0">
                <a:sym typeface="+mn-ea"/>
              </a:rPr>
              <a:t>：使用</a:t>
            </a:r>
            <a:r>
              <a:rPr lang="en-US" altLang="zh-CN" dirty="0" smtClean="0">
                <a:sym typeface="+mn-ea"/>
              </a:rPr>
              <a:t>DDL</a:t>
            </a:r>
            <a:r>
              <a:rPr lang="zh-CN" altLang="en-US" dirty="0" smtClean="0">
                <a:sym typeface="+mn-ea"/>
              </a:rPr>
              <a:t>语句修改和</a:t>
            </a:r>
            <a:r>
              <a:rPr lang="zh-CN" altLang="en-US" dirty="0">
                <a:sym typeface="+mn-ea"/>
              </a:rPr>
              <a:t>删除</a:t>
            </a:r>
            <a:r>
              <a:rPr lang="zh-CN" altLang="en-US" dirty="0" smtClean="0">
                <a:sym typeface="+mn-ea"/>
              </a:rPr>
              <a:t>数据表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课堂</a:t>
            </a:r>
            <a:r>
              <a:rPr lang="zh-CN" altLang="en-US" dirty="0" smtClean="0"/>
              <a:t>练习</a:t>
            </a:r>
            <a:r>
              <a:rPr lang="en-US" altLang="zh-CN" dirty="0" smtClean="0"/>
              <a:t>-3</a:t>
            </a:r>
            <a:endParaRPr lang="zh-CN" altLang="en-US" dirty="0"/>
          </a:p>
        </p:txBody>
      </p:sp>
      <p:sp>
        <p:nvSpPr>
          <p:cNvPr id="3" name="内容占位符 2"/>
          <p:cNvSpPr>
            <a:spLocks noGrp="1"/>
          </p:cNvSpPr>
          <p:nvPr>
            <p:ph idx="1"/>
          </p:nvPr>
        </p:nvSpPr>
        <p:spPr/>
        <p:txBody>
          <a:bodyPr/>
          <a:lstStyle/>
          <a:p>
            <a:pPr lvl="0"/>
            <a:r>
              <a:rPr lang="zh-CN" altLang="en-US" dirty="0"/>
              <a:t>需求说明：</a:t>
            </a:r>
            <a:endParaRPr lang="zh-CN" altLang="en-US" dirty="0"/>
          </a:p>
          <a:p>
            <a:pPr lvl="1"/>
            <a:r>
              <a:rPr lang="zh-CN" altLang="en-US" dirty="0"/>
              <a:t>使用语句新建</a:t>
            </a:r>
            <a:r>
              <a:rPr lang="en-US" altLang="zh-CN" dirty="0"/>
              <a:t>subject</a:t>
            </a:r>
            <a:r>
              <a:rPr lang="zh-CN" altLang="en-US" dirty="0"/>
              <a:t>表</a:t>
            </a:r>
            <a:endParaRPr lang="zh-CN" altLang="en-US" dirty="0"/>
          </a:p>
          <a:p>
            <a:pPr lvl="1"/>
            <a:r>
              <a:rPr lang="zh-CN" altLang="en-US" dirty="0" smtClean="0"/>
              <a:t>具体</a:t>
            </a:r>
            <a:r>
              <a:rPr lang="zh-CN" altLang="en-US" dirty="0"/>
              <a:t>设计如下：</a:t>
            </a:r>
            <a:endParaRPr lang="zh-CN" altLang="en-US" dirty="0"/>
          </a:p>
        </p:txBody>
      </p:sp>
      <p:graphicFrame>
        <p:nvGraphicFramePr>
          <p:cNvPr id="5" name="表格 4"/>
          <p:cNvGraphicFramePr>
            <a:graphicFrameLocks noGrp="1"/>
          </p:cNvGraphicFramePr>
          <p:nvPr/>
        </p:nvGraphicFramePr>
        <p:xfrm>
          <a:off x="609599" y="2760980"/>
          <a:ext cx="7633649" cy="1854200"/>
        </p:xfrm>
        <a:graphic>
          <a:graphicData uri="http://schemas.openxmlformats.org/drawingml/2006/table">
            <a:tbl>
              <a:tblPr firstRow="1" bandRow="1">
                <a:tableStyleId>{5C22544A-7EE6-4342-B048-85BDC9FD1C3A}</a:tableStyleId>
              </a:tblPr>
              <a:tblGrid>
                <a:gridCol w="1473200"/>
                <a:gridCol w="1233424"/>
                <a:gridCol w="1353312"/>
                <a:gridCol w="1353312"/>
                <a:gridCol w="2220401"/>
              </a:tblGrid>
              <a:tr h="370840">
                <a:tc>
                  <a:txBody>
                    <a:bodyPr/>
                    <a:lstStyle/>
                    <a:p>
                      <a:pPr algn="ctr"/>
                      <a:r>
                        <a:rPr lang="zh-CN" altLang="en-US" dirty="0" smtClean="0">
                          <a:latin typeface="微软雅黑" panose="020B0503020204020204" charset="-122"/>
                          <a:ea typeface="微软雅黑" panose="020B0503020204020204" charset="-122"/>
                        </a:rPr>
                        <a:t>字段</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类型</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是否为空</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默认</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注释</a:t>
                      </a:r>
                      <a:endParaRPr lang="zh-CN" altLang="en-US"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SubjectNo</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主键，自动编号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SubjectName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Varchar</a:t>
                      </a:r>
                      <a:r>
                        <a:rPr lang="en-US" altLang="zh-CN" sz="1400" dirty="0" smtClean="0">
                          <a:latin typeface="微软雅黑" panose="020B0503020204020204" charset="-122"/>
                          <a:ea typeface="微软雅黑" panose="020B0503020204020204" charset="-122"/>
                        </a:rPr>
                        <a:t>(50)</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课程名称</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ClassHour</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(4)</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是</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学时</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GradeId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年级编号，外键。</a:t>
                      </a:r>
                      <a:endParaRPr lang="zh-CN" altLang="en-US" sz="1400" dirty="0">
                        <a:latin typeface="微软雅黑" panose="020B0503020204020204" charset="-122"/>
                        <a:ea typeface="微软雅黑" panose="020B0503020204020204" charset="-122"/>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课堂</a:t>
            </a:r>
            <a:r>
              <a:rPr lang="zh-CN" altLang="en-US" dirty="0" smtClean="0">
                <a:sym typeface="+mn-ea"/>
              </a:rPr>
              <a:t>练习</a:t>
            </a:r>
            <a:r>
              <a:rPr lang="en-US" altLang="zh-CN" dirty="0" smtClean="0">
                <a:sym typeface="+mn-ea"/>
              </a:rPr>
              <a:t>-4</a:t>
            </a:r>
            <a:endParaRPr lang="zh-CN" altLang="en-US" dirty="0"/>
          </a:p>
        </p:txBody>
      </p:sp>
      <p:sp>
        <p:nvSpPr>
          <p:cNvPr id="3" name="内容占位符 2"/>
          <p:cNvSpPr>
            <a:spLocks noGrp="1"/>
          </p:cNvSpPr>
          <p:nvPr>
            <p:ph idx="1"/>
          </p:nvPr>
        </p:nvSpPr>
        <p:spPr/>
        <p:txBody>
          <a:bodyPr/>
          <a:lstStyle/>
          <a:p>
            <a:pPr marL="342900" lvl="0" indent="-342900" eaLnBrk="0" hangingPunct="0">
              <a:spcBef>
                <a:spcPct val="20000"/>
              </a:spcBef>
              <a:buClr>
                <a:srgbClr val="4BACC6"/>
              </a:buClr>
              <a:buFont typeface="Wingdings" panose="05000000000000000000" pitchFamily="2" charset="2"/>
              <a:buChar char="u"/>
            </a:pPr>
            <a:r>
              <a:rPr lang="zh-CN" altLang="en-US" sz="2000" b="1" dirty="0">
                <a:latin typeface="Arial" panose="020B0604020202020204" pitchFamily="34" charset="0"/>
                <a:ea typeface="黑体" panose="02010609060101010101" pitchFamily="2" charset="-122"/>
                <a:sym typeface="+mn-ea"/>
              </a:rPr>
              <a:t>需求说明：</a:t>
            </a:r>
            <a:endParaRPr lang="zh-CN" altLang="en-US" sz="2000" b="1"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使用语句新建 </a:t>
            </a:r>
            <a:r>
              <a:rPr lang="en-US" altLang="zh-CN" sz="2000" dirty="0">
                <a:latin typeface="Arial" panose="020B0604020202020204" pitchFamily="34" charset="0"/>
                <a:ea typeface="黑体" panose="02010609060101010101" pitchFamily="2" charset="-122"/>
                <a:sym typeface="+mn-ea"/>
              </a:rPr>
              <a:t>result </a:t>
            </a:r>
            <a:r>
              <a:rPr lang="zh-CN" altLang="en-US" sz="2000" dirty="0">
                <a:latin typeface="Arial" panose="020B0604020202020204" pitchFamily="34" charset="0"/>
                <a:ea typeface="黑体" panose="02010609060101010101" pitchFamily="2" charset="-122"/>
                <a:sym typeface="+mn-ea"/>
              </a:rPr>
              <a:t>表</a:t>
            </a:r>
            <a:endParaRPr lang="en-US" altLang="x-none"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具体设计如下：</a:t>
            </a:r>
            <a:endParaRPr lang="zh-CN" altLang="en-US"/>
          </a:p>
        </p:txBody>
      </p:sp>
      <p:graphicFrame>
        <p:nvGraphicFramePr>
          <p:cNvPr id="5" name="表格 4"/>
          <p:cNvGraphicFramePr>
            <a:graphicFrameLocks noGrp="1"/>
          </p:cNvGraphicFramePr>
          <p:nvPr/>
        </p:nvGraphicFramePr>
        <p:xfrm>
          <a:off x="514065" y="2575560"/>
          <a:ext cx="8458201" cy="2225040"/>
        </p:xfrm>
        <a:graphic>
          <a:graphicData uri="http://schemas.openxmlformats.org/drawingml/2006/table">
            <a:tbl>
              <a:tblPr firstRow="1" bandRow="1">
                <a:tableStyleId>{5C22544A-7EE6-4342-B048-85BDC9FD1C3A}</a:tableStyleId>
              </a:tblPr>
              <a:tblGrid>
                <a:gridCol w="1473200"/>
                <a:gridCol w="1233424"/>
                <a:gridCol w="1353312"/>
                <a:gridCol w="1353312"/>
                <a:gridCol w="3044953"/>
              </a:tblGrid>
              <a:tr h="370840">
                <a:tc>
                  <a:txBody>
                    <a:bodyPr/>
                    <a:lstStyle/>
                    <a:p>
                      <a:pPr algn="ctr"/>
                      <a:r>
                        <a:rPr lang="zh-CN" altLang="en-US" dirty="0" smtClean="0">
                          <a:latin typeface="微软雅黑" panose="020B0503020204020204" charset="-122"/>
                          <a:ea typeface="微软雅黑" panose="020B0503020204020204" charset="-122"/>
                        </a:rPr>
                        <a:t>字段</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类型</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是否为空</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默认</a:t>
                      </a:r>
                      <a:endParaRPr lang="zh-CN" altLang="en-US" dirty="0">
                        <a:latin typeface="微软雅黑" panose="020B0503020204020204" charset="-122"/>
                        <a:ea typeface="微软雅黑" panose="020B0503020204020204" charset="-122"/>
                      </a:endParaRPr>
                    </a:p>
                  </a:txBody>
                  <a:tcPr/>
                </a:tc>
                <a:tc>
                  <a:txBody>
                    <a:bodyPr/>
                    <a:lstStyle/>
                    <a:p>
                      <a:pPr algn="ctr"/>
                      <a:r>
                        <a:rPr lang="zh-CN" altLang="en-US" dirty="0" smtClean="0">
                          <a:latin typeface="微软雅黑" panose="020B0503020204020204" charset="-122"/>
                          <a:ea typeface="微软雅黑" panose="020B0503020204020204" charset="-122"/>
                        </a:rPr>
                        <a:t>注释</a:t>
                      </a:r>
                      <a:endParaRPr lang="zh-CN" altLang="en-US"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Resultid</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主键，自动编号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StudentNo</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外键，学生编号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SubjectNo</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(11)</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外键，课程编号</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ExamDate</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Datetime</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默认当前时间</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考试日期</a:t>
                      </a:r>
                      <a:endParaRPr lang="zh-CN" altLang="en-US" sz="1400" dirty="0">
                        <a:latin typeface="微软雅黑" panose="020B0503020204020204" charset="-122"/>
                        <a:ea typeface="微软雅黑" panose="020B0503020204020204" charset="-122"/>
                      </a:endParaRPr>
                    </a:p>
                  </a:txBody>
                  <a:tcPr/>
                </a:tc>
              </a:tr>
              <a:tr h="370840">
                <a:tc>
                  <a:txBody>
                    <a:bodyPr/>
                    <a:lstStyle/>
                    <a:p>
                      <a:r>
                        <a:rPr lang="en-US" altLang="zh-CN" sz="1400" dirty="0" err="1" smtClean="0">
                          <a:latin typeface="微软雅黑" panose="020B0503020204020204" charset="-122"/>
                          <a:ea typeface="微软雅黑" panose="020B0503020204020204" charset="-122"/>
                        </a:rPr>
                        <a:t>StudentResult</a:t>
                      </a:r>
                      <a:endParaRPr lang="zh-CN" altLang="en-US" sz="1400" dirty="0">
                        <a:latin typeface="微软雅黑" panose="020B0503020204020204" charset="-122"/>
                        <a:ea typeface="微软雅黑" panose="020B0503020204020204" charset="-122"/>
                      </a:endParaRPr>
                    </a:p>
                  </a:txBody>
                  <a:tcPr/>
                </a:tc>
                <a:tc>
                  <a:txBody>
                    <a:bodyPr/>
                    <a:lstStyle/>
                    <a:p>
                      <a:r>
                        <a:rPr lang="en-US" altLang="zh-CN" sz="1400" dirty="0" err="1" smtClean="0">
                          <a:latin typeface="微软雅黑" panose="020B0503020204020204" charset="-122"/>
                          <a:ea typeface="微软雅黑" panose="020B0503020204020204" charset="-122"/>
                        </a:rPr>
                        <a:t>Int</a:t>
                      </a:r>
                      <a:r>
                        <a:rPr lang="en-US" altLang="zh-CN" sz="1400" dirty="0" smtClean="0">
                          <a:latin typeface="微软雅黑" panose="020B0503020204020204" charset="-122"/>
                          <a:ea typeface="微软雅黑" panose="020B0503020204020204" charset="-122"/>
                        </a:rPr>
                        <a:t>(4)</a:t>
                      </a:r>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否</a:t>
                      </a:r>
                      <a:endParaRPr lang="zh-CN" altLang="en-US" sz="1400" dirty="0">
                        <a:latin typeface="微软雅黑" panose="020B0503020204020204" charset="-122"/>
                        <a:ea typeface="微软雅黑" panose="020B0503020204020204" charset="-122"/>
                      </a:endParaRPr>
                    </a:p>
                  </a:txBody>
                  <a:tcPr/>
                </a:tc>
                <a:tc>
                  <a:txBody>
                    <a:bodyPr/>
                    <a:lstStyle/>
                    <a:p>
                      <a:endParaRPr lang="zh-CN" altLang="en-US" sz="1400" dirty="0">
                        <a:latin typeface="微软雅黑" panose="020B0503020204020204" charset="-122"/>
                        <a:ea typeface="微软雅黑" panose="020B0503020204020204" charset="-122"/>
                      </a:endParaRPr>
                    </a:p>
                  </a:txBody>
                  <a:tcPr/>
                </a:tc>
                <a:tc>
                  <a:txBody>
                    <a:bodyPr/>
                    <a:lstStyle/>
                    <a:p>
                      <a:r>
                        <a:rPr lang="zh-CN" altLang="en-US" sz="1400" dirty="0" smtClean="0">
                          <a:latin typeface="微软雅黑" panose="020B0503020204020204" charset="-122"/>
                          <a:ea typeface="微软雅黑" panose="020B0503020204020204" charset="-122"/>
                        </a:rPr>
                        <a:t>考试成绩</a:t>
                      </a:r>
                      <a:endParaRPr lang="zh-CN" altLang="en-US" sz="1400" dirty="0">
                        <a:latin typeface="微软雅黑" panose="020B0503020204020204" charset="-122"/>
                        <a:ea typeface="微软雅黑" panose="020B0503020204020204" charset="-122"/>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dirty="0"/>
          </a:p>
        </p:txBody>
      </p:sp>
      <p:sp>
        <p:nvSpPr>
          <p:cNvPr id="3" name="内容占位符 2"/>
          <p:cNvSpPr>
            <a:spLocks noGrp="1"/>
          </p:cNvSpPr>
          <p:nvPr>
            <p:ph idx="1"/>
          </p:nvPr>
        </p:nvSpPr>
        <p:spPr/>
        <p:txBody>
          <a:bodyPr/>
          <a:lstStyle/>
          <a:p>
            <a:r>
              <a:rPr lang="zh-CN" altLang="en-US" dirty="0">
                <a:sym typeface="+mn-ea"/>
              </a:rPr>
              <a:t>表列类型设置</a:t>
            </a:r>
            <a:endParaRPr lang="zh-CN" altLang="en-US"/>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a:t>
            </a:r>
            <a:r>
              <a:rPr lang="en-US" altLang="zh-CN" b="1" dirty="0" smtClean="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a:t>
            </a:r>
            <a:r>
              <a:rPr lang="zh-CN" altLang="en-US" b="1" dirty="0">
                <a:solidFill>
                  <a:srgbClr val="FF0000"/>
                </a:solidFill>
                <a:latin typeface="Calibri" panose="020F0502020204030204" charset="0"/>
                <a:ea typeface="宋体" panose="02010600030101010101" pitchFamily="2" charset="-122"/>
              </a:rPr>
              <a:t>表类型 </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表字符集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p:txBody>
      </p:sp>
      <p:sp>
        <p:nvSpPr>
          <p:cNvPr id="6" name="矩形 5"/>
          <p:cNvSpPr/>
          <p:nvPr/>
        </p:nvSpPr>
        <p:spPr>
          <a:xfrm>
            <a:off x="733312" y="3945315"/>
            <a:ext cx="6968067" cy="203132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ENGINE =  </a:t>
            </a:r>
            <a:r>
              <a:rPr lang="en-US" altLang="zh-CN" b="1" dirty="0" err="1">
                <a:solidFill>
                  <a:srgbClr val="FF0000"/>
                </a:solidFill>
                <a:latin typeface="Calibri" panose="020F0502020204030204" charset="0"/>
                <a:ea typeface="宋体" panose="02010600030101010101" pitchFamily="2" charset="-122"/>
              </a:rPr>
              <a:t>MyISAM</a:t>
            </a:r>
            <a:endParaRPr lang="en-US" altLang="zh-CN" b="1" dirty="0">
              <a:solidFill>
                <a:srgbClr val="FF0000"/>
              </a:solidFill>
              <a:latin typeface="Calibri" panose="020F0502020204030204" charset="0"/>
              <a:ea typeface="宋体" panose="02010600030101010101" pitchFamily="2" charset="-122"/>
            </a:endParaRPr>
          </a:p>
          <a:p>
            <a:pPr algn="just" fontAlgn="base">
              <a:spcBef>
                <a:spcPct val="0"/>
              </a:spcBef>
              <a:spcAft>
                <a:spcPct val="0"/>
              </a:spcAft>
            </a:pP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ENGINE =  </a:t>
            </a:r>
            <a:r>
              <a:rPr lang="en-US" altLang="zh-CN" b="1" dirty="0" err="1">
                <a:solidFill>
                  <a:srgbClr val="FF0000"/>
                </a:solidFill>
                <a:latin typeface="Calibri" panose="020F0502020204030204" charset="0"/>
                <a:ea typeface="宋体" panose="02010600030101010101" pitchFamily="2" charset="-122"/>
              </a:rPr>
              <a:t>InnoDB</a:t>
            </a:r>
            <a:endParaRPr lang="en-US" altLang="zh-CN" b="1" dirty="0">
              <a:solidFill>
                <a:srgbClr val="FF0000"/>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数据表的</a:t>
            </a:r>
            <a:r>
              <a:rPr lang="zh-CN" altLang="en-US" dirty="0" smtClean="0"/>
              <a:t>类型</a:t>
            </a:r>
            <a:endParaRPr lang="en-US" altLang="zh-CN" dirty="0"/>
          </a:p>
        </p:txBody>
      </p:sp>
      <p:sp>
        <p:nvSpPr>
          <p:cNvPr id="3" name="内容占位符 2"/>
          <p:cNvSpPr>
            <a:spLocks noGrp="1"/>
          </p:cNvSpPr>
          <p:nvPr>
            <p:ph idx="1"/>
          </p:nvPr>
        </p:nvSpPr>
        <p:spPr/>
        <p:txBody>
          <a:bodyPr/>
          <a:lstStyle/>
          <a:p>
            <a:pPr lvl="0"/>
            <a:r>
              <a:rPr lang="en-US" altLang="zh-CN" dirty="0" smtClean="0"/>
              <a:t>MySQL</a:t>
            </a:r>
            <a:r>
              <a:rPr lang="zh-CN" altLang="en-US" dirty="0"/>
              <a:t>的数据表的类型</a:t>
            </a:r>
            <a:r>
              <a:rPr lang="zh-CN" altLang="en-US" dirty="0" smtClean="0"/>
              <a:t>：</a:t>
            </a:r>
            <a:endParaRPr lang="en-US" altLang="zh-CN" dirty="0" smtClean="0"/>
          </a:p>
          <a:p>
            <a:pPr lvl="1"/>
            <a:r>
              <a:rPr lang="en-US" altLang="zh-CN" dirty="0" err="1" smtClean="0">
                <a:solidFill>
                  <a:srgbClr val="FF0000"/>
                </a:solidFill>
              </a:rPr>
              <a:t>MyISAM</a:t>
            </a:r>
            <a:r>
              <a:rPr lang="zh-CN" altLang="en-US" dirty="0">
                <a:solidFill>
                  <a:srgbClr val="FF0000"/>
                </a:solidFill>
              </a:rPr>
              <a:t>、</a:t>
            </a:r>
            <a:r>
              <a:rPr lang="en-US" altLang="zh-CN" dirty="0" err="1">
                <a:solidFill>
                  <a:srgbClr val="FF0000"/>
                </a:solidFill>
              </a:rPr>
              <a:t>InnoDB</a:t>
            </a:r>
            <a:r>
              <a:rPr lang="en-US" altLang="zh-CN" dirty="0">
                <a:solidFill>
                  <a:srgbClr val="FF0000"/>
                </a:solidFill>
              </a:rPr>
              <a:t> </a:t>
            </a:r>
            <a:r>
              <a:rPr lang="zh-CN" altLang="en-US" dirty="0"/>
              <a:t>、</a:t>
            </a:r>
            <a:r>
              <a:rPr lang="en-US" altLang="zh-CN" dirty="0"/>
              <a:t>HEAP</a:t>
            </a:r>
            <a:r>
              <a:rPr lang="zh-CN" altLang="en-US" dirty="0"/>
              <a:t>、</a:t>
            </a:r>
            <a:r>
              <a:rPr lang="en-US" altLang="zh-CN" dirty="0"/>
              <a:t>BOB</a:t>
            </a:r>
            <a:r>
              <a:rPr lang="zh-CN" altLang="en-US" dirty="0"/>
              <a:t>、</a:t>
            </a:r>
            <a:r>
              <a:rPr lang="en-US" altLang="zh-CN" dirty="0"/>
              <a:t>CSV</a:t>
            </a:r>
            <a:r>
              <a:rPr lang="zh-CN" altLang="en-US" dirty="0"/>
              <a:t>等</a:t>
            </a:r>
            <a:endParaRPr lang="zh-CN" altLang="en-US" dirty="0"/>
          </a:p>
          <a:p>
            <a:pPr lvl="0"/>
            <a:r>
              <a:rPr lang="zh-CN" altLang="en-US" dirty="0"/>
              <a:t>常见的</a:t>
            </a:r>
            <a:r>
              <a:rPr lang="en-US" altLang="zh-CN" dirty="0" err="1"/>
              <a:t>MyISAM</a:t>
            </a:r>
            <a:r>
              <a:rPr lang="zh-CN" altLang="en-US" dirty="0"/>
              <a:t>与</a:t>
            </a:r>
            <a:r>
              <a:rPr lang="en-US" altLang="zh-CN" dirty="0" err="1"/>
              <a:t>InnoDB</a:t>
            </a:r>
            <a:r>
              <a:rPr lang="zh-CN" altLang="en-US" dirty="0"/>
              <a:t>类型</a:t>
            </a:r>
            <a:endParaRPr lang="zh-CN" altLang="en-US" dirty="0"/>
          </a:p>
          <a:p>
            <a:endParaRPr lang="zh-CN" altLang="en-US" dirty="0"/>
          </a:p>
        </p:txBody>
      </p:sp>
      <p:graphicFrame>
        <p:nvGraphicFramePr>
          <p:cNvPr id="37892" name="Group 4"/>
          <p:cNvGraphicFramePr>
            <a:graphicFrameLocks noGrp="1"/>
          </p:cNvGraphicFramePr>
          <p:nvPr/>
        </p:nvGraphicFramePr>
        <p:xfrm>
          <a:off x="792481" y="2760100"/>
          <a:ext cx="7900415" cy="3799195"/>
        </p:xfrm>
        <a:graphic>
          <a:graphicData uri="http://schemas.openxmlformats.org/drawingml/2006/table">
            <a:tbl>
              <a:tblPr/>
              <a:tblGrid>
                <a:gridCol w="1426463"/>
                <a:gridCol w="3202687"/>
                <a:gridCol w="3271265"/>
              </a:tblGrid>
              <a:tr h="438361">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rPr>
                        <a:t>名称</a:t>
                      </a:r>
                      <a:endParaRPr kumimoji="0" lang="zh-CN" alt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err="1" smtClean="0">
                          <a:ln>
                            <a:noFill/>
                          </a:ln>
                          <a:solidFill>
                            <a:schemeClr val="bg1"/>
                          </a:solidFill>
                          <a:effectLst/>
                          <a:latin typeface="黑体" panose="02010609060101010101" pitchFamily="2" charset="-122"/>
                          <a:ea typeface="黑体" panose="02010609060101010101" pitchFamily="2" charset="-122"/>
                        </a:rPr>
                        <a:t>MyISAM</a:t>
                      </a:r>
                      <a:endParaRPr kumimoji="0" 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err="1" smtClean="0">
                          <a:ln>
                            <a:noFill/>
                          </a:ln>
                          <a:solidFill>
                            <a:schemeClr val="bg1"/>
                          </a:solidFill>
                          <a:effectLst/>
                          <a:latin typeface="黑体" panose="02010609060101010101" pitchFamily="2" charset="-122"/>
                          <a:ea typeface="黑体" panose="02010609060101010101" pitchFamily="2" charset="-122"/>
                        </a:rPr>
                        <a:t>InnoDB</a:t>
                      </a:r>
                      <a:endParaRPr kumimoji="0" lang="en-US" sz="20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事务处理</a:t>
                      </a:r>
                      <a:endPar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不支持</a:t>
                      </a:r>
                      <a:endPar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支持</a:t>
                      </a:r>
                      <a:endPar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6919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行表锁</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表锁，操作一行也会锁定整张表，不适合高并发。</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行锁，操作时只锁定一行，适合高并发。</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外键约束</a:t>
                      </a:r>
                      <a:endPar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不支持</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支持</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全文索引</a:t>
                      </a:r>
                      <a:endParaRPr kumimoji="0" lang="zh-CN" altLang="en-US" sz="18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支持</a:t>
                      </a:r>
                      <a:endPar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不支持</a:t>
                      </a:r>
                      <a:endParaRPr kumimoji="0" lang="zh-CN" altLang="en-US" sz="18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no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表空间大小</a:t>
                      </a:r>
                      <a:endPar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较小</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较大</a:t>
                      </a:r>
                      <a:r>
                        <a:rPr kumimoji="0" 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约</a:t>
                      </a:r>
                      <a:r>
                        <a:rPr kumimoji="0" 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2</a:t>
                      </a: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倍</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691937">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缓存</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只支持缓存索引，不缓存真实数据</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不仅缓存索引，还缓存真实数据，对内存要求较高。</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395392">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使用场合</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对性能要求较高</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18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事务处理</a:t>
                      </a:r>
                      <a:endParaRPr kumimoji="0" lang="zh-CN" altLang="en-US" sz="18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数据表的存储位置</a:t>
            </a:r>
            <a:endParaRPr lang="zh-CN" altLang="en-US"/>
          </a:p>
        </p:txBody>
      </p:sp>
      <p:sp>
        <p:nvSpPr>
          <p:cNvPr id="3" name="内容占位符 2"/>
          <p:cNvSpPr>
            <a:spLocks noGrp="1"/>
          </p:cNvSpPr>
          <p:nvPr>
            <p:ph idx="1"/>
          </p:nvPr>
        </p:nvSpPr>
        <p:spPr/>
        <p:txBody>
          <a:bodyPr/>
          <a:lstStyle/>
          <a:p>
            <a:pPr lvl="0"/>
            <a:r>
              <a:rPr lang="en-US" altLang="zh-CN" dirty="0"/>
              <a:t>MySQL</a:t>
            </a:r>
            <a:r>
              <a:rPr lang="zh-CN" altLang="en-US" dirty="0"/>
              <a:t>数据表以文件方式存放在磁盘中</a:t>
            </a:r>
            <a:endParaRPr lang="zh-CN" altLang="en-US" dirty="0"/>
          </a:p>
          <a:p>
            <a:pPr lvl="1"/>
            <a:r>
              <a:rPr lang="zh-CN" altLang="en-US" dirty="0"/>
              <a:t>包括表文件、数据文件以及数据库的选项文件</a:t>
            </a:r>
            <a:endParaRPr lang="zh-CN" altLang="en-US" dirty="0"/>
          </a:p>
          <a:p>
            <a:pPr lvl="1"/>
            <a:r>
              <a:rPr lang="zh-CN" altLang="en-US" dirty="0"/>
              <a:t>位置：</a:t>
            </a:r>
            <a:r>
              <a:rPr lang="en-US" altLang="zh-CN" dirty="0"/>
              <a:t>MySQL</a:t>
            </a:r>
            <a:r>
              <a:rPr lang="zh-CN" altLang="en-US" dirty="0"/>
              <a:t>安装目录</a:t>
            </a:r>
            <a:r>
              <a:rPr lang="en-US" altLang="zh-CN" dirty="0"/>
              <a:t>\data</a:t>
            </a:r>
            <a:r>
              <a:rPr lang="zh-CN" altLang="en-US" dirty="0"/>
              <a:t>下存放数据表。目录名对应数据库名，该目录下文件名对应</a:t>
            </a:r>
            <a:r>
              <a:rPr lang="zh-CN" altLang="en-US" dirty="0" smtClean="0"/>
              <a:t>数据表名。</a:t>
            </a:r>
            <a:endParaRPr lang="en-US" altLang="zh-CN" dirty="0" smtClean="0"/>
          </a:p>
          <a:p>
            <a:pPr lvl="1"/>
            <a:r>
              <a:rPr lang="zh-CN" altLang="en-US" dirty="0" smtClean="0"/>
              <a:t>查看数据库物理路径：</a:t>
            </a:r>
            <a:r>
              <a:rPr lang="en-US" altLang="zh-CN" dirty="0">
                <a:solidFill>
                  <a:srgbClr val="0000FF"/>
                </a:solidFill>
              </a:rPr>
              <a:t>show global variables like "%</a:t>
            </a:r>
            <a:r>
              <a:rPr lang="en-US" altLang="zh-CN" dirty="0" err="1">
                <a:solidFill>
                  <a:srgbClr val="0000FF"/>
                </a:solidFill>
              </a:rPr>
              <a:t>datadir</a:t>
            </a:r>
            <a:r>
              <a:rPr lang="en-US" altLang="zh-CN" dirty="0">
                <a:solidFill>
                  <a:srgbClr val="0000FF"/>
                </a:solidFill>
              </a:rPr>
              <a:t>%";</a:t>
            </a:r>
            <a:endParaRPr lang="zh-CN" altLang="en-US" dirty="0">
              <a:solidFill>
                <a:srgbClr val="0000FF"/>
              </a:solidFill>
            </a:endParaRPr>
          </a:p>
          <a:p>
            <a:pPr lvl="1"/>
            <a:endParaRPr lang="zh-CN" altLang="en-US" dirty="0"/>
          </a:p>
        </p:txBody>
      </p:sp>
      <p:pic>
        <p:nvPicPr>
          <p:cNvPr id="28676" name="Picture 3"/>
          <p:cNvPicPr>
            <a:picLocks noChangeAspect="1"/>
          </p:cNvPicPr>
          <p:nvPr/>
        </p:nvPicPr>
        <p:blipFill>
          <a:blip r:embed="rId1"/>
          <a:stretch>
            <a:fillRect/>
          </a:stretch>
        </p:blipFill>
        <p:spPr>
          <a:xfrm>
            <a:off x="5113507" y="3550150"/>
            <a:ext cx="3762375" cy="2095500"/>
          </a:xfrm>
          <a:prstGeom prst="rect">
            <a:avLst/>
          </a:prstGeom>
          <a:noFill/>
          <a:ln w="9525" cap="flat" cmpd="sng">
            <a:solidFill>
              <a:srgbClr val="0D0D0D"/>
            </a:solidFill>
            <a:prstDash val="solid"/>
            <a:miter/>
            <a:headEnd type="none" w="med" len="med"/>
            <a:tailEnd type="none" w="med" len="med"/>
          </a:ln>
        </p:spPr>
      </p:pic>
      <p:sp>
        <p:nvSpPr>
          <p:cNvPr id="28678" name="TextBox 8"/>
          <p:cNvSpPr txBox="1"/>
          <p:nvPr/>
        </p:nvSpPr>
        <p:spPr>
          <a:xfrm>
            <a:off x="385445" y="3435668"/>
            <a:ext cx="4643438" cy="2032000"/>
          </a:xfrm>
          <a:prstGeom prst="rect">
            <a:avLst/>
          </a:prstGeom>
          <a:noFill/>
          <a:ln w="9525">
            <a:noFill/>
          </a:ln>
        </p:spPr>
        <p:txBody>
          <a:bodyPr>
            <a:spAutoFit/>
          </a:bodyPr>
          <a:lstStyle/>
          <a:p>
            <a:pPr lvl="0" eaLnBrk="1" hangingPunct="1">
              <a:buChar char="•"/>
            </a:pPr>
            <a:r>
              <a:rPr lang="en-US" altLang="zh-CN"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InnoDB</a:t>
            </a:r>
            <a:r>
              <a:rPr lang="zh-CN" altLang="en-US" dirty="0">
                <a:latin typeface="黑体" panose="02010609060101010101" pitchFamily="2" charset="-122"/>
                <a:ea typeface="黑体" panose="02010609060101010101" pitchFamily="2" charset="-122"/>
              </a:rPr>
              <a:t>类型数据表只有一个</a:t>
            </a:r>
            <a:r>
              <a:rPr lang="en-US" altLang="x-none"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.frm</a:t>
            </a:r>
            <a:r>
              <a:rPr lang="zh-CN" altLang="en-US" dirty="0">
                <a:latin typeface="黑体" panose="02010609060101010101" pitchFamily="2" charset="-122"/>
                <a:ea typeface="黑体" panose="02010609060101010101" pitchFamily="2" charset="-122"/>
              </a:rPr>
              <a:t>文件，以及上一级目录的 </a:t>
            </a:r>
            <a:r>
              <a:rPr lang="en-US" altLang="zh-CN" dirty="0">
                <a:latin typeface="黑体" panose="02010609060101010101" pitchFamily="2" charset="-122"/>
                <a:ea typeface="黑体" panose="02010609060101010101" pitchFamily="2" charset="-122"/>
              </a:rPr>
              <a:t>ibdata1 </a:t>
            </a:r>
            <a:r>
              <a:rPr lang="zh-CN" altLang="en-US" dirty="0">
                <a:latin typeface="黑体" panose="02010609060101010101" pitchFamily="2" charset="-122"/>
                <a:ea typeface="黑体" panose="02010609060101010101" pitchFamily="2" charset="-122"/>
              </a:rPr>
              <a:t>文件</a:t>
            </a:r>
            <a:endParaRPr lang="en-US" altLang="x-none" dirty="0">
              <a:latin typeface="黑体" panose="02010609060101010101" pitchFamily="2" charset="-122"/>
              <a:ea typeface="黑体" panose="02010609060101010101" pitchFamily="2" charset="-122"/>
            </a:endParaRPr>
          </a:p>
          <a:p>
            <a:pPr lvl="0" eaLnBrk="1" hangingPunct="1"/>
            <a:endParaRPr lang="en-US" altLang="x-none" dirty="0">
              <a:latin typeface="黑体" panose="02010609060101010101" pitchFamily="2" charset="-122"/>
              <a:ea typeface="黑体" panose="02010609060101010101" pitchFamily="2" charset="-122"/>
            </a:endParaRPr>
          </a:p>
          <a:p>
            <a:pPr lvl="0" eaLnBrk="1" hangingPunct="1">
              <a:buChar char="•"/>
            </a:pPr>
            <a:r>
              <a:rPr lang="en-US" altLang="x-none"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MyISAM</a:t>
            </a:r>
            <a:r>
              <a:rPr lang="zh-CN" altLang="en-US" dirty="0">
                <a:latin typeface="黑体" panose="02010609060101010101" pitchFamily="2" charset="-122"/>
                <a:ea typeface="黑体" panose="02010609060101010101" pitchFamily="2" charset="-122"/>
              </a:rPr>
              <a:t>类型数据表对应三个文件：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.frm  --  </a:t>
            </a:r>
            <a:r>
              <a:rPr lang="zh-CN" altLang="en-US" dirty="0">
                <a:latin typeface="黑体" panose="02010609060101010101" pitchFamily="2" charset="-122"/>
                <a:ea typeface="黑体" panose="02010609060101010101" pitchFamily="2" charset="-122"/>
              </a:rPr>
              <a:t>表结构定义文件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.MYD  --  </a:t>
            </a:r>
            <a:r>
              <a:rPr lang="zh-CN" altLang="en-US" dirty="0">
                <a:latin typeface="黑体" panose="02010609060101010101" pitchFamily="2" charset="-122"/>
                <a:ea typeface="黑体" panose="02010609060101010101" pitchFamily="2" charset="-122"/>
              </a:rPr>
              <a:t>数据文件</a:t>
            </a:r>
            <a:endParaRPr lang="en-US" altLang="x-none" dirty="0">
              <a:latin typeface="黑体" panose="02010609060101010101" pitchFamily="2" charset="-122"/>
              <a:ea typeface="黑体" panose="02010609060101010101" pitchFamily="2" charset="-122"/>
            </a:endParaRPr>
          </a:p>
          <a:p>
            <a:pPr lvl="0" eaLnBrk="1" hangingPunct="1"/>
            <a:r>
              <a:rPr lang="en-US" altLang="x-none"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.MYI  --  </a:t>
            </a:r>
            <a:r>
              <a:rPr lang="zh-CN" altLang="en-US" dirty="0">
                <a:latin typeface="黑体" panose="02010609060101010101" pitchFamily="2" charset="-122"/>
                <a:ea typeface="黑体" panose="02010609060101010101" pitchFamily="2" charset="-122"/>
              </a:rPr>
              <a:t>索引文件</a:t>
            </a:r>
            <a:endParaRPr lang="zh-CN" altLang="en-US"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数据字段属性</a:t>
            </a:r>
            <a:endParaRPr lang="zh-CN" altLang="en-US"/>
          </a:p>
        </p:txBody>
      </p:sp>
      <p:sp>
        <p:nvSpPr>
          <p:cNvPr id="3" name="内容占位符 2"/>
          <p:cNvSpPr>
            <a:spLocks noGrp="1"/>
          </p:cNvSpPr>
          <p:nvPr>
            <p:ph idx="1"/>
          </p:nvPr>
        </p:nvSpPr>
        <p:spPr/>
        <p:txBody>
          <a:bodyPr/>
          <a:lstStyle/>
          <a:p>
            <a:r>
              <a:rPr lang="zh-CN" altLang="en-US" dirty="0">
                <a:sym typeface="+mn-ea"/>
              </a:rPr>
              <a:t>表列类型设置</a:t>
            </a:r>
            <a:endParaRPr lang="zh-CN" altLang="en-US" dirty="0"/>
          </a:p>
        </p:txBody>
      </p:sp>
      <p:sp>
        <p:nvSpPr>
          <p:cNvPr id="5" name="矩形 4"/>
          <p:cNvSpPr/>
          <p:nvPr/>
        </p:nvSpPr>
        <p:spPr>
          <a:xfrm>
            <a:off x="733312" y="1933754"/>
            <a:ext cx="6968067" cy="1754326"/>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CREATE  TABLE [ IF NOT EXISTS ]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1`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2`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    </a:t>
            </a:r>
            <a:endParaRPr lang="en-US" altLang="zh-CN" b="1" dirty="0">
              <a:solidFill>
                <a:schemeClr val="tx1"/>
              </a:solidFill>
              <a:latin typeface="Calibri" panose="020F0502020204030204" charset="0"/>
              <a:ea typeface="宋体" panose="02010600030101010101" pitchFamily="2" charset="-122"/>
            </a:endParaRPr>
          </a:p>
          <a:p>
            <a:pPr lvl="1"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字段名</a:t>
            </a:r>
            <a:r>
              <a:rPr lang="en-US" altLang="zh-CN" b="1" dirty="0">
                <a:solidFill>
                  <a:schemeClr val="tx1"/>
                </a:solidFill>
                <a:latin typeface="Calibri" panose="020F0502020204030204" charset="0"/>
                <a:ea typeface="宋体" panose="02010600030101010101" pitchFamily="2" charset="-122"/>
              </a:rPr>
              <a:t>n`   </a:t>
            </a:r>
            <a:r>
              <a:rPr lang="zh-CN" altLang="en-US" b="1" dirty="0">
                <a:solidFill>
                  <a:schemeClr val="tx1"/>
                </a:solidFill>
                <a:latin typeface="Calibri" panose="020F0502020204030204" charset="0"/>
                <a:ea typeface="宋体" panose="02010600030101010101" pitchFamily="2" charset="-122"/>
              </a:rPr>
              <a:t>列类型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属性 </a:t>
            </a:r>
            <a:r>
              <a:rPr lang="en-US" altLang="zh-CN" b="1" dirty="0">
                <a:solidFill>
                  <a:schemeClr val="tx1"/>
                </a:solidFill>
                <a:latin typeface="Calibri" panose="020F0502020204030204" charset="0"/>
                <a:ea typeface="宋体" panose="02010600030101010101" pitchFamily="2" charset="-122"/>
              </a:rPr>
              <a:t>]  [ </a:t>
            </a:r>
            <a:r>
              <a:rPr lang="zh-CN" altLang="en-US" b="1" dirty="0">
                <a:solidFill>
                  <a:schemeClr val="tx1"/>
                </a:solidFill>
                <a:latin typeface="Calibri" panose="020F0502020204030204" charset="0"/>
                <a:ea typeface="宋体" panose="02010600030101010101" pitchFamily="2" charset="-122"/>
              </a:rPr>
              <a:t>索引 </a:t>
            </a: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表类型 </a:t>
            </a:r>
            <a:r>
              <a:rPr lang="en-US" altLang="zh-CN" b="1" dirty="0">
                <a:solidFill>
                  <a:schemeClr val="tx1"/>
                </a:solidFill>
                <a:latin typeface="Calibri" panose="020F0502020204030204" charset="0"/>
                <a:ea typeface="宋体" panose="02010600030101010101" pitchFamily="2" charset="-122"/>
              </a:rPr>
              <a:t>] </a:t>
            </a:r>
            <a:r>
              <a:rPr lang="en-US" altLang="zh-CN" b="1" dirty="0">
                <a:solidFill>
                  <a:srgbClr val="FF0000"/>
                </a:solidFill>
                <a:latin typeface="Calibri" panose="020F0502020204030204" charset="0"/>
                <a:ea typeface="宋体" panose="02010600030101010101" pitchFamily="2" charset="-122"/>
              </a:rPr>
              <a:t>[ </a:t>
            </a:r>
            <a:r>
              <a:rPr lang="zh-CN" altLang="en-US" b="1" dirty="0">
                <a:solidFill>
                  <a:srgbClr val="FF0000"/>
                </a:solidFill>
                <a:latin typeface="Calibri" panose="020F0502020204030204" charset="0"/>
                <a:ea typeface="宋体" panose="02010600030101010101" pitchFamily="2" charset="-122"/>
              </a:rPr>
              <a:t>表字符集 </a:t>
            </a:r>
            <a:r>
              <a:rPr lang="en-US" altLang="zh-CN" b="1" dirty="0">
                <a:solidFill>
                  <a:srgbClr val="FF0000"/>
                </a:solidFill>
                <a:latin typeface="Calibri" panose="020F0502020204030204" charset="0"/>
                <a:ea typeface="宋体" panose="02010600030101010101" pitchFamily="2" charset="-122"/>
              </a:rPr>
              <a:t>] </a:t>
            </a:r>
            <a:r>
              <a:rPr lang="en-US" altLang="zh-CN" b="1" dirty="0">
                <a:solidFill>
                  <a:schemeClr val="tx1"/>
                </a:solidFill>
                <a:latin typeface="Calibri" panose="020F0502020204030204" charset="0"/>
                <a:ea typeface="宋体" panose="02010600030101010101" pitchFamily="2" charset="-122"/>
              </a:rPr>
              <a:t>[</a:t>
            </a:r>
            <a:r>
              <a:rPr lang="zh-CN" altLang="en-US" b="1" dirty="0">
                <a:solidFill>
                  <a:schemeClr val="tx1"/>
                </a:solidFill>
                <a:latin typeface="Calibri" panose="020F0502020204030204" charset="0"/>
                <a:ea typeface="宋体" panose="02010600030101010101" pitchFamily="2" charset="-122"/>
              </a:rPr>
              <a:t>注释</a:t>
            </a:r>
            <a:r>
              <a:rPr lang="en-US" altLang="zh-CN" b="1" dirty="0">
                <a:solidFill>
                  <a:schemeClr val="tx1"/>
                </a:solidFill>
                <a:latin typeface="Calibri" panose="020F0502020204030204" charset="0"/>
                <a:ea typeface="宋体" panose="02010600030101010101" pitchFamily="2" charset="-122"/>
              </a:rPr>
              <a:t>] ;</a:t>
            </a:r>
            <a:endParaRPr lang="en-US" altLang="zh-CN" b="1" dirty="0">
              <a:solidFill>
                <a:schemeClr val="tx1"/>
              </a:solidFill>
              <a:latin typeface="Calibri" panose="020F0502020204030204" charset="0"/>
              <a:ea typeface="宋体" panose="02010600030101010101" pitchFamily="2" charset="-122"/>
            </a:endParaRPr>
          </a:p>
        </p:txBody>
      </p:sp>
      <p:sp>
        <p:nvSpPr>
          <p:cNvPr id="6" name="矩形 5"/>
          <p:cNvSpPr/>
          <p:nvPr/>
        </p:nvSpPr>
        <p:spPr>
          <a:xfrm>
            <a:off x="733311" y="3912870"/>
            <a:ext cx="6968067" cy="92333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CREATE TABLE  </a:t>
            </a:r>
            <a:r>
              <a:rPr lang="zh-CN" altLang="en-US" b="1" dirty="0">
                <a:solidFill>
                  <a:schemeClr val="tx1"/>
                </a:solidFill>
                <a:latin typeface="Calibri" panose="020F0502020204030204" charset="0"/>
                <a:ea typeface="宋体" panose="02010600030101010101" pitchFamily="2" charset="-122"/>
              </a:rPr>
              <a:t>表名</a:t>
            </a:r>
            <a:r>
              <a:rPr lang="en-US" altLang="zh-CN" b="1" dirty="0">
                <a:solidFill>
                  <a:schemeClr val="tx1"/>
                </a:solidFill>
                <a:latin typeface="Calibri" panose="020F0502020204030204" charset="0"/>
                <a:ea typeface="宋体" panose="02010600030101010101" pitchFamily="2" charset="-122"/>
              </a:rPr>
              <a:t>(</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	#</a:t>
            </a:r>
            <a:r>
              <a:rPr lang="zh-CN" altLang="en-US" b="1" dirty="0">
                <a:solidFill>
                  <a:schemeClr val="tx1"/>
                </a:solidFill>
                <a:latin typeface="Calibri" panose="020F0502020204030204" charset="0"/>
                <a:ea typeface="宋体" panose="02010600030101010101" pitchFamily="2" charset="-122"/>
              </a:rPr>
              <a:t>省略一些代码</a:t>
            </a:r>
            <a:endParaRPr lang="en-US" altLang="zh-CN" b="1" dirty="0">
              <a:solidFill>
                <a:schemeClr val="tx1"/>
              </a:solidFill>
              <a:latin typeface="Calibri" panose="020F0502020204030204" charset="0"/>
              <a:ea typeface="宋体" panose="02010600030101010101" pitchFamily="2" charset="-122"/>
            </a:endParaRPr>
          </a:p>
          <a:p>
            <a:pPr algn="just" fontAlgn="base">
              <a:spcBef>
                <a:spcPct val="0"/>
              </a:spcBef>
              <a:spcAft>
                <a:spcPct val="0"/>
              </a:spcAft>
            </a:pPr>
            <a:r>
              <a:rPr lang="en-US" altLang="zh-CN" b="1" dirty="0">
                <a:solidFill>
                  <a:schemeClr val="tx1"/>
                </a:solidFill>
                <a:latin typeface="Calibri" panose="020F0502020204030204" charset="0"/>
                <a:ea typeface="宋体" panose="02010600030101010101" pitchFamily="2" charset="-122"/>
              </a:rPr>
              <a:t>)</a:t>
            </a:r>
            <a:r>
              <a:rPr lang="en-US" altLang="zh-CN" b="1" dirty="0">
                <a:solidFill>
                  <a:srgbClr val="FF0000"/>
                </a:solidFill>
                <a:latin typeface="Calibri" panose="020F0502020204030204" charset="0"/>
                <a:ea typeface="宋体" panose="02010600030101010101" pitchFamily="2" charset="-122"/>
              </a:rPr>
              <a:t>CHAR</a:t>
            </a:r>
            <a:r>
              <a:rPr lang="zh-CN" altLang="en-US" b="1" dirty="0">
                <a:solidFill>
                  <a:srgbClr val="FF0000"/>
                </a:solidFill>
                <a:latin typeface="Calibri" panose="020F0502020204030204" charset="0"/>
                <a:ea typeface="宋体" panose="02010600030101010101" pitchFamily="2" charset="-122"/>
              </a:rPr>
              <a:t>SET</a:t>
            </a:r>
            <a:r>
              <a:rPr lang="en-US" altLang="zh-CN" b="1" dirty="0">
                <a:solidFill>
                  <a:srgbClr val="FF0000"/>
                </a:solidFill>
                <a:latin typeface="Calibri" panose="020F0502020204030204" charset="0"/>
                <a:ea typeface="宋体" panose="02010600030101010101" pitchFamily="2" charset="-122"/>
              </a:rPr>
              <a:t>  =  utf8;</a:t>
            </a:r>
            <a:endParaRPr lang="en-US" altLang="zh-CN" b="1" dirty="0">
              <a:solidFill>
                <a:srgbClr val="FF0000"/>
              </a:solidFill>
              <a:latin typeface="Calibri" panose="020F0502020204030204" charset="0"/>
              <a:ea typeface="宋体" panose="02010600030101010101" pitchFamily="2" charset="-122"/>
            </a:endParaRPr>
          </a:p>
        </p:txBody>
      </p:sp>
      <p:sp>
        <p:nvSpPr>
          <p:cNvPr id="7" name="矩形 6"/>
          <p:cNvSpPr/>
          <p:nvPr/>
        </p:nvSpPr>
        <p:spPr>
          <a:xfrm>
            <a:off x="733311" y="5360016"/>
            <a:ext cx="6968067" cy="7054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zh-CN" altLang="en-US" b="1" dirty="0" smtClean="0">
                <a:solidFill>
                  <a:schemeClr val="tx1"/>
                </a:solidFill>
                <a:latin typeface="微软雅黑" panose="020B0503020204020204" charset="-122"/>
                <a:ea typeface="微软雅黑" panose="020B0503020204020204" charset="-122"/>
              </a:rPr>
              <a:t>注意：</a:t>
            </a:r>
            <a:r>
              <a:rPr lang="zh-CN" altLang="en-US" dirty="0" smtClean="0">
                <a:solidFill>
                  <a:schemeClr val="tx1"/>
                </a:solidFill>
                <a:latin typeface="微软雅黑" panose="020B0503020204020204" charset="-122"/>
                <a:ea typeface="微软雅黑" panose="020B0503020204020204" charset="-122"/>
              </a:rPr>
              <a:t>如</a:t>
            </a:r>
            <a:r>
              <a:rPr lang="zh-CN" altLang="en-US" dirty="0">
                <a:solidFill>
                  <a:schemeClr val="tx1"/>
                </a:solidFill>
                <a:latin typeface="微软雅黑" panose="020B0503020204020204" charset="-122"/>
                <a:ea typeface="微软雅黑" panose="020B0503020204020204" charset="-122"/>
              </a:rPr>
              <a:t>无设定，则根据</a:t>
            </a:r>
            <a:r>
              <a:rPr lang="en-US" altLang="zh-CN" dirty="0">
                <a:solidFill>
                  <a:schemeClr val="tx1"/>
                </a:solidFill>
                <a:latin typeface="微软雅黑" panose="020B0503020204020204" charset="-122"/>
                <a:ea typeface="微软雅黑" panose="020B0503020204020204" charset="-122"/>
              </a:rPr>
              <a:t>MySQL</a:t>
            </a:r>
            <a:r>
              <a:rPr lang="zh-CN" altLang="en-US" dirty="0">
                <a:solidFill>
                  <a:schemeClr val="tx1"/>
                </a:solidFill>
                <a:latin typeface="微软雅黑" panose="020B0503020204020204" charset="-122"/>
                <a:ea typeface="微软雅黑" panose="020B0503020204020204" charset="-122"/>
              </a:rPr>
              <a:t>数据库配置文件</a:t>
            </a:r>
            <a:r>
              <a:rPr lang="en-US" altLang="zh-CN" b="1" dirty="0" smtClean="0">
                <a:solidFill>
                  <a:srgbClr val="0000FF"/>
                </a:solidFill>
                <a:latin typeface="微软雅黑" panose="020B0503020204020204" charset="-122"/>
                <a:ea typeface="微软雅黑" panose="020B0503020204020204" charset="-122"/>
              </a:rPr>
              <a:t>my.ini</a:t>
            </a:r>
            <a:r>
              <a:rPr lang="zh-CN" altLang="en-US" dirty="0" smtClean="0">
                <a:solidFill>
                  <a:schemeClr val="tx1"/>
                </a:solidFill>
                <a:latin typeface="微软雅黑" panose="020B0503020204020204" charset="-122"/>
                <a:ea typeface="微软雅黑" panose="020B0503020204020204" charset="-122"/>
              </a:rPr>
              <a:t>中</a:t>
            </a:r>
            <a:r>
              <a:rPr lang="zh-CN" altLang="en-US" dirty="0">
                <a:solidFill>
                  <a:schemeClr val="tx1"/>
                </a:solidFill>
                <a:latin typeface="微软雅黑" panose="020B0503020204020204" charset="-122"/>
                <a:ea typeface="微软雅黑" panose="020B0503020204020204" charset="-122"/>
              </a:rPr>
              <a:t>的</a:t>
            </a:r>
            <a:r>
              <a:rPr lang="zh-CN" altLang="en-US" dirty="0" smtClean="0">
                <a:solidFill>
                  <a:schemeClr val="tx1"/>
                </a:solidFill>
                <a:latin typeface="微软雅黑" panose="020B0503020204020204" charset="-122"/>
                <a:ea typeface="微软雅黑" panose="020B0503020204020204" charset="-122"/>
              </a:rPr>
              <a:t>参数设定如</a:t>
            </a:r>
            <a:r>
              <a:rPr lang="zh-CN" altLang="en-US" dirty="0">
                <a:solidFill>
                  <a:schemeClr val="tx1"/>
                </a:solidFill>
                <a:latin typeface="微软雅黑" panose="020B0503020204020204" charset="-122"/>
                <a:ea typeface="微软雅黑" panose="020B0503020204020204" charset="-122"/>
              </a:rPr>
              <a:t>：</a:t>
            </a:r>
            <a:r>
              <a:rPr lang="en-US" altLang="zh-CN" b="1" dirty="0">
                <a:solidFill>
                  <a:srgbClr val="FF0000"/>
                </a:solidFill>
                <a:latin typeface="微软雅黑" panose="020B0503020204020204" charset="-122"/>
                <a:ea typeface="微软雅黑" panose="020B0503020204020204" charset="-122"/>
              </a:rPr>
              <a:t>character-set-sever = utf8 </a:t>
            </a:r>
            <a:endParaRPr lang="en-US" altLang="zh-CN" b="1"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修改数据表</a:t>
            </a:r>
            <a:endParaRPr lang="zh-CN" altLang="en-US"/>
          </a:p>
        </p:txBody>
      </p:sp>
      <p:sp>
        <p:nvSpPr>
          <p:cNvPr id="3" name="内容占位符 2"/>
          <p:cNvSpPr>
            <a:spLocks noGrp="1"/>
          </p:cNvSpPr>
          <p:nvPr>
            <p:ph idx="1"/>
          </p:nvPr>
        </p:nvSpPr>
        <p:spPr/>
        <p:txBody>
          <a:bodyPr/>
          <a:lstStyle/>
          <a:p>
            <a:pPr lvl="0"/>
            <a:r>
              <a:rPr lang="zh-CN" altLang="en-US" dirty="0" smtClean="0">
                <a:sym typeface="+mn-ea"/>
              </a:rPr>
              <a:t>修改表（</a:t>
            </a:r>
            <a:r>
              <a:rPr lang="en-US" altLang="zh-CN" dirty="0" smtClean="0">
                <a:sym typeface="+mn-ea"/>
              </a:rPr>
              <a:t>ALTER TABLE</a:t>
            </a:r>
            <a:r>
              <a:rPr lang="zh-CN" altLang="en-US" dirty="0" smtClean="0">
                <a:sym typeface="+mn-ea"/>
              </a:rPr>
              <a:t>）</a:t>
            </a:r>
            <a:endParaRPr lang="en-US" altLang="x-none" dirty="0" smtClean="0"/>
          </a:p>
          <a:p>
            <a:pPr lvl="1"/>
            <a:r>
              <a:rPr lang="zh-CN" altLang="en-US" dirty="0" smtClean="0">
                <a:sym typeface="+mn-ea"/>
              </a:rPr>
              <a:t>修改表名</a:t>
            </a:r>
            <a:endParaRPr lang="en-US" altLang="x-none" dirty="0" smtClean="0"/>
          </a:p>
          <a:p>
            <a:pPr lvl="2"/>
            <a:endParaRPr lang="en-US" altLang="x-none" dirty="0" smtClean="0"/>
          </a:p>
          <a:p>
            <a:pPr lvl="1"/>
            <a:r>
              <a:rPr lang="zh-CN" altLang="en-US" dirty="0" smtClean="0">
                <a:sym typeface="+mn-ea"/>
              </a:rPr>
              <a:t>添加字段</a:t>
            </a:r>
            <a:endParaRPr lang="en-US" altLang="x-none" dirty="0" smtClean="0"/>
          </a:p>
          <a:p>
            <a:pPr lvl="1"/>
            <a:endParaRPr lang="en-US" altLang="x-none" dirty="0" smtClean="0"/>
          </a:p>
          <a:p>
            <a:pPr lvl="1"/>
            <a:r>
              <a:rPr lang="zh-CN" altLang="en-US" dirty="0" smtClean="0">
                <a:sym typeface="+mn-ea"/>
              </a:rPr>
              <a:t>修改字段</a:t>
            </a:r>
            <a:endParaRPr lang="en-US" altLang="x-none" dirty="0" smtClean="0"/>
          </a:p>
          <a:p>
            <a:pPr lvl="1"/>
            <a:endParaRPr lang="en-US" altLang="x-none" sz="1200" dirty="0" smtClean="0"/>
          </a:p>
          <a:p>
            <a:pPr lvl="1"/>
            <a:endParaRPr lang="en-US" altLang="x-none" sz="1200" dirty="0" smtClean="0"/>
          </a:p>
          <a:p>
            <a:pPr lvl="1"/>
            <a:endParaRPr lang="en-US" altLang="zh-CN" dirty="0" smtClean="0">
              <a:sym typeface="+mn-ea"/>
            </a:endParaRPr>
          </a:p>
          <a:p>
            <a:pPr lvl="1"/>
            <a:r>
              <a:rPr lang="zh-CN" altLang="en-US" dirty="0" smtClean="0">
                <a:sym typeface="+mn-ea"/>
              </a:rPr>
              <a:t>删除字段</a:t>
            </a:r>
            <a:endParaRPr lang="en-US" altLang="x-none" dirty="0" smtClean="0"/>
          </a:p>
          <a:p>
            <a:pPr lvl="1"/>
            <a:endParaRPr lang="en-US" altLang="x-none" dirty="0" smtClean="0"/>
          </a:p>
          <a:p>
            <a:endParaRPr lang="zh-CN" altLang="en-US" dirty="0"/>
          </a:p>
        </p:txBody>
      </p:sp>
      <p:sp>
        <p:nvSpPr>
          <p:cNvPr id="5" name="AutoShape 5"/>
          <p:cNvSpPr>
            <a:spLocks noChangeArrowheads="1"/>
          </p:cNvSpPr>
          <p:nvPr/>
        </p:nvSpPr>
        <p:spPr bwMode="auto">
          <a:xfrm>
            <a:off x="1062990" y="2278450"/>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旧表名 </a:t>
            </a:r>
            <a:r>
              <a:rPr lang="en-US" b="1" noProof="0">
                <a:ln>
                  <a:noFill/>
                </a:ln>
                <a:effectLst/>
                <a:uLnTx/>
                <a:uFillTx/>
                <a:latin typeface="Calibri" panose="020F0502020204030204" charset="0"/>
                <a:ea typeface="宋体" panose="02010600030101010101" pitchFamily="2" charset="-122"/>
                <a:sym typeface="+mn-ea"/>
              </a:rPr>
              <a:t> RENAME AS  </a:t>
            </a:r>
            <a:r>
              <a:rPr lang="zh-CN" altLang="en-US" b="1" noProof="0">
                <a:ln>
                  <a:noFill/>
                </a:ln>
                <a:effectLst/>
                <a:uLnTx/>
                <a:uFillTx/>
                <a:latin typeface="Calibri" panose="020F0502020204030204" charset="0"/>
                <a:ea typeface="宋体" panose="02010600030101010101" pitchFamily="2" charset="-122"/>
                <a:sym typeface="+mn-ea"/>
              </a:rPr>
              <a:t>新表名</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1062990" y="3088407"/>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ADD </a:t>
            </a:r>
            <a:r>
              <a:rPr lang="zh-CN" altLang="en-US" b="1" noProof="0">
                <a:ln>
                  <a:noFill/>
                </a:ln>
                <a:effectLst/>
                <a:uLnTx/>
                <a:uFillTx/>
                <a:latin typeface="Calibri" panose="020F0502020204030204" charset="0"/>
                <a:ea typeface="宋体" panose="02010600030101010101" pitchFamily="2" charset="-122"/>
                <a:sym typeface="+mn-ea"/>
              </a:rPr>
              <a:t>字段名</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列类型 </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属性</a:t>
            </a:r>
            <a:r>
              <a:rPr lang="en-US" b="1" noProof="0">
                <a:ln>
                  <a:noFill/>
                </a:ln>
                <a:effectLst/>
                <a:uLnTx/>
                <a:uFillTx/>
                <a:latin typeface="Calibri" panose="020F0502020204030204" charset="0"/>
                <a:ea typeface="宋体" panose="02010600030101010101" pitchFamily="2" charset="-122"/>
                <a:sym typeface="+mn-ea"/>
              </a:rPr>
              <a:t> ] </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1062990" y="3898364"/>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 ALTER TABLE </a:t>
            </a:r>
            <a:r>
              <a:rPr lang="zh-CN" altLang="en-US" b="1" noProof="0" dirty="0">
                <a:ln>
                  <a:noFill/>
                </a:ln>
                <a:effectLst/>
                <a:uLnTx/>
                <a:uFillTx/>
                <a:latin typeface="Calibri" panose="020F0502020204030204" charset="0"/>
                <a:ea typeface="宋体" panose="02010600030101010101" pitchFamily="2" charset="-122"/>
                <a:sym typeface="+mn-ea"/>
              </a:rPr>
              <a:t>表名 </a:t>
            </a:r>
            <a:r>
              <a:rPr lang="en-US" b="1" noProof="0" dirty="0">
                <a:ln>
                  <a:noFill/>
                </a:ln>
                <a:effectLst/>
                <a:uLnTx/>
                <a:uFillTx/>
                <a:latin typeface="Calibri" panose="020F0502020204030204" charset="0"/>
                <a:ea typeface="宋体" panose="02010600030101010101" pitchFamily="2" charset="-122"/>
                <a:sym typeface="+mn-ea"/>
              </a:rPr>
              <a:t>  MODIFY </a:t>
            </a:r>
            <a:r>
              <a:rPr lang="zh-CN" altLang="en-US" b="1" noProof="0" dirty="0">
                <a:ln>
                  <a:noFill/>
                </a:ln>
                <a:effectLst/>
                <a:uLnTx/>
                <a:uFillTx/>
                <a:latin typeface="Calibri" panose="020F0502020204030204" charset="0"/>
                <a:ea typeface="宋体" panose="02010600030101010101" pitchFamily="2" charset="-122"/>
                <a:sym typeface="+mn-ea"/>
              </a:rPr>
              <a:t>字段名</a:t>
            </a:r>
            <a:r>
              <a:rPr lang="en-US" b="1" noProof="0" dirty="0">
                <a:ln>
                  <a:noFill/>
                </a:ln>
                <a:effectLst/>
                <a:uLnTx/>
                <a:uFillTx/>
                <a:latin typeface="Calibri" panose="020F0502020204030204" charset="0"/>
                <a:ea typeface="宋体" panose="02010600030101010101" pitchFamily="2" charset="-122"/>
                <a:sym typeface="+mn-ea"/>
              </a:rPr>
              <a:t>   </a:t>
            </a:r>
            <a:r>
              <a:rPr lang="zh-CN" altLang="en-US" b="1" noProof="0" dirty="0">
                <a:ln>
                  <a:noFill/>
                </a:ln>
                <a:effectLst/>
                <a:uLnTx/>
                <a:uFillTx/>
                <a:latin typeface="Calibri" panose="020F0502020204030204" charset="0"/>
                <a:ea typeface="宋体" panose="02010600030101010101" pitchFamily="2" charset="-122"/>
                <a:sym typeface="+mn-ea"/>
              </a:rPr>
              <a:t>列类型 </a:t>
            </a:r>
            <a:r>
              <a:rPr lang="en-US" b="1" noProof="0" dirty="0">
                <a:ln>
                  <a:noFill/>
                </a:ln>
                <a:effectLst/>
                <a:uLnTx/>
                <a:uFillTx/>
                <a:latin typeface="Calibri" panose="020F0502020204030204" charset="0"/>
                <a:ea typeface="宋体" panose="02010600030101010101" pitchFamily="2" charset="-122"/>
                <a:sym typeface="+mn-ea"/>
              </a:rPr>
              <a:t>[ </a:t>
            </a:r>
            <a:r>
              <a:rPr lang="zh-CN" altLang="en-US" b="1" noProof="0" dirty="0">
                <a:ln>
                  <a:noFill/>
                </a:ln>
                <a:effectLst/>
                <a:uLnTx/>
                <a:uFillTx/>
                <a:latin typeface="Calibri" panose="020F0502020204030204" charset="0"/>
                <a:ea typeface="宋体" panose="02010600030101010101" pitchFamily="2" charset="-122"/>
                <a:sym typeface="+mn-ea"/>
              </a:rPr>
              <a:t>属性</a:t>
            </a:r>
            <a:r>
              <a:rPr lang="en-US" b="1" noProof="0" dirty="0">
                <a:ln>
                  <a:noFill/>
                </a:ln>
                <a:effectLst/>
                <a:uLnTx/>
                <a:uFillTx/>
                <a:latin typeface="Calibri" panose="020F0502020204030204" charset="0"/>
                <a:ea typeface="宋体" panose="02010600030101010101" pitchFamily="2" charset="-122"/>
                <a:sym typeface="+mn-ea"/>
              </a:rPr>
              <a:t> ]   </a:t>
            </a:r>
            <a:endParaRPr lang="zh-CN" altLang="en-US" b="1" dirty="0" err="1" smtClean="0">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1062990" y="5281930"/>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DROP  </a:t>
            </a:r>
            <a:r>
              <a:rPr lang="zh-CN" altLang="en-US" b="1" noProof="0">
                <a:ln>
                  <a:noFill/>
                </a:ln>
                <a:effectLst/>
                <a:uLnTx/>
                <a:uFillTx/>
                <a:latin typeface="Calibri" panose="020F0502020204030204" charset="0"/>
                <a:ea typeface="宋体" panose="02010600030101010101" pitchFamily="2" charset="-122"/>
                <a:sym typeface="+mn-ea"/>
              </a:rPr>
              <a:t>字段名</a:t>
            </a:r>
            <a:endParaRPr lang="zh-CN" altLang="en-US" b="1" dirty="0" err="1" smtClean="0">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1062990" y="4471973"/>
            <a:ext cx="703199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 ALTER TABLE </a:t>
            </a:r>
            <a:r>
              <a:rPr lang="zh-CN" altLang="en-US" b="1" noProof="0">
                <a:ln>
                  <a:noFill/>
                </a:ln>
                <a:effectLst/>
                <a:uLnTx/>
                <a:uFillTx/>
                <a:latin typeface="Calibri" panose="020F0502020204030204" charset="0"/>
                <a:ea typeface="宋体" panose="02010600030101010101" pitchFamily="2" charset="-122"/>
                <a:sym typeface="+mn-ea"/>
              </a:rPr>
              <a:t>表名 </a:t>
            </a:r>
            <a:r>
              <a:rPr lang="en-US" b="1" noProof="0">
                <a:ln>
                  <a:noFill/>
                </a:ln>
                <a:effectLst/>
                <a:uLnTx/>
                <a:uFillTx/>
                <a:latin typeface="Calibri" panose="020F0502020204030204" charset="0"/>
                <a:ea typeface="宋体" panose="02010600030101010101" pitchFamily="2" charset="-122"/>
                <a:sym typeface="+mn-ea"/>
              </a:rPr>
              <a:t>  </a:t>
            </a:r>
            <a:r>
              <a:rPr lang="en-US" b="1" noProof="0">
                <a:ln>
                  <a:noFill/>
                </a:ln>
                <a:solidFill>
                  <a:srgbClr val="FF0000"/>
                </a:solidFill>
                <a:effectLst/>
                <a:uLnTx/>
                <a:uFillTx/>
                <a:latin typeface="Calibri" panose="020F0502020204030204" charset="0"/>
                <a:ea typeface="宋体" panose="02010600030101010101" pitchFamily="2" charset="-122"/>
                <a:sym typeface="+mn-ea"/>
              </a:rPr>
              <a:t>CHANGE</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solidFill>
                  <a:srgbClr val="0070C0"/>
                </a:solidFill>
                <a:effectLst/>
                <a:uLnTx/>
                <a:uFillTx/>
                <a:latin typeface="Calibri" panose="020F0502020204030204" charset="0"/>
                <a:ea typeface="宋体" panose="02010600030101010101" pitchFamily="2" charset="-122"/>
                <a:sym typeface="+mn-ea"/>
              </a:rPr>
              <a:t>旧字段名  新字段名</a:t>
            </a:r>
            <a:r>
              <a:rPr lang="en-US" b="1" noProof="0">
                <a:ln>
                  <a:noFill/>
                </a:ln>
                <a:solidFill>
                  <a:srgbClr val="0070C0"/>
                </a:solidFill>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列类型 </a:t>
            </a:r>
            <a:r>
              <a:rPr lang="en-US" b="1" noProof="0">
                <a:ln>
                  <a:noFill/>
                </a:ln>
                <a:effectLst/>
                <a:uLnTx/>
                <a:uFillTx/>
                <a:latin typeface="Calibri" panose="020F0502020204030204" charset="0"/>
                <a:ea typeface="宋体" panose="02010600030101010101" pitchFamily="2" charset="-122"/>
                <a:sym typeface="+mn-ea"/>
              </a:rPr>
              <a:t>[ </a:t>
            </a:r>
            <a:r>
              <a:rPr lang="zh-CN" altLang="en-US" b="1" noProof="0">
                <a:ln>
                  <a:noFill/>
                </a:ln>
                <a:effectLst/>
                <a:uLnTx/>
                <a:uFillTx/>
                <a:latin typeface="Calibri" panose="020F0502020204030204" charset="0"/>
                <a:ea typeface="宋体" panose="02010600030101010101" pitchFamily="2" charset="-122"/>
                <a:sym typeface="+mn-ea"/>
              </a:rPr>
              <a:t>属性</a:t>
            </a:r>
            <a:r>
              <a:rPr lang="en-US" b="1" noProof="0">
                <a:ln>
                  <a:noFill/>
                </a:ln>
                <a:effectLst/>
                <a:uLnTx/>
                <a:uFillTx/>
                <a:latin typeface="Calibri" panose="020F0502020204030204" charset="0"/>
                <a:ea typeface="宋体" panose="02010600030101010101" pitchFamily="2" charset="-122"/>
                <a:sym typeface="+mn-ea"/>
              </a:rPr>
              <a:t> ]</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删除表</a:t>
            </a:r>
            <a:endParaRPr lang="zh-CN" altLang="en-US"/>
          </a:p>
        </p:txBody>
      </p:sp>
      <p:sp>
        <p:nvSpPr>
          <p:cNvPr id="3" name="内容占位符 2"/>
          <p:cNvSpPr>
            <a:spLocks noGrp="1"/>
          </p:cNvSpPr>
          <p:nvPr>
            <p:ph idx="1"/>
          </p:nvPr>
        </p:nvSpPr>
        <p:spPr/>
        <p:txBody>
          <a:bodyPr/>
          <a:lstStyle/>
          <a:p>
            <a:pPr lvl="0"/>
            <a:r>
              <a:rPr lang="zh-CN" altLang="en-US" smtClean="0"/>
              <a:t>语法</a:t>
            </a:r>
            <a:endParaRPr lang="zh-CN" altLang="en-US" smtClean="0"/>
          </a:p>
          <a:p>
            <a:pPr lvl="0"/>
            <a:endParaRPr lang="en-US" altLang="x-none" smtClean="0"/>
          </a:p>
          <a:p>
            <a:pPr lvl="1"/>
            <a:r>
              <a:rPr lang="en-US" altLang="zh-CN" smtClean="0"/>
              <a:t>IF EXISTS </a:t>
            </a:r>
            <a:r>
              <a:rPr lang="zh-CN" altLang="en-US" smtClean="0"/>
              <a:t>为可选，判断是否存在该数据表</a:t>
            </a:r>
            <a:endParaRPr lang="zh-CN" altLang="en-US" smtClean="0"/>
          </a:p>
          <a:p>
            <a:pPr lvl="1"/>
            <a:r>
              <a:rPr lang="zh-CN" altLang="en-US" smtClean="0"/>
              <a:t>如删除不存在的数据表会抛出错误</a:t>
            </a:r>
            <a:endParaRPr lang="zh-CN" altLang="en-US" smtClean="0"/>
          </a:p>
          <a:p>
            <a:endParaRPr lang="zh-CN" altLang="en-US" dirty="0"/>
          </a:p>
        </p:txBody>
      </p:sp>
      <p:sp>
        <p:nvSpPr>
          <p:cNvPr id="7" name="AutoShape 5"/>
          <p:cNvSpPr>
            <a:spLocks noChangeArrowheads="1"/>
          </p:cNvSpPr>
          <p:nvPr/>
        </p:nvSpPr>
        <p:spPr bwMode="auto">
          <a:xfrm>
            <a:off x="804022" y="1956093"/>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a:ln>
                  <a:noFill/>
                </a:ln>
                <a:effectLst/>
                <a:uLnTx/>
                <a:uFillTx/>
                <a:latin typeface="Calibri" panose="020F0502020204030204" charset="0"/>
                <a:ea typeface="宋体" panose="02010600030101010101" pitchFamily="2" charset="-122"/>
                <a:sym typeface="+mn-ea"/>
              </a:rPr>
              <a:t>DROP  TABLE  [ IF  EXISTS ]   </a:t>
            </a:r>
            <a:r>
              <a:rPr lang="zh-CN" altLang="en-US" b="1" noProof="0">
                <a:ln>
                  <a:noFill/>
                </a:ln>
                <a:effectLst/>
                <a:uLnTx/>
                <a:uFillTx/>
                <a:latin typeface="Calibri" panose="020F0502020204030204" charset="0"/>
                <a:ea typeface="宋体" panose="02010600030101010101" pitchFamily="2" charset="-122"/>
                <a:sym typeface="+mn-ea"/>
              </a:rPr>
              <a:t>表名</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p:txBody>
          <a:bodyPr/>
          <a:lstStyle/>
          <a:p>
            <a:pPr lvl="0"/>
            <a:r>
              <a:rPr lang="zh-CN" altLang="en-US" dirty="0">
                <a:sym typeface="+mn-ea"/>
              </a:rPr>
              <a:t>如何创建数据表？</a:t>
            </a:r>
            <a:endParaRPr lang="en-US" altLang="zh-CN" dirty="0">
              <a:sym typeface="+mn-ea"/>
            </a:endParaRPr>
          </a:p>
          <a:p>
            <a:pPr lvl="0"/>
            <a:r>
              <a:rPr lang="en-US" altLang="x-none" dirty="0" err="1">
                <a:sym typeface="+mn-ea"/>
              </a:rPr>
              <a:t>MySql</a:t>
            </a:r>
            <a:r>
              <a:rPr lang="zh-CN" altLang="en-US" dirty="0">
                <a:sym typeface="+mn-ea"/>
              </a:rPr>
              <a:t>中的数据类型？</a:t>
            </a:r>
            <a:endParaRPr lang="en-US" altLang="x-none" dirty="0"/>
          </a:p>
          <a:p>
            <a:pPr lvl="0"/>
            <a:r>
              <a:rPr lang="zh-CN" altLang="en-US" dirty="0">
                <a:sym typeface="+mn-ea"/>
              </a:rPr>
              <a:t>如何修改和删除数据表？</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05827"/>
          <p:cNvSpPr>
            <a:spLocks noGrp="1" noChangeArrowheads="1"/>
          </p:cNvSpPr>
          <p:nvPr>
            <p:ph type="title"/>
          </p:nvPr>
        </p:nvSpPr>
        <p:spPr/>
        <p:txBody>
          <a:bodyPr/>
          <a:lstStyle/>
          <a:p>
            <a:r>
              <a:rPr lang="zh-CN" altLang="en-US" smtClean="0"/>
              <a:t>数据完整性</a:t>
            </a:r>
            <a:endParaRPr lang="zh-CN" altLang="en-US" smtClean="0"/>
          </a:p>
        </p:txBody>
      </p:sp>
      <p:sp>
        <p:nvSpPr>
          <p:cNvPr id="16386" name="文本占位符 205828"/>
          <p:cNvSpPr>
            <a:spLocks noGrp="1" noChangeArrowheads="1"/>
          </p:cNvSpPr>
          <p:nvPr>
            <p:ph idx="1"/>
          </p:nvPr>
        </p:nvSpPr>
        <p:spPr/>
        <p:txBody>
          <a:bodyPr/>
          <a:lstStyle/>
          <a:p>
            <a:r>
              <a:rPr lang="zh-CN" altLang="en-US" dirty="0" smtClean="0"/>
              <a:t>数据完整性（</a:t>
            </a:r>
            <a:r>
              <a:rPr lang="en-US" altLang="zh-CN" dirty="0" smtClean="0"/>
              <a:t>Data Integrity</a:t>
            </a:r>
            <a:r>
              <a:rPr lang="zh-CN" altLang="en-US" dirty="0" smtClean="0"/>
              <a:t>）是指数据的精确性（</a:t>
            </a:r>
            <a:r>
              <a:rPr lang="en-US" altLang="zh-CN" dirty="0" smtClean="0"/>
              <a:t>Accuracy</a:t>
            </a:r>
            <a:r>
              <a:rPr lang="zh-CN" altLang="en-US" dirty="0" smtClean="0"/>
              <a:t>） 和可靠性（</a:t>
            </a:r>
            <a:r>
              <a:rPr lang="en-US" altLang="zh-CN" dirty="0" smtClean="0"/>
              <a:t>Reliability</a:t>
            </a:r>
            <a:r>
              <a:rPr lang="zh-CN" altLang="en-US" dirty="0" smtClean="0"/>
              <a:t>）。它是应防止数据库中存在不符合语义规定的数据和防止因错误信息的输入输出造成无效操作或错误信息而提出的。</a:t>
            </a:r>
            <a:endParaRPr lang="zh-CN" altLang="en-US" dirty="0" smtClean="0"/>
          </a:p>
          <a:p>
            <a:r>
              <a:rPr lang="zh-CN" altLang="en-US" dirty="0" smtClean="0"/>
              <a:t>数据完整性指存储在数据库中的所有数据值均正确的状态。如果数据库中存储有不正确的数据值，则该数据库称为已丧失数据完整性。</a:t>
            </a:r>
            <a:endParaRPr lang="zh-CN" altLang="en-US" dirty="0" smtClean="0"/>
          </a:p>
          <a:p>
            <a:r>
              <a:rPr lang="zh-CN" altLang="en-US" dirty="0" smtClean="0"/>
              <a:t>数据库采用多种方法来保证数据完整性，包括约束、规则和触发器。</a:t>
            </a:r>
            <a:endParaRPr lang="zh-CN" altLang="en-US" dirty="0" smtClean="0"/>
          </a:p>
          <a:p>
            <a:r>
              <a:rPr lang="zh-CN" altLang="zh-CN" dirty="0" smtClean="0"/>
              <a:t>数据完整性包括：</a:t>
            </a:r>
            <a:r>
              <a:rPr lang="zh-CN" altLang="zh-CN" dirty="0" smtClean="0">
                <a:solidFill>
                  <a:srgbClr val="FF0000"/>
                </a:solidFill>
              </a:rPr>
              <a:t>域完整性、实体完整性、引用完整性、自定义完整性。</a:t>
            </a:r>
            <a:endParaRPr lang="zh-CN" altLang="zh-CN"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本章目标</a:t>
            </a:r>
            <a:endParaRPr lang="zh-CN" altLang="en-US"/>
          </a:p>
        </p:txBody>
      </p:sp>
      <p:sp>
        <p:nvSpPr>
          <p:cNvPr id="3" name="内容占位符 2"/>
          <p:cNvSpPr>
            <a:spLocks noGrp="1"/>
          </p:cNvSpPr>
          <p:nvPr>
            <p:ph idx="1"/>
          </p:nvPr>
        </p:nvSpPr>
        <p:spPr/>
        <p:txBody>
          <a:bodyPr/>
          <a:lstStyle/>
          <a:p>
            <a:r>
              <a:rPr lang="zh-CN" altLang="en-US" dirty="0" smtClean="0">
                <a:sym typeface="+mn-ea"/>
              </a:rPr>
              <a:t>掌握创建数据库的语句。</a:t>
            </a:r>
            <a:endParaRPr lang="en-US" altLang="zh-CN" dirty="0" smtClean="0">
              <a:sym typeface="+mn-ea"/>
            </a:endParaRPr>
          </a:p>
          <a:p>
            <a:r>
              <a:rPr lang="zh-CN" altLang="en-US" dirty="0" smtClean="0">
                <a:sym typeface="+mn-ea"/>
              </a:rPr>
              <a:t>掌握创建，修改数据表的语句。</a:t>
            </a:r>
            <a:endParaRPr lang="en-US" altLang="x-none" dirty="0" smtClean="0"/>
          </a:p>
          <a:p>
            <a:r>
              <a:rPr lang="zh-CN" altLang="en-US" dirty="0" smtClean="0">
                <a:sym typeface="+mn-ea"/>
              </a:rPr>
              <a:t>了解常见的数据列属性和类型。</a:t>
            </a:r>
            <a:endParaRPr lang="en-US" altLang="zh-CN" dirty="0" smtClean="0">
              <a:sym typeface="+mn-ea"/>
            </a:endParaRPr>
          </a:p>
          <a:p>
            <a:r>
              <a:rPr lang="zh-CN" altLang="en-US" dirty="0" smtClean="0">
                <a:sym typeface="+mn-ea"/>
              </a:rPr>
              <a:t>添加常见的数据约束，主键，外键等。</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280577"/>
          <p:cNvSpPr>
            <a:spLocks noGrp="1" noChangeArrowheads="1"/>
          </p:cNvSpPr>
          <p:nvPr>
            <p:ph type="title"/>
          </p:nvPr>
        </p:nvSpPr>
        <p:spPr/>
        <p:txBody>
          <a:bodyPr/>
          <a:lstStyle/>
          <a:p>
            <a:r>
              <a:rPr lang="zh-CN" altLang="en-US" dirty="0" smtClean="0"/>
              <a:t>什么是约束</a:t>
            </a:r>
            <a:endParaRPr lang="zh-CN" altLang="en-US" dirty="0" smtClean="0"/>
          </a:p>
        </p:txBody>
      </p:sp>
      <p:sp>
        <p:nvSpPr>
          <p:cNvPr id="17410" name="文本占位符 280578"/>
          <p:cNvSpPr>
            <a:spLocks noGrp="1" noChangeArrowheads="1"/>
          </p:cNvSpPr>
          <p:nvPr>
            <p:ph idx="1"/>
          </p:nvPr>
        </p:nvSpPr>
        <p:spPr/>
        <p:txBody>
          <a:bodyPr>
            <a:normAutofit fontScale="92500" lnSpcReduction="10000"/>
          </a:bodyPr>
          <a:lstStyle/>
          <a:p>
            <a:r>
              <a:rPr lang="zh-CN" altLang="en-US" dirty="0" smtClean="0"/>
              <a:t>为了使得数据库数据能够满足商业逻辑或者企业规则</a:t>
            </a:r>
            <a:r>
              <a:rPr lang="en-US" altLang="zh-CN" dirty="0" smtClean="0"/>
              <a:t>, </a:t>
            </a:r>
            <a:r>
              <a:rPr lang="zh-CN" altLang="en-US" dirty="0" smtClean="0"/>
              <a:t>那么可以使用约束，触发器和应用代码</a:t>
            </a:r>
            <a:r>
              <a:rPr lang="en-US" altLang="zh-CN" dirty="0" smtClean="0"/>
              <a:t>(</a:t>
            </a:r>
            <a:r>
              <a:rPr lang="zh-CN" altLang="en-US" dirty="0" smtClean="0"/>
              <a:t>过程</a:t>
            </a:r>
            <a:r>
              <a:rPr lang="en-US" altLang="zh-CN" dirty="0" smtClean="0"/>
              <a:t>,</a:t>
            </a:r>
            <a:r>
              <a:rPr lang="zh-CN" altLang="en-US" dirty="0" smtClean="0"/>
              <a:t>函数</a:t>
            </a:r>
            <a:r>
              <a:rPr lang="en-US" altLang="zh-CN" dirty="0" smtClean="0"/>
              <a:t>)</a:t>
            </a:r>
            <a:r>
              <a:rPr lang="zh-CN" altLang="en-US" dirty="0" smtClean="0"/>
              <a:t>来实现。在这</a:t>
            </a:r>
            <a:r>
              <a:rPr lang="en-US" altLang="zh-CN" dirty="0" smtClean="0"/>
              <a:t>3</a:t>
            </a:r>
            <a:r>
              <a:rPr lang="zh-CN" altLang="en-US" dirty="0" smtClean="0"/>
              <a:t>种方法中，约束易于维护，并且具有最好的性能，因此实现数据完整性应该首选约束。</a:t>
            </a:r>
            <a:endParaRPr lang="en-US" altLang="zh-CN" dirty="0" smtClean="0"/>
          </a:p>
          <a:p>
            <a:r>
              <a:rPr lang="zh-CN" altLang="zh-CN" dirty="0"/>
              <a:t>约束是在表上强制执行的数据校验</a:t>
            </a:r>
            <a:r>
              <a:rPr lang="zh-CN" altLang="zh-CN" dirty="0" smtClean="0"/>
              <a:t>规则</a:t>
            </a:r>
            <a:r>
              <a:rPr lang="zh-CN" altLang="en-US" dirty="0" smtClean="0"/>
              <a:t>，</a:t>
            </a:r>
            <a:r>
              <a:rPr lang="zh-CN" altLang="zh-CN" dirty="0" smtClean="0"/>
              <a:t>主要</a:t>
            </a:r>
            <a:r>
              <a:rPr lang="zh-CN" altLang="zh-CN" dirty="0"/>
              <a:t>用于保证数据库的完整性</a:t>
            </a:r>
            <a:r>
              <a:rPr lang="zh-CN" altLang="zh-CN" dirty="0" smtClean="0"/>
              <a:t>。</a:t>
            </a:r>
            <a:endParaRPr lang="en-US" altLang="zh-CN" dirty="0" smtClean="0"/>
          </a:p>
          <a:p>
            <a:r>
              <a:rPr lang="zh-CN" altLang="zh-CN" dirty="0"/>
              <a:t>大部分数据库支持下面五类完整性约束</a:t>
            </a:r>
            <a:r>
              <a:rPr lang="zh-CN" altLang="zh-CN" dirty="0" smtClean="0"/>
              <a:t>:</a:t>
            </a:r>
            <a:endParaRPr lang="en-US" altLang="zh-CN" dirty="0" smtClean="0"/>
          </a:p>
          <a:p>
            <a:pPr lvl="1"/>
            <a:r>
              <a:rPr lang="zh-CN" altLang="en-US" dirty="0" smtClean="0"/>
              <a:t>数据类型</a:t>
            </a:r>
            <a:endParaRPr lang="en-US" altLang="zh-CN" dirty="0"/>
          </a:p>
          <a:p>
            <a:pPr lvl="1"/>
            <a:r>
              <a:rPr lang="zh-CN" altLang="zh-CN" dirty="0"/>
              <a:t>NOT NULL非空</a:t>
            </a:r>
            <a:endParaRPr lang="en-US" altLang="zh-CN" dirty="0"/>
          </a:p>
          <a:p>
            <a:pPr lvl="1"/>
            <a:r>
              <a:rPr lang="en-US" altLang="zh-CN" dirty="0"/>
              <a:t>DEFAULT</a:t>
            </a:r>
            <a:r>
              <a:rPr lang="zh-CN" altLang="en-US" dirty="0"/>
              <a:t>默认值</a:t>
            </a:r>
            <a:r>
              <a:rPr lang="zh-CN" altLang="en-US" dirty="0" smtClean="0"/>
              <a:t>约束</a:t>
            </a:r>
            <a:endParaRPr lang="en-US" altLang="zh-CN" dirty="0" smtClean="0"/>
          </a:p>
          <a:p>
            <a:pPr lvl="1"/>
            <a:r>
              <a:rPr lang="zh-CN" altLang="zh-CN" dirty="0"/>
              <a:t>PRIMARY KEY主</a:t>
            </a:r>
            <a:r>
              <a:rPr lang="zh-CN" altLang="zh-CN" dirty="0" smtClean="0"/>
              <a:t>键</a:t>
            </a:r>
            <a:endParaRPr lang="en-US" altLang="zh-CN" dirty="0"/>
          </a:p>
          <a:p>
            <a:pPr lvl="1"/>
            <a:r>
              <a:rPr lang="zh-CN" altLang="zh-CN" dirty="0"/>
              <a:t>UNIQUE Key唯一键</a:t>
            </a:r>
            <a:endParaRPr lang="en-US" altLang="zh-CN" dirty="0"/>
          </a:p>
          <a:p>
            <a:pPr lvl="1"/>
            <a:r>
              <a:rPr lang="zh-CN" altLang="zh-CN" dirty="0" smtClean="0"/>
              <a:t>FOREIGN </a:t>
            </a:r>
            <a:r>
              <a:rPr lang="zh-CN" altLang="zh-CN" dirty="0"/>
              <a:t>KEY外键</a:t>
            </a:r>
            <a:endParaRPr lang="en-US" altLang="zh-CN" dirty="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284673"/>
          <p:cNvSpPr>
            <a:spLocks noGrp="1" noChangeArrowheads="1"/>
          </p:cNvSpPr>
          <p:nvPr>
            <p:ph type="title"/>
          </p:nvPr>
        </p:nvSpPr>
        <p:spPr/>
        <p:txBody>
          <a:bodyPr/>
          <a:lstStyle/>
          <a:p>
            <a:r>
              <a:rPr lang="zh-CN" altLang="en-US" smtClean="0"/>
              <a:t>列级约束与表级约束</a:t>
            </a:r>
            <a:endParaRPr lang="zh-CN" altLang="en-US" smtClean="0"/>
          </a:p>
        </p:txBody>
      </p:sp>
      <p:sp>
        <p:nvSpPr>
          <p:cNvPr id="20482" name="文本占位符 284674"/>
          <p:cNvSpPr>
            <a:spLocks noGrp="1" noChangeArrowheads="1"/>
          </p:cNvSpPr>
          <p:nvPr>
            <p:ph idx="1"/>
          </p:nvPr>
        </p:nvSpPr>
        <p:spPr/>
        <p:txBody>
          <a:bodyPr/>
          <a:lstStyle/>
          <a:p>
            <a:r>
              <a:rPr lang="zh-CN" altLang="en-US" dirty="0" smtClean="0"/>
              <a:t>列级约束直接跟在列后定义，不再需要指定列名，与列定义之间用空格分开</a:t>
            </a:r>
            <a:r>
              <a:rPr lang="zh-CN" altLang="en-US" dirty="0"/>
              <a:t>。</a:t>
            </a:r>
            <a:endParaRPr lang="zh-CN" altLang="en-US" dirty="0" smtClean="0"/>
          </a:p>
          <a:p>
            <a:r>
              <a:rPr lang="zh-CN" altLang="en-US" dirty="0" smtClean="0"/>
              <a:t>表级约束通常放在所有的列定义之后定义，要显式指定对哪些列建立列级约束。与列定义之间采用英语逗号</a:t>
            </a:r>
            <a:r>
              <a:rPr lang="en-US" altLang="zh-CN" dirty="0" smtClean="0"/>
              <a:t>,</a:t>
            </a:r>
            <a:r>
              <a:rPr lang="zh-CN" altLang="en-US" dirty="0" smtClean="0"/>
              <a:t>隔开。</a:t>
            </a:r>
            <a:endParaRPr lang="zh-CN" altLang="en-US" dirty="0" smtClean="0"/>
          </a:p>
          <a:p>
            <a:r>
              <a:rPr lang="zh-CN" altLang="en-US" dirty="0" smtClean="0">
                <a:solidFill>
                  <a:srgbClr val="FF0000"/>
                </a:solidFill>
              </a:rPr>
              <a:t>如果是对多列建联合约束，只能使用表级约束语法。</a:t>
            </a:r>
            <a:endParaRPr lang="en-US" altLang="zh-CN" dirty="0" smtClean="0">
              <a:solidFill>
                <a:srgbClr val="FF0000"/>
              </a:solidFill>
            </a:endParaRPr>
          </a:p>
          <a:p>
            <a:r>
              <a:rPr lang="zh-CN" altLang="en-US" dirty="0" smtClean="0">
                <a:solidFill>
                  <a:srgbClr val="FF0000"/>
                </a:solidFill>
              </a:rPr>
              <a:t>对于外键约束，只能使用表级约束。</a:t>
            </a:r>
            <a:endParaRPr lang="zh-CN" altLang="zh-CN"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285697"/>
          <p:cNvSpPr>
            <a:spLocks noGrp="1"/>
          </p:cNvSpPr>
          <p:nvPr>
            <p:ph type="title"/>
          </p:nvPr>
        </p:nvSpPr>
        <p:spPr/>
        <p:txBody>
          <a:bodyPr/>
          <a:lstStyle/>
          <a:p>
            <a:r>
              <a:rPr lang="zh-CN" altLang="en-US" noProof="1" smtClean="0"/>
              <a:t>非空约束</a:t>
            </a:r>
            <a:r>
              <a:rPr lang="en-US" altLang="zh-CN" noProof="1" smtClean="0"/>
              <a:t>(NOT NULL)</a:t>
            </a:r>
            <a:endParaRPr lang="en-US" altLang="zh-CN" noProof="1"/>
          </a:p>
        </p:txBody>
      </p:sp>
      <p:sp>
        <p:nvSpPr>
          <p:cNvPr id="22530" name="文本占位符 285698"/>
          <p:cNvSpPr>
            <a:spLocks noGrp="1" noChangeArrowheads="1"/>
          </p:cNvSpPr>
          <p:nvPr>
            <p:ph idx="1"/>
          </p:nvPr>
        </p:nvSpPr>
        <p:spPr/>
        <p:txBody>
          <a:bodyPr/>
          <a:lstStyle/>
          <a:p>
            <a:r>
              <a:rPr lang="zh-CN" altLang="en-US" dirty="0" smtClean="0"/>
              <a:t>列级约束，只能使用列级约束语法定义。</a:t>
            </a:r>
            <a:endParaRPr lang="zh-CN" altLang="en-US" dirty="0" smtClean="0"/>
          </a:p>
          <a:p>
            <a:r>
              <a:rPr lang="zh-CN" altLang="en-US" dirty="0" smtClean="0"/>
              <a:t>确保字段值不允许为空</a:t>
            </a:r>
            <a:endParaRPr lang="zh-CN" altLang="en-US" dirty="0" smtClean="0"/>
          </a:p>
          <a:p>
            <a:r>
              <a:rPr lang="zh-CN" altLang="en-US" dirty="0" smtClean="0"/>
              <a:t>只能在字段级定义</a:t>
            </a:r>
            <a:endParaRPr lang="zh-CN" altLang="en-US" dirty="0" smtClean="0"/>
          </a:p>
          <a:p>
            <a:endParaRPr lang="zh-CN" altLang="zh-CN" dirty="0" smtClean="0"/>
          </a:p>
        </p:txBody>
      </p:sp>
      <p:sp>
        <p:nvSpPr>
          <p:cNvPr id="4" name="AutoShape 50"/>
          <p:cNvSpPr>
            <a:spLocks noChangeArrowheads="1"/>
          </p:cNvSpPr>
          <p:nvPr/>
        </p:nvSpPr>
        <p:spPr bwMode="auto">
          <a:xfrm>
            <a:off x="609599" y="2897188"/>
            <a:ext cx="7143750" cy="13335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a:t>
            </a:r>
            <a:r>
              <a:rPr lang="en-US" altLang="zh-CN" sz="2000" noProof="1" smtClean="0">
                <a:latin typeface="微软雅黑" panose="020B0503020204020204" charset="-122"/>
                <a:ea typeface="微软雅黑" panose="020B0503020204020204" charset="-122"/>
                <a:cs typeface="+mn-ea"/>
                <a:sym typeface="+mn-ea"/>
              </a:rPr>
              <a:t>int </a:t>
            </a:r>
            <a:r>
              <a:rPr lang="en-US" altLang="zh-CN" sz="2000" noProof="1">
                <a:latin typeface="微软雅黑" panose="020B0503020204020204" charset="-122"/>
                <a:ea typeface="微软雅黑" panose="020B0503020204020204" charset="-122"/>
                <a:cs typeface="+mn-ea"/>
                <a:sym typeface="+mn-ea"/>
              </a:rPr>
              <a:t>PRIMARY KEY,</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a:t>
            </a:r>
            <a:r>
              <a:rPr lang="en-US" altLang="zh-CN" sz="2000" noProof="1" smtClean="0">
                <a:latin typeface="微软雅黑" panose="020B0503020204020204" charset="-122"/>
                <a:ea typeface="微软雅黑" panose="020B0503020204020204" charset="-122"/>
                <a:cs typeface="+mn-ea"/>
                <a:sym typeface="+mn-ea"/>
              </a:rPr>
              <a:t>name VARCHAR(18</a:t>
            </a:r>
            <a:r>
              <a:rPr lang="en-US" altLang="zh-CN" sz="2000" noProof="1">
                <a:latin typeface="微软雅黑" panose="020B0503020204020204" charset="-122"/>
                <a:ea typeface="微软雅黑" panose="020B0503020204020204" charset="-122"/>
                <a:cs typeface="+mn-ea"/>
                <a:sym typeface="+mn-ea"/>
              </a:rPr>
              <a:t>) </a:t>
            </a:r>
            <a:r>
              <a:rPr lang="en-US" altLang="zh-CN" sz="2000" noProof="1">
                <a:solidFill>
                  <a:srgbClr val="FF0000"/>
                </a:solidFill>
                <a:latin typeface="微软雅黑" panose="020B0503020204020204" charset="-122"/>
                <a:ea typeface="微软雅黑" panose="020B0503020204020204" charset="-122"/>
                <a:cs typeface="+mn-ea"/>
                <a:sym typeface="+mn-ea"/>
              </a:rPr>
              <a:t>NOT NULL</a:t>
            </a:r>
            <a:endParaRPr lang="en-US" altLang="zh-CN" sz="2000" noProof="1">
              <a:solidFill>
                <a:srgbClr val="FF0000"/>
              </a:solidFill>
              <a:latin typeface="微软雅黑" panose="020B0503020204020204" charset="-122"/>
              <a:ea typeface="微软雅黑" panose="020B0503020204020204" charset="-122"/>
            </a:endParaRPr>
          </a:p>
          <a:p>
            <a:r>
              <a:rPr lang="zh-CN"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290817"/>
          <p:cNvSpPr>
            <a:spLocks noGrp="1"/>
          </p:cNvSpPr>
          <p:nvPr>
            <p:ph type="title"/>
          </p:nvPr>
        </p:nvSpPr>
        <p:spPr/>
        <p:txBody>
          <a:bodyPr/>
          <a:lstStyle/>
          <a:p>
            <a:r>
              <a:rPr lang="zh-CN" altLang="en-US" noProof="1" smtClean="0"/>
              <a:t>主键约束</a:t>
            </a:r>
            <a:endParaRPr lang="zh-CN" altLang="en-US" noProof="1"/>
          </a:p>
        </p:txBody>
      </p:sp>
      <p:sp>
        <p:nvSpPr>
          <p:cNvPr id="24578" name="文本占位符 290818"/>
          <p:cNvSpPr>
            <a:spLocks noGrp="1" noChangeArrowheads="1"/>
          </p:cNvSpPr>
          <p:nvPr>
            <p:ph idx="1"/>
          </p:nvPr>
        </p:nvSpPr>
        <p:spPr/>
        <p:txBody>
          <a:bodyPr/>
          <a:lstStyle/>
          <a:p>
            <a:r>
              <a:rPr lang="zh-CN" altLang="en-US" dirty="0" smtClean="0"/>
              <a:t>一个表中只允许一个主键</a:t>
            </a:r>
            <a:r>
              <a:rPr lang="zh-CN" altLang="en-US" dirty="0"/>
              <a:t>。</a:t>
            </a:r>
            <a:endParaRPr lang="zh-CN" altLang="en-US" dirty="0" smtClean="0"/>
          </a:p>
          <a:p>
            <a:r>
              <a:rPr lang="zh-CN" altLang="en-US" dirty="0" smtClean="0"/>
              <a:t>主键是表中唯一确定一行数据的字段。</a:t>
            </a:r>
            <a:endParaRPr lang="zh-CN" altLang="en-US" dirty="0" smtClean="0"/>
          </a:p>
          <a:p>
            <a:r>
              <a:rPr lang="zh-CN" altLang="en-US" dirty="0" smtClean="0"/>
              <a:t>主键字段可以是单字段或者是多字段的组合。</a:t>
            </a:r>
            <a:endParaRPr lang="zh-CN" altLang="en-US" dirty="0" smtClean="0"/>
          </a:p>
          <a:p>
            <a:r>
              <a:rPr lang="zh-CN" altLang="en-US" dirty="0" smtClean="0"/>
              <a:t>当建立主键约束时，数据库为主键创建对应的索引。</a:t>
            </a:r>
            <a:endParaRPr lang="zh-CN" altLang="en-US" dirty="0" smtClean="0"/>
          </a:p>
          <a:p>
            <a:r>
              <a:rPr lang="zh-CN" altLang="en-US" dirty="0" smtClean="0"/>
              <a:t>主键自动添加</a:t>
            </a:r>
            <a:r>
              <a:rPr lang="en-US" altLang="zh-CN" dirty="0" smtClean="0"/>
              <a:t>not null</a:t>
            </a:r>
            <a:r>
              <a:rPr lang="zh-CN" altLang="en-US" dirty="0" smtClean="0"/>
              <a:t>约束。</a:t>
            </a:r>
            <a:endParaRPr lang="en-US" altLang="zh-CN" dirty="0" smtClean="0"/>
          </a:p>
          <a:p>
            <a:r>
              <a:rPr lang="zh-CN" altLang="en-US" dirty="0" smtClean="0"/>
              <a:t>当使用自动编号时，系统会默认要求该列必须为主键。</a:t>
            </a:r>
            <a:endParaRPr lang="zh-CN" altLang="en-US" dirty="0" smtClean="0"/>
          </a:p>
          <a:p>
            <a:endParaRPr lang="zh-CN" altLang="en-US" dirty="0" smtClean="0"/>
          </a:p>
          <a:p>
            <a:endParaRPr lang="zh-CN" altLang="zh-CN" dirty="0" smtClean="0"/>
          </a:p>
        </p:txBody>
      </p:sp>
      <p:sp>
        <p:nvSpPr>
          <p:cNvPr id="4" name="AutoShape 50"/>
          <p:cNvSpPr>
            <a:spLocks noChangeArrowheads="1"/>
          </p:cNvSpPr>
          <p:nvPr/>
        </p:nvSpPr>
        <p:spPr bwMode="auto">
          <a:xfrm>
            <a:off x="609599" y="4246880"/>
            <a:ext cx="7143750" cy="13335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number </a:t>
            </a:r>
            <a:r>
              <a:rPr lang="en-US" altLang="zh-CN" sz="2000" noProof="1">
                <a:solidFill>
                  <a:srgbClr val="FF0000"/>
                </a:solidFill>
                <a:latin typeface="微软雅黑" panose="020B0503020204020204" charset="-122"/>
                <a:ea typeface="微软雅黑" panose="020B0503020204020204" charset="-122"/>
                <a:cs typeface="+mn-ea"/>
                <a:sym typeface="+mn-ea"/>
              </a:rPr>
              <a:t>PRIMARY KEY</a:t>
            </a:r>
            <a:r>
              <a:rPr lang="en-US" altLang="zh-CN" sz="2000" noProof="1">
                <a:latin typeface="微软雅黑" panose="020B0503020204020204" charset="-122"/>
                <a:ea typeface="微软雅黑" panose="020B0503020204020204" charset="-122"/>
                <a:cs typeface="+mn-ea"/>
                <a:sym typeface="+mn-ea"/>
              </a:rPr>
              <a: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NAME VARCHAR2(18)</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88769"/>
          <p:cNvSpPr>
            <a:spLocks noGrp="1"/>
          </p:cNvSpPr>
          <p:nvPr>
            <p:ph type="title"/>
          </p:nvPr>
        </p:nvSpPr>
        <p:spPr/>
        <p:txBody>
          <a:bodyPr/>
          <a:lstStyle/>
          <a:p>
            <a:r>
              <a:rPr lang="zh-CN" altLang="en-US" noProof="1" smtClean="0"/>
              <a:t>唯一约束</a:t>
            </a:r>
            <a:endParaRPr lang="zh-CN" altLang="en-US" noProof="1"/>
          </a:p>
        </p:txBody>
      </p:sp>
      <p:sp>
        <p:nvSpPr>
          <p:cNvPr id="23554" name="文本占位符 288770"/>
          <p:cNvSpPr>
            <a:spLocks noGrp="1" noChangeArrowheads="1"/>
          </p:cNvSpPr>
          <p:nvPr>
            <p:ph idx="1"/>
          </p:nvPr>
        </p:nvSpPr>
        <p:spPr/>
        <p:txBody>
          <a:bodyPr/>
          <a:lstStyle/>
          <a:p>
            <a:r>
              <a:rPr lang="zh-CN" altLang="en-US" dirty="0" smtClean="0"/>
              <a:t>唯一性约束条件确保所在的字段或者字段组合不出现重复值</a:t>
            </a:r>
            <a:endParaRPr lang="zh-CN" altLang="en-US" dirty="0" smtClean="0"/>
          </a:p>
          <a:p>
            <a:r>
              <a:rPr lang="zh-CN" altLang="en-US" dirty="0" smtClean="0"/>
              <a:t>唯一性约束条件的字段允许出现多个</a:t>
            </a:r>
            <a:r>
              <a:rPr lang="en-US" altLang="zh-CN" dirty="0" smtClean="0"/>
              <a:t>NULL</a:t>
            </a:r>
            <a:r>
              <a:rPr lang="zh-CN" altLang="en-US" dirty="0" smtClean="0"/>
              <a:t>。</a:t>
            </a:r>
            <a:endParaRPr lang="en-US" altLang="zh-CN" dirty="0" smtClean="0"/>
          </a:p>
          <a:p>
            <a:r>
              <a:rPr lang="zh-CN" altLang="en-US" dirty="0" smtClean="0"/>
              <a:t>同一张表内可建多个唯一约束。</a:t>
            </a:r>
            <a:endParaRPr lang="zh-CN" altLang="en-US" dirty="0" smtClean="0"/>
          </a:p>
          <a:p>
            <a:r>
              <a:rPr lang="zh-CN" altLang="en-US" dirty="0" smtClean="0"/>
              <a:t>唯一约束可由多列组合而成。</a:t>
            </a:r>
            <a:endParaRPr lang="zh-CN" altLang="en-US" dirty="0" smtClean="0"/>
          </a:p>
          <a:p>
            <a:r>
              <a:rPr lang="zh-CN" altLang="en-US" dirty="0" smtClean="0"/>
              <a:t>建唯一约束时</a:t>
            </a:r>
            <a:r>
              <a:rPr lang="zh-CN" altLang="en-US" dirty="0"/>
              <a:t>数据库</a:t>
            </a:r>
            <a:r>
              <a:rPr lang="zh-CN" altLang="en-US" dirty="0" smtClean="0"/>
              <a:t>会为之建立对应的索引。</a:t>
            </a:r>
            <a:endParaRPr lang="zh-CN" altLang="en-US" dirty="0" smtClean="0"/>
          </a:p>
          <a:p>
            <a:r>
              <a:rPr lang="zh-CN" altLang="en-US" dirty="0" smtClean="0"/>
              <a:t>如果不给唯一约束起名，该唯一约束默认与列名相同。</a:t>
            </a:r>
            <a:endParaRPr lang="zh-CN" altLang="en-US" dirty="0" smtClean="0"/>
          </a:p>
          <a:p>
            <a:endParaRPr lang="zh-CN" altLang="zh-CN" dirty="0" smtClean="0"/>
          </a:p>
        </p:txBody>
      </p:sp>
      <p:sp>
        <p:nvSpPr>
          <p:cNvPr id="4" name="AutoShape 50"/>
          <p:cNvSpPr>
            <a:spLocks noChangeArrowheads="1"/>
          </p:cNvSpPr>
          <p:nvPr/>
        </p:nvSpPr>
        <p:spPr bwMode="auto">
          <a:xfrm>
            <a:off x="609599" y="4227513"/>
            <a:ext cx="7143750" cy="13319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defTabSz="723900">
              <a:spcAft>
                <a:spcPts val="0"/>
              </a:spcAft>
              <a:buClr>
                <a:schemeClr val="folHlink"/>
              </a:buClr>
              <a:buSzPct val="60000"/>
              <a:tabLst>
                <a:tab pos="444500" algn="l"/>
              </a:tabLst>
              <a:defRPr/>
            </a:pPr>
            <a:r>
              <a:rPr lang="en-US" altLang="zh-CN" sz="2000" noProof="1">
                <a:latin typeface="微软雅黑" panose="020B0503020204020204" charset="-122"/>
                <a:ea typeface="微软雅黑" panose="020B0503020204020204" charset="-122"/>
                <a:cs typeface="+mn-ea"/>
                <a:sym typeface="+mn-ea"/>
              </a:rPr>
              <a:t>CREATE TABLE tb_student(</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id int</a:t>
            </a:r>
            <a:r>
              <a:rPr lang="en-US" altLang="zh-CN" sz="2000" noProof="1" smtClean="0">
                <a:latin typeface="微软雅黑" panose="020B0503020204020204" charset="-122"/>
                <a:ea typeface="微软雅黑" panose="020B0503020204020204" charset="-122"/>
                <a:cs typeface="+mn-ea"/>
                <a:sym typeface="+mn-ea"/>
              </a:rPr>
              <a:t> </a:t>
            </a:r>
            <a:r>
              <a:rPr lang="en-US" altLang="zh-CN" sz="2000" noProof="1">
                <a:latin typeface="微软雅黑" panose="020B0503020204020204" charset="-122"/>
                <a:ea typeface="微软雅黑" panose="020B0503020204020204" charset="-122"/>
                <a:cs typeface="+mn-ea"/>
                <a:sym typeface="+mn-ea"/>
              </a:rPr>
              <a:t>PRIMARY KEY,</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	name</a:t>
            </a:r>
            <a:r>
              <a:rPr lang="en-US" altLang="zh-CN" sz="2000" noProof="1" smtClean="0">
                <a:latin typeface="微软雅黑" panose="020B0503020204020204" charset="-122"/>
                <a:ea typeface="微软雅黑" panose="020B0503020204020204" charset="-122"/>
                <a:cs typeface="+mn-ea"/>
                <a:sym typeface="+mn-ea"/>
              </a:rPr>
              <a:t> </a:t>
            </a:r>
            <a:r>
              <a:rPr lang="en-US" altLang="zh-CN" sz="2000" noProof="1">
                <a:latin typeface="微软雅黑" panose="020B0503020204020204" charset="-122"/>
                <a:ea typeface="微软雅黑" panose="020B0503020204020204" charset="-122"/>
                <a:cs typeface="+mn-ea"/>
                <a:sym typeface="+mn-ea"/>
              </a:rPr>
              <a:t>VARCHAR2(18) </a:t>
            </a:r>
            <a:r>
              <a:rPr lang="en-US" altLang="zh-CN" sz="2000" noProof="1" smtClean="0">
                <a:solidFill>
                  <a:srgbClr val="FF0000"/>
                </a:solidFill>
                <a:latin typeface="微软雅黑" panose="020B0503020204020204" charset="-122"/>
                <a:ea typeface="微软雅黑" panose="020B0503020204020204" charset="-122"/>
                <a:cs typeface="+mn-ea"/>
                <a:sym typeface="+mn-ea"/>
              </a:rPr>
              <a:t>UNIQUE</a:t>
            </a:r>
            <a:r>
              <a:rPr lang="en-US" altLang="zh-CN" sz="2000" noProof="1" smtClean="0">
                <a:latin typeface="微软雅黑" panose="020B0503020204020204" charset="-122"/>
                <a:ea typeface="微软雅黑" panose="020B0503020204020204" charset="-122"/>
                <a:cs typeface="+mn-ea"/>
                <a:sym typeface="+mn-ea"/>
              </a:rPr>
              <a:t> NOT NULL</a:t>
            </a:r>
            <a:endParaRPr lang="en-US" altLang="zh-CN" sz="2000" noProof="1">
              <a:latin typeface="微软雅黑" panose="020B0503020204020204" charset="-122"/>
              <a:ea typeface="微软雅黑" panose="020B0503020204020204" charset="-122"/>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主键和唯一约束的区别</a:t>
            </a:r>
            <a:endParaRPr lang="zh-CN" altLang="en-US" dirty="0"/>
          </a:p>
        </p:txBody>
      </p:sp>
      <p:sp>
        <p:nvSpPr>
          <p:cNvPr id="3" name="内容占位符 2"/>
          <p:cNvSpPr>
            <a:spLocks noGrp="1"/>
          </p:cNvSpPr>
          <p:nvPr>
            <p:ph idx="1"/>
          </p:nvPr>
        </p:nvSpPr>
        <p:spPr/>
        <p:txBody>
          <a:bodyPr/>
          <a:lstStyle/>
          <a:p>
            <a:r>
              <a:rPr lang="zh-CN" altLang="en-US" dirty="0"/>
              <a:t>主</a:t>
            </a:r>
            <a:r>
              <a:rPr lang="zh-CN" altLang="en-US" dirty="0" smtClean="0"/>
              <a:t>键和唯一约束主要有以下区别：</a:t>
            </a:r>
            <a:endParaRPr lang="en-US" altLang="zh-CN" dirty="0" smtClean="0"/>
          </a:p>
          <a:p>
            <a:pPr lvl="1"/>
            <a:r>
              <a:rPr lang="zh-CN" altLang="en-US" dirty="0" smtClean="0"/>
              <a:t>主键在一个表中只能有一个，唯一约束可以有多个。</a:t>
            </a:r>
            <a:endParaRPr lang="en-US" altLang="zh-CN" dirty="0" smtClean="0"/>
          </a:p>
          <a:p>
            <a:pPr lvl="1"/>
            <a:r>
              <a:rPr lang="zh-CN" altLang="en-US" dirty="0"/>
              <a:t>主</a:t>
            </a:r>
            <a:r>
              <a:rPr lang="zh-CN" altLang="en-US" dirty="0" smtClean="0"/>
              <a:t>键不允许为</a:t>
            </a:r>
            <a:r>
              <a:rPr lang="en-US" altLang="zh-CN" dirty="0" smtClean="0"/>
              <a:t>null</a:t>
            </a:r>
            <a:r>
              <a:rPr lang="zh-CN" altLang="en-US" dirty="0" smtClean="0"/>
              <a:t>，唯一约束可以为</a:t>
            </a:r>
            <a:r>
              <a:rPr lang="en-US" altLang="zh-CN" dirty="0" smtClean="0"/>
              <a:t>null</a:t>
            </a:r>
            <a:r>
              <a:rPr lang="zh-CN" altLang="en-US" dirty="0" smtClean="0"/>
              <a:t>。</a:t>
            </a:r>
            <a:endParaRPr lang="en-US" altLang="zh-CN" dirty="0" smtClean="0"/>
          </a:p>
          <a:p>
            <a:pPr lvl="1"/>
            <a:r>
              <a:rPr lang="zh-CN" altLang="en-US" dirty="0"/>
              <a:t>主</a:t>
            </a:r>
            <a:r>
              <a:rPr lang="zh-CN" altLang="en-US" dirty="0" smtClean="0"/>
              <a:t>键可以作为外键，唯一约束不可以。</a:t>
            </a:r>
            <a:endParaRPr lang="en-US" altLang="zh-CN" dirty="0" smtClean="0"/>
          </a:p>
          <a:p>
            <a:pPr lvl="1"/>
            <a:r>
              <a:rPr lang="zh-CN" altLang="en-US" dirty="0"/>
              <a:t>主</a:t>
            </a:r>
            <a:r>
              <a:rPr lang="zh-CN" altLang="en-US" dirty="0" smtClean="0"/>
              <a:t>键产生的是聚集索引，唯一产生非聚集索引。</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292865"/>
          <p:cNvSpPr>
            <a:spLocks noGrp="1"/>
          </p:cNvSpPr>
          <p:nvPr>
            <p:ph type="title"/>
          </p:nvPr>
        </p:nvSpPr>
        <p:spPr/>
        <p:txBody>
          <a:bodyPr/>
          <a:lstStyle/>
          <a:p>
            <a:r>
              <a:rPr lang="zh-CN" altLang="en-US" noProof="1" smtClean="0"/>
              <a:t>外键约束</a:t>
            </a:r>
            <a:endParaRPr lang="zh-CN" altLang="en-US" noProof="1"/>
          </a:p>
        </p:txBody>
      </p:sp>
      <p:sp>
        <p:nvSpPr>
          <p:cNvPr id="26626" name="文本占位符 292866"/>
          <p:cNvSpPr>
            <a:spLocks noGrp="1" noChangeArrowheads="1"/>
          </p:cNvSpPr>
          <p:nvPr>
            <p:ph idx="1"/>
          </p:nvPr>
        </p:nvSpPr>
        <p:spPr/>
        <p:txBody>
          <a:bodyPr>
            <a:normAutofit lnSpcReduction="10000"/>
          </a:bodyPr>
          <a:lstStyle/>
          <a:p>
            <a:r>
              <a:rPr lang="zh-CN" altLang="en-US" smtClean="0"/>
              <a:t>外键是构建于一个表的两个字段或者两个表的两个字段之间的关系</a:t>
            </a:r>
            <a:endParaRPr lang="zh-CN" altLang="en-US" smtClean="0"/>
          </a:p>
          <a:p>
            <a:r>
              <a:rPr lang="zh-CN" altLang="en-US" smtClean="0"/>
              <a:t>外键确保了相关的两个字段的两个关系：</a:t>
            </a:r>
            <a:endParaRPr lang="zh-CN" altLang="en-US" smtClean="0"/>
          </a:p>
          <a:p>
            <a:r>
              <a:rPr lang="zh-CN" altLang="en-US" smtClean="0"/>
              <a:t>子</a:t>
            </a:r>
            <a:r>
              <a:rPr lang="en-US" altLang="zh-CN" smtClean="0"/>
              <a:t>(</a:t>
            </a:r>
            <a:r>
              <a:rPr lang="zh-CN" altLang="en-US" smtClean="0"/>
              <a:t>从</a:t>
            </a:r>
            <a:r>
              <a:rPr lang="en-US" altLang="zh-CN" smtClean="0"/>
              <a:t>)</a:t>
            </a:r>
            <a:r>
              <a:rPr lang="zh-CN" altLang="en-US" smtClean="0"/>
              <a:t>表外键列的值必须在主表参照列值的范围内，或者为空（也可以加非空约束，强制不允许为空）。</a:t>
            </a:r>
            <a:endParaRPr lang="zh-CN" altLang="en-US" smtClean="0"/>
          </a:p>
          <a:p>
            <a:r>
              <a:rPr lang="zh-CN" altLang="en-US" smtClean="0"/>
              <a:t>当主表的记录被子表参照时，主表记录不允许被删除。</a:t>
            </a:r>
            <a:endParaRPr lang="zh-CN" altLang="en-US" smtClean="0"/>
          </a:p>
          <a:p>
            <a:r>
              <a:rPr lang="zh-CN" altLang="en-US" smtClean="0"/>
              <a:t>外键参照的只能是主表主键或者唯一键，保证子表记录可以准确定位到被参照的记录。</a:t>
            </a:r>
            <a:endParaRPr lang="zh-CN" altLang="en-US" smtClean="0"/>
          </a:p>
          <a:p>
            <a:r>
              <a:rPr lang="zh-CN" altLang="en-US" smtClean="0"/>
              <a:t>格式</a:t>
            </a:r>
            <a:r>
              <a:rPr lang="en-US" altLang="zh-CN" smtClean="0"/>
              <a:t>FOREIGN KEY (</a:t>
            </a:r>
            <a:r>
              <a:rPr lang="zh-CN" altLang="en-US" smtClean="0"/>
              <a:t>外键列名</a:t>
            </a:r>
            <a:r>
              <a:rPr lang="en-US" altLang="zh-CN" smtClean="0"/>
              <a:t>)REFERENCES </a:t>
            </a:r>
            <a:r>
              <a:rPr lang="zh-CN" altLang="en-US" smtClean="0"/>
              <a:t>主表</a:t>
            </a:r>
            <a:r>
              <a:rPr lang="en-US" altLang="zh-CN" smtClean="0"/>
              <a:t>(</a:t>
            </a:r>
            <a:r>
              <a:rPr lang="zh-CN" altLang="en-US" smtClean="0"/>
              <a:t>参照列</a:t>
            </a:r>
            <a:r>
              <a:rPr lang="en-US" altLang="zh-CN" smtClean="0"/>
              <a:t>)</a:t>
            </a:r>
            <a:endParaRPr lang="en-US" altLang="zh-CN" smtClean="0"/>
          </a:p>
          <a:p>
            <a:r>
              <a:rPr lang="en-US" altLang="zh-CN" smtClean="0"/>
              <a:t>ON DELETE CASCADE:</a:t>
            </a:r>
            <a:r>
              <a:rPr lang="zh-CN" altLang="en-US" smtClean="0"/>
              <a:t>当父表中的行被删除的时候，同时删除在子表中依靠的行</a:t>
            </a:r>
            <a:endParaRPr lang="zh-CN" altLang="en-US" smtClean="0"/>
          </a:p>
          <a:p>
            <a:r>
              <a:rPr lang="en-US" altLang="zh-CN" smtClean="0"/>
              <a:t>ON DELETE SET NULL:</a:t>
            </a:r>
            <a:r>
              <a:rPr lang="zh-CN" altLang="en-US" smtClean="0"/>
              <a:t>将依靠的外键值转换为空值</a:t>
            </a:r>
            <a:endParaRPr lang="zh-CN" altLang="en-US" smtClean="0"/>
          </a:p>
          <a:p>
            <a:endParaRPr lang="zh-CN" altLang="en-US" smtClean="0"/>
          </a:p>
          <a:p>
            <a:endParaRPr lang="zh-CN" altLang="en-US" smtClean="0"/>
          </a:p>
          <a:p>
            <a:endParaRPr lang="zh-CN" altLang="en-US" smtClean="0"/>
          </a:p>
          <a:p>
            <a:endParaRPr lang="zh-CN" altLang="en-US" smtClean="0"/>
          </a:p>
          <a:p>
            <a:endParaRPr lang="zh-CN" altLang="en-US" smtClean="0"/>
          </a:p>
        </p:txBody>
      </p:sp>
      <p:sp>
        <p:nvSpPr>
          <p:cNvPr id="4" name="AutoShape 50"/>
          <p:cNvSpPr>
            <a:spLocks noChangeArrowheads="1"/>
          </p:cNvSpPr>
          <p:nvPr/>
        </p:nvSpPr>
        <p:spPr bwMode="auto">
          <a:xfrm>
            <a:off x="891131" y="1897317"/>
            <a:ext cx="7143750" cy="501675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r>
              <a:rPr lang="en-US" altLang="zh-CN" sz="2000" noProof="1">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主</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表（父表）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tb_dept(</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dept_id INT(4) PRIMARY KEY,</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`name` VARCHAR(18),</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description VARCHAR(255)</a:t>
            </a:r>
            <a:endParaRPr lang="en-US" altLang="zh-CN" sz="2000" noProof="1">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noProof="1">
              <a:latin typeface="微软雅黑" panose="020B0503020204020204" charset="-122"/>
              <a:ea typeface="微软雅黑" panose="020B0503020204020204" charset="-122"/>
              <a:cs typeface="+mn-ea"/>
              <a:sym typeface="+mn-ea"/>
            </a:endParaRPr>
          </a:p>
          <a:p>
            <a:r>
              <a:rPr lang="en-US" altLang="zh-CN" sz="2000" noProof="1">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从</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表（子表）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tb_employee(</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employee_id INT(4) PRIMARY KEY,</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`name` VARCHAR(18),</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gender VARCHAR(10),</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dept_id INT(4),</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latin typeface="微软雅黑" panose="020B0503020204020204" charset="-122"/>
                <a:ea typeface="微软雅黑" panose="020B0503020204020204" charset="-122"/>
                <a:cs typeface="+mn-ea"/>
                <a:sym typeface="+mn-ea"/>
              </a:rPr>
              <a:t>address VARCHAR(255),</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a:solidFill>
                  <a:srgbClr val="FF0000"/>
                </a:solidFill>
                <a:latin typeface="微软雅黑" panose="020B0503020204020204" charset="-122"/>
                <a:ea typeface="微软雅黑" panose="020B0503020204020204" charset="-122"/>
                <a:cs typeface="+mn-ea"/>
                <a:sym typeface="+mn-ea"/>
              </a:rPr>
              <a:t>CONSTRAINT </a:t>
            </a:r>
            <a:r>
              <a:rPr lang="en-US" altLang="zh-CN" sz="2000" noProof="1" smtClean="0">
                <a:solidFill>
                  <a:srgbClr val="FF0000"/>
                </a:solidFill>
                <a:latin typeface="微软雅黑" panose="020B0503020204020204" charset="-122"/>
                <a:ea typeface="微软雅黑" panose="020B0503020204020204" charset="-122"/>
                <a:cs typeface="+mn-ea"/>
                <a:sym typeface="+mn-ea"/>
              </a:rPr>
              <a:t>fk_deptid FOREIGN </a:t>
            </a:r>
            <a:r>
              <a:rPr lang="en-US" altLang="zh-CN" sz="2000" noProof="1">
                <a:solidFill>
                  <a:srgbClr val="FF0000"/>
                </a:solidFill>
                <a:latin typeface="微软雅黑" panose="020B0503020204020204" charset="-122"/>
                <a:ea typeface="微软雅黑" panose="020B0503020204020204" charset="-122"/>
                <a:cs typeface="+mn-ea"/>
                <a:sym typeface="+mn-ea"/>
              </a:rPr>
              <a:t>KEY(dept_id) REFERENCES tb_dept(dept_id)</a:t>
            </a:r>
            <a:endParaRPr lang="en-US" altLang="zh-CN" sz="2000" noProof="1">
              <a:solidFill>
                <a:srgbClr val="FF0000"/>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外键约束的</a:t>
            </a:r>
            <a:r>
              <a:rPr lang="zh-CN" altLang="en-US" dirty="0"/>
              <a:t>参照</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创建外键约束后，会对多表的数据产生一定的影响。</a:t>
            </a:r>
            <a:r>
              <a:rPr lang="en-US" altLang="zh-CN" dirty="0" err="1" smtClean="0"/>
              <a:t>Mysql</a:t>
            </a:r>
            <a:r>
              <a:rPr lang="zh-CN" altLang="en-US" dirty="0" smtClean="0"/>
              <a:t>提供以下几种参照操作。</a:t>
            </a:r>
            <a:endParaRPr lang="en-US" altLang="zh-CN" dirty="0" smtClean="0"/>
          </a:p>
          <a:p>
            <a:pPr lvl="1"/>
            <a:r>
              <a:rPr lang="en-US" altLang="zh-CN" dirty="0" smtClean="0">
                <a:solidFill>
                  <a:srgbClr val="FF0000"/>
                </a:solidFill>
              </a:rPr>
              <a:t>cascade</a:t>
            </a:r>
            <a:r>
              <a:rPr lang="zh-CN" altLang="en-US" dirty="0" smtClean="0"/>
              <a:t>：从主表删除或者更新且自动删除或更新从表中的内容。</a:t>
            </a:r>
            <a:endParaRPr lang="en-US" altLang="zh-CN" dirty="0" smtClean="0"/>
          </a:p>
          <a:p>
            <a:pPr lvl="1"/>
            <a:r>
              <a:rPr lang="en-US" altLang="zh-CN" dirty="0" smtClean="0">
                <a:solidFill>
                  <a:srgbClr val="FF0000"/>
                </a:solidFill>
              </a:rPr>
              <a:t>set null</a:t>
            </a:r>
            <a:r>
              <a:rPr lang="zh-CN" altLang="en-US" dirty="0" smtClean="0"/>
              <a:t>：从主表中删除或者更新且从表中匹配的内容设置为</a:t>
            </a:r>
            <a:r>
              <a:rPr lang="en-US" altLang="zh-CN" dirty="0" smtClean="0"/>
              <a:t>null</a:t>
            </a:r>
            <a:r>
              <a:rPr lang="zh-CN" altLang="en-US" dirty="0" smtClean="0"/>
              <a:t>，使用此功能必须保证从表的字段没有被设置为</a:t>
            </a:r>
            <a:r>
              <a:rPr lang="en-US" altLang="zh-CN" dirty="0" smtClean="0"/>
              <a:t>not null</a:t>
            </a:r>
            <a:r>
              <a:rPr lang="zh-CN" altLang="en-US" dirty="0" smtClean="0"/>
              <a:t>。</a:t>
            </a:r>
            <a:endParaRPr lang="en-US" altLang="zh-CN" dirty="0" smtClean="0"/>
          </a:p>
          <a:p>
            <a:pPr lvl="1"/>
            <a:r>
              <a:rPr lang="en-US" altLang="zh-CN" dirty="0" smtClean="0">
                <a:solidFill>
                  <a:srgbClr val="FF0000"/>
                </a:solidFill>
              </a:rPr>
              <a:t>restrict</a:t>
            </a:r>
            <a:r>
              <a:rPr lang="zh-CN" altLang="en-US" dirty="0" smtClean="0"/>
              <a:t>：拒绝对父表的删除或更新操作。</a:t>
            </a:r>
            <a:endParaRPr lang="en-US" altLang="zh-CN" dirty="0" smtClean="0"/>
          </a:p>
          <a:p>
            <a:pPr lvl="1"/>
            <a:r>
              <a:rPr lang="en-US" altLang="zh-CN" dirty="0" smtClean="0"/>
              <a:t>No action</a:t>
            </a:r>
            <a:r>
              <a:rPr lang="zh-CN" altLang="en-US" dirty="0" smtClean="0"/>
              <a:t>：标准</a:t>
            </a:r>
            <a:r>
              <a:rPr lang="en-US" altLang="zh-CN" dirty="0" err="1" smtClean="0"/>
              <a:t>sql</a:t>
            </a:r>
            <a:r>
              <a:rPr lang="zh-CN" altLang="en-US" dirty="0" smtClean="0"/>
              <a:t>关键字，在</a:t>
            </a:r>
            <a:r>
              <a:rPr lang="en-US" altLang="zh-CN" dirty="0" err="1" smtClean="0"/>
              <a:t>mysql</a:t>
            </a:r>
            <a:r>
              <a:rPr lang="zh-CN" altLang="en-US" dirty="0" smtClean="0"/>
              <a:t>中与</a:t>
            </a:r>
            <a:r>
              <a:rPr lang="en-US" altLang="zh-CN" dirty="0" smtClean="0"/>
              <a:t>restrict</a:t>
            </a:r>
            <a:r>
              <a:rPr lang="zh-CN" altLang="en-US" dirty="0" smtClean="0"/>
              <a:t>相同。</a:t>
            </a:r>
            <a:endParaRPr lang="zh-CN" altLang="en-US" dirty="0"/>
          </a:p>
        </p:txBody>
      </p:sp>
      <p:sp>
        <p:nvSpPr>
          <p:cNvPr id="4" name="AutoShape 50"/>
          <p:cNvSpPr>
            <a:spLocks noChangeArrowheads="1"/>
          </p:cNvSpPr>
          <p:nvPr/>
        </p:nvSpPr>
        <p:spPr bwMode="auto">
          <a:xfrm>
            <a:off x="1025243" y="4286949"/>
            <a:ext cx="7143750" cy="19389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r>
              <a:rPr lang="en-US" altLang="zh-CN" sz="2000" noProof="1" smtClean="0">
                <a:solidFill>
                  <a:schemeClr val="accent4">
                    <a:lumMod val="75000"/>
                  </a:schemeClr>
                </a:solidFill>
                <a:latin typeface="微软雅黑" panose="020B0503020204020204" charset="-122"/>
                <a:ea typeface="微软雅黑" panose="020B0503020204020204" charset="-122"/>
                <a:cs typeface="+mn-ea"/>
                <a:sym typeface="+mn-ea"/>
              </a:rPr>
              <a:t>#</a:t>
            </a:r>
            <a:r>
              <a:rPr lang="zh-CN" altLang="en-US" sz="2000" noProof="1">
                <a:solidFill>
                  <a:schemeClr val="accent4">
                    <a:lumMod val="75000"/>
                  </a:schemeClr>
                </a:solidFill>
                <a:latin typeface="微软雅黑" panose="020B0503020204020204" charset="-122"/>
                <a:ea typeface="微软雅黑" panose="020B0503020204020204" charset="-122"/>
                <a:cs typeface="+mn-ea"/>
                <a:sym typeface="+mn-ea"/>
              </a:rPr>
              <a:t>从</a:t>
            </a:r>
            <a:r>
              <a:rPr lang="zh-CN" altLang="en-US" sz="2000" noProof="1" smtClean="0">
                <a:solidFill>
                  <a:schemeClr val="accent4">
                    <a:lumMod val="75000"/>
                  </a:schemeClr>
                </a:solidFill>
                <a:latin typeface="微软雅黑" panose="020B0503020204020204" charset="-122"/>
                <a:ea typeface="微软雅黑" panose="020B0503020204020204" charset="-122"/>
                <a:cs typeface="+mn-ea"/>
                <a:sym typeface="+mn-ea"/>
              </a:rPr>
              <a:t>表（子表）</a:t>
            </a:r>
            <a:endParaRPr lang="zh-CN" altLang="en-US" sz="2000" noProof="1">
              <a:solidFill>
                <a:schemeClr val="accent4">
                  <a:lumMod val="75000"/>
                </a:schemeClr>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CREATE TABLE tb_employee(</a:t>
            </a:r>
            <a:endParaRPr lang="en-US" altLang="zh-CN" sz="2000" noProof="1">
              <a:latin typeface="微软雅黑" panose="020B0503020204020204" charset="-122"/>
              <a:ea typeface="微软雅黑" panose="020B0503020204020204" charset="-122"/>
              <a:cs typeface="+mn-ea"/>
              <a:sym typeface="+mn-ea"/>
            </a:endParaRPr>
          </a:p>
          <a:p>
            <a:pPr lvl="1"/>
            <a:r>
              <a:rPr lang="en-US" altLang="zh-CN" sz="2000" noProof="1" smtClean="0">
                <a:latin typeface="微软雅黑" panose="020B0503020204020204" charset="-122"/>
                <a:ea typeface="微软雅黑" panose="020B0503020204020204" charset="-122"/>
                <a:cs typeface="+mn-ea"/>
                <a:sym typeface="+mn-ea"/>
              </a:rPr>
              <a:t>……</a:t>
            </a:r>
            <a:endParaRPr lang="en-US" altLang="zh-CN" sz="2000" noProof="1" smtClean="0">
              <a:latin typeface="微软雅黑" panose="020B0503020204020204" charset="-122"/>
              <a:ea typeface="微软雅黑" panose="020B0503020204020204" charset="-122"/>
              <a:cs typeface="+mn-ea"/>
              <a:sym typeface="+mn-ea"/>
            </a:endParaRPr>
          </a:p>
          <a:p>
            <a:pPr lvl="1"/>
            <a:r>
              <a:rPr lang="en-US" altLang="zh-CN" sz="2000" noProof="1" smtClean="0">
                <a:solidFill>
                  <a:srgbClr val="FF0000"/>
                </a:solidFill>
                <a:latin typeface="微软雅黑" panose="020B0503020204020204" charset="-122"/>
                <a:ea typeface="微软雅黑" panose="020B0503020204020204" charset="-122"/>
                <a:cs typeface="+mn-ea"/>
                <a:sym typeface="+mn-ea"/>
              </a:rPr>
              <a:t>FOREIGN </a:t>
            </a:r>
            <a:r>
              <a:rPr lang="en-US" altLang="zh-CN" sz="2000" noProof="1">
                <a:solidFill>
                  <a:srgbClr val="FF0000"/>
                </a:solidFill>
                <a:latin typeface="微软雅黑" panose="020B0503020204020204" charset="-122"/>
                <a:ea typeface="微软雅黑" panose="020B0503020204020204" charset="-122"/>
                <a:cs typeface="+mn-ea"/>
                <a:sym typeface="+mn-ea"/>
              </a:rPr>
              <a:t>KEY(dept_id) REFERENCES tb_dept(dept_id</a:t>
            </a:r>
            <a:r>
              <a:rPr lang="en-US" altLang="zh-CN" sz="2000" noProof="1" smtClean="0">
                <a:solidFill>
                  <a:srgbClr val="FF0000"/>
                </a:solidFill>
                <a:latin typeface="微软雅黑" panose="020B0503020204020204" charset="-122"/>
                <a:ea typeface="微软雅黑" panose="020B0503020204020204" charset="-122"/>
                <a:cs typeface="+mn-ea"/>
                <a:sym typeface="+mn-ea"/>
              </a:rPr>
              <a:t>) </a:t>
            </a:r>
            <a:r>
              <a:rPr lang="en-US" altLang="zh-CN" sz="2000" b="1" noProof="1" smtClean="0">
                <a:solidFill>
                  <a:srgbClr val="FF0000"/>
                </a:solidFill>
                <a:latin typeface="微软雅黑" panose="020B0503020204020204" charset="-122"/>
                <a:ea typeface="微软雅黑" panose="020B0503020204020204" charset="-122"/>
                <a:cs typeface="+mn-ea"/>
                <a:sym typeface="+mn-ea"/>
              </a:rPr>
              <a:t>on delete cascade</a:t>
            </a:r>
            <a:endParaRPr lang="en-US" altLang="zh-CN" sz="2000" b="1" noProof="1">
              <a:solidFill>
                <a:srgbClr val="FF0000"/>
              </a:solidFill>
              <a:latin typeface="微软雅黑" panose="020B0503020204020204" charset="-122"/>
              <a:ea typeface="微软雅黑" panose="020B0503020204020204" charset="-122"/>
              <a:cs typeface="+mn-ea"/>
              <a:sym typeface="+mn-ea"/>
            </a:endParaRPr>
          </a:p>
          <a:p>
            <a:r>
              <a:rPr lang="en-US" altLang="zh-CN" sz="2000" noProof="1">
                <a:latin typeface="微软雅黑" panose="020B0503020204020204" charset="-122"/>
                <a:ea typeface="微软雅黑" panose="020B0503020204020204" charset="-122"/>
                <a:cs typeface="+mn-ea"/>
                <a:sym typeface="+mn-ea"/>
              </a:rPr>
              <a:t>);</a:t>
            </a:r>
            <a:endParaRPr lang="en-US" altLang="zh-CN" sz="2000" b="1" noProof="1">
              <a:solidFill>
                <a:schemeClr val="accent5">
                  <a:lumMod val="10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创建表后，添加和维护约束</a:t>
            </a:r>
            <a:endParaRPr lang="zh-CN" altLang="en-US" dirty="0"/>
          </a:p>
        </p:txBody>
      </p:sp>
      <p:sp>
        <p:nvSpPr>
          <p:cNvPr id="3" name="内容占位符 2"/>
          <p:cNvSpPr>
            <a:spLocks noGrp="1"/>
          </p:cNvSpPr>
          <p:nvPr>
            <p:ph idx="1"/>
          </p:nvPr>
        </p:nvSpPr>
        <p:spPr/>
        <p:txBody>
          <a:bodyPr/>
          <a:lstStyle/>
          <a:p>
            <a:pPr lvl="0"/>
            <a:r>
              <a:rPr lang="zh-CN" altLang="en-US" smtClean="0">
                <a:sym typeface="+mn-ea"/>
              </a:rPr>
              <a:t>添加主键约束：</a:t>
            </a:r>
            <a:endParaRPr lang="zh-CN" altLang="en-US" smtClean="0">
              <a:sym typeface="+mn-ea"/>
            </a:endParaRPr>
          </a:p>
          <a:p>
            <a:pPr lvl="0"/>
            <a:endParaRPr lang="en-US" altLang="x-none" smtClean="0"/>
          </a:p>
          <a:p>
            <a:pPr lvl="0"/>
            <a:r>
              <a:rPr lang="zh-CN" altLang="en-US" smtClean="0">
                <a:sym typeface="+mn-ea"/>
              </a:rPr>
              <a:t>删除主键约束：</a:t>
            </a:r>
            <a:endParaRPr lang="zh-CN" altLang="en-US" smtClean="0">
              <a:sym typeface="+mn-ea"/>
            </a:endParaRPr>
          </a:p>
          <a:p>
            <a:pPr lvl="0"/>
            <a:endParaRPr lang="en-US" altLang="x-none" smtClean="0"/>
          </a:p>
          <a:p>
            <a:pPr lvl="0"/>
            <a:r>
              <a:rPr lang="zh-CN" altLang="en-US" smtClean="0">
                <a:sym typeface="+mn-ea"/>
              </a:rPr>
              <a:t>添加外键约束：</a:t>
            </a:r>
            <a:endParaRPr lang="zh-CN" altLang="en-US" smtClean="0">
              <a:sym typeface="+mn-ea"/>
            </a:endParaRPr>
          </a:p>
          <a:p>
            <a:pPr lvl="0"/>
            <a:endParaRPr lang="zh-CN" altLang="en-US" smtClean="0">
              <a:sym typeface="+mn-ea"/>
            </a:endParaRPr>
          </a:p>
          <a:p>
            <a:pPr lvl="0"/>
            <a:endParaRPr lang="en-US" altLang="x-none" smtClean="0"/>
          </a:p>
          <a:p>
            <a:pPr lvl="0"/>
            <a:r>
              <a:rPr lang="zh-CN" altLang="en-US" smtClean="0">
                <a:sym typeface="+mn-ea"/>
              </a:rPr>
              <a:t>删除外键约束：</a:t>
            </a:r>
            <a:endParaRPr lang="zh-CN" altLang="en-US" smtClean="0">
              <a:sym typeface="+mn-ea"/>
            </a:endParaRPr>
          </a:p>
          <a:p>
            <a:pPr lvl="0"/>
            <a:endParaRPr lang="zh-CN" altLang="en-US" dirty="0"/>
          </a:p>
        </p:txBody>
      </p:sp>
      <p:sp>
        <p:nvSpPr>
          <p:cNvPr id="5" name="AutoShape 5"/>
          <p:cNvSpPr>
            <a:spLocks noChangeArrowheads="1"/>
          </p:cNvSpPr>
          <p:nvPr/>
        </p:nvSpPr>
        <p:spPr bwMode="auto">
          <a:xfrm>
            <a:off x="865505" y="1911985"/>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add constraint </a:t>
            </a:r>
            <a:r>
              <a:rPr lang="zh-CN" altLang="en-US" b="1" dirty="0">
                <a:latin typeface="Arial" panose="020B0604020202020204" pitchFamily="34" charset="0"/>
                <a:ea typeface="宋体" panose="02010600030101010101" pitchFamily="2" charset="-122"/>
                <a:sym typeface="+mn-ea"/>
              </a:rPr>
              <a:t> 约束名 </a:t>
            </a:r>
            <a:r>
              <a:rPr lang="en-US" altLang="zh-CN" b="1" dirty="0">
                <a:latin typeface="Arial" panose="020B0604020202020204" pitchFamily="34" charset="0"/>
                <a:ea typeface="宋体" panose="02010600030101010101" pitchFamily="2" charset="-122"/>
                <a:sym typeface="+mn-ea"/>
              </a:rPr>
              <a:t>primary key  </a:t>
            </a:r>
            <a:r>
              <a:rPr lang="zh-CN" altLang="en-US" b="1" dirty="0" smtClean="0">
                <a:latin typeface="Arial" panose="020B0604020202020204" pitchFamily="34" charset="0"/>
                <a:ea typeface="宋体" panose="02010600030101010101" pitchFamily="2" charset="-122"/>
                <a:sym typeface="+mn-ea"/>
              </a:rPr>
              <a:t>表</a:t>
            </a:r>
            <a:r>
              <a:rPr lang="zh-CN" altLang="en-US" b="1" dirty="0">
                <a:latin typeface="Arial" panose="020B0604020202020204" pitchFamily="34" charset="0"/>
                <a:ea typeface="宋体" panose="02010600030101010101" pitchFamily="2" charset="-122"/>
                <a:sym typeface="+mn-ea"/>
              </a:rPr>
              <a:t>名 </a:t>
            </a:r>
            <a:r>
              <a:rPr lang="zh-CN" altLang="en-US" b="1" dirty="0" smtClean="0">
                <a:latin typeface="Arial" panose="020B0604020202020204" pitchFamily="34" charset="0"/>
                <a:ea typeface="宋体" panose="02010600030101010101" pitchFamily="2" charset="-122"/>
                <a:sym typeface="+mn-ea"/>
              </a:rPr>
              <a:t>（主</a:t>
            </a:r>
            <a:r>
              <a:rPr lang="zh-CN" altLang="en-US" b="1" dirty="0">
                <a:latin typeface="Arial" panose="020B0604020202020204" pitchFamily="34" charset="0"/>
                <a:ea typeface="宋体" panose="02010600030101010101" pitchFamily="2" charset="-122"/>
                <a:sym typeface="+mn-ea"/>
              </a:rPr>
              <a:t>键字段）</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865505" y="2758440"/>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drop  primary key;</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865505" y="3617595"/>
            <a:ext cx="7830820" cy="65595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从表   </a:t>
            </a:r>
            <a:r>
              <a:rPr lang="en-US" altLang="zh-CN" b="1" dirty="0">
                <a:latin typeface="Arial" panose="020B0604020202020204" pitchFamily="34" charset="0"/>
                <a:ea typeface="宋体" panose="02010600030101010101" pitchFamily="2" charset="-122"/>
                <a:sym typeface="+mn-ea"/>
              </a:rPr>
              <a:t>add  constraint </a:t>
            </a:r>
            <a:r>
              <a:rPr lang="zh-CN" altLang="en-US" b="1" dirty="0">
                <a:latin typeface="Arial" panose="020B0604020202020204" pitchFamily="34" charset="0"/>
                <a:ea typeface="宋体" panose="02010600030101010101" pitchFamily="2" charset="-122"/>
                <a:sym typeface="+mn-ea"/>
              </a:rPr>
              <a:t> 约束名 </a:t>
            </a:r>
            <a:r>
              <a:rPr lang="en-US" altLang="zh-CN" b="1" dirty="0">
                <a:latin typeface="Arial" panose="020B0604020202020204" pitchFamily="34" charset="0"/>
                <a:ea typeface="宋体" panose="02010600030101010101" pitchFamily="2" charset="-122"/>
                <a:sym typeface="+mn-ea"/>
              </a:rPr>
              <a:t>foreign   key  </a:t>
            </a:r>
            <a:endParaRPr lang="en-US" altLang="zh-CN" b="1" dirty="0">
              <a:latin typeface="Arial" panose="020B0604020202020204" pitchFamily="34" charset="0"/>
              <a:ea typeface="宋体" panose="02010600030101010101" pitchFamily="2" charset="-122"/>
            </a:endParaRPr>
          </a:p>
          <a:p>
            <a:pPr lvl="0" eaLnBrk="1" hangingPunct="1"/>
            <a:r>
              <a:rPr lang="en-US" altLang="x-none" b="1" dirty="0">
                <a:latin typeface="Arial" panose="020B0604020202020204" pitchFamily="34" charset="0"/>
                <a:ea typeface="宋体" panose="02010600030101010101" pitchFamily="2" charset="-122"/>
                <a:sym typeface="+mn-ea"/>
              </a:rPr>
              <a:t> </a:t>
            </a:r>
            <a:r>
              <a:rPr lang="en-US" altLang="zh-CN" b="1" dirty="0">
                <a:latin typeface="Arial" panose="020B0604020202020204" pitchFamily="34" charset="0"/>
                <a:ea typeface="宋体" panose="02010600030101010101" pitchFamily="2" charset="-122"/>
                <a:sym typeface="+mn-ea"/>
              </a:rPr>
              <a:t>(</a:t>
            </a:r>
            <a:r>
              <a:rPr lang="zh-CN" altLang="en-US" b="1" dirty="0">
                <a:latin typeface="Arial" panose="020B0604020202020204" pitchFamily="34" charset="0"/>
                <a:ea typeface="宋体" panose="02010600030101010101" pitchFamily="2" charset="-122"/>
                <a:sym typeface="+mn-ea"/>
              </a:rPr>
              <a:t>从</a:t>
            </a:r>
            <a:r>
              <a:rPr lang="zh-CN" altLang="en-US" b="1" dirty="0" smtClean="0">
                <a:latin typeface="Arial" panose="020B0604020202020204" pitchFamily="34" charset="0"/>
                <a:ea typeface="宋体" panose="02010600030101010101" pitchFamily="2" charset="-122"/>
                <a:sym typeface="+mn-ea"/>
              </a:rPr>
              <a:t>表外</a:t>
            </a:r>
            <a:r>
              <a:rPr lang="zh-CN" altLang="en-US" b="1" dirty="0">
                <a:latin typeface="Arial" panose="020B0604020202020204" pitchFamily="34" charset="0"/>
                <a:ea typeface="宋体" panose="02010600030101010101" pitchFamily="2" charset="-122"/>
                <a:sym typeface="+mn-ea"/>
              </a:rPr>
              <a:t>键字段</a:t>
            </a:r>
            <a:r>
              <a:rPr lang="en-US" altLang="zh-CN" b="1" dirty="0">
                <a:latin typeface="Arial" panose="020B0604020202020204" pitchFamily="34" charset="0"/>
                <a:ea typeface="宋体" panose="02010600030101010101" pitchFamily="2" charset="-122"/>
                <a:sym typeface="+mn-ea"/>
              </a:rPr>
              <a:t>)</a:t>
            </a:r>
            <a:r>
              <a:rPr lang="zh-CN" altLang="en-US" b="1" dirty="0">
                <a:latin typeface="Arial" panose="020B0604020202020204" pitchFamily="34" charset="0"/>
                <a:ea typeface="宋体" panose="02010600030101010101" pitchFamily="2" charset="-122"/>
                <a:sym typeface="+mn-ea"/>
              </a:rPr>
              <a:t>   </a:t>
            </a:r>
            <a:r>
              <a:rPr lang="en-US" altLang="zh-CN" b="1" dirty="0">
                <a:latin typeface="Arial" panose="020B0604020202020204" pitchFamily="34" charset="0"/>
                <a:ea typeface="宋体" panose="02010600030101010101" pitchFamily="2" charset="-122"/>
                <a:sym typeface="+mn-ea"/>
              </a:rPr>
              <a:t>references  </a:t>
            </a:r>
            <a:r>
              <a:rPr lang="zh-CN" altLang="en-US" b="1" dirty="0">
                <a:latin typeface="Arial" panose="020B0604020202020204" pitchFamily="34" charset="0"/>
                <a:ea typeface="宋体" panose="02010600030101010101" pitchFamily="2" charset="-122"/>
                <a:sym typeface="+mn-ea"/>
              </a:rPr>
              <a:t>主表  （主键字段）</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7" name="AutoShape 5"/>
          <p:cNvSpPr>
            <a:spLocks noChangeArrowheads="1"/>
          </p:cNvSpPr>
          <p:nvPr/>
        </p:nvSpPr>
        <p:spPr bwMode="auto">
          <a:xfrm>
            <a:off x="865505" y="4940202"/>
            <a:ext cx="783082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0" eaLnBrk="1" hangingPunct="1"/>
            <a:r>
              <a:rPr lang="en-US" altLang="zh-CN" b="1" dirty="0">
                <a:latin typeface="Arial" panose="020B0604020202020204" pitchFamily="34" charset="0"/>
                <a:ea typeface="宋体" panose="02010600030101010101" pitchFamily="2" charset="-122"/>
                <a:sym typeface="+mn-ea"/>
              </a:rPr>
              <a:t>alter  table </a:t>
            </a:r>
            <a:r>
              <a:rPr lang="zh-CN" altLang="en-US" b="1" dirty="0">
                <a:latin typeface="Arial" panose="020B0604020202020204" pitchFamily="34" charset="0"/>
                <a:ea typeface="宋体" panose="02010600030101010101" pitchFamily="2" charset="-122"/>
                <a:sym typeface="+mn-ea"/>
              </a:rPr>
              <a:t>表名  </a:t>
            </a:r>
            <a:r>
              <a:rPr lang="en-US" altLang="zh-CN" b="1" dirty="0">
                <a:latin typeface="Arial" panose="020B0604020202020204" pitchFamily="34" charset="0"/>
                <a:ea typeface="宋体" panose="02010600030101010101" pitchFamily="2" charset="-122"/>
                <a:sym typeface="+mn-ea"/>
              </a:rPr>
              <a:t>drop  foreign  key  </a:t>
            </a:r>
            <a:r>
              <a:rPr lang="zh-CN" altLang="en-US" b="1" dirty="0">
                <a:latin typeface="Arial" panose="020B0604020202020204" pitchFamily="34" charset="0"/>
                <a:ea typeface="宋体" panose="02010600030101010101" pitchFamily="2" charset="-122"/>
                <a:sym typeface="+mn-ea"/>
              </a:rPr>
              <a:t>外键约束名</a:t>
            </a:r>
            <a:r>
              <a:rPr lang="en-US" altLang="zh-CN" b="1" dirty="0">
                <a:latin typeface="Arial" panose="020B0604020202020204" pitchFamily="3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zh-CN" altLang="en-US" dirty="0" smtClean="0"/>
              <a:t>将前面创建的</a:t>
            </a:r>
            <a:r>
              <a:rPr lang="en-US" altLang="zh-CN" dirty="0" smtClean="0"/>
              <a:t>Student</a:t>
            </a:r>
            <a:r>
              <a:rPr lang="zh-CN" altLang="en-US" dirty="0" smtClean="0"/>
              <a:t>表，</a:t>
            </a:r>
            <a:r>
              <a:rPr lang="en-US" altLang="zh-CN" dirty="0" smtClean="0"/>
              <a:t>result</a:t>
            </a:r>
            <a:r>
              <a:rPr lang="zh-CN" altLang="en-US" dirty="0" smtClean="0"/>
              <a:t>表和</a:t>
            </a:r>
            <a:r>
              <a:rPr lang="en-US" altLang="zh-CN" dirty="0" smtClean="0"/>
              <a:t>subject</a:t>
            </a:r>
            <a:r>
              <a:rPr lang="zh-CN" altLang="en-US" dirty="0" smtClean="0"/>
              <a:t>表，建立主外键关系。</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结构化查询语句</a:t>
            </a:r>
            <a:r>
              <a:rPr lang="en-US" altLang="zh-CN" dirty="0">
                <a:sym typeface="+mn-ea"/>
              </a:rPr>
              <a:t>SQL</a:t>
            </a:r>
            <a:endParaRPr lang="zh-CN" altLang="en-US"/>
          </a:p>
        </p:txBody>
      </p:sp>
      <p:sp>
        <p:nvSpPr>
          <p:cNvPr id="3" name="内容占位符 2"/>
          <p:cNvSpPr>
            <a:spLocks noGrp="1"/>
          </p:cNvSpPr>
          <p:nvPr>
            <p:ph idx="1"/>
          </p:nvPr>
        </p:nvSpPr>
        <p:spPr/>
        <p:txBody>
          <a:bodyPr/>
          <a:lstStyle/>
          <a:p>
            <a:r>
              <a:rPr lang="zh-CN" altLang="en-US" dirty="0">
                <a:sym typeface="+mn-ea"/>
              </a:rPr>
              <a:t>结构化查询语句分类：</a:t>
            </a:r>
            <a:endParaRPr lang="zh-CN" altLang="en-US"/>
          </a:p>
        </p:txBody>
      </p:sp>
      <p:graphicFrame>
        <p:nvGraphicFramePr>
          <p:cNvPr id="16387" name="Group 3"/>
          <p:cNvGraphicFramePr>
            <a:graphicFrameLocks noGrp="1"/>
          </p:cNvGraphicFramePr>
          <p:nvPr/>
        </p:nvGraphicFramePr>
        <p:xfrm>
          <a:off x="609600" y="1997075"/>
          <a:ext cx="8032750" cy="4154170"/>
        </p:xfrm>
        <a:graphic>
          <a:graphicData uri="http://schemas.openxmlformats.org/drawingml/2006/table">
            <a:tbl>
              <a:tblPr/>
              <a:tblGrid>
                <a:gridCol w="2245995"/>
                <a:gridCol w="3072130"/>
                <a:gridCol w="2714625"/>
              </a:tblGrid>
              <a:tr h="577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rPr>
                        <a:t>名称</a:t>
                      </a:r>
                      <a:endParaRPr kumimoji="0" lang="zh-CN" altLang="en-US" sz="2400" b="0" i="0" u="none" strike="noStrike" cap="none" normalizeH="0" baseline="0" dirty="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rPr>
                        <a:t>解释</a:t>
                      </a:r>
                      <a:endPar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rPr>
                        <a:t>命令</a:t>
                      </a:r>
                      <a:endParaRPr kumimoji="0" lang="zh-CN" altLang="en-US" sz="2400" b="0" i="0" u="none" strike="noStrike" cap="none" normalizeH="0" baseline="0" smtClean="0">
                        <a:ln>
                          <a:noFill/>
                        </a:ln>
                        <a:solidFill>
                          <a:schemeClr val="bg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1293CD"/>
                    </a:solidFill>
                  </a:tcPr>
                </a:tc>
              </a:tr>
              <a:tr h="8940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DDL</a:t>
                      </a:r>
                      <a:endPar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（数据定义语言</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endPar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定义和管理数据对象，如数据库，数据表等</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CREATE</a:t>
                      </a: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DROP</a:t>
                      </a: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ALTER</a:t>
                      </a:r>
                      <a:endPar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89471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rPr>
                        <a:t>DML</a:t>
                      </a:r>
                      <a:endParaRPr kumimoji="0" lang="en-US" sz="2000" b="0" i="0" u="none" strike="noStrike" cap="none" normalizeH="0" baseline="0" dirty="0" smtClean="0">
                        <a:ln>
                          <a:noFill/>
                        </a:ln>
                        <a:solidFill>
                          <a:srgbClr val="FF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（数据操作语言）</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用于操作数据库对象中所包含的数据</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INSERT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UPDATE</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DELETE</a:t>
                      </a:r>
                      <a:endPar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r>
              <a:tr h="89344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rPr>
                        <a:t>DQL</a:t>
                      </a:r>
                      <a:endParaRPr kumimoji="0" lang="en-US" sz="2000" b="0" i="0" u="none" strike="noStrike" cap="none" normalizeH="0" baseline="0" smtClean="0">
                        <a:ln>
                          <a:noFill/>
                        </a:ln>
                        <a:solidFill>
                          <a:srgbClr val="FF0000"/>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（数据查询语言）</a:t>
                      </a:r>
                      <a:endParaRPr kumimoji="0" lang="zh-CN" alt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用于查询数据库数据</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rPr>
                        <a:t>SELECT</a:t>
                      </a:r>
                      <a:endParaRPr kumimoji="0" lang="en-US" sz="2000" b="0" i="0" u="none" strike="noStrike" cap="none" normalizeH="0" baseline="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rgbClr val="E9F9FD"/>
                    </a:solidFill>
                  </a:tcPr>
                </a:tc>
              </a:tr>
              <a:tr h="89408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DCL</a:t>
                      </a:r>
                      <a:endPar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（数据控制语言）</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用来管理数据库的语言，包括管理权限及数据更改</a:t>
                      </a:r>
                      <a:endPar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00000"/>
                        <a:buFont typeface="Wingdings" panose="05000000000000000000" pitchFamily="2" charset="2"/>
                        <a:buNone/>
                      </a:pP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GRANT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COMMIT</a:t>
                      </a:r>
                      <a:r>
                        <a:rPr kumimoji="0" lang="zh-CN" alt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a:t>
                      </a:r>
                      <a:r>
                        <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rPr>
                        <a:t>ROLLBACK</a:t>
                      </a:r>
                      <a:endParaRPr kumimoji="0" lang="en-US" sz="2000" b="0" i="0" u="none" strike="noStrike" cap="none" normalizeH="0" baseline="0" dirty="0" smtClean="0">
                        <a:ln>
                          <a:noFill/>
                        </a:ln>
                        <a:solidFill>
                          <a:schemeClr val="tx1"/>
                        </a:solidFill>
                        <a:effectLst/>
                        <a:latin typeface="黑体" panose="02010609060101010101" pitchFamily="2" charset="-122"/>
                        <a:ea typeface="黑体" panose="02010609060101010101" pitchFamily="2" charset="-122"/>
                      </a:endParaRPr>
                    </a:p>
                  </a:txBody>
                  <a:tcPr anchor="ctr" horzOverflow="overflow">
                    <a:lnL w="12700" cap="flat" cmpd="sng" algn="ctr">
                      <a:solidFill>
                        <a:srgbClr val="215968"/>
                      </a:solidFill>
                      <a:prstDash val="solid"/>
                      <a:round/>
                      <a:headEnd type="none" w="med" len="med"/>
                      <a:tailEnd type="none" w="med" len="med"/>
                    </a:lnL>
                    <a:lnR w="12700" cap="flat" cmpd="sng" algn="ctr">
                      <a:solidFill>
                        <a:srgbClr val="215968"/>
                      </a:solidFill>
                      <a:prstDash val="solid"/>
                      <a:round/>
                      <a:headEnd type="none" w="med" len="med"/>
                      <a:tailEnd type="none" w="med" len="med"/>
                    </a:lnR>
                    <a:lnT w="12700" cap="flat" cmpd="sng" algn="ctr">
                      <a:solidFill>
                        <a:srgbClr val="215968"/>
                      </a:solidFill>
                      <a:prstDash val="solid"/>
                      <a:round/>
                      <a:headEnd type="none" w="med" len="med"/>
                      <a:tailEnd type="none" w="med" len="med"/>
                    </a:lnT>
                    <a:lnB w="12700" cap="flat" cmpd="sng" algn="ctr">
                      <a:solidFill>
                        <a:srgbClr val="215968"/>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pPr lvl="0"/>
            <a:r>
              <a:rPr lang="zh-CN" altLang="en-US" dirty="0" smtClean="0">
                <a:sym typeface="+mn-ea"/>
              </a:rPr>
              <a:t>如何创建数据表？</a:t>
            </a:r>
            <a:endParaRPr lang="en-US" altLang="zh-CN" dirty="0" smtClean="0">
              <a:sym typeface="+mn-ea"/>
            </a:endParaRPr>
          </a:p>
          <a:p>
            <a:pPr lvl="0"/>
            <a:r>
              <a:rPr lang="en-US" altLang="x-none" dirty="0" err="1" smtClean="0">
                <a:sym typeface="+mn-ea"/>
              </a:rPr>
              <a:t>MySql</a:t>
            </a:r>
            <a:r>
              <a:rPr lang="zh-CN" altLang="en-US" dirty="0" smtClean="0">
                <a:sym typeface="+mn-ea"/>
              </a:rPr>
              <a:t>中的数据类型？</a:t>
            </a:r>
            <a:endParaRPr lang="en-US" altLang="x-none" dirty="0" smtClean="0"/>
          </a:p>
          <a:p>
            <a:pPr lvl="0"/>
            <a:r>
              <a:rPr lang="zh-CN" altLang="en-US" dirty="0" smtClean="0">
                <a:sym typeface="+mn-ea"/>
              </a:rPr>
              <a:t>如何修改和删除数据表？</a:t>
            </a:r>
            <a:endParaRPr lang="en-US" altLang="zh-CN" dirty="0" smtClean="0">
              <a:sym typeface="+mn-ea"/>
            </a:endParaRPr>
          </a:p>
          <a:p>
            <a:pPr lvl="0"/>
            <a:r>
              <a:rPr lang="zh-CN" altLang="en-US" dirty="0" smtClean="0">
                <a:sym typeface="+mn-ea"/>
              </a:rPr>
              <a:t>如果添加主键和外键约束？</a:t>
            </a:r>
            <a:endParaRPr lang="en-US" altLang="zh-CN" dirty="0" smtClean="0">
              <a:sym typeface="+mn-ea"/>
            </a:endParaRPr>
          </a:p>
          <a:p>
            <a:pPr lvl="0"/>
            <a:r>
              <a:rPr lang="zh-CN" altLang="en-US" dirty="0">
                <a:sym typeface="+mn-ea"/>
              </a:rPr>
              <a:t>外</a:t>
            </a:r>
            <a:r>
              <a:rPr lang="zh-CN" altLang="en-US" dirty="0" smtClean="0">
                <a:sym typeface="+mn-ea"/>
              </a:rPr>
              <a:t>键约束的级联操作有几种？</a:t>
            </a:r>
            <a:endParaRPr lang="en-US" altLang="x-none"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命令行操作数据库</a:t>
            </a:r>
            <a:endParaRPr lang="zh-CN" altLang="en-US" dirty="0"/>
          </a:p>
        </p:txBody>
      </p:sp>
      <p:sp>
        <p:nvSpPr>
          <p:cNvPr id="3" name="内容占位符 2"/>
          <p:cNvSpPr>
            <a:spLocks noGrp="1"/>
          </p:cNvSpPr>
          <p:nvPr>
            <p:ph idx="1"/>
          </p:nvPr>
        </p:nvSpPr>
        <p:spPr/>
        <p:txBody>
          <a:bodyPr/>
          <a:lstStyle/>
          <a:p>
            <a:pPr lvl="0"/>
            <a:r>
              <a:rPr lang="zh-CN" altLang="en-US" dirty="0"/>
              <a:t>创建数据库</a:t>
            </a:r>
            <a:endParaRPr lang="zh-CN" altLang="en-US" dirty="0"/>
          </a:p>
          <a:p>
            <a:pPr lvl="1"/>
            <a:endParaRPr lang="en-US" altLang="x-none" dirty="0"/>
          </a:p>
          <a:p>
            <a:pPr lvl="0"/>
            <a:endParaRPr lang="en-US" altLang="zh-CN" dirty="0" smtClean="0"/>
          </a:p>
          <a:p>
            <a:pPr lvl="0"/>
            <a:r>
              <a:rPr lang="zh-CN" altLang="en-US" dirty="0" smtClean="0"/>
              <a:t>删除数据库</a:t>
            </a:r>
            <a:endParaRPr lang="en-US" altLang="x-none" dirty="0"/>
          </a:p>
          <a:p>
            <a:pPr lvl="0"/>
            <a:endParaRPr lang="en-US" altLang="zh-CN" dirty="0" smtClean="0"/>
          </a:p>
          <a:p>
            <a:pPr lvl="0"/>
            <a:r>
              <a:rPr lang="zh-CN" altLang="en-US" dirty="0" smtClean="0"/>
              <a:t>查看数据库</a:t>
            </a:r>
            <a:endParaRPr lang="en-US" altLang="x-none" dirty="0"/>
          </a:p>
          <a:p>
            <a:pPr lvl="0"/>
            <a:endParaRPr lang="en-US" altLang="zh-CN" dirty="0" smtClean="0"/>
          </a:p>
          <a:p>
            <a:pPr lvl="0"/>
            <a:endParaRPr lang="en-US" altLang="zh-CN" dirty="0" smtClean="0"/>
          </a:p>
          <a:p>
            <a:pPr lvl="0"/>
            <a:r>
              <a:rPr lang="zh-CN" altLang="en-US" dirty="0" smtClean="0"/>
              <a:t>使用</a:t>
            </a:r>
            <a:r>
              <a:rPr lang="zh-CN" altLang="en-US" dirty="0"/>
              <a:t>数据库</a:t>
            </a:r>
            <a:endParaRPr lang="zh-CN" altLang="en-US" dirty="0"/>
          </a:p>
          <a:p>
            <a:pPr lvl="0"/>
            <a:endParaRPr lang="zh-CN" altLang="en-US" dirty="0"/>
          </a:p>
          <a:p>
            <a:endParaRPr lang="zh-CN" altLang="en-US" dirty="0"/>
          </a:p>
        </p:txBody>
      </p:sp>
      <p:sp>
        <p:nvSpPr>
          <p:cNvPr id="5" name="AutoShape 5"/>
          <p:cNvSpPr>
            <a:spLocks noChangeArrowheads="1"/>
          </p:cNvSpPr>
          <p:nvPr/>
        </p:nvSpPr>
        <p:spPr bwMode="auto">
          <a:xfrm>
            <a:off x="1025525" y="1906905"/>
            <a:ext cx="6858000" cy="6819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CREATE  DATABASE    [IF NOT  EXISTS]   </a:t>
            </a:r>
            <a:r>
              <a:rPr lang="zh-CN" altLang="en-US" b="1" noProof="0" dirty="0">
                <a:ln>
                  <a:noFill/>
                </a:ln>
                <a:effectLst/>
                <a:uLnTx/>
                <a:uFillTx/>
                <a:latin typeface="Calibri" panose="020F0502020204030204" charset="0"/>
                <a:ea typeface="宋体" panose="02010600030101010101" pitchFamily="2" charset="-122"/>
                <a:sym typeface="+mn-ea"/>
              </a:rPr>
              <a:t>数据库</a:t>
            </a:r>
            <a:r>
              <a:rPr lang="zh-CN" altLang="en-US" b="1" noProof="0" dirty="0" smtClean="0">
                <a:ln>
                  <a:noFill/>
                </a:ln>
                <a:effectLst/>
                <a:uLnTx/>
                <a:uFillTx/>
                <a:latin typeface="Calibri" panose="020F0502020204030204" charset="0"/>
                <a:ea typeface="宋体" panose="02010600030101010101" pitchFamily="2" charset="-122"/>
                <a:sym typeface="+mn-ea"/>
              </a:rPr>
              <a:t>名 </a:t>
            </a:r>
            <a:endParaRPr lang="en-US" altLang="zh-CN" b="1" noProof="0" dirty="0" smtClean="0">
              <a:ln>
                <a:noFill/>
              </a:ln>
              <a:effectLst/>
              <a:uLnTx/>
              <a:uFillTx/>
              <a:latin typeface="Calibri" panose="020F0502020204030204" charset="0"/>
              <a:ea typeface="宋体" panose="02010600030101010101" pitchFamily="2" charset="-122"/>
              <a:sym typeface="+mn-ea"/>
            </a:endParaRPr>
          </a:p>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smtClean="0">
                <a:ln>
                  <a:noFill/>
                </a:ln>
                <a:effectLst/>
                <a:uLnTx/>
                <a:uFillTx/>
                <a:latin typeface="Calibri" panose="020F0502020204030204" charset="0"/>
                <a:ea typeface="宋体" panose="02010600030101010101" pitchFamily="2" charset="-122"/>
                <a:sym typeface="+mn-ea"/>
              </a:rPr>
              <a:t>[DEFAULT] CHARACTER SET [=] </a:t>
            </a:r>
            <a:r>
              <a:rPr lang="en-US" b="1" noProof="0" dirty="0" err="1" smtClean="0">
                <a:ln>
                  <a:noFill/>
                </a:ln>
                <a:effectLst/>
                <a:uLnTx/>
                <a:uFillTx/>
                <a:latin typeface="Calibri" panose="020F0502020204030204" charset="0"/>
                <a:ea typeface="宋体" panose="02010600030101010101" pitchFamily="2" charset="-122"/>
                <a:sym typeface="+mn-ea"/>
              </a:rPr>
              <a:t>charset_name</a:t>
            </a:r>
            <a:r>
              <a:rPr lang="en-US" b="1" noProof="0" dirty="0" smtClean="0">
                <a:ln>
                  <a:noFill/>
                </a:ln>
                <a:effectLst/>
                <a:uLnTx/>
                <a:uFillTx/>
                <a:latin typeface="Calibri" panose="020F050202020403020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
        <p:nvSpPr>
          <p:cNvPr id="4" name="AutoShape 5"/>
          <p:cNvSpPr>
            <a:spLocks noChangeArrowheads="1"/>
          </p:cNvSpPr>
          <p:nvPr/>
        </p:nvSpPr>
        <p:spPr bwMode="auto">
          <a:xfrm>
            <a:off x="1025525" y="3210983"/>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DORP DATABASE  [IF EXISTS] </a:t>
            </a:r>
            <a:r>
              <a:rPr lang="zh-CN" altLang="en-US" b="1" noProof="0" dirty="0">
                <a:ln>
                  <a:noFill/>
                </a:ln>
                <a:effectLst/>
                <a:uLnTx/>
                <a:uFillTx/>
                <a:latin typeface="Calibri" panose="020F0502020204030204" charset="0"/>
                <a:ea typeface="宋体" panose="02010600030101010101" pitchFamily="2" charset="-122"/>
                <a:sym typeface="+mn-ea"/>
              </a:rPr>
              <a:t>数据库名</a:t>
            </a:r>
            <a:r>
              <a:rPr lang="en-US" b="1" noProof="0" dirty="0">
                <a:ln>
                  <a:noFill/>
                </a:ln>
                <a:effectLst/>
                <a:uLnTx/>
                <a:uFillTx/>
                <a:latin typeface="Calibri" panose="020F0502020204030204" charset="0"/>
                <a:ea typeface="宋体" panose="02010600030101010101" pitchFamily="2" charset="-122"/>
                <a:sym typeface="+mn-ea"/>
              </a:rPr>
              <a:t>; </a:t>
            </a:r>
            <a:endParaRPr lang="zh-CN" altLang="en-US" b="1" dirty="0" err="1" smtClean="0">
              <a:latin typeface="微软雅黑" panose="020B0503020204020204" charset="-122"/>
              <a:ea typeface="微软雅黑" panose="020B0503020204020204" charset="-122"/>
            </a:endParaRPr>
          </a:p>
        </p:txBody>
      </p:sp>
      <p:sp>
        <p:nvSpPr>
          <p:cNvPr id="6" name="AutoShape 5"/>
          <p:cNvSpPr>
            <a:spLocks noChangeArrowheads="1"/>
          </p:cNvSpPr>
          <p:nvPr/>
        </p:nvSpPr>
        <p:spPr bwMode="auto">
          <a:xfrm>
            <a:off x="1025525" y="4112789"/>
            <a:ext cx="6858000" cy="66865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dirty="0">
                <a:latin typeface="Calibri" panose="020F0502020204030204" charset="0"/>
                <a:ea typeface="宋体" panose="02010600030101010101" pitchFamily="2" charset="-122"/>
                <a:sym typeface="+mn-ea"/>
              </a:rPr>
              <a:t>SHOW   DATABASES;</a:t>
            </a:r>
            <a:endParaRPr lang="en-US" b="1" dirty="0">
              <a:latin typeface="Calibri" panose="020F0502020204030204" charset="0"/>
              <a:ea typeface="宋体" panose="02010600030101010101" pitchFamily="2" charset="-122"/>
              <a:sym typeface="+mn-ea"/>
            </a:endParaRPr>
          </a:p>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dirty="0" smtClean="0">
                <a:latin typeface="Calibri" panose="020F0502020204030204" charset="0"/>
                <a:ea typeface="宋体" panose="02010600030101010101" pitchFamily="2" charset="-122"/>
                <a:sym typeface="+mn-ea"/>
              </a:rPr>
              <a:t>SHOW  CREATE DABTASE </a:t>
            </a:r>
            <a:r>
              <a:rPr lang="zh-CN" altLang="en-US" b="1" dirty="0" smtClean="0">
                <a:latin typeface="Calibri" panose="020F0502020204030204" charset="0"/>
                <a:ea typeface="宋体" panose="02010600030101010101" pitchFamily="2" charset="-122"/>
                <a:sym typeface="+mn-ea"/>
              </a:rPr>
              <a:t>数据库名</a:t>
            </a:r>
            <a:r>
              <a:rPr lang="en-US" b="1" dirty="0" smtClean="0">
                <a:latin typeface="Calibri" panose="020F0502020204030204" charset="0"/>
                <a:ea typeface="宋体" panose="02010600030101010101" pitchFamily="2" charset="-122"/>
                <a:sym typeface="+mn-ea"/>
              </a:rPr>
              <a:t>;   #</a:t>
            </a:r>
            <a:r>
              <a:rPr lang="zh-CN" altLang="en-US" b="1" dirty="0" smtClean="0">
                <a:latin typeface="Calibri" panose="020F0502020204030204" charset="0"/>
                <a:ea typeface="宋体" panose="02010600030101010101" pitchFamily="2" charset="-122"/>
                <a:sym typeface="+mn-ea"/>
              </a:rPr>
              <a:t>查看数据的编码格式</a:t>
            </a:r>
            <a:endParaRPr lang="en-US" b="1" dirty="0">
              <a:latin typeface="Calibri" panose="020F0502020204030204" charset="0"/>
              <a:ea typeface="宋体" panose="02010600030101010101" pitchFamily="2" charset="-122"/>
              <a:sym typeface="+mn-ea"/>
            </a:endParaRPr>
          </a:p>
        </p:txBody>
      </p:sp>
      <p:sp>
        <p:nvSpPr>
          <p:cNvPr id="7" name="AutoShape 5"/>
          <p:cNvSpPr>
            <a:spLocks noChangeArrowheads="1"/>
          </p:cNvSpPr>
          <p:nvPr/>
        </p:nvSpPr>
        <p:spPr bwMode="auto">
          <a:xfrm>
            <a:off x="1025525" y="5322571"/>
            <a:ext cx="6858000" cy="3606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457200" marR="0" lvl="1"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b="1" noProof="0" dirty="0">
                <a:ln>
                  <a:noFill/>
                </a:ln>
                <a:effectLst/>
                <a:uLnTx/>
                <a:uFillTx/>
                <a:latin typeface="Calibri" panose="020F0502020204030204" charset="0"/>
                <a:ea typeface="宋体" panose="02010600030101010101" pitchFamily="2" charset="-122"/>
                <a:sym typeface="+mn-ea"/>
              </a:rPr>
              <a:t>USE  </a:t>
            </a:r>
            <a:r>
              <a:rPr lang="zh-CN" altLang="en-US" b="1" noProof="0" dirty="0">
                <a:ln>
                  <a:noFill/>
                </a:ln>
                <a:effectLst/>
                <a:uLnTx/>
                <a:uFillTx/>
                <a:latin typeface="Calibri" panose="020F0502020204030204" charset="0"/>
                <a:ea typeface="宋体" panose="02010600030101010101" pitchFamily="2" charset="-122"/>
                <a:sym typeface="+mn-ea"/>
              </a:rPr>
              <a:t>数据库名</a:t>
            </a:r>
            <a:r>
              <a:rPr lang="en-US" b="1" noProof="0" dirty="0">
                <a:ln>
                  <a:noFill/>
                </a:ln>
                <a:effectLst/>
                <a:uLnTx/>
                <a:uFillTx/>
                <a:latin typeface="Calibri" panose="020F0502020204030204" charset="0"/>
                <a:ea typeface="宋体" panose="02010600030101010101" pitchFamily="2" charset="-122"/>
                <a:sym typeface="+mn-ea"/>
              </a:rPr>
              <a:t>;</a:t>
            </a:r>
            <a:endParaRPr lang="zh-CN" altLang="en-US" b="1" dirty="0" err="1"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课堂练习</a:t>
            </a:r>
            <a:endParaRPr lang="zh-CN" altLang="en-US"/>
          </a:p>
        </p:txBody>
      </p:sp>
      <p:sp>
        <p:nvSpPr>
          <p:cNvPr id="3" name="内容占位符 2"/>
          <p:cNvSpPr>
            <a:spLocks noGrp="1"/>
          </p:cNvSpPr>
          <p:nvPr>
            <p:ph idx="1"/>
          </p:nvPr>
        </p:nvSpPr>
        <p:spPr/>
        <p:txBody>
          <a:bodyPr/>
          <a:lstStyle/>
          <a:p>
            <a:pPr marL="342900" lvl="0" indent="-342900" eaLnBrk="0" hangingPunct="0">
              <a:spcBef>
                <a:spcPct val="20000"/>
              </a:spcBef>
              <a:buClr>
                <a:srgbClr val="4BACC6"/>
              </a:buClr>
              <a:buFont typeface="Wingdings" panose="05000000000000000000" pitchFamily="2" charset="2"/>
              <a:buChar char="u"/>
            </a:pPr>
            <a:r>
              <a:rPr lang="zh-CN" altLang="en-US" sz="2000" b="1" dirty="0">
                <a:latin typeface="Arial" panose="020B0604020202020204" pitchFamily="34" charset="0"/>
                <a:ea typeface="黑体" panose="02010609060101010101" pitchFamily="2" charset="-122"/>
                <a:sym typeface="+mn-ea"/>
              </a:rPr>
              <a:t>需求说明：</a:t>
            </a:r>
            <a:endParaRPr lang="zh-CN" altLang="en-US" sz="2000" b="1"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smtClean="0">
                <a:latin typeface="Arial" panose="020B0604020202020204" pitchFamily="34" charset="0"/>
                <a:ea typeface="黑体" panose="02010609060101010101" pitchFamily="2" charset="-122"/>
                <a:sym typeface="+mn-ea"/>
              </a:rPr>
              <a:t>对</a:t>
            </a:r>
            <a:r>
              <a:rPr lang="zh-CN" altLang="en-US" sz="2000" dirty="0">
                <a:latin typeface="Arial" panose="020B0604020202020204" pitchFamily="34" charset="0"/>
                <a:ea typeface="黑体" panose="02010609060101010101" pitchFamily="2" charset="-122"/>
                <a:sym typeface="+mn-ea"/>
              </a:rPr>
              <a:t>已存在的</a:t>
            </a:r>
            <a:r>
              <a:rPr lang="en-US" altLang="zh-CN" sz="2000" dirty="0">
                <a:latin typeface="Arial" panose="020B0604020202020204" pitchFamily="34" charset="0"/>
                <a:ea typeface="黑体" panose="02010609060101010101" pitchFamily="2" charset="-122"/>
                <a:sym typeface="+mn-ea"/>
              </a:rPr>
              <a:t>MySchool</a:t>
            </a:r>
            <a:r>
              <a:rPr lang="zh-CN" altLang="en-US" sz="2000" dirty="0">
                <a:latin typeface="Arial" panose="020B0604020202020204" pitchFamily="34" charset="0"/>
                <a:ea typeface="黑体" panose="02010609060101010101" pitchFamily="2" charset="-122"/>
                <a:sym typeface="+mn-ea"/>
              </a:rPr>
              <a:t>数据库则先删除</a:t>
            </a:r>
            <a:endParaRPr lang="en-US" altLang="x-none"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r>
              <a:rPr lang="zh-CN" altLang="en-US" sz="2000" dirty="0">
                <a:latin typeface="Arial" panose="020B0604020202020204" pitchFamily="34" charset="0"/>
                <a:ea typeface="黑体" panose="02010609060101010101" pitchFamily="2" charset="-122"/>
                <a:sym typeface="+mn-ea"/>
              </a:rPr>
              <a:t>使用命令窗口创建数据库 </a:t>
            </a:r>
            <a:r>
              <a:rPr lang="en-US" altLang="zh-CN" sz="2000" dirty="0">
                <a:latin typeface="Arial" panose="020B0604020202020204" pitchFamily="34" charset="0"/>
                <a:ea typeface="黑体" panose="02010609060101010101" pitchFamily="2" charset="-122"/>
                <a:sym typeface="+mn-ea"/>
              </a:rPr>
              <a:t>MySchool</a:t>
            </a:r>
            <a:endParaRPr lang="en-US" altLang="zh-CN" sz="2000" dirty="0">
              <a:latin typeface="Arial" panose="020B0604020202020204" pitchFamily="34" charset="0"/>
              <a:ea typeface="黑体" panose="02010609060101010101" pitchFamily="2" charset="-122"/>
            </a:endParaRPr>
          </a:p>
          <a:p>
            <a:pPr marL="742950" lvl="1" indent="-285750" eaLnBrk="0" hangingPunct="0">
              <a:spcBef>
                <a:spcPct val="20000"/>
              </a:spcBef>
              <a:buClr>
                <a:srgbClr val="4BACC6"/>
              </a:buClr>
              <a:buFont typeface="Wingdings" panose="05000000000000000000" pitchFamily="2" charset="2"/>
              <a:buChar char="n"/>
            </a:pPr>
            <a:endParaRPr lang="en-US" altLang="x-none" sz="2000" dirty="0">
              <a:latin typeface="Arial" panose="020B0604020202020204" pitchFamily="34" charset="0"/>
              <a:ea typeface="黑体" panose="02010609060101010101" pitchFamily="2" charset="-122"/>
            </a:endParaRP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数据表的操作</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err="1" smtClean="0"/>
              <a:t>MySql</a:t>
            </a:r>
            <a:r>
              <a:rPr lang="zh-CN" altLang="en-US" dirty="0" smtClean="0"/>
              <a:t>数据库中，数据是通过表的形式来组织的，要对数据进行管理，必须首先创建数据表。</a:t>
            </a:r>
            <a:endParaRPr lang="en-US" altLang="zh-CN" dirty="0" smtClean="0"/>
          </a:p>
          <a:p>
            <a:endParaRPr lang="en-US" altLang="zh-CN" dirty="0"/>
          </a:p>
          <a:p>
            <a:r>
              <a:rPr lang="zh-CN" altLang="en-US" dirty="0" smtClean="0"/>
              <a:t>数据表的相关概念：</a:t>
            </a:r>
            <a:endParaRPr lang="en-US" altLang="zh-CN" dirty="0" smtClean="0"/>
          </a:p>
          <a:p>
            <a:pPr lvl="1"/>
            <a:r>
              <a:rPr lang="zh-CN" altLang="en-US" dirty="0" smtClean="0"/>
              <a:t>字段：数据表中的一个列，需要制定数据类型和约束。</a:t>
            </a:r>
            <a:endParaRPr lang="en-US" altLang="zh-CN" dirty="0" smtClean="0"/>
          </a:p>
          <a:p>
            <a:pPr lvl="1"/>
            <a:r>
              <a:rPr lang="zh-CN" altLang="en-US" dirty="0" smtClean="0"/>
              <a:t>实体：数据表中的一条记录。</a:t>
            </a:r>
            <a:endParaRPr lang="en-US" altLang="zh-CN" dirty="0" smtClean="0"/>
          </a:p>
          <a:p>
            <a:pPr lvl="1"/>
            <a:r>
              <a:rPr lang="zh-CN" altLang="en-US" dirty="0" smtClean="0"/>
              <a:t>数据类型：每个表中的列，参数，变量等必须指定数据的类型，它决定存储的基本信息。</a:t>
            </a:r>
            <a:endParaRPr lang="en-US" altLang="zh-CN" dirty="0" smtClean="0"/>
          </a:p>
          <a:p>
            <a:pPr lvl="1"/>
            <a:r>
              <a:rPr lang="zh-CN" altLang="en-US" dirty="0" smtClean="0"/>
              <a:t>数据完整性：数据库中所保证数据的准确性和一致性。</a:t>
            </a:r>
            <a:endParaRPr lang="en-US" altLang="zh-CN" dirty="0" smtClean="0"/>
          </a:p>
          <a:p>
            <a:pPr lvl="1"/>
            <a:r>
              <a:rPr lang="zh-CN" altLang="en-US" dirty="0" smtClean="0"/>
              <a:t>约束：通过建立一些约定来保证数据的完整性，如主键，外键，非空，默认值等。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left)">
                                      <p:cBhvr>
                                        <p:cTn id="16" dur="500"/>
                                        <p:tgtEl>
                                          <p:spTgt spid="3">
                                            <p:txEl>
                                              <p:pRg st="5" end="5"/>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创建数据表</a:t>
            </a:r>
            <a:endParaRPr lang="zh-CN" altLang="en-US"/>
          </a:p>
        </p:txBody>
      </p:sp>
      <p:sp>
        <p:nvSpPr>
          <p:cNvPr id="3" name="内容占位符 2"/>
          <p:cNvSpPr>
            <a:spLocks noGrp="1"/>
          </p:cNvSpPr>
          <p:nvPr>
            <p:ph idx="1"/>
          </p:nvPr>
        </p:nvSpPr>
        <p:spPr/>
        <p:txBody>
          <a:bodyPr/>
          <a:lstStyle/>
          <a:p>
            <a:pPr lvl="0"/>
            <a:r>
              <a:rPr lang="zh-CN" altLang="en-US" dirty="0"/>
              <a:t>创建数据表语句</a:t>
            </a:r>
            <a:endParaRPr lang="zh-CN" altLang="en-US" dirty="0"/>
          </a:p>
          <a:p>
            <a:pPr lvl="1"/>
            <a:r>
              <a:rPr lang="zh-CN" altLang="en-US" dirty="0"/>
              <a:t>属于</a:t>
            </a:r>
            <a:r>
              <a:rPr lang="en-US" altLang="zh-CN" dirty="0"/>
              <a:t>DDL</a:t>
            </a:r>
            <a:r>
              <a:rPr lang="zh-CN" altLang="en-US" dirty="0"/>
              <a:t>的一种</a:t>
            </a:r>
            <a:endParaRPr lang="zh-CN" altLang="en-US" dirty="0"/>
          </a:p>
          <a:p>
            <a:pPr lvl="1"/>
            <a:r>
              <a:rPr lang="zh-CN" altLang="en-US" dirty="0"/>
              <a:t>语法：</a:t>
            </a:r>
            <a:endParaRPr lang="zh-CN" altLang="en-US" dirty="0"/>
          </a:p>
        </p:txBody>
      </p:sp>
      <p:sp>
        <p:nvSpPr>
          <p:cNvPr id="6" name="矩形 5"/>
          <p:cNvSpPr/>
          <p:nvPr/>
        </p:nvSpPr>
        <p:spPr>
          <a:xfrm>
            <a:off x="978972" y="5227661"/>
            <a:ext cx="6968067" cy="4727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zh-CN" altLang="en-US" dirty="0">
                <a:solidFill>
                  <a:srgbClr val="FF0000"/>
                </a:solidFill>
                <a:latin typeface="微软雅黑" panose="020B0503020204020204" charset="-122"/>
                <a:ea typeface="微软雅黑" panose="020B0503020204020204" charset="-122"/>
              </a:rPr>
              <a:t>说明</a:t>
            </a:r>
            <a:r>
              <a:rPr lang="zh-CN" altLang="en-US" dirty="0">
                <a:solidFill>
                  <a:schemeClr val="tx1"/>
                </a:solidFill>
                <a:latin typeface="微软雅黑" panose="020B0503020204020204" charset="-122"/>
                <a:ea typeface="微软雅黑" panose="020B0503020204020204" charset="-122"/>
              </a:rPr>
              <a:t>：反引号用于区别</a:t>
            </a:r>
            <a:r>
              <a:rPr lang="en-US" altLang="zh-CN" dirty="0">
                <a:solidFill>
                  <a:schemeClr val="tx1"/>
                </a:solidFill>
                <a:latin typeface="微软雅黑" panose="020B0503020204020204" charset="-122"/>
                <a:ea typeface="微软雅黑" panose="020B0503020204020204" charset="-122"/>
              </a:rPr>
              <a:t>MySQL</a:t>
            </a:r>
            <a:r>
              <a:rPr lang="zh-CN" altLang="en-US" dirty="0">
                <a:solidFill>
                  <a:schemeClr val="tx1"/>
                </a:solidFill>
                <a:latin typeface="微软雅黑" panose="020B0503020204020204" charset="-122"/>
                <a:ea typeface="微软雅黑" panose="020B0503020204020204" charset="-122"/>
              </a:rPr>
              <a:t>保留字与普通字符而引入的</a:t>
            </a:r>
            <a:endParaRPr lang="en-US" altLang="zh-CN" dirty="0">
              <a:solidFill>
                <a:schemeClr val="tx1"/>
              </a:solidFill>
              <a:latin typeface="微软雅黑" panose="020B0503020204020204" charset="-122"/>
              <a:ea typeface="微软雅黑" panose="020B0503020204020204" charset="-122"/>
            </a:endParaRPr>
          </a:p>
        </p:txBody>
      </p:sp>
      <p:sp>
        <p:nvSpPr>
          <p:cNvPr id="8" name="AutoShape 5"/>
          <p:cNvSpPr>
            <a:spLocks noChangeArrowheads="1"/>
          </p:cNvSpPr>
          <p:nvPr/>
        </p:nvSpPr>
        <p:spPr bwMode="auto">
          <a:xfrm>
            <a:off x="880534" y="2723832"/>
            <a:ext cx="6858000" cy="19284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gn="just" fontAlgn="base">
              <a:spcBef>
                <a:spcPct val="0"/>
              </a:spcBef>
              <a:spcAft>
                <a:spcPct val="0"/>
              </a:spcAft>
              <a:defRPr/>
            </a:pPr>
            <a:r>
              <a:rPr lang="en-US" b="1" dirty="0">
                <a:latin typeface="Calibri" panose="020F0502020204030204" charset="0"/>
                <a:ea typeface="宋体" panose="02010600030101010101" pitchFamily="2" charset="-122"/>
                <a:sym typeface="+mn-ea"/>
              </a:rPr>
              <a:t>CREATE  TABLE [ IF NOT EXISTS ]    `</a:t>
            </a:r>
            <a:r>
              <a:rPr lang="zh-CN" altLang="en-US" b="1" dirty="0">
                <a:latin typeface="Calibri" panose="020F0502020204030204" charset="0"/>
                <a:ea typeface="宋体" panose="02010600030101010101" pitchFamily="2" charset="-122"/>
                <a:sym typeface="+mn-ea"/>
              </a:rPr>
              <a:t>表名</a:t>
            </a:r>
            <a:r>
              <a:rPr lang="en-US" altLang="zh-CN" b="1" dirty="0">
                <a:latin typeface="Calibri" panose="020F0502020204030204" charset="0"/>
                <a:ea typeface="宋体" panose="02010600030101010101" pitchFamily="2" charset="-122"/>
                <a:sym typeface="+mn-ea"/>
              </a:rPr>
              <a:t>`   (</a:t>
            </a:r>
            <a:endParaRPr lang="en-US" altLang="zh-CN" b="1" dirty="0">
              <a:latin typeface="Calibri" panose="020F0502020204030204" charset="0"/>
              <a:ea typeface="宋体" panose="02010600030101010101" pitchFamily="2" charset="-122"/>
              <a:sym typeface="+mn-ea"/>
            </a:endParaRP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altLang="zh-CN" b="1" dirty="0">
                <a:latin typeface="Calibri" panose="020F0502020204030204" charset="0"/>
                <a:ea typeface="宋体" panose="02010600030101010101" pitchFamily="2" charset="-122"/>
                <a:sym typeface="+mn-ea"/>
              </a:rPr>
              <a:t>1`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 </a:t>
            </a: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endParaRPr lang="en-US" altLang="zh-CN" b="1" dirty="0">
              <a:latin typeface="Calibri" panose="020F0502020204030204" charset="0"/>
              <a:ea typeface="宋体" panose="02010600030101010101" pitchFamily="2" charset="-122"/>
              <a:sym typeface="+mn-ea"/>
            </a:endParaRP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altLang="zh-CN" b="1" dirty="0">
                <a:latin typeface="Calibri" panose="020F0502020204030204" charset="0"/>
                <a:ea typeface="宋体" panose="02010600030101010101" pitchFamily="2" charset="-122"/>
                <a:sym typeface="+mn-ea"/>
              </a:rPr>
              <a:t>2`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 </a:t>
            </a:r>
            <a:endParaRPr lang="en-US" altLang="zh-CN" b="1" dirty="0">
              <a:latin typeface="Calibri" panose="020F0502020204030204" charset="0"/>
              <a:ea typeface="宋体" panose="02010600030101010101" pitchFamily="2" charset="-122"/>
              <a:sym typeface="+mn-ea"/>
            </a:endParaRP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 …    </a:t>
            </a:r>
            <a:endParaRPr lang="en-US" altLang="zh-CN" b="1" dirty="0">
              <a:latin typeface="Calibri" panose="020F0502020204030204" charset="0"/>
              <a:ea typeface="宋体" panose="02010600030101010101" pitchFamily="2" charset="-122"/>
              <a:sym typeface="+mn-ea"/>
            </a:endParaRPr>
          </a:p>
          <a:p>
            <a:pPr lvl="1"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字段名</a:t>
            </a:r>
            <a:r>
              <a:rPr lang="en-US" b="1" dirty="0">
                <a:latin typeface="Calibri" panose="020F0502020204030204" charset="0"/>
                <a:ea typeface="宋体" panose="02010600030101010101" pitchFamily="2" charset="-122"/>
                <a:sym typeface="+mn-ea"/>
              </a:rPr>
              <a:t>n`   </a:t>
            </a:r>
            <a:r>
              <a:rPr lang="zh-CN" altLang="en-US" b="1" dirty="0">
                <a:latin typeface="Calibri" panose="020F0502020204030204" charset="0"/>
                <a:ea typeface="宋体" panose="02010600030101010101" pitchFamily="2" charset="-122"/>
                <a:sym typeface="+mn-ea"/>
              </a:rPr>
              <a:t>列类型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属性 </a:t>
            </a:r>
            <a:r>
              <a:rPr lang="en-US" altLang="zh-CN" b="1" dirty="0">
                <a:latin typeface="Calibri" panose="020F0502020204030204" charset="0"/>
                <a:ea typeface="宋体" panose="02010600030101010101" pitchFamily="2" charset="-122"/>
                <a:sym typeface="+mn-ea"/>
              </a:rPr>
              <a:t>] </a:t>
            </a:r>
            <a:r>
              <a:rPr lang="en-US" altLang="zh-CN" b="1" dirty="0" smtClean="0">
                <a:latin typeface="Calibri" panose="020F0502020204030204" charset="0"/>
                <a:ea typeface="宋体" panose="02010600030101010101" pitchFamily="2" charset="-122"/>
                <a:sym typeface="+mn-ea"/>
              </a:rPr>
              <a:t> </a:t>
            </a:r>
            <a:r>
              <a:rPr lang="en-US" altLang="zh-CN" b="1" dirty="0">
                <a:latin typeface="Calibri" panose="020F0502020204030204" charset="0"/>
                <a:ea typeface="宋体" panose="02010600030101010101" pitchFamily="2" charset="-122"/>
                <a:sym typeface="+mn-ea"/>
              </a:rPr>
              <a:t>[</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endParaRPr lang="en-US" altLang="zh-CN" b="1" dirty="0">
              <a:latin typeface="Calibri" panose="020F0502020204030204" charset="0"/>
              <a:ea typeface="宋体" panose="02010600030101010101" pitchFamily="2" charset="-122"/>
              <a:sym typeface="+mn-ea"/>
            </a:endParaRPr>
          </a:p>
          <a:p>
            <a:pPr algn="just" fontAlgn="base">
              <a:spcBef>
                <a:spcPct val="0"/>
              </a:spcBef>
              <a:spcAft>
                <a:spcPct val="0"/>
              </a:spcAft>
              <a:defRPr/>
            </a:pPr>
            <a:r>
              <a:rPr lang="en-US" altLang="zh-CN" b="1" dirty="0">
                <a:latin typeface="Calibri" panose="020F0502020204030204" charset="0"/>
                <a:ea typeface="宋体" panose="02010600030101010101" pitchFamily="2" charset="-122"/>
                <a:sym typeface="+mn-ea"/>
              </a:rPr>
              <a:t>)  [  </a:t>
            </a:r>
            <a:r>
              <a:rPr lang="zh-CN" altLang="en-US" b="1" dirty="0">
                <a:latin typeface="Calibri" panose="020F0502020204030204" charset="0"/>
                <a:ea typeface="宋体" panose="02010600030101010101" pitchFamily="2" charset="-122"/>
                <a:sym typeface="+mn-ea"/>
              </a:rPr>
              <a:t>表类型 </a:t>
            </a:r>
            <a:r>
              <a:rPr lang="en-US" altLang="zh-CN" b="1" dirty="0">
                <a:latin typeface="Calibri" panose="020F0502020204030204" charset="0"/>
                <a:ea typeface="宋体" panose="02010600030101010101" pitchFamily="2" charset="-122"/>
                <a:sym typeface="+mn-ea"/>
              </a:rPr>
              <a:t>] [ </a:t>
            </a:r>
            <a:r>
              <a:rPr lang="zh-CN" altLang="en-US" b="1" dirty="0">
                <a:latin typeface="Calibri" panose="020F0502020204030204" charset="0"/>
                <a:ea typeface="宋体" panose="02010600030101010101" pitchFamily="2" charset="-122"/>
                <a:sym typeface="+mn-ea"/>
              </a:rPr>
              <a:t>表字符集 </a:t>
            </a:r>
            <a:r>
              <a:rPr lang="en-US" altLang="zh-CN" b="1" dirty="0">
                <a:latin typeface="Calibri" panose="020F0502020204030204" charset="0"/>
                <a:ea typeface="宋体" panose="02010600030101010101" pitchFamily="2" charset="-122"/>
                <a:sym typeface="+mn-ea"/>
              </a:rPr>
              <a:t>] [</a:t>
            </a:r>
            <a:r>
              <a:rPr lang="zh-CN" altLang="en-US" b="1" dirty="0">
                <a:latin typeface="Calibri" panose="020F0502020204030204" charset="0"/>
                <a:ea typeface="宋体" panose="02010600030101010101" pitchFamily="2" charset="-122"/>
                <a:sym typeface="+mn-ea"/>
              </a:rPr>
              <a:t>注释</a:t>
            </a:r>
            <a:r>
              <a:rPr lang="en-US" altLang="zh-CN" b="1" dirty="0">
                <a:latin typeface="Calibri" panose="020F0502020204030204" charset="0"/>
                <a:ea typeface="宋体" panose="02010600030101010101" pitchFamily="2" charset="-122"/>
                <a:sym typeface="+mn-ea"/>
              </a:rPr>
              <a:t>] ;</a:t>
            </a:r>
            <a:endParaRPr lang="en-US" altLang="zh-CN" b="1" dirty="0">
              <a:latin typeface="Calibri" panose="020F0502020204030204" charset="0"/>
              <a:ea typeface="宋体" panose="02010600030101010101" pitchFamily="2" charset="-122"/>
              <a:sym typeface="+mn-ea"/>
            </a:endParaRPr>
          </a:p>
        </p:txBody>
      </p:sp>
      <p:sp>
        <p:nvSpPr>
          <p:cNvPr id="5" name="圆角矩形标注 4"/>
          <p:cNvSpPr/>
          <p:nvPr/>
        </p:nvSpPr>
        <p:spPr>
          <a:xfrm>
            <a:off x="4737100" y="1583083"/>
            <a:ext cx="1921934" cy="749830"/>
          </a:xfrm>
          <a:prstGeom prst="wedgeRoundRectCallout">
            <a:avLst>
              <a:gd name="adj1" fmla="val -63487"/>
              <a:gd name="adj2" fmla="val 11218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charset="-122"/>
                <a:ea typeface="微软雅黑" panose="020B0503020204020204" charset="-122"/>
              </a:rPr>
              <a:t> 反引号 （可选、区别于单引号）</a:t>
            </a:r>
            <a:endParaRPr lang="zh-CN" altLang="en-US">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数据值和列类型</a:t>
            </a:r>
            <a:endParaRPr lang="zh-CN" altLang="en-US"/>
          </a:p>
        </p:txBody>
      </p:sp>
      <p:sp>
        <p:nvSpPr>
          <p:cNvPr id="3" name="内容占位符 2"/>
          <p:cNvSpPr>
            <a:spLocks noGrp="1"/>
          </p:cNvSpPr>
          <p:nvPr>
            <p:ph idx="1"/>
          </p:nvPr>
        </p:nvSpPr>
        <p:spPr/>
        <p:txBody>
          <a:bodyPr/>
          <a:lstStyle/>
          <a:p>
            <a:pPr lvl="0"/>
            <a:r>
              <a:rPr lang="zh-CN" altLang="en-US" dirty="0"/>
              <a:t>列类型</a:t>
            </a:r>
            <a:endParaRPr lang="zh-CN" altLang="en-US" dirty="0"/>
          </a:p>
          <a:p>
            <a:pPr lvl="1"/>
            <a:r>
              <a:rPr lang="zh-CN" altLang="en-US" dirty="0"/>
              <a:t>规定数据库中该列存放的</a:t>
            </a:r>
            <a:r>
              <a:rPr lang="zh-CN" altLang="en-US" dirty="0" smtClean="0"/>
              <a:t>数据类型。</a:t>
            </a:r>
            <a:endParaRPr lang="zh-CN" altLang="en-US" dirty="0"/>
          </a:p>
          <a:p>
            <a:endParaRPr lang="en-US" altLang="zh-CN" dirty="0" smtClean="0"/>
          </a:p>
          <a:p>
            <a:r>
              <a:rPr lang="zh-CN" altLang="en-US" dirty="0" smtClean="0"/>
              <a:t>数据类型分为</a:t>
            </a:r>
            <a:r>
              <a:rPr lang="zh-CN" altLang="en-US" dirty="0"/>
              <a:t>：</a:t>
            </a:r>
            <a:endParaRPr lang="zh-CN" altLang="en-US" dirty="0"/>
          </a:p>
          <a:p>
            <a:pPr lvl="1"/>
            <a:r>
              <a:rPr lang="zh-CN" altLang="en-US" dirty="0"/>
              <a:t>数值类型</a:t>
            </a:r>
            <a:endParaRPr lang="zh-CN" altLang="en-US" dirty="0"/>
          </a:p>
          <a:p>
            <a:pPr lvl="1"/>
            <a:r>
              <a:rPr lang="zh-CN" altLang="en-US" dirty="0"/>
              <a:t>字符串类型</a:t>
            </a:r>
            <a:endParaRPr lang="zh-CN" altLang="en-US" dirty="0"/>
          </a:p>
          <a:p>
            <a:pPr lvl="1"/>
            <a:r>
              <a:rPr lang="zh-CN" altLang="en-US" dirty="0"/>
              <a:t>日期和时间型数值类型</a:t>
            </a:r>
            <a:endParaRPr lang="zh-CN" altLang="en-US" dirty="0"/>
          </a:p>
          <a:p>
            <a:pPr lvl="1"/>
            <a:r>
              <a:rPr lang="en-US" altLang="zh-CN" dirty="0"/>
              <a:t>NULL</a:t>
            </a:r>
            <a:r>
              <a:rPr lang="zh-CN" altLang="en-US" dirty="0"/>
              <a:t>值</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模板">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7795</Words>
  <Application>WPS 演示</Application>
  <PresentationFormat>全屏显示(4:3)</PresentationFormat>
  <Paragraphs>916</Paragraphs>
  <Slides>40</Slides>
  <Notes>10</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40</vt:i4>
      </vt:variant>
    </vt:vector>
  </HeadingPairs>
  <TitlesOfParts>
    <vt:vector size="58" baseType="lpstr">
      <vt:lpstr>Arial</vt:lpstr>
      <vt:lpstr>宋体</vt:lpstr>
      <vt:lpstr>Wingdings</vt:lpstr>
      <vt:lpstr>微软雅黑</vt:lpstr>
      <vt:lpstr>Wingdings 3</vt:lpstr>
      <vt:lpstr>Arial</vt:lpstr>
      <vt:lpstr>华文楷体</vt:lpstr>
      <vt:lpstr>黑体</vt:lpstr>
      <vt:lpstr>Calibri</vt:lpstr>
      <vt:lpstr>Arial Unicode MS</vt:lpstr>
      <vt:lpstr>Symbol</vt:lpstr>
      <vt:lpstr>Trebuchet MS</vt:lpstr>
      <vt:lpstr>华文新魏</vt:lpstr>
      <vt:lpstr>Segoe Print</vt:lpstr>
      <vt:lpstr>1_平面</vt:lpstr>
      <vt:lpstr>平面</vt:lpstr>
      <vt:lpstr>模板</vt:lpstr>
      <vt:lpstr>1_模板</vt:lpstr>
      <vt:lpstr>第二章 	创建数据库和表</vt:lpstr>
      <vt:lpstr>本章任务</vt:lpstr>
      <vt:lpstr>本章目标</vt:lpstr>
      <vt:lpstr>结构化查询语句SQL</vt:lpstr>
      <vt:lpstr>命令行操作数据库</vt:lpstr>
      <vt:lpstr>课堂练习</vt:lpstr>
      <vt:lpstr>数据表的操作</vt:lpstr>
      <vt:lpstr>创建数据表</vt:lpstr>
      <vt:lpstr>数据值和列类型</vt:lpstr>
      <vt:lpstr>列类型分类4-1</vt:lpstr>
      <vt:lpstr>列类型分类4-2</vt:lpstr>
      <vt:lpstr>日期和时间型数值类型</vt:lpstr>
      <vt:lpstr>其它数据类型</vt:lpstr>
      <vt:lpstr>数据字段属性</vt:lpstr>
      <vt:lpstr>数据字段属性2-1</vt:lpstr>
      <vt:lpstr>数据字段属性2-2</vt:lpstr>
      <vt:lpstr>数据字段注释</vt:lpstr>
      <vt:lpstr>课堂练习-1</vt:lpstr>
      <vt:lpstr>课堂练习-2</vt:lpstr>
      <vt:lpstr>课堂练习-3</vt:lpstr>
      <vt:lpstr>课堂练习-4</vt:lpstr>
      <vt:lpstr>数据字段属性</vt:lpstr>
      <vt:lpstr>数据表的类型</vt:lpstr>
      <vt:lpstr>数据表的存储位置</vt:lpstr>
      <vt:lpstr>数据字段属性</vt:lpstr>
      <vt:lpstr>修改数据表</vt:lpstr>
      <vt:lpstr>删除表</vt:lpstr>
      <vt:lpstr>小结</vt:lpstr>
      <vt:lpstr>数据完整性</vt:lpstr>
      <vt:lpstr>什么是约束</vt:lpstr>
      <vt:lpstr>列级约束与表级约束</vt:lpstr>
      <vt:lpstr>非空约束(NOT NULL)</vt:lpstr>
      <vt:lpstr>主键约束</vt:lpstr>
      <vt:lpstr>唯一约束</vt:lpstr>
      <vt:lpstr>主键和唯一约束的区别</vt:lpstr>
      <vt:lpstr>外键约束</vt:lpstr>
      <vt:lpstr>外键约束的参照操作</vt:lpstr>
      <vt:lpstr>创建表后，添加和维护约束</vt:lpstr>
      <vt:lpstr>课堂练习</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564</cp:revision>
  <dcterms:created xsi:type="dcterms:W3CDTF">2016-09-23T11:11:00Z</dcterms:created>
  <dcterms:modified xsi:type="dcterms:W3CDTF">2019-08-22T13:12:12Z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