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6"/>
  </p:notesMasterIdLst>
  <p:sldIdLst>
    <p:sldId id="256" r:id="rId4"/>
    <p:sldId id="272" r:id="rId5"/>
    <p:sldId id="273" r:id="rId6"/>
    <p:sldId id="367" r:id="rId7"/>
    <p:sldId id="368" r:id="rId8"/>
    <p:sldId id="372" r:id="rId9"/>
    <p:sldId id="336" r:id="rId10"/>
    <p:sldId id="345" r:id="rId11"/>
    <p:sldId id="346" r:id="rId12"/>
    <p:sldId id="347" r:id="rId13"/>
    <p:sldId id="348" r:id="rId14"/>
    <p:sldId id="349" r:id="rId15"/>
    <p:sldId id="350" r:id="rId16"/>
    <p:sldId id="369" r:id="rId17"/>
    <p:sldId id="371" r:id="rId18"/>
    <p:sldId id="351" r:id="rId19"/>
    <p:sldId id="352" r:id="rId20"/>
    <p:sldId id="353" r:id="rId21"/>
    <p:sldId id="354" r:id="rId22"/>
    <p:sldId id="355" r:id="rId23"/>
    <p:sldId id="282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847" autoAdjust="0"/>
  </p:normalViewPr>
  <p:slideViewPr>
    <p:cSldViewPr snapToGrid="0">
      <p:cViewPr varScale="1">
        <p:scale>
          <a:sx n="65" d="100"/>
          <a:sy n="65" d="100"/>
        </p:scale>
        <p:origin x="19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动态生成</a:t>
            </a:r>
            <a:r>
              <a:rPr lang="en-US" altLang="zh-CN" smtClean="0"/>
              <a:t>BTree</a:t>
            </a:r>
            <a:r>
              <a:rPr lang="zh-CN" altLang="en-US" smtClean="0"/>
              <a:t>结构图</a:t>
            </a:r>
            <a:endParaRPr lang="en-US" altLang="zh-CN" smtClean="0"/>
          </a:p>
          <a:p>
            <a:r>
              <a:rPr lang="en-US" altLang="zh-CN" smtClean="0"/>
              <a:t>https://www.cs.usfca.edu/~galles/visualization/BTree.html</a:t>
            </a:r>
          </a:p>
          <a:p>
            <a:endParaRPr lang="en-US" altLang="zh-CN" smtClean="0"/>
          </a:p>
          <a:p>
            <a:r>
              <a:rPr lang="zh-CN" altLang="en-US" smtClean="0"/>
              <a:t>动态生成</a:t>
            </a:r>
            <a:r>
              <a:rPr lang="en-US" altLang="zh-CN" b="1" smtClean="0"/>
              <a:t>B+Tree</a:t>
            </a:r>
            <a:r>
              <a:rPr lang="zh-CN" altLang="en-US" b="1" smtClean="0"/>
              <a:t>结构图</a:t>
            </a:r>
            <a:endParaRPr lang="en-US" altLang="zh-CN" smtClean="0"/>
          </a:p>
          <a:p>
            <a:r>
              <a:rPr lang="en-US" altLang="zh-CN" smtClean="0"/>
              <a:t>https://www.cs.usfca.edu/~galles/visualization/BPlusTree.html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6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3467E-B176-484D-8118-04C55979E5C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information_schema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#</a:t>
            </a:r>
            <a:r>
              <a:rPr lang="zh-CN" altLang="en-US" smtClean="0"/>
              <a:t>查询索引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a.`TABLE_SCHEMA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数据名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a.`TABLE_NAME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a.`INDEX_NAME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1,</a:t>
            </a:r>
          </a:p>
          <a:p>
            <a:r>
              <a:rPr lang="en-US" altLang="zh-CN" dirty="0" err="1" smtClean="0"/>
              <a:t>b.`INDEX_NAME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2,</a:t>
            </a:r>
          </a:p>
          <a:p>
            <a:r>
              <a:rPr lang="en-US" altLang="zh-CN" dirty="0" err="1" smtClean="0"/>
              <a:t>a.`COLUMN_NAME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重复列名</a:t>
            </a:r>
          </a:p>
          <a:p>
            <a:r>
              <a:rPr lang="en-US" altLang="zh-CN" dirty="0" smtClean="0"/>
              <a:t>FROM statistics a</a:t>
            </a:r>
          </a:p>
          <a:p>
            <a:r>
              <a:rPr lang="en-US" altLang="zh-CN" dirty="0" smtClean="0"/>
              <a:t>JOIN STATISTICS b ON </a:t>
            </a:r>
            <a:r>
              <a:rPr lang="en-US" altLang="zh-CN" dirty="0" err="1" smtClean="0"/>
              <a:t>a.`TABLE_SCHEMA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b.`TABLE_SCHEMA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a.`TABLE_NAME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b.`TABLE_NAME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a.`SEQ_IN_INDEX</a:t>
            </a:r>
            <a:r>
              <a:rPr lang="en-US" altLang="zh-CN" dirty="0" smtClean="0"/>
              <a:t>`=</a:t>
            </a:r>
            <a:r>
              <a:rPr lang="en-US" altLang="zh-CN" dirty="0" err="1" smtClean="0"/>
              <a:t>b.`SEQ_IN_INDEX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a.`COLUMN_NAME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b.`COLUMN_NAME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a.`SEQ_IN_INDEX</a:t>
            </a:r>
            <a:r>
              <a:rPr lang="en-US" altLang="zh-CN" dirty="0" smtClean="0"/>
              <a:t>` = 1 AND </a:t>
            </a:r>
            <a:r>
              <a:rPr lang="en-US" altLang="zh-CN" dirty="0" err="1" smtClean="0"/>
              <a:t>a.`INDEX_NAME</a:t>
            </a:r>
            <a:r>
              <a:rPr lang="en-US" altLang="zh-CN" dirty="0" smtClean="0"/>
              <a:t>` &lt;&gt; </a:t>
            </a:r>
            <a:r>
              <a:rPr lang="en-US" altLang="zh-CN" dirty="0" err="1" smtClean="0"/>
              <a:t>b.`INDEX_NAME</a:t>
            </a:r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5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实际工作中，不同身份的用户所关注的数据库数据可能也有所不同。例如，企业的员工信息表中保存了该企业所有员工的详细信息，不同职位的人员对该表中查询的数据范围可能是不同的。根据企业的人力资源管理制度要求，企业的老板关注企业员工的全部信息，他可以浏览全体员工的全部记录；企业人力资源主管主要是查询全体员工目前的岗位、薪金和绩效；企业出纳员只能查询每个员工的薪金，不能也无权看到企业员工的其他信息；而作为这家企业的一名员工，只能查看本人记录，不得查看其他员工的任何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17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8D7AF-48B0-4964-A928-A89988E1DC4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0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A0E4D4-1DDE-402D-9C81-FEB9B9798527}" type="slidenum">
              <a:rPr lang="en-US" altLang="zh-CN" sz="1200" b="0"/>
              <a:pPr algn="r"/>
              <a:t>23</a:t>
            </a:fld>
            <a:endParaRPr lang="en-US" altLang="zh-CN" sz="1200" b="0"/>
          </a:p>
        </p:txBody>
      </p:sp>
      <p:sp>
        <p:nvSpPr>
          <p:cNvPr id="80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0465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CF2A9-90C6-422F-AD9C-8F4748611B6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0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02E01-9033-40A4-846C-521C95F4C294}" type="slidenum">
              <a:rPr lang="en-US" altLang="zh-CN" sz="1200" b="0"/>
              <a:pPr algn="r"/>
              <a:t>24</a:t>
            </a:fld>
            <a:endParaRPr lang="en-US" altLang="zh-CN" sz="1200" b="0"/>
          </a:p>
        </p:txBody>
      </p:sp>
      <p:sp>
        <p:nvSpPr>
          <p:cNvPr id="80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128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D8CE-0CF6-4A86-8C11-E9FC93EE4DF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08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378A50-A7EF-4B0E-81F3-04126E486276}" type="slidenum">
              <a:rPr lang="en-US" altLang="zh-CN" sz="1200" b="0"/>
              <a:pPr algn="r"/>
              <a:t>25</a:t>
            </a:fld>
            <a:endParaRPr lang="en-US" altLang="zh-CN" sz="1200" b="0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8F69E-A950-45A0-B998-A2BEFD97F78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13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4AEBCB-DD9D-44E2-9AEE-F178B401D679}" type="slidenum">
              <a:rPr lang="en-US" altLang="zh-CN" sz="1200" b="0"/>
              <a:pPr algn="r"/>
              <a:t>26</a:t>
            </a:fld>
            <a:endParaRPr lang="en-US" altLang="zh-CN" sz="1200" b="0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r>
              <a:rPr lang="en-US" altLang="zh-CN"/>
              <a:t> </a:t>
            </a:r>
            <a:endParaRPr lang="en-US" altLang="zh-CN" b="1"/>
          </a:p>
          <a:p>
            <a:pPr marL="228600" indent="-22860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9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DDA8-B01F-4701-BF0E-9A4D5F1397D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1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076BD9-07A7-42F7-8F8D-F5E75D807336}" type="slidenum">
              <a:rPr lang="en-US" altLang="zh-CN" sz="1200" b="0"/>
              <a:pPr algn="r"/>
              <a:t>27</a:t>
            </a:fld>
            <a:endParaRPr lang="en-US" altLang="zh-CN" sz="1200" b="0"/>
          </a:p>
        </p:txBody>
      </p:sp>
      <p:sp>
        <p:nvSpPr>
          <p:cNvPr id="81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1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52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1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735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0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68081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t>2018年3月20日星期二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1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smtClean="0"/>
              <a:t>第</a:t>
            </a:r>
            <a:r>
              <a:rPr lang="zh-CN" altLang="en-US" smtClean="0"/>
              <a:t>五</a:t>
            </a:r>
            <a:r>
              <a:rPr lang="zh-CN" altLang="zh-CN" smtClean="0"/>
              <a:t>章 </a:t>
            </a:r>
            <a:r>
              <a:rPr lang="zh-CN" altLang="zh-CN"/>
              <a:t>索引和视图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 dirty="0"/>
              <a:t>版权所有：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常规索引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常规索引（</a:t>
            </a:r>
            <a:r>
              <a:rPr lang="en-US" altLang="zh-CN" smtClean="0"/>
              <a:t>INDEX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作用：</a:t>
            </a:r>
          </a:p>
          <a:p>
            <a:pPr lvl="2"/>
            <a:r>
              <a:rPr lang="zh-CN" altLang="en-US" smtClean="0"/>
              <a:t>快速定位特定数据</a:t>
            </a:r>
          </a:p>
          <a:p>
            <a:pPr lvl="1"/>
            <a:r>
              <a:rPr lang="zh-CN" altLang="en-US" smtClean="0"/>
              <a:t>注意：</a:t>
            </a:r>
          </a:p>
          <a:p>
            <a:pPr lvl="2"/>
            <a:r>
              <a:rPr lang="en-US" altLang="zh-CN" smtClean="0"/>
              <a:t>index</a:t>
            </a:r>
            <a:r>
              <a:rPr lang="zh-CN" altLang="en-US" smtClean="0"/>
              <a:t>和</a:t>
            </a:r>
            <a:r>
              <a:rPr lang="en-US" altLang="zh-CN" smtClean="0"/>
              <a:t>key</a:t>
            </a:r>
            <a:r>
              <a:rPr lang="zh-CN" altLang="en-US" smtClean="0"/>
              <a:t>关键字都可设置常规索引</a:t>
            </a:r>
          </a:p>
          <a:p>
            <a:pPr lvl="2"/>
            <a:r>
              <a:rPr lang="zh-CN" altLang="en-US" smtClean="0"/>
              <a:t>应加在查找条件的字段</a:t>
            </a:r>
          </a:p>
          <a:p>
            <a:pPr lvl="2"/>
            <a:r>
              <a:rPr lang="zh-CN" altLang="en-US" smtClean="0"/>
              <a:t>不宜添加太多常规索引，影响数据的插入、删除和修改操作</a:t>
            </a:r>
          </a:p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096328" y="4354830"/>
            <a:ext cx="5832475" cy="118086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TABLE  `result`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省略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一些代码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INDEX/KEY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11269" name="组合 21"/>
          <p:cNvGrpSpPr/>
          <p:nvPr/>
        </p:nvGrpSpPr>
        <p:grpSpPr>
          <a:xfrm>
            <a:off x="93028" y="3799205"/>
            <a:ext cx="1081087" cy="484188"/>
            <a:chOff x="0" y="0"/>
            <a:chExt cx="1350567" cy="606003"/>
          </a:xfrm>
        </p:grpSpPr>
        <p:pic>
          <p:nvPicPr>
            <p:cNvPr id="11273" name="Picture 8" descr="E:\设计支持\模板设计\s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1" name="TextBox 6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68647" cy="496723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16392" name="AutoShape 4"/>
          <p:cNvSpPr>
            <a:spLocks noChangeArrowheads="1"/>
          </p:cNvSpPr>
          <p:nvPr/>
        </p:nvSpPr>
        <p:spPr bwMode="auto">
          <a:xfrm>
            <a:off x="664527" y="5761239"/>
            <a:ext cx="7203566" cy="90895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INDEX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ON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mytable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(username);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ALTER TABLE `result` ADD INDEX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4747524" y="4453197"/>
            <a:ext cx="1568450" cy="379413"/>
          </a:xfrm>
          <a:prstGeom prst="rect">
            <a:avLst/>
          </a:prstGeom>
          <a:solidFill>
            <a:srgbClr val="679FE3"/>
          </a:solidFill>
          <a:ln w="9525" cmpd="sng">
            <a:solidFill>
              <a:srgbClr val="95B74F"/>
            </a:solidFill>
            <a:miter lim="800000"/>
          </a:ln>
          <a:effectLst>
            <a:outerShdw dist="381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b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创建表时添加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7648076" y="5956470"/>
            <a:ext cx="1336675" cy="376238"/>
          </a:xfrm>
          <a:prstGeom prst="rect">
            <a:avLst/>
          </a:prstGeom>
          <a:solidFill>
            <a:srgbClr val="679FE3"/>
          </a:solidFill>
          <a:ln w="9525" cmpd="sng">
            <a:solidFill>
              <a:srgbClr val="95B74F"/>
            </a:solidFill>
            <a:miter lim="800000"/>
          </a:ln>
          <a:effectLst>
            <a:outerShdw dist="381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b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创建后追加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全文索引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全文索引（</a:t>
            </a:r>
            <a:r>
              <a:rPr lang="en-US" altLang="zh-CN" smtClean="0"/>
              <a:t>FULLTEXT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作用：</a:t>
            </a:r>
          </a:p>
          <a:p>
            <a:pPr lvl="2"/>
            <a:r>
              <a:rPr lang="zh-CN" altLang="en-US" smtClean="0"/>
              <a:t>快速定位特定数据</a:t>
            </a:r>
          </a:p>
          <a:p>
            <a:pPr lvl="1"/>
            <a:r>
              <a:rPr lang="zh-CN" altLang="en-US" smtClean="0"/>
              <a:t>注意：</a:t>
            </a:r>
          </a:p>
          <a:p>
            <a:pPr lvl="2"/>
            <a:r>
              <a:rPr lang="zh-CN" altLang="en-US" smtClean="0"/>
              <a:t>只能用于</a:t>
            </a:r>
            <a:r>
              <a:rPr lang="en-US" altLang="zh-CN" smtClean="0">
                <a:solidFill>
                  <a:srgbClr val="FF0000"/>
                </a:solidFill>
              </a:rPr>
              <a:t>MyISAM</a:t>
            </a:r>
            <a:r>
              <a:rPr lang="zh-CN" altLang="en-US" smtClean="0"/>
              <a:t>类型的数据表</a:t>
            </a:r>
          </a:p>
          <a:p>
            <a:pPr lvl="2"/>
            <a:r>
              <a:rPr lang="zh-CN" altLang="en-US" smtClean="0"/>
              <a:t>只能用于</a:t>
            </a:r>
            <a:r>
              <a:rPr lang="en-US" altLang="x-none" smtClean="0"/>
              <a:t> </a:t>
            </a:r>
            <a:r>
              <a:rPr lang="en-US" altLang="zh-CN" smtClean="0"/>
              <a:t>CHAR </a:t>
            </a:r>
            <a:r>
              <a:rPr lang="zh-CN" altLang="en-US" smtClean="0"/>
              <a:t>、</a:t>
            </a:r>
            <a:r>
              <a:rPr lang="en-US" altLang="x-none" smtClean="0"/>
              <a:t> </a:t>
            </a:r>
            <a:r>
              <a:rPr lang="en-US" altLang="zh-CN" smtClean="0"/>
              <a:t>VARCHAR</a:t>
            </a:r>
            <a:r>
              <a:rPr lang="zh-CN" altLang="en-US" smtClean="0"/>
              <a:t>、</a:t>
            </a:r>
            <a:r>
              <a:rPr lang="en-US" altLang="zh-CN" smtClean="0"/>
              <a:t>TEXT</a:t>
            </a:r>
            <a:r>
              <a:rPr lang="zh-CN" altLang="en-US" smtClean="0"/>
              <a:t>数据列类型</a:t>
            </a:r>
          </a:p>
          <a:p>
            <a:pPr lvl="2"/>
            <a:r>
              <a:rPr lang="zh-CN" altLang="en-US" smtClean="0"/>
              <a:t>适合大型数据集</a:t>
            </a:r>
          </a:p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95070" y="4481830"/>
            <a:ext cx="7099300" cy="118086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 `student`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省略一些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SQL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FULLTEXT 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StudentName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ENGINE=MYISAM;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8440" name="AutoShape 4"/>
          <p:cNvSpPr>
            <a:spLocks noChangeArrowheads="1"/>
          </p:cNvSpPr>
          <p:nvPr/>
        </p:nvSpPr>
        <p:spPr bwMode="auto">
          <a:xfrm>
            <a:off x="1195070" y="5983027"/>
            <a:ext cx="7099300" cy="365135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ALTER TABLE employee 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 FULLTEXT (`first_name`)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</p:txBody>
      </p:sp>
      <p:grpSp>
        <p:nvGrpSpPr>
          <p:cNvPr id="5" name="组合 21"/>
          <p:cNvGrpSpPr/>
          <p:nvPr/>
        </p:nvGrpSpPr>
        <p:grpSpPr>
          <a:xfrm>
            <a:off x="193358" y="3857943"/>
            <a:ext cx="1081087" cy="484187"/>
            <a:chOff x="0" y="0"/>
            <a:chExt cx="1350567" cy="606003"/>
          </a:xfrm>
        </p:grpSpPr>
        <p:pic>
          <p:nvPicPr>
            <p:cNvPr id="6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68647" cy="49672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管理索引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创建索引</a:t>
            </a:r>
          </a:p>
          <a:p>
            <a:pPr lvl="1"/>
            <a:r>
              <a:rPr lang="zh-CN" altLang="en-US"/>
              <a:t>创建表时添加</a:t>
            </a:r>
          </a:p>
          <a:p>
            <a:pPr lvl="1"/>
            <a:r>
              <a:rPr lang="zh-CN" altLang="en-US"/>
              <a:t>建表后追加：</a:t>
            </a:r>
          </a:p>
          <a:p>
            <a:pPr lvl="2"/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ALERT TABLE </a:t>
            </a:r>
            <a:r>
              <a:rPr lang="zh-CN" altLang="en-US">
                <a:solidFill>
                  <a:srgbClr val="FF0000"/>
                </a:solidFill>
              </a:rPr>
              <a:t>表名 </a:t>
            </a:r>
            <a:r>
              <a:rPr lang="en-US" altLang="zh-CN">
                <a:solidFill>
                  <a:srgbClr val="FF0000"/>
                </a:solidFill>
              </a:rPr>
              <a:t>ADD  </a:t>
            </a:r>
            <a:r>
              <a:rPr lang="zh-CN" altLang="en-US">
                <a:solidFill>
                  <a:srgbClr val="FF0000"/>
                </a:solidFill>
              </a:rPr>
              <a:t>索引类型（数据列名）</a:t>
            </a:r>
          </a:p>
          <a:p>
            <a:pPr lvl="0"/>
            <a:r>
              <a:rPr lang="zh-CN" altLang="en-US"/>
              <a:t>删除索引</a:t>
            </a:r>
          </a:p>
          <a:p>
            <a:pPr lvl="1"/>
            <a:r>
              <a:rPr lang="en-US" altLang="zh-CN"/>
              <a:t>DROP  INDEX </a:t>
            </a:r>
            <a:r>
              <a:rPr lang="zh-CN" altLang="en-US"/>
              <a:t>索引名 </a:t>
            </a:r>
            <a:r>
              <a:rPr lang="en-US" altLang="zh-CN"/>
              <a:t>ON    </a:t>
            </a:r>
            <a:r>
              <a:rPr lang="zh-CN" altLang="en-US"/>
              <a:t>表名</a:t>
            </a:r>
          </a:p>
          <a:p>
            <a:pPr lvl="1"/>
            <a:r>
              <a:rPr lang="en-US" altLang="zh-CN"/>
              <a:t>ALTER TABLE </a:t>
            </a:r>
            <a:r>
              <a:rPr lang="zh-CN" altLang="en-US"/>
              <a:t>表名   </a:t>
            </a:r>
            <a:r>
              <a:rPr lang="en-US" altLang="zh-CN"/>
              <a:t>DROP  INDEX  </a:t>
            </a:r>
            <a:r>
              <a:rPr lang="zh-CN" altLang="en-US"/>
              <a:t>索引名</a:t>
            </a:r>
          </a:p>
          <a:p>
            <a:pPr lvl="1"/>
            <a:r>
              <a:rPr lang="en-US" altLang="zh-CN"/>
              <a:t>ALTER TABLE </a:t>
            </a:r>
            <a:r>
              <a:rPr lang="zh-CN" altLang="en-US"/>
              <a:t>表名   </a:t>
            </a:r>
            <a:r>
              <a:rPr lang="en-US" altLang="zh-CN"/>
              <a:t>DROP  PRIMARY KEY</a:t>
            </a:r>
          </a:p>
          <a:p>
            <a:pPr lvl="0"/>
            <a:r>
              <a:rPr lang="zh-CN" altLang="en-US"/>
              <a:t>查看索引</a:t>
            </a:r>
          </a:p>
          <a:p>
            <a:pPr lvl="1"/>
            <a:r>
              <a:rPr lang="en-US" altLang="zh-CN"/>
              <a:t>SHOW </a:t>
            </a:r>
            <a:r>
              <a:rPr lang="zh-CN" altLang="en-US"/>
              <a:t> </a:t>
            </a:r>
            <a:r>
              <a:rPr lang="en-US" altLang="zh-CN"/>
              <a:t>INDEX(</a:t>
            </a:r>
            <a:r>
              <a:rPr lang="zh-CN" altLang="en-US"/>
              <a:t>或</a:t>
            </a:r>
            <a:r>
              <a:rPr lang="en-US" altLang="zh-CN"/>
              <a:t>KEYS)</a:t>
            </a:r>
            <a:r>
              <a:rPr lang="zh-CN" altLang="en-US"/>
              <a:t> </a:t>
            </a:r>
            <a:r>
              <a:rPr lang="en-US" altLang="zh-CN"/>
              <a:t>FROM </a:t>
            </a:r>
            <a:r>
              <a:rPr lang="zh-CN" altLang="en-US"/>
              <a:t>表名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索引原则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按照下列标准选择建立索引的列</a:t>
            </a:r>
          </a:p>
          <a:p>
            <a:pPr lvl="1"/>
            <a:r>
              <a:rPr lang="zh-CN" altLang="en-US" dirty="0"/>
              <a:t>频繁搜索的列</a:t>
            </a:r>
          </a:p>
          <a:p>
            <a:pPr lvl="1"/>
            <a:r>
              <a:rPr lang="zh-CN" altLang="en-US" dirty="0"/>
              <a:t>经常用作查询选择的列</a:t>
            </a:r>
          </a:p>
          <a:p>
            <a:pPr lvl="1"/>
            <a:r>
              <a:rPr lang="zh-CN" altLang="en-US" dirty="0"/>
              <a:t>经常排序、分组的列</a:t>
            </a:r>
          </a:p>
          <a:p>
            <a:pPr lvl="1"/>
            <a:r>
              <a:rPr lang="zh-CN" altLang="en-US" dirty="0"/>
              <a:t>经常用作连接的列（主键</a:t>
            </a:r>
            <a:r>
              <a:rPr lang="en-US" altLang="zh-CN" dirty="0"/>
              <a:t>/</a:t>
            </a:r>
            <a:r>
              <a:rPr lang="zh-CN" altLang="en-US" dirty="0"/>
              <a:t>外键）</a:t>
            </a:r>
          </a:p>
          <a:p>
            <a:r>
              <a:rPr lang="zh-CN" altLang="en-US" dirty="0"/>
              <a:t>请不要使用下面的列创建索引</a:t>
            </a:r>
          </a:p>
          <a:p>
            <a:pPr lvl="1"/>
            <a:r>
              <a:rPr lang="zh-CN" altLang="en-US" dirty="0"/>
              <a:t>仅包含几个不同值的列</a:t>
            </a:r>
          </a:p>
          <a:p>
            <a:pPr lvl="1"/>
            <a:r>
              <a:rPr lang="zh-CN" altLang="en-US" dirty="0"/>
              <a:t>表中仅包含几行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使用索引的注意事项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查询时减少使用*返回全部列，不要返回不需要的列</a:t>
            </a:r>
          </a:p>
          <a:p>
            <a:r>
              <a:rPr lang="zh-CN" altLang="en-US" dirty="0"/>
              <a:t>索引应该尽量小，在字节数小的列上建立索引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子句中有多个条件表达式时，包含索引列的表达式应置于其他条件表达式之前</a:t>
            </a:r>
          </a:p>
          <a:p>
            <a:r>
              <a:rPr lang="zh-CN" altLang="en-US" dirty="0"/>
              <a:t>避免在</a:t>
            </a:r>
            <a:r>
              <a:rPr lang="en-US" altLang="zh-CN" dirty="0"/>
              <a:t>ORDER BY</a:t>
            </a:r>
            <a:r>
              <a:rPr lang="zh-CN" altLang="en-US" dirty="0"/>
              <a:t>子句中使用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查看索引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myschool</a:t>
            </a:r>
            <a:r>
              <a:rPr lang="zh-CN" altLang="en-US" dirty="0" smtClean="0"/>
              <a:t>数据库中全部索引信息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15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0457" name="AutoShape 9"/>
          <p:cNvSpPr>
            <a:spLocks noChangeArrowheads="1"/>
          </p:cNvSpPr>
          <p:nvPr/>
        </p:nvSpPr>
        <p:spPr bwMode="auto">
          <a:xfrm>
            <a:off x="932422" y="1824785"/>
            <a:ext cx="5029200" cy="465558"/>
          </a:xfrm>
          <a:prstGeom prst="roundRect">
            <a:avLst>
              <a:gd name="adj" fmla="val 5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SHOW INDEX 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table_name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83502" y="1289413"/>
            <a:ext cx="1000132" cy="400110"/>
            <a:chOff x="1000100" y="1801286"/>
            <a:chExt cx="1000132" cy="400110"/>
          </a:xfrm>
        </p:grpSpPr>
        <p:pic>
          <p:nvPicPr>
            <p:cNvPr id="2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2707" y="2809109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1475656" y="2785950"/>
            <a:ext cx="5029200" cy="836105"/>
          </a:xfrm>
          <a:prstGeom prst="roundRect">
            <a:avLst>
              <a:gd name="adj" fmla="val 5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USE </a:t>
            </a:r>
            <a:r>
              <a:rPr lang="en-US" altLang="zh-CN" b="1" dirty="0" err="1" smtClean="0">
                <a:latin typeface="+mn-lt"/>
              </a:rPr>
              <a:t>myschool</a:t>
            </a:r>
            <a:r>
              <a:rPr lang="en-US" altLang="zh-CN" b="1" dirty="0" smtClean="0">
                <a:latin typeface="+mn-lt"/>
              </a:rPr>
              <a:t>;</a:t>
            </a:r>
          </a:p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SHOW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FROM </a:t>
            </a:r>
            <a:r>
              <a:rPr lang="en-US" altLang="zh-CN" b="1" dirty="0">
                <a:latin typeface="+mn-lt"/>
              </a:rPr>
              <a:t>`student`\G;</a:t>
            </a:r>
          </a:p>
        </p:txBody>
      </p:sp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2040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内容占位符 4"/>
          <p:cNvSpPr txBox="1">
            <a:spLocks/>
          </p:cNvSpPr>
          <p:nvPr/>
        </p:nvSpPr>
        <p:spPr bwMode="auto">
          <a:xfrm>
            <a:off x="3099580" y="3717032"/>
            <a:ext cx="6762600" cy="264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lvl="2"/>
            <a:r>
              <a:rPr lang="en-US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：创建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索引的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Non_unique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是否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非唯一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Key_name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Column_name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：定义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索引的列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Seq_in_index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：该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列在索引中的位置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Null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：该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列是否能为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空值</a:t>
            </a:r>
            <a:endParaRPr lang="zh-CN" altLang="en-US" b="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Index_type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类型</a:t>
            </a:r>
          </a:p>
          <a:p>
            <a:pPr lvl="2"/>
            <a:endParaRPr lang="zh-CN" altLang="en-US" b="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2" name="组合 13"/>
          <p:cNvGrpSpPr>
            <a:grpSpLocks/>
          </p:cNvGrpSpPr>
          <p:nvPr/>
        </p:nvGrpSpPr>
        <p:grpSpPr bwMode="auto">
          <a:xfrm>
            <a:off x="4084910" y="6309320"/>
            <a:ext cx="372745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540045" y="5187962"/>
              <a:ext cx="244047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 查看索引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0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课堂演示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给数据库表</a:t>
            </a:r>
            <a:r>
              <a:rPr lang="en-US" altLang="zh-CN"/>
              <a:t>student</a:t>
            </a:r>
            <a:r>
              <a:rPr lang="zh-CN" altLang="en-US"/>
              <a:t>添加索引</a:t>
            </a:r>
          </a:p>
          <a:p>
            <a:pPr lvl="2"/>
            <a:r>
              <a:rPr lang="zh-CN" altLang="en-US"/>
              <a:t>学号</a:t>
            </a:r>
            <a:r>
              <a:rPr lang="en-US" altLang="zh-CN"/>
              <a:t>StudentNo</a:t>
            </a:r>
            <a:r>
              <a:rPr lang="zh-CN" altLang="en-US"/>
              <a:t>，添加主键索引</a:t>
            </a:r>
          </a:p>
          <a:p>
            <a:pPr lvl="2"/>
            <a:r>
              <a:rPr lang="zh-CN" altLang="en-US"/>
              <a:t>身份证</a:t>
            </a:r>
            <a:r>
              <a:rPr lang="en-US" altLang="zh-CN"/>
              <a:t>IdentityCard</a:t>
            </a:r>
            <a:r>
              <a:rPr lang="zh-CN" altLang="en-US"/>
              <a:t>，添加唯一索引</a:t>
            </a:r>
          </a:p>
          <a:p>
            <a:pPr lvl="2"/>
            <a:r>
              <a:rPr lang="zh-CN" altLang="en-US"/>
              <a:t>邮箱</a:t>
            </a:r>
            <a:r>
              <a:rPr lang="en-US" altLang="zh-CN"/>
              <a:t>Email</a:t>
            </a:r>
            <a:r>
              <a:rPr lang="zh-CN" altLang="en-US"/>
              <a:t>，添加常规索引</a:t>
            </a:r>
          </a:p>
          <a:p>
            <a:pPr lvl="2"/>
            <a:r>
              <a:rPr lang="zh-CN" altLang="en-US"/>
              <a:t>姓名</a:t>
            </a:r>
            <a:r>
              <a:rPr lang="en-US" altLang="zh-CN"/>
              <a:t>StudentName</a:t>
            </a:r>
            <a:r>
              <a:rPr lang="zh-CN" altLang="en-US"/>
              <a:t>，添加全文索引 </a:t>
            </a:r>
            <a:r>
              <a:rPr lang="en-US" altLang="zh-CN"/>
              <a:t>(MyISAM</a:t>
            </a:r>
            <a:r>
              <a:rPr lang="zh-CN" altLang="en-US"/>
              <a:t>类型数据表</a:t>
            </a:r>
            <a:r>
              <a:rPr lang="en-US" altLang="zh-CN"/>
              <a:t>)</a:t>
            </a:r>
          </a:p>
          <a:p>
            <a:pPr lvl="2"/>
            <a:endParaRPr lang="en-US" altLang="zh-CN"/>
          </a:p>
          <a:p>
            <a:pPr lvl="2"/>
            <a:endParaRPr lang="en-US" altLang="zh-CN" b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需求说明</a:t>
            </a:r>
            <a:endParaRPr lang="zh-CN" altLang="en-US"/>
          </a:p>
          <a:p>
            <a:pPr lvl="1"/>
            <a:r>
              <a:rPr lang="zh-CN" altLang="en-US"/>
              <a:t>给</a:t>
            </a:r>
            <a:r>
              <a:rPr lang="en-US" altLang="zh-CN"/>
              <a:t>result</a:t>
            </a:r>
            <a:r>
              <a:rPr lang="zh-CN" altLang="en-US"/>
              <a:t>表添加索引</a:t>
            </a:r>
          </a:p>
          <a:p>
            <a:pPr lvl="2"/>
            <a:r>
              <a:rPr lang="zh-CN" altLang="en-US"/>
              <a:t>学号</a:t>
            </a:r>
            <a:r>
              <a:rPr lang="en-US" altLang="zh-CN"/>
              <a:t>StudentNo</a:t>
            </a:r>
            <a:r>
              <a:rPr lang="zh-CN" altLang="en-US"/>
              <a:t>添加唯一索引</a:t>
            </a:r>
          </a:p>
          <a:p>
            <a:pPr lvl="2"/>
            <a:r>
              <a:rPr lang="zh-CN" altLang="en-US"/>
              <a:t>成绩</a:t>
            </a:r>
            <a:r>
              <a:rPr lang="en-US" altLang="zh-CN"/>
              <a:t>StudentResult</a:t>
            </a:r>
            <a:r>
              <a:rPr lang="zh-CN" altLang="en-US"/>
              <a:t>添加常规索引</a:t>
            </a:r>
          </a:p>
          <a:p>
            <a:pPr lvl="2"/>
            <a:r>
              <a:rPr lang="zh-CN" altLang="en-US"/>
              <a:t>查看索引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分析</a:t>
            </a:r>
            <a:r>
              <a:rPr lang="en-US" altLang="zh-CN" smtClean="0">
                <a:sym typeface="+mn-ea"/>
              </a:rPr>
              <a:t>SQL</a:t>
            </a:r>
            <a:r>
              <a:rPr lang="zh-CN" altLang="en-US" smtClean="0">
                <a:sym typeface="+mn-ea"/>
              </a:rPr>
              <a:t>语句的执行性能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EXPLAIN  </a:t>
            </a:r>
            <a:r>
              <a:rPr lang="zh-CN" altLang="en-US" smtClean="0">
                <a:sym typeface="+mn-ea"/>
              </a:rPr>
              <a:t>表名  （</a:t>
            </a:r>
            <a:r>
              <a:rPr lang="en-US" altLang="zh-CN" smtClean="0">
                <a:sym typeface="+mn-ea"/>
              </a:rPr>
              <a:t>DESC </a:t>
            </a:r>
            <a:r>
              <a:rPr lang="zh-CN" altLang="en-US" smtClean="0">
                <a:sym typeface="+mn-ea"/>
              </a:rPr>
              <a:t>表名）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EXPLAIN  SELECT</a:t>
            </a:r>
            <a:r>
              <a:rPr lang="zh-CN" altLang="en-US" smtClean="0">
                <a:sym typeface="+mn-ea"/>
              </a:rPr>
              <a:t>语句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提示：使用 </a:t>
            </a:r>
            <a:r>
              <a:rPr lang="en-US" altLang="zh-CN" smtClean="0">
                <a:sym typeface="+mn-ea"/>
              </a:rPr>
              <a:t>\G </a:t>
            </a:r>
            <a:r>
              <a:rPr lang="zh-CN" altLang="en-US" smtClean="0">
                <a:sym typeface="+mn-ea"/>
              </a:rPr>
              <a:t>结尾能竖排显示</a:t>
            </a:r>
            <a:endParaRPr lang="zh-CN" altLang="en-US"/>
          </a:p>
        </p:txBody>
      </p:sp>
      <p:graphicFrame>
        <p:nvGraphicFramePr>
          <p:cNvPr id="1026" name="Object 2"/>
          <p:cNvGraphicFramePr/>
          <p:nvPr/>
        </p:nvGraphicFramePr>
        <p:xfrm>
          <a:off x="423863" y="2960688"/>
          <a:ext cx="8367712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r:id="rId3" imgW="8362950" imgH="3038475" progId="PBrush">
                  <p:embed/>
                </p:oleObj>
              </mc:Choice>
              <mc:Fallback>
                <p:oleObj r:id="rId3" imgW="8362950" imgH="3038475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3" y="2960688"/>
                        <a:ext cx="8367712" cy="304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2928938" y="3286125"/>
            <a:ext cx="4572000" cy="407988"/>
          </a:xfrm>
          <a:prstGeom prst="wedgeRoundRectCallout">
            <a:avLst>
              <a:gd name="adj1" fmla="val -49912"/>
              <a:gd name="adj2" fmla="val 95611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查询中不包含子查询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500438" y="3878263"/>
            <a:ext cx="4786313" cy="714375"/>
          </a:xfrm>
          <a:prstGeom prst="wedgeRoundRectCallout">
            <a:avLst>
              <a:gd name="adj1" fmla="val -59500"/>
              <a:gd name="adj2" fmla="val 19856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连接类型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从最好到最差的连接类型为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const、eq_reg、ref、range、indexhe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ALL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857625" y="4929188"/>
            <a:ext cx="3500438" cy="714375"/>
          </a:xfrm>
          <a:prstGeom prst="wedgeRoundRectCallout">
            <a:avLst>
              <a:gd name="adj1" fmla="val -60139"/>
              <a:gd name="adj2" fmla="val 45431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包含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MySQL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解决查询的详细信息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查询数据表</a:t>
            </a:r>
            <a:r>
              <a:rPr lang="en-US" altLang="zh-CN" smtClean="0">
                <a:sym typeface="+mn-ea"/>
              </a:rPr>
              <a:t>result</a:t>
            </a:r>
            <a:r>
              <a:rPr lang="zh-CN" altLang="en-US" smtClean="0">
                <a:sym typeface="+mn-ea"/>
              </a:rPr>
              <a:t>课程为</a:t>
            </a:r>
            <a:r>
              <a:rPr lang="en-US" altLang="zh-CN" smtClean="0">
                <a:sym typeface="+mn-ea"/>
              </a:rPr>
              <a:t>《C</a:t>
            </a:r>
            <a:r>
              <a:rPr lang="zh-CN" altLang="en-US" smtClean="0">
                <a:sym typeface="+mn-ea"/>
              </a:rPr>
              <a:t>语言</a:t>
            </a:r>
            <a:r>
              <a:rPr lang="en-US" altLang="zh-CN" smtClean="0">
                <a:sym typeface="+mn-ea"/>
              </a:rPr>
              <a:t>-1》</a:t>
            </a:r>
            <a:r>
              <a:rPr lang="zh-CN" altLang="en-US" smtClean="0">
                <a:sym typeface="+mn-ea"/>
              </a:rPr>
              <a:t>的成绩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对比</a:t>
            </a:r>
            <a:r>
              <a:rPr lang="en-US" altLang="zh-CN" smtClean="0">
                <a:sym typeface="+mn-ea"/>
              </a:rPr>
              <a:t>SubjectNo</a:t>
            </a:r>
            <a:r>
              <a:rPr lang="zh-CN" altLang="en-US" smtClean="0">
                <a:sym typeface="+mn-ea"/>
              </a:rPr>
              <a:t>（课程</a:t>
            </a:r>
            <a:r>
              <a:rPr lang="en-US" altLang="zh-CN" smtClean="0">
                <a:sym typeface="+mn-ea"/>
              </a:rPr>
              <a:t>ID</a:t>
            </a:r>
            <a:r>
              <a:rPr lang="zh-CN" altLang="en-US" smtClean="0">
                <a:sym typeface="+mn-ea"/>
              </a:rPr>
              <a:t>）有无索引的查询效率</a:t>
            </a:r>
            <a:endParaRPr lang="en-US" altLang="x-none" smtClean="0"/>
          </a:p>
          <a:p>
            <a:pPr lvl="1"/>
            <a:endParaRPr lang="en-US" altLang="x-none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：创建并使用索引查询数据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给新建的数据表添加索引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创建视图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添加正确的索引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回顾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中的索引包括？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主键索引、唯一索引、普通索引、全文索引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什么时候添加索引？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WHERE</a:t>
            </a:r>
            <a:r>
              <a:rPr lang="zh-CN" altLang="en-US" smtClean="0">
                <a:sym typeface="+mn-ea"/>
              </a:rPr>
              <a:t>，</a:t>
            </a:r>
            <a:r>
              <a:rPr lang="en-US" altLang="zh-CN" smtClean="0">
                <a:sym typeface="+mn-ea"/>
              </a:rPr>
              <a:t>ORDER BY </a:t>
            </a:r>
            <a:r>
              <a:rPr lang="zh-CN" altLang="en-US" smtClean="0">
                <a:sym typeface="+mn-ea"/>
              </a:rPr>
              <a:t>子句中经常使用的字段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字段的值是多个（例如性别字段则不适合）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字段内容不是经常变化的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经常变化的字段，添加索引反而降低性能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不宜过多添加索引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每添加一条索引都会占用磁盘空间</a:t>
            </a:r>
            <a:endParaRPr lang="en-US" altLang="x-none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数据库有哪些索引？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什么时候使用索引？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4820"/>
              </p:ext>
            </p:extLst>
          </p:nvPr>
        </p:nvGraphicFramePr>
        <p:xfrm>
          <a:off x="214285" y="2324625"/>
          <a:ext cx="871543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219"/>
                <a:gridCol w="1794219"/>
                <a:gridCol w="1794219"/>
                <a:gridCol w="1794219"/>
                <a:gridCol w="1538557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雇员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薪金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绩效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E10004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Ian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E10005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Ricky 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营销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为什么需要视图</a:t>
            </a:r>
            <a:endParaRPr lang="zh-CN" altLang="en-US" dirty="0"/>
          </a:p>
        </p:txBody>
      </p:sp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不同的人员关注不同的数据</a:t>
            </a:r>
          </a:p>
          <a:p>
            <a:r>
              <a:rPr lang="zh-CN" altLang="en-US" smtClean="0"/>
              <a:t>保证信息的安全性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6804248" y="6146735"/>
            <a:ext cx="792088" cy="365125"/>
          </a:xfrm>
        </p:spPr>
        <p:txBody>
          <a:bodyPr/>
          <a:lstStyle/>
          <a:p>
            <a:fld id="{F7CA5815-3629-48EB-B7D6-A184792B3B0C}" type="slidenum">
              <a:rPr lang="zh-CN" altLang="en-US" smtClean="0"/>
              <a:pPr/>
              <a:t>22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834601" name="Line 41"/>
          <p:cNvSpPr>
            <a:spLocks noChangeShapeType="1"/>
          </p:cNvSpPr>
          <p:nvPr/>
        </p:nvSpPr>
        <p:spPr bwMode="auto">
          <a:xfrm>
            <a:off x="152400" y="2357971"/>
            <a:ext cx="4491038" cy="3103563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02" name="Line 42"/>
          <p:cNvSpPr>
            <a:spLocks noChangeShapeType="1"/>
          </p:cNvSpPr>
          <p:nvPr/>
        </p:nvSpPr>
        <p:spPr bwMode="auto">
          <a:xfrm flipH="1">
            <a:off x="4643438" y="2357971"/>
            <a:ext cx="4271962" cy="309245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12" name="Line 52"/>
          <p:cNvSpPr>
            <a:spLocks noChangeShapeType="1"/>
          </p:cNvSpPr>
          <p:nvPr/>
        </p:nvSpPr>
        <p:spPr bwMode="auto">
          <a:xfrm>
            <a:off x="5410200" y="2357971"/>
            <a:ext cx="962025" cy="3125788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715140" y="989004"/>
            <a:ext cx="1800225" cy="1225550"/>
            <a:chOff x="3787" y="1344"/>
            <a:chExt cx="933" cy="545"/>
          </a:xfrm>
        </p:grpSpPr>
        <p:sp>
          <p:nvSpPr>
            <p:cNvPr id="834635" name="AutoShape 75"/>
            <p:cNvSpPr>
              <a:spLocks noChangeArrowheads="1"/>
            </p:cNvSpPr>
            <p:nvPr/>
          </p:nvSpPr>
          <p:spPr bwMode="auto">
            <a:xfrm>
              <a:off x="3787" y="1344"/>
              <a:ext cx="933" cy="545"/>
            </a:xfrm>
            <a:prstGeom prst="can">
              <a:avLst>
                <a:gd name="adj" fmla="val 31102"/>
              </a:avLst>
            </a:prstGeom>
            <a:gradFill rotWithShape="0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36" name="Text Box 76"/>
            <p:cNvSpPr txBox="1">
              <a:spLocks noChangeArrowheads="1"/>
            </p:cNvSpPr>
            <p:nvPr/>
          </p:nvSpPr>
          <p:spPr bwMode="auto">
            <a:xfrm>
              <a:off x="3900" y="1601"/>
              <a:ext cx="69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雇员数据库</a:t>
              </a:r>
            </a:p>
          </p:txBody>
        </p:sp>
      </p:grpSp>
      <p:grpSp>
        <p:nvGrpSpPr>
          <p:cNvPr id="3" name="Group 103"/>
          <p:cNvGrpSpPr>
            <a:grpSpLocks noChangeAspect="1"/>
          </p:cNvGrpSpPr>
          <p:nvPr/>
        </p:nvGrpSpPr>
        <p:grpSpPr bwMode="auto">
          <a:xfrm>
            <a:off x="3924300" y="5254626"/>
            <a:ext cx="1187450" cy="1525588"/>
            <a:chOff x="2561" y="3339"/>
            <a:chExt cx="748" cy="961"/>
          </a:xfrm>
        </p:grpSpPr>
        <p:pic>
          <p:nvPicPr>
            <p:cNvPr id="834654" name="Picture 94" descr="golde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1" y="3339"/>
              <a:ext cx="748" cy="961"/>
            </a:xfrm>
            <a:prstGeom prst="rect">
              <a:avLst/>
            </a:prstGeom>
            <a:noFill/>
          </p:spPr>
        </p:pic>
        <p:sp>
          <p:nvSpPr>
            <p:cNvPr id="834655" name="Text Box 95"/>
            <p:cNvSpPr txBox="1">
              <a:spLocks noChangeAspect="1" noChangeArrowheads="1"/>
            </p:cNvSpPr>
            <p:nvPr/>
          </p:nvSpPr>
          <p:spPr bwMode="auto">
            <a:xfrm>
              <a:off x="2680" y="3913"/>
              <a:ext cx="5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bg1"/>
                  </a:solidFill>
                  <a:ea typeface="黑体" pitchFamily="2" charset="-122"/>
                </a:rPr>
                <a:t>老板 </a:t>
              </a:r>
            </a:p>
          </p:txBody>
        </p:sp>
      </p:grpSp>
      <p:sp>
        <p:nvSpPr>
          <p:cNvPr id="834565" name="Line 5"/>
          <p:cNvSpPr>
            <a:spLocks noChangeShapeType="1"/>
          </p:cNvSpPr>
          <p:nvPr/>
        </p:nvSpPr>
        <p:spPr bwMode="auto">
          <a:xfrm rot="1048043">
            <a:off x="1404938" y="2519896"/>
            <a:ext cx="1584325" cy="3225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564" name="Line 4"/>
          <p:cNvSpPr>
            <a:spLocks noChangeShapeType="1"/>
          </p:cNvSpPr>
          <p:nvPr/>
        </p:nvSpPr>
        <p:spPr bwMode="auto">
          <a:xfrm flipH="1">
            <a:off x="2628900" y="2367496"/>
            <a:ext cx="6286500" cy="344805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13" name="Line 53"/>
          <p:cNvSpPr>
            <a:spLocks noChangeShapeType="1"/>
          </p:cNvSpPr>
          <p:nvPr/>
        </p:nvSpPr>
        <p:spPr bwMode="auto">
          <a:xfrm rot="1048043">
            <a:off x="3225800" y="2791359"/>
            <a:ext cx="3275013" cy="247015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0" name="Line 110"/>
          <p:cNvSpPr>
            <a:spLocks noChangeShapeType="1"/>
          </p:cNvSpPr>
          <p:nvPr/>
        </p:nvSpPr>
        <p:spPr bwMode="auto">
          <a:xfrm flipH="1">
            <a:off x="8174038" y="3754971"/>
            <a:ext cx="719137" cy="15128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2"/>
          <p:cNvGrpSpPr>
            <a:grpSpLocks noChangeAspect="1"/>
          </p:cNvGrpSpPr>
          <p:nvPr/>
        </p:nvGrpSpPr>
        <p:grpSpPr bwMode="auto">
          <a:xfrm>
            <a:off x="5651500" y="5258710"/>
            <a:ext cx="1258888" cy="1525587"/>
            <a:chOff x="3878" y="3164"/>
            <a:chExt cx="714" cy="865"/>
          </a:xfrm>
        </p:grpSpPr>
        <p:pic>
          <p:nvPicPr>
            <p:cNvPr id="834660" name="Picture 100" descr="gree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8" y="3164"/>
              <a:ext cx="714" cy="865"/>
            </a:xfrm>
            <a:prstGeom prst="rect">
              <a:avLst/>
            </a:prstGeom>
            <a:noFill/>
          </p:spPr>
        </p:pic>
        <p:sp>
          <p:nvSpPr>
            <p:cNvPr id="834661" name="Text Box 101"/>
            <p:cNvSpPr txBox="1">
              <a:spLocks noChangeAspect="1" noChangeArrowheads="1"/>
            </p:cNvSpPr>
            <p:nvPr/>
          </p:nvSpPr>
          <p:spPr bwMode="auto">
            <a:xfrm>
              <a:off x="3969" y="3748"/>
              <a:ext cx="50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ea typeface="黑体" pitchFamily="2" charset="-122"/>
                </a:rPr>
                <a:t>出纳 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014538" y="5313895"/>
            <a:ext cx="1189037" cy="1495425"/>
            <a:chOff x="1269" y="3294"/>
            <a:chExt cx="749" cy="942"/>
          </a:xfrm>
        </p:grpSpPr>
        <p:pic>
          <p:nvPicPr>
            <p:cNvPr id="834657" name="Picture 97" descr="blu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69" y="3294"/>
              <a:ext cx="749" cy="942"/>
            </a:xfrm>
            <a:prstGeom prst="rect">
              <a:avLst/>
            </a:prstGeom>
            <a:noFill/>
          </p:spPr>
        </p:pic>
        <p:sp>
          <p:nvSpPr>
            <p:cNvPr id="834658" name="Text Box 98"/>
            <p:cNvSpPr txBox="1">
              <a:spLocks noChangeAspect="1" noChangeArrowheads="1"/>
            </p:cNvSpPr>
            <p:nvPr/>
          </p:nvSpPr>
          <p:spPr bwMode="auto">
            <a:xfrm>
              <a:off x="1288" y="3766"/>
              <a:ext cx="6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人力资源</a:t>
              </a:r>
            </a:p>
            <a:p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主管</a:t>
              </a:r>
            </a:p>
          </p:txBody>
        </p: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7380288" y="5186367"/>
            <a:ext cx="1187450" cy="1584325"/>
            <a:chOff x="249" y="3158"/>
            <a:chExt cx="748" cy="998"/>
          </a:xfrm>
        </p:grpSpPr>
        <p:pic>
          <p:nvPicPr>
            <p:cNvPr id="834667" name="Picture 107" descr="grey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9" y="3158"/>
              <a:ext cx="748" cy="998"/>
            </a:xfrm>
            <a:prstGeom prst="rect">
              <a:avLst/>
            </a:prstGeom>
            <a:noFill/>
          </p:spPr>
        </p:pic>
        <p:sp>
          <p:nvSpPr>
            <p:cNvPr id="834668" name="Text Box 108"/>
            <p:cNvSpPr txBox="1">
              <a:spLocks noChangeAspect="1" noChangeArrowheads="1"/>
            </p:cNvSpPr>
            <p:nvPr/>
          </p:nvSpPr>
          <p:spPr bwMode="auto">
            <a:xfrm>
              <a:off x="394" y="365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1"/>
                  </a:solidFill>
                  <a:ea typeface="黑体" pitchFamily="2" charset="-122"/>
                </a:rPr>
                <a:t>员工</a:t>
              </a:r>
            </a:p>
          </p:txBody>
        </p:sp>
      </p:grpSp>
      <p:sp>
        <p:nvSpPr>
          <p:cNvPr id="834672" name="Line 112"/>
          <p:cNvSpPr>
            <a:spLocks noChangeShapeType="1"/>
          </p:cNvSpPr>
          <p:nvPr/>
        </p:nvSpPr>
        <p:spPr bwMode="auto">
          <a:xfrm>
            <a:off x="7596188" y="4763034"/>
            <a:ext cx="6858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4673" name="Line 113"/>
          <p:cNvSpPr>
            <a:spLocks noChangeShapeType="1"/>
          </p:cNvSpPr>
          <p:nvPr/>
        </p:nvSpPr>
        <p:spPr bwMode="auto">
          <a:xfrm flipV="1">
            <a:off x="7740650" y="4834471"/>
            <a:ext cx="609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4674" name="AutoShape 114"/>
          <p:cNvSpPr>
            <a:spLocks noChangeArrowheads="1"/>
          </p:cNvSpPr>
          <p:nvPr/>
        </p:nvSpPr>
        <p:spPr bwMode="auto">
          <a:xfrm>
            <a:off x="7740650" y="4043896"/>
            <a:ext cx="1403350" cy="622300"/>
          </a:xfrm>
          <a:prstGeom prst="wedgeRoundRectCallout">
            <a:avLst>
              <a:gd name="adj1" fmla="val -24015"/>
              <a:gd name="adj2" fmla="val 501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拒绝访问</a:t>
            </a:r>
          </a:p>
        </p:txBody>
      </p:sp>
      <p:sp>
        <p:nvSpPr>
          <p:cNvPr id="834675" name="Rectangle 115"/>
          <p:cNvSpPr>
            <a:spLocks noChangeArrowheads="1"/>
          </p:cNvSpPr>
          <p:nvPr/>
        </p:nvSpPr>
        <p:spPr bwMode="auto">
          <a:xfrm>
            <a:off x="144463" y="2791359"/>
            <a:ext cx="8820150" cy="503237"/>
          </a:xfrm>
          <a:prstGeom prst="rect">
            <a:avLst/>
          </a:prstGeom>
          <a:noFill/>
          <a:ln w="444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76" name="Line 116"/>
          <p:cNvSpPr>
            <a:spLocks noChangeShapeType="1"/>
          </p:cNvSpPr>
          <p:nvPr/>
        </p:nvSpPr>
        <p:spPr bwMode="auto">
          <a:xfrm rot="1048043">
            <a:off x="6948488" y="3826409"/>
            <a:ext cx="1171575" cy="12350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8" name="Line 118"/>
          <p:cNvSpPr>
            <a:spLocks noChangeShapeType="1"/>
          </p:cNvSpPr>
          <p:nvPr/>
        </p:nvSpPr>
        <p:spPr bwMode="auto">
          <a:xfrm rot="1048043" flipV="1">
            <a:off x="-47625" y="4121684"/>
            <a:ext cx="7915275" cy="38735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9" name="Line 119"/>
          <p:cNvSpPr>
            <a:spLocks noChangeShapeType="1"/>
          </p:cNvSpPr>
          <p:nvPr/>
        </p:nvSpPr>
        <p:spPr bwMode="auto">
          <a:xfrm flipH="1">
            <a:off x="7956550" y="3321584"/>
            <a:ext cx="1000125" cy="194627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35" name="直接箭头连接符 34"/>
          <p:cNvCxnSpPr>
            <a:endCxn id="834674" idx="4"/>
          </p:cNvCxnSpPr>
          <p:nvPr/>
        </p:nvCxnSpPr>
        <p:spPr bwMode="auto">
          <a:xfrm rot="5400000" flipH="1" flipV="1">
            <a:off x="7902718" y="4765239"/>
            <a:ext cx="300901" cy="1042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3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uild="p"/>
      <p:bldP spid="834601" grpId="0" animBg="1"/>
      <p:bldP spid="834602" grpId="0" animBg="1"/>
      <p:bldP spid="834612" grpId="0" animBg="1"/>
      <p:bldP spid="834565" grpId="0" animBg="1"/>
      <p:bldP spid="834564" grpId="0" animBg="1"/>
      <p:bldP spid="834613" grpId="0" animBg="1"/>
      <p:bldP spid="834670" grpId="0" animBg="1"/>
      <p:bldP spid="834672" grpId="0" animBg="1"/>
      <p:bldP spid="834673" grpId="0" animBg="1"/>
      <p:bldP spid="834674" grpId="0" animBg="1" autoUpdateAnimBg="0"/>
      <p:bldP spid="834675" grpId="0" animBg="1"/>
      <p:bldP spid="834675" grpId="1" animBg="1"/>
      <p:bldP spid="834676" grpId="0" animBg="1"/>
      <p:bldP spid="834678" grpId="0" animBg="1"/>
      <p:bldP spid="834678" grpId="1" animBg="1"/>
      <p:bldP spid="834679" grpId="0" animBg="1"/>
      <p:bldP spid="83467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15" y="1405266"/>
            <a:ext cx="2542007" cy="202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05266"/>
            <a:ext cx="4230336" cy="202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3-1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23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2511" name="AutoShape 15"/>
          <p:cNvSpPr>
            <a:spLocks noChangeArrowheads="1"/>
          </p:cNvSpPr>
          <p:nvPr/>
        </p:nvSpPr>
        <p:spPr bwMode="auto">
          <a:xfrm>
            <a:off x="941388" y="6093296"/>
            <a:ext cx="2651125" cy="7096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教师需要的视图：</a:t>
            </a:r>
            <a:b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方便查看学生的成绩</a:t>
            </a:r>
          </a:p>
        </p:txBody>
      </p:sp>
      <p:pic>
        <p:nvPicPr>
          <p:cNvPr id="803856" name="Picture 16" descr="图6-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1288" y="3473474"/>
            <a:ext cx="3527425" cy="3384550"/>
          </a:xfrm>
          <a:prstGeom prst="rect">
            <a:avLst/>
          </a:prstGeom>
          <a:noFill/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 rot="-2678780">
            <a:off x="2144925" y="3151923"/>
            <a:ext cx="315601" cy="1015486"/>
          </a:xfrm>
          <a:prstGeom prst="downArrow">
            <a:avLst>
              <a:gd name="adj1" fmla="val 57343"/>
              <a:gd name="adj2" fmla="val 151782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0" name="AutoShape 14"/>
          <p:cNvSpPr>
            <a:spLocks noChangeArrowheads="1"/>
          </p:cNvSpPr>
          <p:nvPr/>
        </p:nvSpPr>
        <p:spPr bwMode="auto">
          <a:xfrm>
            <a:off x="6877050" y="1285860"/>
            <a:ext cx="2219325" cy="7150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基于学生信息表和成绩表创建视图</a:t>
            </a:r>
          </a:p>
        </p:txBody>
      </p:sp>
      <p:sp>
        <p:nvSpPr>
          <p:cNvPr id="362509" name="AutoShape 13"/>
          <p:cNvSpPr>
            <a:spLocks noChangeArrowheads="1"/>
          </p:cNvSpPr>
          <p:nvPr/>
        </p:nvSpPr>
        <p:spPr bwMode="auto">
          <a:xfrm rot="2985143">
            <a:off x="4095921" y="3303682"/>
            <a:ext cx="296278" cy="868779"/>
          </a:xfrm>
          <a:prstGeom prst="downArrow">
            <a:avLst>
              <a:gd name="adj1" fmla="val 57343"/>
              <a:gd name="adj2" fmla="val 175606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4" name="AutoShape 18"/>
          <p:cNvSpPr>
            <a:spLocks noChangeArrowheads="1"/>
          </p:cNvSpPr>
          <p:nvPr/>
        </p:nvSpPr>
        <p:spPr bwMode="auto">
          <a:xfrm>
            <a:off x="5476875" y="5888038"/>
            <a:ext cx="2652713" cy="7150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班主任需要的视图：</a:t>
            </a:r>
            <a:b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方便查看学生的档案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0" y="4005064"/>
            <a:ext cx="4525771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6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1" grpId="0" animBg="1"/>
      <p:bldP spid="362508" grpId="0" animBg="1"/>
      <p:bldP spid="362510" grpId="0" animBg="1"/>
      <p:bldP spid="362509" grpId="0" animBg="1"/>
      <p:bldP spid="3625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3-2</a:t>
            </a:r>
            <a:endParaRPr lang="en-US" altLang="zh-CN" dirty="0"/>
          </a:p>
        </p:txBody>
      </p:sp>
      <p:sp>
        <p:nvSpPr>
          <p:cNvPr id="80589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视图是一</a:t>
            </a:r>
            <a:r>
              <a:rPr lang="zh-CN" altLang="en-US" dirty="0" smtClean="0"/>
              <a:t>张</a:t>
            </a:r>
            <a:r>
              <a:rPr lang="ko-KR" altLang="en-US" dirty="0" smtClean="0">
                <a:solidFill>
                  <a:srgbClr val="FF0000"/>
                </a:solidFill>
              </a:rPr>
              <a:t>虚拟表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表示一张表的部分数据或多张表的综合数据</a:t>
            </a:r>
          </a:p>
          <a:p>
            <a:pPr lvl="1"/>
            <a:r>
              <a:rPr lang="zh-CN" altLang="zh-CN" dirty="0" smtClean="0"/>
              <a:t>其结构和数据是建立在对表的查询基础上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视图中不存放数据</a:t>
            </a:r>
          </a:p>
          <a:p>
            <a:pPr lvl="1"/>
            <a:r>
              <a:rPr lang="zh-CN" altLang="en-US" dirty="0" smtClean="0"/>
              <a:t>数据存放在视图所引用的原始表中</a:t>
            </a:r>
          </a:p>
          <a:p>
            <a:r>
              <a:rPr lang="zh-CN" altLang="en-US" dirty="0" smtClean="0"/>
              <a:t>一个原始表，根据不同用户的不同需求，可以创建不同的</a:t>
            </a:r>
            <a:r>
              <a:rPr lang="ko-KR" altLang="en-US" dirty="0" smtClean="0"/>
              <a:t>视图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24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3-3</a:t>
            </a:r>
            <a:endParaRPr lang="en-US" altLang="zh-CN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视图的用途</a:t>
            </a:r>
          </a:p>
          <a:p>
            <a:pPr lvl="1"/>
            <a:r>
              <a:rPr lang="ko-KR" altLang="en-US" dirty="0" smtClean="0"/>
              <a:t>筛选表</a:t>
            </a:r>
            <a:r>
              <a:rPr lang="zh-CN" altLang="en-US" dirty="0" smtClean="0"/>
              <a:t>中</a:t>
            </a:r>
            <a:r>
              <a:rPr lang="ko-KR" altLang="en-US" dirty="0" smtClean="0"/>
              <a:t>的行</a:t>
            </a:r>
          </a:p>
          <a:p>
            <a:pPr lvl="1"/>
            <a:r>
              <a:rPr lang="ko-KR" altLang="en-US" dirty="0" smtClean="0"/>
              <a:t>防止未经许可的用户访问敏感数据</a:t>
            </a:r>
          </a:p>
          <a:p>
            <a:pPr lvl="1"/>
            <a:r>
              <a:rPr lang="ko-KR" altLang="en-US" dirty="0" smtClean="0"/>
              <a:t>降低数据库的复杂程度</a:t>
            </a:r>
          </a:p>
          <a:p>
            <a:pPr lvl="1"/>
            <a:r>
              <a:rPr lang="ko-KR" altLang="en-US" dirty="0" smtClean="0"/>
              <a:t>将</a:t>
            </a:r>
            <a:r>
              <a:rPr lang="zh-CN" altLang="en-US" dirty="0" smtClean="0"/>
              <a:t>多个</a:t>
            </a:r>
            <a:r>
              <a:rPr lang="ko-KR" altLang="en-US" dirty="0" smtClean="0"/>
              <a:t>物理数据库抽象为一个逻辑数据库</a:t>
            </a:r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如何创建视图</a:t>
            </a:r>
            <a:r>
              <a:rPr lang="en-US" altLang="zh-CN" smtClean="0"/>
              <a:t>2-1</a:t>
            </a:r>
            <a:endParaRPr lang="en-US" altLang="zh-CN" dirty="0"/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语句创建视图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语句删除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语句查看视图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26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000132" y="2005604"/>
            <a:ext cx="6837362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CREATE VIEW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view_name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</a:t>
            </a:r>
          </a:p>
          <a:p>
            <a:pPr marL="228600" indent="-228600" algn="l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AS</a:t>
            </a:r>
          </a:p>
          <a:p>
            <a:pPr marL="228600" indent="-228600" algn="l"/>
            <a:r>
              <a:rPr lang="en-US" altLang="zh-CN" b="1" dirty="0" smtClean="0">
                <a:latin typeface="+mn-lt"/>
              </a:rPr>
              <a:t>    &lt;SELECT </a:t>
            </a:r>
            <a:r>
              <a:rPr lang="zh-CN" altLang="en-US" b="1" dirty="0" smtClean="0">
                <a:latin typeface="+mn-lt"/>
              </a:rPr>
              <a:t>语句</a:t>
            </a:r>
            <a:r>
              <a:rPr lang="en-US" altLang="zh-CN" b="1" dirty="0" smtClean="0">
                <a:latin typeface="+mn-lt"/>
              </a:rPr>
              <a:t>&gt;;</a:t>
            </a:r>
            <a:endParaRPr lang="en-US" altLang="zh-CN" b="1" dirty="0">
              <a:latin typeface="+mn-lt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993250" y="3651781"/>
            <a:ext cx="6811987" cy="369332"/>
          </a:xfrm>
          <a:prstGeom prst="roundRect">
            <a:avLst>
              <a:gd name="adj" fmla="val 15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b="1" dirty="0">
                <a:solidFill>
                  <a:srgbClr val="FF0000"/>
                </a:solidFill>
              </a:rPr>
              <a:t>DROP VIEW </a:t>
            </a:r>
            <a:r>
              <a:rPr lang="en-US" altLang="zh-CN" b="1" dirty="0"/>
              <a:t>[IF EXISTS] </a:t>
            </a:r>
            <a:r>
              <a:rPr lang="en-US" altLang="zh-CN" b="1" dirty="0" err="1" smtClean="0"/>
              <a:t>view_name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963338" y="5423954"/>
            <a:ext cx="6837362" cy="369332"/>
          </a:xfrm>
          <a:prstGeom prst="roundRect">
            <a:avLst>
              <a:gd name="adj" fmla="val 4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/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/>
              <a:t>字段</a:t>
            </a:r>
            <a:r>
              <a:rPr lang="en-US" altLang="zh-CN" b="1" dirty="0"/>
              <a:t>1, </a:t>
            </a:r>
            <a:r>
              <a:rPr lang="zh-CN" altLang="en-US" b="1" dirty="0"/>
              <a:t>字段</a:t>
            </a:r>
            <a:r>
              <a:rPr lang="en-US" altLang="zh-CN" b="1" dirty="0"/>
              <a:t>2, …… </a:t>
            </a:r>
            <a:r>
              <a:rPr lang="en-US" altLang="zh-CN" b="1" dirty="0">
                <a:solidFill>
                  <a:srgbClr val="FF0000"/>
                </a:solidFill>
              </a:rPr>
              <a:t>FROM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/>
              <a:t>view_name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812049" name="AutoShape 17"/>
          <p:cNvSpPr>
            <a:spLocks noChangeArrowheads="1"/>
          </p:cNvSpPr>
          <p:nvPr/>
        </p:nvSpPr>
        <p:spPr bwMode="auto">
          <a:xfrm>
            <a:off x="4333378" y="4195227"/>
            <a:ext cx="1800225" cy="715089"/>
          </a:xfrm>
          <a:prstGeom prst="wedgeRoundRectCallout">
            <a:avLst>
              <a:gd name="adj1" fmla="val -50124"/>
              <a:gd name="adj2" fmla="val -263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删除前判断视图是否存在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786" y="1129435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2786058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406" y="4600526"/>
            <a:ext cx="1000132" cy="40011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>
            <a:off x="3307543" y="4079068"/>
            <a:ext cx="928694" cy="4302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14599" y="3653491"/>
            <a:ext cx="1216005" cy="3676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3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animBg="1"/>
      <p:bldP spid="2" grpId="0" animBg="1"/>
      <p:bldP spid="3" grpId="0" animBg="1"/>
      <p:bldP spid="812049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5738"/>
            <a:ext cx="8195646" cy="124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如何创建视图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创建方便教师查看成绩的视图</a:t>
            </a:r>
            <a:endParaRPr lang="zh-CN" altLang="en-US" dirty="0"/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357158" y="3284984"/>
            <a:ext cx="8567737" cy="208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>
                <a:latin typeface="+mn-lt"/>
              </a:rPr>
              <a:t>USE </a:t>
            </a:r>
            <a:r>
              <a:rPr lang="en-US" altLang="zh-CN" b="1" dirty="0" err="1">
                <a:latin typeface="+mn-lt"/>
              </a:rPr>
              <a:t>myschool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DROP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VIEW </a:t>
            </a:r>
            <a:r>
              <a:rPr lang="en-US" altLang="zh-CN" b="1" dirty="0">
                <a:latin typeface="+mn-lt"/>
              </a:rPr>
              <a:t>IF EXISTS `</a:t>
            </a:r>
            <a:r>
              <a:rPr lang="en-US" altLang="zh-CN" b="1" dirty="0" err="1">
                <a:latin typeface="+mn-lt"/>
              </a:rPr>
              <a:t>view_student_result</a:t>
            </a:r>
            <a:r>
              <a:rPr lang="en-US" altLang="zh-CN" b="1" dirty="0" smtClean="0">
                <a:latin typeface="+mn-lt"/>
              </a:rPr>
              <a:t>`;</a:t>
            </a:r>
            <a:endParaRPr lang="en-US" altLang="zh-CN" b="1" dirty="0" smtClean="0">
              <a:solidFill>
                <a:srgbClr val="0000FF"/>
              </a:solidFill>
              <a:latin typeface="+mn-lt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b="1" noProof="1">
                <a:solidFill>
                  <a:srgbClr val="FF0000"/>
                </a:solidFill>
                <a:latin typeface="+mn-lt"/>
              </a:rPr>
              <a:t>CREATE VIEW </a:t>
            </a:r>
            <a:r>
              <a:rPr lang="en-US" altLang="zh-CN" b="1" noProof="1">
                <a:latin typeface="+mn-lt"/>
              </a:rPr>
              <a:t>`view_student_result`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CN" b="1" noProof="1">
                <a:latin typeface="+mn-lt"/>
              </a:rPr>
              <a:t>AS</a:t>
            </a:r>
          </a:p>
          <a:p>
            <a:pPr marL="228600" indent="-228600" algn="l">
              <a:lnSpc>
                <a:spcPct val="120000"/>
              </a:lnSpc>
            </a:pPr>
            <a:r>
              <a:rPr lang="en-US" altLang="zh-CN" b="1" noProof="1" smtClean="0">
                <a:latin typeface="+mn-lt"/>
              </a:rPr>
              <a:t>  </a:t>
            </a:r>
            <a:r>
              <a:rPr lang="en-US" altLang="zh-CN" b="1" dirty="0" smtClean="0">
                <a:latin typeface="+mn-lt"/>
              </a:rPr>
              <a:t> ……</a:t>
            </a:r>
            <a:endParaRPr lang="en-US" altLang="zh-CN" b="1" noProof="1" smtClean="0">
              <a:latin typeface="+mn-lt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*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FROM</a:t>
            </a:r>
            <a:r>
              <a:rPr lang="en-US" altLang="zh-CN" b="1" dirty="0">
                <a:latin typeface="+mn-lt"/>
              </a:rPr>
              <a:t> `</a:t>
            </a:r>
            <a:r>
              <a:rPr lang="en-US" altLang="zh-CN" b="1" dirty="0" err="1">
                <a:latin typeface="+mn-lt"/>
              </a:rPr>
              <a:t>view_student_result</a:t>
            </a:r>
            <a:r>
              <a:rPr lang="en-US" altLang="zh-CN" b="1" dirty="0">
                <a:latin typeface="+mn-lt"/>
              </a:rPr>
              <a:t>`;</a:t>
            </a:r>
            <a:endParaRPr lang="en-US" altLang="zh-CN" b="1" dirty="0">
              <a:latin typeface="+mn-lt"/>
              <a:ea typeface="宋体" charset="-122"/>
            </a:endParaRPr>
          </a:p>
        </p:txBody>
      </p:sp>
      <p:sp>
        <p:nvSpPr>
          <p:cNvPr id="371720" name="AutoShape 8"/>
          <p:cNvSpPr>
            <a:spLocks noChangeArrowheads="1"/>
          </p:cNvSpPr>
          <p:nvPr/>
        </p:nvSpPr>
        <p:spPr bwMode="auto">
          <a:xfrm>
            <a:off x="5220493" y="4073082"/>
            <a:ext cx="1655763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创建视图</a:t>
            </a:r>
          </a:p>
        </p:txBody>
      </p:sp>
      <p:sp>
        <p:nvSpPr>
          <p:cNvPr id="371721" name="AutoShape 9"/>
          <p:cNvSpPr>
            <a:spLocks noChangeArrowheads="1"/>
          </p:cNvSpPr>
          <p:nvPr/>
        </p:nvSpPr>
        <p:spPr bwMode="auto">
          <a:xfrm>
            <a:off x="5153818" y="4865170"/>
            <a:ext cx="172243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查看视图</a:t>
            </a:r>
          </a:p>
        </p:txBody>
      </p:sp>
      <p:sp>
        <p:nvSpPr>
          <p:cNvPr id="371722" name="AutoShape 10"/>
          <p:cNvSpPr>
            <a:spLocks noChangeArrowheads="1"/>
          </p:cNvSpPr>
          <p:nvPr/>
        </p:nvSpPr>
        <p:spPr bwMode="auto">
          <a:xfrm>
            <a:off x="5910411" y="3569026"/>
            <a:ext cx="16859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删除视图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222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20" grpId="0" animBg="1"/>
      <p:bldP spid="371721" grpId="0" animBg="1"/>
      <p:bldP spid="3717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使用视图注意事项</a:t>
            </a:r>
            <a:endParaRPr lang="zh-CN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视图中可以使用多个表</a:t>
            </a:r>
          </a:p>
          <a:p>
            <a:r>
              <a:rPr lang="zh-CN" altLang="en-US" smtClean="0"/>
              <a:t>一个视图可以嵌套另一个视图 </a:t>
            </a:r>
          </a:p>
          <a:p>
            <a:r>
              <a:rPr lang="zh-CN" altLang="en-US" smtClean="0"/>
              <a:t>对视图数据进行添加、更新和删除操作直接影响所引用表中的数据</a:t>
            </a:r>
            <a:endParaRPr lang="en-US" altLang="zh-CN" smtClean="0"/>
          </a:p>
          <a:p>
            <a:r>
              <a:rPr lang="zh-CN" altLang="en-US" smtClean="0"/>
              <a:t>当视图数据来自多个表时，不允许添加和删除数据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查看所有视图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28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99592" y="5445150"/>
            <a:ext cx="7416824" cy="7921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使用视图修改数据会有许多限制，一般在实际开发中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视图仅用作查询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103244" y="5286400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9" name="组合 28"/>
          <p:cNvGrpSpPr>
            <a:grpSpLocks/>
          </p:cNvGrpSpPr>
          <p:nvPr/>
        </p:nvGrpSpPr>
        <p:grpSpPr bwMode="auto">
          <a:xfrm>
            <a:off x="116680" y="3457099"/>
            <a:ext cx="985837" cy="461962"/>
            <a:chOff x="3786182" y="3824735"/>
            <a:chExt cx="986585" cy="461521"/>
          </a:xfrm>
        </p:grpSpPr>
        <p:sp>
          <p:nvSpPr>
            <p:cNvPr id="10" name="TextBox 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331913" y="4449886"/>
            <a:ext cx="6624463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b="1" dirty="0">
                <a:latin typeface="+mn-lt"/>
              </a:rPr>
              <a:t>USE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information_schema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228600" indent="-228600"/>
            <a:r>
              <a:rPr lang="en-US" altLang="zh-CN" b="1" dirty="0">
                <a:latin typeface="+mn-lt"/>
              </a:rPr>
              <a:t>SELECT * FROM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views</a:t>
            </a:r>
            <a:r>
              <a:rPr lang="en-US" altLang="zh-CN" b="1" dirty="0">
                <a:latin typeface="+mn-lt"/>
              </a:rPr>
              <a:t>\G;</a:t>
            </a:r>
          </a:p>
        </p:txBody>
      </p:sp>
      <p:grpSp>
        <p:nvGrpSpPr>
          <p:cNvPr id="13" name="组合 57"/>
          <p:cNvGrpSpPr>
            <a:grpSpLocks/>
          </p:cNvGrpSpPr>
          <p:nvPr/>
        </p:nvGrpSpPr>
        <p:grpSpPr bwMode="auto">
          <a:xfrm>
            <a:off x="188117" y="4932705"/>
            <a:ext cx="842963" cy="400050"/>
            <a:chOff x="3786182" y="3143248"/>
            <a:chExt cx="843709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1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670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611534" cy="65087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练习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查看学生各科目考试成绩平均分</a:t>
            </a:r>
            <a:endParaRPr lang="en-US" altLang="zh-CN" sz="3200" dirty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训练要点</a:t>
            </a:r>
          </a:p>
          <a:p>
            <a:pPr lvl="1"/>
            <a:r>
              <a:rPr lang="zh-CN" altLang="en-US" smtClean="0"/>
              <a:t>使用视图获取多表中数据</a:t>
            </a:r>
          </a:p>
          <a:p>
            <a:r>
              <a:rPr lang="zh-CN" altLang="en-US" smtClean="0"/>
              <a:t>需求说明</a:t>
            </a:r>
          </a:p>
          <a:p>
            <a:pPr lvl="1"/>
            <a:r>
              <a:rPr lang="zh-CN" altLang="en-US" smtClean="0"/>
              <a:t>统计每个学生所参考课程的平均成绩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29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3551" y="1095419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7" y="3316020"/>
            <a:ext cx="4540169" cy="323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1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学完本次课程后，你能够：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创建数据库索引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合理使用</a:t>
            </a:r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的索引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利用视图提高数据库的查询效率。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719" y="1077350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查看学生各科目考试成绩平均分</a:t>
            </a:r>
            <a:endParaRPr lang="en-US" altLang="zh-CN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创建视图，查询语句需关联多张表，可使用表连接或子查询方式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编码查看视图的运行结果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30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什么是视图？视图有什么好处？</a:t>
            </a:r>
            <a:endParaRPr lang="en-US" altLang="zh-CN" dirty="0" smtClean="0"/>
          </a:p>
          <a:p>
            <a:r>
              <a:rPr lang="zh-CN" altLang="en-US" dirty="0" smtClean="0"/>
              <a:t>如何创建一个视图？如何删除一个视图？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索引的作用？</a:t>
            </a:r>
            <a:endParaRPr lang="en-US" altLang="zh-CN" dirty="0" smtClean="0"/>
          </a:p>
          <a:p>
            <a:r>
              <a:rPr lang="zh-CN" altLang="en-US" dirty="0" smtClean="0"/>
              <a:t>常见的索引有哪些？</a:t>
            </a:r>
            <a:endParaRPr lang="en-US" altLang="zh-CN" dirty="0" smtClean="0"/>
          </a:p>
          <a:p>
            <a:r>
              <a:rPr lang="zh-CN" altLang="en-US" dirty="0" smtClean="0"/>
              <a:t>哪些列适合创建索引？</a:t>
            </a:r>
            <a:endParaRPr lang="en-US" altLang="zh-CN" dirty="0" smtClean="0"/>
          </a:p>
          <a:p>
            <a:r>
              <a:rPr lang="zh-CN" altLang="en-US" dirty="0" smtClean="0"/>
              <a:t>使用索引的注意事项？</a:t>
            </a:r>
            <a:endParaRPr lang="en-US" altLang="zh-CN" dirty="0" smtClean="0"/>
          </a:p>
          <a:p>
            <a:r>
              <a:rPr lang="zh-CN" altLang="en-US" dirty="0" smtClean="0"/>
              <a:t>视图的作用？</a:t>
            </a:r>
            <a:endParaRPr lang="en-US" altLang="zh-CN" dirty="0" smtClean="0"/>
          </a:p>
          <a:p>
            <a:r>
              <a:rPr lang="zh-CN" altLang="en-US" dirty="0" smtClean="0"/>
              <a:t>创建视图？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什么是索引</a:t>
            </a:r>
            <a:endParaRPr lang="zh-CN" alt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汉语字典中的汉字按页存放，一般都有汉语拼音目录（索引）、偏旁部首目录等</a:t>
            </a:r>
          </a:p>
          <a:p>
            <a:r>
              <a:rPr lang="zh-CN" altLang="en-US" smtClean="0"/>
              <a:t>我们可以根据拼音或偏旁部首，快速查找某个字词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4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pic>
        <p:nvPicPr>
          <p:cNvPr id="5122" name="Picture 2" descr="\\10.0.0.204\Softlab\061\字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2520280" cy="35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什么是索引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75810" name="AutoShape 2"/>
          <p:cNvSpPr>
            <a:spLocks noChangeArrowheads="1"/>
          </p:cNvSpPr>
          <p:nvPr/>
        </p:nvSpPr>
        <p:spPr bwMode="auto">
          <a:xfrm>
            <a:off x="1219200" y="1773238"/>
            <a:ext cx="6705600" cy="3870340"/>
          </a:xfrm>
          <a:prstGeom prst="roundRect">
            <a:avLst>
              <a:gd name="adj" fmla="val 6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 eaLnBrk="0" hangingPunct="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Indexes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 Key Values to Locate Data</a:t>
            </a:r>
          </a:p>
          <a:p>
            <a:pPr algn="l" defTabSz="723900" eaLnBrk="0" hangingPunct="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（根据索引键查找定位数据行）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4724400"/>
            <a:ext cx="7924800" cy="1085850"/>
            <a:chOff x="384" y="3264"/>
            <a:chExt cx="4992" cy="624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384" y="3264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l" eaLnBrk="0" hangingPunct="0">
                <a:defRPr/>
              </a:pPr>
              <a:r>
                <a:rPr lang="en-US" altLang="zh-CN" b="1" dirty="0"/>
                <a:t>Data Pages</a:t>
              </a:r>
              <a:r>
                <a:rPr lang="zh-CN" altLang="en-US" b="1" dirty="0"/>
                <a:t>（数据页）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32" y="3461"/>
              <a:ext cx="339" cy="347"/>
              <a:chOff x="878" y="2818"/>
              <a:chExt cx="833" cy="854"/>
            </a:xfrm>
          </p:grpSpPr>
          <p:sp>
            <p:nvSpPr>
              <p:cNvPr id="375814" name="AutoShape 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5" name="AutoShape 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6" name="AutoShape 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7" name="AutoShape 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8" name="AutoShape 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9" name="AutoShape 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0" name="AutoShape 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1" name="AutoShape 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2" name="AutoShape 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3" name="AutoShape 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4" name="AutoShape 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5" name="AutoShape 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6" name="AutoShape 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7" name="AutoShape 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8" name="AutoShape 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9" name="AutoShape 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0" name="AutoShape 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1" name="AutoShape 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2" name="AutoShape 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22" y="3461"/>
              <a:ext cx="339" cy="347"/>
              <a:chOff x="878" y="2818"/>
              <a:chExt cx="833" cy="854"/>
            </a:xfrm>
          </p:grpSpPr>
          <p:sp>
            <p:nvSpPr>
              <p:cNvPr id="375834" name="AutoShape 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5" name="AutoShape 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6" name="AutoShape 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7" name="AutoShape 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8" name="AutoShape 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9" name="AutoShape 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0" name="AutoShape 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1" name="AutoShape 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2" name="AutoShape 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3" name="AutoShape 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4" name="AutoShape 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5" name="AutoShape 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6" name="AutoShape 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7" name="AutoShape 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8" name="AutoShape 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9" name="AutoShape 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0" name="AutoShape 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1" name="AutoShape 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2" name="AutoShape 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1213" y="3461"/>
              <a:ext cx="339" cy="347"/>
              <a:chOff x="878" y="2818"/>
              <a:chExt cx="833" cy="854"/>
            </a:xfrm>
          </p:grpSpPr>
          <p:sp>
            <p:nvSpPr>
              <p:cNvPr id="375854" name="AutoShape 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5" name="AutoShape 4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6" name="AutoShape 4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7" name="AutoShape 4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8" name="AutoShape 5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9" name="AutoShape 5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0" name="AutoShape 5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1" name="AutoShape 5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2" name="AutoShape 5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3" name="AutoShape 5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4" name="AutoShape 5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5" name="AutoShape 5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6" name="AutoShape 5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7" name="AutoShape 5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8" name="AutoShape 6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9" name="AutoShape 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0" name="AutoShape 6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1" name="AutoShape 6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2" name="AutoShape 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1603" y="3461"/>
              <a:ext cx="339" cy="347"/>
              <a:chOff x="878" y="2818"/>
              <a:chExt cx="833" cy="854"/>
            </a:xfrm>
          </p:grpSpPr>
          <p:sp>
            <p:nvSpPr>
              <p:cNvPr id="375874" name="AutoShape 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5" name="AutoShape 6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6" name="AutoShape 6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7" name="AutoShape 6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8" name="AutoShape 7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9" name="AutoShape 7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0" name="AutoShape 7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1" name="AutoShape 7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2" name="AutoShape 7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3" name="AutoShape 7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4" name="AutoShape 7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5" name="AutoShape 7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6" name="AutoShape 7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7" name="AutoShape 7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8" name="AutoShape 8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9" name="AutoShape 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0" name="AutoShape 8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1" name="AutoShape 8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2" name="AutoShape 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994" y="3461"/>
              <a:ext cx="339" cy="347"/>
              <a:chOff x="878" y="2818"/>
              <a:chExt cx="833" cy="854"/>
            </a:xfrm>
          </p:grpSpPr>
          <p:sp>
            <p:nvSpPr>
              <p:cNvPr id="375894" name="AutoShape 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5" name="AutoShape 8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6" name="AutoShape 8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7" name="AutoShape 8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8" name="AutoShape 9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9" name="AutoShape 9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0" name="AutoShape 9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1" name="AutoShape 9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2" name="AutoShape 9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3" name="AutoShape 9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4" name="AutoShape 9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5" name="AutoShape 9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6" name="AutoShape 9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7" name="AutoShape 9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8" name="AutoShape 10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9" name="AutoShape 1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0" name="AutoShape 10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1" name="AutoShape 10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2" name="AutoShape 1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2384" y="3461"/>
              <a:ext cx="339" cy="347"/>
              <a:chOff x="878" y="2818"/>
              <a:chExt cx="833" cy="854"/>
            </a:xfrm>
          </p:grpSpPr>
          <p:sp>
            <p:nvSpPr>
              <p:cNvPr id="375914" name="AutoShape 1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5" name="AutoShape 10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6" name="AutoShape 10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7" name="AutoShape 10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8" name="AutoShape 1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9" name="AutoShape 1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0" name="AutoShape 1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1" name="AutoShape 1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2" name="AutoShape 1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3" name="AutoShape 1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4" name="AutoShape 1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5" name="AutoShape 1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6" name="AutoShape 1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7" name="AutoShape 1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8" name="AutoShape 1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9" name="AutoShape 1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0" name="AutoShape 1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1" name="AutoShape 1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2" name="AutoShape 1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9" name="Group 125"/>
            <p:cNvGrpSpPr>
              <a:grpSpLocks/>
            </p:cNvGrpSpPr>
            <p:nvPr/>
          </p:nvGrpSpPr>
          <p:grpSpPr bwMode="auto">
            <a:xfrm>
              <a:off x="3024" y="3461"/>
              <a:ext cx="339" cy="347"/>
              <a:chOff x="878" y="2818"/>
              <a:chExt cx="833" cy="854"/>
            </a:xfrm>
          </p:grpSpPr>
          <p:sp>
            <p:nvSpPr>
              <p:cNvPr id="375934" name="AutoShape 1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5" name="AutoShape 1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6" name="AutoShape 1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7" name="AutoShape 1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8" name="AutoShape 1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9" name="AutoShape 1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0" name="AutoShape 1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1" name="AutoShape 1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2" name="AutoShape 1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3" name="AutoShape 1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4" name="AutoShape 1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5" name="AutoShape 1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6" name="AutoShape 1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7" name="AutoShape 1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8" name="AutoShape 1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9" name="AutoShape 1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0" name="AutoShape 1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1" name="AutoShape 1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2" name="AutoShape 1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0" name="Group 145"/>
            <p:cNvGrpSpPr>
              <a:grpSpLocks/>
            </p:cNvGrpSpPr>
            <p:nvPr/>
          </p:nvGrpSpPr>
          <p:grpSpPr bwMode="auto">
            <a:xfrm>
              <a:off x="3414" y="3461"/>
              <a:ext cx="339" cy="347"/>
              <a:chOff x="878" y="2818"/>
              <a:chExt cx="833" cy="854"/>
            </a:xfrm>
          </p:grpSpPr>
          <p:sp>
            <p:nvSpPr>
              <p:cNvPr id="375954" name="AutoShape 1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5" name="AutoShape 14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6" name="AutoShape 14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7" name="AutoShape 14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8" name="AutoShape 15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9" name="AutoShape 15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0" name="AutoShape 15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1" name="AutoShape 15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2" name="AutoShape 15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3" name="AutoShape 15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4" name="AutoShape 15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5" name="AutoShape 15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6" name="AutoShape 15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7" name="AutoShape 15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8" name="AutoShape 16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9" name="AutoShape 1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0" name="AutoShape 16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1" name="AutoShape 16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2" name="AutoShape 1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1" name="Group 165"/>
            <p:cNvGrpSpPr>
              <a:grpSpLocks/>
            </p:cNvGrpSpPr>
            <p:nvPr/>
          </p:nvGrpSpPr>
          <p:grpSpPr bwMode="auto">
            <a:xfrm>
              <a:off x="3805" y="3461"/>
              <a:ext cx="339" cy="347"/>
              <a:chOff x="878" y="2818"/>
              <a:chExt cx="833" cy="854"/>
            </a:xfrm>
          </p:grpSpPr>
          <p:sp>
            <p:nvSpPr>
              <p:cNvPr id="375974" name="AutoShape 1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5" name="AutoShape 16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6" name="AutoShape 16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7" name="AutoShape 16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8" name="AutoShape 17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9" name="AutoShape 17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0" name="AutoShape 17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1" name="AutoShape 17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2" name="AutoShape 17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3" name="AutoShape 17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4" name="AutoShape 17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5" name="AutoShape 17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6" name="AutoShape 17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7" name="AutoShape 17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8" name="AutoShape 18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9" name="AutoShape 1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0" name="AutoShape 18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1" name="AutoShape 18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2" name="AutoShape 1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2" name="Group 185"/>
            <p:cNvGrpSpPr>
              <a:grpSpLocks/>
            </p:cNvGrpSpPr>
            <p:nvPr/>
          </p:nvGrpSpPr>
          <p:grpSpPr bwMode="auto">
            <a:xfrm>
              <a:off x="4195" y="3461"/>
              <a:ext cx="339" cy="347"/>
              <a:chOff x="878" y="2818"/>
              <a:chExt cx="833" cy="854"/>
            </a:xfrm>
          </p:grpSpPr>
          <p:sp>
            <p:nvSpPr>
              <p:cNvPr id="375994" name="AutoShape 1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5" name="AutoShape 18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6" name="AutoShape 18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7" name="AutoShape 18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8" name="AutoShape 19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9" name="AutoShape 19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0" name="AutoShape 19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1" name="AutoShape 19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2" name="AutoShape 19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3" name="AutoShape 19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4" name="AutoShape 19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5" name="AutoShape 19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6" name="AutoShape 19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7" name="AutoShape 19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8" name="AutoShape 20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9" name="AutoShape 2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0" name="AutoShape 20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1" name="AutoShape 20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2" name="AutoShape 2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4586" y="3461"/>
              <a:ext cx="339" cy="347"/>
              <a:chOff x="878" y="2818"/>
              <a:chExt cx="833" cy="854"/>
            </a:xfrm>
          </p:grpSpPr>
          <p:sp>
            <p:nvSpPr>
              <p:cNvPr id="376014" name="AutoShape 2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5" name="AutoShape 20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6" name="AutoShape 20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7" name="AutoShape 20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8" name="AutoShape 2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9" name="AutoShape 2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0" name="AutoShape 2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1" name="AutoShape 2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2" name="AutoShape 2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3" name="AutoShape 2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4" name="AutoShape 2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5" name="AutoShape 2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6" name="AutoShape 2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7" name="AutoShape 2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8" name="AutoShape 2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9" name="AutoShape 2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0" name="AutoShape 2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1" name="AutoShape 2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2" name="AutoShape 2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4" name="Group 225"/>
            <p:cNvGrpSpPr>
              <a:grpSpLocks/>
            </p:cNvGrpSpPr>
            <p:nvPr/>
          </p:nvGrpSpPr>
          <p:grpSpPr bwMode="auto">
            <a:xfrm>
              <a:off x="4976" y="3461"/>
              <a:ext cx="339" cy="347"/>
              <a:chOff x="878" y="2818"/>
              <a:chExt cx="833" cy="854"/>
            </a:xfrm>
          </p:grpSpPr>
          <p:sp>
            <p:nvSpPr>
              <p:cNvPr id="376034" name="AutoShape 2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5" name="AutoShape 2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6" name="AutoShape 2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7" name="AutoShape 2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8" name="AutoShape 2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9" name="AutoShape 2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0" name="AutoShape 2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1" name="AutoShape 2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2" name="AutoShape 2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3" name="AutoShape 2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4" name="AutoShape 2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5" name="AutoShape 2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6" name="AutoShape 2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7" name="AutoShape 2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8" name="AutoShape 2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9" name="AutoShape 2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0" name="AutoShape 2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1" name="AutoShape 2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2" name="AutoShape 2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sp>
          <p:nvSpPr>
            <p:cNvPr id="376053" name="AutoShape 245"/>
            <p:cNvSpPr>
              <a:spLocks noChangeArrowheads="1"/>
            </p:cNvSpPr>
            <p:nvPr/>
          </p:nvSpPr>
          <p:spPr bwMode="auto">
            <a:xfrm>
              <a:off x="2725" y="3446"/>
              <a:ext cx="285" cy="235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l">
                <a:defRPr/>
              </a:pPr>
              <a:r>
                <a:rPr lang="en-US" altLang="zh-CN" b="1" dirty="0"/>
                <a:t>…</a:t>
              </a:r>
            </a:p>
          </p:txBody>
        </p:sp>
      </p:grpSp>
      <p:sp>
        <p:nvSpPr>
          <p:cNvPr id="376054" name="AutoShape 246"/>
          <p:cNvSpPr>
            <a:spLocks noChangeArrowheads="1"/>
          </p:cNvSpPr>
          <p:nvPr/>
        </p:nvSpPr>
        <p:spPr bwMode="auto">
          <a:xfrm>
            <a:off x="3429000" y="2781300"/>
            <a:ext cx="25908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/>
          <a:lstStyle/>
          <a:p>
            <a:pPr algn="l" eaLnBrk="0" hangingPunct="0">
              <a:defRPr/>
            </a:pPr>
            <a:r>
              <a:rPr lang="en-US" altLang="zh-CN">
                <a:ea typeface="黑体" pitchFamily="2" charset="-122"/>
              </a:rPr>
              <a:t>Index Pages</a:t>
            </a:r>
            <a:r>
              <a:rPr lang="zh-CN" altLang="en-US">
                <a:ea typeface="黑体" pitchFamily="2" charset="-122"/>
              </a:rPr>
              <a:t>（索引页）</a:t>
            </a:r>
          </a:p>
        </p:txBody>
      </p:sp>
      <p:grpSp>
        <p:nvGrpSpPr>
          <p:cNvPr id="15" name="Group 247"/>
          <p:cNvGrpSpPr>
            <a:grpSpLocks/>
          </p:cNvGrpSpPr>
          <p:nvPr/>
        </p:nvGrpSpPr>
        <p:grpSpPr bwMode="auto">
          <a:xfrm>
            <a:off x="3879850" y="3965575"/>
            <a:ext cx="838200" cy="584200"/>
            <a:chOff x="1100" y="1248"/>
            <a:chExt cx="964" cy="576"/>
          </a:xfrm>
        </p:grpSpPr>
        <p:sp>
          <p:nvSpPr>
            <p:cNvPr id="376056" name="AutoShape 248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57" name="AutoShape 249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58" name="AutoShape 250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25" name="AutoShape 251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grpSp>
        <p:nvGrpSpPr>
          <p:cNvPr id="16" name="Group 252"/>
          <p:cNvGrpSpPr>
            <a:grpSpLocks/>
          </p:cNvGrpSpPr>
          <p:nvPr/>
        </p:nvGrpSpPr>
        <p:grpSpPr bwMode="auto">
          <a:xfrm>
            <a:off x="4821238" y="3965575"/>
            <a:ext cx="836612" cy="584200"/>
            <a:chOff x="1100" y="1248"/>
            <a:chExt cx="964" cy="576"/>
          </a:xfrm>
        </p:grpSpPr>
        <p:sp>
          <p:nvSpPr>
            <p:cNvPr id="376061" name="AutoShape 253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2" name="AutoShape 254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3" name="AutoShape 255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30" name="AutoShape 256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sp>
        <p:nvSpPr>
          <p:cNvPr id="376065" name="Freeform 257"/>
          <p:cNvSpPr>
            <a:spLocks/>
          </p:cNvSpPr>
          <p:nvPr/>
        </p:nvSpPr>
        <p:spPr bwMode="auto">
          <a:xfrm>
            <a:off x="3962400" y="3429000"/>
            <a:ext cx="3810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0"/>
              </a:cxn>
              <a:cxn ang="0">
                <a:pos x="48" y="192"/>
              </a:cxn>
              <a:cxn ang="0">
                <a:pos x="0" y="192"/>
              </a:cxn>
              <a:cxn ang="0">
                <a:pos x="67" y="286"/>
              </a:cxn>
              <a:cxn ang="0">
                <a:pos x="144" y="192"/>
              </a:cxn>
              <a:cxn ang="0">
                <a:pos x="96" y="192"/>
              </a:cxn>
              <a:cxn ang="0">
                <a:pos x="96" y="48"/>
              </a:cxn>
              <a:cxn ang="0">
                <a:pos x="192" y="48"/>
              </a:cxn>
              <a:cxn ang="0">
                <a:pos x="192" y="0"/>
              </a:cxn>
            </a:cxnLst>
            <a:rect l="0" t="0" r="r" b="b"/>
            <a:pathLst>
              <a:path w="192" h="286">
                <a:moveTo>
                  <a:pt x="192" y="0"/>
                </a:move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67" y="286"/>
                </a:lnTo>
                <a:lnTo>
                  <a:pt x="144" y="192"/>
                </a:lnTo>
                <a:lnTo>
                  <a:pt x="96" y="192"/>
                </a:lnTo>
                <a:lnTo>
                  <a:pt x="96" y="48"/>
                </a:lnTo>
                <a:lnTo>
                  <a:pt x="192" y="48"/>
                </a:lnTo>
                <a:lnTo>
                  <a:pt x="192" y="0"/>
                </a:lnTo>
                <a:close/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7" name="Group 258"/>
          <p:cNvGrpSpPr>
            <a:grpSpLocks/>
          </p:cNvGrpSpPr>
          <p:nvPr/>
        </p:nvGrpSpPr>
        <p:grpSpPr bwMode="auto">
          <a:xfrm>
            <a:off x="4343400" y="3200400"/>
            <a:ext cx="838200" cy="579438"/>
            <a:chOff x="1100" y="1248"/>
            <a:chExt cx="964" cy="576"/>
          </a:xfrm>
        </p:grpSpPr>
        <p:sp>
          <p:nvSpPr>
            <p:cNvPr id="376067" name="AutoShape 259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8" name="AutoShape 260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9" name="AutoShape 261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36" name="AutoShape 262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sp>
        <p:nvSpPr>
          <p:cNvPr id="376071" name="AutoShape 263"/>
          <p:cNvSpPr>
            <a:spLocks noChangeArrowheads="1"/>
          </p:cNvSpPr>
          <p:nvPr/>
        </p:nvSpPr>
        <p:spPr bwMode="auto">
          <a:xfrm>
            <a:off x="3962400" y="4554538"/>
            <a:ext cx="304800" cy="609600"/>
          </a:xfrm>
          <a:prstGeom prst="downArrow">
            <a:avLst>
              <a:gd name="adj1" fmla="val 45833"/>
              <a:gd name="adj2" fmla="val 30444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065" grpId="0" animBg="1"/>
      <p:bldP spid="3760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索引的存储结构结构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Bree</a:t>
            </a:r>
            <a:r>
              <a:rPr lang="zh-CN" altLang="en-US" dirty="0" smtClean="0"/>
              <a:t>索引的存储结构：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C://Users/Administrator/AppData/Local/YNote/data/zhegcheg@163.com/9138f54fe9ec40908e08a34b50cf6f62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7" y="2043415"/>
            <a:ext cx="8568378" cy="39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作用：</a:t>
            </a:r>
          </a:p>
          <a:p>
            <a:pPr lvl="1"/>
            <a:r>
              <a:rPr lang="zh-CN" altLang="en-US" dirty="0" smtClean="0"/>
              <a:t>提高查询速度</a:t>
            </a:r>
          </a:p>
          <a:p>
            <a:pPr lvl="1"/>
            <a:r>
              <a:rPr lang="zh-CN" altLang="en-US" dirty="0" smtClean="0"/>
              <a:t>确保数据的唯一性</a:t>
            </a:r>
          </a:p>
          <a:p>
            <a:pPr lvl="1"/>
            <a:r>
              <a:rPr lang="zh-CN" altLang="en-US" dirty="0" smtClean="0"/>
              <a:t>可以加速表和表之间的连接，实现表与表之间的参照完整性</a:t>
            </a:r>
          </a:p>
          <a:p>
            <a:pPr lvl="1"/>
            <a:r>
              <a:rPr lang="zh-CN" altLang="en-US" dirty="0" smtClean="0"/>
              <a:t>使用分组和排序子句进行数据检索时，可以显著减少分组和排序的时间</a:t>
            </a:r>
          </a:p>
          <a:p>
            <a:pPr lvl="1"/>
            <a:r>
              <a:rPr lang="zh-CN" altLang="en-US" dirty="0" smtClean="0"/>
              <a:t>全文检索字段进行搜索优化</a:t>
            </a:r>
          </a:p>
          <a:p>
            <a:pPr lvl="0"/>
            <a:r>
              <a:rPr lang="zh-CN" altLang="en-US" dirty="0" smtClean="0"/>
              <a:t>分类</a:t>
            </a:r>
          </a:p>
          <a:p>
            <a:pPr lvl="1"/>
            <a:r>
              <a:rPr lang="zh-CN" altLang="en-US" dirty="0" smtClean="0"/>
              <a:t>主键索引（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唯一索引（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常规索引（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全文索引（</a:t>
            </a:r>
            <a:r>
              <a:rPr lang="en-US" altLang="zh-CN" dirty="0" smtClean="0"/>
              <a:t>FULLTEXT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</a:t>
            </a:r>
            <a:r>
              <a:rPr lang="en-US" altLang="zh-CN" dirty="0" smtClean="0"/>
              <a:t>(</a:t>
            </a:r>
            <a:r>
              <a:rPr lang="zh-CN" altLang="en-US" smtClean="0"/>
              <a:t>聚集</a:t>
            </a:r>
            <a:r>
              <a:rPr lang="en-US" altLang="zh-CN" smtClean="0"/>
              <a:t>)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主键：</a:t>
            </a:r>
          </a:p>
          <a:p>
            <a:pPr lvl="1"/>
            <a:r>
              <a:rPr lang="zh-CN" altLang="en-US"/>
              <a:t>某一个属性组能唯一标识一条记录</a:t>
            </a:r>
          </a:p>
          <a:p>
            <a:pPr lvl="1"/>
            <a:r>
              <a:rPr lang="zh-CN" altLang="en-US"/>
              <a:t>如：学生表（学号，姓名，班级，性别等）</a:t>
            </a:r>
            <a:r>
              <a:rPr lang="en-US" altLang="x-none"/>
              <a:t> </a:t>
            </a:r>
            <a:r>
              <a:rPr lang="zh-CN" altLang="en-US"/>
              <a:t>，学号就是唯一标识的，可作为主键</a:t>
            </a:r>
          </a:p>
          <a:p>
            <a:pPr lvl="0"/>
            <a:r>
              <a:rPr lang="zh-CN" altLang="en-US"/>
              <a:t>特点：</a:t>
            </a:r>
          </a:p>
          <a:p>
            <a:pPr lvl="1"/>
            <a:r>
              <a:rPr lang="zh-CN" altLang="en-US"/>
              <a:t>最常见的索引类型</a:t>
            </a:r>
          </a:p>
          <a:p>
            <a:pPr lvl="1"/>
            <a:r>
              <a:rPr lang="zh-CN" altLang="en-US"/>
              <a:t>确保数据记录的唯一性</a:t>
            </a:r>
          </a:p>
          <a:p>
            <a:pPr lvl="1"/>
            <a:r>
              <a:rPr lang="zh-CN" altLang="en-US"/>
              <a:t>确定特定数据记录在数据库中的位置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950595" y="5009833"/>
            <a:ext cx="7242175" cy="172468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 `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INT(11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</a:t>
            </a:r>
            <a:endParaRPr lang="en-US" altLang="zh-CN" sz="1600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INT(11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KEY(`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9221" name="组合 21"/>
          <p:cNvGrpSpPr/>
          <p:nvPr/>
        </p:nvGrpSpPr>
        <p:grpSpPr>
          <a:xfrm>
            <a:off x="147320" y="4438333"/>
            <a:ext cx="1087438" cy="487362"/>
            <a:chOff x="0" y="0"/>
            <a:chExt cx="1358500" cy="609977"/>
          </a:xfrm>
        </p:grpSpPr>
        <p:pic>
          <p:nvPicPr>
            <p:cNvPr id="9222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5" name="TextBox 10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76579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唯一索引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唯一索引（</a:t>
            </a:r>
            <a:r>
              <a:rPr lang="en-US" altLang="zh-CN"/>
              <a:t>UNIQUE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作用：</a:t>
            </a:r>
          </a:p>
          <a:p>
            <a:pPr lvl="2"/>
            <a:r>
              <a:rPr lang="zh-CN" altLang="en-US"/>
              <a:t>避免同一个表中某数据列中的值重复</a:t>
            </a:r>
          </a:p>
          <a:p>
            <a:pPr lvl="1"/>
            <a:r>
              <a:rPr lang="zh-CN" altLang="en-US"/>
              <a:t>与主键索引的区别</a:t>
            </a:r>
          </a:p>
          <a:p>
            <a:pPr lvl="2"/>
            <a:r>
              <a:rPr lang="zh-CN" altLang="en-US"/>
              <a:t>主键索引只能有一个</a:t>
            </a:r>
          </a:p>
          <a:p>
            <a:pPr lvl="2"/>
            <a:r>
              <a:rPr lang="zh-CN" altLang="en-US"/>
              <a:t>唯一索引可有多个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930275" y="4164013"/>
            <a:ext cx="7458075" cy="172468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INT(11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VARCHAR(32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NOT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NULL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UNIQUE</a:t>
            </a:r>
            <a:endParaRPr lang="en-US" sz="1600" b="1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UNIQUE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KEY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`(`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10245" name="组合 21"/>
          <p:cNvGrpSpPr/>
          <p:nvPr/>
        </p:nvGrpSpPr>
        <p:grpSpPr>
          <a:xfrm>
            <a:off x="127000" y="3592513"/>
            <a:ext cx="1081088" cy="484187"/>
            <a:chOff x="0" y="0"/>
            <a:chExt cx="1350567" cy="606003"/>
          </a:xfrm>
        </p:grpSpPr>
        <p:pic>
          <p:nvPicPr>
            <p:cNvPr id="10246" name="Picture 8" descr="E:\设计支持\模板设计\s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3" name="TextBox 6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68646" cy="49672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平面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平面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1847</Words>
  <Application>Microsoft Office PowerPoint</Application>
  <PresentationFormat>全屏显示(4:3)</PresentationFormat>
  <Paragraphs>354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YaHei Consolas Hybrid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Wingdings 3</vt:lpstr>
      <vt:lpstr>1_平面</vt:lpstr>
      <vt:lpstr>平面</vt:lpstr>
      <vt:lpstr>模板</vt:lpstr>
      <vt:lpstr>第五章 索引和视图</vt:lpstr>
      <vt:lpstr>本章任务</vt:lpstr>
      <vt:lpstr>本章目标</vt:lpstr>
      <vt:lpstr>什么是索引</vt:lpstr>
      <vt:lpstr>什么是索引</vt:lpstr>
      <vt:lpstr>索引的存储结构结构</vt:lpstr>
      <vt:lpstr>数据库索引</vt:lpstr>
      <vt:lpstr>主键(聚集)索引</vt:lpstr>
      <vt:lpstr>唯一索引</vt:lpstr>
      <vt:lpstr>常规索引</vt:lpstr>
      <vt:lpstr>全文索引</vt:lpstr>
      <vt:lpstr>管理索引</vt:lpstr>
      <vt:lpstr>索引原则</vt:lpstr>
      <vt:lpstr>使用索引的注意事项</vt:lpstr>
      <vt:lpstr>查看索引 </vt:lpstr>
      <vt:lpstr>课堂演示 </vt:lpstr>
      <vt:lpstr>课堂练习</vt:lpstr>
      <vt:lpstr>分析SQL语句的执行性能</vt:lpstr>
      <vt:lpstr>课堂演示</vt:lpstr>
      <vt:lpstr>添加正确的索引</vt:lpstr>
      <vt:lpstr>小结</vt:lpstr>
      <vt:lpstr>为什么需要视图</vt:lpstr>
      <vt:lpstr>什么是视图3-1</vt:lpstr>
      <vt:lpstr>什么是视图3-2</vt:lpstr>
      <vt:lpstr>什么是视图3-3</vt:lpstr>
      <vt:lpstr>如何创建视图2-1</vt:lpstr>
      <vt:lpstr>如何创建视图2-2</vt:lpstr>
      <vt:lpstr>使用视图注意事项</vt:lpstr>
      <vt:lpstr>练习—查看学生各科目考试成绩平均分</vt:lpstr>
      <vt:lpstr>练习—查看学生各科目考试成绩平均分</vt:lpstr>
      <vt:lpstr>小结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385</cp:revision>
  <dcterms:created xsi:type="dcterms:W3CDTF">2016-09-23T11:11:00Z</dcterms:created>
  <dcterms:modified xsi:type="dcterms:W3CDTF">2018-03-20T14:02:22Z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