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82" r:id="rId3"/>
  </p:sldMasterIdLst>
  <p:notesMasterIdLst>
    <p:notesMasterId r:id="rId25"/>
  </p:notesMasterIdLst>
  <p:sldIdLst>
    <p:sldId id="256" r:id="rId4"/>
    <p:sldId id="273" r:id="rId5"/>
    <p:sldId id="326" r:id="rId6"/>
    <p:sldId id="329" r:id="rId7"/>
    <p:sldId id="332" r:id="rId8"/>
    <p:sldId id="334" r:id="rId9"/>
    <p:sldId id="335" r:id="rId10"/>
    <p:sldId id="333" r:id="rId11"/>
    <p:sldId id="341" r:id="rId12"/>
    <p:sldId id="342" r:id="rId13"/>
    <p:sldId id="352" r:id="rId14"/>
    <p:sldId id="343" r:id="rId15"/>
    <p:sldId id="344" r:id="rId16"/>
    <p:sldId id="345" r:id="rId17"/>
    <p:sldId id="346" r:id="rId18"/>
    <p:sldId id="347" r:id="rId19"/>
    <p:sldId id="351" r:id="rId20"/>
    <p:sldId id="348" r:id="rId21"/>
    <p:sldId id="350" r:id="rId22"/>
    <p:sldId id="353" r:id="rId23"/>
    <p:sldId id="324" r:id="rId24"/>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62" autoAdjust="0"/>
  </p:normalViewPr>
  <p:slideViewPr>
    <p:cSldViewPr snapToGrid="0">
      <p:cViewPr varScale="1">
        <p:scale>
          <a:sx n="84" d="100"/>
          <a:sy n="84" d="100"/>
        </p:scale>
        <p:origin x="691" y="67"/>
      </p:cViewPr>
      <p:guideLst/>
    </p:cSldViewPr>
  </p:slideViewPr>
  <p:notesTextViewPr>
    <p:cViewPr>
      <p:scale>
        <a:sx n="1" d="1"/>
        <a:sy n="1" d="1"/>
      </p:scale>
      <p:origin x="0" y="-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818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a:t>
            </a:r>
            <a:r>
              <a:rPr lang="zh-CN" altLang="en-US" dirty="0" smtClean="0"/>
              <a:t>方法一：捕获</a:t>
            </a:r>
            <a:r>
              <a:rPr lang="en-US" altLang="zh-CN" dirty="0" err="1" smtClean="0"/>
              <a:t>sqlstate_value</a:t>
            </a:r>
            <a:r>
              <a:rPr lang="zh-CN" altLang="en-US" dirty="0" smtClean="0"/>
              <a:t>异常 </a:t>
            </a:r>
            <a:r>
              <a:rPr lang="en-US" altLang="zh-CN" dirty="0" smtClean="0"/>
              <a:t>//</a:t>
            </a:r>
            <a:r>
              <a:rPr lang="zh-CN" altLang="en-US" dirty="0" smtClean="0"/>
              <a:t>这种方法是捕获</a:t>
            </a:r>
            <a:r>
              <a:rPr lang="en-US" altLang="zh-CN" dirty="0" err="1" smtClean="0"/>
              <a:t>sqlstate_value</a:t>
            </a:r>
            <a:r>
              <a:rPr lang="zh-CN" altLang="en-US" dirty="0" smtClean="0"/>
              <a:t>值。如果遇到</a:t>
            </a:r>
            <a:r>
              <a:rPr lang="en-US" altLang="zh-CN" dirty="0" err="1" smtClean="0"/>
              <a:t>sqlstate_value</a:t>
            </a:r>
            <a:r>
              <a:rPr lang="zh-CN" altLang="en-US" dirty="0" smtClean="0"/>
              <a:t>值为”</a:t>
            </a:r>
            <a:r>
              <a:rPr lang="en-US" altLang="zh-CN" dirty="0" smtClean="0"/>
              <a:t>42S02″</a:t>
            </a:r>
            <a:r>
              <a:rPr lang="zh-CN" altLang="en-US" dirty="0" smtClean="0"/>
              <a:t>，执行</a:t>
            </a:r>
            <a:r>
              <a:rPr lang="en-US" altLang="zh-CN" dirty="0" smtClean="0"/>
              <a:t>CONTINUE</a:t>
            </a:r>
            <a:r>
              <a:rPr lang="zh-CN" altLang="en-US" dirty="0" smtClean="0"/>
              <a:t>操作，并输出”</a:t>
            </a:r>
            <a:r>
              <a:rPr lang="en-US" altLang="zh-CN" dirty="0" smtClean="0"/>
              <a:t>NO_SUCH_TABLE”</a:t>
            </a:r>
            <a:r>
              <a:rPr lang="zh-CN" altLang="en-US" dirty="0" smtClean="0"/>
              <a:t>信息 </a:t>
            </a:r>
            <a:endParaRPr lang="en-US" altLang="zh-CN" dirty="0" smtClean="0"/>
          </a:p>
          <a:p>
            <a:r>
              <a:rPr lang="en-US" altLang="zh-CN" dirty="0" smtClean="0"/>
              <a:t>DECLARE CONTINUE HANDLER FOR SQLSTATE '42S02′ SET @info='NO_SUCH_TABLE'; </a:t>
            </a:r>
          </a:p>
          <a:p>
            <a:endParaRPr lang="en-US" altLang="zh-CN" dirty="0" smtClean="0"/>
          </a:p>
          <a:p>
            <a:r>
              <a:rPr lang="en-US" altLang="zh-CN" dirty="0" smtClean="0"/>
              <a:t>//</a:t>
            </a:r>
            <a:r>
              <a:rPr lang="zh-CN" altLang="en-US" dirty="0" smtClean="0"/>
              <a:t>方法二：捕获</a:t>
            </a:r>
            <a:r>
              <a:rPr lang="en-US" altLang="zh-CN" dirty="0" err="1" smtClean="0"/>
              <a:t>mysql_error_code</a:t>
            </a:r>
            <a:r>
              <a:rPr lang="zh-CN" altLang="en-US" dirty="0" smtClean="0"/>
              <a:t>异常 </a:t>
            </a:r>
            <a:r>
              <a:rPr lang="en-US" altLang="zh-CN" dirty="0" smtClean="0"/>
              <a:t>//</a:t>
            </a:r>
            <a:r>
              <a:rPr lang="zh-CN" altLang="en-US" dirty="0" smtClean="0"/>
              <a:t>这种方法是捕获</a:t>
            </a:r>
            <a:r>
              <a:rPr lang="en-US" altLang="zh-CN" dirty="0" err="1" smtClean="0"/>
              <a:t>mysql_error_code</a:t>
            </a:r>
            <a:r>
              <a:rPr lang="zh-CN" altLang="en-US" dirty="0" smtClean="0"/>
              <a:t>值。如果遇到</a:t>
            </a:r>
            <a:r>
              <a:rPr lang="en-US" altLang="zh-CN" dirty="0" err="1" smtClean="0"/>
              <a:t>mysql_error_code</a:t>
            </a:r>
            <a:r>
              <a:rPr lang="zh-CN" altLang="en-US" dirty="0" smtClean="0"/>
              <a:t>值为</a:t>
            </a:r>
            <a:r>
              <a:rPr lang="en-US" altLang="zh-CN" dirty="0" smtClean="0"/>
              <a:t>1146</a:t>
            </a:r>
            <a:r>
              <a:rPr lang="zh-CN" altLang="en-US" dirty="0" smtClean="0"/>
              <a:t>，执行</a:t>
            </a:r>
            <a:r>
              <a:rPr lang="en-US" altLang="zh-CN" dirty="0" smtClean="0"/>
              <a:t>CONTINUE</a:t>
            </a:r>
            <a:r>
              <a:rPr lang="zh-CN" altLang="en-US" dirty="0" smtClean="0"/>
              <a:t>操作，并输出”</a:t>
            </a:r>
            <a:r>
              <a:rPr lang="en-US" altLang="zh-CN" dirty="0" smtClean="0"/>
              <a:t>NO_SUCH_TABLE”</a:t>
            </a:r>
            <a:r>
              <a:rPr lang="zh-CN" altLang="en-US" dirty="0" smtClean="0"/>
              <a:t>信息； </a:t>
            </a:r>
            <a:endParaRPr lang="en-US" altLang="zh-CN" dirty="0" smtClean="0"/>
          </a:p>
          <a:p>
            <a:r>
              <a:rPr lang="en-US" altLang="zh-CN" dirty="0" smtClean="0"/>
              <a:t>DECLARE CONTINUE HANDLER FOR 1146 SET @info='NO_SUCH_TABLE'; </a:t>
            </a:r>
          </a:p>
          <a:p>
            <a:endParaRPr lang="en-US" altLang="zh-CN" dirty="0" smtClean="0"/>
          </a:p>
          <a:p>
            <a:r>
              <a:rPr lang="en-US" altLang="zh-CN" dirty="0" smtClean="0"/>
              <a:t>//</a:t>
            </a:r>
            <a:r>
              <a:rPr lang="zh-CN" altLang="en-US" dirty="0" smtClean="0"/>
              <a:t>方法三：先定义条件，然后捕获异常 </a:t>
            </a:r>
            <a:r>
              <a:rPr lang="en-US" altLang="zh-CN" dirty="0" smtClean="0"/>
              <a:t>DECLARE </a:t>
            </a:r>
            <a:r>
              <a:rPr lang="en-US" altLang="zh-CN" dirty="0" err="1" smtClean="0"/>
              <a:t>no_such_table</a:t>
            </a:r>
            <a:r>
              <a:rPr lang="en-US" altLang="zh-CN" dirty="0" smtClean="0"/>
              <a:t> CONDITION FOR 1146; </a:t>
            </a:r>
          </a:p>
          <a:p>
            <a:r>
              <a:rPr lang="en-US" altLang="zh-CN" dirty="0" smtClean="0"/>
              <a:t>DECLARE CONTINUE HANDLER FOR NO_SUCH_TABLE SET @info='NO_SUCH_TABLE'; </a:t>
            </a:r>
          </a:p>
          <a:p>
            <a:endParaRPr lang="en-US" altLang="zh-CN" dirty="0" smtClean="0"/>
          </a:p>
          <a:p>
            <a:r>
              <a:rPr lang="en-US" altLang="zh-CN" dirty="0" smtClean="0"/>
              <a:t>//</a:t>
            </a:r>
            <a:r>
              <a:rPr lang="zh-CN" altLang="en-US" dirty="0" smtClean="0"/>
              <a:t>方法四：使用</a:t>
            </a:r>
            <a:r>
              <a:rPr lang="en-US" altLang="zh-CN" dirty="0" smtClean="0"/>
              <a:t>SQLWARNING</a:t>
            </a:r>
            <a:r>
              <a:rPr lang="zh-CN" altLang="en-US" dirty="0" smtClean="0"/>
              <a:t>捕获异常 </a:t>
            </a:r>
            <a:r>
              <a:rPr lang="en-US" altLang="zh-CN" dirty="0" smtClean="0"/>
              <a:t>DECLARE EXIT HANDLER FOR SQLWARNING SET @info='ERROR'; </a:t>
            </a:r>
          </a:p>
          <a:p>
            <a:endParaRPr lang="en-US" altLang="zh-CN" dirty="0" smtClean="0"/>
          </a:p>
          <a:p>
            <a:r>
              <a:rPr lang="en-US" altLang="zh-CN" dirty="0" smtClean="0"/>
              <a:t>//</a:t>
            </a:r>
            <a:r>
              <a:rPr lang="zh-CN" altLang="en-US" dirty="0" smtClean="0"/>
              <a:t>方法五：使用</a:t>
            </a:r>
            <a:r>
              <a:rPr lang="en-US" altLang="zh-CN" dirty="0" smtClean="0"/>
              <a:t>NOT FOUND</a:t>
            </a:r>
            <a:r>
              <a:rPr lang="zh-CN" altLang="en-US" dirty="0" smtClean="0"/>
              <a:t>捕获异常 </a:t>
            </a:r>
            <a:r>
              <a:rPr lang="en-US" altLang="zh-CN" dirty="0" smtClean="0"/>
              <a:t>DECLARE EXIT HANDLER FOR NOT FOUND SET @info='NO_SUCH_TABLE'; </a:t>
            </a:r>
          </a:p>
          <a:p>
            <a:endParaRPr lang="en-US" altLang="zh-CN" dirty="0" smtClean="0"/>
          </a:p>
          <a:p>
            <a:r>
              <a:rPr lang="en-US" altLang="zh-CN" dirty="0" smtClean="0"/>
              <a:t>//</a:t>
            </a:r>
            <a:r>
              <a:rPr lang="zh-CN" altLang="en-US" dirty="0" smtClean="0"/>
              <a:t>方法六：使用</a:t>
            </a:r>
            <a:r>
              <a:rPr lang="en-US" altLang="zh-CN" dirty="0" smtClean="0"/>
              <a:t>SQLEXCEPTION</a:t>
            </a:r>
            <a:r>
              <a:rPr lang="zh-CN" altLang="en-US" dirty="0" smtClean="0"/>
              <a:t>捕获异常 </a:t>
            </a:r>
            <a:r>
              <a:rPr lang="en-US" altLang="zh-CN" dirty="0" smtClean="0"/>
              <a:t>DECLARE EXIT HANDLER FOR SQLEXCEPTION SET @info='ERROR';</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14417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load data</a:t>
            </a:r>
            <a:r>
              <a:rPr lang="zh-CN" altLang="en-US" sz="1200" b="0" i="0" kern="1200" dirty="0" smtClean="0">
                <a:solidFill>
                  <a:schemeClr val="tx1"/>
                </a:solidFill>
                <a:effectLst/>
                <a:latin typeface="+mn-lt"/>
                <a:ea typeface="+mn-ea"/>
                <a:cs typeface="+mn-cs"/>
              </a:rPr>
              <a:t>语句是将文件的内容插入到表中，相当于是</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语句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replace</a:t>
            </a:r>
            <a:r>
              <a:rPr lang="zh-CN" altLang="en-US" sz="1200" b="0" i="0" kern="1200" dirty="0" smtClean="0">
                <a:solidFill>
                  <a:schemeClr val="tx1"/>
                </a:solidFill>
                <a:effectLst/>
                <a:latin typeface="+mn-lt"/>
                <a:ea typeface="+mn-ea"/>
                <a:cs typeface="+mn-cs"/>
              </a:rPr>
              <a:t>语句在一般的情况下和</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差不多，但是如果表中存在</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索引的时候，如果插入的数据和原来的</a:t>
            </a:r>
            <a:r>
              <a:rPr lang="en-US" altLang="zh-CN" sz="1200" b="0" i="0" kern="1200" dirty="0" smtClean="0">
                <a:solidFill>
                  <a:schemeClr val="tx1"/>
                </a:solidFill>
                <a:effectLst/>
                <a:latin typeface="+mn-lt"/>
                <a:ea typeface="+mn-ea"/>
                <a:cs typeface="+mn-cs"/>
              </a:rPr>
              <a:t>primary key</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unique</a:t>
            </a:r>
            <a:r>
              <a:rPr lang="zh-CN" altLang="en-US" sz="1200" b="0" i="0" kern="1200" dirty="0" smtClean="0">
                <a:solidFill>
                  <a:schemeClr val="tx1"/>
                </a:solidFill>
                <a:effectLst/>
                <a:latin typeface="+mn-lt"/>
                <a:ea typeface="+mn-ea"/>
                <a:cs typeface="+mn-cs"/>
              </a:rPr>
              <a:t>相同的时候，会删除原来的数据，然后增加一条新的数据，所以有的时候执行一条</a:t>
            </a:r>
            <a:r>
              <a:rPr lang="en-US" altLang="zh-CN" sz="1200" b="0" i="0" kern="1200" dirty="0" smtClean="0">
                <a:solidFill>
                  <a:schemeClr val="tx1"/>
                </a:solidFill>
                <a:effectLst/>
                <a:latin typeface="+mn-lt"/>
                <a:ea typeface="+mn-ea"/>
                <a:cs typeface="+mn-cs"/>
              </a:rPr>
              <a:t>replace</a:t>
            </a:r>
            <a:r>
              <a:rPr lang="zh-CN" altLang="en-US" sz="1200" b="0" i="0" kern="1200" dirty="0" smtClean="0">
                <a:solidFill>
                  <a:schemeClr val="tx1"/>
                </a:solidFill>
                <a:effectLst/>
                <a:latin typeface="+mn-lt"/>
                <a:ea typeface="+mn-ea"/>
                <a:cs typeface="+mn-cs"/>
              </a:rPr>
              <a:t>语句相当于执行了一条</a:t>
            </a:r>
            <a:r>
              <a:rPr lang="en-US" altLang="zh-CN" sz="1200" b="0" i="0" kern="1200" dirty="0" smtClean="0">
                <a:solidFill>
                  <a:schemeClr val="tx1"/>
                </a:solidFill>
                <a:effectLst/>
                <a:latin typeface="+mn-lt"/>
                <a:ea typeface="+mn-ea"/>
                <a:cs typeface="+mn-cs"/>
              </a:rPr>
              <a:t>delete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insert</a:t>
            </a:r>
            <a:r>
              <a:rPr lang="zh-CN" altLang="en-US" sz="1200" b="0" i="0" kern="1200" dirty="0" smtClean="0">
                <a:solidFill>
                  <a:schemeClr val="tx1"/>
                </a:solidFill>
                <a:effectLst/>
                <a:latin typeface="+mn-lt"/>
                <a:ea typeface="+mn-ea"/>
                <a:cs typeface="+mn-cs"/>
              </a:rPr>
              <a:t>语句。</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4661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在一个</a:t>
            </a:r>
            <a:r>
              <a:rPr lang="en-US" altLang="zh-CN" sz="1200" b="0" i="0" kern="1200" dirty="0" smtClean="0">
                <a:solidFill>
                  <a:schemeClr val="tx1"/>
                </a:solidFill>
                <a:effectLst/>
                <a:latin typeface="+mn-lt"/>
                <a:ea typeface="+mn-ea"/>
                <a:cs typeface="+mn-cs"/>
              </a:rPr>
              <a:t>BEFORE</a:t>
            </a:r>
            <a:r>
              <a:rPr lang="zh-CN" altLang="en-US" sz="1200" b="0" i="0" kern="1200" dirty="0" smtClean="0">
                <a:solidFill>
                  <a:schemeClr val="tx1"/>
                </a:solidFill>
                <a:effectLst/>
                <a:latin typeface="+mn-lt"/>
                <a:ea typeface="+mn-ea"/>
                <a:cs typeface="+mn-cs"/>
              </a:rPr>
              <a:t>触发器中，</a:t>
            </a:r>
            <a:r>
              <a:rPr lang="en-US" altLang="zh-CN" sz="1200" b="0" i="0" kern="1200" dirty="0" smtClean="0">
                <a:solidFill>
                  <a:schemeClr val="tx1"/>
                </a:solidFill>
                <a:effectLst/>
                <a:latin typeface="+mn-lt"/>
                <a:ea typeface="+mn-ea"/>
                <a:cs typeface="+mn-cs"/>
              </a:rPr>
              <a:t>NEW </a:t>
            </a:r>
            <a:r>
              <a:rPr lang="zh-CN" altLang="en-US" sz="1200" b="0" i="0" kern="1200" dirty="0" smtClean="0">
                <a:solidFill>
                  <a:schemeClr val="tx1"/>
                </a:solidFill>
                <a:effectLst/>
                <a:latin typeface="+mn-lt"/>
                <a:ea typeface="+mn-ea"/>
                <a:cs typeface="+mn-cs"/>
              </a:rPr>
              <a:t>对于一个值</a:t>
            </a:r>
            <a:r>
              <a:rPr lang="en-US" altLang="zh-CN" sz="1200" b="0" i="0" kern="1200" dirty="0" smtClean="0">
                <a:solidFill>
                  <a:schemeClr val="tx1"/>
                </a:solidFill>
                <a:effectLst/>
                <a:latin typeface="+mn-lt"/>
                <a:ea typeface="+mn-ea"/>
                <a:cs typeface="+mn-cs"/>
              </a:rPr>
              <a:t>AUTO_INCREMENT</a:t>
            </a:r>
            <a:r>
              <a:rPr lang="zh-CN" altLang="en-US" sz="1200" b="0" i="0" kern="1200" dirty="0" smtClean="0">
                <a:solidFill>
                  <a:schemeClr val="tx1"/>
                </a:solidFill>
                <a:effectLst/>
                <a:latin typeface="+mn-lt"/>
                <a:ea typeface="+mn-ea"/>
                <a:cs typeface="+mn-cs"/>
              </a:rPr>
              <a:t>列是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，实际上没有被插入新行时自动生成的序列号。</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58961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MySQL</a:t>
            </a:r>
            <a:r>
              <a:rPr lang="zh-CN" altLang="en-US" dirty="0" smtClean="0"/>
              <a:t>在触发器执行期间处理错误如下：</a:t>
            </a:r>
          </a:p>
          <a:p>
            <a:pPr lvl="1"/>
            <a:r>
              <a:rPr lang="zh-CN" altLang="en-US" dirty="0" smtClean="0"/>
              <a:t>如果</a:t>
            </a:r>
            <a:r>
              <a:rPr lang="en-US" altLang="zh-CN" dirty="0" smtClean="0"/>
              <a:t>BEFORE</a:t>
            </a:r>
            <a:r>
              <a:rPr lang="zh-CN" altLang="en-US" dirty="0" smtClean="0"/>
              <a:t>触发失败，则不执行相应行上的操作。</a:t>
            </a:r>
          </a:p>
          <a:p>
            <a:pPr lvl="1"/>
            <a:r>
              <a:rPr lang="zh-CN" altLang="en-US" dirty="0" smtClean="0"/>
              <a:t>一个</a:t>
            </a:r>
            <a:r>
              <a:rPr lang="en-US" altLang="zh-CN" dirty="0" smtClean="0"/>
              <a:t>AFTER</a:t>
            </a:r>
            <a:r>
              <a:rPr lang="zh-CN" altLang="en-US" dirty="0" smtClean="0"/>
              <a:t>只有当任何触发器执行 </a:t>
            </a:r>
            <a:r>
              <a:rPr lang="en-US" altLang="zh-CN" dirty="0" smtClean="0"/>
              <a:t>BEFORE</a:t>
            </a:r>
            <a:r>
              <a:rPr lang="zh-CN" altLang="en-US" dirty="0" smtClean="0"/>
              <a:t>触发器和行操作成功之后才执行。</a:t>
            </a:r>
          </a:p>
          <a:p>
            <a:pPr lvl="1"/>
            <a:r>
              <a:rPr lang="zh-CN" altLang="en-US" dirty="0" smtClean="0"/>
              <a:t>在</a:t>
            </a:r>
            <a:r>
              <a:rPr lang="en-US" altLang="zh-CN" dirty="0" smtClean="0"/>
              <a:t>a BEFORE</a:t>
            </a:r>
            <a:r>
              <a:rPr lang="zh-CN" altLang="en-US" dirty="0" smtClean="0"/>
              <a:t>或 </a:t>
            </a:r>
            <a:r>
              <a:rPr lang="en-US" altLang="zh-CN" dirty="0" smtClean="0"/>
              <a:t>AFTER</a:t>
            </a:r>
            <a:r>
              <a:rPr lang="zh-CN" altLang="en-US" dirty="0" smtClean="0"/>
              <a:t>触发器期间发生错误会导致整个语句失败，从而导致触发器调用。</a:t>
            </a:r>
          </a:p>
          <a:p>
            <a:pPr lvl="1"/>
            <a:r>
              <a:rPr lang="zh-CN" altLang="en-US" dirty="0" smtClean="0"/>
              <a:t>对于事务性表，语句失败应导致回滚语句执行的所有更改。触发失败会导致语句失败，因此触发失败也会导致回滚。对于非事务性表，这种回滚无法完成，因此虽然语句失败，但在错误点之前执行的任何更改仍然有效。</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55873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04305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7137602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4515742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5295251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2018/3/21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t>2018年3月21日星期三</a:t>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t>‹#›</a:t>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t>2018/3/21</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470955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00655"/>
            <a:ext cx="7863205" cy="1826895"/>
          </a:xfrm>
        </p:spPr>
        <p:txBody>
          <a:bodyPr/>
          <a:lstStyle/>
          <a:p>
            <a:r>
              <a:rPr lang="zh-CN" altLang="zh-CN" dirty="0" smtClean="0"/>
              <a:t>第</a:t>
            </a:r>
            <a:r>
              <a:rPr lang="zh-CN" altLang="en-US" dirty="0" smtClean="0"/>
              <a:t>七</a:t>
            </a:r>
            <a:r>
              <a:rPr lang="zh-CN" altLang="zh-CN" dirty="0" smtClean="0"/>
              <a:t>章 </a:t>
            </a:r>
            <a:r>
              <a:rPr lang="en-US" altLang="zh-CN" dirty="0" smtClean="0"/>
              <a:t/>
            </a:r>
            <a:br>
              <a:rPr lang="en-US" altLang="zh-CN" dirty="0" smtClean="0"/>
            </a:br>
            <a:r>
              <a:rPr lang="en-US" altLang="zh-CN" dirty="0"/>
              <a:t>	</a:t>
            </a:r>
            <a:r>
              <a:rPr lang="zh-CN" altLang="en-US" dirty="0"/>
              <a:t>异常</a:t>
            </a:r>
            <a:r>
              <a:rPr lang="zh-CN" altLang="en-US" dirty="0" smtClean="0"/>
              <a:t>和触发器</a:t>
            </a:r>
            <a:endParaRPr lang="en-US" altLang="zh-CN" dirty="0"/>
          </a:p>
        </p:txBody>
      </p:sp>
      <p:sp>
        <p:nvSpPr>
          <p:cNvPr id="5" name="文本占位符 4"/>
          <p:cNvSpPr>
            <a:spLocks noGrp="1"/>
          </p:cNvSpPr>
          <p:nvPr>
            <p:ph type="body" idx="1"/>
          </p:nvPr>
        </p:nvSpPr>
        <p:spPr/>
        <p:txBody>
          <a:bodyPr/>
          <a:lstStyle/>
          <a:p>
            <a:r>
              <a:rPr lang="zh-CN" altLang="zh-CN" dirty="0"/>
              <a:t>理想</a:t>
            </a:r>
            <a:r>
              <a:rPr lang="en-US" altLang="zh-CN" dirty="0"/>
              <a:t>IT</a:t>
            </a:r>
            <a:r>
              <a:rPr lang="zh-CN" altLang="en-US" dirty="0"/>
              <a:t>软件教育基地</a:t>
            </a:r>
            <a:endParaRPr lang="en-US" altLang="zh-CN" dirty="0"/>
          </a:p>
          <a:p>
            <a:pPr algn="r"/>
            <a:r>
              <a:rPr lang="zh-CN" altLang="en-US" dirty="0"/>
              <a:t>版权所有：</a:t>
            </a:r>
            <a:r>
              <a:rPr lang="zh-CN" altLang="en-US" b="1" dirty="0">
                <a:solidFill>
                  <a:srgbClr val="FF0000"/>
                </a:solidFill>
                <a:latin typeface="华文楷体" panose="02010600040101010101" pitchFamily="2" charset="-122"/>
                <a:ea typeface="华文楷体" panose="02010600040101010101" pitchFamily="2" charset="-122"/>
              </a:rPr>
              <a:t>郑成</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什么触发器</a:t>
            </a:r>
            <a:endParaRPr lang="zh-CN" altLang="en-US" dirty="0"/>
          </a:p>
        </p:txBody>
      </p:sp>
      <p:sp>
        <p:nvSpPr>
          <p:cNvPr id="3" name="内容占位符 2"/>
          <p:cNvSpPr>
            <a:spLocks noGrp="1"/>
          </p:cNvSpPr>
          <p:nvPr>
            <p:ph idx="1"/>
          </p:nvPr>
        </p:nvSpPr>
        <p:spPr/>
        <p:txBody>
          <a:bodyPr/>
          <a:lstStyle/>
          <a:p>
            <a:r>
              <a:rPr lang="zh-CN" altLang="en-US" dirty="0" smtClean="0"/>
              <a:t>什么是触发器？</a:t>
            </a:r>
            <a:endParaRPr lang="en-US" altLang="zh-CN" dirty="0" smtClean="0"/>
          </a:p>
          <a:p>
            <a:pPr lvl="1"/>
            <a:r>
              <a:rPr lang="zh-CN" altLang="en-US" dirty="0" smtClean="0"/>
              <a:t>触发器是与表有关的数据对象，在满足定义条件时触发，并执行触发器中定义的语句集合。触发器的这种特性可以协助应用在数据库端确保数据的完整性。</a:t>
            </a:r>
            <a:endParaRPr lang="en-US" altLang="zh-CN" dirty="0" smtClean="0"/>
          </a:p>
          <a:p>
            <a:endParaRPr lang="en-US" altLang="zh-CN" dirty="0" smtClean="0"/>
          </a:p>
        </p:txBody>
      </p:sp>
    </p:spTree>
    <p:extLst>
      <p:ext uri="{BB962C8B-B14F-4D97-AF65-F5344CB8AC3E}">
        <p14:creationId xmlns:p14="http://schemas.microsoft.com/office/powerpoint/2010/main" val="4032380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为什么要使用触发器</a:t>
            </a:r>
            <a:endParaRPr lang="zh-CN" altLang="en-US" dirty="0"/>
          </a:p>
        </p:txBody>
      </p:sp>
      <p:sp>
        <p:nvSpPr>
          <p:cNvPr id="3" name="内容占位符 2"/>
          <p:cNvSpPr>
            <a:spLocks noGrp="1"/>
          </p:cNvSpPr>
          <p:nvPr>
            <p:ph idx="1"/>
          </p:nvPr>
        </p:nvSpPr>
        <p:spPr/>
        <p:txBody>
          <a:bodyPr/>
          <a:lstStyle/>
          <a:p>
            <a:r>
              <a:rPr lang="zh-CN" altLang="en-US" dirty="0"/>
              <a:t>为什么要使用触发器？</a:t>
            </a:r>
            <a:endParaRPr lang="en-US" altLang="zh-CN" dirty="0"/>
          </a:p>
          <a:p>
            <a:pPr lvl="1"/>
            <a:r>
              <a:rPr lang="zh-CN" altLang="en-US" dirty="0"/>
              <a:t>比如你现在有两个表</a:t>
            </a:r>
            <a:r>
              <a:rPr lang="en-US" altLang="zh-CN" dirty="0"/>
              <a:t>【</a:t>
            </a:r>
            <a:r>
              <a:rPr lang="zh-CN" altLang="en-US" dirty="0"/>
              <a:t>用户表</a:t>
            </a:r>
            <a:r>
              <a:rPr lang="en-US" altLang="zh-CN" dirty="0"/>
              <a:t>】</a:t>
            </a:r>
            <a:r>
              <a:rPr lang="zh-CN" altLang="en-US" dirty="0"/>
              <a:t>和</a:t>
            </a:r>
            <a:r>
              <a:rPr lang="en-US" altLang="zh-CN" dirty="0"/>
              <a:t>【</a:t>
            </a:r>
            <a:r>
              <a:rPr lang="zh-CN" altLang="en-US" dirty="0"/>
              <a:t>日志表</a:t>
            </a:r>
            <a:r>
              <a:rPr lang="en-US" altLang="zh-CN" dirty="0"/>
              <a:t>】</a:t>
            </a:r>
            <a:r>
              <a:rPr lang="zh-CN" altLang="en-US" dirty="0"/>
              <a:t>，当一个用户被创建的时候，就需要在日志表中插入创建的</a:t>
            </a:r>
            <a:r>
              <a:rPr lang="en-US" altLang="zh-CN" dirty="0"/>
              <a:t>log</a:t>
            </a:r>
            <a:r>
              <a:rPr lang="zh-CN" altLang="en-US" dirty="0"/>
              <a:t>日志，如果在不使用触发器的情况下，你需要编写程序语言逻辑才能实现，但是如果你定义了一个触发器，触发器的作用就是当你在用户表中插入一条数据的之后帮你在日志表中插入一条日志信息。当然触发器并不是只能进行插入操作，还能执行修改，删除。</a:t>
            </a:r>
          </a:p>
          <a:p>
            <a:endParaRPr lang="zh-CN" altLang="en-US" dirty="0"/>
          </a:p>
        </p:txBody>
      </p:sp>
    </p:spTree>
    <p:extLst>
      <p:ext uri="{BB962C8B-B14F-4D97-AF65-F5344CB8AC3E}">
        <p14:creationId xmlns:p14="http://schemas.microsoft.com/office/powerpoint/2010/main" val="1728079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a:t>
            </a:r>
            <a:endParaRPr lang="zh-CN" altLang="en-US" dirty="0"/>
          </a:p>
        </p:txBody>
      </p:sp>
      <p:sp>
        <p:nvSpPr>
          <p:cNvPr id="3" name="内容占位符 2"/>
          <p:cNvSpPr>
            <a:spLocks noGrp="1"/>
          </p:cNvSpPr>
          <p:nvPr>
            <p:ph idx="1"/>
          </p:nvPr>
        </p:nvSpPr>
        <p:spPr/>
        <p:txBody>
          <a:bodyPr>
            <a:normAutofit/>
          </a:bodyPr>
          <a:lstStyle/>
          <a:p>
            <a:r>
              <a:rPr lang="zh-CN" altLang="en-US" dirty="0" smtClean="0"/>
              <a:t>语法：</a:t>
            </a:r>
            <a:endParaRPr lang="en-US" altLang="zh-CN" dirty="0" smtClean="0"/>
          </a:p>
          <a:p>
            <a:endParaRPr lang="en-US" altLang="zh-CN" dirty="0"/>
          </a:p>
          <a:p>
            <a:endParaRPr lang="en-US" altLang="zh-CN" dirty="0" smtClean="0"/>
          </a:p>
          <a:p>
            <a:endParaRPr lang="en-US" altLang="zh-CN" dirty="0" smtClean="0"/>
          </a:p>
          <a:p>
            <a:r>
              <a:rPr lang="zh-CN" altLang="en-US" dirty="0" smtClean="0"/>
              <a:t>说明：</a:t>
            </a:r>
            <a:endParaRPr lang="en-US" altLang="zh-CN" dirty="0" smtClean="0"/>
          </a:p>
          <a:p>
            <a:pPr lvl="1"/>
            <a:r>
              <a:rPr lang="en-US" altLang="zh-CN" dirty="0" err="1">
                <a:solidFill>
                  <a:srgbClr val="000000"/>
                </a:solidFill>
                <a:latin typeface="微软雅黑" panose="020B0503020204020204" pitchFamily="34" charset="-122"/>
                <a:ea typeface="微软雅黑" panose="020B0503020204020204" pitchFamily="34" charset="-122"/>
              </a:rPr>
              <a:t>trigger_name</a:t>
            </a:r>
            <a:r>
              <a:rPr lang="zh-CN" altLang="en-US" dirty="0">
                <a:solidFill>
                  <a:srgbClr val="000000"/>
                </a:solidFill>
                <a:latin typeface="微软雅黑" panose="020B0503020204020204" pitchFamily="34" charset="-122"/>
                <a:ea typeface="微软雅黑" panose="020B0503020204020204" pitchFamily="34" charset="-122"/>
              </a:rPr>
              <a:t>：触发器的</a:t>
            </a:r>
            <a:r>
              <a:rPr lang="zh-CN" altLang="en-US" dirty="0" smtClean="0">
                <a:solidFill>
                  <a:srgbClr val="000000"/>
                </a:solidFill>
                <a:latin typeface="微软雅黑" panose="020B0503020204020204" pitchFamily="34" charset="-122"/>
                <a:ea typeface="微软雅黑" panose="020B0503020204020204" pitchFamily="34" charset="-122"/>
              </a:rPr>
              <a:t>名称。</a:t>
            </a:r>
            <a:endParaRPr lang="zh-CN" altLang="en-US" dirty="0">
              <a:solidFill>
                <a:srgbClr val="000000"/>
              </a:solidFill>
              <a:latin typeface="微软雅黑" panose="020B0503020204020204" pitchFamily="34" charset="-122"/>
              <a:ea typeface="微软雅黑" panose="020B0503020204020204" pitchFamily="34" charset="-122"/>
            </a:endParaRPr>
          </a:p>
          <a:p>
            <a:pPr lvl="1"/>
            <a:r>
              <a:rPr lang="en-US" altLang="zh-CN" dirty="0" err="1">
                <a:solidFill>
                  <a:srgbClr val="000000"/>
                </a:solidFill>
                <a:latin typeface="微软雅黑" panose="020B0503020204020204" pitchFamily="34" charset="-122"/>
                <a:ea typeface="微软雅黑" panose="020B0503020204020204" pitchFamily="34" charset="-122"/>
              </a:rPr>
              <a:t>tirgger_time</a:t>
            </a:r>
            <a:r>
              <a:rPr lang="zh-CN" altLang="en-US" dirty="0">
                <a:solidFill>
                  <a:srgbClr val="000000"/>
                </a:solidFill>
                <a:latin typeface="微软雅黑" panose="020B0503020204020204" pitchFamily="34" charset="-122"/>
                <a:ea typeface="微软雅黑" panose="020B0503020204020204" pitchFamily="34" charset="-122"/>
              </a:rPr>
              <a:t>：触发时机，为</a:t>
            </a:r>
            <a:r>
              <a:rPr lang="en-US" altLang="zh-CN" dirty="0">
                <a:solidFill>
                  <a:srgbClr val="0000FF"/>
                </a:solidFill>
                <a:latin typeface="微软雅黑" panose="020B0503020204020204" pitchFamily="34" charset="-122"/>
                <a:ea typeface="微软雅黑" panose="020B0503020204020204" pitchFamily="34" charset="-122"/>
              </a:rPr>
              <a:t>BEFORE</a:t>
            </a:r>
            <a:r>
              <a:rPr lang="zh-CN" altLang="en-US" dirty="0">
                <a:solidFill>
                  <a:srgbClr val="000000"/>
                </a:solidFill>
                <a:latin typeface="微软雅黑" panose="020B0503020204020204" pitchFamily="34" charset="-122"/>
                <a:ea typeface="微软雅黑" panose="020B0503020204020204" pitchFamily="34" charset="-122"/>
              </a:rPr>
              <a:t>或者</a:t>
            </a:r>
            <a:r>
              <a:rPr lang="en-US" altLang="zh-CN" dirty="0" smtClean="0">
                <a:solidFill>
                  <a:srgbClr val="0000FF"/>
                </a:solidFill>
                <a:latin typeface="微软雅黑" panose="020B0503020204020204" pitchFamily="34" charset="-122"/>
                <a:ea typeface="微软雅黑" panose="020B0503020204020204" pitchFamily="34" charset="-122"/>
              </a:rPr>
              <a:t>AFTER</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lvl="1"/>
            <a:r>
              <a:rPr lang="en-US" altLang="zh-CN" dirty="0" err="1">
                <a:solidFill>
                  <a:srgbClr val="000000"/>
                </a:solidFill>
                <a:latin typeface="微软雅黑" panose="020B0503020204020204" pitchFamily="34" charset="-122"/>
                <a:ea typeface="微软雅黑" panose="020B0503020204020204" pitchFamily="34" charset="-122"/>
              </a:rPr>
              <a:t>trigger_event</a:t>
            </a:r>
            <a:r>
              <a:rPr lang="zh-CN" altLang="en-US" dirty="0">
                <a:solidFill>
                  <a:srgbClr val="000000"/>
                </a:solidFill>
                <a:latin typeface="微软雅黑" panose="020B0503020204020204" pitchFamily="34" charset="-122"/>
                <a:ea typeface="微软雅黑" panose="020B0503020204020204" pitchFamily="34" charset="-122"/>
              </a:rPr>
              <a:t>：触发事件，为</a:t>
            </a:r>
            <a:r>
              <a:rPr lang="en-US" altLang="zh-CN" dirty="0">
                <a:solidFill>
                  <a:srgbClr val="0000FF"/>
                </a:solidFill>
                <a:latin typeface="微软雅黑" panose="020B0503020204020204" pitchFamily="34" charset="-122"/>
                <a:ea typeface="微软雅黑" panose="020B0503020204020204" pitchFamily="34" charset="-122"/>
              </a:rPr>
              <a:t>INSERT</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DELETE</a:t>
            </a:r>
            <a:r>
              <a:rPr lang="zh-CN" altLang="en-US" dirty="0">
                <a:solidFill>
                  <a:srgbClr val="000000"/>
                </a:solidFill>
                <a:latin typeface="微软雅黑" panose="020B0503020204020204" pitchFamily="34" charset="-122"/>
                <a:ea typeface="微软雅黑" panose="020B0503020204020204" pitchFamily="34" charset="-122"/>
              </a:rPr>
              <a:t>或者</a:t>
            </a:r>
            <a:r>
              <a:rPr lang="en-US" altLang="zh-CN" dirty="0" smtClean="0">
                <a:solidFill>
                  <a:srgbClr val="0000FF"/>
                </a:solidFill>
                <a:latin typeface="微软雅黑" panose="020B0503020204020204" pitchFamily="34" charset="-122"/>
                <a:ea typeface="微软雅黑" panose="020B0503020204020204" pitchFamily="34" charset="-122"/>
              </a:rPr>
              <a:t>UPDATE</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lvl="1"/>
            <a:r>
              <a:rPr lang="en-US" altLang="zh-CN" dirty="0" err="1">
                <a:solidFill>
                  <a:srgbClr val="000000"/>
                </a:solidFill>
                <a:latin typeface="微软雅黑" panose="020B0503020204020204" pitchFamily="34" charset="-122"/>
                <a:ea typeface="微软雅黑" panose="020B0503020204020204" pitchFamily="34" charset="-122"/>
              </a:rPr>
              <a:t>tb_name</a:t>
            </a:r>
            <a:r>
              <a:rPr lang="zh-CN" altLang="en-US" dirty="0">
                <a:solidFill>
                  <a:srgbClr val="000000"/>
                </a:solidFill>
                <a:latin typeface="微软雅黑" panose="020B0503020204020204" pitchFamily="34" charset="-122"/>
                <a:ea typeface="微软雅黑" panose="020B0503020204020204" pitchFamily="34" charset="-122"/>
              </a:rPr>
              <a:t>：表示建立触发器的</a:t>
            </a:r>
            <a:r>
              <a:rPr lang="zh-CN" altLang="en-US" dirty="0" smtClean="0">
                <a:solidFill>
                  <a:srgbClr val="000000"/>
                </a:solidFill>
                <a:latin typeface="微软雅黑" panose="020B0503020204020204" pitchFamily="34" charset="-122"/>
                <a:ea typeface="微软雅黑" panose="020B0503020204020204" pitchFamily="34" charset="-122"/>
              </a:rPr>
              <a:t>表名，</a:t>
            </a:r>
            <a:r>
              <a:rPr lang="zh-CN" altLang="en-US" dirty="0">
                <a:solidFill>
                  <a:srgbClr val="000000"/>
                </a:solidFill>
                <a:latin typeface="微软雅黑" panose="020B0503020204020204" pitchFamily="34" charset="-122"/>
                <a:ea typeface="微软雅黑" panose="020B0503020204020204" pitchFamily="34" charset="-122"/>
              </a:rPr>
              <a:t>就是在哪张表上建立</a:t>
            </a:r>
            <a:r>
              <a:rPr lang="zh-CN" altLang="en-US" dirty="0" smtClean="0">
                <a:solidFill>
                  <a:srgbClr val="000000"/>
                </a:solidFill>
                <a:latin typeface="微软雅黑" panose="020B0503020204020204" pitchFamily="34" charset="-122"/>
                <a:ea typeface="微软雅黑" panose="020B0503020204020204" pitchFamily="34" charset="-122"/>
              </a:rPr>
              <a:t>触发器。</a:t>
            </a:r>
            <a:endParaRPr lang="zh-CN" altLang="en-US" dirty="0">
              <a:solidFill>
                <a:srgbClr val="000000"/>
              </a:solidFill>
              <a:latin typeface="微软雅黑" panose="020B0503020204020204" pitchFamily="34" charset="-122"/>
              <a:ea typeface="微软雅黑" panose="020B0503020204020204" pitchFamily="34" charset="-122"/>
            </a:endParaRPr>
          </a:p>
          <a:p>
            <a:pPr lvl="1"/>
            <a:r>
              <a:rPr lang="en-US" altLang="zh-CN" dirty="0" err="1">
                <a:solidFill>
                  <a:srgbClr val="000000"/>
                </a:solidFill>
                <a:latin typeface="微软雅黑" panose="020B0503020204020204" pitchFamily="34" charset="-122"/>
                <a:ea typeface="微软雅黑" panose="020B0503020204020204" pitchFamily="34" charset="-122"/>
              </a:rPr>
              <a:t>trigger_stmt</a:t>
            </a:r>
            <a:r>
              <a:rPr lang="zh-CN" altLang="en-US" dirty="0">
                <a:solidFill>
                  <a:srgbClr val="000000"/>
                </a:solidFill>
                <a:latin typeface="微软雅黑" panose="020B0503020204020204" pitchFamily="34" charset="-122"/>
                <a:ea typeface="微软雅黑" panose="020B0503020204020204" pitchFamily="34" charset="-122"/>
              </a:rPr>
              <a:t>：触发器的程序体，可以是一条</a:t>
            </a:r>
            <a:r>
              <a:rPr lang="en-US" altLang="zh-CN" dirty="0">
                <a:solidFill>
                  <a:srgbClr val="000000"/>
                </a:solidFill>
                <a:latin typeface="微软雅黑" panose="020B0503020204020204" pitchFamily="34" charset="-122"/>
                <a:ea typeface="微软雅黑" panose="020B0503020204020204" pitchFamily="34" charset="-122"/>
              </a:rPr>
              <a:t>SQL</a:t>
            </a:r>
            <a:r>
              <a:rPr lang="zh-CN" altLang="en-US" dirty="0">
                <a:solidFill>
                  <a:srgbClr val="000000"/>
                </a:solidFill>
                <a:latin typeface="微软雅黑" panose="020B0503020204020204" pitchFamily="34" charset="-122"/>
                <a:ea typeface="微软雅黑" panose="020B0503020204020204" pitchFamily="34" charset="-122"/>
              </a:rPr>
              <a:t>语句或者是用</a:t>
            </a:r>
            <a:r>
              <a:rPr lang="en-US" altLang="zh-CN" dirty="0">
                <a:solidFill>
                  <a:srgbClr val="000000"/>
                </a:solidFill>
                <a:latin typeface="微软雅黑" panose="020B0503020204020204" pitchFamily="34" charset="-122"/>
                <a:ea typeface="微软雅黑" panose="020B0503020204020204" pitchFamily="34" charset="-122"/>
              </a:rPr>
              <a:t>BEGIN</a:t>
            </a:r>
            <a:r>
              <a:rPr lang="zh-CN" altLang="en-US" dirty="0">
                <a:solidFill>
                  <a:srgbClr val="000000"/>
                </a:solidFill>
                <a:latin typeface="微软雅黑" panose="020B0503020204020204" pitchFamily="34" charset="-122"/>
                <a:ea typeface="微软雅黑" panose="020B0503020204020204" pitchFamily="34" charset="-122"/>
              </a:rPr>
              <a:t>和</a:t>
            </a:r>
            <a:r>
              <a:rPr lang="en-US" altLang="zh-CN" dirty="0">
                <a:solidFill>
                  <a:srgbClr val="000000"/>
                </a:solidFill>
                <a:latin typeface="微软雅黑" panose="020B0503020204020204" pitchFamily="34" charset="-122"/>
                <a:ea typeface="微软雅黑" panose="020B0503020204020204" pitchFamily="34" charset="-122"/>
              </a:rPr>
              <a:t>END</a:t>
            </a:r>
            <a:r>
              <a:rPr lang="zh-CN" altLang="en-US" dirty="0">
                <a:solidFill>
                  <a:srgbClr val="000000"/>
                </a:solidFill>
                <a:latin typeface="微软雅黑" panose="020B0503020204020204" pitchFamily="34" charset="-122"/>
                <a:ea typeface="微软雅黑" panose="020B0503020204020204" pitchFamily="34" charset="-122"/>
              </a:rPr>
              <a:t>包含的多条</a:t>
            </a:r>
            <a:r>
              <a:rPr lang="zh-CN" altLang="en-US" dirty="0" smtClean="0">
                <a:solidFill>
                  <a:srgbClr val="000000"/>
                </a:solidFill>
                <a:latin typeface="微软雅黑" panose="020B0503020204020204" pitchFamily="34" charset="-122"/>
                <a:ea typeface="微软雅黑" panose="020B0503020204020204" pitchFamily="34" charset="-122"/>
              </a:rPr>
              <a:t>语句</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495604" y="2049278"/>
            <a:ext cx="7820810" cy="92333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a:solidFill>
                  <a:srgbClr val="0000FF"/>
                </a:solidFill>
                <a:latin typeface="微软雅黑" panose="020B0503020204020204" pitchFamily="34" charset="-122"/>
                <a:ea typeface="微软雅黑" panose="020B0503020204020204" pitchFamily="34" charset="-122"/>
              </a:rPr>
              <a:t>CREATE TRIGGER </a:t>
            </a:r>
            <a:r>
              <a:rPr lang="en-US" altLang="zh-CN" b="1" dirty="0" err="1">
                <a:solidFill>
                  <a:srgbClr val="000000"/>
                </a:solidFill>
                <a:latin typeface="微软雅黑" panose="020B0503020204020204" pitchFamily="34" charset="-122"/>
                <a:ea typeface="微软雅黑" panose="020B0503020204020204" pitchFamily="34" charset="-122"/>
              </a:rPr>
              <a:t>trigger_name</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trigger_time</a:t>
            </a:r>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trigger_event</a:t>
            </a:r>
            <a:r>
              <a:rPr lang="en-US" altLang="zh-CN" b="1" dirty="0">
                <a:solidFill>
                  <a:srgbClr val="000000"/>
                </a:solidFill>
                <a:latin typeface="微软雅黑" panose="020B0503020204020204" pitchFamily="34" charset="-122"/>
                <a:ea typeface="微软雅黑" panose="020B0503020204020204" pitchFamily="34" charset="-122"/>
              </a:rPr>
              <a:t> </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ON</a:t>
            </a:r>
            <a:r>
              <a:rPr lang="en-US" altLang="zh-CN" b="1" dirty="0" smtClean="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tb_name</a:t>
            </a:r>
            <a:r>
              <a:rPr lang="en-US" altLang="zh-CN" b="1" dirty="0">
                <a:solidFill>
                  <a:srgbClr val="000000"/>
                </a:solidFill>
                <a:latin typeface="微软雅黑" panose="020B0503020204020204" pitchFamily="34" charset="-122"/>
                <a:ea typeface="微软雅黑" panose="020B0503020204020204" pitchFamily="34" charset="-122"/>
              </a:rPr>
              <a:t> </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FOR </a:t>
            </a:r>
            <a:r>
              <a:rPr lang="en-US" altLang="zh-CN" b="1" dirty="0">
                <a:solidFill>
                  <a:srgbClr val="0000FF"/>
                </a:solidFill>
                <a:latin typeface="微软雅黑" panose="020B0503020204020204" pitchFamily="34" charset="-122"/>
                <a:ea typeface="微软雅黑" panose="020B0503020204020204" pitchFamily="34" charset="-122"/>
              </a:rPr>
              <a:t>EACH ROW </a:t>
            </a:r>
            <a:r>
              <a:rPr lang="en-US" altLang="zh-CN" b="1" dirty="0" err="1" smtClean="0">
                <a:solidFill>
                  <a:srgbClr val="000000"/>
                </a:solidFill>
                <a:latin typeface="微软雅黑" panose="020B0503020204020204" pitchFamily="34" charset="-122"/>
                <a:ea typeface="微软雅黑" panose="020B0503020204020204" pitchFamily="34" charset="-122"/>
              </a:rPr>
              <a:t>trigger_statement</a:t>
            </a:r>
            <a:endParaRPr lang="en-US" altLang="zh-CN"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221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简单触发器</a:t>
            </a:r>
            <a:endParaRPr lang="zh-CN" altLang="en-US" dirty="0"/>
          </a:p>
        </p:txBody>
      </p:sp>
      <p:sp>
        <p:nvSpPr>
          <p:cNvPr id="3" name="内容占位符 2"/>
          <p:cNvSpPr>
            <a:spLocks noGrp="1"/>
          </p:cNvSpPr>
          <p:nvPr>
            <p:ph idx="1"/>
          </p:nvPr>
        </p:nvSpPr>
        <p:spPr/>
        <p:txBody>
          <a:bodyPr/>
          <a:lstStyle/>
          <a:p>
            <a:r>
              <a:rPr lang="zh-CN" altLang="en-US" dirty="0" smtClean="0"/>
              <a:t>触发器示例：</a:t>
            </a:r>
            <a:endParaRPr lang="zh-CN" altLang="en-US" dirty="0"/>
          </a:p>
        </p:txBody>
      </p:sp>
      <p:sp>
        <p:nvSpPr>
          <p:cNvPr id="4" name="矩形 3"/>
          <p:cNvSpPr/>
          <p:nvPr/>
        </p:nvSpPr>
        <p:spPr>
          <a:xfrm>
            <a:off x="495604" y="2049278"/>
            <a:ext cx="7820810" cy="313932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rPr>
              <a:t>创建一个日志表</a:t>
            </a:r>
            <a:endParaRPr lang="en-US" altLang="zh-CN"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b="1" dirty="0" smtClean="0">
                <a:solidFill>
                  <a:srgbClr val="000000"/>
                </a:solidFill>
                <a:latin typeface="微软雅黑" panose="020B0503020204020204" pitchFamily="34" charset="-122"/>
                <a:ea typeface="微软雅黑" panose="020B0503020204020204" pitchFamily="34" charset="-122"/>
              </a:rPr>
              <a:t>CREATE </a:t>
            </a:r>
            <a:r>
              <a:rPr lang="en-US" altLang="zh-CN" b="1" dirty="0">
                <a:solidFill>
                  <a:srgbClr val="000000"/>
                </a:solidFill>
                <a:latin typeface="微软雅黑" panose="020B0503020204020204" pitchFamily="34" charset="-122"/>
                <a:ea typeface="微软雅黑" panose="020B0503020204020204" pitchFamily="34" charset="-122"/>
              </a:rPr>
              <a:t>TABLE `logs` (id INT AUTO_INCREMENT PRIMARY </a:t>
            </a:r>
            <a:r>
              <a:rPr lang="en-US" altLang="zh-CN" b="1" dirty="0" err="1">
                <a:solidFill>
                  <a:srgbClr val="000000"/>
                </a:solidFill>
                <a:latin typeface="微软雅黑" panose="020B0503020204020204" pitchFamily="34" charset="-122"/>
                <a:ea typeface="微软雅黑" panose="020B0503020204020204" pitchFamily="34" charset="-122"/>
              </a:rPr>
              <a:t>KEY,msg</a:t>
            </a:r>
            <a:r>
              <a:rPr lang="en-US" altLang="zh-CN" b="1" dirty="0">
                <a:solidFill>
                  <a:srgbClr val="000000"/>
                </a:solidFill>
                <a:latin typeface="微软雅黑" panose="020B0503020204020204" pitchFamily="34" charset="-122"/>
                <a:ea typeface="微软雅黑" panose="020B0503020204020204" pitchFamily="34" charset="-122"/>
              </a:rPr>
              <a:t> VARCHAR(100),</a:t>
            </a:r>
            <a:r>
              <a:rPr lang="en-US" altLang="zh-CN" b="1" dirty="0" err="1">
                <a:solidFill>
                  <a:srgbClr val="000000"/>
                </a:solidFill>
                <a:latin typeface="微软雅黑" panose="020B0503020204020204" pitchFamily="34" charset="-122"/>
                <a:ea typeface="微软雅黑" panose="020B0503020204020204" pitchFamily="34" charset="-122"/>
              </a:rPr>
              <a:t>deletetime</a:t>
            </a:r>
            <a:r>
              <a:rPr lang="en-US" altLang="zh-CN" b="1" dirty="0">
                <a:solidFill>
                  <a:srgbClr val="000000"/>
                </a:solidFill>
                <a:latin typeface="微软雅黑" panose="020B0503020204020204" pitchFamily="34" charset="-122"/>
                <a:ea typeface="微软雅黑" panose="020B0503020204020204" pitchFamily="34" charset="-122"/>
              </a:rPr>
              <a:t> DATETIME</a:t>
            </a:r>
            <a:r>
              <a:rPr lang="en-US" altLang="zh-CN" b="1" dirty="0" smtClean="0">
                <a:solidFill>
                  <a:srgbClr val="000000"/>
                </a:solidFill>
                <a:latin typeface="微软雅黑" panose="020B0503020204020204" pitchFamily="34" charset="-122"/>
                <a:ea typeface="微软雅黑" panose="020B0503020204020204" pitchFamily="34" charset="-122"/>
              </a:rPr>
              <a:t>);</a:t>
            </a:r>
          </a:p>
          <a:p>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rPr>
              <a:t>创建一个删除触发器</a:t>
            </a:r>
            <a:endParaRPr lang="en-US" altLang="zh-CN"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rPr>
              <a:t>CREATE TRIGGER </a:t>
            </a:r>
            <a:r>
              <a:rPr lang="en-US" altLang="zh-CN" b="1" dirty="0" err="1">
                <a:solidFill>
                  <a:srgbClr val="000000"/>
                </a:solidFill>
                <a:latin typeface="微软雅黑" panose="020B0503020204020204" pitchFamily="34" charset="-122"/>
                <a:ea typeface="微软雅黑" panose="020B0503020204020204" pitchFamily="34" charset="-122"/>
              </a:rPr>
              <a:t>tg_log</a:t>
            </a:r>
            <a:r>
              <a:rPr lang="en-US" altLang="zh-CN" b="1" dirty="0">
                <a:solidFill>
                  <a:srgbClr val="000000"/>
                </a:solidFill>
                <a:latin typeface="微软雅黑" panose="020B0503020204020204" pitchFamily="34" charset="-122"/>
                <a:ea typeface="微软雅黑" panose="020B0503020204020204" pitchFamily="34" charset="-122"/>
              </a:rPr>
              <a:t> BEFORE DELETE </a:t>
            </a:r>
          </a:p>
          <a:p>
            <a:r>
              <a:rPr lang="en-US" altLang="zh-CN" b="1" dirty="0">
                <a:solidFill>
                  <a:srgbClr val="000000"/>
                </a:solidFill>
                <a:latin typeface="微软雅黑" panose="020B0503020204020204" pitchFamily="34" charset="-122"/>
                <a:ea typeface="微软雅黑" panose="020B0503020204020204" pitchFamily="34" charset="-122"/>
              </a:rPr>
              <a:t>ON student FOR EACH ROW</a:t>
            </a:r>
          </a:p>
          <a:p>
            <a:r>
              <a:rPr lang="en-US" altLang="zh-CN" b="1" dirty="0">
                <a:solidFill>
                  <a:srgbClr val="000000"/>
                </a:solidFill>
                <a:latin typeface="微软雅黑" panose="020B0503020204020204" pitchFamily="34" charset="-122"/>
                <a:ea typeface="微软雅黑" panose="020B0503020204020204" pitchFamily="34" charset="-122"/>
              </a:rPr>
              <a:t>INSERT INTO `logs`(</a:t>
            </a:r>
            <a:r>
              <a:rPr lang="en-US" altLang="zh-CN" b="1" dirty="0" err="1">
                <a:solidFill>
                  <a:srgbClr val="000000"/>
                </a:solidFill>
                <a:latin typeface="微软雅黑" panose="020B0503020204020204" pitchFamily="34" charset="-122"/>
                <a:ea typeface="微软雅黑" panose="020B0503020204020204" pitchFamily="34" charset="-122"/>
              </a:rPr>
              <a:t>msg,deletetime</a:t>
            </a:r>
            <a:r>
              <a:rPr lang="en-US" altLang="zh-CN" b="1" dirty="0">
                <a:solidFill>
                  <a:srgbClr val="000000"/>
                </a:solidFill>
                <a:latin typeface="微软雅黑" panose="020B0503020204020204" pitchFamily="34" charset="-122"/>
                <a:ea typeface="微软雅黑" panose="020B0503020204020204" pitchFamily="34" charset="-122"/>
              </a:rPr>
              <a:t>) VALUES('</a:t>
            </a:r>
            <a:r>
              <a:rPr lang="zh-CN" altLang="en-US" b="1" dirty="0">
                <a:solidFill>
                  <a:srgbClr val="000000"/>
                </a:solidFill>
                <a:latin typeface="微软雅黑" panose="020B0503020204020204" pitchFamily="34" charset="-122"/>
                <a:ea typeface="微软雅黑" panose="020B0503020204020204" pitchFamily="34" charset="-122"/>
              </a:rPr>
              <a:t>删除数据</a:t>
            </a:r>
            <a:r>
              <a:rPr lang="en-US" altLang="zh-CN" b="1" dirty="0">
                <a:solidFill>
                  <a:srgbClr val="000000"/>
                </a:solidFill>
                <a:latin typeface="微软雅黑" panose="020B0503020204020204" pitchFamily="34" charset="-122"/>
                <a:ea typeface="微软雅黑" panose="020B0503020204020204" pitchFamily="34" charset="-122"/>
              </a:rPr>
              <a:t>',NOW</a:t>
            </a:r>
            <a:r>
              <a:rPr lang="en-US" altLang="zh-CN" b="1" dirty="0" smtClean="0">
                <a:solidFill>
                  <a:srgbClr val="000000"/>
                </a:solidFill>
                <a:latin typeface="微软雅黑" panose="020B0503020204020204" pitchFamily="34" charset="-122"/>
                <a:ea typeface="微软雅黑" panose="020B0503020204020204" pitchFamily="34" charset="-122"/>
              </a:rPr>
              <a:t>());</a:t>
            </a:r>
          </a:p>
          <a:p>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b="1" dirty="0" smtClean="0">
                <a:solidFill>
                  <a:schemeClr val="accent5">
                    <a:lumMod val="75000"/>
                  </a:schemeClr>
                </a:solidFill>
                <a:latin typeface="微软雅黑" panose="020B0503020204020204" pitchFamily="34" charset="-122"/>
                <a:ea typeface="微软雅黑" panose="020B0503020204020204" pitchFamily="34" charset="-122"/>
              </a:rPr>
              <a:t>执行删除操作</a:t>
            </a:r>
            <a:endParaRPr lang="en-US" altLang="zh-CN"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rPr>
              <a:t>DELETE FROM student WHERE </a:t>
            </a:r>
            <a:r>
              <a:rPr lang="en-US" altLang="zh-CN" b="1" dirty="0" err="1">
                <a:solidFill>
                  <a:srgbClr val="000000"/>
                </a:solidFill>
                <a:latin typeface="微软雅黑" panose="020B0503020204020204" pitchFamily="34" charset="-122"/>
                <a:ea typeface="微软雅黑" panose="020B0503020204020204" pitchFamily="34" charset="-122"/>
              </a:rPr>
              <a:t>sno</a:t>
            </a:r>
            <a:r>
              <a:rPr lang="en-US" altLang="zh-CN" b="1" dirty="0">
                <a:solidFill>
                  <a:srgbClr val="000000"/>
                </a:solidFill>
                <a:latin typeface="微软雅黑" panose="020B0503020204020204" pitchFamily="34" charset="-122"/>
                <a:ea typeface="微软雅黑" panose="020B0503020204020204" pitchFamily="34" charset="-122"/>
              </a:rPr>
              <a:t> = 110;</a:t>
            </a:r>
          </a:p>
        </p:txBody>
      </p:sp>
      <p:sp>
        <p:nvSpPr>
          <p:cNvPr id="5" name="矩形 4"/>
          <p:cNvSpPr/>
          <p:nvPr/>
        </p:nvSpPr>
        <p:spPr>
          <a:xfrm>
            <a:off x="219175" y="5511679"/>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当执行删除操作后，我们发现在</a:t>
            </a:r>
            <a:r>
              <a:rPr lang="en-US" altLang="zh-CN" dirty="0" smtClean="0">
                <a:latin typeface="微软雅黑" panose="020B0503020204020204" pitchFamily="34" charset="-122"/>
                <a:ea typeface="微软雅黑" panose="020B0503020204020204" pitchFamily="34" charset="-122"/>
              </a:rPr>
              <a:t>logs</a:t>
            </a:r>
            <a:r>
              <a:rPr lang="zh-CN" altLang="en-US" dirty="0" smtClean="0">
                <a:latin typeface="微软雅黑" panose="020B0503020204020204" pitchFamily="34" charset="-122"/>
                <a:ea typeface="微软雅黑" panose="020B0503020204020204" pitchFamily="34" charset="-122"/>
              </a:rPr>
              <a:t>表中插入了一条记录。这个就是触发器。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98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触发事件（</a:t>
            </a:r>
            <a:r>
              <a:rPr lang="en-US" altLang="zh-CN" dirty="0" err="1" smtClean="0"/>
              <a:t>tigger_event</a:t>
            </a:r>
            <a:r>
              <a:rPr lang="zh-CN" altLang="en-US" dirty="0" smtClean="0"/>
              <a:t>）</a:t>
            </a:r>
            <a:endParaRPr lang="zh-CN" altLang="en-US" dirty="0"/>
          </a:p>
        </p:txBody>
      </p:sp>
      <p:sp>
        <p:nvSpPr>
          <p:cNvPr id="3" name="内容占位符 2"/>
          <p:cNvSpPr>
            <a:spLocks noGrp="1"/>
          </p:cNvSpPr>
          <p:nvPr>
            <p:ph idx="1"/>
          </p:nvPr>
        </p:nvSpPr>
        <p:spPr>
          <a:xfrm>
            <a:off x="611504" y="1485264"/>
            <a:ext cx="7704911" cy="4663287"/>
          </a:xfrm>
        </p:spPr>
        <p:txBody>
          <a:bodyPr>
            <a:normAutofit/>
          </a:bodyPr>
          <a:lstStyle/>
          <a:p>
            <a:r>
              <a:rPr lang="zh-CN" altLang="en-US" dirty="0" smtClean="0"/>
              <a:t>触发事件</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创建触发器和存储过程非常类似，只是存储过程是由用户手动进行调用，而触发器是由特定的指令被动调用的。</a:t>
            </a:r>
            <a:endParaRPr lang="en-US" altLang="zh-CN" dirty="0" smtClean="0"/>
          </a:p>
          <a:p>
            <a:r>
              <a:rPr lang="zh-CN" altLang="en-US" dirty="0" smtClean="0"/>
              <a:t>在</a:t>
            </a:r>
            <a:r>
              <a:rPr lang="en-US" altLang="zh-CN" dirty="0" smtClean="0"/>
              <a:t>5.72</a:t>
            </a:r>
            <a:r>
              <a:rPr lang="zh-CN" altLang="en-US" dirty="0" smtClean="0"/>
              <a:t>版本以前，同一个类型的事件不允许添加两个相同的触发器。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8646217"/>
              </p:ext>
            </p:extLst>
          </p:nvPr>
        </p:nvGraphicFramePr>
        <p:xfrm>
          <a:off x="609596" y="1995311"/>
          <a:ext cx="7706817" cy="2215444"/>
        </p:xfrm>
        <a:graphic>
          <a:graphicData uri="http://schemas.openxmlformats.org/drawingml/2006/table">
            <a:tbl>
              <a:tblPr firstRow="1" bandRow="1">
                <a:tableStyleId>{5C22544A-7EE6-4342-B048-85BDC9FD1C3A}</a:tableStyleId>
              </a:tblPr>
              <a:tblGrid>
                <a:gridCol w="2111025"/>
                <a:gridCol w="5595792"/>
              </a:tblGrid>
              <a:tr h="553861">
                <a:tc>
                  <a:txBody>
                    <a:bodyPr/>
                    <a:lstStyle/>
                    <a:p>
                      <a:pPr algn="ctr"/>
                      <a:r>
                        <a:rPr lang="zh-CN" altLang="en-US" dirty="0" smtClean="0">
                          <a:latin typeface="微软雅黑" panose="020B0503020204020204" pitchFamily="34" charset="-122"/>
                          <a:ea typeface="微软雅黑" panose="020B0503020204020204" pitchFamily="34" charset="-122"/>
                        </a:rPr>
                        <a:t>触发器类型</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激发触发器的语句</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INSERT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INSERT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LOAD</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DATA</a:t>
                      </a:r>
                      <a:r>
                        <a:rPr lang="zh-CN" altLang="en-US" baseline="0"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REPLACE</a:t>
                      </a:r>
                      <a:r>
                        <a:rPr lang="zh-CN" altLang="en-US" baseline="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UPDATE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UPDATE</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DELETE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DELETE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REPLACE</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975180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和</a:t>
            </a:r>
            <a:r>
              <a:rPr lang="en-US" altLang="zh-CN" dirty="0" smtClean="0"/>
              <a:t>OLD</a:t>
            </a:r>
            <a:endParaRPr lang="zh-CN" altLang="en-US" dirty="0"/>
          </a:p>
        </p:txBody>
      </p:sp>
      <p:sp>
        <p:nvSpPr>
          <p:cNvPr id="3" name="内容占位符 2"/>
          <p:cNvSpPr>
            <a:spLocks noGrp="1"/>
          </p:cNvSpPr>
          <p:nvPr>
            <p:ph idx="1"/>
          </p:nvPr>
        </p:nvSpPr>
        <p:spPr/>
        <p:txBody>
          <a:bodyPr/>
          <a:lstStyle/>
          <a:p>
            <a:r>
              <a:rPr lang="zh-CN" altLang="en-US" dirty="0" smtClean="0"/>
              <a:t>在触发器中可以定义变量，但是有两个比较特殊的变量。</a:t>
            </a:r>
            <a:r>
              <a:rPr lang="en-US" altLang="zh-CN" dirty="0" smtClean="0"/>
              <a:t>NEW</a:t>
            </a:r>
            <a:r>
              <a:rPr lang="zh-CN" altLang="en-US" dirty="0" smtClean="0"/>
              <a:t>代表新的值，</a:t>
            </a:r>
            <a:r>
              <a:rPr lang="en-US" altLang="zh-CN" dirty="0" smtClean="0"/>
              <a:t>OLD</a:t>
            </a:r>
            <a:r>
              <a:rPr lang="zh-CN" altLang="en-US" dirty="0" smtClean="0"/>
              <a:t>代表旧的值。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88019874"/>
              </p:ext>
            </p:extLst>
          </p:nvPr>
        </p:nvGraphicFramePr>
        <p:xfrm>
          <a:off x="609599" y="2277535"/>
          <a:ext cx="7706817" cy="2215444"/>
        </p:xfrm>
        <a:graphic>
          <a:graphicData uri="http://schemas.openxmlformats.org/drawingml/2006/table">
            <a:tbl>
              <a:tblPr firstRow="1" bandRow="1">
                <a:tableStyleId>{5C22544A-7EE6-4342-B048-85BDC9FD1C3A}</a:tableStyleId>
              </a:tblPr>
              <a:tblGrid>
                <a:gridCol w="2111025"/>
                <a:gridCol w="5595792"/>
              </a:tblGrid>
              <a:tr h="553861">
                <a:tc>
                  <a:txBody>
                    <a:bodyPr/>
                    <a:lstStyle/>
                    <a:p>
                      <a:pPr algn="ctr"/>
                      <a:r>
                        <a:rPr lang="zh-CN" altLang="en-US" dirty="0" smtClean="0">
                          <a:latin typeface="微软雅黑" panose="020B0503020204020204" pitchFamily="34" charset="-122"/>
                          <a:ea typeface="微软雅黑" panose="020B0503020204020204" pitchFamily="34" charset="-122"/>
                        </a:rPr>
                        <a:t>触发器类型</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NEW</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OLD</a:t>
                      </a:r>
                      <a:r>
                        <a:rPr lang="zh-CN" altLang="en-US" dirty="0" smtClean="0">
                          <a:latin typeface="微软雅黑" panose="020B0503020204020204" pitchFamily="34" charset="-122"/>
                          <a:ea typeface="微软雅黑" panose="020B0503020204020204" pitchFamily="34" charset="-122"/>
                        </a:rPr>
                        <a:t>的使用</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INSERT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NEW</a:t>
                      </a:r>
                      <a:r>
                        <a:rPr lang="zh-CN" altLang="en-US" dirty="0" smtClean="0">
                          <a:latin typeface="微软雅黑" panose="020B0503020204020204" pitchFamily="34" charset="-122"/>
                          <a:ea typeface="微软雅黑" panose="020B0503020204020204" pitchFamily="34" charset="-122"/>
                        </a:rPr>
                        <a:t>表示新增的数据。</a:t>
                      </a:r>
                      <a:r>
                        <a:rPr lang="en-US" altLang="zh-CN" dirty="0" smtClean="0">
                          <a:latin typeface="微软雅黑" panose="020B0503020204020204" pitchFamily="34" charset="-122"/>
                          <a:ea typeface="微软雅黑" panose="020B0503020204020204" pitchFamily="34" charset="-122"/>
                        </a:rPr>
                        <a:t>OLD</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INSERT</a:t>
                      </a:r>
                      <a:r>
                        <a:rPr lang="zh-CN" altLang="en-US" dirty="0" smtClean="0">
                          <a:latin typeface="微软雅黑" panose="020B0503020204020204" pitchFamily="34" charset="-122"/>
                          <a:ea typeface="微软雅黑" panose="020B0503020204020204" pitchFamily="34" charset="-122"/>
                        </a:rPr>
                        <a:t>中不存在。</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UPDATE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OLD</a:t>
                      </a:r>
                      <a:r>
                        <a:rPr lang="zh-CN" altLang="en-US" dirty="0" smtClean="0">
                          <a:latin typeface="微软雅黑" panose="020B0503020204020204" pitchFamily="34" charset="-122"/>
                          <a:ea typeface="微软雅黑" panose="020B0503020204020204" pitchFamily="34" charset="-122"/>
                        </a:rPr>
                        <a:t>表示原始表的数据，</a:t>
                      </a:r>
                      <a:r>
                        <a:rPr lang="en-US" altLang="zh-CN" dirty="0" smtClean="0">
                          <a:latin typeface="微软雅黑" panose="020B0503020204020204" pitchFamily="34" charset="-122"/>
                          <a:ea typeface="微软雅黑" panose="020B0503020204020204" pitchFamily="34" charset="-122"/>
                        </a:rPr>
                        <a:t>NEW</a:t>
                      </a:r>
                      <a:r>
                        <a:rPr lang="zh-CN" altLang="en-US" dirty="0" smtClean="0">
                          <a:latin typeface="微软雅黑" panose="020B0503020204020204" pitchFamily="34" charset="-122"/>
                          <a:ea typeface="微软雅黑" panose="020B0503020204020204" pitchFamily="34" charset="-122"/>
                        </a:rPr>
                        <a:t>表示将要更新的数据。</a:t>
                      </a:r>
                      <a:endParaRPr lang="zh-CN" altLang="en-US" dirty="0">
                        <a:latin typeface="微软雅黑" panose="020B0503020204020204" pitchFamily="34" charset="-122"/>
                        <a:ea typeface="微软雅黑" panose="020B0503020204020204" pitchFamily="34" charset="-122"/>
                      </a:endParaRPr>
                    </a:p>
                  </a:txBody>
                  <a:tcPr anchor="ctr"/>
                </a:tc>
              </a:tr>
              <a:tr h="553861">
                <a:tc>
                  <a:txBody>
                    <a:bodyPr/>
                    <a:lstStyle/>
                    <a:p>
                      <a:r>
                        <a:rPr lang="en-US" altLang="zh-CN" dirty="0" smtClean="0">
                          <a:latin typeface="微软雅黑" panose="020B0503020204020204" pitchFamily="34" charset="-122"/>
                          <a:ea typeface="微软雅黑" panose="020B0503020204020204" pitchFamily="34" charset="-122"/>
                        </a:rPr>
                        <a:t>DELETE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OLD</a:t>
                      </a:r>
                      <a:r>
                        <a:rPr lang="zh-CN" altLang="en-US" dirty="0" smtClean="0">
                          <a:latin typeface="微软雅黑" panose="020B0503020204020204" pitchFamily="34" charset="-122"/>
                          <a:ea typeface="微软雅黑" panose="020B0503020204020204" pitchFamily="34" charset="-122"/>
                        </a:rPr>
                        <a:t>表示原始表的数据。</a:t>
                      </a:r>
                      <a:r>
                        <a:rPr lang="en-US" altLang="zh-CN" dirty="0" smtClean="0">
                          <a:latin typeface="微软雅黑" panose="020B0503020204020204" pitchFamily="34" charset="-122"/>
                          <a:ea typeface="微软雅黑" panose="020B0503020204020204" pitchFamily="34" charset="-122"/>
                        </a:rPr>
                        <a:t>NEW</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DELETE</a:t>
                      </a:r>
                      <a:r>
                        <a:rPr lang="zh-CN" altLang="en-US" dirty="0" smtClean="0">
                          <a:latin typeface="微软雅黑" panose="020B0503020204020204" pitchFamily="34" charset="-122"/>
                          <a:ea typeface="微软雅黑" panose="020B0503020204020204" pitchFamily="34" charset="-122"/>
                        </a:rPr>
                        <a:t>中不存在。</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5" name="矩形 4"/>
          <p:cNvSpPr/>
          <p:nvPr/>
        </p:nvSpPr>
        <p:spPr>
          <a:xfrm>
            <a:off x="609599" y="4725144"/>
            <a:ext cx="7820810" cy="64633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err="1" smtClean="0">
                <a:solidFill>
                  <a:srgbClr val="000000"/>
                </a:solidFill>
                <a:latin typeface="微软雅黑" panose="020B0503020204020204" pitchFamily="34" charset="-122"/>
                <a:ea typeface="微软雅黑" panose="020B0503020204020204" pitchFamily="34" charset="-122"/>
              </a:rPr>
              <a:t>new.columnname</a:t>
            </a:r>
            <a:r>
              <a:rPr lang="zh-CN" altLang="en-US" b="1" dirty="0">
                <a:solidFill>
                  <a:srgbClr val="000000"/>
                </a:solidFill>
                <a:latin typeface="微软雅黑" panose="020B0503020204020204" pitchFamily="34" charset="-122"/>
                <a:ea typeface="微软雅黑" panose="020B0503020204020204" pitchFamily="34" charset="-122"/>
              </a:rPr>
              <a:t>：新增行的某列数据</a:t>
            </a:r>
          </a:p>
          <a:p>
            <a:r>
              <a:rPr lang="en-US" altLang="zh-CN" b="1" dirty="0" err="1" smtClean="0">
                <a:solidFill>
                  <a:srgbClr val="000000"/>
                </a:solidFill>
                <a:latin typeface="微软雅黑" panose="020B0503020204020204" pitchFamily="34" charset="-122"/>
                <a:ea typeface="微软雅黑" panose="020B0503020204020204" pitchFamily="34" charset="-122"/>
              </a:rPr>
              <a:t>old.columnname</a:t>
            </a:r>
            <a:r>
              <a:rPr lang="zh-CN" altLang="en-US" b="1" dirty="0" smtClean="0">
                <a:solidFill>
                  <a:srgbClr val="000000"/>
                </a:solidFill>
                <a:latin typeface="微软雅黑" panose="020B0503020204020204" pitchFamily="34" charset="-122"/>
                <a:ea typeface="微软雅黑" panose="020B0503020204020204" pitchFamily="34" charset="-122"/>
              </a:rPr>
              <a:t>： 删除</a:t>
            </a:r>
            <a:r>
              <a:rPr lang="zh-CN" altLang="en-US" b="1" dirty="0">
                <a:solidFill>
                  <a:srgbClr val="000000"/>
                </a:solidFill>
                <a:latin typeface="微软雅黑" panose="020B0503020204020204" pitchFamily="34" charset="-122"/>
                <a:ea typeface="微软雅黑" panose="020B0503020204020204" pitchFamily="34" charset="-122"/>
              </a:rPr>
              <a:t>行的某列数据</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219175" y="5596681"/>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注意：</a:t>
            </a:r>
            <a:r>
              <a:rPr lang="en-US" altLang="zh-CN" smtClean="0">
                <a:latin typeface="微软雅黑" panose="020B0503020204020204" pitchFamily="34" charset="-122"/>
                <a:ea typeface="微软雅黑" panose="020B0503020204020204" pitchFamily="34" charset="-122"/>
              </a:rPr>
              <a:t>OLD</a:t>
            </a:r>
            <a:r>
              <a:rPr lang="zh-CN" altLang="en-US" dirty="0">
                <a:latin typeface="微软雅黑" panose="020B0503020204020204" pitchFamily="34" charset="-122"/>
                <a:ea typeface="微软雅黑" panose="020B0503020204020204" pitchFamily="34" charset="-122"/>
              </a:rPr>
              <a:t>是只读的，而</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则可以在触发器中使用 </a:t>
            </a:r>
            <a:r>
              <a:rPr lang="en-US" altLang="zh-CN" dirty="0">
                <a:latin typeface="微软雅黑" panose="020B0503020204020204" pitchFamily="34" charset="-122"/>
                <a:ea typeface="微软雅黑" panose="020B0503020204020204" pitchFamily="34" charset="-122"/>
              </a:rPr>
              <a:t>SET </a:t>
            </a:r>
            <a:r>
              <a:rPr lang="zh-CN" altLang="en-US" dirty="0">
                <a:latin typeface="微软雅黑" panose="020B0503020204020204" pitchFamily="34" charset="-122"/>
                <a:ea typeface="微软雅黑" panose="020B0503020204020204" pitchFamily="34" charset="-122"/>
              </a:rPr>
              <a:t>赋值，这样不会再次触发触发器，造成循环</a:t>
            </a:r>
            <a:r>
              <a:rPr lang="zh-CN" altLang="en-US" dirty="0" smtClean="0">
                <a:latin typeface="微软雅黑" panose="020B0503020204020204" pitchFamily="34" charset="-122"/>
                <a:ea typeface="微软雅黑" panose="020B0503020204020204" pitchFamily="34" charset="-122"/>
              </a:rPr>
              <a:t>调用</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544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和</a:t>
            </a:r>
            <a:r>
              <a:rPr lang="en-US" altLang="zh-CN" dirty="0" smtClean="0"/>
              <a:t>OLD</a:t>
            </a:r>
            <a:r>
              <a:rPr lang="zh-CN" altLang="en-US" dirty="0" smtClean="0"/>
              <a:t>的用法</a:t>
            </a:r>
            <a:endParaRPr lang="zh-CN" altLang="en-US" dirty="0"/>
          </a:p>
        </p:txBody>
      </p:sp>
      <p:sp>
        <p:nvSpPr>
          <p:cNvPr id="3" name="内容占位符 2"/>
          <p:cNvSpPr>
            <a:spLocks noGrp="1"/>
          </p:cNvSpPr>
          <p:nvPr>
            <p:ph idx="1"/>
          </p:nvPr>
        </p:nvSpPr>
        <p:spPr/>
        <p:txBody>
          <a:bodyPr/>
          <a:lstStyle/>
          <a:p>
            <a:r>
              <a:rPr lang="zh-CN" altLang="en-US" dirty="0" smtClean="0"/>
              <a:t>添加一个日志记录表，监听</a:t>
            </a:r>
            <a:r>
              <a:rPr lang="en-US" altLang="zh-CN" dirty="0" smtClean="0"/>
              <a:t>student</a:t>
            </a:r>
            <a:r>
              <a:rPr lang="zh-CN" altLang="en-US" dirty="0" smtClean="0"/>
              <a:t>表，如果有用户新增信息，则将新增操作记录到日志表中。并记录添加的用户</a:t>
            </a:r>
            <a:r>
              <a:rPr lang="en-US" altLang="zh-CN" dirty="0" smtClean="0"/>
              <a:t>id</a:t>
            </a:r>
            <a:r>
              <a:rPr lang="zh-CN" altLang="en-US" dirty="0" smtClean="0"/>
              <a:t>。</a:t>
            </a:r>
            <a:endParaRPr lang="en-US" altLang="zh-CN" dirty="0" smtClean="0"/>
          </a:p>
          <a:p>
            <a:endParaRPr lang="zh-CN" altLang="en-US" dirty="0"/>
          </a:p>
        </p:txBody>
      </p:sp>
      <p:sp>
        <p:nvSpPr>
          <p:cNvPr id="4" name="矩形 3"/>
          <p:cNvSpPr/>
          <p:nvPr/>
        </p:nvSpPr>
        <p:spPr>
          <a:xfrm>
            <a:off x="235960" y="2296166"/>
            <a:ext cx="8908040" cy="4278094"/>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创建一个日志表</a:t>
            </a:r>
            <a:endPar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CREATE TABLE `logs` (</a:t>
            </a:r>
          </a:p>
          <a:p>
            <a:r>
              <a:rPr lang="en-US" altLang="zh-CN" sz="1600" b="1" dirty="0" smtClean="0">
                <a:solidFill>
                  <a:srgbClr val="000000"/>
                </a:solidFill>
                <a:latin typeface="微软雅黑" panose="020B0503020204020204" pitchFamily="34" charset="-122"/>
                <a:ea typeface="微软雅黑" panose="020B0503020204020204" pitchFamily="34" charset="-122"/>
              </a:rPr>
              <a:t>    id </a:t>
            </a:r>
            <a:r>
              <a:rPr lang="en-US" altLang="zh-CN" sz="1600" b="1" dirty="0">
                <a:solidFill>
                  <a:srgbClr val="000000"/>
                </a:solidFill>
                <a:latin typeface="微软雅黑" panose="020B0503020204020204" pitchFamily="34" charset="-122"/>
                <a:ea typeface="微软雅黑" panose="020B0503020204020204" pitchFamily="34" charset="-122"/>
              </a:rPr>
              <a:t>INT AUTO_INCREMENT PRIMARY KEY,</a:t>
            </a:r>
          </a:p>
          <a:p>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en-US" altLang="zh-CN" sz="1600" b="1" dirty="0" err="1" smtClean="0">
                <a:solidFill>
                  <a:srgbClr val="000000"/>
                </a:solidFill>
                <a:latin typeface="微软雅黑" panose="020B0503020204020204" pitchFamily="34" charset="-122"/>
                <a:ea typeface="微软雅黑" panose="020B0503020204020204" pitchFamily="34" charset="-122"/>
              </a:rPr>
              <a:t>msg</a:t>
            </a:r>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en-US" altLang="zh-CN" sz="1600" b="1" dirty="0">
                <a:solidFill>
                  <a:srgbClr val="000000"/>
                </a:solidFill>
                <a:latin typeface="微软雅黑" panose="020B0503020204020204" pitchFamily="34" charset="-122"/>
                <a:ea typeface="微软雅黑" panose="020B0503020204020204" pitchFamily="34" charset="-122"/>
              </a:rPr>
              <a:t>VARCHAR(100),</a:t>
            </a:r>
          </a:p>
          <a:p>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en-US" altLang="zh-CN" sz="1600" b="1" dirty="0" err="1" smtClean="0">
                <a:solidFill>
                  <a:srgbClr val="000000"/>
                </a:solidFill>
                <a:latin typeface="微软雅黑" panose="020B0503020204020204" pitchFamily="34" charset="-122"/>
                <a:ea typeface="微软雅黑" panose="020B0503020204020204" pitchFamily="34" charset="-122"/>
              </a:rPr>
              <a:t>sno</a:t>
            </a:r>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en-US" altLang="zh-CN" sz="1600" b="1" dirty="0">
                <a:solidFill>
                  <a:srgbClr val="000000"/>
                </a:solidFill>
                <a:latin typeface="微软雅黑" panose="020B0503020204020204" pitchFamily="34" charset="-122"/>
                <a:ea typeface="微软雅黑" panose="020B0503020204020204" pitchFamily="34" charset="-122"/>
              </a:rPr>
              <a:t>VARCHAR(20),</a:t>
            </a:r>
          </a:p>
          <a:p>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en-US" altLang="zh-CN" sz="1600" b="1" dirty="0" err="1" smtClean="0">
                <a:solidFill>
                  <a:srgbClr val="000000"/>
                </a:solidFill>
                <a:latin typeface="微软雅黑" panose="020B0503020204020204" pitchFamily="34" charset="-122"/>
                <a:ea typeface="微软雅黑" panose="020B0503020204020204" pitchFamily="34" charset="-122"/>
              </a:rPr>
              <a:t>deletetime</a:t>
            </a:r>
            <a:r>
              <a:rPr lang="en-US" altLang="zh-CN" sz="1600" b="1" dirty="0" smtClean="0">
                <a:solidFill>
                  <a:srgbClr val="000000"/>
                </a:solidFill>
                <a:latin typeface="微软雅黑" panose="020B0503020204020204" pitchFamily="34" charset="-122"/>
                <a:ea typeface="微软雅黑" panose="020B0503020204020204" pitchFamily="34" charset="-122"/>
              </a:rPr>
              <a:t> DATETIME)</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带</a:t>
            </a:r>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OLD</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的</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触发器</a:t>
            </a:r>
          </a:p>
          <a:p>
            <a:r>
              <a:rPr lang="en-US" altLang="zh-CN" sz="1600" b="1" dirty="0">
                <a:latin typeface="微软雅黑" panose="020B0503020204020204" pitchFamily="34" charset="-122"/>
                <a:ea typeface="微软雅黑" panose="020B0503020204020204" pitchFamily="34" charset="-122"/>
              </a:rPr>
              <a:t>DROP TRIGGER </a:t>
            </a:r>
            <a:r>
              <a:rPr lang="en-US" altLang="zh-CN" sz="1600" b="1" dirty="0" err="1">
                <a:latin typeface="微软雅黑" panose="020B0503020204020204" pitchFamily="34" charset="-122"/>
                <a:ea typeface="微软雅黑" panose="020B0503020204020204" pitchFamily="34" charset="-122"/>
              </a:rPr>
              <a:t>tg_student_before_delete</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CREATE TRIGGER </a:t>
            </a:r>
            <a:r>
              <a:rPr lang="en-US" altLang="zh-CN" sz="1600" b="1" dirty="0" err="1">
                <a:latin typeface="微软雅黑" panose="020B0503020204020204" pitchFamily="34" charset="-122"/>
                <a:ea typeface="微软雅黑" panose="020B0503020204020204" pitchFamily="34" charset="-122"/>
              </a:rPr>
              <a:t>tg_student_before_delete</a:t>
            </a:r>
            <a:r>
              <a:rPr lang="en-US" altLang="zh-CN" sz="1600" b="1" dirty="0">
                <a:latin typeface="微软雅黑" panose="020B0503020204020204" pitchFamily="34" charset="-122"/>
                <a:ea typeface="微软雅黑" panose="020B0503020204020204" pitchFamily="34" charset="-122"/>
              </a:rPr>
              <a:t> </a:t>
            </a:r>
            <a:r>
              <a:rPr lang="en-US" altLang="zh-CN" sz="1600" b="1" dirty="0">
                <a:solidFill>
                  <a:srgbClr val="0000FF"/>
                </a:solidFill>
                <a:latin typeface="微软雅黑" panose="020B0503020204020204" pitchFamily="34" charset="-122"/>
                <a:ea typeface="微软雅黑" panose="020B0503020204020204" pitchFamily="34" charset="-122"/>
              </a:rPr>
              <a:t>BEFORE DELETE </a:t>
            </a:r>
          </a:p>
          <a:p>
            <a:r>
              <a:rPr lang="en-US" altLang="zh-CN" sz="1600" b="1" dirty="0">
                <a:latin typeface="微软雅黑" panose="020B0503020204020204" pitchFamily="34" charset="-122"/>
                <a:ea typeface="微软雅黑" panose="020B0503020204020204" pitchFamily="34" charset="-122"/>
              </a:rPr>
              <a:t>ON student FOR EACH ROW</a:t>
            </a:r>
          </a:p>
          <a:p>
            <a:r>
              <a:rPr lang="en-US" altLang="zh-CN" sz="1600" b="1" dirty="0">
                <a:latin typeface="微软雅黑" panose="020B0503020204020204" pitchFamily="34" charset="-122"/>
                <a:ea typeface="微软雅黑" panose="020B0503020204020204" pitchFamily="34" charset="-122"/>
              </a:rPr>
              <a:t>INSERT INTO `logs`(</a:t>
            </a:r>
            <a:r>
              <a:rPr lang="en-US" altLang="zh-CN" sz="1600" b="1" dirty="0" err="1">
                <a:latin typeface="微软雅黑" panose="020B0503020204020204" pitchFamily="34" charset="-122"/>
                <a:ea typeface="微软雅黑" panose="020B0503020204020204" pitchFamily="34" charset="-122"/>
              </a:rPr>
              <a:t>msg,sno,deletetime</a:t>
            </a:r>
            <a:r>
              <a:rPr lang="en-US" altLang="zh-CN" sz="1600" b="1" dirty="0">
                <a:latin typeface="微软雅黑" panose="020B0503020204020204" pitchFamily="34" charset="-122"/>
                <a:ea typeface="微软雅黑" panose="020B0503020204020204" pitchFamily="34" charset="-122"/>
              </a:rPr>
              <a:t>) VALUES('</a:t>
            </a:r>
            <a:r>
              <a:rPr lang="zh-CN" altLang="en-US" sz="1600" b="1" dirty="0">
                <a:latin typeface="微软雅黑" panose="020B0503020204020204" pitchFamily="34" charset="-122"/>
                <a:ea typeface="微软雅黑" panose="020B0503020204020204" pitchFamily="34" charset="-122"/>
              </a:rPr>
              <a:t>删除数据</a:t>
            </a:r>
            <a:r>
              <a:rPr lang="en-US" altLang="zh-CN" sz="1600" b="1" dirty="0">
                <a:latin typeface="微软雅黑" panose="020B0503020204020204" pitchFamily="34" charset="-122"/>
                <a:ea typeface="微软雅黑" panose="020B0503020204020204" pitchFamily="34" charset="-122"/>
              </a:rPr>
              <a:t>',</a:t>
            </a:r>
            <a:r>
              <a:rPr lang="en-US" altLang="zh-CN" sz="1600" b="1" dirty="0" err="1">
                <a:solidFill>
                  <a:srgbClr val="FF0000"/>
                </a:solidFill>
                <a:latin typeface="微软雅黑" panose="020B0503020204020204" pitchFamily="34" charset="-122"/>
                <a:ea typeface="微软雅黑" panose="020B0503020204020204" pitchFamily="34" charset="-122"/>
              </a:rPr>
              <a:t>old.sno</a:t>
            </a:r>
            <a:r>
              <a:rPr lang="en-US" altLang="zh-CN" sz="1600" b="1" dirty="0" err="1">
                <a:latin typeface="微软雅黑" panose="020B0503020204020204" pitchFamily="34" charset="-122"/>
                <a:ea typeface="微软雅黑" panose="020B0503020204020204" pitchFamily="34" charset="-122"/>
              </a:rPr>
              <a:t>,NOW</a:t>
            </a:r>
            <a:r>
              <a:rPr lang="en-US" altLang="zh-CN" sz="1600" b="1" dirty="0">
                <a:latin typeface="微软雅黑" panose="020B0503020204020204" pitchFamily="34" charset="-122"/>
                <a:ea typeface="微软雅黑" panose="020B0503020204020204" pitchFamily="34" charset="-122"/>
              </a:rPr>
              <a:t>());</a:t>
            </a:r>
          </a:p>
          <a:p>
            <a:endParaRPr lang="en-US" altLang="zh-CN" sz="1600" b="1" dirty="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带</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NEW</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的触发器</a:t>
            </a:r>
          </a:p>
          <a:p>
            <a:r>
              <a:rPr lang="en-US" altLang="zh-CN" sz="1600" b="1" dirty="0">
                <a:latin typeface="微软雅黑" panose="020B0503020204020204" pitchFamily="34" charset="-122"/>
                <a:ea typeface="微软雅黑" panose="020B0503020204020204" pitchFamily="34" charset="-122"/>
              </a:rPr>
              <a:t>DROP TRIGGER </a:t>
            </a:r>
            <a:r>
              <a:rPr lang="en-US" altLang="zh-CN" sz="1600" b="1" dirty="0" err="1">
                <a:latin typeface="微软雅黑" panose="020B0503020204020204" pitchFamily="34" charset="-122"/>
                <a:ea typeface="微软雅黑" panose="020B0503020204020204" pitchFamily="34" charset="-122"/>
              </a:rPr>
              <a:t>tg_student_before_insert</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CREATE TRIGGER </a:t>
            </a:r>
            <a:r>
              <a:rPr lang="en-US" altLang="zh-CN" sz="1600" b="1" dirty="0" err="1">
                <a:latin typeface="微软雅黑" panose="020B0503020204020204" pitchFamily="34" charset="-122"/>
                <a:ea typeface="微软雅黑" panose="020B0503020204020204" pitchFamily="34" charset="-122"/>
              </a:rPr>
              <a:t>tg_student_before_insert</a:t>
            </a:r>
            <a:r>
              <a:rPr lang="en-US" altLang="zh-CN" sz="1600" b="1" dirty="0">
                <a:latin typeface="微软雅黑" panose="020B0503020204020204" pitchFamily="34" charset="-122"/>
                <a:ea typeface="微软雅黑" panose="020B0503020204020204" pitchFamily="34" charset="-122"/>
              </a:rPr>
              <a:t> </a:t>
            </a:r>
            <a:r>
              <a:rPr lang="en-US" altLang="zh-CN" sz="1600" b="1" dirty="0">
                <a:solidFill>
                  <a:srgbClr val="0000FF"/>
                </a:solidFill>
                <a:latin typeface="微软雅黑" panose="020B0503020204020204" pitchFamily="34" charset="-122"/>
                <a:ea typeface="微软雅黑" panose="020B0503020204020204" pitchFamily="34" charset="-122"/>
              </a:rPr>
              <a:t>BEFORE INSERT </a:t>
            </a:r>
          </a:p>
          <a:p>
            <a:r>
              <a:rPr lang="en-US" altLang="zh-CN" sz="1600" b="1" dirty="0">
                <a:latin typeface="微软雅黑" panose="020B0503020204020204" pitchFamily="34" charset="-122"/>
                <a:ea typeface="微软雅黑" panose="020B0503020204020204" pitchFamily="34" charset="-122"/>
              </a:rPr>
              <a:t>ON student FOR EACH ROW</a:t>
            </a:r>
          </a:p>
          <a:p>
            <a:r>
              <a:rPr lang="en-US" altLang="zh-CN" sz="1600" b="1" dirty="0">
                <a:latin typeface="微软雅黑" panose="020B0503020204020204" pitchFamily="34" charset="-122"/>
                <a:ea typeface="微软雅黑" panose="020B0503020204020204" pitchFamily="34" charset="-122"/>
              </a:rPr>
              <a:t>INSERT INTO `logs`(</a:t>
            </a:r>
            <a:r>
              <a:rPr lang="en-US" altLang="zh-CN" sz="1600" b="1" dirty="0" err="1">
                <a:latin typeface="微软雅黑" panose="020B0503020204020204" pitchFamily="34" charset="-122"/>
                <a:ea typeface="微软雅黑" panose="020B0503020204020204" pitchFamily="34" charset="-122"/>
              </a:rPr>
              <a:t>msg,sno,deletetime</a:t>
            </a:r>
            <a:r>
              <a:rPr lang="en-US" altLang="zh-CN" sz="1600" b="1" dirty="0">
                <a:latin typeface="微软雅黑" panose="020B0503020204020204" pitchFamily="34" charset="-122"/>
                <a:ea typeface="微软雅黑" panose="020B0503020204020204" pitchFamily="34" charset="-122"/>
              </a:rPr>
              <a:t>) VALUES('</a:t>
            </a:r>
            <a:r>
              <a:rPr lang="zh-CN" altLang="en-US" sz="1600" b="1" dirty="0">
                <a:latin typeface="微软雅黑" panose="020B0503020204020204" pitchFamily="34" charset="-122"/>
                <a:ea typeface="微软雅黑" panose="020B0503020204020204" pitchFamily="34" charset="-122"/>
              </a:rPr>
              <a:t>添加数据</a:t>
            </a:r>
            <a:r>
              <a:rPr lang="en-US" altLang="zh-CN" sz="1600" b="1" dirty="0">
                <a:latin typeface="微软雅黑" panose="020B0503020204020204" pitchFamily="34" charset="-122"/>
                <a:ea typeface="微软雅黑" panose="020B0503020204020204" pitchFamily="34" charset="-122"/>
              </a:rPr>
              <a:t>',</a:t>
            </a:r>
            <a:r>
              <a:rPr lang="en-US" altLang="zh-CN" sz="1600" b="1" dirty="0" err="1">
                <a:solidFill>
                  <a:srgbClr val="FF0000"/>
                </a:solidFill>
                <a:latin typeface="微软雅黑" panose="020B0503020204020204" pitchFamily="34" charset="-122"/>
                <a:ea typeface="微软雅黑" panose="020B0503020204020204" pitchFamily="34" charset="-122"/>
              </a:rPr>
              <a:t>new.sno</a:t>
            </a:r>
            <a:r>
              <a:rPr lang="en-US" altLang="zh-CN" sz="1600" b="1" dirty="0" err="1">
                <a:latin typeface="微软雅黑" panose="020B0503020204020204" pitchFamily="34" charset="-122"/>
                <a:ea typeface="微软雅黑" panose="020B0503020204020204" pitchFamily="34" charset="-122"/>
              </a:rPr>
              <a:t>,NOW</a:t>
            </a:r>
            <a:r>
              <a:rPr lang="en-US" altLang="zh-CN" sz="1600" b="1" dirty="0" smtClean="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99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触发器执行顺序</a:t>
            </a:r>
            <a:endParaRPr lang="zh-CN" altLang="en-US" dirty="0"/>
          </a:p>
        </p:txBody>
      </p:sp>
      <p:sp>
        <p:nvSpPr>
          <p:cNvPr id="3" name="内容占位符 2"/>
          <p:cNvSpPr>
            <a:spLocks noGrp="1"/>
          </p:cNvSpPr>
          <p:nvPr>
            <p:ph idx="1"/>
          </p:nvPr>
        </p:nvSpPr>
        <p:spPr/>
        <p:txBody>
          <a:bodyPr>
            <a:normAutofit/>
          </a:bodyPr>
          <a:lstStyle/>
          <a:p>
            <a:r>
              <a:rPr lang="en-US" altLang="zh-CN" dirty="0"/>
              <a:t>MySQL</a:t>
            </a:r>
            <a:r>
              <a:rPr lang="zh-CN" altLang="en-US" dirty="0"/>
              <a:t>的触发器是</a:t>
            </a:r>
            <a:r>
              <a:rPr lang="zh-CN" altLang="en-US" dirty="0" smtClean="0"/>
              <a:t>按照</a:t>
            </a:r>
            <a:endParaRPr lang="en-US" altLang="zh-CN" dirty="0" smtClean="0"/>
          </a:p>
          <a:p>
            <a:endParaRPr lang="en-US" altLang="zh-CN" dirty="0"/>
          </a:p>
          <a:p>
            <a:endParaRPr lang="en-US" altLang="zh-CN" dirty="0" smtClean="0"/>
          </a:p>
          <a:p>
            <a:endParaRPr lang="en-US" altLang="zh-CN" dirty="0"/>
          </a:p>
          <a:p>
            <a:r>
              <a:rPr lang="zh-CN" altLang="en-US" dirty="0"/>
              <a:t>任何一步发生错误都不会继续执行剩下的操作，如果对事务表进行的操作，如果出现错误，那么将会被回滚，如果是对非事务表进行操作，那么就无法回滚了，数据可能会出错。</a:t>
            </a:r>
          </a:p>
          <a:p>
            <a:endParaRPr lang="en-US" altLang="zh-CN" dirty="0" smtClean="0"/>
          </a:p>
        </p:txBody>
      </p:sp>
      <p:grpSp>
        <p:nvGrpSpPr>
          <p:cNvPr id="13" name="组合 12"/>
          <p:cNvGrpSpPr/>
          <p:nvPr/>
        </p:nvGrpSpPr>
        <p:grpSpPr>
          <a:xfrm>
            <a:off x="609599" y="2175639"/>
            <a:ext cx="7924801" cy="630623"/>
            <a:chOff x="725214" y="2207170"/>
            <a:chExt cx="7924801" cy="630623"/>
          </a:xfrm>
        </p:grpSpPr>
        <p:sp>
          <p:nvSpPr>
            <p:cNvPr id="5" name="矩形 4"/>
            <p:cNvSpPr/>
            <p:nvPr/>
          </p:nvSpPr>
          <p:spPr>
            <a:xfrm>
              <a:off x="725214" y="2207172"/>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BEFORE</a:t>
              </a:r>
              <a:r>
                <a:rPr lang="zh-CN" altLang="en-US" dirty="0" smtClean="0">
                  <a:latin typeface="微软雅黑" panose="020B0503020204020204" pitchFamily="34" charset="-122"/>
                  <a:ea typeface="微软雅黑" panose="020B0503020204020204" pitchFamily="34" charset="-122"/>
                </a:rPr>
                <a:t>触发器</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3662856" y="2207171"/>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行操作</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6600498" y="2207170"/>
              <a:ext cx="2049517" cy="630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AFTER</a:t>
              </a:r>
              <a:r>
                <a:rPr lang="zh-CN" altLang="en-US" dirty="0" smtClean="0">
                  <a:latin typeface="微软雅黑" panose="020B0503020204020204" pitchFamily="34" charset="-122"/>
                  <a:ea typeface="微软雅黑" panose="020B0503020204020204" pitchFamily="34" charset="-122"/>
                </a:rPr>
                <a:t>触发器</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a:stCxn id="5" idx="3"/>
              <a:endCxn id="6" idx="1"/>
            </p:cNvCxnSpPr>
            <p:nvPr/>
          </p:nvCxnSpPr>
          <p:spPr>
            <a:xfrm flipV="1">
              <a:off x="2774731" y="2522482"/>
              <a:ext cx="88812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a:stCxn id="6" idx="3"/>
              <a:endCxn id="7" idx="1"/>
            </p:cNvCxnSpPr>
            <p:nvPr/>
          </p:nvCxnSpPr>
          <p:spPr>
            <a:xfrm flipV="1">
              <a:off x="5712373" y="2522481"/>
              <a:ext cx="888125"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55443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查看触发器</a:t>
            </a:r>
            <a:endParaRPr lang="zh-CN" altLang="en-US" dirty="0"/>
          </a:p>
        </p:txBody>
      </p:sp>
      <p:sp>
        <p:nvSpPr>
          <p:cNvPr id="3" name="内容占位符 2"/>
          <p:cNvSpPr>
            <a:spLocks noGrp="1"/>
          </p:cNvSpPr>
          <p:nvPr>
            <p:ph idx="1"/>
          </p:nvPr>
        </p:nvSpPr>
        <p:spPr/>
        <p:txBody>
          <a:bodyPr/>
          <a:lstStyle/>
          <a:p>
            <a:r>
              <a:rPr lang="zh-CN" altLang="en-US" dirty="0" smtClean="0"/>
              <a:t>查看触发器：</a:t>
            </a:r>
            <a:endParaRPr lang="en-US" altLang="zh-CN" dirty="0" smtClean="0"/>
          </a:p>
          <a:p>
            <a:pPr lvl="1"/>
            <a:r>
              <a:rPr lang="en-US" altLang="zh-CN" dirty="0" smtClean="0"/>
              <a:t>SHOW TRIGGERS;</a:t>
            </a:r>
          </a:p>
          <a:p>
            <a:pPr lvl="1"/>
            <a:endParaRPr lang="en-US" altLang="zh-CN" dirty="0"/>
          </a:p>
          <a:p>
            <a:r>
              <a:rPr lang="zh-CN" altLang="en-US" dirty="0" smtClean="0"/>
              <a:t>删除触发器：</a:t>
            </a:r>
            <a:endParaRPr lang="en-US" altLang="zh-CN" dirty="0" smtClean="0"/>
          </a:p>
          <a:p>
            <a:pPr lvl="1"/>
            <a:r>
              <a:rPr lang="en-US" altLang="zh-CN" dirty="0" smtClean="0"/>
              <a:t>DROP TRIGGER </a:t>
            </a:r>
            <a:r>
              <a:rPr lang="en-US" altLang="zh-CN" dirty="0" err="1" smtClean="0"/>
              <a:t>tg_name</a:t>
            </a:r>
            <a:r>
              <a:rPr lang="en-US" altLang="zh-CN" dirty="0" smtClean="0"/>
              <a:t>;</a:t>
            </a:r>
            <a:endParaRPr lang="zh-CN" altLang="en-US" dirty="0"/>
          </a:p>
        </p:txBody>
      </p:sp>
    </p:spTree>
    <p:extLst>
      <p:ext uri="{BB962C8B-B14F-4D97-AF65-F5344CB8AC3E}">
        <p14:creationId xmlns:p14="http://schemas.microsoft.com/office/powerpoint/2010/main" val="813744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使用触发器应注意的问题</a:t>
            </a:r>
            <a:endParaRPr lang="zh-CN" altLang="en-US" dirty="0"/>
          </a:p>
        </p:txBody>
      </p:sp>
      <p:sp>
        <p:nvSpPr>
          <p:cNvPr id="3" name="内容占位符 2"/>
          <p:cNvSpPr>
            <a:spLocks noGrp="1"/>
          </p:cNvSpPr>
          <p:nvPr>
            <p:ph idx="1"/>
          </p:nvPr>
        </p:nvSpPr>
        <p:spPr/>
        <p:txBody>
          <a:bodyPr/>
          <a:lstStyle/>
          <a:p>
            <a:r>
              <a:rPr lang="zh-CN" altLang="en-US" dirty="0"/>
              <a:t>触发器是基于行触发的，所以删除、新增或者修改操作可能都会激活触发器，所以不要编写过于复杂的触发器，也不要增加过得的触发器，这样会对数据的插入、修改或者删除带来比较严重的影响，同时也会带来可移植性差的后果，所以在设计触发器的时候一定要有所考虑</a:t>
            </a:r>
            <a:r>
              <a:rPr lang="zh-CN" altLang="en-US" dirty="0" smtClean="0"/>
              <a:t>。</a:t>
            </a:r>
            <a:endParaRPr lang="en-US" altLang="zh-CN" dirty="0" smtClean="0"/>
          </a:p>
          <a:p>
            <a:r>
              <a:rPr lang="zh-CN" altLang="en-US" dirty="0"/>
              <a:t>触发器是一种特殊的存储过程，它在插入，删除或修改特定表中的数据时触发执行，它比数据库本身标准的功能有更精细和更复杂的数据控制能力。</a:t>
            </a:r>
            <a:endParaRPr lang="zh-CN" altLang="en-US" dirty="0"/>
          </a:p>
        </p:txBody>
      </p:sp>
    </p:spTree>
    <p:extLst>
      <p:ext uri="{BB962C8B-B14F-4D97-AF65-F5344CB8AC3E}">
        <p14:creationId xmlns:p14="http://schemas.microsoft.com/office/powerpoint/2010/main" val="3088119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本章目标</a:t>
            </a:r>
            <a:endParaRPr lang="zh-CN" altLang="en-US"/>
          </a:p>
        </p:txBody>
      </p:sp>
      <p:sp>
        <p:nvSpPr>
          <p:cNvPr id="3" name="内容占位符 2"/>
          <p:cNvSpPr>
            <a:spLocks noGrp="1"/>
          </p:cNvSpPr>
          <p:nvPr>
            <p:ph idx="1"/>
          </p:nvPr>
        </p:nvSpPr>
        <p:spPr/>
        <p:txBody>
          <a:bodyPr/>
          <a:lstStyle/>
          <a:p>
            <a:pPr lvl="0"/>
            <a:r>
              <a:rPr lang="zh-CN" altLang="en-US" dirty="0" smtClean="0">
                <a:sym typeface="+mn-ea"/>
              </a:rPr>
              <a:t>学完本次课程后，你能够：</a:t>
            </a:r>
            <a:endParaRPr lang="en-US" altLang="x-none" dirty="0" smtClean="0"/>
          </a:p>
          <a:p>
            <a:pPr lvl="1"/>
            <a:r>
              <a:rPr lang="zh-CN" altLang="en-US" dirty="0" smtClean="0">
                <a:sym typeface="+mn-ea"/>
              </a:rPr>
              <a:t>掌握</a:t>
            </a:r>
            <a:r>
              <a:rPr lang="en-US" altLang="zh-CN" dirty="0" err="1" smtClean="0">
                <a:sym typeface="+mn-ea"/>
              </a:rPr>
              <a:t>mysql</a:t>
            </a:r>
            <a:r>
              <a:rPr lang="zh-CN" altLang="en-US" dirty="0" smtClean="0">
                <a:sym typeface="+mn-ea"/>
              </a:rPr>
              <a:t>异常的</a:t>
            </a:r>
            <a:r>
              <a:rPr lang="zh-CN" altLang="en-US" dirty="0" smtClean="0">
                <a:sym typeface="+mn-ea"/>
              </a:rPr>
              <a:t>用法。</a:t>
            </a:r>
            <a:endParaRPr lang="en-US" altLang="x-none" dirty="0" smtClean="0"/>
          </a:p>
          <a:p>
            <a:pPr lvl="1"/>
            <a:r>
              <a:rPr lang="zh-CN" altLang="en-US" dirty="0" smtClean="0">
                <a:sym typeface="+mn-ea"/>
              </a:rPr>
              <a:t>掌握</a:t>
            </a:r>
            <a:r>
              <a:rPr lang="zh-CN" altLang="en-US" dirty="0" smtClean="0">
                <a:sym typeface="+mn-ea"/>
              </a:rPr>
              <a:t>触发器</a:t>
            </a:r>
            <a:r>
              <a:rPr lang="zh-CN" altLang="en-US" dirty="0" smtClean="0">
                <a:sym typeface="+mn-ea"/>
              </a:rPr>
              <a:t>的</a:t>
            </a:r>
            <a:r>
              <a:rPr lang="zh-CN" altLang="en-US" dirty="0" smtClean="0">
                <a:sym typeface="+mn-ea"/>
              </a:rPr>
              <a:t>用法</a:t>
            </a:r>
            <a:r>
              <a:rPr lang="zh-CN" altLang="en-US" dirty="0" smtClean="0">
                <a:sym typeface="+mn-ea"/>
              </a:rPr>
              <a:t>。</a:t>
            </a:r>
            <a:endParaRPr lang="zh-CN" altLang="en-US" dirty="0" smtClean="0"/>
          </a:p>
          <a:p>
            <a:pPr lvl="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触发器的应用场景</a:t>
            </a:r>
            <a:endParaRPr lang="zh-CN" altLang="en-US" dirty="0"/>
          </a:p>
        </p:txBody>
      </p:sp>
      <p:sp>
        <p:nvSpPr>
          <p:cNvPr id="3" name="内容占位符 2"/>
          <p:cNvSpPr>
            <a:spLocks noGrp="1"/>
          </p:cNvSpPr>
          <p:nvPr>
            <p:ph idx="1"/>
          </p:nvPr>
        </p:nvSpPr>
        <p:spPr>
          <a:solidFill>
            <a:schemeClr val="bg1"/>
          </a:solidFill>
        </p:spPr>
        <p:txBody>
          <a:bodyPr>
            <a:noAutofit/>
          </a:bodyPr>
          <a:lstStyle/>
          <a:p>
            <a:pPr>
              <a:buFont typeface="+mj-lt"/>
              <a:buAutoNum type="arabicPeriod"/>
            </a:pPr>
            <a:r>
              <a:rPr lang="zh-CN" altLang="en-US" sz="1600" dirty="0" smtClean="0">
                <a:solidFill>
                  <a:schemeClr val="tx1"/>
                </a:solidFill>
              </a:rPr>
              <a:t>安全性</a:t>
            </a:r>
            <a:r>
              <a:rPr lang="zh-CN" altLang="en-US" sz="1600" dirty="0">
                <a:solidFill>
                  <a:schemeClr val="tx1"/>
                </a:solidFill>
              </a:rPr>
              <a:t>。可以基于数据库的值使用户具有操作数据库的某种权利。</a:t>
            </a:r>
          </a:p>
          <a:p>
            <a:pPr lvl="1"/>
            <a:r>
              <a:rPr lang="zh-CN" altLang="en-US" sz="1400" dirty="0" smtClean="0">
                <a:solidFill>
                  <a:schemeClr val="tx1"/>
                </a:solidFill>
              </a:rPr>
              <a:t>可以</a:t>
            </a:r>
            <a:r>
              <a:rPr lang="zh-CN" altLang="en-US" sz="1400" dirty="0">
                <a:solidFill>
                  <a:schemeClr val="tx1"/>
                </a:solidFill>
              </a:rPr>
              <a:t>基于时间限制用户的操作，例如不允许下班后和节假日修改数据库数据。</a:t>
            </a:r>
          </a:p>
          <a:p>
            <a:pPr lvl="1"/>
            <a:r>
              <a:rPr lang="zh-CN" altLang="en-US" sz="1400" dirty="0" smtClean="0">
                <a:solidFill>
                  <a:schemeClr val="tx1"/>
                </a:solidFill>
              </a:rPr>
              <a:t>可以</a:t>
            </a:r>
            <a:r>
              <a:rPr lang="zh-CN" altLang="en-US" sz="1400" dirty="0">
                <a:solidFill>
                  <a:schemeClr val="tx1"/>
                </a:solidFill>
              </a:rPr>
              <a:t>基于数据库中的数据限制用户的操作，例如不允许股票的价格的升幅一次超过</a:t>
            </a:r>
            <a:r>
              <a:rPr lang="en-US" altLang="zh-CN" sz="1400" dirty="0">
                <a:solidFill>
                  <a:schemeClr val="tx1"/>
                </a:solidFill>
              </a:rPr>
              <a:t>10%</a:t>
            </a:r>
            <a:r>
              <a:rPr lang="zh-CN" altLang="en-US" sz="1400" dirty="0">
                <a:solidFill>
                  <a:schemeClr val="tx1"/>
                </a:solidFill>
              </a:rPr>
              <a:t>。</a:t>
            </a:r>
          </a:p>
          <a:p>
            <a:pPr>
              <a:buFont typeface="+mj-lt"/>
              <a:buAutoNum type="arabicPeriod"/>
            </a:pPr>
            <a:r>
              <a:rPr lang="zh-CN" altLang="en-US" sz="1600" dirty="0">
                <a:solidFill>
                  <a:schemeClr val="tx1"/>
                </a:solidFill>
              </a:rPr>
              <a:t>审计</a:t>
            </a:r>
            <a:r>
              <a:rPr lang="zh-CN" altLang="en-US" sz="1600" dirty="0">
                <a:solidFill>
                  <a:schemeClr val="tx1"/>
                </a:solidFill>
              </a:rPr>
              <a:t>。可以跟踪用户对数据库的操作。   </a:t>
            </a:r>
          </a:p>
          <a:p>
            <a:pPr lvl="1"/>
            <a:r>
              <a:rPr lang="zh-CN" altLang="en-US" sz="1400" dirty="0" smtClean="0">
                <a:solidFill>
                  <a:schemeClr val="tx1"/>
                </a:solidFill>
              </a:rPr>
              <a:t>审计</a:t>
            </a:r>
            <a:r>
              <a:rPr lang="zh-CN" altLang="en-US" sz="1400" dirty="0">
                <a:solidFill>
                  <a:schemeClr val="tx1"/>
                </a:solidFill>
              </a:rPr>
              <a:t>用户操作数据库的语句。</a:t>
            </a:r>
          </a:p>
          <a:p>
            <a:pPr lvl="1"/>
            <a:r>
              <a:rPr lang="zh-CN" altLang="en-US" sz="1400" dirty="0" smtClean="0">
                <a:solidFill>
                  <a:schemeClr val="tx1"/>
                </a:solidFill>
              </a:rPr>
              <a:t>把</a:t>
            </a:r>
            <a:r>
              <a:rPr lang="zh-CN" altLang="en-US" sz="1400" dirty="0">
                <a:solidFill>
                  <a:schemeClr val="tx1"/>
                </a:solidFill>
              </a:rPr>
              <a:t>用户对数据库的更新写入审计表。</a:t>
            </a:r>
          </a:p>
          <a:p>
            <a:pPr>
              <a:buFont typeface="+mj-lt"/>
              <a:buAutoNum type="arabicPeriod"/>
            </a:pPr>
            <a:r>
              <a:rPr lang="zh-CN" altLang="en-US" sz="1600" dirty="0" smtClean="0">
                <a:solidFill>
                  <a:schemeClr val="tx1"/>
                </a:solidFill>
              </a:rPr>
              <a:t>实现</a:t>
            </a:r>
            <a:r>
              <a:rPr lang="zh-CN" altLang="en-US" sz="1600" dirty="0">
                <a:solidFill>
                  <a:schemeClr val="tx1"/>
                </a:solidFill>
              </a:rPr>
              <a:t>复杂的数据完整性规则</a:t>
            </a:r>
          </a:p>
          <a:p>
            <a:pPr lvl="1"/>
            <a:r>
              <a:rPr lang="zh-CN" altLang="en-US" sz="1400" dirty="0" smtClean="0">
                <a:solidFill>
                  <a:schemeClr val="tx1"/>
                </a:solidFill>
              </a:rPr>
              <a:t>实现</a:t>
            </a:r>
            <a:r>
              <a:rPr lang="zh-CN" altLang="en-US" sz="1400" dirty="0">
                <a:solidFill>
                  <a:schemeClr val="tx1"/>
                </a:solidFill>
              </a:rPr>
              <a:t>非标准的数据完整性检查和约束。触发器可产生比规则更为复杂的限制。与规则不同，触发器可以引用列或数据库对象。例如，触发器可回退任何企图吃进超过自己保证金的期货。</a:t>
            </a:r>
          </a:p>
          <a:p>
            <a:pPr lvl="1"/>
            <a:r>
              <a:rPr lang="zh-CN" altLang="en-US" sz="1400" dirty="0" smtClean="0">
                <a:solidFill>
                  <a:schemeClr val="tx1"/>
                </a:solidFill>
              </a:rPr>
              <a:t>提供</a:t>
            </a:r>
            <a:r>
              <a:rPr lang="zh-CN" altLang="en-US" sz="1400" dirty="0">
                <a:solidFill>
                  <a:schemeClr val="tx1"/>
                </a:solidFill>
              </a:rPr>
              <a:t>可变的缺省值</a:t>
            </a:r>
            <a:r>
              <a:rPr lang="zh-CN" altLang="en-US" sz="1400" dirty="0" smtClean="0">
                <a:solidFill>
                  <a:schemeClr val="tx1"/>
                </a:solidFill>
              </a:rPr>
              <a:t>。</a:t>
            </a:r>
            <a:endParaRPr lang="zh-CN" altLang="en-US" sz="1400" dirty="0">
              <a:solidFill>
                <a:schemeClr val="tx1"/>
              </a:solidFill>
            </a:endParaRPr>
          </a:p>
        </p:txBody>
      </p:sp>
      <p:sp>
        <p:nvSpPr>
          <p:cNvPr id="5" name="内容占位符 2"/>
          <p:cNvSpPr txBox="1">
            <a:spLocks/>
          </p:cNvSpPr>
          <p:nvPr/>
        </p:nvSpPr>
        <p:spPr>
          <a:xfrm>
            <a:off x="611503" y="1485265"/>
            <a:ext cx="7704911" cy="4405630"/>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mj-lt"/>
              <a:buAutoNum type="arabicPeriod" startAt="4"/>
            </a:pPr>
            <a:r>
              <a:rPr lang="zh-CN" altLang="en-US" sz="1600" dirty="0" smtClean="0"/>
              <a:t>实现</a:t>
            </a:r>
            <a:r>
              <a:rPr lang="zh-CN" altLang="en-US" sz="1600" dirty="0"/>
              <a:t>复杂的非标准的数据库相关完整性规则。触发器可以对数据库中相关的表进行连环更新。例如，在</a:t>
            </a:r>
            <a:r>
              <a:rPr lang="en-US" altLang="zh-CN" sz="1600" dirty="0" err="1"/>
              <a:t>auths</a:t>
            </a:r>
            <a:r>
              <a:rPr lang="zh-CN" altLang="en-US" sz="1600" dirty="0"/>
              <a:t>表</a:t>
            </a:r>
            <a:r>
              <a:rPr lang="en-US" altLang="zh-CN" sz="1600" dirty="0" err="1"/>
              <a:t>author_code</a:t>
            </a:r>
            <a:r>
              <a:rPr lang="zh-CN" altLang="en-US" sz="1600" dirty="0"/>
              <a:t>列上的删除触发器可导致相应删除在其它表中的与之匹配的行。</a:t>
            </a:r>
          </a:p>
          <a:p>
            <a:pPr lvl="1"/>
            <a:r>
              <a:rPr lang="zh-CN" altLang="en-US" sz="1400" dirty="0" smtClean="0"/>
              <a:t>在</a:t>
            </a:r>
            <a:r>
              <a:rPr lang="zh-CN" altLang="en-US" sz="1400" dirty="0"/>
              <a:t>修改或删除时级联修改或删除其它表中的与之匹配的行。</a:t>
            </a:r>
          </a:p>
          <a:p>
            <a:pPr lvl="1"/>
            <a:r>
              <a:rPr lang="zh-CN" altLang="en-US" sz="1400" dirty="0" smtClean="0"/>
              <a:t>在</a:t>
            </a:r>
            <a:r>
              <a:rPr lang="zh-CN" altLang="en-US" sz="1400" dirty="0"/>
              <a:t>修改或删除时把其它表中的与之匹配的行设成</a:t>
            </a:r>
            <a:r>
              <a:rPr lang="en-US" altLang="zh-CN" sz="1400" dirty="0"/>
              <a:t>NULL</a:t>
            </a:r>
            <a:r>
              <a:rPr lang="zh-CN" altLang="en-US" sz="1400" dirty="0"/>
              <a:t>值。</a:t>
            </a:r>
          </a:p>
          <a:p>
            <a:pPr lvl="1"/>
            <a:r>
              <a:rPr lang="zh-CN" altLang="en-US" sz="1400" dirty="0" smtClean="0"/>
              <a:t>在</a:t>
            </a:r>
            <a:r>
              <a:rPr lang="zh-CN" altLang="en-US" sz="1400" dirty="0"/>
              <a:t>修改或删除时把其它表中的与之匹配的行级联设成缺省值。</a:t>
            </a:r>
          </a:p>
          <a:p>
            <a:pPr lvl="1"/>
            <a:r>
              <a:rPr lang="zh-CN" altLang="en-US" sz="1400" dirty="0" smtClean="0"/>
              <a:t>触发器</a:t>
            </a:r>
            <a:r>
              <a:rPr lang="zh-CN" altLang="en-US" sz="1400" dirty="0"/>
              <a:t>能够拒绝或回退那些破坏相关完整性的变化，取消试图进行数据更新的事务。当插入一个与其主健不匹配的外部键时，这种触发器会起作用。例如，可以在</a:t>
            </a:r>
            <a:r>
              <a:rPr lang="en-US" altLang="zh-CN" sz="1400" dirty="0" err="1"/>
              <a:t>books.author_code</a:t>
            </a:r>
            <a:r>
              <a:rPr lang="en-US" altLang="zh-CN" sz="1400" dirty="0"/>
              <a:t> </a:t>
            </a:r>
            <a:r>
              <a:rPr lang="zh-CN" altLang="en-US" sz="1400" dirty="0"/>
              <a:t>列上生成一个插入触发器，如果新值与</a:t>
            </a:r>
            <a:r>
              <a:rPr lang="en-US" altLang="zh-CN" sz="1400" dirty="0" err="1"/>
              <a:t>auths.author_code</a:t>
            </a:r>
            <a:r>
              <a:rPr lang="zh-CN" altLang="en-US" sz="1400" dirty="0"/>
              <a:t>列中的某值不匹配时，插入被回退。</a:t>
            </a:r>
          </a:p>
          <a:p>
            <a:pPr>
              <a:buFont typeface="+mj-lt"/>
              <a:buAutoNum type="arabicPeriod" startAt="5"/>
            </a:pPr>
            <a:r>
              <a:rPr lang="zh-CN" altLang="en-US" sz="1600" dirty="0" smtClean="0"/>
              <a:t>同步</a:t>
            </a:r>
            <a:r>
              <a:rPr lang="zh-CN" altLang="en-US" sz="1600" dirty="0"/>
              <a:t>实时地复制表中的数据。</a:t>
            </a:r>
          </a:p>
          <a:p>
            <a:pPr>
              <a:buFont typeface="+mj-lt"/>
              <a:buAutoNum type="arabicPeriod" startAt="5"/>
            </a:pPr>
            <a:r>
              <a:rPr lang="zh-CN" altLang="en-US" sz="1600" dirty="0" smtClean="0"/>
              <a:t>自动</a:t>
            </a:r>
            <a:r>
              <a:rPr lang="zh-CN" altLang="en-US" sz="1600" dirty="0"/>
              <a:t>计算数据值，如果数据的值达到了一定的要求，则进行特定的处理。例如，如果公司的帐号上的资金低于</a:t>
            </a:r>
            <a:r>
              <a:rPr lang="en-US" altLang="zh-CN" sz="1600" dirty="0"/>
              <a:t>5</a:t>
            </a:r>
            <a:r>
              <a:rPr lang="zh-CN" altLang="en-US" sz="1600" dirty="0"/>
              <a:t>万元则立即给财务人员发送警告数据。</a:t>
            </a:r>
          </a:p>
          <a:p>
            <a:endParaRPr lang="zh-CN" altLang="en-US" sz="1600" dirty="0"/>
          </a:p>
        </p:txBody>
      </p:sp>
    </p:spTree>
    <p:extLst>
      <p:ext uri="{BB962C8B-B14F-4D97-AF65-F5344CB8AC3E}">
        <p14:creationId xmlns:p14="http://schemas.microsoft.com/office/powerpoint/2010/main" val="18770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异常</a:t>
            </a:r>
            <a:r>
              <a:rPr lang="zh-CN" altLang="en-US" dirty="0" smtClean="0"/>
              <a:t>的使用</a:t>
            </a:r>
            <a:r>
              <a:rPr lang="zh-CN" altLang="en-US" dirty="0" smtClean="0"/>
              <a:t>。</a:t>
            </a:r>
            <a:endParaRPr lang="en-US" altLang="zh-CN" dirty="0" smtClean="0"/>
          </a:p>
          <a:p>
            <a:r>
              <a:rPr lang="zh-CN" altLang="en-US" dirty="0" smtClean="0"/>
              <a:t>触发器的使用。</a:t>
            </a:r>
            <a:endParaRPr lang="zh-CN" altLang="en-US" dirty="0"/>
          </a:p>
        </p:txBody>
      </p:sp>
    </p:spTree>
    <p:extLst>
      <p:ext uri="{BB962C8B-B14F-4D97-AF65-F5344CB8AC3E}">
        <p14:creationId xmlns:p14="http://schemas.microsoft.com/office/powerpoint/2010/main" val="1274332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zh-CN" altLang="en-US" smtClean="0"/>
              <a:t>在</a:t>
            </a:r>
            <a:r>
              <a:rPr lang="en-US" altLang="zh-CN" dirty="0" err="1" smtClean="0"/>
              <a:t>mysql</a:t>
            </a:r>
            <a:r>
              <a:rPr lang="zh-CN" altLang="en-US" dirty="0" smtClean="0"/>
              <a:t>中，当代码块出现错误时，会导致</a:t>
            </a:r>
            <a:r>
              <a:rPr lang="en-US" altLang="zh-CN" dirty="0" smtClean="0"/>
              <a:t>SQL</a:t>
            </a:r>
            <a:r>
              <a:rPr lang="zh-CN" altLang="en-US" dirty="0" smtClean="0"/>
              <a:t>代码异常退出。</a:t>
            </a:r>
            <a:endParaRPr lang="en-US" altLang="zh-CN" dirty="0" smtClean="0"/>
          </a:p>
          <a:p>
            <a:r>
              <a:rPr lang="zh-CN" altLang="en-US" dirty="0" smtClean="0"/>
              <a:t>但是在有些情况，我们需要异常处理，比如前面我们所学到的事务的处理。当程序发生异常时，我们需要回滚事务。</a:t>
            </a:r>
            <a:r>
              <a:rPr lang="en-US" altLang="zh-CN" dirty="0" err="1" smtClean="0"/>
              <a:t>MySql</a:t>
            </a:r>
            <a:r>
              <a:rPr lang="zh-CN" altLang="en-US" dirty="0" smtClean="0"/>
              <a:t>为我们提供了异常处理，和异常捕获机制。</a:t>
            </a:r>
            <a:endParaRPr lang="en-US" altLang="zh-CN" dirty="0" smtClean="0"/>
          </a:p>
        </p:txBody>
      </p:sp>
    </p:spTree>
    <p:extLst>
      <p:ext uri="{BB962C8B-B14F-4D97-AF65-F5344CB8AC3E}">
        <p14:creationId xmlns:p14="http://schemas.microsoft.com/office/powerpoint/2010/main" val="45501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a:xfrm>
            <a:off x="611504" y="1485264"/>
            <a:ext cx="7704911" cy="4870379"/>
          </a:xfrm>
        </p:spPr>
        <p:txBody>
          <a:bodyPr>
            <a:normAutofit/>
          </a:bodyPr>
          <a:lstStyle/>
          <a:p>
            <a:r>
              <a:rPr lang="zh-CN" altLang="en-US" dirty="0" smtClean="0"/>
              <a:t>语法：</a:t>
            </a:r>
            <a:endParaRPr lang="en-US" altLang="zh-CN" dirty="0" smtClean="0"/>
          </a:p>
          <a:p>
            <a:endParaRPr lang="en-US" altLang="zh-CN" dirty="0" smtClean="0"/>
          </a:p>
          <a:p>
            <a:r>
              <a:rPr lang="zh-CN" altLang="en-US" dirty="0" smtClean="0"/>
              <a:t>说明：</a:t>
            </a:r>
            <a:endParaRPr lang="en-US" altLang="zh-CN" dirty="0" smtClean="0"/>
          </a:p>
          <a:p>
            <a:pPr lvl="1"/>
            <a:r>
              <a:rPr lang="en-US" altLang="zh-CN" dirty="0" err="1"/>
              <a:t>handler_type</a:t>
            </a:r>
            <a:r>
              <a:rPr lang="en-US" altLang="zh-CN" dirty="0"/>
              <a:t>: </a:t>
            </a:r>
            <a:r>
              <a:rPr lang="en-US" altLang="zh-CN" dirty="0" smtClean="0"/>
              <a:t>CONTINUE|EXIT|UNDO</a:t>
            </a:r>
            <a:r>
              <a:rPr lang="zh-CN" altLang="en-US" dirty="0" smtClean="0"/>
              <a:t>，</a:t>
            </a:r>
            <a:r>
              <a:rPr lang="en-US" altLang="zh-CN" dirty="0" err="1" smtClean="0"/>
              <a:t>handler_type</a:t>
            </a:r>
            <a:r>
              <a:rPr lang="zh-CN" altLang="en-US" dirty="0" smtClean="0"/>
              <a:t>为错误处理方式，参数为</a:t>
            </a:r>
            <a:r>
              <a:rPr lang="en-US" altLang="zh-CN" dirty="0" smtClean="0"/>
              <a:t>3</a:t>
            </a:r>
            <a:r>
              <a:rPr lang="zh-CN" altLang="en-US" dirty="0" smtClean="0"/>
              <a:t>个值之一，</a:t>
            </a:r>
            <a:endParaRPr lang="en-US" altLang="zh-CN" dirty="0" smtClean="0"/>
          </a:p>
          <a:p>
            <a:pPr lvl="2"/>
            <a:r>
              <a:rPr lang="en-US" altLang="zh-CN" b="1" dirty="0" smtClean="0">
                <a:solidFill>
                  <a:srgbClr val="0000FF"/>
                </a:solidFill>
              </a:rPr>
              <a:t>CONTINUE</a:t>
            </a:r>
            <a:r>
              <a:rPr lang="zh-CN" altLang="en-US" dirty="0" smtClean="0"/>
              <a:t>：表示遇到错误不处理，继续执行。</a:t>
            </a:r>
            <a:endParaRPr lang="en-US" altLang="zh-CN" dirty="0" smtClean="0"/>
          </a:p>
          <a:p>
            <a:pPr lvl="2"/>
            <a:r>
              <a:rPr lang="en-US" altLang="zh-CN" b="1" dirty="0" smtClean="0">
                <a:solidFill>
                  <a:srgbClr val="0000FF"/>
                </a:solidFill>
              </a:rPr>
              <a:t>EXIT</a:t>
            </a:r>
            <a:r>
              <a:rPr lang="zh-CN" altLang="en-US" dirty="0" smtClean="0"/>
              <a:t>：表示遇到错误马上退出。</a:t>
            </a:r>
            <a:endParaRPr lang="en-US" altLang="zh-CN" dirty="0" smtClean="0"/>
          </a:p>
          <a:p>
            <a:pPr lvl="2"/>
            <a:r>
              <a:rPr lang="en-US" altLang="zh-CN" dirty="0" smtClean="0"/>
              <a:t>UNDO</a:t>
            </a:r>
            <a:r>
              <a:rPr lang="zh-CN" altLang="en-US" dirty="0" smtClean="0"/>
              <a:t>：遇到错误后撤回之前的操作，</a:t>
            </a:r>
            <a:r>
              <a:rPr lang="en-US" altLang="zh-CN" dirty="0" err="1" smtClean="0"/>
              <a:t>MySql</a:t>
            </a:r>
            <a:r>
              <a:rPr lang="zh-CN" altLang="en-US" dirty="0" smtClean="0"/>
              <a:t>暂不支持回滚操作。</a:t>
            </a:r>
            <a:endParaRPr lang="en-US" altLang="zh-CN" dirty="0" smtClean="0"/>
          </a:p>
          <a:p>
            <a:pPr lvl="1"/>
            <a:r>
              <a:rPr lang="en-US" altLang="zh-CN" dirty="0" err="1" smtClean="0"/>
              <a:t>condition_value</a:t>
            </a:r>
            <a:r>
              <a:rPr lang="zh-CN" altLang="en-US" dirty="0" smtClean="0"/>
              <a:t>：是一类特定的条件：</a:t>
            </a:r>
            <a:endParaRPr lang="en-US" altLang="zh-CN" dirty="0" smtClean="0"/>
          </a:p>
          <a:p>
            <a:pPr lvl="2"/>
            <a:r>
              <a:rPr lang="zh-CN" altLang="en-US" dirty="0"/>
              <a:t>一</a:t>
            </a:r>
            <a:r>
              <a:rPr lang="zh-CN" altLang="en-US" dirty="0" smtClean="0"/>
              <a:t>个</a:t>
            </a:r>
            <a:r>
              <a:rPr lang="en-US" altLang="zh-CN" dirty="0" err="1" smtClean="0"/>
              <a:t>MySql</a:t>
            </a:r>
            <a:r>
              <a:rPr lang="zh-CN" altLang="en-US" dirty="0" smtClean="0"/>
              <a:t>错误代码。</a:t>
            </a:r>
            <a:endParaRPr lang="en-US" altLang="zh-CN" dirty="0" smtClean="0"/>
          </a:p>
          <a:p>
            <a:pPr lvl="2"/>
            <a:r>
              <a:rPr lang="zh-CN" altLang="en-US" dirty="0"/>
              <a:t>一</a:t>
            </a:r>
            <a:r>
              <a:rPr lang="zh-CN" altLang="en-US" dirty="0" smtClean="0"/>
              <a:t>个标准的</a:t>
            </a:r>
            <a:r>
              <a:rPr lang="en-US" altLang="zh-CN" dirty="0" smtClean="0"/>
              <a:t>SQLSTATE</a:t>
            </a:r>
            <a:r>
              <a:rPr lang="zh-CN" altLang="en-US" dirty="0" smtClean="0"/>
              <a:t>值，如</a:t>
            </a:r>
            <a:r>
              <a:rPr lang="en-US" altLang="zh-CN" dirty="0"/>
              <a:t>SQLWARNING</a:t>
            </a:r>
            <a:r>
              <a:rPr lang="zh-CN" altLang="en-US" dirty="0"/>
              <a:t>，</a:t>
            </a:r>
            <a:r>
              <a:rPr lang="en-US" altLang="zh-CN" dirty="0"/>
              <a:t>NOTFOUND </a:t>
            </a:r>
            <a:r>
              <a:rPr lang="zh-CN" altLang="en-US" dirty="0"/>
              <a:t>，</a:t>
            </a:r>
            <a:r>
              <a:rPr lang="en-US" altLang="zh-CN" dirty="0"/>
              <a:t>SQLEXCEPTION</a:t>
            </a:r>
            <a:r>
              <a:rPr lang="zh-CN" altLang="en-US" dirty="0" smtClean="0"/>
              <a:t>等</a:t>
            </a:r>
            <a:endParaRPr lang="en-US" altLang="zh-CN" dirty="0" smtClean="0"/>
          </a:p>
          <a:p>
            <a:pPr lvl="1"/>
            <a:r>
              <a:rPr lang="en-US" altLang="zh-CN" dirty="0" err="1" smtClean="0"/>
              <a:t>sp_statement</a:t>
            </a:r>
            <a:r>
              <a:rPr lang="zh-CN" altLang="en-US" dirty="0" smtClean="0"/>
              <a:t>：异常处理的语句块，从</a:t>
            </a:r>
            <a:r>
              <a:rPr lang="en-US" altLang="zh-CN" dirty="0" smtClean="0"/>
              <a:t>BEGIN</a:t>
            </a:r>
            <a:r>
              <a:rPr lang="zh-CN" altLang="en-US" dirty="0" smtClean="0"/>
              <a:t>开始，</a:t>
            </a:r>
            <a:r>
              <a:rPr lang="en-US" altLang="zh-CN" dirty="0" smtClean="0"/>
              <a:t>END</a:t>
            </a:r>
            <a:r>
              <a:rPr lang="zh-CN" altLang="en-US" dirty="0" smtClean="0"/>
              <a:t>结束。</a:t>
            </a:r>
            <a:endParaRPr lang="zh-CN" altLang="en-US" dirty="0"/>
          </a:p>
        </p:txBody>
      </p:sp>
      <p:sp>
        <p:nvSpPr>
          <p:cNvPr id="4" name="矩形 3"/>
          <p:cNvSpPr/>
          <p:nvPr/>
        </p:nvSpPr>
        <p:spPr>
          <a:xfrm>
            <a:off x="609599" y="1939907"/>
            <a:ext cx="7820810" cy="36933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dirty="0"/>
              <a:t>DECLARE </a:t>
            </a:r>
            <a:r>
              <a:rPr lang="en-US" altLang="zh-CN" dirty="0" err="1"/>
              <a:t>handler_type</a:t>
            </a:r>
            <a:r>
              <a:rPr lang="en-US" altLang="zh-CN" dirty="0"/>
              <a:t> HANDLER FOR </a:t>
            </a:r>
            <a:r>
              <a:rPr lang="en-US" altLang="zh-CN" dirty="0" err="1" smtClean="0"/>
              <a:t>condition_value</a:t>
            </a:r>
            <a:r>
              <a:rPr lang="en-US" altLang="zh-CN" dirty="0" smtClean="0"/>
              <a:t> </a:t>
            </a:r>
            <a:r>
              <a:rPr lang="en-US" altLang="zh-CN" dirty="0" err="1"/>
              <a:t>sp_statement</a:t>
            </a:r>
            <a:endParaRPr lang="zh-CN" altLang="en-US" dirty="0">
              <a:latin typeface="YaHei Consolas Hybrid" panose="020B0503020204020204" pitchFamily="34" charset="-122"/>
              <a:ea typeface="YaHei Consolas Hybrid" panose="020B0503020204020204" pitchFamily="34" charset="-122"/>
            </a:endParaRPr>
          </a:p>
        </p:txBody>
      </p:sp>
    </p:spTree>
    <p:extLst>
      <p:ext uri="{BB962C8B-B14F-4D97-AF65-F5344CB8AC3E}">
        <p14:creationId xmlns:p14="http://schemas.microsoft.com/office/powerpoint/2010/main" val="6983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zh-CN" altLang="en-US" dirty="0" smtClean="0"/>
              <a:t>异常处理：</a:t>
            </a:r>
            <a:endParaRPr lang="en-US" altLang="zh-CN" dirty="0" smtClean="0"/>
          </a:p>
          <a:p>
            <a:endParaRPr lang="zh-CN" altLang="en-US" dirty="0"/>
          </a:p>
        </p:txBody>
      </p:sp>
      <p:sp>
        <p:nvSpPr>
          <p:cNvPr id="4" name="矩形 3"/>
          <p:cNvSpPr/>
          <p:nvPr/>
        </p:nvSpPr>
        <p:spPr>
          <a:xfrm>
            <a:off x="161938" y="1942963"/>
            <a:ext cx="8812729" cy="4031873"/>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当发生异常时，程序继续执行，并将</a:t>
            </a:r>
            <a:r>
              <a:rPr lang="en-US" altLang="zh-CN" sz="1600" b="1" dirty="0" err="1" smtClean="0">
                <a:solidFill>
                  <a:schemeClr val="accent5">
                    <a:lumMod val="75000"/>
                  </a:schemeClr>
                </a:solidFill>
                <a:latin typeface="微软雅黑" panose="020B0503020204020204" pitchFamily="34" charset="-122"/>
                <a:ea typeface="微软雅黑" panose="020B0503020204020204" pitchFamily="34" charset="-122"/>
              </a:rPr>
              <a:t>has_error</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设置为</a:t>
            </a:r>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1</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a:t>
            </a:r>
            <a:endPar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DECLARE </a:t>
            </a:r>
            <a:r>
              <a:rPr lang="en-US" altLang="zh-CN" sz="1600" b="1" dirty="0">
                <a:solidFill>
                  <a:srgbClr val="0000FF"/>
                </a:solidFill>
                <a:latin typeface="微软雅黑" panose="020B0503020204020204" pitchFamily="34" charset="-122"/>
                <a:ea typeface="微软雅黑" panose="020B0503020204020204" pitchFamily="34" charset="-122"/>
              </a:rPr>
              <a:t>CONTINUE</a:t>
            </a:r>
            <a:r>
              <a:rPr lang="en-US" altLang="zh-CN" sz="1600" b="1" dirty="0">
                <a:latin typeface="微软雅黑" panose="020B0503020204020204" pitchFamily="34" charset="-122"/>
                <a:ea typeface="微软雅黑" panose="020B0503020204020204" pitchFamily="34" charset="-122"/>
              </a:rPr>
              <a:t> HANDLER FOR </a:t>
            </a:r>
            <a:r>
              <a:rPr lang="en-US" altLang="zh-CN" sz="1600" b="1" dirty="0">
                <a:solidFill>
                  <a:srgbClr val="0000FF"/>
                </a:solidFill>
                <a:latin typeface="微软雅黑" panose="020B0503020204020204" pitchFamily="34" charset="-122"/>
                <a:ea typeface="微软雅黑" panose="020B0503020204020204" pitchFamily="34" charset="-122"/>
              </a:rPr>
              <a:t>SQLEXCEPTION</a:t>
            </a:r>
            <a:r>
              <a:rPr lang="en-US" altLang="zh-CN" sz="1600" b="1" dirty="0">
                <a:latin typeface="微软雅黑" panose="020B0503020204020204" pitchFamily="34" charset="-122"/>
                <a:ea typeface="微软雅黑" panose="020B0503020204020204" pitchFamily="34" charset="-122"/>
              </a:rPr>
              <a:t> SET </a:t>
            </a:r>
            <a:r>
              <a:rPr lang="en-US" altLang="zh-CN" sz="1600" b="1" dirty="0" err="1">
                <a:latin typeface="微软雅黑" panose="020B0503020204020204" pitchFamily="34" charset="-122"/>
                <a:ea typeface="微软雅黑" panose="020B0503020204020204" pitchFamily="34" charset="-122"/>
              </a:rPr>
              <a:t>has_error</a:t>
            </a:r>
            <a:r>
              <a:rPr lang="en-US" altLang="zh-CN" sz="1600" b="1" dirty="0">
                <a:latin typeface="微软雅黑" panose="020B0503020204020204" pitchFamily="34" charset="-122"/>
                <a:ea typeface="微软雅黑" panose="020B0503020204020204" pitchFamily="34" charset="-122"/>
              </a:rPr>
              <a:t> = 1</a:t>
            </a:r>
            <a:r>
              <a:rPr lang="en-US" altLang="zh-CN" sz="1600" b="1" dirty="0" smtClean="0">
                <a:latin typeface="微软雅黑" panose="020B0503020204020204" pitchFamily="34" charset="-122"/>
                <a:ea typeface="微软雅黑" panose="020B0503020204020204" pitchFamily="34" charset="-122"/>
              </a:rPr>
              <a:t>;</a:t>
            </a:r>
          </a:p>
          <a:p>
            <a:endParaRPr lang="en-US" altLang="zh-CN" sz="1600" b="1" dirty="0">
              <a:latin typeface="微软雅黑" panose="020B0503020204020204" pitchFamily="34" charset="-122"/>
              <a:ea typeface="微软雅黑" panose="020B0503020204020204" pitchFamily="34" charset="-122"/>
            </a:endParaRPr>
          </a:p>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如果发生异常，程序将回滚之前的操作，然后退出当前程序块。多条处理语句使用</a:t>
            </a:r>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begin...end</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a:t>
            </a:r>
            <a:endPar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DECLARE </a:t>
            </a:r>
            <a:r>
              <a:rPr lang="en-US" altLang="zh-CN" sz="1600" b="1" dirty="0">
                <a:solidFill>
                  <a:srgbClr val="0000FF"/>
                </a:solidFill>
                <a:latin typeface="微软雅黑" panose="020B0503020204020204" pitchFamily="34" charset="-122"/>
                <a:ea typeface="微软雅黑" panose="020B0503020204020204" pitchFamily="34" charset="-122"/>
              </a:rPr>
              <a:t>EXIT</a:t>
            </a:r>
            <a:r>
              <a:rPr lang="en-US" altLang="zh-CN" sz="1600" b="1" dirty="0">
                <a:latin typeface="微软雅黑" panose="020B0503020204020204" pitchFamily="34" charset="-122"/>
                <a:ea typeface="微软雅黑" panose="020B0503020204020204" pitchFamily="34" charset="-122"/>
              </a:rPr>
              <a:t> HANDLER FOR </a:t>
            </a:r>
            <a:r>
              <a:rPr lang="en-US" altLang="zh-CN" sz="1600" b="1" dirty="0">
                <a:solidFill>
                  <a:srgbClr val="0000FF"/>
                </a:solidFill>
                <a:latin typeface="微软雅黑" panose="020B0503020204020204" pitchFamily="34" charset="-122"/>
                <a:ea typeface="微软雅黑" panose="020B0503020204020204" pitchFamily="34" charset="-122"/>
              </a:rPr>
              <a:t>SQLEXCEPTION</a:t>
            </a:r>
          </a:p>
          <a:p>
            <a:r>
              <a:rPr lang="en-US" altLang="zh-CN" sz="1600" b="1" dirty="0">
                <a:latin typeface="微软雅黑" panose="020B0503020204020204" pitchFamily="34" charset="-122"/>
                <a:ea typeface="微软雅黑" panose="020B0503020204020204" pitchFamily="34" charset="-122"/>
              </a:rPr>
              <a:t>BEGIN</a:t>
            </a:r>
          </a:p>
          <a:p>
            <a:r>
              <a:rPr lang="en-US" altLang="zh-CN" sz="1600" b="1" dirty="0" smtClean="0">
                <a:latin typeface="微软雅黑" panose="020B0503020204020204" pitchFamily="34" charset="-122"/>
                <a:ea typeface="微软雅黑" panose="020B0503020204020204" pitchFamily="34" charset="-122"/>
              </a:rPr>
              <a:t>    ROLLBACK</a:t>
            </a:r>
            <a:r>
              <a:rPr lang="en-US" altLang="zh-CN" sz="1600" b="1" dirty="0">
                <a:latin typeface="微软雅黑" panose="020B0503020204020204" pitchFamily="34" charset="-122"/>
                <a:ea typeface="微软雅黑" panose="020B0503020204020204" pitchFamily="34" charset="-122"/>
              </a:rPr>
              <a:t>;</a:t>
            </a:r>
          </a:p>
          <a:p>
            <a:r>
              <a:rPr lang="en-US" altLang="zh-CN" sz="1600" b="1" dirty="0" smtClean="0">
                <a:latin typeface="微软雅黑" panose="020B0503020204020204" pitchFamily="34" charset="-122"/>
                <a:ea typeface="微软雅黑" panose="020B0503020204020204" pitchFamily="34" charset="-122"/>
              </a:rPr>
              <a:t>    Select </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发生错误，执行将被回滚，程序将终止执行</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END</a:t>
            </a:r>
            <a:r>
              <a:rPr lang="en-US" altLang="zh-CN" sz="1600" b="1" dirty="0" smtClean="0">
                <a:latin typeface="微软雅黑" panose="020B0503020204020204" pitchFamily="34" charset="-122"/>
                <a:ea typeface="微软雅黑" panose="020B0503020204020204" pitchFamily="34" charset="-122"/>
              </a:rPr>
              <a:t>;</a:t>
            </a:r>
          </a:p>
          <a:p>
            <a:endParaRPr lang="en-US" altLang="zh-CN" sz="1600" b="1" dirty="0">
              <a:latin typeface="微软雅黑" panose="020B0503020204020204" pitchFamily="34" charset="-122"/>
              <a:ea typeface="微软雅黑" panose="020B0503020204020204" pitchFamily="34" charset="-122"/>
            </a:endParaRPr>
          </a:p>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对于</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游标或</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select into</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操作，如果出现找不到记录的情况，将</a:t>
            </a:r>
            <a:r>
              <a:rPr lang="en-US" altLang="zh-CN" sz="1600" b="1" dirty="0" err="1">
                <a:solidFill>
                  <a:schemeClr val="accent5">
                    <a:lumMod val="75000"/>
                  </a:schemeClr>
                </a:solidFill>
                <a:latin typeface="微软雅黑" panose="020B0503020204020204" pitchFamily="34" charset="-122"/>
                <a:ea typeface="微软雅黑" panose="020B0503020204020204" pitchFamily="34" charset="-122"/>
              </a:rPr>
              <a:t>no_row_found</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赋值为</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600" b="1" dirty="0" smtClean="0">
                <a:solidFill>
                  <a:schemeClr val="accent5">
                    <a:lumMod val="75000"/>
                  </a:schemeClr>
                </a:solidFill>
                <a:latin typeface="微软雅黑" panose="020B0503020204020204" pitchFamily="34" charset="-122"/>
                <a:ea typeface="微软雅黑" panose="020B0503020204020204" pitchFamily="34" charset="-122"/>
              </a:rPr>
              <a:t>。</a:t>
            </a:r>
            <a:endPar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DECLARE </a:t>
            </a:r>
            <a:r>
              <a:rPr lang="en-US" altLang="zh-CN" sz="1600" b="1" dirty="0">
                <a:solidFill>
                  <a:srgbClr val="0000FF"/>
                </a:solidFill>
                <a:latin typeface="微软雅黑" panose="020B0503020204020204" pitchFamily="34" charset="-122"/>
                <a:ea typeface="微软雅黑" panose="020B0503020204020204" pitchFamily="34" charset="-122"/>
              </a:rPr>
              <a:t>CONTINUE</a:t>
            </a:r>
            <a:r>
              <a:rPr lang="en-US" altLang="zh-CN" sz="1600" b="1" dirty="0">
                <a:latin typeface="微软雅黑" panose="020B0503020204020204" pitchFamily="34" charset="-122"/>
                <a:ea typeface="微软雅黑" panose="020B0503020204020204" pitchFamily="34" charset="-122"/>
              </a:rPr>
              <a:t> HANDLER FOR </a:t>
            </a:r>
            <a:r>
              <a:rPr lang="en-US" altLang="zh-CN" sz="1600" b="1" dirty="0">
                <a:solidFill>
                  <a:srgbClr val="0000FF"/>
                </a:solidFill>
                <a:latin typeface="微软雅黑" panose="020B0503020204020204" pitchFamily="34" charset="-122"/>
                <a:ea typeface="微软雅黑" panose="020B0503020204020204" pitchFamily="34" charset="-122"/>
              </a:rPr>
              <a:t>NOT FOUND </a:t>
            </a:r>
            <a:r>
              <a:rPr lang="en-US" altLang="zh-CN" sz="1600" b="1" dirty="0">
                <a:latin typeface="微软雅黑" panose="020B0503020204020204" pitchFamily="34" charset="-122"/>
                <a:ea typeface="微软雅黑" panose="020B0503020204020204" pitchFamily="34" charset="-122"/>
              </a:rPr>
              <a:t>SET </a:t>
            </a:r>
            <a:r>
              <a:rPr lang="en-US" altLang="zh-CN" sz="1600" b="1" dirty="0" err="1">
                <a:latin typeface="微软雅黑" panose="020B0503020204020204" pitchFamily="34" charset="-122"/>
                <a:ea typeface="微软雅黑" panose="020B0503020204020204" pitchFamily="34" charset="-122"/>
              </a:rPr>
              <a:t>no_row_found</a:t>
            </a:r>
            <a:r>
              <a:rPr lang="en-US" altLang="zh-CN" sz="1600" b="1" dirty="0">
                <a:latin typeface="微软雅黑" panose="020B0503020204020204" pitchFamily="34" charset="-122"/>
                <a:ea typeface="微软雅黑" panose="020B0503020204020204" pitchFamily="34" charset="-122"/>
              </a:rPr>
              <a:t> = 1</a:t>
            </a:r>
            <a:r>
              <a:rPr lang="en-US" altLang="zh-CN" sz="1600" b="1" dirty="0" smtClean="0">
                <a:latin typeface="微软雅黑" panose="020B0503020204020204" pitchFamily="34" charset="-122"/>
                <a:ea typeface="微软雅黑" panose="020B0503020204020204" pitchFamily="34" charset="-122"/>
              </a:rPr>
              <a:t>;</a:t>
            </a:r>
          </a:p>
          <a:p>
            <a:endParaRPr lang="en-US" altLang="zh-CN" sz="1600" b="1" dirty="0">
              <a:latin typeface="微软雅黑" panose="020B0503020204020204" pitchFamily="34" charset="-122"/>
              <a:ea typeface="微软雅黑" panose="020B0503020204020204" pitchFamily="34" charset="-122"/>
            </a:endParaRPr>
          </a:p>
          <a:p>
            <a:r>
              <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如果出现重复键值，</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MySQL</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会给出</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1062</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的错误，将给出错误提示，程序继续运行。如：</a:t>
            </a:r>
            <a:endParaRPr lang="en-US" altLang="zh-CN" sz="1600" b="1" dirty="0" smtClean="0">
              <a:solidFill>
                <a:schemeClr val="accent5">
                  <a:lumMod val="75000"/>
                </a:schemeClr>
              </a:solidFill>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DECLARE </a:t>
            </a:r>
            <a:r>
              <a:rPr lang="en-US" altLang="zh-CN" sz="1600" b="1" dirty="0">
                <a:solidFill>
                  <a:srgbClr val="0000FF"/>
                </a:solidFill>
                <a:latin typeface="微软雅黑" panose="020B0503020204020204" pitchFamily="34" charset="-122"/>
                <a:ea typeface="微软雅黑" panose="020B0503020204020204" pitchFamily="34" charset="-122"/>
              </a:rPr>
              <a:t>CONTINUE</a:t>
            </a:r>
            <a:r>
              <a:rPr lang="en-US" altLang="zh-CN" sz="1600" b="1" dirty="0">
                <a:latin typeface="微软雅黑" panose="020B0503020204020204" pitchFamily="34" charset="-122"/>
                <a:ea typeface="微软雅黑" panose="020B0503020204020204" pitchFamily="34" charset="-122"/>
              </a:rPr>
              <a:t> HANDLER FOR </a:t>
            </a:r>
            <a:r>
              <a:rPr lang="en-US" altLang="zh-CN" sz="1600" b="1" dirty="0" smtClean="0">
                <a:solidFill>
                  <a:srgbClr val="0000FF"/>
                </a:solidFill>
                <a:latin typeface="微软雅黑" panose="020B0503020204020204" pitchFamily="34" charset="-122"/>
                <a:ea typeface="微软雅黑" panose="020B0503020204020204" pitchFamily="34" charset="-122"/>
              </a:rPr>
              <a:t>1062</a:t>
            </a:r>
            <a:r>
              <a:rPr lang="en-US" altLang="zh-CN" sz="1600" b="1" dirty="0" smtClean="0">
                <a:latin typeface="微软雅黑" panose="020B0503020204020204" pitchFamily="34" charset="-122"/>
                <a:ea typeface="微软雅黑" panose="020B0503020204020204" pitchFamily="34" charset="-122"/>
              </a:rPr>
              <a:t> Select </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错误：重复键值</a:t>
            </a:r>
            <a:r>
              <a:rPr lang="en-US" altLang="zh-CN" sz="1600" b="1" dirty="0">
                <a:latin typeface="微软雅黑" panose="020B0503020204020204" pitchFamily="34" charset="-122"/>
                <a:ea typeface="微软雅黑" panose="020B0503020204020204" pitchFamily="34" charset="-122"/>
              </a:rPr>
              <a:t>';</a:t>
            </a:r>
          </a:p>
          <a:p>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368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异常处理的优先级</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MySQL</a:t>
            </a:r>
            <a:r>
              <a:rPr lang="zh-CN" altLang="en-US" dirty="0"/>
              <a:t>中，每一个</a:t>
            </a:r>
            <a:r>
              <a:rPr lang="en-US" altLang="zh-CN" dirty="0"/>
              <a:t>error</a:t>
            </a:r>
            <a:r>
              <a:rPr lang="zh-CN" altLang="en-US" dirty="0"/>
              <a:t>错误都会对应一个错误代码，一个</a:t>
            </a:r>
            <a:r>
              <a:rPr lang="en-US" altLang="zh-CN" dirty="0"/>
              <a:t>SQLSTATE</a:t>
            </a:r>
            <a:r>
              <a:rPr lang="zh-CN" altLang="en-US" dirty="0"/>
              <a:t>状态可以映射到</a:t>
            </a:r>
            <a:r>
              <a:rPr lang="en-US" altLang="zh-CN" dirty="0"/>
              <a:t>MySQL</a:t>
            </a:r>
            <a:r>
              <a:rPr lang="zh-CN" altLang="en-US" dirty="0"/>
              <a:t>多个错误代码，不太具体，而像</a:t>
            </a:r>
            <a:r>
              <a:rPr lang="en-US" altLang="zh-CN" dirty="0"/>
              <a:t>SQLEXCPETION</a:t>
            </a:r>
            <a:r>
              <a:rPr lang="zh-CN" altLang="en-US" dirty="0"/>
              <a:t>或</a:t>
            </a:r>
            <a:r>
              <a:rPr lang="en-US" altLang="zh-CN" dirty="0"/>
              <a:t>SQLWARNING</a:t>
            </a:r>
            <a:r>
              <a:rPr lang="zh-CN" altLang="en-US" dirty="0"/>
              <a:t>是一类</a:t>
            </a:r>
            <a:r>
              <a:rPr lang="en-US" altLang="zh-CN" dirty="0"/>
              <a:t>SQLSTATES</a:t>
            </a:r>
            <a:r>
              <a:rPr lang="zh-CN" altLang="en-US" dirty="0"/>
              <a:t>值，是通用的。因此，</a:t>
            </a:r>
            <a:r>
              <a:rPr lang="zh-CN" altLang="en-US" dirty="0">
                <a:solidFill>
                  <a:srgbClr val="0000FF"/>
                </a:solidFill>
              </a:rPr>
              <a:t>在处理优先级上，</a:t>
            </a:r>
            <a:r>
              <a:rPr lang="en-US" altLang="zh-CN" dirty="0">
                <a:solidFill>
                  <a:srgbClr val="0000FF"/>
                </a:solidFill>
              </a:rPr>
              <a:t>error</a:t>
            </a:r>
            <a:r>
              <a:rPr lang="zh-CN" altLang="en-US" dirty="0">
                <a:solidFill>
                  <a:srgbClr val="0000FF"/>
                </a:solidFill>
              </a:rPr>
              <a:t>错误首先处理，其次是</a:t>
            </a:r>
            <a:r>
              <a:rPr lang="en-US" altLang="zh-CN" dirty="0">
                <a:solidFill>
                  <a:srgbClr val="0000FF"/>
                </a:solidFill>
              </a:rPr>
              <a:t>SQLSTATE</a:t>
            </a:r>
            <a:r>
              <a:rPr lang="zh-CN" altLang="en-US" dirty="0">
                <a:solidFill>
                  <a:srgbClr val="0000FF"/>
                </a:solidFill>
              </a:rPr>
              <a:t>，最后是</a:t>
            </a:r>
            <a:r>
              <a:rPr lang="en-US" altLang="zh-CN" dirty="0">
                <a:solidFill>
                  <a:srgbClr val="0000FF"/>
                </a:solidFill>
              </a:rPr>
              <a:t>SQLEXCEPTION</a:t>
            </a:r>
            <a:r>
              <a:rPr lang="zh-CN" altLang="en-US" dirty="0" smtClean="0">
                <a:solidFill>
                  <a:srgbClr val="0000FF"/>
                </a:solidFill>
              </a:rPr>
              <a:t>。</a:t>
            </a:r>
            <a:r>
              <a:rPr lang="zh-CN" altLang="en-US" dirty="0">
                <a:solidFill>
                  <a:srgbClr val="0000FF"/>
                </a:solidFill>
              </a:rPr>
              <a:t/>
            </a:r>
            <a:br>
              <a:rPr lang="zh-CN" altLang="en-US" dirty="0">
                <a:solidFill>
                  <a:srgbClr val="0000FF"/>
                </a:solidFill>
              </a:rPr>
            </a:br>
            <a:endParaRPr lang="zh-CN" altLang="en-US" dirty="0">
              <a:solidFill>
                <a:srgbClr val="0000FF"/>
              </a:solidFill>
            </a:endParaRPr>
          </a:p>
        </p:txBody>
      </p:sp>
      <p:sp>
        <p:nvSpPr>
          <p:cNvPr id="4" name="矩形 3"/>
          <p:cNvSpPr/>
          <p:nvPr/>
        </p:nvSpPr>
        <p:spPr>
          <a:xfrm>
            <a:off x="609599" y="3207318"/>
            <a:ext cx="7943484" cy="304698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ELIMITER $$</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pitchFamily="34" charset="-122"/>
                <a:ea typeface="微软雅黑" panose="020B0503020204020204" pitchFamily="34" charset="-122"/>
              </a:rPr>
              <a:t>Create</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PROCEDURE</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insert_article_tags_3(</a:t>
            </a:r>
            <a:r>
              <a:rPr lang="zh-CN" altLang="zh-CN" sz="1600" b="1" dirty="0">
                <a:solidFill>
                  <a:srgbClr val="808080"/>
                </a:solidFill>
                <a:latin typeface="微软雅黑" panose="020B0503020204020204" pitchFamily="34" charset="-122"/>
                <a:ea typeface="微软雅黑" panose="020B0503020204020204" pitchFamily="34" charset="-122"/>
              </a:rPr>
              <a:t>IN</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article_id </a:t>
            </a:r>
            <a:r>
              <a:rPr lang="zh-CN" altLang="zh-CN" sz="1600" b="1" dirty="0">
                <a:solidFill>
                  <a:srgbClr val="006699"/>
                </a:solidFill>
                <a:latin typeface="微软雅黑" panose="020B0503020204020204" pitchFamily="34" charset="-122"/>
                <a:ea typeface="微软雅黑" panose="020B0503020204020204" pitchFamily="34" charset="-122"/>
              </a:rPr>
              <a:t>INT</a:t>
            </a: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808080"/>
                </a:solidFill>
                <a:latin typeface="微软雅黑" panose="020B0503020204020204" pitchFamily="34" charset="-122"/>
                <a:ea typeface="微软雅黑" panose="020B0503020204020204" pitchFamily="34" charset="-122"/>
              </a:rPr>
              <a:t>IN</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tag_id </a:t>
            </a:r>
            <a:r>
              <a:rPr lang="zh-CN" altLang="zh-CN" sz="1600" b="1" dirty="0">
                <a:solidFill>
                  <a:srgbClr val="006699"/>
                </a:solidFill>
                <a:latin typeface="微软雅黑" panose="020B0503020204020204" pitchFamily="34" charset="-122"/>
                <a:ea typeface="微软雅黑" panose="020B0503020204020204" pitchFamily="34" charset="-122"/>
              </a:rPr>
              <a:t>INT</a:t>
            </a:r>
            <a:r>
              <a:rPr lang="zh-CN" altLang="zh-CN" sz="1600" b="1" dirty="0">
                <a:solidFill>
                  <a:srgbClr val="C7254E"/>
                </a:solidFill>
                <a:latin typeface="微软雅黑" panose="020B0503020204020204" pitchFamily="34" charset="-122"/>
                <a:ea typeface="微软雅黑" panose="020B0503020204020204" pitchFamily="34" charset="-122"/>
              </a:rPr>
              <a:t>)</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pitchFamily="34" charset="-122"/>
                <a:ea typeface="微软雅黑" panose="020B0503020204020204" pitchFamily="34" charset="-122"/>
              </a:rPr>
              <a:t>BEGIN</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DECLARE</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EXIT HANDLER </a:t>
            </a:r>
            <a:r>
              <a:rPr lang="zh-CN" altLang="zh-CN" sz="1600" b="1" dirty="0">
                <a:solidFill>
                  <a:srgbClr val="006699"/>
                </a:solidFill>
                <a:latin typeface="微软雅黑" panose="020B0503020204020204" pitchFamily="34" charset="-122"/>
                <a:ea typeface="微软雅黑" panose="020B0503020204020204" pitchFamily="34" charset="-122"/>
              </a:rPr>
              <a:t>FOR</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1062 </a:t>
            </a: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00FF"/>
                </a:solidFill>
                <a:latin typeface="微软雅黑" panose="020B0503020204020204" pitchFamily="34" charset="-122"/>
                <a:ea typeface="微软雅黑" panose="020B0503020204020204" pitchFamily="34" charset="-122"/>
              </a:rPr>
              <a:t>'键值重复'</a:t>
            </a:r>
            <a:r>
              <a:rPr lang="zh-CN" altLang="zh-CN" sz="1600" b="1" dirty="0">
                <a:solidFill>
                  <a:srgbClr val="C7254E"/>
                </a:solidFill>
                <a:latin typeface="微软雅黑" panose="020B0503020204020204" pitchFamily="34" charset="-122"/>
                <a:ea typeface="微软雅黑" panose="020B0503020204020204" pitchFamily="34" charset="-122"/>
              </a:rPr>
              <a:t>;</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DECLARE</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EXIT HANDLER </a:t>
            </a:r>
            <a:r>
              <a:rPr lang="zh-CN" altLang="zh-CN" sz="1600" b="1" dirty="0">
                <a:solidFill>
                  <a:srgbClr val="006699"/>
                </a:solidFill>
                <a:latin typeface="微软雅黑" panose="020B0503020204020204" pitchFamily="34" charset="-122"/>
                <a:ea typeface="微软雅黑" panose="020B0503020204020204" pitchFamily="34" charset="-122"/>
              </a:rPr>
              <a:t>FOR</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SQLEXCEPTION </a:t>
            </a: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00FF"/>
                </a:solidFill>
                <a:latin typeface="微软雅黑" panose="020B0503020204020204" pitchFamily="34" charset="-122"/>
                <a:ea typeface="微软雅黑" panose="020B0503020204020204" pitchFamily="34" charset="-122"/>
              </a:rPr>
              <a:t>'SQLException异常'</a:t>
            </a:r>
            <a:r>
              <a:rPr lang="zh-CN" altLang="zh-CN" sz="1600" b="1" dirty="0">
                <a:solidFill>
                  <a:srgbClr val="C7254E"/>
                </a:solidFill>
                <a:latin typeface="微软雅黑" panose="020B0503020204020204" pitchFamily="34" charset="-122"/>
                <a:ea typeface="微软雅黑" panose="020B0503020204020204" pitchFamily="34" charset="-122"/>
              </a:rPr>
              <a:t>;</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DECLARE</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EXIT HANDLER </a:t>
            </a:r>
            <a:r>
              <a:rPr lang="zh-CN" altLang="zh-CN" sz="1600" b="1" dirty="0">
                <a:solidFill>
                  <a:srgbClr val="006699"/>
                </a:solidFill>
                <a:latin typeface="微软雅黑" panose="020B0503020204020204" pitchFamily="34" charset="-122"/>
                <a:ea typeface="微软雅黑" panose="020B0503020204020204" pitchFamily="34" charset="-122"/>
              </a:rPr>
              <a:t>FOR</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SQLSTATE </a:t>
            </a:r>
            <a:r>
              <a:rPr lang="zh-CN" altLang="zh-CN" sz="1600" b="1" dirty="0">
                <a:solidFill>
                  <a:srgbClr val="0000FF"/>
                </a:solidFill>
                <a:latin typeface="微软雅黑" panose="020B0503020204020204" pitchFamily="34" charset="-122"/>
                <a:ea typeface="微软雅黑" panose="020B0503020204020204" pitchFamily="34" charset="-122"/>
              </a:rPr>
              <a:t>'23000'</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00FF"/>
                </a:solidFill>
                <a:latin typeface="微软雅黑" panose="020B0503020204020204" pitchFamily="34" charset="-122"/>
                <a:ea typeface="微软雅黑" panose="020B0503020204020204" pitchFamily="34" charset="-122"/>
              </a:rPr>
              <a:t>'SQLSTATE 23000'</a:t>
            </a:r>
            <a:r>
              <a:rPr lang="zh-CN" altLang="zh-CN" sz="1600" b="1" dirty="0">
                <a:solidFill>
                  <a:srgbClr val="C7254E"/>
                </a:solidFill>
                <a:latin typeface="微软雅黑" panose="020B0503020204020204" pitchFamily="34" charset="-122"/>
                <a:ea typeface="微软雅黑" panose="020B0503020204020204" pitchFamily="34" charset="-122"/>
              </a:rPr>
              <a:t>;</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8200"/>
                </a:solidFill>
                <a:latin typeface="微软雅黑" panose="020B0503020204020204" pitchFamily="34" charset="-122"/>
                <a:ea typeface="微软雅黑" panose="020B0503020204020204" pitchFamily="34" charset="-122"/>
              </a:rPr>
              <a:t>-- 插入记录</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Insert</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INTO</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article_tags(article_id,tag_id)</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VALUES</a:t>
            </a:r>
            <a:r>
              <a:rPr lang="zh-CN" altLang="zh-CN" sz="1600" b="1" dirty="0">
                <a:solidFill>
                  <a:srgbClr val="C7254E"/>
                </a:solidFill>
                <a:latin typeface="微软雅黑" panose="020B0503020204020204" pitchFamily="34" charset="-122"/>
                <a:ea typeface="微软雅黑" panose="020B0503020204020204" pitchFamily="34" charset="-122"/>
              </a:rPr>
              <a:t>(article_id,tag_id);</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8200"/>
                </a:solidFill>
                <a:latin typeface="微软雅黑" panose="020B0503020204020204" pitchFamily="34" charset="-122"/>
                <a:ea typeface="微软雅黑" panose="020B0503020204020204" pitchFamily="34" charset="-122"/>
              </a:rPr>
              <a:t>-- 返回记录数</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FF1493"/>
                </a:solidFill>
                <a:latin typeface="微软雅黑" panose="020B0503020204020204" pitchFamily="34" charset="-122"/>
                <a:ea typeface="微软雅黑" panose="020B0503020204020204" pitchFamily="34" charset="-122"/>
              </a:rPr>
              <a:t>COUNT</a:t>
            </a: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FROM</a:t>
            </a:r>
            <a:r>
              <a:rPr lang="zh-CN" altLang="zh-CN" sz="8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article_tags;</a:t>
            </a:r>
            <a:endParaRPr lang="zh-CN" altLang="zh-CN" sz="8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pitchFamily="34" charset="-122"/>
                <a:ea typeface="微软雅黑" panose="020B0503020204020204" pitchFamily="34" charset="-122"/>
              </a:rPr>
              <a:t>END</a:t>
            </a:r>
            <a:endParaRPr lang="zh-CN" altLang="zh-CN" sz="3600" b="1" dirty="0">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337510" y="4610130"/>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如果插入一条已经存在的记录，按照上面所说的执行顺序应该提示“健值重复”。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48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命名异常</a:t>
            </a:r>
            <a:endParaRPr lang="zh-CN" altLang="en-US" dirty="0"/>
          </a:p>
        </p:txBody>
      </p:sp>
      <p:sp>
        <p:nvSpPr>
          <p:cNvPr id="3" name="内容占位符 2"/>
          <p:cNvSpPr>
            <a:spLocks noGrp="1"/>
          </p:cNvSpPr>
          <p:nvPr>
            <p:ph idx="1"/>
          </p:nvPr>
        </p:nvSpPr>
        <p:spPr/>
        <p:txBody>
          <a:bodyPr/>
          <a:lstStyle/>
          <a:p>
            <a:r>
              <a:rPr lang="zh-CN" altLang="en-US" dirty="0" smtClean="0"/>
              <a:t>首先我们看一个例子。</a:t>
            </a:r>
            <a:endParaRPr lang="en-US" altLang="zh-CN" dirty="0" smtClean="0"/>
          </a:p>
          <a:p>
            <a:endParaRPr lang="zh-CN" altLang="en-US" dirty="0"/>
          </a:p>
        </p:txBody>
      </p:sp>
      <p:sp>
        <p:nvSpPr>
          <p:cNvPr id="4" name="矩形 3"/>
          <p:cNvSpPr/>
          <p:nvPr/>
        </p:nvSpPr>
        <p:spPr>
          <a:xfrm>
            <a:off x="773486" y="2010695"/>
            <a:ext cx="7219047" cy="58477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eaLnBrk="0" fontAlgn="base" hangingPunct="0">
              <a:spcBef>
                <a:spcPct val="0"/>
              </a:spcBef>
              <a:spcAft>
                <a:spcPct val="0"/>
              </a:spcAft>
            </a:pPr>
            <a:r>
              <a:rPr lang="zh-CN" altLang="zh-CN" sz="1600" b="1" dirty="0">
                <a:solidFill>
                  <a:srgbClr val="006699"/>
                </a:solidFill>
                <a:latin typeface="微软雅黑" panose="020B0503020204020204" pitchFamily="34" charset="-122"/>
                <a:ea typeface="微软雅黑" panose="020B0503020204020204" pitchFamily="34" charset="-122"/>
              </a:rPr>
              <a:t>DECLARE</a:t>
            </a:r>
            <a:r>
              <a:rPr lang="zh-CN" altLang="zh-CN" sz="16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EXIT HANDLER </a:t>
            </a:r>
            <a:r>
              <a:rPr lang="zh-CN" altLang="zh-CN" sz="1600" b="1" dirty="0">
                <a:solidFill>
                  <a:srgbClr val="006699"/>
                </a:solidFill>
                <a:latin typeface="微软雅黑" panose="020B0503020204020204" pitchFamily="34" charset="-122"/>
                <a:ea typeface="微软雅黑" panose="020B0503020204020204" pitchFamily="34" charset="-122"/>
              </a:rPr>
              <a:t>FOR</a:t>
            </a:r>
            <a:r>
              <a:rPr lang="zh-CN" altLang="zh-CN" sz="16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1051 </a:t>
            </a: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16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0000FF"/>
                </a:solidFill>
                <a:latin typeface="微软雅黑" panose="020B0503020204020204" pitchFamily="34" charset="-122"/>
                <a:ea typeface="微软雅黑" panose="020B0503020204020204" pitchFamily="34" charset="-122"/>
              </a:rPr>
              <a:t>'请先创建数据表 abc'</a:t>
            </a:r>
            <a:r>
              <a:rPr lang="zh-CN" altLang="zh-CN" sz="1600" b="1" dirty="0">
                <a:solidFill>
                  <a:srgbClr val="C7254E"/>
                </a:solidFill>
                <a:latin typeface="微软雅黑" panose="020B0503020204020204" pitchFamily="34" charset="-122"/>
                <a:ea typeface="微软雅黑" panose="020B0503020204020204" pitchFamily="34" charset="-122"/>
              </a:rPr>
              <a:t>;</a:t>
            </a:r>
            <a:endParaRPr lang="zh-CN" altLang="zh-CN" sz="1600" b="1"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600" b="1" dirty="0">
                <a:solidFill>
                  <a:srgbClr val="006699"/>
                </a:solidFill>
                <a:latin typeface="微软雅黑" panose="020B0503020204020204" pitchFamily="34" charset="-122"/>
                <a:ea typeface="微软雅黑" panose="020B0503020204020204" pitchFamily="34" charset="-122"/>
              </a:rPr>
              <a:t>Select</a:t>
            </a:r>
            <a:r>
              <a:rPr lang="zh-CN" altLang="zh-CN" sz="16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 </a:t>
            </a:r>
            <a:r>
              <a:rPr lang="zh-CN" altLang="zh-CN" sz="1600" b="1" dirty="0">
                <a:solidFill>
                  <a:srgbClr val="006699"/>
                </a:solidFill>
                <a:latin typeface="微软雅黑" panose="020B0503020204020204" pitchFamily="34" charset="-122"/>
                <a:ea typeface="微软雅黑" panose="020B0503020204020204" pitchFamily="34" charset="-122"/>
              </a:rPr>
              <a:t>FROM</a:t>
            </a:r>
            <a:r>
              <a:rPr lang="zh-CN" altLang="zh-CN" sz="1600" b="1" dirty="0">
                <a:solidFill>
                  <a:srgbClr val="4F4F4F"/>
                </a:solidFill>
                <a:latin typeface="微软雅黑" panose="020B0503020204020204" pitchFamily="34" charset="-122"/>
                <a:ea typeface="微软雅黑" panose="020B0503020204020204" pitchFamily="34" charset="-122"/>
              </a:rPr>
              <a:t> </a:t>
            </a:r>
            <a:r>
              <a:rPr lang="zh-CN" altLang="zh-CN" sz="1600" b="1" dirty="0">
                <a:solidFill>
                  <a:srgbClr val="C7254E"/>
                </a:solidFill>
                <a:latin typeface="微软雅黑" panose="020B0503020204020204" pitchFamily="34" charset="-122"/>
                <a:ea typeface="微软雅黑" panose="020B0503020204020204" pitchFamily="34" charset="-122"/>
              </a:rPr>
              <a:t>abc;</a:t>
            </a:r>
            <a:endParaRPr lang="zh-CN" altLang="zh-CN" sz="1600" b="1" dirty="0">
              <a:latin typeface="微软雅黑" panose="020B0503020204020204" pitchFamily="34" charset="-122"/>
              <a:ea typeface="微软雅黑" panose="020B0503020204020204" pitchFamily="34" charset="-122"/>
            </a:endParaRPr>
          </a:p>
        </p:txBody>
      </p:sp>
      <p:sp>
        <p:nvSpPr>
          <p:cNvPr id="8" name="矩形标注 7"/>
          <p:cNvSpPr/>
          <p:nvPr/>
        </p:nvSpPr>
        <p:spPr>
          <a:xfrm>
            <a:off x="4202387" y="2910571"/>
            <a:ext cx="4320724" cy="1200329"/>
          </a:xfrm>
          <a:prstGeom prst="wedgeRectCallout">
            <a:avLst>
              <a:gd name="adj1" fmla="val -57789"/>
              <a:gd name="adj2" fmla="val -9368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当我们查询一张不存在的的表时，提示相关错误信息，这里我们用到了</a:t>
            </a:r>
            <a:r>
              <a:rPr lang="en-US" altLang="zh-CN" dirty="0">
                <a:latin typeface="微软雅黑" panose="020B0503020204020204" pitchFamily="34" charset="-122"/>
                <a:ea typeface="微软雅黑" panose="020B0503020204020204" pitchFamily="34" charset="-122"/>
              </a:rPr>
              <a:t>1051</a:t>
            </a:r>
            <a:r>
              <a:rPr lang="zh-CN" altLang="en-US" dirty="0">
                <a:latin typeface="微软雅黑" panose="020B0503020204020204" pitchFamily="34" charset="-122"/>
                <a:ea typeface="微软雅黑" panose="020B0503020204020204" pitchFamily="34" charset="-122"/>
              </a:rPr>
              <a:t>代码。想想一下，</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中有相当多的错误代码，难道我们需要记住每一个吗？</a:t>
            </a:r>
          </a:p>
        </p:txBody>
      </p:sp>
      <p:sp>
        <p:nvSpPr>
          <p:cNvPr id="9" name="矩形 8"/>
          <p:cNvSpPr/>
          <p:nvPr/>
        </p:nvSpPr>
        <p:spPr>
          <a:xfrm>
            <a:off x="337510" y="4610130"/>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当然不是，这里我们可以使用命名异常。</a:t>
            </a:r>
            <a:r>
              <a:rPr lang="en-US" altLang="zh-CN" dirty="0" smtClean="0">
                <a:solidFill>
                  <a:srgbClr val="FFFF00"/>
                </a:solidFill>
                <a:latin typeface="微软雅黑" panose="020B0503020204020204" pitchFamily="34" charset="-122"/>
                <a:ea typeface="微软雅黑" panose="020B0503020204020204" pitchFamily="34" charset="-122"/>
              </a:rPr>
              <a:t>DECLARE CONDITION</a:t>
            </a:r>
            <a:r>
              <a:rPr lang="zh-CN" altLang="en-US" dirty="0" smtClean="0">
                <a:solidFill>
                  <a:srgbClr val="FFFF00"/>
                </a:solidFill>
                <a:latin typeface="微软雅黑" panose="020B0503020204020204" pitchFamily="34" charset="-122"/>
                <a:ea typeface="微软雅黑" panose="020B0503020204020204" pitchFamily="34" charset="-122"/>
              </a:rPr>
              <a:t>语句</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63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a:t>
            </a:r>
            <a:r>
              <a:rPr lang="zh-CN" altLang="en-US" dirty="0" smtClean="0"/>
              <a:t>异常</a:t>
            </a:r>
            <a:endParaRPr lang="zh-CN" altLang="en-US" dirty="0"/>
          </a:p>
        </p:txBody>
      </p:sp>
      <p:sp>
        <p:nvSpPr>
          <p:cNvPr id="3" name="内容占位符 2"/>
          <p:cNvSpPr>
            <a:spLocks noGrp="1"/>
          </p:cNvSpPr>
          <p:nvPr>
            <p:ph idx="1"/>
          </p:nvPr>
        </p:nvSpPr>
        <p:spPr>
          <a:xfrm>
            <a:off x="611504" y="1485265"/>
            <a:ext cx="8049020" cy="4405630"/>
          </a:xfrm>
        </p:spPr>
        <p:txBody>
          <a:bodyPr/>
          <a:lstStyle/>
          <a:p>
            <a:r>
              <a:rPr lang="zh-CN" altLang="en-US" dirty="0" smtClean="0"/>
              <a:t>语法：</a:t>
            </a:r>
            <a:endParaRPr lang="en-US" altLang="zh-CN" dirty="0"/>
          </a:p>
          <a:p>
            <a:endParaRPr lang="en-US" altLang="zh-CN" dirty="0" smtClean="0"/>
          </a:p>
          <a:p>
            <a:r>
              <a:rPr lang="zh-CN" altLang="en-US" dirty="0"/>
              <a:t>说明：</a:t>
            </a:r>
            <a:endParaRPr lang="en-US" altLang="zh-CN" dirty="0"/>
          </a:p>
          <a:p>
            <a:pPr lvl="1"/>
            <a:r>
              <a:rPr lang="en-US" altLang="zh-CN" dirty="0" err="1"/>
              <a:t>condition_name</a:t>
            </a:r>
            <a:r>
              <a:rPr lang="zh-CN" altLang="en-US" dirty="0"/>
              <a:t>：表示异常的名称。</a:t>
            </a:r>
            <a:endParaRPr lang="en-US" altLang="zh-CN" dirty="0"/>
          </a:p>
          <a:p>
            <a:pPr lvl="1"/>
            <a:r>
              <a:rPr lang="en-US" altLang="zh-CN" dirty="0" err="1"/>
              <a:t>condition_type</a:t>
            </a:r>
            <a:r>
              <a:rPr lang="zh-CN" altLang="en-US" dirty="0"/>
              <a:t>：表示条件的</a:t>
            </a:r>
            <a:r>
              <a:rPr lang="zh-CN" altLang="en-US" dirty="0" smtClean="0"/>
              <a:t>类型。</a:t>
            </a:r>
            <a:r>
              <a:rPr lang="en-US" altLang="zh-CN" dirty="0" err="1" smtClean="0"/>
              <a:t>condition_type</a:t>
            </a:r>
            <a:r>
              <a:rPr lang="zh-CN" altLang="en-US" dirty="0"/>
              <a:t>由</a:t>
            </a:r>
            <a:r>
              <a:rPr lang="en-US" altLang="zh-CN" dirty="0" err="1" smtClean="0">
                <a:solidFill>
                  <a:srgbClr val="FF0000"/>
                </a:solidFill>
              </a:rPr>
              <a:t>sqlstate_value</a:t>
            </a:r>
            <a:r>
              <a:rPr lang="zh-CN" altLang="en-US" dirty="0"/>
              <a:t>或</a:t>
            </a:r>
            <a:r>
              <a:rPr lang="en-US" altLang="zh-CN" dirty="0" err="1" smtClean="0">
                <a:solidFill>
                  <a:srgbClr val="FF0000"/>
                </a:solidFill>
              </a:rPr>
              <a:t>mysql_error_code</a:t>
            </a:r>
            <a:r>
              <a:rPr lang="zh-CN" altLang="en-US" dirty="0"/>
              <a:t>组成</a:t>
            </a:r>
            <a:r>
              <a:rPr lang="zh-CN" altLang="en-US" dirty="0" smtClean="0"/>
              <a:t>。</a:t>
            </a:r>
            <a:r>
              <a:rPr lang="en-US" altLang="zh-CN" dirty="0" err="1" smtClean="0"/>
              <a:t>sqlstate_value</a:t>
            </a:r>
            <a:r>
              <a:rPr lang="zh-CN" altLang="en-US" dirty="0"/>
              <a:t>为长度为</a:t>
            </a:r>
            <a:r>
              <a:rPr lang="en-US" altLang="zh-CN" dirty="0"/>
              <a:t>5</a:t>
            </a:r>
            <a:r>
              <a:rPr lang="zh-CN" altLang="en-US" dirty="0"/>
              <a:t>的字符串类型的错误代码；</a:t>
            </a:r>
            <a:r>
              <a:rPr lang="en-US" altLang="zh-CN" dirty="0" err="1"/>
              <a:t>mysql_error_code</a:t>
            </a:r>
            <a:r>
              <a:rPr lang="zh-CN" altLang="en-US" dirty="0"/>
              <a:t>为数值类型错误代码；</a:t>
            </a:r>
            <a:endParaRPr lang="en-US" altLang="zh-CN" dirty="0" smtClean="0"/>
          </a:p>
          <a:p>
            <a:r>
              <a:rPr lang="zh-CN" altLang="en-US" dirty="0" smtClean="0"/>
              <a:t>示例：</a:t>
            </a:r>
            <a:endParaRPr lang="en-US" altLang="zh-CN" dirty="0" smtClean="0"/>
          </a:p>
          <a:p>
            <a:pPr lvl="1"/>
            <a:endParaRPr lang="zh-CN" altLang="en-US" dirty="0"/>
          </a:p>
        </p:txBody>
      </p:sp>
      <p:sp>
        <p:nvSpPr>
          <p:cNvPr id="4" name="矩形 3"/>
          <p:cNvSpPr/>
          <p:nvPr/>
        </p:nvSpPr>
        <p:spPr>
          <a:xfrm>
            <a:off x="609599" y="1946524"/>
            <a:ext cx="7820810" cy="36933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a:latin typeface="YaHei Consolas Hybrid" panose="020B0503020204020204" pitchFamily="34" charset="-122"/>
                <a:ea typeface="YaHei Consolas Hybrid" panose="020B0503020204020204" pitchFamily="34" charset="-122"/>
              </a:rPr>
              <a:t>DECLARE condition_name CONDITION FOR [condition_type];</a:t>
            </a:r>
            <a:endParaRPr lang="zh-CN" altLang="en-US" dirty="0">
              <a:latin typeface="YaHei Consolas Hybrid" panose="020B0503020204020204" pitchFamily="34" charset="-122"/>
              <a:ea typeface="YaHei Consolas Hybrid" panose="020B0503020204020204" pitchFamily="34" charset="-122"/>
            </a:endParaRPr>
          </a:p>
        </p:txBody>
      </p:sp>
      <p:sp>
        <p:nvSpPr>
          <p:cNvPr id="5" name="矩形 4"/>
          <p:cNvSpPr/>
          <p:nvPr/>
        </p:nvSpPr>
        <p:spPr>
          <a:xfrm>
            <a:off x="609599" y="4623145"/>
            <a:ext cx="7820810" cy="147732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定义</a:t>
            </a:r>
            <a:r>
              <a:rPr lang="zh-CN" altLang="en-US" dirty="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a:solidFill>
                  <a:schemeClr val="accent4">
                    <a:lumMod val="75000"/>
                  </a:schemeClr>
                </a:solidFill>
                <a:latin typeface="YaHei Consolas Hybrid" panose="020B0503020204020204" pitchFamily="34" charset="-122"/>
                <a:ea typeface="YaHei Consolas Hybrid" panose="020B0503020204020204" pitchFamily="34" charset="-122"/>
              </a:rPr>
              <a:t>ERROR 1148(42000)”</a:t>
            </a:r>
            <a:r>
              <a:rPr lang="zh-CN" altLang="en-US" dirty="0">
                <a:solidFill>
                  <a:schemeClr val="accent4">
                    <a:lumMod val="75000"/>
                  </a:schemeClr>
                </a:solidFill>
                <a:latin typeface="YaHei Consolas Hybrid" panose="020B0503020204020204" pitchFamily="34" charset="-122"/>
                <a:ea typeface="YaHei Consolas Hybrid" panose="020B0503020204020204" pitchFamily="34" charset="-122"/>
              </a:rPr>
              <a:t>错误，名称为</a:t>
            </a:r>
            <a:r>
              <a:rPr lang="en-US" altLang="zh-CN" dirty="0" err="1">
                <a:solidFill>
                  <a:schemeClr val="accent4">
                    <a:lumMod val="75000"/>
                  </a:schemeClr>
                </a:solidFill>
                <a:latin typeface="YaHei Consolas Hybrid" panose="020B0503020204020204" pitchFamily="34" charset="-122"/>
                <a:ea typeface="YaHei Consolas Hybrid" panose="020B0503020204020204" pitchFamily="34" charset="-122"/>
              </a:rPr>
              <a:t>command_not_allowed</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err="1" smtClean="0">
                <a:solidFill>
                  <a:schemeClr val="accent4">
                    <a:lumMod val="75000"/>
                  </a:schemeClr>
                </a:solidFill>
                <a:latin typeface="YaHei Consolas Hybrid" panose="020B0503020204020204" pitchFamily="34" charset="-122"/>
                <a:ea typeface="YaHei Consolas Hybrid" panose="020B0503020204020204" pitchFamily="34" charset="-122"/>
              </a:rPr>
              <a:t>sqlstate</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方式</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smtClean="0">
                <a:latin typeface="YaHei Consolas Hybrid" panose="020B0503020204020204" pitchFamily="34" charset="-122"/>
                <a:ea typeface="YaHei Consolas Hybrid" panose="020B0503020204020204" pitchFamily="34" charset="-122"/>
              </a:rPr>
              <a:t>DECLARE </a:t>
            </a:r>
            <a:r>
              <a:rPr lang="en-US" altLang="zh-CN" dirty="0" err="1" smtClean="0">
                <a:latin typeface="YaHei Consolas Hybrid" panose="020B0503020204020204" pitchFamily="34" charset="-122"/>
                <a:ea typeface="YaHei Consolas Hybrid" panose="020B0503020204020204" pitchFamily="34" charset="-122"/>
              </a:rPr>
              <a:t>command_not_allowed</a:t>
            </a:r>
            <a:r>
              <a:rPr lang="en-US" altLang="zh-CN" dirty="0" smtClean="0">
                <a:latin typeface="YaHei Consolas Hybrid" panose="020B0503020204020204" pitchFamily="34" charset="-122"/>
                <a:ea typeface="YaHei Consolas Hybrid" panose="020B0503020204020204" pitchFamily="34" charset="-122"/>
              </a:rPr>
              <a:t> CONDITION FOR SQLSTATE '42000';</a:t>
            </a:r>
          </a:p>
          <a:p>
            <a:r>
              <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rPr>
              <a:t>#</a:t>
            </a:r>
            <a:r>
              <a:rPr lang="en-US" altLang="zh-CN" dirty="0" err="1" smtClean="0">
                <a:solidFill>
                  <a:schemeClr val="accent4">
                    <a:lumMod val="75000"/>
                  </a:schemeClr>
                </a:solidFill>
                <a:latin typeface="YaHei Consolas Hybrid" panose="020B0503020204020204" pitchFamily="34" charset="-122"/>
                <a:ea typeface="YaHei Consolas Hybrid" panose="020B0503020204020204" pitchFamily="34" charset="-122"/>
              </a:rPr>
              <a:t>mysql_error_code</a:t>
            </a:r>
            <a:r>
              <a:rPr lang="zh-CN" altLang="en-US" dirty="0" smtClean="0">
                <a:solidFill>
                  <a:schemeClr val="accent4">
                    <a:lumMod val="75000"/>
                  </a:schemeClr>
                </a:solidFill>
                <a:latin typeface="YaHei Consolas Hybrid" panose="020B0503020204020204" pitchFamily="34" charset="-122"/>
                <a:ea typeface="YaHei Consolas Hybrid" panose="020B0503020204020204" pitchFamily="34" charset="-122"/>
              </a:rPr>
              <a:t>方式</a:t>
            </a:r>
            <a:endParaRPr lang="en-US" altLang="zh-CN" dirty="0" smtClean="0">
              <a:solidFill>
                <a:schemeClr val="accent4">
                  <a:lumMod val="75000"/>
                </a:schemeClr>
              </a:solidFill>
              <a:latin typeface="YaHei Consolas Hybrid" panose="020B0503020204020204" pitchFamily="34" charset="-122"/>
              <a:ea typeface="YaHei Consolas Hybrid" panose="020B0503020204020204" pitchFamily="34" charset="-122"/>
            </a:endParaRPr>
          </a:p>
          <a:p>
            <a:r>
              <a:rPr lang="en-US" altLang="zh-CN" dirty="0">
                <a:latin typeface="YaHei Consolas Hybrid" panose="020B0503020204020204" pitchFamily="34" charset="-122"/>
                <a:ea typeface="YaHei Consolas Hybrid" panose="020B0503020204020204" pitchFamily="34" charset="-122"/>
              </a:rPr>
              <a:t>DECLARE </a:t>
            </a:r>
            <a:r>
              <a:rPr lang="en-US" altLang="zh-CN" dirty="0" err="1">
                <a:latin typeface="YaHei Consolas Hybrid" panose="020B0503020204020204" pitchFamily="34" charset="-122"/>
                <a:ea typeface="YaHei Consolas Hybrid" panose="020B0503020204020204" pitchFamily="34" charset="-122"/>
              </a:rPr>
              <a:t>command_not_allowed</a:t>
            </a:r>
            <a:r>
              <a:rPr lang="en-US" altLang="zh-CN" dirty="0">
                <a:latin typeface="YaHei Consolas Hybrid" panose="020B0503020204020204" pitchFamily="34" charset="-122"/>
                <a:ea typeface="YaHei Consolas Hybrid" panose="020B0503020204020204" pitchFamily="34" charset="-122"/>
              </a:rPr>
              <a:t> CONDITION FOR </a:t>
            </a:r>
            <a:r>
              <a:rPr lang="en-US" altLang="zh-CN" dirty="0" smtClean="0">
                <a:latin typeface="YaHei Consolas Hybrid" panose="020B0503020204020204" pitchFamily="34" charset="-122"/>
                <a:ea typeface="YaHei Consolas Hybrid" panose="020B0503020204020204" pitchFamily="34" charset="-122"/>
              </a:rPr>
              <a:t>1148;</a:t>
            </a:r>
            <a:endParaRPr lang="en-US" altLang="zh-CN" dirty="0">
              <a:latin typeface="YaHei Consolas Hybrid" panose="020B0503020204020204" pitchFamily="34" charset="-122"/>
              <a:ea typeface="YaHei Consolas Hybrid" panose="020B0503020204020204" pitchFamily="34" charset="-122"/>
            </a:endParaRPr>
          </a:p>
        </p:txBody>
      </p:sp>
      <p:sp>
        <p:nvSpPr>
          <p:cNvPr id="6" name="矩形 5"/>
          <p:cNvSpPr/>
          <p:nvPr/>
        </p:nvSpPr>
        <p:spPr>
          <a:xfrm>
            <a:off x="392183" y="6246495"/>
            <a:ext cx="8487662" cy="588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当定义好异常名称后，就可以直接使用异常名称代替异常代码。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833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什么是异常？</a:t>
            </a:r>
            <a:endParaRPr lang="en-US" altLang="zh-CN" dirty="0" smtClean="0"/>
          </a:p>
          <a:p>
            <a:r>
              <a:rPr lang="en-US" altLang="zh-CN" dirty="0" err="1" smtClean="0"/>
              <a:t>MySql</a:t>
            </a:r>
            <a:r>
              <a:rPr lang="zh-CN" altLang="en-US" dirty="0" smtClean="0"/>
              <a:t>中如何进行异常捕获？</a:t>
            </a:r>
            <a:endParaRPr lang="en-US" altLang="zh-CN" dirty="0" smtClean="0"/>
          </a:p>
          <a:p>
            <a:r>
              <a:rPr lang="zh-CN" altLang="en-US" dirty="0" smtClean="0"/>
              <a:t>如何定义自定义异常名称。</a:t>
            </a:r>
            <a:endParaRPr lang="zh-CN" altLang="en-US" dirty="0"/>
          </a:p>
        </p:txBody>
      </p:sp>
    </p:spTree>
    <p:extLst>
      <p:ext uri="{BB962C8B-B14F-4D97-AF65-F5344CB8AC3E}">
        <p14:creationId xmlns:p14="http://schemas.microsoft.com/office/powerpoint/2010/main" val="2594082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模板" id="{862BCFF1-C5B2-408E-A500-87561291F62A}" vid="{9A4D09CA-68EA-49C0-80A9-A43DC7FE852C}"/>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2150</Words>
  <Application>Microsoft Office PowerPoint</Application>
  <PresentationFormat>全屏显示(4:3)</PresentationFormat>
  <Paragraphs>230</Paragraphs>
  <Slides>21</Slides>
  <Notes>5</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YaHei Consolas Hybrid</vt:lpstr>
      <vt:lpstr>华文楷体</vt:lpstr>
      <vt:lpstr>华文新魏</vt:lpstr>
      <vt:lpstr>宋体</vt:lpstr>
      <vt:lpstr>微软雅黑</vt:lpstr>
      <vt:lpstr>Arial</vt:lpstr>
      <vt:lpstr>Calibri</vt:lpstr>
      <vt:lpstr>Trebuchet MS</vt:lpstr>
      <vt:lpstr>Wingdings 3</vt:lpstr>
      <vt:lpstr>1_平面</vt:lpstr>
      <vt:lpstr>平面</vt:lpstr>
      <vt:lpstr>模板</vt:lpstr>
      <vt:lpstr>第七章   异常和触发器</vt:lpstr>
      <vt:lpstr>本章目标</vt:lpstr>
      <vt:lpstr>异常处理</vt:lpstr>
      <vt:lpstr>异常处理</vt:lpstr>
      <vt:lpstr>异常处理</vt:lpstr>
      <vt:lpstr>异常处理的优先级</vt:lpstr>
      <vt:lpstr>命名异常</vt:lpstr>
      <vt:lpstr>命名异常</vt:lpstr>
      <vt:lpstr>小结</vt:lpstr>
      <vt:lpstr>什么触发器</vt:lpstr>
      <vt:lpstr>为什么要使用触发器</vt:lpstr>
      <vt:lpstr>触发器</vt:lpstr>
      <vt:lpstr>简单触发器</vt:lpstr>
      <vt:lpstr>触发事件（tigger_event）</vt:lpstr>
      <vt:lpstr>NEW和OLD</vt:lpstr>
      <vt:lpstr>NEW和OLD的用法</vt:lpstr>
      <vt:lpstr>触发器执行顺序</vt:lpstr>
      <vt:lpstr>查看触发器</vt:lpstr>
      <vt:lpstr>使用触发器应注意的问题</vt:lpstr>
      <vt:lpstr>触发器的应用场景</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1206</cp:revision>
  <dcterms:created xsi:type="dcterms:W3CDTF">2016-09-23T11:11:00Z</dcterms:created>
  <dcterms:modified xsi:type="dcterms:W3CDTF">2018-03-21T11:46:58Z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