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67" r:id="rId7"/>
    <p:sldId id="271" r:id="rId8"/>
    <p:sldId id="272" r:id="rId9"/>
    <p:sldId id="260" r:id="rId10"/>
    <p:sldId id="270" r:id="rId11"/>
    <p:sldId id="273" r:id="rId12"/>
    <p:sldId id="274" r:id="rId13"/>
    <p:sldId id="275" r:id="rId14"/>
    <p:sldId id="276" r:id="rId15"/>
    <p:sldId id="278" r:id="rId16"/>
    <p:sldId id="277" r:id="rId17"/>
    <p:sldId id="269"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72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7/28/2019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6343B39-165A-4B68-AA5C-581F5336313C}" type="datetimeFigureOut">
              <a:rPr lang="en-US" dirty="0"/>
              <a:pPr/>
              <a:t>7/28/2019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2C8C57-33F9-4259-AC4F-0E3F5BEC9B94}" type="datetimeFigureOut">
              <a:rPr lang="en-US" dirty="0"/>
              <a:pPr/>
              <a:t>7/28/2019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48772B-8FA2-401F-A0A1-A59855EDBC3E}" type="datetimeFigureOut">
              <a:rPr lang="en-US" dirty="0"/>
              <a:pPr/>
              <a:t>7/28/2019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DD5BDE-5A90-4611-82E9-0FC5746D30C5}" type="datetimeFigureOut">
              <a:rPr lang="en-US" dirty="0"/>
              <a:pPr/>
              <a:t>7/28/2019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pPr/>
              <a:t>7/28/2019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pPr/>
              <a:t>7/28/2019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pPr/>
              <a:t>7/28/2019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pPr/>
              <a:t>7/28/2019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pPr/>
              <a:t>7/28/2019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09472EB-AC54-4713-BFC2-BEB621108C63}" type="datetimeFigureOut">
              <a:rPr lang="en-US" dirty="0"/>
              <a:pPr/>
              <a:t>7/28/2019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pPr/>
              <a:t>7/28/2019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pPr/>
              <a:t>7/28/2019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pPr/>
              <a:t>7/28/2019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pPr/>
              <a:t>7/28/2019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D06B6-C816-4861-964D-15A98395707D}" type="datetimeFigureOut">
              <a:rPr lang="en-US" dirty="0"/>
              <a:pPr/>
              <a:t>7/28/2019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0B1A8AB-EA7C-4B1B-9D73-E2551851FABE}" type="datetimeFigureOut">
              <a:rPr lang="en-US" dirty="0"/>
              <a:pPr/>
              <a:t>7/28/2019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pPr/>
              <a:t>7/28/2019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cnblogs.com/xiaochina/p/6855591.html" TargetMode="External"/><Relationship Id="rId2" Type="http://schemas.openxmlformats.org/officeDocument/2006/relationships/hyperlink" Target="https://www.2cto.com/kf/201805/745529.html" TargetMode="External"/><Relationship Id="rId1" Type="http://schemas.openxmlformats.org/officeDocument/2006/relationships/slideLayout" Target="../slideLayouts/slideLayout2.xml"/><Relationship Id="rId5" Type="http://schemas.openxmlformats.org/officeDocument/2006/relationships/hyperlink" Target="https://www.cnblogs.com/dreamroute/p/8484457.html" TargetMode="External"/><Relationship Id="rId4" Type="http://schemas.openxmlformats.org/officeDocument/2006/relationships/hyperlink" Target="https://blog.csdn.net/chenxun_2010/article/details/78602795"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imooc.com/article/details/id/256020" TargetMode="External"/><Relationship Id="rId2" Type="http://schemas.openxmlformats.org/officeDocument/2006/relationships/hyperlink" Target="https://blog.csdn.net/ZYC88888/article/details/78373066" TargetMode="External"/><Relationship Id="rId1" Type="http://schemas.openxmlformats.org/officeDocument/2006/relationships/slideLayout" Target="../slideLayouts/slideLayout2.xml"/><Relationship Id="rId4" Type="http://schemas.openxmlformats.org/officeDocument/2006/relationships/hyperlink" Target="https://www.jianshu.com/p/f433c79d804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ElasticSearch</a:t>
            </a:r>
            <a:r>
              <a:rPr lang="zh-CN" altLang="en-US" dirty="0" smtClean="0"/>
              <a:t>使用总结</a:t>
            </a:r>
            <a:endParaRPr lang="zh-CN" altLang="en-US" dirty="0"/>
          </a:p>
        </p:txBody>
      </p:sp>
      <p:sp>
        <p:nvSpPr>
          <p:cNvPr id="3" name="副标题 2"/>
          <p:cNvSpPr>
            <a:spLocks noGrp="1"/>
          </p:cNvSpPr>
          <p:nvPr>
            <p:ph type="subTitle" idx="1"/>
          </p:nvPr>
        </p:nvSpPr>
        <p:spPr/>
        <p:txBody>
          <a:bodyPr/>
          <a:lstStyle/>
          <a:p>
            <a:r>
              <a:rPr lang="en-US" altLang="zh-CN" dirty="0" smtClean="0"/>
              <a:t>												</a:t>
            </a:r>
          </a:p>
          <a:p>
            <a:r>
              <a:rPr lang="en-US" altLang="zh-CN" dirty="0" smtClean="0"/>
              <a:t>	</a:t>
            </a:r>
            <a:r>
              <a:rPr lang="en-US" altLang="zh-CN" dirty="0" smtClean="0"/>
              <a:t>											</a:t>
            </a:r>
            <a:r>
              <a:rPr lang="zh-CN" altLang="en-US" b="1" dirty="0" smtClean="0">
                <a:solidFill>
                  <a:schemeClr val="bg1"/>
                </a:solidFill>
              </a:rPr>
              <a:t>分享人：罗腾</a:t>
            </a:r>
            <a:endParaRPr lang="zh-CN" altLang="en-US" b="1" dirty="0">
              <a:solidFill>
                <a:schemeClr val="bg1"/>
              </a:solidFill>
            </a:endParaRPr>
          </a:p>
        </p:txBody>
      </p:sp>
    </p:spTree>
    <p:extLst>
      <p:ext uri="{BB962C8B-B14F-4D97-AF65-F5344CB8AC3E}">
        <p14:creationId xmlns="" xmlns:p14="http://schemas.microsoft.com/office/powerpoint/2010/main" val="296799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问题一</a:t>
            </a:r>
            <a:r>
              <a:rPr lang="en-US" altLang="zh-CN" dirty="0" smtClean="0"/>
              <a:t>:</a:t>
            </a:r>
            <a:br>
              <a:rPr lang="en-US" altLang="zh-CN" dirty="0" smtClean="0"/>
            </a:br>
            <a:r>
              <a:rPr lang="zh-CN" altLang="en-US" dirty="0" smtClean="0"/>
              <a:t>数据存储</a:t>
            </a:r>
            <a:endParaRPr lang="zh-CN" altLang="en-US" dirty="0"/>
          </a:p>
        </p:txBody>
      </p:sp>
      <p:sp>
        <p:nvSpPr>
          <p:cNvPr id="3" name="内容占位符 2"/>
          <p:cNvSpPr>
            <a:spLocks noGrp="1"/>
          </p:cNvSpPr>
          <p:nvPr>
            <p:ph idx="1"/>
          </p:nvPr>
        </p:nvSpPr>
        <p:spPr>
          <a:xfrm>
            <a:off x="5853149" y="1505725"/>
            <a:ext cx="5195997" cy="1182597"/>
          </a:xfrm>
        </p:spPr>
        <p:txBody>
          <a:bodyPr>
            <a:normAutofit/>
          </a:bodyPr>
          <a:lstStyle/>
          <a:p>
            <a:pPr marL="0" indent="0">
              <a:buNone/>
            </a:pPr>
            <a:r>
              <a:rPr lang="zh-CN" altLang="en-US" dirty="0" smtClean="0"/>
              <a:t>所以为了解决索引数据分布不均匀</a:t>
            </a:r>
            <a:r>
              <a:rPr lang="en-US" altLang="zh-CN" dirty="0" smtClean="0"/>
              <a:t>,</a:t>
            </a:r>
            <a:r>
              <a:rPr lang="zh-CN" altLang="en-US" dirty="0" smtClean="0"/>
              <a:t>索引过多</a:t>
            </a:r>
            <a:r>
              <a:rPr lang="en-US" altLang="zh-CN" dirty="0" smtClean="0"/>
              <a:t>,</a:t>
            </a:r>
            <a:r>
              <a:rPr lang="zh-CN" altLang="en-US" dirty="0" smtClean="0"/>
              <a:t>字段结构不一等问题</a:t>
            </a:r>
            <a:r>
              <a:rPr lang="en-US" altLang="zh-CN" dirty="0" smtClean="0"/>
              <a:t>,</a:t>
            </a:r>
            <a:r>
              <a:rPr lang="zh-CN" altLang="en-US" dirty="0" smtClean="0"/>
              <a:t>我这边采用的存储结构如下</a:t>
            </a:r>
            <a:r>
              <a:rPr lang="en-US" altLang="zh-CN" dirty="0" smtClean="0"/>
              <a:t>:</a:t>
            </a:r>
            <a:endParaRPr lang="en-US" altLang="zh-CN" dirty="0"/>
          </a:p>
          <a:p>
            <a:endParaRPr lang="en-US" altLang="zh-CN" dirty="0" smtClean="0"/>
          </a:p>
        </p:txBody>
      </p:sp>
      <p:sp>
        <p:nvSpPr>
          <p:cNvPr id="5" name="文本框 4"/>
          <p:cNvSpPr txBox="1"/>
          <p:nvPr/>
        </p:nvSpPr>
        <p:spPr>
          <a:xfrm>
            <a:off x="5853149" y="907147"/>
            <a:ext cx="1569660" cy="369332"/>
          </a:xfrm>
          <a:prstGeom prst="rect">
            <a:avLst/>
          </a:prstGeom>
          <a:noFill/>
        </p:spPr>
        <p:txBody>
          <a:bodyPr wrap="none" rtlCol="0">
            <a:spAutoFit/>
          </a:bodyPr>
          <a:lstStyle/>
          <a:p>
            <a:r>
              <a:rPr lang="zh-CN" altLang="en-US" dirty="0" smtClean="0"/>
              <a:t>数据存储结构</a:t>
            </a:r>
            <a:endParaRPr lang="zh-CN" altLang="en-US" dirty="0"/>
          </a:p>
        </p:txBody>
      </p:sp>
      <p:pic>
        <p:nvPicPr>
          <p:cNvPr id="7" name="图片 6"/>
          <p:cNvPicPr>
            <a:picLocks noChangeAspect="1"/>
          </p:cNvPicPr>
          <p:nvPr/>
        </p:nvPicPr>
        <p:blipFill>
          <a:blip r:embed="rId2"/>
          <a:stretch>
            <a:fillRect/>
          </a:stretch>
        </p:blipFill>
        <p:spPr>
          <a:xfrm>
            <a:off x="5919238" y="2212632"/>
            <a:ext cx="3657600" cy="3371850"/>
          </a:xfrm>
          <a:prstGeom prst="rect">
            <a:avLst/>
          </a:prstGeom>
        </p:spPr>
      </p:pic>
      <p:pic>
        <p:nvPicPr>
          <p:cNvPr id="8" name="图片 7"/>
          <p:cNvPicPr>
            <a:picLocks noChangeAspect="1"/>
          </p:cNvPicPr>
          <p:nvPr/>
        </p:nvPicPr>
        <p:blipFill>
          <a:blip r:embed="rId3"/>
          <a:stretch>
            <a:fillRect/>
          </a:stretch>
        </p:blipFill>
        <p:spPr>
          <a:xfrm>
            <a:off x="5919238" y="5639116"/>
            <a:ext cx="5162550" cy="771525"/>
          </a:xfrm>
          <a:prstGeom prst="rect">
            <a:avLst/>
          </a:prstGeom>
        </p:spPr>
      </p:pic>
    </p:spTree>
    <p:extLst>
      <p:ext uri="{BB962C8B-B14F-4D97-AF65-F5344CB8AC3E}">
        <p14:creationId xmlns="" xmlns:p14="http://schemas.microsoft.com/office/powerpoint/2010/main" val="155543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问题一</a:t>
            </a:r>
            <a:r>
              <a:rPr lang="en-US" altLang="zh-CN" dirty="0" smtClean="0"/>
              <a:t>:</a:t>
            </a:r>
            <a:br>
              <a:rPr lang="en-US" altLang="zh-CN" dirty="0" smtClean="0"/>
            </a:br>
            <a:r>
              <a:rPr lang="zh-CN" altLang="en-US" dirty="0" smtClean="0"/>
              <a:t>数据存储</a:t>
            </a:r>
            <a:endParaRPr lang="zh-CN" altLang="en-US" dirty="0"/>
          </a:p>
        </p:txBody>
      </p:sp>
      <p:sp>
        <p:nvSpPr>
          <p:cNvPr id="3" name="内容占位符 2"/>
          <p:cNvSpPr>
            <a:spLocks noGrp="1"/>
          </p:cNvSpPr>
          <p:nvPr>
            <p:ph idx="1"/>
          </p:nvPr>
        </p:nvSpPr>
        <p:spPr>
          <a:xfrm>
            <a:off x="5214551" y="1505725"/>
            <a:ext cx="6796217" cy="1015053"/>
          </a:xfrm>
        </p:spPr>
        <p:txBody>
          <a:bodyPr>
            <a:normAutofit/>
          </a:bodyPr>
          <a:lstStyle/>
          <a:p>
            <a:r>
              <a:rPr lang="en-US" altLang="zh-CN" sz="1000" dirty="0">
                <a:latin typeface="+mn-ea"/>
              </a:rPr>
              <a:t>duowan.com </a:t>
            </a:r>
            <a:r>
              <a:rPr lang="zh-CN" altLang="en-US" sz="1000" dirty="0">
                <a:latin typeface="+mn-ea"/>
              </a:rPr>
              <a:t>水果鱼</a:t>
            </a:r>
            <a:r>
              <a:rPr lang="en-US" altLang="zh-CN" sz="1000" dirty="0">
                <a:latin typeface="+mn-ea"/>
              </a:rPr>
              <a:t>1907 </a:t>
            </a:r>
            <a:r>
              <a:rPr lang="en-US" altLang="zh-CN" sz="1000" dirty="0" smtClean="0">
                <a:latin typeface="+mn-ea"/>
              </a:rPr>
              <a:t>35a9d67f5f8ca4fd4fc6767489fe08c1 </a:t>
            </a:r>
            <a:r>
              <a:rPr lang="en-US" altLang="zh-CN" sz="1000" dirty="0">
                <a:latin typeface="+mn-ea"/>
              </a:rPr>
              <a:t>123123123qweqw@163.com </a:t>
            </a:r>
            <a:r>
              <a:rPr lang="en-US" altLang="zh-CN" sz="1000" dirty="0" err="1">
                <a:latin typeface="+mn-ea"/>
              </a:rPr>
              <a:t>guy_vs_ruby</a:t>
            </a:r>
            <a:r>
              <a:rPr lang="en-US" altLang="zh-CN" sz="1000" dirty="0">
                <a:latin typeface="+mn-ea"/>
              </a:rPr>
              <a:t> </a:t>
            </a:r>
            <a:endParaRPr lang="en-US" altLang="zh-CN" sz="1000" dirty="0" smtClean="0">
              <a:latin typeface="+mn-ea"/>
            </a:endParaRPr>
          </a:p>
          <a:p>
            <a:r>
              <a:rPr lang="en-US" altLang="zh-CN" sz="1000" dirty="0" smtClean="0">
                <a:latin typeface="+mn-ea"/>
              </a:rPr>
              <a:t>duowan.com</a:t>
            </a:r>
            <a:r>
              <a:rPr lang="zh-CN" altLang="en-US" sz="1000" dirty="0" smtClean="0">
                <a:latin typeface="+mn-ea"/>
              </a:rPr>
              <a:t>分词生成</a:t>
            </a:r>
            <a:r>
              <a:rPr lang="en-US" altLang="zh-CN" sz="1000" dirty="0" err="1" smtClean="0">
                <a:latin typeface="+mn-ea"/>
              </a:rPr>
              <a:t>dic_data</a:t>
            </a:r>
            <a:r>
              <a:rPr lang="zh-CN" altLang="en-US" sz="1000" dirty="0" smtClean="0">
                <a:latin typeface="+mn-ea"/>
              </a:rPr>
              <a:t>字段</a:t>
            </a:r>
            <a:r>
              <a:rPr lang="en-US" altLang="zh-CN" sz="1000" dirty="0" smtClean="0">
                <a:latin typeface="+mn-ea"/>
              </a:rPr>
              <a:t>:</a:t>
            </a:r>
            <a:r>
              <a:rPr lang="en-US" altLang="zh-CN" sz="1000" dirty="0" err="1" smtClean="0">
                <a:latin typeface="+mn-ea"/>
              </a:rPr>
              <a:t>duow</a:t>
            </a:r>
            <a:r>
              <a:rPr lang="en-US" altLang="zh-CN" sz="1000" dirty="0">
                <a:latin typeface="+mn-ea"/>
              </a:rPr>
              <a:t>	</a:t>
            </a:r>
            <a:r>
              <a:rPr lang="en-US" altLang="zh-CN" sz="1000" dirty="0" err="1" smtClean="0">
                <a:latin typeface="+mn-ea"/>
              </a:rPr>
              <a:t>uowa</a:t>
            </a:r>
            <a:r>
              <a:rPr lang="en-US" altLang="zh-CN" sz="1000" dirty="0" smtClean="0">
                <a:latin typeface="+mn-ea"/>
              </a:rPr>
              <a:t>	</a:t>
            </a:r>
            <a:r>
              <a:rPr lang="en-US" altLang="zh-CN" sz="1000" dirty="0" err="1" smtClean="0">
                <a:latin typeface="+mn-ea"/>
              </a:rPr>
              <a:t>owan</a:t>
            </a:r>
            <a:r>
              <a:rPr lang="en-US" altLang="zh-CN" sz="1000" dirty="0">
                <a:latin typeface="+mn-ea"/>
              </a:rPr>
              <a:t>	</a:t>
            </a:r>
            <a:r>
              <a:rPr lang="en-US" altLang="zh-CN" sz="1000" dirty="0" smtClean="0">
                <a:latin typeface="+mn-ea"/>
              </a:rPr>
              <a:t>wan.	</a:t>
            </a:r>
            <a:r>
              <a:rPr lang="en-US" altLang="zh-CN" sz="1000" dirty="0" err="1" smtClean="0">
                <a:latin typeface="+mn-ea"/>
              </a:rPr>
              <a:t>an.c</a:t>
            </a:r>
            <a:r>
              <a:rPr lang="en-US" altLang="zh-CN" sz="1000" dirty="0" smtClean="0">
                <a:latin typeface="+mn-ea"/>
              </a:rPr>
              <a:t>	n.co	.com(</a:t>
            </a:r>
            <a:r>
              <a:rPr lang="zh-CN" altLang="en-US" sz="1000" dirty="0" smtClean="0">
                <a:latin typeface="+mn-ea"/>
              </a:rPr>
              <a:t>以</a:t>
            </a:r>
            <a:r>
              <a:rPr lang="en-US" altLang="zh-CN" sz="1000" dirty="0" smtClean="0">
                <a:latin typeface="+mn-ea"/>
              </a:rPr>
              <a:t>\t</a:t>
            </a:r>
            <a:r>
              <a:rPr lang="zh-CN" altLang="en-US" sz="1000" dirty="0" smtClean="0">
                <a:latin typeface="+mn-ea"/>
              </a:rPr>
              <a:t>隔开</a:t>
            </a:r>
            <a:r>
              <a:rPr lang="en-US" altLang="zh-CN" sz="1000" dirty="0" smtClean="0">
                <a:latin typeface="+mn-ea"/>
              </a:rPr>
              <a:t>)</a:t>
            </a:r>
          </a:p>
          <a:p>
            <a:r>
              <a:rPr lang="en-US" altLang="zh-CN" sz="1000" dirty="0" err="1">
                <a:latin typeface="+mn-ea"/>
              </a:rPr>
              <a:t>d</a:t>
            </a:r>
            <a:r>
              <a:rPr lang="en-US" altLang="zh-CN" sz="1000" dirty="0" err="1" smtClean="0">
                <a:latin typeface="+mn-ea"/>
              </a:rPr>
              <a:t>ic_data</a:t>
            </a:r>
            <a:r>
              <a:rPr lang="zh-CN" altLang="en-US" sz="1000" dirty="0" smtClean="0">
                <a:latin typeface="+mn-ea"/>
              </a:rPr>
              <a:t>字段用</a:t>
            </a:r>
            <a:r>
              <a:rPr lang="en-US" altLang="zh-CN" sz="1000" dirty="0" smtClean="0">
                <a:latin typeface="+mn-ea"/>
              </a:rPr>
              <a:t>whitespace</a:t>
            </a:r>
            <a:r>
              <a:rPr lang="zh-CN" altLang="en-US" sz="1000" dirty="0" smtClean="0">
                <a:latin typeface="+mn-ea"/>
              </a:rPr>
              <a:t>分析器分词</a:t>
            </a:r>
            <a:endParaRPr lang="en-US" altLang="zh-CN" sz="1000" dirty="0" smtClean="0">
              <a:latin typeface="+mn-ea"/>
            </a:endParaRPr>
          </a:p>
          <a:p>
            <a:endParaRPr lang="en-US" altLang="zh-CN" sz="1000" dirty="0" smtClean="0">
              <a:latin typeface="+mn-ea"/>
            </a:endParaRPr>
          </a:p>
        </p:txBody>
      </p:sp>
      <p:sp>
        <p:nvSpPr>
          <p:cNvPr id="5" name="文本框 4"/>
          <p:cNvSpPr txBox="1"/>
          <p:nvPr/>
        </p:nvSpPr>
        <p:spPr>
          <a:xfrm>
            <a:off x="5214551" y="929116"/>
            <a:ext cx="646331" cy="369332"/>
          </a:xfrm>
          <a:prstGeom prst="rect">
            <a:avLst/>
          </a:prstGeom>
          <a:noFill/>
        </p:spPr>
        <p:txBody>
          <a:bodyPr wrap="none" rtlCol="0">
            <a:spAutoFit/>
          </a:bodyPr>
          <a:lstStyle/>
          <a:p>
            <a:r>
              <a:rPr lang="zh-CN" altLang="en-US" dirty="0" smtClean="0"/>
              <a:t>分词</a:t>
            </a:r>
            <a:endParaRPr lang="zh-CN" altLang="en-US" dirty="0"/>
          </a:p>
        </p:txBody>
      </p:sp>
      <p:sp>
        <p:nvSpPr>
          <p:cNvPr id="6" name="矩形 5"/>
          <p:cNvSpPr/>
          <p:nvPr/>
        </p:nvSpPr>
        <p:spPr>
          <a:xfrm>
            <a:off x="5214551" y="2387214"/>
            <a:ext cx="6096000" cy="3323987"/>
          </a:xfrm>
          <a:prstGeom prst="rect">
            <a:avLst/>
          </a:prstGeom>
        </p:spPr>
        <p:txBody>
          <a:bodyPr>
            <a:spAutoFit/>
          </a:bodyPr>
          <a:lstStyle/>
          <a:p>
            <a:r>
              <a:rPr lang="zh-CN" altLang="en-US" sz="1000" dirty="0"/>
              <a:t>{</a:t>
            </a:r>
          </a:p>
          <a:p>
            <a:r>
              <a:rPr lang="zh-CN" altLang="en-US" sz="1000" dirty="0"/>
              <a:t>  "query": {</a:t>
            </a:r>
          </a:p>
          <a:p>
            <a:r>
              <a:rPr lang="zh-CN" altLang="en-US" sz="1000" dirty="0"/>
              <a:t>    "bool": {</a:t>
            </a:r>
          </a:p>
          <a:p>
            <a:r>
              <a:rPr lang="zh-CN" altLang="en-US" sz="1000" dirty="0"/>
              <a:t>      "filter": {</a:t>
            </a:r>
          </a:p>
          <a:p>
            <a:r>
              <a:rPr lang="zh-CN" altLang="en-US" sz="1000" dirty="0"/>
              <a:t>        "must": [</a:t>
            </a:r>
          </a:p>
          <a:p>
            <a:r>
              <a:rPr lang="zh-CN" altLang="en-US" sz="1000" dirty="0"/>
              <a:t>          {</a:t>
            </a:r>
          </a:p>
          <a:p>
            <a:r>
              <a:rPr lang="zh-CN" altLang="en-US" sz="1000" dirty="0"/>
              <a:t>            "term": {</a:t>
            </a:r>
          </a:p>
          <a:p>
            <a:r>
              <a:rPr lang="zh-CN" altLang="en-US" sz="1000" dirty="0"/>
              <a:t>              "dic_data": </a:t>
            </a:r>
            <a:r>
              <a:rPr lang="zh-CN" altLang="en-US" sz="1000" dirty="0" smtClean="0"/>
              <a:t>"</a:t>
            </a:r>
            <a:r>
              <a:rPr lang="en-US" altLang="zh-CN" sz="1000" dirty="0" err="1" smtClean="0">
                <a:latin typeface="+mn-ea"/>
              </a:rPr>
              <a:t>duow</a:t>
            </a:r>
            <a:r>
              <a:rPr lang="zh-CN" altLang="en-US" sz="1000" dirty="0" smtClean="0"/>
              <a:t>"</a:t>
            </a:r>
            <a:endParaRPr lang="zh-CN" altLang="en-US" sz="1000" dirty="0"/>
          </a:p>
          <a:p>
            <a:r>
              <a:rPr lang="zh-CN" altLang="en-US" sz="1000" dirty="0"/>
              <a:t>            }</a:t>
            </a:r>
          </a:p>
          <a:p>
            <a:r>
              <a:rPr lang="zh-CN" altLang="en-US" sz="1000" dirty="0"/>
              <a:t>          },</a:t>
            </a:r>
          </a:p>
          <a:p>
            <a:r>
              <a:rPr lang="zh-CN" altLang="en-US" sz="1000" dirty="0"/>
              <a:t>          {</a:t>
            </a:r>
          </a:p>
          <a:p>
            <a:r>
              <a:rPr lang="zh-CN" altLang="en-US" sz="1000" dirty="0"/>
              <a:t>            "term": {</a:t>
            </a:r>
          </a:p>
          <a:p>
            <a:r>
              <a:rPr lang="zh-CN" altLang="en-US" sz="1000" dirty="0"/>
              <a:t>              "dic_data": </a:t>
            </a:r>
            <a:r>
              <a:rPr lang="zh-CN" altLang="en-US" sz="1000" dirty="0" smtClean="0"/>
              <a:t>"</a:t>
            </a:r>
            <a:r>
              <a:rPr lang="en-US" altLang="zh-CN" sz="1000" dirty="0" err="1" smtClean="0">
                <a:latin typeface="+mn-ea"/>
              </a:rPr>
              <a:t>uowa</a:t>
            </a:r>
            <a:r>
              <a:rPr lang="zh-CN" altLang="en-US" sz="1000" dirty="0" smtClean="0"/>
              <a:t>"</a:t>
            </a:r>
            <a:endParaRPr lang="zh-CN" altLang="en-US" sz="1000" dirty="0"/>
          </a:p>
          <a:p>
            <a:r>
              <a:rPr lang="zh-CN" altLang="en-US" sz="1000" dirty="0"/>
              <a:t>            }</a:t>
            </a:r>
          </a:p>
          <a:p>
            <a:r>
              <a:rPr lang="zh-CN" altLang="en-US" sz="1000" dirty="0"/>
              <a:t>          </a:t>
            </a:r>
            <a:r>
              <a:rPr lang="zh-CN" altLang="en-US" sz="1000" dirty="0" smtClean="0"/>
              <a:t>}</a:t>
            </a:r>
            <a:endParaRPr lang="en-US" altLang="zh-CN" sz="1000" dirty="0" smtClean="0"/>
          </a:p>
          <a:p>
            <a:r>
              <a:rPr lang="en-US" altLang="zh-CN" sz="1000" dirty="0" smtClean="0"/>
              <a:t>………</a:t>
            </a:r>
            <a:endParaRPr lang="zh-CN" altLang="en-US" sz="1000" dirty="0"/>
          </a:p>
          <a:p>
            <a:r>
              <a:rPr lang="zh-CN" altLang="en-US" sz="1000" dirty="0"/>
              <a:t>        ]</a:t>
            </a:r>
          </a:p>
          <a:p>
            <a:r>
              <a:rPr lang="zh-CN" altLang="en-US" sz="1000" dirty="0"/>
              <a:t>      }</a:t>
            </a:r>
          </a:p>
          <a:p>
            <a:r>
              <a:rPr lang="zh-CN" altLang="en-US" sz="1000" dirty="0"/>
              <a:t>    }</a:t>
            </a:r>
          </a:p>
          <a:p>
            <a:r>
              <a:rPr lang="zh-CN" altLang="en-US" sz="1000" dirty="0"/>
              <a:t>  }</a:t>
            </a:r>
          </a:p>
          <a:p>
            <a:r>
              <a:rPr lang="zh-CN" altLang="en-US" sz="1000" dirty="0"/>
              <a:t>}</a:t>
            </a:r>
          </a:p>
        </p:txBody>
      </p:sp>
    </p:spTree>
    <p:extLst>
      <p:ext uri="{BB962C8B-B14F-4D97-AF65-F5344CB8AC3E}">
        <p14:creationId xmlns="" xmlns:p14="http://schemas.microsoft.com/office/powerpoint/2010/main" val="138937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问题二</a:t>
            </a:r>
            <a:r>
              <a:rPr lang="en-US" altLang="zh-CN" dirty="0" smtClean="0"/>
              <a:t>:</a:t>
            </a:r>
            <a:br>
              <a:rPr lang="en-US" altLang="zh-CN" dirty="0" smtClean="0"/>
            </a:br>
            <a:r>
              <a:rPr lang="zh-CN" altLang="en-US" dirty="0" smtClean="0"/>
              <a:t>数据</a:t>
            </a:r>
            <a:r>
              <a:rPr lang="zh-CN" altLang="en-US" dirty="0"/>
              <a:t>写入</a:t>
            </a:r>
          </a:p>
        </p:txBody>
      </p:sp>
      <p:sp>
        <p:nvSpPr>
          <p:cNvPr id="3" name="内容占位符 2"/>
          <p:cNvSpPr>
            <a:spLocks noGrp="1"/>
          </p:cNvSpPr>
          <p:nvPr>
            <p:ph idx="1"/>
          </p:nvPr>
        </p:nvSpPr>
        <p:spPr>
          <a:xfrm>
            <a:off x="5853149" y="1631395"/>
            <a:ext cx="6009337" cy="4223457"/>
          </a:xfrm>
        </p:spPr>
        <p:txBody>
          <a:bodyPr>
            <a:normAutofit fontScale="85000" lnSpcReduction="20000"/>
          </a:bodyPr>
          <a:lstStyle/>
          <a:p>
            <a:endParaRPr lang="en-US" altLang="zh-CN" sz="1600" dirty="0" smtClean="0"/>
          </a:p>
          <a:p>
            <a:r>
              <a:rPr lang="en-US" altLang="zh-CN" sz="1600" dirty="0" smtClean="0"/>
              <a:t>1</a:t>
            </a:r>
            <a:r>
              <a:rPr lang="zh-CN" altLang="en-US" sz="1600" dirty="0"/>
              <a:t>、</a:t>
            </a:r>
            <a:r>
              <a:rPr lang="en-US" altLang="zh-CN" sz="1600" dirty="0"/>
              <a:t>refresh</a:t>
            </a:r>
            <a:r>
              <a:rPr lang="zh-CN" altLang="en-US" sz="1600" dirty="0"/>
              <a:t>时间间隔</a:t>
            </a:r>
            <a:endParaRPr lang="en-US" altLang="zh-CN" sz="1600" dirty="0" smtClean="0">
              <a:latin typeface="+mn-ea"/>
            </a:endParaRPr>
          </a:p>
          <a:p>
            <a:pPr marL="0" indent="0">
              <a:buNone/>
            </a:pPr>
            <a:r>
              <a:rPr lang="en-US" altLang="zh-CN" sz="1600" dirty="0" smtClean="0">
                <a:latin typeface="+mn-ea"/>
              </a:rPr>
              <a:t>	</a:t>
            </a:r>
            <a:r>
              <a:rPr lang="en-US" altLang="zh-CN" sz="1600" dirty="0" err="1" smtClean="0">
                <a:latin typeface="+mn-ea"/>
              </a:rPr>
              <a:t>index.refresh_interval</a:t>
            </a:r>
            <a:r>
              <a:rPr lang="en-US" altLang="zh-CN" sz="1600" dirty="0" smtClean="0">
                <a:latin typeface="+mn-ea"/>
              </a:rPr>
              <a:t> </a:t>
            </a:r>
            <a:r>
              <a:rPr lang="en-US" altLang="zh-CN" sz="1600" dirty="0">
                <a:latin typeface="+mn-ea"/>
              </a:rPr>
              <a:t>:-</a:t>
            </a:r>
            <a:r>
              <a:rPr lang="en-US" altLang="zh-CN" sz="1600" dirty="0" smtClean="0">
                <a:latin typeface="+mn-ea"/>
              </a:rPr>
              <a:t>1</a:t>
            </a:r>
          </a:p>
          <a:p>
            <a:r>
              <a:rPr lang="en-US" altLang="zh-CN" sz="1600" dirty="0" smtClean="0"/>
              <a:t>2</a:t>
            </a:r>
            <a:r>
              <a:rPr lang="zh-CN" altLang="en-US" sz="1600" dirty="0"/>
              <a:t> </a:t>
            </a:r>
            <a:r>
              <a:rPr lang="zh-CN" altLang="en-US" sz="1600" dirty="0" smtClean="0"/>
              <a:t>、</a:t>
            </a:r>
            <a:r>
              <a:rPr lang="en-US" altLang="zh-CN" sz="1600" dirty="0" smtClean="0"/>
              <a:t>replica</a:t>
            </a:r>
            <a:r>
              <a:rPr lang="zh-CN" altLang="en-US" sz="1600" dirty="0"/>
              <a:t>数目设置</a:t>
            </a:r>
            <a:endParaRPr lang="en-US" altLang="zh-CN" sz="1600" dirty="0" smtClean="0">
              <a:latin typeface="+mn-ea"/>
            </a:endParaRPr>
          </a:p>
          <a:p>
            <a:pPr marL="0" indent="0">
              <a:buNone/>
            </a:pPr>
            <a:r>
              <a:rPr lang="en-US" altLang="zh-CN" sz="1600" dirty="0" smtClean="0">
                <a:latin typeface="+mn-ea"/>
              </a:rPr>
              <a:t>	</a:t>
            </a:r>
            <a:r>
              <a:rPr lang="en-US" altLang="zh-CN" sz="1600" dirty="0" err="1" smtClean="0">
                <a:latin typeface="+mn-ea"/>
              </a:rPr>
              <a:t>index.number_of_replicas</a:t>
            </a:r>
            <a:r>
              <a:rPr lang="en-US" altLang="zh-CN" sz="1600" dirty="0" smtClean="0">
                <a:latin typeface="+mn-ea"/>
              </a:rPr>
              <a:t> </a:t>
            </a:r>
            <a:r>
              <a:rPr lang="en-US" altLang="zh-CN" sz="1600" dirty="0">
                <a:latin typeface="+mn-ea"/>
              </a:rPr>
              <a:t>: </a:t>
            </a:r>
            <a:r>
              <a:rPr lang="en-US" altLang="zh-CN" sz="1600" dirty="0" smtClean="0">
                <a:latin typeface="+mn-ea"/>
              </a:rPr>
              <a:t>0</a:t>
            </a:r>
          </a:p>
          <a:p>
            <a:r>
              <a:rPr lang="en-US" altLang="zh-CN" sz="1600" dirty="0" smtClean="0"/>
              <a:t>3</a:t>
            </a:r>
            <a:r>
              <a:rPr lang="zh-CN" altLang="en-US" sz="1600" dirty="0" smtClean="0"/>
              <a:t> 、</a:t>
            </a:r>
            <a:r>
              <a:rPr lang="en-US" altLang="zh-CN" sz="1600" dirty="0" err="1" smtClean="0"/>
              <a:t>Translog</a:t>
            </a:r>
            <a:r>
              <a:rPr lang="zh-CN" altLang="en-US" sz="1600" dirty="0"/>
              <a:t>优化</a:t>
            </a:r>
            <a:endParaRPr lang="en-US" altLang="zh-CN" sz="1600" dirty="0"/>
          </a:p>
          <a:p>
            <a:pPr marL="0" indent="0">
              <a:buNone/>
            </a:pPr>
            <a:r>
              <a:rPr lang="en-US" altLang="zh-CN" sz="1600" dirty="0" smtClean="0">
                <a:latin typeface="+mn-ea"/>
              </a:rPr>
              <a:t>	</a:t>
            </a:r>
            <a:r>
              <a:rPr lang="en-US" altLang="zh-CN" sz="1600" dirty="0" err="1" smtClean="0">
                <a:latin typeface="+mn-ea"/>
              </a:rPr>
              <a:t>index.translog.sync_interval</a:t>
            </a:r>
            <a:r>
              <a:rPr lang="en-US" altLang="zh-CN" sz="1600" dirty="0" smtClean="0">
                <a:latin typeface="+mn-ea"/>
              </a:rPr>
              <a:t> </a:t>
            </a:r>
            <a:r>
              <a:rPr lang="en-US" altLang="zh-CN" sz="1600" dirty="0">
                <a:latin typeface="+mn-ea"/>
              </a:rPr>
              <a:t>: </a:t>
            </a:r>
            <a:r>
              <a:rPr lang="en-US" altLang="zh-CN" sz="1600" dirty="0" smtClean="0">
                <a:latin typeface="+mn-ea"/>
              </a:rPr>
              <a:t>30s</a:t>
            </a:r>
          </a:p>
          <a:p>
            <a:pPr marL="0" indent="0">
              <a:buNone/>
            </a:pPr>
            <a:r>
              <a:rPr lang="en-US" altLang="zh-CN" sz="1600" dirty="0">
                <a:latin typeface="+mn-ea"/>
              </a:rPr>
              <a:t>	</a:t>
            </a:r>
            <a:r>
              <a:rPr lang="en-US" altLang="zh-CN" sz="1600" dirty="0" err="1" smtClean="0">
                <a:latin typeface="+mn-ea"/>
              </a:rPr>
              <a:t>index.translog.durability</a:t>
            </a:r>
            <a:r>
              <a:rPr lang="en-US" altLang="zh-CN" sz="1600" dirty="0" smtClean="0">
                <a:latin typeface="+mn-ea"/>
              </a:rPr>
              <a:t> </a:t>
            </a:r>
            <a:r>
              <a:rPr lang="en-US" altLang="zh-CN" sz="1600" dirty="0">
                <a:latin typeface="+mn-ea"/>
              </a:rPr>
              <a:t>: “</a:t>
            </a:r>
            <a:r>
              <a:rPr lang="en-US" altLang="zh-CN" sz="1600" dirty="0" err="1">
                <a:latin typeface="+mn-ea"/>
              </a:rPr>
              <a:t>async</a:t>
            </a:r>
            <a:r>
              <a:rPr lang="en-US" altLang="zh-CN" sz="1600" dirty="0" smtClean="0">
                <a:latin typeface="+mn-ea"/>
              </a:rPr>
              <a:t>”</a:t>
            </a:r>
          </a:p>
          <a:p>
            <a:pPr marL="0" indent="0">
              <a:buNone/>
            </a:pPr>
            <a:r>
              <a:rPr lang="en-US" altLang="zh-CN" sz="1600" dirty="0" smtClean="0">
                <a:latin typeface="+mn-ea"/>
              </a:rPr>
              <a:t>	</a:t>
            </a:r>
            <a:r>
              <a:rPr lang="en-US" altLang="zh-CN" sz="1600" dirty="0" err="1" smtClean="0">
                <a:latin typeface="+mn-ea"/>
              </a:rPr>
              <a:t>index.translog.flush_threshold_size</a:t>
            </a:r>
            <a:r>
              <a:rPr lang="en-US" altLang="zh-CN" sz="1600" dirty="0">
                <a:latin typeface="+mn-ea"/>
              </a:rPr>
              <a:t>: </a:t>
            </a:r>
            <a:r>
              <a:rPr lang="en-US" altLang="zh-CN" sz="1600" dirty="0" smtClean="0">
                <a:latin typeface="+mn-ea"/>
              </a:rPr>
              <a:t>4g</a:t>
            </a:r>
          </a:p>
          <a:p>
            <a:pPr marL="0" indent="0">
              <a:buNone/>
            </a:pPr>
            <a:r>
              <a:rPr lang="en-US" altLang="zh-CN" sz="1600" dirty="0" smtClean="0">
                <a:latin typeface="+mn-ea"/>
              </a:rPr>
              <a:t>	</a:t>
            </a:r>
            <a:r>
              <a:rPr lang="en-US" altLang="zh-CN" sz="1600" dirty="0" err="1" smtClean="0">
                <a:latin typeface="+mn-ea"/>
              </a:rPr>
              <a:t>index.translog.flush_threshold_ops</a:t>
            </a:r>
            <a:r>
              <a:rPr lang="en-US" altLang="zh-CN" sz="1600" dirty="0">
                <a:latin typeface="+mn-ea"/>
              </a:rPr>
              <a:t>: </a:t>
            </a:r>
            <a:r>
              <a:rPr lang="en-US" altLang="zh-CN" sz="1600" dirty="0" smtClean="0">
                <a:latin typeface="+mn-ea"/>
              </a:rPr>
              <a:t>50000</a:t>
            </a:r>
          </a:p>
          <a:p>
            <a:r>
              <a:rPr lang="en-US" altLang="zh-CN" sz="1600" dirty="0" smtClean="0"/>
              <a:t>4</a:t>
            </a:r>
            <a:r>
              <a:rPr lang="zh-CN" altLang="en-US" sz="1600" dirty="0" smtClean="0"/>
              <a:t>、去掉</a:t>
            </a:r>
            <a:r>
              <a:rPr lang="en-US" altLang="zh-CN" sz="1600" dirty="0"/>
              <a:t>mapping</a:t>
            </a:r>
            <a:r>
              <a:rPr lang="zh-CN" altLang="en-US" sz="1600" dirty="0"/>
              <a:t>中</a:t>
            </a:r>
            <a:r>
              <a:rPr lang="en-US" altLang="zh-CN" sz="1600" dirty="0"/>
              <a:t>_all</a:t>
            </a:r>
            <a:r>
              <a:rPr lang="zh-CN" altLang="en-US" sz="1600" dirty="0" smtClean="0"/>
              <a:t>字段</a:t>
            </a:r>
            <a:endParaRPr lang="en-US" altLang="zh-CN" sz="1600" dirty="0" smtClean="0"/>
          </a:p>
          <a:p>
            <a:pPr marL="0" indent="0">
              <a:buNone/>
            </a:pPr>
            <a:r>
              <a:rPr lang="en-US" altLang="zh-CN" sz="1600" dirty="0" smtClean="0"/>
              <a:t>	</a:t>
            </a:r>
            <a:r>
              <a:rPr lang="en-US" altLang="zh-CN" sz="1600" dirty="0" smtClean="0">
                <a:latin typeface="+mn-ea"/>
              </a:rPr>
              <a:t>"_</a:t>
            </a:r>
            <a:r>
              <a:rPr lang="en-US" altLang="zh-CN" sz="1600" dirty="0">
                <a:latin typeface="+mn-ea"/>
              </a:rPr>
              <a:t>all":{"</a:t>
            </a:r>
            <a:r>
              <a:rPr lang="en-US" altLang="zh-CN" sz="1600" dirty="0" err="1">
                <a:latin typeface="+mn-ea"/>
              </a:rPr>
              <a:t>enabled":false</a:t>
            </a:r>
            <a:r>
              <a:rPr lang="en-US" altLang="zh-CN" sz="1600" dirty="0" smtClean="0">
                <a:latin typeface="+mn-ea"/>
              </a:rPr>
              <a:t>}</a:t>
            </a:r>
          </a:p>
          <a:p>
            <a:r>
              <a:rPr lang="en-US" altLang="zh-CN" sz="1600" dirty="0" smtClean="0"/>
              <a:t>5</a:t>
            </a:r>
            <a:r>
              <a:rPr lang="zh-CN" altLang="en-US" sz="1600" dirty="0" smtClean="0"/>
              <a:t>、</a:t>
            </a:r>
            <a:r>
              <a:rPr lang="en-US" altLang="zh-CN" sz="1600" dirty="0" smtClean="0"/>
              <a:t>bulk</a:t>
            </a:r>
            <a:r>
              <a:rPr lang="zh-CN" altLang="en-US" sz="1600" dirty="0" smtClean="0"/>
              <a:t>批量写入</a:t>
            </a:r>
            <a:endParaRPr lang="en-US" altLang="zh-CN" sz="1600" dirty="0"/>
          </a:p>
          <a:p>
            <a:pPr marL="0" indent="0">
              <a:buNone/>
            </a:pPr>
            <a:r>
              <a:rPr lang="en-US" altLang="zh-CN" sz="1600" dirty="0"/>
              <a:t>	</a:t>
            </a:r>
            <a:endParaRPr lang="en-US" altLang="zh-CN" sz="1600" dirty="0" smtClean="0"/>
          </a:p>
          <a:p>
            <a:pPr marL="0" indent="0">
              <a:buNone/>
            </a:pPr>
            <a:endParaRPr lang="en-US" altLang="zh-CN" sz="1600" dirty="0"/>
          </a:p>
        </p:txBody>
      </p:sp>
      <p:sp>
        <p:nvSpPr>
          <p:cNvPr id="4" name="文本占位符 3"/>
          <p:cNvSpPr>
            <a:spLocks noGrp="1"/>
          </p:cNvSpPr>
          <p:nvPr>
            <p:ph type="body" sz="half" idx="2"/>
          </p:nvPr>
        </p:nvSpPr>
        <p:spPr/>
        <p:txBody>
          <a:bodyPr/>
          <a:lstStyle/>
          <a:p>
            <a:endParaRPr lang="en-US" altLang="zh-CN" dirty="0" smtClean="0"/>
          </a:p>
          <a:p>
            <a:endParaRPr lang="en-US" altLang="zh-CN" dirty="0" smtClean="0"/>
          </a:p>
        </p:txBody>
      </p:sp>
      <p:sp>
        <p:nvSpPr>
          <p:cNvPr id="5" name="文本框 4"/>
          <p:cNvSpPr txBox="1"/>
          <p:nvPr/>
        </p:nvSpPr>
        <p:spPr>
          <a:xfrm>
            <a:off x="5853149" y="1113782"/>
            <a:ext cx="2040943" cy="369332"/>
          </a:xfrm>
          <a:prstGeom prst="rect">
            <a:avLst/>
          </a:prstGeom>
          <a:noFill/>
        </p:spPr>
        <p:txBody>
          <a:bodyPr wrap="none" rtlCol="0">
            <a:spAutoFit/>
          </a:bodyPr>
          <a:lstStyle/>
          <a:p>
            <a:r>
              <a:rPr lang="zh-CN" altLang="en-US" dirty="0" smtClean="0"/>
              <a:t>写入时</a:t>
            </a:r>
            <a:r>
              <a:rPr lang="en-US" altLang="zh-CN" dirty="0" err="1" smtClean="0"/>
              <a:t>es</a:t>
            </a:r>
            <a:r>
              <a:rPr lang="zh-CN" altLang="en-US" dirty="0" smtClean="0"/>
              <a:t>配置优化</a:t>
            </a:r>
            <a:endParaRPr lang="zh-CN" altLang="en-US" dirty="0"/>
          </a:p>
        </p:txBody>
      </p:sp>
    </p:spTree>
    <p:extLst>
      <p:ext uri="{BB962C8B-B14F-4D97-AF65-F5344CB8AC3E}">
        <p14:creationId xmlns="" xmlns:p14="http://schemas.microsoft.com/office/powerpoint/2010/main" val="3942983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问题三</a:t>
            </a:r>
            <a:r>
              <a:rPr lang="en-US" altLang="zh-CN" dirty="0" smtClean="0"/>
              <a:t>:</a:t>
            </a:r>
            <a:br>
              <a:rPr lang="en-US" altLang="zh-CN" dirty="0" smtClean="0"/>
            </a:br>
            <a:r>
              <a:rPr lang="zh-CN" altLang="en-US" dirty="0" smtClean="0"/>
              <a:t>数据</a:t>
            </a:r>
            <a:r>
              <a:rPr lang="zh-CN" altLang="en-US" dirty="0"/>
              <a:t>检索</a:t>
            </a:r>
          </a:p>
        </p:txBody>
      </p:sp>
      <p:sp>
        <p:nvSpPr>
          <p:cNvPr id="3" name="内容占位符 2"/>
          <p:cNvSpPr>
            <a:spLocks noGrp="1"/>
          </p:cNvSpPr>
          <p:nvPr>
            <p:ph idx="1"/>
          </p:nvPr>
        </p:nvSpPr>
        <p:spPr>
          <a:xfrm>
            <a:off x="5853149" y="1123406"/>
            <a:ext cx="5195997" cy="5290457"/>
          </a:xfrm>
        </p:spPr>
        <p:txBody>
          <a:bodyPr>
            <a:normAutofit fontScale="85000" lnSpcReduction="20000"/>
          </a:bodyPr>
          <a:lstStyle/>
          <a:p>
            <a:r>
              <a:rPr lang="en-US" altLang="zh-CN" sz="1600" b="1" dirty="0" smtClean="0"/>
              <a:t>1</a:t>
            </a:r>
            <a:r>
              <a:rPr lang="zh-CN" altLang="en-US" sz="1600" b="1" dirty="0" smtClean="0"/>
              <a:t>、禁用不需要的功</a:t>
            </a:r>
            <a:r>
              <a:rPr lang="zh-CN" altLang="en-US" sz="1600" b="1" dirty="0" smtClean="0"/>
              <a:t>能</a:t>
            </a:r>
            <a:endParaRPr lang="zh-CN" altLang="en-US" sz="1600" dirty="0" smtClean="0"/>
          </a:p>
          <a:p>
            <a:pPr>
              <a:buNone/>
            </a:pPr>
            <a:r>
              <a:rPr lang="en-US" altLang="zh-CN" sz="1600" dirty="0" smtClean="0"/>
              <a:t>	</a:t>
            </a:r>
            <a:r>
              <a:rPr lang="zh-CN" altLang="en-US" sz="1700" dirty="0" smtClean="0"/>
              <a:t>聚</a:t>
            </a:r>
            <a:r>
              <a:rPr lang="zh-CN" altLang="en-US" sz="1700" dirty="0" smtClean="0"/>
              <a:t>合，搜索，评分，近似匹配</a:t>
            </a:r>
          </a:p>
          <a:p>
            <a:pPr>
              <a:buNone/>
            </a:pPr>
            <a:endParaRPr lang="zh-CN" altLang="en-US" sz="1700" dirty="0" smtClean="0"/>
          </a:p>
          <a:p>
            <a:pPr>
              <a:buNone/>
            </a:pPr>
            <a:r>
              <a:rPr lang="en-US" altLang="zh-CN" sz="1700" dirty="0" smtClean="0"/>
              <a:t>	</a:t>
            </a:r>
            <a:r>
              <a:rPr lang="zh-CN" altLang="en-US" sz="1700" dirty="0" smtClean="0"/>
              <a:t>聚</a:t>
            </a:r>
            <a:r>
              <a:rPr lang="zh-CN" altLang="en-US" sz="1700" dirty="0" smtClean="0"/>
              <a:t>合：</a:t>
            </a:r>
            <a:r>
              <a:rPr lang="en-US" altLang="zh-CN" sz="1700" dirty="0" smtClean="0"/>
              <a:t>doc values</a:t>
            </a:r>
          </a:p>
          <a:p>
            <a:pPr>
              <a:buNone/>
            </a:pPr>
            <a:r>
              <a:rPr lang="en-US" altLang="zh-CN" sz="1700" dirty="0" smtClean="0"/>
              <a:t>	</a:t>
            </a:r>
            <a:r>
              <a:rPr lang="zh-CN" altLang="en-US" sz="1700" dirty="0" smtClean="0"/>
              <a:t>搜</a:t>
            </a:r>
            <a:r>
              <a:rPr lang="zh-CN" altLang="en-US" sz="1700" dirty="0" smtClean="0"/>
              <a:t>索：倒排索引，</a:t>
            </a:r>
            <a:r>
              <a:rPr lang="en-US" altLang="zh-CN" sz="1700" dirty="0" smtClean="0"/>
              <a:t>index</a:t>
            </a:r>
          </a:p>
          <a:p>
            <a:pPr>
              <a:buNone/>
            </a:pPr>
            <a:r>
              <a:rPr lang="en-US" altLang="zh-CN" sz="1700" dirty="0" smtClean="0"/>
              <a:t>	</a:t>
            </a:r>
            <a:r>
              <a:rPr lang="zh-CN" altLang="en-US" sz="1700" dirty="0" smtClean="0"/>
              <a:t>评</a:t>
            </a:r>
            <a:r>
              <a:rPr lang="zh-CN" altLang="en-US" sz="1700" dirty="0" smtClean="0"/>
              <a:t>分：</a:t>
            </a:r>
            <a:r>
              <a:rPr lang="en-US" altLang="zh-CN" sz="1700" dirty="0" smtClean="0"/>
              <a:t>norms</a:t>
            </a:r>
          </a:p>
          <a:p>
            <a:pPr>
              <a:buNone/>
            </a:pPr>
            <a:r>
              <a:rPr lang="en-US" altLang="zh-CN" sz="1700" dirty="0" smtClean="0"/>
              <a:t>	</a:t>
            </a:r>
            <a:r>
              <a:rPr lang="zh-CN" altLang="en-US" sz="1700" dirty="0" smtClean="0"/>
              <a:t>近</a:t>
            </a:r>
            <a:r>
              <a:rPr lang="zh-CN" altLang="en-US" sz="1700" dirty="0" smtClean="0"/>
              <a:t>似匹配：</a:t>
            </a:r>
            <a:r>
              <a:rPr lang="en-US" altLang="zh-CN" sz="1700" dirty="0" smtClean="0"/>
              <a:t>index_options</a:t>
            </a:r>
            <a:r>
              <a:rPr lang="zh-CN" altLang="en-US" sz="1700" dirty="0" smtClean="0"/>
              <a:t>（</a:t>
            </a:r>
            <a:r>
              <a:rPr lang="en-US" altLang="zh-CN" sz="1700" dirty="0" smtClean="0"/>
              <a:t>freqs</a:t>
            </a:r>
            <a:r>
              <a:rPr lang="zh-CN" altLang="en-US" sz="1700" dirty="0" smtClean="0"/>
              <a:t>）</a:t>
            </a:r>
            <a:endParaRPr lang="en-US" altLang="zh-CN" sz="1700" dirty="0" smtClean="0"/>
          </a:p>
          <a:p>
            <a:pPr>
              <a:buNone/>
            </a:pPr>
            <a:r>
              <a:rPr lang="en-US" altLang="zh-CN" sz="1700" dirty="0" smtClean="0"/>
              <a:t>	“mappings”{</a:t>
            </a:r>
          </a:p>
          <a:p>
            <a:pPr lvl="1">
              <a:buNone/>
            </a:pPr>
            <a:r>
              <a:rPr lang="en-US" altLang="zh-CN" sz="1700" dirty="0" smtClean="0"/>
              <a:t>	“type”:{</a:t>
            </a:r>
          </a:p>
          <a:p>
            <a:pPr lvl="2">
              <a:buNone/>
            </a:pPr>
            <a:r>
              <a:rPr lang="en-US" altLang="zh-CN" sz="1700" dirty="0" smtClean="0"/>
              <a:t>	“properties”:{</a:t>
            </a:r>
          </a:p>
          <a:p>
            <a:pPr lvl="3">
              <a:buNone/>
            </a:pPr>
            <a:r>
              <a:rPr lang="en-US" altLang="zh-CN" sz="1700" dirty="0" smtClean="0"/>
              <a:t>	“field”:{</a:t>
            </a:r>
          </a:p>
          <a:p>
            <a:pPr lvl="4">
              <a:buNone/>
            </a:pPr>
            <a:r>
              <a:rPr lang="en-US" altLang="zh-CN" sz="1700" dirty="0" smtClean="0"/>
              <a:t>	“index”:false,</a:t>
            </a:r>
          </a:p>
          <a:p>
            <a:pPr lvl="4">
              <a:buNone/>
            </a:pPr>
            <a:r>
              <a:rPr lang="en-US" altLang="zh-CN" sz="1700" dirty="0" smtClean="0"/>
              <a:t>	</a:t>
            </a:r>
            <a:r>
              <a:rPr lang="en-US" altLang="zh-CN" sz="1700" dirty="0" smtClean="0"/>
              <a:t>“norms”:false</a:t>
            </a:r>
            <a:endParaRPr lang="en-US" altLang="zh-CN" sz="1700" dirty="0" smtClean="0"/>
          </a:p>
          <a:p>
            <a:pPr lvl="3">
              <a:buNone/>
            </a:pPr>
            <a:r>
              <a:rPr lang="en-US" altLang="zh-CN" sz="1700" dirty="0" smtClean="0"/>
              <a:t>	}</a:t>
            </a:r>
            <a:endParaRPr lang="en-US" altLang="zh-CN" sz="1700" dirty="0" smtClean="0"/>
          </a:p>
          <a:p>
            <a:pPr lvl="2">
              <a:buNone/>
            </a:pPr>
            <a:r>
              <a:rPr lang="en-US" altLang="zh-CN" sz="1700" dirty="0" smtClean="0"/>
              <a:t>	}</a:t>
            </a:r>
            <a:endParaRPr lang="en-US" altLang="zh-CN" sz="1700" dirty="0" smtClean="0"/>
          </a:p>
          <a:p>
            <a:pPr lvl="2">
              <a:buNone/>
            </a:pPr>
            <a:r>
              <a:rPr lang="en-US" altLang="zh-CN" sz="1700" dirty="0" smtClean="0"/>
              <a:t>}</a:t>
            </a:r>
            <a:endParaRPr lang="en-US" altLang="zh-CN" sz="1700" dirty="0" smtClean="0"/>
          </a:p>
          <a:p>
            <a:pPr>
              <a:buNone/>
            </a:pPr>
            <a:r>
              <a:rPr lang="en-US" altLang="zh-CN" sz="1700" dirty="0" smtClean="0"/>
              <a:t>	}</a:t>
            </a:r>
            <a:endParaRPr lang="en-US" altLang="zh-CN" sz="1700" dirty="0" smtClean="0"/>
          </a:p>
        </p:txBody>
      </p:sp>
      <p:sp>
        <p:nvSpPr>
          <p:cNvPr id="4" name="文本占位符 3"/>
          <p:cNvSpPr>
            <a:spLocks noGrp="1"/>
          </p:cNvSpPr>
          <p:nvPr>
            <p:ph type="body" sz="half" idx="2"/>
          </p:nvPr>
        </p:nvSpPr>
        <p:spPr/>
        <p:txBody>
          <a:bodyPr/>
          <a:lstStyle/>
          <a:p>
            <a:endParaRPr lang="en-US" altLang="zh-CN" dirty="0" smtClean="0"/>
          </a:p>
          <a:p>
            <a:endParaRPr lang="en-US" altLang="zh-CN" dirty="0" smtClean="0"/>
          </a:p>
        </p:txBody>
      </p:sp>
      <p:sp>
        <p:nvSpPr>
          <p:cNvPr id="5" name="文本框 4"/>
          <p:cNvSpPr txBox="1"/>
          <p:nvPr/>
        </p:nvSpPr>
        <p:spPr>
          <a:xfrm>
            <a:off x="6170140" y="682708"/>
            <a:ext cx="2492990" cy="369332"/>
          </a:xfrm>
          <a:prstGeom prst="rect">
            <a:avLst/>
          </a:prstGeom>
          <a:noFill/>
        </p:spPr>
        <p:txBody>
          <a:bodyPr wrap="none" rtlCol="0">
            <a:spAutoFit/>
          </a:bodyPr>
          <a:lstStyle/>
          <a:p>
            <a:r>
              <a:rPr lang="zh-CN" altLang="en-US" dirty="0" smtClean="0"/>
              <a:t>存储结</a:t>
            </a:r>
            <a:r>
              <a:rPr lang="zh-CN" altLang="en-US" dirty="0" smtClean="0"/>
              <a:t>构</a:t>
            </a:r>
            <a:r>
              <a:rPr lang="zh-CN" altLang="en-US" dirty="0" smtClean="0"/>
              <a:t>优化</a:t>
            </a:r>
            <a:r>
              <a:rPr lang="zh-CN" altLang="en-US" dirty="0" smtClean="0"/>
              <a:t>检索性能</a:t>
            </a:r>
            <a:endParaRPr lang="zh-CN" altLang="en-US" dirty="0"/>
          </a:p>
        </p:txBody>
      </p:sp>
    </p:spTree>
    <p:extLst>
      <p:ext uri="{BB962C8B-B14F-4D97-AF65-F5344CB8AC3E}">
        <p14:creationId xmlns="" xmlns:p14="http://schemas.microsoft.com/office/powerpoint/2010/main" val="3813669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问题三</a:t>
            </a:r>
            <a:r>
              <a:rPr lang="en-US" altLang="zh-CN" dirty="0" smtClean="0"/>
              <a:t>:</a:t>
            </a:r>
            <a:br>
              <a:rPr lang="en-US" altLang="zh-CN" dirty="0" smtClean="0"/>
            </a:br>
            <a:r>
              <a:rPr lang="zh-CN" altLang="en-US" dirty="0" smtClean="0"/>
              <a:t>数据</a:t>
            </a:r>
            <a:r>
              <a:rPr lang="zh-CN" altLang="en-US" dirty="0"/>
              <a:t>检索</a:t>
            </a:r>
          </a:p>
        </p:txBody>
      </p:sp>
      <p:sp>
        <p:nvSpPr>
          <p:cNvPr id="3" name="内容占位符 2"/>
          <p:cNvSpPr>
            <a:spLocks noGrp="1"/>
          </p:cNvSpPr>
          <p:nvPr>
            <p:ph idx="1"/>
          </p:nvPr>
        </p:nvSpPr>
        <p:spPr>
          <a:xfrm>
            <a:off x="5369824" y="1084217"/>
            <a:ext cx="5195997" cy="5290457"/>
          </a:xfrm>
        </p:spPr>
        <p:txBody>
          <a:bodyPr>
            <a:normAutofit/>
          </a:bodyPr>
          <a:lstStyle/>
          <a:p>
            <a:r>
              <a:rPr lang="en-US" altLang="zh-CN" sz="1600" b="1" dirty="0" smtClean="0"/>
              <a:t>2</a:t>
            </a:r>
            <a:r>
              <a:rPr lang="zh-CN" altLang="en-US" sz="1600" b="1" dirty="0" smtClean="0"/>
              <a:t>、</a:t>
            </a:r>
            <a:r>
              <a:rPr lang="zh-CN" altLang="en-US" sz="1400" b="1" dirty="0" smtClean="0"/>
              <a:t> </a:t>
            </a:r>
            <a:r>
              <a:rPr lang="zh-CN" altLang="en-US" sz="1400" b="1" dirty="0" smtClean="0"/>
              <a:t>不</a:t>
            </a:r>
            <a:r>
              <a:rPr lang="zh-CN" altLang="en-US" sz="1400" b="1" dirty="0" smtClean="0"/>
              <a:t>要用默认的动态</a:t>
            </a:r>
            <a:r>
              <a:rPr lang="en-US" altLang="zh-CN" sz="1400" b="1" dirty="0" smtClean="0"/>
              <a:t>string</a:t>
            </a:r>
            <a:r>
              <a:rPr lang="zh-CN" altLang="en-US" sz="1400" b="1" dirty="0" smtClean="0"/>
              <a:t>类型映</a:t>
            </a:r>
            <a:r>
              <a:rPr lang="zh-CN" altLang="en-US" sz="1400" b="1" dirty="0" smtClean="0"/>
              <a:t>射</a:t>
            </a:r>
            <a:r>
              <a:rPr lang="zh-CN" altLang="en-US" sz="1400" dirty="0" smtClean="0"/>
              <a:t> </a:t>
            </a:r>
          </a:p>
          <a:p>
            <a:pPr marL="324000">
              <a:lnSpc>
                <a:spcPct val="160000"/>
              </a:lnSpc>
              <a:buNone/>
            </a:pPr>
            <a:r>
              <a:rPr lang="en-US" altLang="zh-CN" sz="1400" dirty="0" smtClean="0"/>
              <a:t>	</a:t>
            </a:r>
            <a:r>
              <a:rPr lang="zh-CN" altLang="en-US" sz="1400" dirty="0" smtClean="0"/>
              <a:t>默</a:t>
            </a:r>
            <a:r>
              <a:rPr lang="zh-CN" altLang="en-US" sz="1400" dirty="0" smtClean="0"/>
              <a:t>认的动态</a:t>
            </a:r>
            <a:r>
              <a:rPr lang="en-US" altLang="zh-CN" sz="1400" dirty="0" smtClean="0"/>
              <a:t>string</a:t>
            </a:r>
            <a:r>
              <a:rPr lang="zh-CN" altLang="en-US" sz="1400" dirty="0" smtClean="0"/>
              <a:t>类型映射会将</a:t>
            </a:r>
            <a:r>
              <a:rPr lang="en-US" altLang="zh-CN" sz="1400" dirty="0" smtClean="0"/>
              <a:t>string</a:t>
            </a:r>
            <a:r>
              <a:rPr lang="zh-CN" altLang="en-US" sz="1400" dirty="0" smtClean="0"/>
              <a:t>类型的</a:t>
            </a:r>
            <a:r>
              <a:rPr lang="en-US" altLang="zh-CN" sz="1400" dirty="0" smtClean="0"/>
              <a:t>field</a:t>
            </a:r>
            <a:r>
              <a:rPr lang="zh-CN" altLang="en-US" sz="1400" dirty="0" smtClean="0"/>
              <a:t>同时映射为</a:t>
            </a:r>
            <a:r>
              <a:rPr lang="en-US" altLang="zh-CN" sz="1400" dirty="0" smtClean="0"/>
              <a:t>text</a:t>
            </a:r>
            <a:r>
              <a:rPr lang="zh-CN" altLang="en-US" sz="1400" dirty="0" smtClean="0"/>
              <a:t>类型以及</a:t>
            </a:r>
            <a:r>
              <a:rPr lang="en-US" altLang="zh-CN" sz="1400" dirty="0" smtClean="0"/>
              <a:t>keyword</a:t>
            </a:r>
            <a:r>
              <a:rPr lang="zh-CN" altLang="en-US" sz="1400" dirty="0" smtClean="0"/>
              <a:t>类型，这会浪费磁盘空间，因为我们不一定两种都需要</a:t>
            </a:r>
            <a:r>
              <a:rPr lang="zh-CN" altLang="en-US" sz="1400" dirty="0" smtClean="0"/>
              <a:t>。</a:t>
            </a:r>
            <a:endParaRPr lang="zh-CN" altLang="en-US" sz="1700" dirty="0" smtClean="0"/>
          </a:p>
          <a:p>
            <a:r>
              <a:rPr lang="en-US" altLang="zh-CN" sz="1600" b="1" dirty="0" smtClean="0"/>
              <a:t>3</a:t>
            </a:r>
            <a:r>
              <a:rPr lang="zh-CN" altLang="en-US" sz="1600" b="1" dirty="0" smtClean="0"/>
              <a:t>、禁止</a:t>
            </a:r>
            <a:r>
              <a:rPr lang="en-US" altLang="zh-CN" sz="1600" b="1" dirty="0" smtClean="0"/>
              <a:t>_all </a:t>
            </a:r>
            <a:r>
              <a:rPr lang="en-US" altLang="zh-CN" sz="1600" b="1" dirty="0" smtClean="0"/>
              <a:t>field</a:t>
            </a:r>
            <a:endParaRPr lang="en-US" altLang="zh-CN" sz="1600" dirty="0" smtClean="0"/>
          </a:p>
          <a:p>
            <a:pPr>
              <a:lnSpc>
                <a:spcPct val="150000"/>
              </a:lnSpc>
              <a:buNone/>
            </a:pPr>
            <a:r>
              <a:rPr lang="en-US" altLang="zh-CN" sz="1600" dirty="0" smtClean="0"/>
              <a:t>	</a:t>
            </a:r>
            <a:r>
              <a:rPr lang="en-US" altLang="zh-CN" sz="1400" dirty="0" smtClean="0"/>
              <a:t>_all </a:t>
            </a:r>
            <a:r>
              <a:rPr lang="en-US" altLang="zh-CN" sz="1400" dirty="0" smtClean="0"/>
              <a:t>field</a:t>
            </a:r>
            <a:r>
              <a:rPr lang="zh-CN" altLang="en-US" sz="1400" dirty="0" smtClean="0"/>
              <a:t>会将</a:t>
            </a:r>
            <a:r>
              <a:rPr lang="en-US" altLang="zh-CN" sz="1400" dirty="0" smtClean="0"/>
              <a:t>document</a:t>
            </a:r>
            <a:r>
              <a:rPr lang="zh-CN" altLang="en-US" sz="1400" dirty="0" smtClean="0"/>
              <a:t>中所有</a:t>
            </a:r>
            <a:r>
              <a:rPr lang="en-US" altLang="zh-CN" sz="1400" dirty="0" smtClean="0"/>
              <a:t>field</a:t>
            </a:r>
            <a:r>
              <a:rPr lang="zh-CN" altLang="en-US" sz="1400" dirty="0" smtClean="0"/>
              <a:t>的值都合并在一</a:t>
            </a:r>
            <a:r>
              <a:rPr lang="zh-CN" altLang="en-US" sz="1400" dirty="0" smtClean="0"/>
              <a:t>起进行</a:t>
            </a:r>
            <a:r>
              <a:rPr lang="zh-CN" altLang="en-US" sz="1400" dirty="0" smtClean="0"/>
              <a:t>索引，很耗费空空间，如果不需要一次性对所</a:t>
            </a:r>
            <a:r>
              <a:rPr lang="zh-CN" altLang="en-US" sz="1400" dirty="0" smtClean="0"/>
              <a:t>有的</a:t>
            </a:r>
            <a:r>
              <a:rPr lang="en-US" altLang="zh-CN" sz="1400" dirty="0" smtClean="0"/>
              <a:t>field</a:t>
            </a:r>
            <a:r>
              <a:rPr lang="zh-CN" altLang="en-US" sz="1400" dirty="0" smtClean="0"/>
              <a:t>都进行搜索，那么最好禁用</a:t>
            </a:r>
            <a:r>
              <a:rPr lang="en-US" altLang="zh-CN" sz="1400" dirty="0" smtClean="0"/>
              <a:t>_all field</a:t>
            </a:r>
            <a:r>
              <a:rPr lang="zh-CN" altLang="en-US" sz="1400" dirty="0" smtClean="0"/>
              <a:t>。</a:t>
            </a:r>
            <a:endParaRPr lang="en-US" altLang="zh-CN" sz="1400" dirty="0" smtClean="0"/>
          </a:p>
          <a:p>
            <a:r>
              <a:rPr lang="en-US" altLang="zh-CN" sz="1400" b="1" dirty="0" smtClean="0"/>
              <a:t>4</a:t>
            </a:r>
            <a:r>
              <a:rPr lang="zh-CN" altLang="en-US" sz="1400" b="1" dirty="0" smtClean="0"/>
              <a:t>、</a:t>
            </a:r>
            <a:r>
              <a:rPr lang="zh-CN" altLang="en-US" sz="1400" b="1" dirty="0" smtClean="0"/>
              <a:t>用最小的最合适的数字类</a:t>
            </a:r>
            <a:r>
              <a:rPr lang="zh-CN" altLang="en-US" sz="1400" b="1" dirty="0" smtClean="0"/>
              <a:t>型</a:t>
            </a:r>
            <a:endParaRPr lang="en-US" altLang="zh-CN" sz="1400" b="1" dirty="0" smtClean="0"/>
          </a:p>
          <a:p>
            <a:pPr>
              <a:lnSpc>
                <a:spcPct val="150000"/>
              </a:lnSpc>
              <a:buNone/>
            </a:pPr>
            <a:r>
              <a:rPr lang="en-US" altLang="zh-CN" sz="1400" b="1" dirty="0" smtClean="0"/>
              <a:t>	</a:t>
            </a:r>
            <a:r>
              <a:rPr lang="en-US" altLang="zh-CN" sz="1400" dirty="0" smtClean="0"/>
              <a:t>es</a:t>
            </a:r>
            <a:r>
              <a:rPr lang="zh-CN" altLang="en-US" sz="1400" dirty="0" smtClean="0"/>
              <a:t>支持</a:t>
            </a:r>
            <a:r>
              <a:rPr lang="en-US" altLang="zh-CN" sz="1400" dirty="0" smtClean="0"/>
              <a:t>4</a:t>
            </a:r>
            <a:r>
              <a:rPr lang="zh-CN" altLang="en-US" sz="1400" dirty="0" smtClean="0"/>
              <a:t>种数字类型，</a:t>
            </a:r>
            <a:r>
              <a:rPr lang="en-US" altLang="zh-CN" sz="1400" dirty="0" smtClean="0"/>
              <a:t>byte</a:t>
            </a:r>
            <a:r>
              <a:rPr lang="zh-CN" altLang="en-US" sz="1400" dirty="0" smtClean="0"/>
              <a:t>，</a:t>
            </a:r>
            <a:r>
              <a:rPr lang="en-US" altLang="zh-CN" sz="1400" dirty="0" smtClean="0"/>
              <a:t>short</a:t>
            </a:r>
            <a:r>
              <a:rPr lang="zh-CN" altLang="en-US" sz="1400" dirty="0" smtClean="0"/>
              <a:t>，</a:t>
            </a:r>
            <a:r>
              <a:rPr lang="en-US" altLang="zh-CN" sz="1400" dirty="0" smtClean="0"/>
              <a:t>integer</a:t>
            </a:r>
            <a:r>
              <a:rPr lang="zh-CN" altLang="en-US" sz="1400" dirty="0" smtClean="0"/>
              <a:t>，</a:t>
            </a:r>
            <a:r>
              <a:rPr lang="en-US" altLang="zh-CN" sz="1400" dirty="0" smtClean="0"/>
              <a:t>long</a:t>
            </a:r>
            <a:r>
              <a:rPr lang="zh-CN" altLang="en-US" sz="1400" dirty="0" smtClean="0"/>
              <a:t>。如果最小的类型就合适，那么就用最小的类型。</a:t>
            </a:r>
          </a:p>
          <a:p>
            <a:pPr>
              <a:lnSpc>
                <a:spcPct val="150000"/>
              </a:lnSpc>
              <a:buNone/>
            </a:pPr>
            <a:endParaRPr lang="zh-CN" altLang="en-US" sz="1400" dirty="0" smtClean="0"/>
          </a:p>
        </p:txBody>
      </p:sp>
      <p:sp>
        <p:nvSpPr>
          <p:cNvPr id="4" name="文本占位符 3"/>
          <p:cNvSpPr>
            <a:spLocks noGrp="1"/>
          </p:cNvSpPr>
          <p:nvPr>
            <p:ph type="body" sz="half" idx="2"/>
          </p:nvPr>
        </p:nvSpPr>
        <p:spPr/>
        <p:txBody>
          <a:bodyPr/>
          <a:lstStyle/>
          <a:p>
            <a:endParaRPr lang="en-US" altLang="zh-CN" dirty="0" smtClean="0"/>
          </a:p>
          <a:p>
            <a:endParaRPr lang="en-US" altLang="zh-CN" dirty="0" smtClean="0"/>
          </a:p>
        </p:txBody>
      </p:sp>
      <p:sp>
        <p:nvSpPr>
          <p:cNvPr id="5" name="文本框 4"/>
          <p:cNvSpPr txBox="1"/>
          <p:nvPr/>
        </p:nvSpPr>
        <p:spPr>
          <a:xfrm>
            <a:off x="5464746" y="682708"/>
            <a:ext cx="2492990" cy="369332"/>
          </a:xfrm>
          <a:prstGeom prst="rect">
            <a:avLst/>
          </a:prstGeom>
          <a:noFill/>
        </p:spPr>
        <p:txBody>
          <a:bodyPr wrap="none" rtlCol="0">
            <a:spAutoFit/>
          </a:bodyPr>
          <a:lstStyle/>
          <a:p>
            <a:r>
              <a:rPr lang="zh-CN" altLang="en-US" dirty="0" smtClean="0"/>
              <a:t>存储结构优化检索性能</a:t>
            </a:r>
            <a:endParaRPr lang="zh-CN" altLang="en-US" dirty="0"/>
          </a:p>
        </p:txBody>
      </p:sp>
    </p:spTree>
    <p:extLst>
      <p:ext uri="{BB962C8B-B14F-4D97-AF65-F5344CB8AC3E}">
        <p14:creationId xmlns="" xmlns:p14="http://schemas.microsoft.com/office/powerpoint/2010/main" val="3813669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问题三</a:t>
            </a:r>
            <a:r>
              <a:rPr lang="en-US" altLang="zh-CN" dirty="0" smtClean="0"/>
              <a:t>:</a:t>
            </a:r>
            <a:br>
              <a:rPr lang="en-US" altLang="zh-CN" dirty="0" smtClean="0"/>
            </a:br>
            <a:r>
              <a:rPr lang="zh-CN" altLang="en-US" dirty="0" smtClean="0"/>
              <a:t>数据</a:t>
            </a:r>
            <a:r>
              <a:rPr lang="zh-CN" altLang="en-US" dirty="0"/>
              <a:t>检索</a:t>
            </a:r>
          </a:p>
        </p:txBody>
      </p:sp>
      <p:sp>
        <p:nvSpPr>
          <p:cNvPr id="3" name="内容占位符 2"/>
          <p:cNvSpPr>
            <a:spLocks noGrp="1"/>
          </p:cNvSpPr>
          <p:nvPr>
            <p:ph idx="1"/>
          </p:nvPr>
        </p:nvSpPr>
        <p:spPr>
          <a:xfrm>
            <a:off x="5395949" y="1031964"/>
            <a:ext cx="5195997" cy="5656219"/>
          </a:xfrm>
        </p:spPr>
        <p:txBody>
          <a:bodyPr>
            <a:normAutofit fontScale="62500" lnSpcReduction="20000"/>
          </a:bodyPr>
          <a:lstStyle/>
          <a:p>
            <a:r>
              <a:rPr lang="zh-CN" altLang="en-US" sz="2100" b="1" dirty="0" smtClean="0"/>
              <a:t>不要使用 以通配符开始的关键词进行模糊检索</a:t>
            </a:r>
            <a:endParaRPr lang="en-US" altLang="zh-CN" sz="2100" b="1" dirty="0" smtClean="0"/>
          </a:p>
          <a:p>
            <a:r>
              <a:rPr lang="zh-CN" altLang="en-US" sz="2000" b="1" dirty="0" smtClean="0"/>
              <a:t>使用</a:t>
            </a:r>
            <a:r>
              <a:rPr lang="en-US" altLang="zh-CN" sz="2000" b="1" dirty="0" smtClean="0"/>
              <a:t>filter</a:t>
            </a:r>
            <a:r>
              <a:rPr lang="zh-CN" altLang="en-US" sz="2000" b="1" dirty="0" smtClean="0"/>
              <a:t>查询代替普通</a:t>
            </a:r>
            <a:r>
              <a:rPr lang="zh-CN" altLang="en-US" sz="2000" b="1" dirty="0" smtClean="0"/>
              <a:t>查询</a:t>
            </a:r>
            <a:endParaRPr lang="en-US" altLang="zh-CN" sz="2000" b="1" dirty="0" smtClean="0"/>
          </a:p>
          <a:p>
            <a:pPr>
              <a:lnSpc>
                <a:spcPct val="170000"/>
              </a:lnSpc>
              <a:buNone/>
            </a:pPr>
            <a:r>
              <a:rPr lang="en-US" altLang="zh-CN" sz="1600" dirty="0" smtClean="0"/>
              <a:t>	</a:t>
            </a:r>
            <a:r>
              <a:rPr lang="en-US" altLang="zh-CN" sz="1900" dirty="0" smtClean="0">
                <a:latin typeface="+mn-ea"/>
              </a:rPr>
              <a:t>ES</a:t>
            </a:r>
            <a:r>
              <a:rPr lang="zh-CN" altLang="en-US" sz="1900" dirty="0" smtClean="0">
                <a:latin typeface="+mn-ea"/>
              </a:rPr>
              <a:t>中的查询操作分为</a:t>
            </a:r>
            <a:r>
              <a:rPr lang="en-US" altLang="zh-CN" sz="1900" dirty="0" smtClean="0">
                <a:latin typeface="+mn-ea"/>
              </a:rPr>
              <a:t>2</a:t>
            </a:r>
            <a:r>
              <a:rPr lang="zh-CN" altLang="en-US" sz="1900" dirty="0" smtClean="0">
                <a:latin typeface="+mn-ea"/>
              </a:rPr>
              <a:t>种：查询（</a:t>
            </a:r>
            <a:r>
              <a:rPr lang="en-US" altLang="zh-CN" sz="1900" dirty="0" smtClean="0">
                <a:latin typeface="+mn-ea"/>
              </a:rPr>
              <a:t>query</a:t>
            </a:r>
            <a:r>
              <a:rPr lang="zh-CN" altLang="en-US" sz="1900" dirty="0" smtClean="0">
                <a:latin typeface="+mn-ea"/>
              </a:rPr>
              <a:t>）和过滤（</a:t>
            </a:r>
            <a:r>
              <a:rPr lang="en-US" altLang="zh-CN" sz="1900" dirty="0" smtClean="0">
                <a:latin typeface="+mn-ea"/>
              </a:rPr>
              <a:t>filter</a:t>
            </a:r>
            <a:r>
              <a:rPr lang="zh-CN" altLang="en-US" sz="1900" dirty="0" smtClean="0">
                <a:latin typeface="+mn-ea"/>
              </a:rPr>
              <a:t>）。</a:t>
            </a:r>
            <a:r>
              <a:rPr lang="en-US" altLang="zh-CN" sz="1900" dirty="0" smtClean="0">
                <a:latin typeface="+mn-ea"/>
              </a:rPr>
              <a:t>query</a:t>
            </a:r>
            <a:r>
              <a:rPr lang="zh-CN" altLang="en-US" sz="1900" dirty="0" smtClean="0">
                <a:latin typeface="+mn-ea"/>
              </a:rPr>
              <a:t>查询默认会计算每个返回文档的得分，然后根据得分排序。而过滤（</a:t>
            </a:r>
            <a:r>
              <a:rPr lang="en-US" altLang="zh-CN" sz="1900" dirty="0" smtClean="0">
                <a:latin typeface="+mn-ea"/>
              </a:rPr>
              <a:t>filter</a:t>
            </a:r>
            <a:r>
              <a:rPr lang="zh-CN" altLang="en-US" sz="1900" dirty="0" smtClean="0">
                <a:latin typeface="+mn-ea"/>
              </a:rPr>
              <a:t>）只会筛选出符合的文档，并不计算得分，且它可以缓存文档。所以，单从性能考虑，过滤比查询更快。所以我们在组合使用这两种查询操作的时候，我们优先考虑先过滤后查询的组合。就是说：过滤适合在大范围筛选数据，而查询则适合精确匹配数据。所以，一般应用时，应先使用过滤操作过滤数据，然后使用查询匹配数据。</a:t>
            </a:r>
          </a:p>
          <a:p>
            <a:r>
              <a:rPr lang="zh-CN" altLang="en-US" sz="2000" b="1" dirty="0" smtClean="0"/>
              <a:t>集</a:t>
            </a:r>
            <a:r>
              <a:rPr lang="zh-CN" altLang="en-US" sz="2000" b="1" dirty="0" smtClean="0"/>
              <a:t>群</a:t>
            </a:r>
            <a:endParaRPr lang="en-US" altLang="zh-CN" sz="2000" b="1" dirty="0" smtClean="0"/>
          </a:p>
          <a:p>
            <a:pPr>
              <a:buNone/>
            </a:pPr>
            <a:r>
              <a:rPr lang="en-US" altLang="zh-CN" sz="1700" dirty="0" smtClean="0">
                <a:latin typeface="+mn-ea"/>
              </a:rPr>
              <a:t>	</a:t>
            </a:r>
            <a:r>
              <a:rPr lang="en-US" altLang="zh-CN" sz="1900" dirty="0" smtClean="0">
                <a:latin typeface="+mn-ea"/>
              </a:rPr>
              <a:t>Master</a:t>
            </a:r>
            <a:r>
              <a:rPr lang="zh-CN" altLang="en-US" sz="1900" dirty="0" smtClean="0">
                <a:latin typeface="+mn-ea"/>
              </a:rPr>
              <a:t>：</a:t>
            </a:r>
            <a:r>
              <a:rPr lang="en-US" altLang="zh-CN" sz="1900" dirty="0" smtClean="0">
                <a:latin typeface="+mn-ea"/>
              </a:rPr>
              <a:t> node.master: true </a:t>
            </a:r>
            <a:r>
              <a:rPr lang="zh-CN" altLang="en-US" sz="1900" dirty="0" smtClean="0">
                <a:latin typeface="+mn-ea"/>
              </a:rPr>
              <a:t>节点可以作为主节点</a:t>
            </a:r>
            <a:br>
              <a:rPr lang="zh-CN" altLang="en-US" sz="1900" dirty="0" smtClean="0">
                <a:latin typeface="+mn-ea"/>
              </a:rPr>
            </a:br>
            <a:r>
              <a:rPr lang="en-US" altLang="zh-CN" sz="1900" dirty="0" smtClean="0">
                <a:latin typeface="+mn-ea"/>
              </a:rPr>
              <a:t>DataNode</a:t>
            </a:r>
            <a:r>
              <a:rPr lang="zh-CN" altLang="en-US" sz="1900" dirty="0" smtClean="0">
                <a:latin typeface="+mn-ea"/>
              </a:rPr>
              <a:t>：</a:t>
            </a:r>
            <a:r>
              <a:rPr lang="en-US" altLang="zh-CN" sz="1900" dirty="0" smtClean="0">
                <a:latin typeface="+mn-ea"/>
              </a:rPr>
              <a:t>node.data: true </a:t>
            </a:r>
            <a:r>
              <a:rPr lang="zh-CN" altLang="en-US" sz="1900" dirty="0" smtClean="0">
                <a:latin typeface="+mn-ea"/>
              </a:rPr>
              <a:t>默认是数据节点。 </a:t>
            </a:r>
            <a:br>
              <a:rPr lang="zh-CN" altLang="en-US" sz="1900" dirty="0" smtClean="0">
                <a:latin typeface="+mn-ea"/>
              </a:rPr>
            </a:br>
            <a:r>
              <a:rPr lang="en-US" altLang="zh-CN" sz="1900" dirty="0" smtClean="0">
                <a:latin typeface="+mn-ea"/>
              </a:rPr>
              <a:t>Coordinate node </a:t>
            </a:r>
            <a:r>
              <a:rPr lang="zh-CN" altLang="en-US" sz="1900" dirty="0" smtClean="0">
                <a:latin typeface="+mn-ea"/>
              </a:rPr>
              <a:t>协调节点：如果仅担任协调节点，将上两个配置设为</a:t>
            </a:r>
            <a:r>
              <a:rPr lang="en-US" altLang="zh-CN" sz="1900" dirty="0" smtClean="0">
                <a:latin typeface="+mn-ea"/>
              </a:rPr>
              <a:t>false</a:t>
            </a:r>
            <a:r>
              <a:rPr lang="zh-CN" altLang="en-US" sz="1900" dirty="0" smtClean="0">
                <a:latin typeface="+mn-ea"/>
              </a:rPr>
              <a:t>。</a:t>
            </a:r>
          </a:p>
          <a:p>
            <a:pPr>
              <a:lnSpc>
                <a:spcPct val="170000"/>
              </a:lnSpc>
              <a:buNone/>
            </a:pPr>
            <a:r>
              <a:rPr lang="en-US" altLang="zh-CN" sz="1900" dirty="0" smtClean="0">
                <a:latin typeface="+mn-ea"/>
              </a:rPr>
              <a:t>	</a:t>
            </a:r>
            <a:r>
              <a:rPr lang="zh-CN" altLang="en-US" sz="1900" dirty="0" smtClean="0">
                <a:latin typeface="+mn-ea"/>
              </a:rPr>
              <a:t>说明：一个节点可以充当一个或多个角色，默认三个角色都有</a:t>
            </a:r>
            <a:endParaRPr lang="en-US" altLang="zh-CN" sz="1900" dirty="0" smtClean="0">
              <a:latin typeface="+mn-ea"/>
            </a:endParaRPr>
          </a:p>
          <a:p>
            <a:pPr>
              <a:lnSpc>
                <a:spcPct val="170000"/>
              </a:lnSpc>
              <a:buNone/>
            </a:pPr>
            <a:r>
              <a:rPr lang="en-US" altLang="zh-CN" sz="1900" dirty="0" smtClean="0">
                <a:latin typeface="+mn-ea"/>
              </a:rPr>
              <a:t>	</a:t>
            </a:r>
            <a:r>
              <a:rPr lang="zh-CN" altLang="en-US" sz="1900" dirty="0" smtClean="0">
                <a:latin typeface="+mn-ea"/>
              </a:rPr>
              <a:t>协调节点：一个节点只作为接收请求、转发请求到其他节点、汇总各个节点返回数据等功能的节点。就叫协调节</a:t>
            </a:r>
            <a:r>
              <a:rPr lang="zh-CN" altLang="en-US" sz="1900" dirty="0" smtClean="0">
                <a:latin typeface="+mn-ea"/>
              </a:rPr>
              <a:t>点</a:t>
            </a:r>
            <a:endParaRPr lang="en-US" altLang="zh-CN" sz="1900" dirty="0" smtClean="0">
              <a:latin typeface="+mn-ea"/>
            </a:endParaRPr>
          </a:p>
          <a:p>
            <a:pPr>
              <a:lnSpc>
                <a:spcPct val="170000"/>
              </a:lnSpc>
              <a:buNone/>
            </a:pPr>
            <a:r>
              <a:rPr lang="en-US" altLang="zh-CN" sz="1900" dirty="0" smtClean="0">
                <a:latin typeface="+mn-ea"/>
              </a:rPr>
              <a:t>	</a:t>
            </a:r>
            <a:r>
              <a:rPr lang="zh-CN" altLang="en-US" sz="1900" dirty="0" smtClean="0">
                <a:latin typeface="+mn-ea"/>
              </a:rPr>
              <a:t>并</a:t>
            </a:r>
            <a:r>
              <a:rPr lang="zh-CN" altLang="en-US" sz="1900" dirty="0" smtClean="0">
                <a:latin typeface="+mn-ea"/>
              </a:rPr>
              <a:t>发查询量大，查询的合并量大，可以增加独立的协调节点。角色分开的好处是分工分开，不互影响。如不会因协调角色负载过高而影响数据节点的能力。</a:t>
            </a:r>
          </a:p>
        </p:txBody>
      </p:sp>
      <p:sp>
        <p:nvSpPr>
          <p:cNvPr id="4" name="文本占位符 3"/>
          <p:cNvSpPr>
            <a:spLocks noGrp="1"/>
          </p:cNvSpPr>
          <p:nvPr>
            <p:ph type="body" sz="half" idx="2"/>
          </p:nvPr>
        </p:nvSpPr>
        <p:spPr/>
        <p:txBody>
          <a:bodyPr/>
          <a:lstStyle/>
          <a:p>
            <a:endParaRPr lang="en-US" altLang="zh-CN" dirty="0" smtClean="0"/>
          </a:p>
          <a:p>
            <a:endParaRPr lang="en-US" altLang="zh-CN" dirty="0" smtClean="0"/>
          </a:p>
        </p:txBody>
      </p:sp>
      <p:sp>
        <p:nvSpPr>
          <p:cNvPr id="5" name="文本框 4"/>
          <p:cNvSpPr txBox="1"/>
          <p:nvPr/>
        </p:nvSpPr>
        <p:spPr>
          <a:xfrm>
            <a:off x="5477809" y="552079"/>
            <a:ext cx="2031325" cy="369332"/>
          </a:xfrm>
          <a:prstGeom prst="rect">
            <a:avLst/>
          </a:prstGeom>
          <a:noFill/>
        </p:spPr>
        <p:txBody>
          <a:bodyPr wrap="none" rtlCol="0">
            <a:spAutoFit/>
          </a:bodyPr>
          <a:lstStyle/>
          <a:p>
            <a:r>
              <a:rPr lang="zh-CN" altLang="en-US" dirty="0" smtClean="0"/>
              <a:t>数据检索优化要点</a:t>
            </a:r>
            <a:endParaRPr lang="zh-CN" altLang="en-US" dirty="0"/>
          </a:p>
        </p:txBody>
      </p:sp>
    </p:spTree>
    <p:extLst>
      <p:ext uri="{BB962C8B-B14F-4D97-AF65-F5344CB8AC3E}">
        <p14:creationId xmlns="" xmlns:p14="http://schemas.microsoft.com/office/powerpoint/2010/main" val="3813669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问题三</a:t>
            </a:r>
            <a:r>
              <a:rPr lang="en-US" altLang="zh-CN" dirty="0" smtClean="0"/>
              <a:t>:</a:t>
            </a:r>
            <a:br>
              <a:rPr lang="en-US" altLang="zh-CN" dirty="0" smtClean="0"/>
            </a:br>
            <a:r>
              <a:rPr lang="zh-CN" altLang="en-US" dirty="0" smtClean="0"/>
              <a:t>数据</a:t>
            </a:r>
            <a:r>
              <a:rPr lang="zh-CN" altLang="en-US" dirty="0"/>
              <a:t>检索</a:t>
            </a:r>
          </a:p>
        </p:txBody>
      </p:sp>
      <p:sp>
        <p:nvSpPr>
          <p:cNvPr id="3" name="内容占位符 2"/>
          <p:cNvSpPr>
            <a:spLocks noGrp="1"/>
          </p:cNvSpPr>
          <p:nvPr>
            <p:ph idx="1"/>
          </p:nvPr>
        </p:nvSpPr>
        <p:spPr>
          <a:xfrm>
            <a:off x="5369824" y="1084218"/>
            <a:ext cx="5195997" cy="5486400"/>
          </a:xfrm>
        </p:spPr>
        <p:txBody>
          <a:bodyPr>
            <a:normAutofit fontScale="85000" lnSpcReduction="20000"/>
          </a:bodyPr>
          <a:lstStyle/>
          <a:p>
            <a:endParaRPr lang="en-US" altLang="zh-CN" sz="1600" dirty="0" smtClean="0"/>
          </a:p>
          <a:p>
            <a:r>
              <a:rPr lang="zh-CN" altLang="en-US" sz="1600" b="1" dirty="0" smtClean="0"/>
              <a:t>预加载</a:t>
            </a:r>
            <a:endParaRPr lang="en-US" altLang="zh-CN" sz="1600" b="1" dirty="0" smtClean="0"/>
          </a:p>
          <a:p>
            <a:pPr>
              <a:lnSpc>
                <a:spcPct val="170000"/>
              </a:lnSpc>
              <a:buNone/>
            </a:pPr>
            <a:r>
              <a:rPr lang="en-US" altLang="zh-CN" sz="1600" dirty="0" smtClean="0"/>
              <a:t>	</a:t>
            </a:r>
            <a:r>
              <a:rPr lang="zh-CN" altLang="en-US" sz="1400" dirty="0" smtClean="0">
                <a:latin typeface="+mn-ea"/>
              </a:rPr>
              <a:t>默</a:t>
            </a:r>
            <a:r>
              <a:rPr lang="zh-CN" altLang="en-US" sz="1400" dirty="0" smtClean="0">
                <a:latin typeface="+mn-ea"/>
              </a:rPr>
              <a:t>认情况下，</a:t>
            </a:r>
            <a:r>
              <a:rPr lang="en-US" altLang="zh-CN" sz="1400" dirty="0" smtClean="0">
                <a:latin typeface="+mn-ea"/>
              </a:rPr>
              <a:t>Elasticsearch</a:t>
            </a:r>
            <a:r>
              <a:rPr lang="zh-CN" altLang="en-US" sz="1400" dirty="0" smtClean="0">
                <a:latin typeface="+mn-ea"/>
              </a:rPr>
              <a:t>搜索完全依赖于操作系统文件系统缓存来缓存</a:t>
            </a:r>
            <a:r>
              <a:rPr lang="en-US" altLang="zh-CN" sz="1400" dirty="0" smtClean="0">
                <a:latin typeface="+mn-ea"/>
              </a:rPr>
              <a:t>I / O</a:t>
            </a:r>
            <a:r>
              <a:rPr lang="zh-CN" altLang="en-US" sz="1400" dirty="0" smtClean="0">
                <a:latin typeface="+mn-ea"/>
              </a:rPr>
              <a:t>操作。可以设置</a:t>
            </a:r>
            <a:r>
              <a:rPr lang="en-US" altLang="zh-CN" sz="1400" i="1" dirty="0" smtClean="0">
                <a:latin typeface="+mn-ea"/>
              </a:rPr>
              <a:t>index.store.preload</a:t>
            </a:r>
            <a:r>
              <a:rPr lang="zh-CN" altLang="en-US" sz="1400" dirty="0" smtClean="0">
                <a:latin typeface="+mn-ea"/>
              </a:rPr>
              <a:t>，以便通知操作系统启动时将索引文件的内容预加载到内存中。此设置接受以逗号分隔的文件扩展名列表：扩展名在列表中的所有文件将在打开时预先加载。这可以有助于提高索引的搜索性能，特别是当主机操作系统重新启动时，因为这会导致文件系统缓存被删除。但是请注意，这可能会减慢索引的打开，因为它们只有在数据加载到物理内存之后才可用。</a:t>
            </a:r>
            <a:endParaRPr lang="en-US" altLang="zh-CN" sz="1400" dirty="0" smtClean="0">
              <a:latin typeface="+mn-ea"/>
            </a:endParaRPr>
          </a:p>
          <a:p>
            <a:r>
              <a:rPr lang="zh-CN" altLang="en-US" sz="1600" b="1" dirty="0" smtClean="0"/>
              <a:t>段合并（注意：在集群空闲时候合并）</a:t>
            </a:r>
            <a:endParaRPr lang="en-US" altLang="zh-CN" sz="1600" b="1" dirty="0" smtClean="0"/>
          </a:p>
          <a:p>
            <a:pPr>
              <a:lnSpc>
                <a:spcPct val="160000"/>
              </a:lnSpc>
              <a:buNone/>
            </a:pPr>
            <a:r>
              <a:rPr lang="en-US" altLang="zh-CN" sz="1600" dirty="0" smtClean="0"/>
              <a:t>	</a:t>
            </a:r>
            <a:r>
              <a:rPr lang="zh-CN" altLang="en-US" sz="1500" dirty="0" smtClean="0">
                <a:latin typeface="+mn-ea"/>
              </a:rPr>
              <a:t>由于自动刷新流程每秒会创建一个新的段 ，这样会导致短时间内的段数量暴增。而段数目太多会带来较大的麻烦。 每一个段都会消耗文件句柄、内存和</a:t>
            </a:r>
            <a:r>
              <a:rPr lang="en-US" altLang="zh-CN" sz="1500" dirty="0" smtClean="0">
                <a:latin typeface="+mn-ea"/>
              </a:rPr>
              <a:t>cpu</a:t>
            </a:r>
            <a:r>
              <a:rPr lang="zh-CN" altLang="en-US" sz="1500" dirty="0" smtClean="0">
                <a:latin typeface="+mn-ea"/>
              </a:rPr>
              <a:t>运行周期。更重要的是，每个搜索请求都必须轮流检查每个段；所以段越多，搜索也就越慢</a:t>
            </a:r>
            <a:r>
              <a:rPr lang="zh-CN" altLang="en-US" sz="1500" dirty="0" smtClean="0">
                <a:latin typeface="+mn-ea"/>
              </a:rPr>
              <a:t>。</a:t>
            </a:r>
            <a:r>
              <a:rPr lang="en-US" altLang="zh-CN" sz="1500" dirty="0" smtClean="0">
                <a:latin typeface="+mn-ea"/>
              </a:rPr>
              <a:t>Elasticsearch</a:t>
            </a:r>
            <a:r>
              <a:rPr lang="zh-CN" altLang="en-US" sz="1500" dirty="0" smtClean="0">
                <a:latin typeface="+mn-ea"/>
              </a:rPr>
              <a:t>通过在后台进行段合并来解决这个问题。小的段被合并到大的段，然后这些大的段再被合并到更大的段</a:t>
            </a:r>
            <a:r>
              <a:rPr lang="zh-CN" altLang="en-US" sz="1500" dirty="0" smtClean="0">
                <a:latin typeface="+mn-ea"/>
              </a:rPr>
              <a:t>。段</a:t>
            </a:r>
            <a:r>
              <a:rPr lang="zh-CN" altLang="en-US" sz="1500" dirty="0" smtClean="0">
                <a:latin typeface="+mn-ea"/>
              </a:rPr>
              <a:t>合并的时候会将那些旧的已删除文档 从文件系统中清除。 被删除的文档（或被更新文档的旧版本）不会被拷贝到新的大段中。</a:t>
            </a:r>
          </a:p>
          <a:p>
            <a:pPr>
              <a:buNone/>
            </a:pPr>
            <a:endParaRPr lang="en-US" altLang="zh-CN" sz="1600" dirty="0" smtClean="0"/>
          </a:p>
        </p:txBody>
      </p:sp>
      <p:sp>
        <p:nvSpPr>
          <p:cNvPr id="4" name="文本占位符 3"/>
          <p:cNvSpPr>
            <a:spLocks noGrp="1"/>
          </p:cNvSpPr>
          <p:nvPr>
            <p:ph type="body" sz="half" idx="2"/>
          </p:nvPr>
        </p:nvSpPr>
        <p:spPr/>
        <p:txBody>
          <a:bodyPr/>
          <a:lstStyle/>
          <a:p>
            <a:endParaRPr lang="en-US" altLang="zh-CN" dirty="0" smtClean="0"/>
          </a:p>
          <a:p>
            <a:endParaRPr lang="en-US" altLang="zh-CN" dirty="0" smtClean="0"/>
          </a:p>
        </p:txBody>
      </p:sp>
      <p:sp>
        <p:nvSpPr>
          <p:cNvPr id="5" name="文本框 4"/>
          <p:cNvSpPr txBox="1"/>
          <p:nvPr/>
        </p:nvSpPr>
        <p:spPr>
          <a:xfrm>
            <a:off x="5464746" y="682708"/>
            <a:ext cx="2031325" cy="369332"/>
          </a:xfrm>
          <a:prstGeom prst="rect">
            <a:avLst/>
          </a:prstGeom>
          <a:noFill/>
        </p:spPr>
        <p:txBody>
          <a:bodyPr wrap="none" rtlCol="0">
            <a:spAutoFit/>
          </a:bodyPr>
          <a:lstStyle/>
          <a:p>
            <a:r>
              <a:rPr lang="zh-CN" altLang="en-US" dirty="0" smtClean="0"/>
              <a:t>数据检索优化要点</a:t>
            </a:r>
            <a:endParaRPr lang="zh-CN" altLang="en-US" dirty="0"/>
          </a:p>
        </p:txBody>
      </p:sp>
    </p:spTree>
    <p:extLst>
      <p:ext uri="{BB962C8B-B14F-4D97-AF65-F5344CB8AC3E}">
        <p14:creationId xmlns="" xmlns:p14="http://schemas.microsoft.com/office/powerpoint/2010/main" val="3813669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574585470"/>
              </p:ext>
            </p:extLst>
          </p:nvPr>
        </p:nvGraphicFramePr>
        <p:xfrm>
          <a:off x="1461206" y="2633516"/>
          <a:ext cx="8824913" cy="3116503"/>
        </p:xfrm>
        <a:graphic>
          <a:graphicData uri="http://schemas.openxmlformats.org/drawingml/2006/table">
            <a:tbl>
              <a:tblPr firstRow="1" bandRow="1">
                <a:tableStyleId>{5C22544A-7EE6-4342-B048-85BDC9FD1C3A}</a:tableStyleId>
              </a:tblPr>
              <a:tblGrid>
                <a:gridCol w="8824913"/>
              </a:tblGrid>
              <a:tr h="5561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endParaRPr>
                    </a:p>
                  </a:txBody>
                  <a:tcPr/>
                </a:tc>
              </a:tr>
              <a:tr h="5561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b="1" i="0" kern="1200" dirty="0" smtClean="0">
                          <a:solidFill>
                            <a:schemeClr val="dk1"/>
                          </a:solidFill>
                          <a:effectLst/>
                          <a:latin typeface="+mn-lt"/>
                          <a:ea typeface="+mn-ea"/>
                          <a:cs typeface="+mn-cs"/>
                        </a:rPr>
                        <a:t>学习</a:t>
                      </a:r>
                      <a:r>
                        <a:rPr lang="en-US" altLang="zh-CN" sz="1800" b="1" i="0" kern="1200" dirty="0" smtClean="0">
                          <a:solidFill>
                            <a:schemeClr val="dk1"/>
                          </a:solidFill>
                          <a:effectLst/>
                          <a:latin typeface="+mn-lt"/>
                          <a:ea typeface="+mn-ea"/>
                          <a:cs typeface="+mn-cs"/>
                        </a:rPr>
                        <a:t>Elasticsearch</a:t>
                      </a:r>
                      <a:r>
                        <a:rPr lang="zh-CN" altLang="en-US" sz="1800" b="1" i="0" kern="1200" dirty="0" smtClean="0">
                          <a:solidFill>
                            <a:schemeClr val="dk1"/>
                          </a:solidFill>
                          <a:effectLst/>
                          <a:latin typeface="+mn-lt"/>
                          <a:ea typeface="+mn-ea"/>
                          <a:cs typeface="+mn-cs"/>
                        </a:rPr>
                        <a:t>一定要知道的知识</a:t>
                      </a:r>
                    </a:p>
                    <a:p>
                      <a:pPr marL="0" algn="l" defTabSz="457200" rtl="0" eaLnBrk="1" latinLnBrk="0" hangingPunct="1"/>
                      <a:r>
                        <a:rPr lang="en-US" altLang="zh-CN" sz="1800" b="1" i="0" u="none" strike="noStrike" kern="1200" dirty="0" smtClean="0">
                          <a:solidFill>
                            <a:schemeClr val="tx1"/>
                          </a:solidFill>
                          <a:latin typeface="+mn-ea"/>
                          <a:ea typeface="+mn-ea"/>
                          <a:cs typeface="+mn-cs"/>
                          <a:hlinkClick r:id="rId2"/>
                        </a:rPr>
                        <a:t>https://www.2cto.com/kf/201805/745529.html</a:t>
                      </a:r>
                      <a:endParaRPr lang="zh-CN" altLang="en-US" sz="1800" b="1" i="0" u="none" strike="noStrike" kern="1200" dirty="0">
                        <a:solidFill>
                          <a:schemeClr val="tx1"/>
                        </a:solidFill>
                        <a:latin typeface="+mn-ea"/>
                        <a:ea typeface="+mn-ea"/>
                        <a:cs typeface="+mn-cs"/>
                        <a:hlinkClick r:id="rId3"/>
                      </a:endParaRPr>
                    </a:p>
                  </a:txBody>
                  <a:tcPr/>
                </a:tc>
              </a:tr>
              <a:tr h="5561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Elasticsearch</a:t>
                      </a:r>
                      <a:r>
                        <a:rPr lang="zh-CN" altLang="en-US" sz="1800" b="1" i="0" kern="1200" dirty="0" smtClean="0">
                          <a:solidFill>
                            <a:schemeClr val="dk1"/>
                          </a:solidFill>
                          <a:effectLst/>
                          <a:latin typeface="+mn-lt"/>
                          <a:ea typeface="+mn-ea"/>
                          <a:cs typeface="+mn-cs"/>
                        </a:rPr>
                        <a:t>优化总结</a:t>
                      </a:r>
                      <a:endParaRPr lang="zh-CN" altLang="en-US" sz="1800" b="1" i="0" kern="1200" dirty="0" smtClean="0">
                        <a:solidFill>
                          <a:schemeClr val="dk1"/>
                        </a:solidFill>
                        <a:effectLst/>
                        <a:latin typeface="+mn-lt"/>
                        <a:ea typeface="+mn-ea"/>
                        <a:cs typeface="+mn-cs"/>
                        <a:hlinkClick r:id="rId3"/>
                      </a:endParaRPr>
                    </a:p>
                    <a:p>
                      <a:pPr marL="0" algn="l" defTabSz="457200" rtl="0" eaLnBrk="1" latinLnBrk="0" hangingPunct="1"/>
                      <a:r>
                        <a:rPr lang="en-US" altLang="zh-CN" sz="1800" b="1" i="0" u="none" strike="noStrike" kern="1200" dirty="0" smtClean="0">
                          <a:solidFill>
                            <a:schemeClr val="tx1"/>
                          </a:solidFill>
                          <a:latin typeface="+mn-ea"/>
                          <a:ea typeface="+mn-ea"/>
                          <a:cs typeface="+mn-cs"/>
                          <a:hlinkClick r:id="rId4"/>
                        </a:rPr>
                        <a:t>https://blog.csdn.net/chenxun_2010/article/details/78602795</a:t>
                      </a:r>
                      <a:endParaRPr lang="zh-CN" altLang="en-US" sz="1800" b="1" i="0" u="none" strike="noStrike" kern="1200" dirty="0">
                        <a:solidFill>
                          <a:schemeClr val="tx1"/>
                        </a:solidFill>
                        <a:latin typeface="+mn-ea"/>
                        <a:ea typeface="+mn-ea"/>
                        <a:cs typeface="+mn-cs"/>
                        <a:hlinkClick r:id="rId3"/>
                      </a:endParaRPr>
                    </a:p>
                  </a:txBody>
                  <a:tcPr/>
                </a:tc>
              </a:tr>
              <a:tr h="5561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Elasticsearch</a:t>
                      </a:r>
                      <a:r>
                        <a:rPr lang="zh-CN" altLang="en-US" sz="1800" b="1" i="0" kern="1200" dirty="0" smtClean="0">
                          <a:solidFill>
                            <a:schemeClr val="dk1"/>
                          </a:solidFill>
                          <a:effectLst/>
                          <a:latin typeface="+mn-lt"/>
                          <a:ea typeface="+mn-ea"/>
                          <a:cs typeface="+mn-cs"/>
                        </a:rPr>
                        <a:t>基本概念及核心配置详解</a:t>
                      </a:r>
                      <a:endParaRPr lang="zh-CN" altLang="en-US" sz="1800" b="1" i="0" kern="1200" dirty="0" smtClean="0">
                        <a:solidFill>
                          <a:schemeClr val="dk1"/>
                        </a:solidFill>
                        <a:effectLst/>
                        <a:latin typeface="+mn-lt"/>
                        <a:ea typeface="+mn-ea"/>
                        <a:cs typeface="+mn-cs"/>
                        <a:hlinkClick r:id="rId3"/>
                      </a:endParaRPr>
                    </a:p>
                    <a:p>
                      <a:pPr marL="0" algn="l" defTabSz="457200" rtl="0" eaLnBrk="1" latinLnBrk="0" hangingPunct="1"/>
                      <a:r>
                        <a:rPr lang="en-US" altLang="zh-CN" sz="1800" b="1" i="0" u="none" strike="noStrike" kern="1200" dirty="0" smtClean="0">
                          <a:solidFill>
                            <a:schemeClr val="tx1"/>
                          </a:solidFill>
                          <a:latin typeface="+mn-ea"/>
                          <a:ea typeface="+mn-ea"/>
                          <a:cs typeface="+mn-cs"/>
                          <a:hlinkClick r:id="rId3"/>
                        </a:rPr>
                        <a:t>https://www.cnblogs.com/xiaochina/p/6855591.html</a:t>
                      </a:r>
                      <a:endParaRPr lang="zh-CN" altLang="en-US" sz="1800" b="1" i="0" u="none" strike="noStrike" kern="1200" dirty="0">
                        <a:solidFill>
                          <a:schemeClr val="tx1"/>
                        </a:solidFill>
                        <a:latin typeface="+mn-ea"/>
                        <a:ea typeface="+mn-ea"/>
                        <a:cs typeface="+mn-cs"/>
                      </a:endParaRPr>
                    </a:p>
                  </a:txBody>
                  <a:tcPr/>
                </a:tc>
              </a:tr>
              <a:tr h="5561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Elasticsearch</a:t>
                      </a:r>
                      <a:r>
                        <a:rPr lang="zh-CN" altLang="en-US" sz="1800" b="1" i="0" kern="1200" dirty="0" smtClean="0">
                          <a:solidFill>
                            <a:schemeClr val="dk1"/>
                          </a:solidFill>
                          <a:effectLst/>
                          <a:latin typeface="+mn-lt"/>
                          <a:ea typeface="+mn-ea"/>
                          <a:cs typeface="+mn-cs"/>
                        </a:rPr>
                        <a:t>－基础介绍及索引原理分析</a:t>
                      </a:r>
                    </a:p>
                    <a:p>
                      <a:r>
                        <a:rPr lang="en-US" altLang="zh-CN" dirty="0" smtClean="0">
                          <a:solidFill>
                            <a:schemeClr val="bg1"/>
                          </a:solidFill>
                          <a:hlinkClick r:id="rId5"/>
                        </a:rPr>
                        <a:t>https://www.cnblogs.com/dreamroute/p/8484457.html</a:t>
                      </a:r>
                      <a:endParaRPr lang="zh-CN" altLang="en-US" dirty="0">
                        <a:solidFill>
                          <a:schemeClr val="bg1"/>
                        </a:solidFill>
                      </a:endParaRPr>
                    </a:p>
                  </a:txBody>
                  <a:tcPr/>
                </a:tc>
              </a:tr>
            </a:tbl>
          </a:graphicData>
        </a:graphic>
      </p:graphicFrame>
    </p:spTree>
    <p:extLst>
      <p:ext uri="{BB962C8B-B14F-4D97-AF65-F5344CB8AC3E}">
        <p14:creationId xmlns="" xmlns:p14="http://schemas.microsoft.com/office/powerpoint/2010/main" val="971764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574585470"/>
              </p:ext>
            </p:extLst>
          </p:nvPr>
        </p:nvGraphicFramePr>
        <p:xfrm>
          <a:off x="1435081" y="2555138"/>
          <a:ext cx="8824913" cy="3116503"/>
        </p:xfrm>
        <a:graphic>
          <a:graphicData uri="http://schemas.openxmlformats.org/drawingml/2006/table">
            <a:tbl>
              <a:tblPr firstRow="1" bandRow="1">
                <a:tableStyleId>{5C22544A-7EE6-4342-B048-85BDC9FD1C3A}</a:tableStyleId>
              </a:tblPr>
              <a:tblGrid>
                <a:gridCol w="8824913"/>
              </a:tblGrid>
              <a:tr h="556183">
                <a:tc>
                  <a:txBody>
                    <a:bodyPr/>
                    <a:lstStyle/>
                    <a:p>
                      <a:endParaRPr lang="zh-CN" altLang="en-US" dirty="0"/>
                    </a:p>
                  </a:txBody>
                  <a:tcPr/>
                </a:tc>
              </a:tr>
              <a:tr h="5561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ElasticSearch</a:t>
                      </a:r>
                      <a:r>
                        <a:rPr lang="zh-CN" altLang="en-US" sz="1800" b="1" i="0" kern="1200" dirty="0" smtClean="0">
                          <a:solidFill>
                            <a:schemeClr val="dk1"/>
                          </a:solidFill>
                          <a:effectLst/>
                          <a:latin typeface="+mn-lt"/>
                          <a:ea typeface="+mn-ea"/>
                          <a:cs typeface="+mn-cs"/>
                        </a:rPr>
                        <a:t>调优技巧</a:t>
                      </a:r>
                    </a:p>
                    <a:p>
                      <a:r>
                        <a:rPr lang="en-US" altLang="zh-CN" dirty="0" smtClean="0">
                          <a:hlinkClick r:id="rId2"/>
                        </a:rPr>
                        <a:t>https://blog.csdn.net/ZYC88888/article/details/78373066</a:t>
                      </a:r>
                      <a:endParaRPr lang="zh-CN" altLang="en-US" dirty="0"/>
                    </a:p>
                  </a:txBody>
                  <a:tcPr/>
                </a:tc>
              </a:tr>
              <a:tr h="5561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1" i="0" kern="1200" dirty="0" err="1" smtClean="0">
                          <a:solidFill>
                            <a:schemeClr val="dk1"/>
                          </a:solidFill>
                          <a:effectLst/>
                          <a:latin typeface="+mn-lt"/>
                          <a:ea typeface="+mn-ea"/>
                          <a:cs typeface="+mn-cs"/>
                        </a:rPr>
                        <a:t>ElasticSearch</a:t>
                      </a:r>
                      <a:r>
                        <a:rPr lang="zh-CN" altLang="en-US" sz="1800" b="1" i="0" kern="1200" dirty="0" smtClean="0">
                          <a:solidFill>
                            <a:schemeClr val="dk1"/>
                          </a:solidFill>
                          <a:effectLst/>
                          <a:latin typeface="+mn-lt"/>
                          <a:ea typeface="+mn-ea"/>
                          <a:cs typeface="+mn-cs"/>
                        </a:rPr>
                        <a:t>底层搜索引擎</a:t>
                      </a:r>
                      <a:r>
                        <a:rPr lang="en-US" altLang="zh-CN" sz="1800" b="1" i="0" kern="1200" dirty="0" smtClean="0">
                          <a:solidFill>
                            <a:schemeClr val="dk1"/>
                          </a:solidFill>
                          <a:effectLst/>
                          <a:latin typeface="+mn-lt"/>
                          <a:ea typeface="+mn-ea"/>
                          <a:cs typeface="+mn-cs"/>
                        </a:rPr>
                        <a:t>Lucene</a:t>
                      </a:r>
                      <a:r>
                        <a:rPr lang="zh-CN" altLang="en-US" sz="1800" b="1" i="0" kern="1200" dirty="0" smtClean="0">
                          <a:solidFill>
                            <a:schemeClr val="dk1"/>
                          </a:solidFill>
                          <a:effectLst/>
                          <a:latin typeface="+mn-lt"/>
                          <a:ea typeface="+mn-ea"/>
                          <a:cs typeface="+mn-cs"/>
                        </a:rPr>
                        <a:t>原理剖析，解释为什么</a:t>
                      </a:r>
                      <a:r>
                        <a:rPr lang="en-US" altLang="zh-CN" sz="1800" b="1" i="0" kern="1200" dirty="0" smtClean="0">
                          <a:solidFill>
                            <a:schemeClr val="dk1"/>
                          </a:solidFill>
                          <a:effectLst/>
                          <a:latin typeface="+mn-lt"/>
                          <a:ea typeface="+mn-ea"/>
                          <a:cs typeface="+mn-cs"/>
                        </a:rPr>
                        <a:t>ES</a:t>
                      </a:r>
                      <a:r>
                        <a:rPr lang="zh-CN" altLang="en-US" sz="1800" b="1" i="0" kern="1200" dirty="0" smtClean="0">
                          <a:solidFill>
                            <a:schemeClr val="dk1"/>
                          </a:solidFill>
                          <a:effectLst/>
                          <a:latin typeface="+mn-lt"/>
                          <a:ea typeface="+mn-ea"/>
                          <a:cs typeface="+mn-cs"/>
                        </a:rPr>
                        <a:t>可以做到近实时搜索</a:t>
                      </a:r>
                    </a:p>
                    <a:p>
                      <a:r>
                        <a:rPr lang="en-US" altLang="zh-CN" dirty="0" smtClean="0">
                          <a:hlinkClick r:id="rId3"/>
                        </a:rPr>
                        <a:t>http://www.imooc.com/article/details/id/256020</a:t>
                      </a:r>
                      <a:endParaRPr lang="zh-CN" altLang="en-US" dirty="0"/>
                    </a:p>
                  </a:txBody>
                  <a:tcPr/>
                </a:tc>
              </a:tr>
              <a:tr h="5561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Elasticsearch</a:t>
                      </a:r>
                      <a:r>
                        <a:rPr lang="zh-CN" altLang="en-US" sz="1800" b="1" i="0" kern="1200" dirty="0" smtClean="0">
                          <a:solidFill>
                            <a:schemeClr val="dk1"/>
                          </a:solidFill>
                          <a:effectLst/>
                          <a:latin typeface="+mn-lt"/>
                          <a:ea typeface="+mn-ea"/>
                          <a:cs typeface="+mn-cs"/>
                        </a:rPr>
                        <a:t>内核原理</a:t>
                      </a:r>
                      <a:endParaRPr lang="en-US" altLang="zh-CN" sz="1800" b="1" i="0" kern="1200" dirty="0" smtClean="0">
                        <a:solidFill>
                          <a:schemeClr val="dk1"/>
                        </a:solidFill>
                        <a:effectLst/>
                        <a:latin typeface="+mn-lt"/>
                        <a:ea typeface="+mn-ea"/>
                        <a:cs typeface="+mn-cs"/>
                        <a:hlinkClick r:id="rId4"/>
                      </a:endParaRPr>
                    </a:p>
                    <a:p>
                      <a:r>
                        <a:rPr lang="en-US" altLang="zh-CN" dirty="0" smtClean="0">
                          <a:hlinkClick r:id="rId4"/>
                        </a:rPr>
                        <a:t>https://www.jianshu.com/p/f433c79d804b</a:t>
                      </a:r>
                      <a:endParaRPr lang="zh-CN" altLang="en-US" dirty="0"/>
                    </a:p>
                  </a:txBody>
                  <a:tcPr/>
                </a:tc>
              </a:tr>
              <a:tr h="5561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ElasticSearch</a:t>
                      </a:r>
                      <a:r>
                        <a:rPr lang="zh-CN" altLang="en-US" sz="1800" b="1" i="0" kern="1200" dirty="0" smtClean="0">
                          <a:solidFill>
                            <a:schemeClr val="dk1"/>
                          </a:solidFill>
                          <a:effectLst/>
                          <a:latin typeface="+mn-lt"/>
                          <a:ea typeface="+mn-ea"/>
                          <a:cs typeface="+mn-cs"/>
                        </a:rPr>
                        <a:t>集群管理</a:t>
                      </a:r>
                    </a:p>
                    <a:p>
                      <a:r>
                        <a:rPr lang="en-US" altLang="zh-CN" sz="1800" kern="1200" dirty="0" smtClean="0">
                          <a:solidFill>
                            <a:schemeClr val="dk1"/>
                          </a:solidFill>
                          <a:latin typeface="+mn-lt"/>
                          <a:ea typeface="+mn-ea"/>
                          <a:cs typeface="+mn-cs"/>
                          <a:hlinkClick r:id="rId4"/>
                        </a:rPr>
                        <a:t>https://www.cnblogs.com/leeSmall/p/9220535.html</a:t>
                      </a:r>
                      <a:endParaRPr lang="zh-CN" altLang="en-US" sz="1800" kern="1200" dirty="0" smtClean="0">
                        <a:solidFill>
                          <a:schemeClr val="dk1"/>
                        </a:solidFill>
                        <a:latin typeface="+mn-lt"/>
                        <a:ea typeface="+mn-ea"/>
                        <a:cs typeface="+mn-cs"/>
                        <a:hlinkClick r:id="rId4"/>
                      </a:endParaRPr>
                    </a:p>
                  </a:txBody>
                  <a:tcPr/>
                </a:tc>
              </a:tr>
            </a:tbl>
          </a:graphicData>
        </a:graphic>
      </p:graphicFrame>
    </p:spTree>
    <p:extLst>
      <p:ext uri="{BB962C8B-B14F-4D97-AF65-F5344CB8AC3E}">
        <p14:creationId xmlns="" xmlns:p14="http://schemas.microsoft.com/office/powerpoint/2010/main" val="971764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ElasticSearch</a:t>
            </a:r>
            <a:r>
              <a:rPr lang="zh-CN" altLang="en-US" dirty="0"/>
              <a:t>使用总结</a:t>
            </a:r>
          </a:p>
        </p:txBody>
      </p:sp>
      <p:graphicFrame>
        <p:nvGraphicFramePr>
          <p:cNvPr id="5" name="内容占位符 4"/>
          <p:cNvGraphicFramePr>
            <a:graphicFrameLocks noGrp="1"/>
          </p:cNvGraphicFramePr>
          <p:nvPr>
            <p:ph idx="1"/>
            <p:extLst>
              <p:ext uri="{D42A27DB-BD31-4B8C-83A1-F6EECF244321}">
                <p14:modId xmlns="" xmlns:p14="http://schemas.microsoft.com/office/powerpoint/2010/main" val="2422100286"/>
              </p:ext>
            </p:extLst>
          </p:nvPr>
        </p:nvGraphicFramePr>
        <p:xfrm>
          <a:off x="1303981" y="2998916"/>
          <a:ext cx="8824913" cy="1854200"/>
        </p:xfrm>
        <a:graphic>
          <a:graphicData uri="http://schemas.openxmlformats.org/drawingml/2006/table">
            <a:tbl>
              <a:tblPr firstRow="1" bandRow="1">
                <a:tableStyleId>{5C22544A-7EE6-4342-B048-85BDC9FD1C3A}</a:tableStyleId>
              </a:tblPr>
              <a:tblGrid>
                <a:gridCol w="8824913"/>
              </a:tblGrid>
              <a:tr h="370840">
                <a:tc>
                  <a:txBody>
                    <a:bodyPr/>
                    <a:lstStyle/>
                    <a:p>
                      <a:endParaRPr lang="zh-CN" altLang="en-US" dirty="0"/>
                    </a:p>
                  </a:txBody>
                  <a:tcPr/>
                </a:tc>
              </a:tr>
              <a:tr h="370840">
                <a:tc>
                  <a:txBody>
                    <a:bodyPr/>
                    <a:lstStyle/>
                    <a:p>
                      <a:r>
                        <a:rPr lang="zh-CN" altLang="en-US" dirty="0" smtClean="0"/>
                        <a:t>项目背景</a:t>
                      </a:r>
                      <a:endParaRPr lang="zh-CN" altLang="en-US" dirty="0"/>
                    </a:p>
                  </a:txBody>
                  <a:tcPr/>
                </a:tc>
              </a:tr>
              <a:tr h="370840">
                <a:tc>
                  <a:txBody>
                    <a:bodyPr/>
                    <a:lstStyle/>
                    <a:p>
                      <a:r>
                        <a:rPr lang="en-US" altLang="zh-CN" dirty="0" smtClean="0"/>
                        <a:t>Elasticsearch</a:t>
                      </a:r>
                      <a:r>
                        <a:rPr lang="zh-CN" altLang="en-US" dirty="0" smtClean="0"/>
                        <a:t>简介</a:t>
                      </a:r>
                      <a:endParaRPr lang="zh-CN" altLang="en-US" dirty="0"/>
                    </a:p>
                  </a:txBody>
                  <a:tcPr/>
                </a:tc>
              </a:tr>
              <a:tr h="370840">
                <a:tc>
                  <a:txBody>
                    <a:bodyPr/>
                    <a:lstStyle/>
                    <a:p>
                      <a:r>
                        <a:rPr lang="en-US" altLang="zh-CN" dirty="0" smtClean="0"/>
                        <a:t>Elasticsearch</a:t>
                      </a:r>
                      <a:r>
                        <a:rPr lang="zh-CN" altLang="en-US" dirty="0" smtClean="0"/>
                        <a:t>基础概念</a:t>
                      </a:r>
                      <a:endParaRPr lang="zh-CN" alt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结合项目遇到的技术点分解</a:t>
                      </a:r>
                    </a:p>
                  </a:txBody>
                  <a:tcPr/>
                </a:tc>
              </a:tr>
            </a:tbl>
          </a:graphicData>
        </a:graphic>
      </p:graphicFrame>
    </p:spTree>
    <p:extLst>
      <p:ext uri="{BB962C8B-B14F-4D97-AF65-F5344CB8AC3E}">
        <p14:creationId xmlns="" xmlns:p14="http://schemas.microsoft.com/office/powerpoint/2010/main" val="1863016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文本占位符 2"/>
          <p:cNvSpPr>
            <a:spLocks noGrp="1"/>
          </p:cNvSpPr>
          <p:nvPr>
            <p:ph type="body" sz="half" idx="2"/>
          </p:nvPr>
        </p:nvSpPr>
        <p:spPr>
          <a:xfrm>
            <a:off x="1152144" y="3196282"/>
            <a:ext cx="8825659" cy="3139204"/>
          </a:xfrm>
        </p:spPr>
        <p:txBody>
          <a:bodyPr>
            <a:normAutofit fontScale="40000" lnSpcReduction="20000"/>
          </a:bodyPr>
          <a:lstStyle/>
          <a:p>
            <a:endParaRPr lang="en-US" altLang="zh-CN" dirty="0" smtClean="0"/>
          </a:p>
          <a:p>
            <a:r>
              <a:rPr lang="zh-CN" altLang="en-US" sz="2900" dirty="0" smtClean="0"/>
              <a:t>社工库项目需求</a:t>
            </a:r>
            <a:r>
              <a:rPr lang="en-US" altLang="zh-CN" sz="2900" dirty="0" smtClean="0"/>
              <a:t>:</a:t>
            </a:r>
            <a:r>
              <a:rPr lang="zh-CN" altLang="en-US" sz="2900" dirty="0" smtClean="0"/>
              <a:t>主要是用来在大量数据中通过关键词去检索一些有用的信息</a:t>
            </a:r>
            <a:r>
              <a:rPr lang="en-US" altLang="zh-CN" sz="2900" dirty="0" smtClean="0"/>
              <a:t>.</a:t>
            </a:r>
          </a:p>
          <a:p>
            <a:r>
              <a:rPr lang="zh-CN" altLang="en-US" sz="2900" dirty="0"/>
              <a:t>社工</a:t>
            </a:r>
            <a:r>
              <a:rPr lang="zh-CN" altLang="en-US" sz="2900" dirty="0" smtClean="0"/>
              <a:t>库项目主要难点有</a:t>
            </a:r>
            <a:r>
              <a:rPr lang="en-US" altLang="zh-CN" sz="2900" dirty="0" smtClean="0"/>
              <a:t>:</a:t>
            </a:r>
          </a:p>
          <a:p>
            <a:r>
              <a:rPr lang="en-US" altLang="zh-CN" sz="2900" dirty="0" smtClean="0"/>
              <a:t>1.</a:t>
            </a:r>
            <a:r>
              <a:rPr lang="zh-CN" altLang="en-US" sz="2900" dirty="0" smtClean="0"/>
              <a:t>数据来源渠道众多</a:t>
            </a:r>
            <a:r>
              <a:rPr lang="en-US" altLang="zh-CN" sz="2900" dirty="0" smtClean="0"/>
              <a:t>,</a:t>
            </a:r>
            <a:r>
              <a:rPr lang="zh-CN" altLang="en-US" sz="2900" dirty="0" smtClean="0"/>
              <a:t>数据的字段不固定</a:t>
            </a:r>
            <a:r>
              <a:rPr lang="en-US" altLang="zh-CN" sz="2900" dirty="0" smtClean="0"/>
              <a:t>,</a:t>
            </a:r>
            <a:r>
              <a:rPr lang="zh-CN" altLang="en-US" sz="2900" dirty="0" smtClean="0"/>
              <a:t>字段数量在</a:t>
            </a:r>
            <a:r>
              <a:rPr lang="en-US" altLang="zh-CN" sz="2900" dirty="0" smtClean="0"/>
              <a:t>2-60</a:t>
            </a:r>
            <a:r>
              <a:rPr lang="zh-CN" altLang="en-US" sz="2900" dirty="0" smtClean="0"/>
              <a:t>不等</a:t>
            </a:r>
            <a:endParaRPr lang="en-US" altLang="zh-CN" sz="2900" dirty="0" smtClean="0"/>
          </a:p>
          <a:p>
            <a:r>
              <a:rPr lang="en-US" altLang="zh-CN" sz="2900" dirty="0" smtClean="0"/>
              <a:t>2.</a:t>
            </a:r>
            <a:r>
              <a:rPr lang="zh-CN" altLang="en-US" sz="2900" dirty="0" smtClean="0"/>
              <a:t>数据量在</a:t>
            </a:r>
            <a:r>
              <a:rPr lang="en-US" altLang="zh-CN" sz="2900" dirty="0" smtClean="0"/>
              <a:t>25</a:t>
            </a:r>
            <a:r>
              <a:rPr lang="zh-CN" altLang="en-US" sz="2900" dirty="0" smtClean="0"/>
              <a:t>亿条左右</a:t>
            </a:r>
            <a:endParaRPr lang="en-US" altLang="zh-CN" sz="2900" dirty="0" smtClean="0"/>
          </a:p>
          <a:p>
            <a:r>
              <a:rPr lang="en-US" altLang="zh-CN" sz="2900" dirty="0"/>
              <a:t>3</a:t>
            </a:r>
            <a:r>
              <a:rPr lang="en-US" altLang="zh-CN" sz="2900" dirty="0" smtClean="0"/>
              <a:t>.</a:t>
            </a:r>
            <a:r>
              <a:rPr lang="zh-CN" altLang="en-US" sz="2900" dirty="0" smtClean="0"/>
              <a:t>能够输入随意关键字达到模糊搜索的效果</a:t>
            </a:r>
            <a:endParaRPr lang="en-US" altLang="zh-CN" sz="2900" dirty="0" smtClean="0"/>
          </a:p>
          <a:p>
            <a:r>
              <a:rPr lang="en-US" altLang="zh-CN" sz="2900" dirty="0"/>
              <a:t>1)</a:t>
            </a:r>
            <a:r>
              <a:rPr lang="zh-CN" altLang="en-US" sz="2900" dirty="0"/>
              <a:t>用什</a:t>
            </a:r>
            <a:r>
              <a:rPr lang="zh-CN" altLang="en-US" sz="2900" dirty="0" smtClean="0"/>
              <a:t>么数据库好</a:t>
            </a:r>
            <a:r>
              <a:rPr lang="en-US" altLang="zh-CN" sz="2900" dirty="0" smtClean="0"/>
              <a:t>?(mysql</a:t>
            </a:r>
            <a:r>
              <a:rPr lang="zh-CN" altLang="en-US" sz="2900" dirty="0" smtClean="0"/>
              <a:t>、</a:t>
            </a:r>
            <a:r>
              <a:rPr lang="en-US" altLang="zh-CN" sz="2900" dirty="0" smtClean="0"/>
              <a:t>oracle</a:t>
            </a:r>
            <a:r>
              <a:rPr lang="zh-CN" altLang="en-US" sz="2900" dirty="0" smtClean="0"/>
              <a:t>、</a:t>
            </a:r>
            <a:r>
              <a:rPr lang="en-US" altLang="zh-CN" sz="2900" dirty="0" smtClean="0"/>
              <a:t>mongodb</a:t>
            </a:r>
            <a:r>
              <a:rPr lang="zh-CN" altLang="en-US" sz="2900" dirty="0"/>
              <a:t>、</a:t>
            </a:r>
            <a:r>
              <a:rPr lang="en-US" altLang="zh-CN" sz="2900" dirty="0" err="1"/>
              <a:t>hbase</a:t>
            </a:r>
            <a:r>
              <a:rPr lang="en-US" altLang="zh-CN" sz="2900" dirty="0"/>
              <a:t>…)</a:t>
            </a:r>
          </a:p>
          <a:p>
            <a:r>
              <a:rPr lang="en-US" altLang="zh-CN" sz="2900" dirty="0" smtClean="0"/>
              <a:t>2</a:t>
            </a:r>
            <a:r>
              <a:rPr lang="en-US" altLang="zh-CN" sz="2900" dirty="0"/>
              <a:t>)</a:t>
            </a:r>
            <a:r>
              <a:rPr lang="zh-CN" altLang="en-US" sz="2900" dirty="0"/>
              <a:t>如何解决单点故障</a:t>
            </a:r>
            <a:r>
              <a:rPr lang="en-US" altLang="zh-CN" sz="2900" dirty="0"/>
              <a:t>;(</a:t>
            </a:r>
            <a:r>
              <a:rPr lang="en-US" altLang="zh-CN" sz="2900" dirty="0" smtClean="0"/>
              <a:t>lvs)</a:t>
            </a:r>
            <a:endParaRPr lang="en-US" altLang="zh-CN" sz="2900" dirty="0"/>
          </a:p>
          <a:p>
            <a:r>
              <a:rPr lang="en-US" altLang="zh-CN" sz="2900" dirty="0" smtClean="0"/>
              <a:t>3</a:t>
            </a:r>
            <a:r>
              <a:rPr lang="en-US" altLang="zh-CN" sz="2900" dirty="0"/>
              <a:t>)</a:t>
            </a:r>
            <a:r>
              <a:rPr lang="zh-CN" altLang="en-US" sz="2900" dirty="0"/>
              <a:t>如何保证数据安全性</a:t>
            </a:r>
            <a:r>
              <a:rPr lang="en-US" altLang="zh-CN" sz="2900" dirty="0"/>
              <a:t>;(</a:t>
            </a:r>
            <a:r>
              <a:rPr lang="zh-CN" altLang="en-US" sz="2900" dirty="0"/>
              <a:t>热备、冷备、异地多活</a:t>
            </a:r>
            <a:r>
              <a:rPr lang="en-US" altLang="zh-CN" sz="2900" dirty="0"/>
              <a:t>)</a:t>
            </a:r>
          </a:p>
          <a:p>
            <a:r>
              <a:rPr lang="en-US" altLang="zh-CN" sz="2900" dirty="0" smtClean="0"/>
              <a:t>4</a:t>
            </a:r>
            <a:r>
              <a:rPr lang="en-US" altLang="zh-CN" sz="2900" dirty="0"/>
              <a:t>)</a:t>
            </a:r>
            <a:r>
              <a:rPr lang="zh-CN" altLang="en-US" sz="2900" dirty="0"/>
              <a:t>如何解决检索难题</a:t>
            </a:r>
            <a:r>
              <a:rPr lang="en-US" altLang="zh-CN" sz="2900" dirty="0"/>
              <a:t>;(</a:t>
            </a:r>
            <a:r>
              <a:rPr lang="zh-CN" altLang="en-US" sz="2900" dirty="0"/>
              <a:t>数据库代理中间件：</a:t>
            </a:r>
            <a:r>
              <a:rPr lang="en-US" altLang="zh-CN" sz="2900" dirty="0" err="1"/>
              <a:t>mysql</a:t>
            </a:r>
            <a:r>
              <a:rPr lang="en-US" altLang="zh-CN" sz="2900" dirty="0"/>
              <a:t>-proxy</a:t>
            </a:r>
            <a:r>
              <a:rPr lang="zh-CN" altLang="en-US" sz="2900" dirty="0"/>
              <a:t>、</a:t>
            </a:r>
            <a:r>
              <a:rPr lang="en-US" altLang="zh-CN" sz="2900" dirty="0" err="1"/>
              <a:t>Cobar</a:t>
            </a:r>
            <a:r>
              <a:rPr lang="zh-CN" altLang="en-US" sz="2900" dirty="0"/>
              <a:t>、</a:t>
            </a:r>
            <a:r>
              <a:rPr lang="en-US" altLang="zh-CN" sz="2900" dirty="0" err="1"/>
              <a:t>MaxScale</a:t>
            </a:r>
            <a:r>
              <a:rPr lang="zh-CN" altLang="en-US" sz="2900" dirty="0"/>
              <a:t>等</a:t>
            </a:r>
            <a:r>
              <a:rPr lang="en-US" altLang="zh-CN" sz="2900" dirty="0"/>
              <a:t>;)</a:t>
            </a:r>
          </a:p>
          <a:p>
            <a:r>
              <a:rPr lang="en-US" altLang="zh-CN" sz="2900" dirty="0" smtClean="0"/>
              <a:t>5</a:t>
            </a:r>
            <a:r>
              <a:rPr lang="en-US" altLang="zh-CN" sz="2900" dirty="0"/>
              <a:t>)</a:t>
            </a:r>
            <a:r>
              <a:rPr lang="zh-CN" altLang="en-US" sz="2900" dirty="0"/>
              <a:t>如何解决统计分析问题</a:t>
            </a:r>
            <a:r>
              <a:rPr lang="en-US" altLang="zh-CN" sz="2900" dirty="0"/>
              <a:t>;(</a:t>
            </a:r>
            <a:r>
              <a:rPr lang="zh-CN" altLang="en-US" sz="2900" dirty="0"/>
              <a:t>离线、近实时</a:t>
            </a:r>
            <a:r>
              <a:rPr lang="en-US" altLang="zh-CN" sz="2900" dirty="0"/>
              <a:t>)</a:t>
            </a:r>
          </a:p>
          <a:p>
            <a:endParaRPr lang="en-US" altLang="zh-CN" dirty="0" smtClean="0"/>
          </a:p>
        </p:txBody>
      </p:sp>
    </p:spTree>
    <p:extLst>
      <p:ext uri="{BB962C8B-B14F-4D97-AF65-F5344CB8AC3E}">
        <p14:creationId xmlns="" xmlns:p14="http://schemas.microsoft.com/office/powerpoint/2010/main" val="1044700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ElasticSearch</a:t>
            </a:r>
            <a:r>
              <a:rPr lang="zh-CN" altLang="en-US" dirty="0" smtClean="0"/>
              <a:t>简介</a:t>
            </a:r>
            <a:endParaRPr lang="zh-CN" altLang="en-US" dirty="0"/>
          </a:p>
        </p:txBody>
      </p:sp>
      <p:sp>
        <p:nvSpPr>
          <p:cNvPr id="3" name="文本占位符 2"/>
          <p:cNvSpPr>
            <a:spLocks noGrp="1"/>
          </p:cNvSpPr>
          <p:nvPr>
            <p:ph type="body" sz="half" idx="2"/>
          </p:nvPr>
        </p:nvSpPr>
        <p:spPr/>
        <p:txBody>
          <a:bodyPr>
            <a:normAutofit lnSpcReduction="10000"/>
          </a:bodyPr>
          <a:lstStyle/>
          <a:p>
            <a:pPr>
              <a:lnSpc>
                <a:spcPct val="150000"/>
              </a:lnSpc>
            </a:pPr>
            <a:r>
              <a:rPr lang="en-US" altLang="zh-CN" dirty="0" smtClean="0"/>
              <a:t>	</a:t>
            </a:r>
            <a:r>
              <a:rPr lang="en-US" altLang="zh-CN" sz="1200" dirty="0" smtClean="0"/>
              <a:t>ES=elaticsearch</a:t>
            </a:r>
            <a:r>
              <a:rPr lang="zh-CN" altLang="en-US" sz="1200" dirty="0"/>
              <a:t>简写， </a:t>
            </a:r>
            <a:r>
              <a:rPr lang="en-US" altLang="zh-CN" sz="1200" dirty="0" err="1"/>
              <a:t>Elasticsearch</a:t>
            </a:r>
            <a:r>
              <a:rPr lang="zh-CN" altLang="en-US" sz="1200" dirty="0"/>
              <a:t>是一个开源的高扩展的分布式全文检索引擎，它可以近乎实时的存储、检索数据</a:t>
            </a:r>
            <a:r>
              <a:rPr lang="en-US" altLang="zh-CN" sz="1200" dirty="0"/>
              <a:t>;</a:t>
            </a:r>
            <a:r>
              <a:rPr lang="zh-CN" altLang="en-US" sz="1200" dirty="0"/>
              <a:t>本身扩展性很好，可以扩展到上百台服务器，处理</a:t>
            </a:r>
            <a:r>
              <a:rPr lang="en-US" altLang="zh-CN" sz="1200" dirty="0"/>
              <a:t>PB</a:t>
            </a:r>
            <a:r>
              <a:rPr lang="zh-CN" altLang="en-US" sz="1200" dirty="0"/>
              <a:t>级别的数据。</a:t>
            </a:r>
          </a:p>
          <a:p>
            <a:pPr>
              <a:lnSpc>
                <a:spcPct val="150000"/>
              </a:lnSpc>
            </a:pPr>
            <a:r>
              <a:rPr lang="zh-CN" altLang="en-US" sz="1200" dirty="0"/>
              <a:t>　　</a:t>
            </a:r>
            <a:r>
              <a:rPr lang="en-US" altLang="zh-CN" sz="1200" dirty="0" err="1"/>
              <a:t>Elasticsearch</a:t>
            </a:r>
            <a:r>
              <a:rPr lang="zh-CN" altLang="en-US" sz="1200" dirty="0"/>
              <a:t>也使</a:t>
            </a:r>
            <a:r>
              <a:rPr lang="zh-CN" altLang="en-US" sz="1200" dirty="0" smtClean="0"/>
              <a:t>用</a:t>
            </a:r>
            <a:r>
              <a:rPr lang="en-US" altLang="zh-CN" sz="1200" dirty="0" smtClean="0"/>
              <a:t>java</a:t>
            </a:r>
            <a:r>
              <a:rPr lang="zh-CN" altLang="en-US" sz="1200" dirty="0" smtClean="0"/>
              <a:t>开</a:t>
            </a:r>
            <a:r>
              <a:rPr lang="zh-CN" altLang="en-US" sz="1200" dirty="0"/>
              <a:t>发并使用</a:t>
            </a:r>
            <a:r>
              <a:rPr lang="en-US" altLang="zh-CN" sz="1200" dirty="0" err="1"/>
              <a:t>Lucene</a:t>
            </a:r>
            <a:r>
              <a:rPr lang="zh-CN" altLang="en-US" sz="1200" dirty="0"/>
              <a:t>作为其核心来实现所有索引和搜索的功能，但是它的目的是通过简单的</a:t>
            </a:r>
            <a:r>
              <a:rPr lang="en-US" altLang="zh-CN" sz="1200" dirty="0" err="1"/>
              <a:t>RESTful</a:t>
            </a:r>
            <a:r>
              <a:rPr lang="en-US" altLang="zh-CN" sz="1200" dirty="0"/>
              <a:t> API</a:t>
            </a:r>
            <a:r>
              <a:rPr lang="zh-CN" altLang="en-US" sz="1200" dirty="0"/>
              <a:t>来隐藏</a:t>
            </a:r>
            <a:r>
              <a:rPr lang="en-US" altLang="zh-CN" sz="1200" dirty="0" err="1"/>
              <a:t>Lucene</a:t>
            </a:r>
            <a:r>
              <a:rPr lang="zh-CN" altLang="en-US" sz="1200" dirty="0"/>
              <a:t>的复杂性，从而让全文搜索变得简单。</a:t>
            </a:r>
          </a:p>
          <a:p>
            <a:pPr>
              <a:lnSpc>
                <a:spcPct val="150000"/>
              </a:lnSpc>
            </a:pPr>
            <a:r>
              <a:rPr lang="en-US" altLang="zh-CN" sz="1200" dirty="0" smtClean="0"/>
              <a:t>Lucene</a:t>
            </a:r>
            <a:r>
              <a:rPr lang="zh-CN" altLang="en-US" sz="1200" dirty="0"/>
              <a:t>与</a:t>
            </a:r>
            <a:r>
              <a:rPr lang="en-US" altLang="zh-CN" sz="1200" dirty="0"/>
              <a:t>ES</a:t>
            </a:r>
            <a:r>
              <a:rPr lang="zh-CN" altLang="en-US" sz="1200" dirty="0"/>
              <a:t>关系</a:t>
            </a:r>
            <a:r>
              <a:rPr lang="en-US" altLang="zh-CN" sz="1200" dirty="0"/>
              <a:t>?</a:t>
            </a:r>
          </a:p>
          <a:p>
            <a:pPr>
              <a:lnSpc>
                <a:spcPct val="150000"/>
              </a:lnSpc>
            </a:pPr>
            <a:r>
              <a:rPr lang="zh-CN" altLang="en-US" sz="1200" dirty="0"/>
              <a:t>　</a:t>
            </a:r>
            <a:r>
              <a:rPr lang="en-US" altLang="zh-CN" sz="1200" dirty="0" smtClean="0"/>
              <a:t>	Lucene</a:t>
            </a:r>
            <a:r>
              <a:rPr lang="zh-CN" altLang="en-US" sz="1200" dirty="0"/>
              <a:t>只是一个库。想要使用它，你必须使用</a:t>
            </a:r>
            <a:r>
              <a:rPr lang="en-US" altLang="zh-CN" sz="1200" dirty="0"/>
              <a:t>Java</a:t>
            </a:r>
            <a:r>
              <a:rPr lang="zh-CN" altLang="en-US" sz="1200" dirty="0"/>
              <a:t>来作为开发语言并将其直接集成到你的应用中，更糟糕的是，</a:t>
            </a:r>
            <a:r>
              <a:rPr lang="en-US" altLang="zh-CN" sz="1200" dirty="0" err="1"/>
              <a:t>Lucene</a:t>
            </a:r>
            <a:r>
              <a:rPr lang="zh-CN" altLang="en-US" sz="1200" dirty="0"/>
              <a:t>非常复杂，你需要深入了解检索的相关知识来理解它是如何工作的</a:t>
            </a:r>
            <a:r>
              <a:rPr lang="zh-CN" altLang="en-US" sz="1200" dirty="0" smtClean="0"/>
              <a:t>。</a:t>
            </a:r>
            <a:endParaRPr lang="zh-CN" altLang="en-US" sz="1200" dirty="0"/>
          </a:p>
        </p:txBody>
      </p:sp>
    </p:spTree>
    <p:extLst>
      <p:ext uri="{BB962C8B-B14F-4D97-AF65-F5344CB8AC3E}">
        <p14:creationId xmlns="" xmlns:p14="http://schemas.microsoft.com/office/powerpoint/2010/main" val="198928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ElasticSearch</a:t>
            </a:r>
            <a:r>
              <a:rPr lang="zh-CN" altLang="en-US" dirty="0" smtClean="0"/>
              <a:t>基础概念</a:t>
            </a:r>
            <a:endParaRPr lang="zh-CN" altLang="en-US" dirty="0"/>
          </a:p>
        </p:txBody>
      </p:sp>
      <p:sp>
        <p:nvSpPr>
          <p:cNvPr id="3" name="文本占位符 2"/>
          <p:cNvSpPr>
            <a:spLocks noGrp="1"/>
          </p:cNvSpPr>
          <p:nvPr>
            <p:ph type="body" sz="half" idx="2"/>
          </p:nvPr>
        </p:nvSpPr>
        <p:spPr>
          <a:xfrm>
            <a:off x="588300" y="2965270"/>
            <a:ext cx="10972799" cy="3618410"/>
          </a:xfrm>
        </p:spPr>
        <p:txBody>
          <a:bodyPr>
            <a:noAutofit/>
          </a:bodyPr>
          <a:lstStyle/>
          <a:p>
            <a:pPr>
              <a:lnSpc>
                <a:spcPct val="150000"/>
              </a:lnSpc>
            </a:pPr>
            <a:r>
              <a:rPr lang="en-US" altLang="zh-CN" sz="1100" dirty="0"/>
              <a:t>1)Cluster</a:t>
            </a:r>
            <a:r>
              <a:rPr lang="zh-CN" altLang="en-US" sz="1100" dirty="0"/>
              <a:t>：集群。</a:t>
            </a:r>
          </a:p>
          <a:p>
            <a:pPr>
              <a:lnSpc>
                <a:spcPct val="150000"/>
              </a:lnSpc>
            </a:pPr>
            <a:r>
              <a:rPr lang="zh-CN" altLang="en-US" sz="1100" dirty="0"/>
              <a:t>　　</a:t>
            </a:r>
            <a:r>
              <a:rPr lang="en-US" altLang="zh-CN" sz="1100" dirty="0"/>
              <a:t>ES</a:t>
            </a:r>
            <a:r>
              <a:rPr lang="zh-CN" altLang="en-US" sz="1100" dirty="0"/>
              <a:t>可以作为一个独立的单个搜索服务器。不过，为了处理大型数据集，实现容错和高可用性，</a:t>
            </a:r>
            <a:r>
              <a:rPr lang="en-US" altLang="zh-CN" sz="1100" dirty="0"/>
              <a:t>ES</a:t>
            </a:r>
            <a:r>
              <a:rPr lang="zh-CN" altLang="en-US" sz="1100" dirty="0"/>
              <a:t>可以运行在许多互相合作的服务器上。这些服务器的集合称为集群。</a:t>
            </a:r>
          </a:p>
          <a:p>
            <a:pPr>
              <a:lnSpc>
                <a:spcPct val="150000"/>
              </a:lnSpc>
            </a:pPr>
            <a:r>
              <a:rPr lang="zh-CN" altLang="en-US" sz="1100" dirty="0"/>
              <a:t>　　</a:t>
            </a:r>
            <a:r>
              <a:rPr lang="en-US" altLang="zh-CN" sz="1100" dirty="0"/>
              <a:t>2)Node</a:t>
            </a:r>
            <a:r>
              <a:rPr lang="zh-CN" altLang="en-US" sz="1100" dirty="0"/>
              <a:t>：节点。</a:t>
            </a:r>
          </a:p>
          <a:p>
            <a:pPr>
              <a:lnSpc>
                <a:spcPct val="150000"/>
              </a:lnSpc>
            </a:pPr>
            <a:r>
              <a:rPr lang="zh-CN" altLang="en-US" sz="1100" dirty="0"/>
              <a:t>　　形成集群的每个服务器称为节点。</a:t>
            </a:r>
          </a:p>
          <a:p>
            <a:pPr>
              <a:lnSpc>
                <a:spcPct val="150000"/>
              </a:lnSpc>
            </a:pPr>
            <a:r>
              <a:rPr lang="zh-CN" altLang="en-US" sz="1100" dirty="0"/>
              <a:t>　　</a:t>
            </a:r>
            <a:r>
              <a:rPr lang="en-US" altLang="zh-CN" sz="1100" dirty="0"/>
              <a:t>3)Shard</a:t>
            </a:r>
            <a:r>
              <a:rPr lang="zh-CN" altLang="en-US" sz="1100" dirty="0"/>
              <a:t>：分片。</a:t>
            </a:r>
          </a:p>
          <a:p>
            <a:pPr>
              <a:lnSpc>
                <a:spcPct val="150000"/>
              </a:lnSpc>
            </a:pPr>
            <a:r>
              <a:rPr lang="zh-CN" altLang="en-US" sz="1100" dirty="0"/>
              <a:t>　　当有大量的文档时，由于内存的限制、磁盘处理能力不足、无法足够快的响应客户端的请求等，一个节点可能不够。这种情况下，数据可以分为较小的分片。每个分片放到不同的服务器上。当你查询的索引分布在多个分片上时，</a:t>
            </a:r>
            <a:r>
              <a:rPr lang="en-US" altLang="zh-CN" sz="1100" dirty="0"/>
              <a:t>ES</a:t>
            </a:r>
            <a:r>
              <a:rPr lang="zh-CN" altLang="en-US" sz="1100" dirty="0"/>
              <a:t>会把查询发送给每个相关的分片，并将结果组合在一起，而应用程序并不知道分片的存在。即：这个过程对用户来说是透明的。</a:t>
            </a:r>
          </a:p>
          <a:p>
            <a:pPr>
              <a:lnSpc>
                <a:spcPct val="150000"/>
              </a:lnSpc>
            </a:pPr>
            <a:r>
              <a:rPr lang="zh-CN" altLang="en-US" sz="1100" dirty="0"/>
              <a:t>　　</a:t>
            </a:r>
            <a:r>
              <a:rPr lang="en-US" altLang="zh-CN" sz="1100" dirty="0"/>
              <a:t>4)</a:t>
            </a:r>
            <a:r>
              <a:rPr lang="en-US" altLang="zh-CN" sz="1100" dirty="0" err="1"/>
              <a:t>Replia</a:t>
            </a:r>
            <a:r>
              <a:rPr lang="zh-CN" altLang="en-US" sz="1100" dirty="0"/>
              <a:t>：副本。</a:t>
            </a:r>
          </a:p>
          <a:p>
            <a:pPr>
              <a:lnSpc>
                <a:spcPct val="150000"/>
              </a:lnSpc>
            </a:pPr>
            <a:r>
              <a:rPr lang="zh-CN" altLang="en-US" sz="1100" dirty="0"/>
              <a:t>　　为提高查询吞吐量或实现高可用性，可以使用分片副本。副本是一个分片的精确复制，每个分片可以有零个或多个副本。</a:t>
            </a:r>
            <a:r>
              <a:rPr lang="en-US" altLang="zh-CN" sz="1100" dirty="0"/>
              <a:t>ES</a:t>
            </a:r>
            <a:r>
              <a:rPr lang="zh-CN" altLang="en-US" sz="1100" dirty="0"/>
              <a:t>中可以有许多相同的分片，其中之一被选择更改索引操作，这种特殊的分片称为主分片。当主分片丢失时，如：该分片所在的数据不可用时，集群将副本提升为新的主分片</a:t>
            </a:r>
            <a:r>
              <a:rPr lang="zh-CN" altLang="en-US" sz="1100" dirty="0" smtClean="0"/>
              <a:t>。</a:t>
            </a:r>
            <a:endParaRPr lang="zh-CN" altLang="en-US" sz="1100" dirty="0"/>
          </a:p>
        </p:txBody>
      </p:sp>
    </p:spTree>
    <p:extLst>
      <p:ext uri="{BB962C8B-B14F-4D97-AF65-F5344CB8AC3E}">
        <p14:creationId xmlns="" xmlns:p14="http://schemas.microsoft.com/office/powerpoint/2010/main" val="241655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7112" y="1480544"/>
            <a:ext cx="12071108" cy="5227249"/>
          </a:xfrm>
          <a:prstGeom prst="rect">
            <a:avLst/>
          </a:prstGeom>
        </p:spPr>
      </p:pic>
      <p:sp>
        <p:nvSpPr>
          <p:cNvPr id="5" name="文本框 4"/>
          <p:cNvSpPr txBox="1"/>
          <p:nvPr/>
        </p:nvSpPr>
        <p:spPr>
          <a:xfrm>
            <a:off x="906011" y="713064"/>
            <a:ext cx="2645276" cy="369332"/>
          </a:xfrm>
          <a:prstGeom prst="rect">
            <a:avLst/>
          </a:prstGeom>
          <a:noFill/>
        </p:spPr>
        <p:txBody>
          <a:bodyPr wrap="none" rtlCol="0">
            <a:spAutoFit/>
          </a:bodyPr>
          <a:lstStyle/>
          <a:p>
            <a:r>
              <a:rPr lang="en-US" altLang="zh-CN" dirty="0" err="1" smtClean="0"/>
              <a:t>ElasticSearch</a:t>
            </a:r>
            <a:r>
              <a:rPr lang="zh-CN" altLang="en-US" dirty="0" smtClean="0"/>
              <a:t>集群示例</a:t>
            </a:r>
            <a:r>
              <a:rPr lang="en-US" altLang="zh-CN" dirty="0" smtClean="0"/>
              <a:t>:</a:t>
            </a:r>
            <a:endParaRPr lang="zh-CN" altLang="en-US" dirty="0"/>
          </a:p>
        </p:txBody>
      </p:sp>
    </p:spTree>
    <p:extLst>
      <p:ext uri="{BB962C8B-B14F-4D97-AF65-F5344CB8AC3E}">
        <p14:creationId xmlns="" xmlns:p14="http://schemas.microsoft.com/office/powerpoint/2010/main" val="2206153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ElasticSearch</a:t>
            </a:r>
            <a:r>
              <a:rPr lang="zh-CN" altLang="en-US" dirty="0" smtClean="0"/>
              <a:t>基础概念</a:t>
            </a:r>
            <a:endParaRPr lang="zh-CN" altLang="en-US" dirty="0"/>
          </a:p>
        </p:txBody>
      </p:sp>
      <p:pic>
        <p:nvPicPr>
          <p:cNvPr id="1034" name="Picture 10" descr="https://img.mukewang.com/5bcd97e0000196d605400148.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1892" y="5108576"/>
            <a:ext cx="4762500" cy="131445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矩形 9"/>
          <p:cNvSpPr/>
          <p:nvPr/>
        </p:nvSpPr>
        <p:spPr>
          <a:xfrm>
            <a:off x="411892" y="3166759"/>
            <a:ext cx="4861354" cy="1754326"/>
          </a:xfrm>
          <a:prstGeom prst="rect">
            <a:avLst/>
          </a:prstGeom>
        </p:spPr>
        <p:txBody>
          <a:bodyPr wrap="square">
            <a:spAutoFit/>
          </a:bodyPr>
          <a:lstStyle/>
          <a:p>
            <a:r>
              <a:rPr lang="en-US" altLang="zh-CN" sz="1200" dirty="0">
                <a:latin typeface="+mn-ea"/>
              </a:rPr>
              <a:t>5)</a:t>
            </a:r>
            <a:r>
              <a:rPr lang="zh-CN" altLang="en-US" sz="1200" dirty="0">
                <a:latin typeface="+mn-ea"/>
              </a:rPr>
              <a:t>全文检索与分词。</a:t>
            </a:r>
          </a:p>
          <a:p>
            <a:r>
              <a:rPr lang="zh-CN" altLang="en-US" sz="1200" dirty="0">
                <a:latin typeface="+mn-ea"/>
              </a:rPr>
              <a:t>　　全文检索就是对一篇文章进行索引，可以根据关键字搜索，类似于</a:t>
            </a:r>
            <a:r>
              <a:rPr lang="en-US" altLang="zh-CN" sz="1200" dirty="0" err="1">
                <a:latin typeface="+mn-ea"/>
              </a:rPr>
              <a:t>mysql</a:t>
            </a:r>
            <a:r>
              <a:rPr lang="zh-CN" altLang="en-US" sz="1200" dirty="0">
                <a:latin typeface="+mn-ea"/>
              </a:rPr>
              <a:t>里的</a:t>
            </a:r>
            <a:r>
              <a:rPr lang="en-US" altLang="zh-CN" sz="1200" dirty="0">
                <a:latin typeface="+mn-ea"/>
              </a:rPr>
              <a:t>like</a:t>
            </a:r>
            <a:r>
              <a:rPr lang="zh-CN" altLang="en-US" sz="1200" dirty="0">
                <a:latin typeface="+mn-ea"/>
              </a:rPr>
              <a:t>语句。全文索引就是把内容根据词的意义进行分词，然后分别创建索引，例如”你们的激情是因为什么事情来的” 可能会被分词成：“你们“，”激情“，“什么事情“，”来“ 等</a:t>
            </a:r>
            <a:r>
              <a:rPr lang="en-US" altLang="zh-CN" sz="1200" dirty="0">
                <a:latin typeface="+mn-ea"/>
              </a:rPr>
              <a:t>token</a:t>
            </a:r>
            <a:r>
              <a:rPr lang="zh-CN" altLang="en-US" sz="1200" dirty="0">
                <a:latin typeface="+mn-ea"/>
              </a:rPr>
              <a:t>，这样当你搜索“你们” 或者 “激情” 都会把这句搜出来。</a:t>
            </a:r>
          </a:p>
          <a:p>
            <a:endParaRPr lang="en-US" altLang="zh-CN" sz="1200" dirty="0" smtClean="0">
              <a:solidFill>
                <a:srgbClr val="1C1F21"/>
              </a:solidFill>
              <a:latin typeface="+mn-ea"/>
            </a:endParaRPr>
          </a:p>
          <a:p>
            <a:r>
              <a:rPr lang="zh-CN" altLang="en-US" sz="1200" dirty="0" smtClean="0">
                <a:solidFill>
                  <a:srgbClr val="1C1F21"/>
                </a:solidFill>
                <a:latin typeface="+mn-ea"/>
              </a:rPr>
              <a:t>反向索引：从字符串查找文档 搜索引擎</a:t>
            </a:r>
            <a:r>
              <a:rPr lang="en-US" altLang="zh-CN" sz="1200" dirty="0" err="1" smtClean="0">
                <a:solidFill>
                  <a:srgbClr val="1C1F21"/>
                </a:solidFill>
                <a:latin typeface="+mn-ea"/>
              </a:rPr>
              <a:t>lucene</a:t>
            </a:r>
            <a:r>
              <a:rPr lang="zh-CN" altLang="en-US" sz="1200" dirty="0" smtClean="0">
                <a:solidFill>
                  <a:srgbClr val="1C1F21"/>
                </a:solidFill>
                <a:latin typeface="+mn-ea"/>
              </a:rPr>
              <a:t>使用的是反向索引</a:t>
            </a:r>
          </a:p>
          <a:p>
            <a:r>
              <a:rPr lang="zh-CN" altLang="en-US" sz="1200" dirty="0" smtClean="0">
                <a:solidFill>
                  <a:srgbClr val="1C1F21"/>
                </a:solidFill>
                <a:latin typeface="+mn-ea"/>
              </a:rPr>
              <a:t>反向</a:t>
            </a:r>
            <a:r>
              <a:rPr lang="zh-CN" altLang="en-US" sz="1200" dirty="0">
                <a:solidFill>
                  <a:srgbClr val="1C1F21"/>
                </a:solidFill>
                <a:latin typeface="+mn-ea"/>
              </a:rPr>
              <a:t>索引的解释如下：</a:t>
            </a:r>
          </a:p>
        </p:txBody>
      </p:sp>
      <p:sp>
        <p:nvSpPr>
          <p:cNvPr id="11" name="矩形 10"/>
          <p:cNvSpPr/>
          <p:nvPr/>
        </p:nvSpPr>
        <p:spPr>
          <a:xfrm>
            <a:off x="6367847" y="3397591"/>
            <a:ext cx="4861354" cy="1200329"/>
          </a:xfrm>
          <a:prstGeom prst="rect">
            <a:avLst/>
          </a:prstGeom>
        </p:spPr>
        <p:txBody>
          <a:bodyPr wrap="square">
            <a:spAutoFit/>
          </a:bodyPr>
          <a:lstStyle/>
          <a:p>
            <a:r>
              <a:rPr lang="zh-CN" altLang="en-US" sz="1200" dirty="0">
                <a:solidFill>
                  <a:srgbClr val="1C1F21"/>
                </a:solidFill>
                <a:latin typeface="+mn-ea"/>
              </a:rPr>
              <a:t>如上图所示</a:t>
            </a:r>
            <a:r>
              <a:rPr lang="zh-CN" altLang="en-US" sz="1200" dirty="0" smtClean="0">
                <a:solidFill>
                  <a:srgbClr val="1C1F21"/>
                </a:solidFill>
                <a:latin typeface="+mn-ea"/>
              </a:rPr>
              <a:t>，假如我有</a:t>
            </a:r>
            <a:r>
              <a:rPr lang="en-US" altLang="zh-CN" sz="1200" dirty="0" smtClean="0">
                <a:solidFill>
                  <a:srgbClr val="1C1F21"/>
                </a:solidFill>
                <a:latin typeface="+mn-ea"/>
              </a:rPr>
              <a:t>100</a:t>
            </a:r>
            <a:r>
              <a:rPr lang="zh-CN" altLang="en-US" sz="1200" dirty="0" smtClean="0">
                <a:solidFill>
                  <a:srgbClr val="1C1F21"/>
                </a:solidFill>
                <a:latin typeface="+mn-ea"/>
              </a:rPr>
              <a:t>个文档，对他们从</a:t>
            </a:r>
            <a:r>
              <a:rPr lang="en-US" altLang="zh-CN" sz="1200" dirty="0" smtClean="0">
                <a:solidFill>
                  <a:srgbClr val="1C1F21"/>
                </a:solidFill>
                <a:latin typeface="+mn-ea"/>
              </a:rPr>
              <a:t>1-100</a:t>
            </a:r>
            <a:r>
              <a:rPr lang="zh-CN" altLang="en-US" sz="1200" dirty="0" smtClean="0">
                <a:solidFill>
                  <a:srgbClr val="1C1F21"/>
                </a:solidFill>
                <a:latin typeface="+mn-ea"/>
              </a:rPr>
              <a:t>进行编号；</a:t>
            </a:r>
          </a:p>
          <a:p>
            <a:r>
              <a:rPr lang="zh-CN" altLang="en-US" sz="1200" dirty="0" smtClean="0">
                <a:solidFill>
                  <a:srgbClr val="1C1F21"/>
                </a:solidFill>
                <a:latin typeface="+mn-ea"/>
              </a:rPr>
              <a:t>左边保存的是一系列的字符串，也可以理解为词，我们称这些字符串集合为词典；</a:t>
            </a:r>
          </a:p>
          <a:p>
            <a:r>
              <a:rPr lang="zh-CN" altLang="en-US" sz="1200" dirty="0" smtClean="0">
                <a:solidFill>
                  <a:srgbClr val="1C1F21"/>
                </a:solidFill>
                <a:latin typeface="+mn-ea"/>
              </a:rPr>
              <a:t>右边保存的是包含左边字符串的文档链表，此文档链表成为倒排表</a:t>
            </a:r>
          </a:p>
          <a:p>
            <a:r>
              <a:rPr lang="zh-CN" altLang="en-US" sz="1200" dirty="0" smtClean="0">
                <a:solidFill>
                  <a:srgbClr val="1C1F21"/>
                </a:solidFill>
                <a:latin typeface="+mn-ea"/>
              </a:rPr>
              <a:t>在上面中，我们对词典中包含的字符串创建索引，而这些字符串也正是我们搜索的信息，因此可以大大加快查询速度</a:t>
            </a:r>
          </a:p>
        </p:txBody>
      </p:sp>
      <p:sp>
        <p:nvSpPr>
          <p:cNvPr id="13" name="矩形 12"/>
          <p:cNvSpPr/>
          <p:nvPr/>
        </p:nvSpPr>
        <p:spPr>
          <a:xfrm>
            <a:off x="6367847" y="4923309"/>
            <a:ext cx="5272217" cy="830997"/>
          </a:xfrm>
          <a:prstGeom prst="rect">
            <a:avLst/>
          </a:prstGeom>
        </p:spPr>
        <p:txBody>
          <a:bodyPr wrap="square">
            <a:spAutoFit/>
          </a:bodyPr>
          <a:lstStyle/>
          <a:p>
            <a:r>
              <a:rPr lang="zh-CN" altLang="en-US" sz="1200" dirty="0">
                <a:solidFill>
                  <a:srgbClr val="1C1F21"/>
                </a:solidFill>
                <a:latin typeface="+mn-ea"/>
              </a:rPr>
              <a:t>比如说我们要查找同时包含</a:t>
            </a:r>
            <a:r>
              <a:rPr lang="en-US" altLang="zh-CN" sz="1200" dirty="0">
                <a:solidFill>
                  <a:srgbClr val="1C1F21"/>
                </a:solidFill>
                <a:latin typeface="+mn-ea"/>
              </a:rPr>
              <a:t>"</a:t>
            </a:r>
            <a:r>
              <a:rPr lang="en-US" altLang="zh-CN" sz="1200" dirty="0" err="1">
                <a:solidFill>
                  <a:srgbClr val="1C1F21"/>
                </a:solidFill>
                <a:latin typeface="+mn-ea"/>
              </a:rPr>
              <a:t>lucene</a:t>
            </a:r>
            <a:r>
              <a:rPr lang="en-US" altLang="zh-CN" sz="1200" dirty="0">
                <a:solidFill>
                  <a:srgbClr val="1C1F21"/>
                </a:solidFill>
                <a:latin typeface="+mn-ea"/>
              </a:rPr>
              <a:t>"</a:t>
            </a:r>
            <a:r>
              <a:rPr lang="zh-CN" altLang="en-US" sz="1200" dirty="0">
                <a:solidFill>
                  <a:srgbClr val="1C1F21"/>
                </a:solidFill>
                <a:latin typeface="+mn-ea"/>
              </a:rPr>
              <a:t>和</a:t>
            </a:r>
            <a:r>
              <a:rPr lang="en-US" altLang="zh-CN" sz="1200" dirty="0">
                <a:solidFill>
                  <a:srgbClr val="1C1F21"/>
                </a:solidFill>
                <a:latin typeface="+mn-ea"/>
              </a:rPr>
              <a:t>"</a:t>
            </a:r>
            <a:r>
              <a:rPr lang="en-US" altLang="zh-CN" sz="1200" dirty="0" err="1">
                <a:solidFill>
                  <a:srgbClr val="1C1F21"/>
                </a:solidFill>
                <a:latin typeface="+mn-ea"/>
              </a:rPr>
              <a:t>hadoop</a:t>
            </a:r>
            <a:r>
              <a:rPr lang="en-US" altLang="zh-CN" sz="1200" dirty="0">
                <a:solidFill>
                  <a:srgbClr val="1C1F21"/>
                </a:solidFill>
                <a:latin typeface="+mn-ea"/>
              </a:rPr>
              <a:t>"</a:t>
            </a:r>
            <a:r>
              <a:rPr lang="zh-CN" altLang="en-US" sz="1200" dirty="0">
                <a:solidFill>
                  <a:srgbClr val="1C1F21"/>
                </a:solidFill>
                <a:latin typeface="+mn-ea"/>
              </a:rPr>
              <a:t>的文档，我们只需以下几步：</a:t>
            </a:r>
          </a:p>
          <a:p>
            <a:r>
              <a:rPr lang="zh-CN" altLang="en-US" sz="1200" dirty="0" smtClean="0">
                <a:solidFill>
                  <a:srgbClr val="1C1F21"/>
                </a:solidFill>
                <a:latin typeface="+mn-ea"/>
              </a:rPr>
              <a:t>第一</a:t>
            </a:r>
            <a:r>
              <a:rPr lang="zh-CN" altLang="en-US" sz="1200" dirty="0">
                <a:solidFill>
                  <a:srgbClr val="1C1F21"/>
                </a:solidFill>
                <a:latin typeface="+mn-ea"/>
              </a:rPr>
              <a:t>步：取出包含</a:t>
            </a:r>
            <a:r>
              <a:rPr lang="en-US" altLang="zh-CN" sz="1200" dirty="0" err="1">
                <a:solidFill>
                  <a:srgbClr val="1C1F21"/>
                </a:solidFill>
                <a:latin typeface="+mn-ea"/>
              </a:rPr>
              <a:t>lucene</a:t>
            </a:r>
            <a:r>
              <a:rPr lang="zh-CN" altLang="en-US" sz="1200" dirty="0">
                <a:solidFill>
                  <a:srgbClr val="1C1F21"/>
                </a:solidFill>
                <a:latin typeface="+mn-ea"/>
              </a:rPr>
              <a:t>的文档链表</a:t>
            </a:r>
          </a:p>
          <a:p>
            <a:r>
              <a:rPr lang="zh-CN" altLang="en-US" sz="1200" dirty="0" smtClean="0">
                <a:solidFill>
                  <a:srgbClr val="1C1F21"/>
                </a:solidFill>
                <a:latin typeface="+mn-ea"/>
              </a:rPr>
              <a:t>第二</a:t>
            </a:r>
            <a:r>
              <a:rPr lang="zh-CN" altLang="en-US" sz="1200" dirty="0">
                <a:solidFill>
                  <a:srgbClr val="1C1F21"/>
                </a:solidFill>
                <a:latin typeface="+mn-ea"/>
              </a:rPr>
              <a:t>步：取出包含</a:t>
            </a:r>
            <a:r>
              <a:rPr lang="en-US" altLang="zh-CN" sz="1200" dirty="0" err="1">
                <a:solidFill>
                  <a:srgbClr val="1C1F21"/>
                </a:solidFill>
                <a:latin typeface="+mn-ea"/>
              </a:rPr>
              <a:t>hadoop</a:t>
            </a:r>
            <a:r>
              <a:rPr lang="zh-CN" altLang="en-US" sz="1200" dirty="0">
                <a:solidFill>
                  <a:srgbClr val="1C1F21"/>
                </a:solidFill>
                <a:latin typeface="+mn-ea"/>
              </a:rPr>
              <a:t>的文档链表</a:t>
            </a:r>
          </a:p>
          <a:p>
            <a:r>
              <a:rPr lang="zh-CN" altLang="en-US" sz="1200" dirty="0" smtClean="0">
                <a:solidFill>
                  <a:srgbClr val="1C1F21"/>
                </a:solidFill>
                <a:latin typeface="+mn-ea"/>
              </a:rPr>
              <a:t>第三</a:t>
            </a:r>
            <a:r>
              <a:rPr lang="zh-CN" altLang="en-US" sz="1200" dirty="0">
                <a:solidFill>
                  <a:srgbClr val="1C1F21"/>
                </a:solidFill>
                <a:latin typeface="+mn-ea"/>
              </a:rPr>
              <a:t>步：合并链表，取出交集</a:t>
            </a:r>
          </a:p>
        </p:txBody>
      </p:sp>
      <p:pic>
        <p:nvPicPr>
          <p:cNvPr id="1036" name="Picture 12" descr="https://img.mukewang.com/5bcd98b70001314305410051.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450227" y="5965827"/>
            <a:ext cx="4762500" cy="457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56735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ElasticSearch</a:t>
            </a:r>
            <a:r>
              <a:rPr lang="zh-CN" altLang="en-US" dirty="0" smtClean="0"/>
              <a:t>基础概念</a:t>
            </a:r>
            <a:endParaRPr lang="zh-CN" altLang="en-US" dirty="0"/>
          </a:p>
        </p:txBody>
      </p:sp>
      <p:sp>
        <p:nvSpPr>
          <p:cNvPr id="4" name="矩形 3"/>
          <p:cNvSpPr/>
          <p:nvPr/>
        </p:nvSpPr>
        <p:spPr>
          <a:xfrm>
            <a:off x="5502876" y="3877223"/>
            <a:ext cx="6096000" cy="2652008"/>
          </a:xfrm>
          <a:prstGeom prst="rect">
            <a:avLst/>
          </a:prstGeom>
        </p:spPr>
        <p:txBody>
          <a:bodyPr>
            <a:spAutoFit/>
          </a:bodyPr>
          <a:lstStyle/>
          <a:p>
            <a:pPr>
              <a:spcBef>
                <a:spcPts val="1000"/>
              </a:spcBef>
              <a:buClr>
                <a:schemeClr val="accent1"/>
              </a:buClr>
              <a:buSzPct val="80000"/>
            </a:pPr>
            <a:r>
              <a:rPr lang="en-US" altLang="zh-CN" sz="1200" b="1" dirty="0">
                <a:latin typeface="+mn-ea"/>
              </a:rPr>
              <a:t>Keyword Analyzer</a:t>
            </a:r>
          </a:p>
          <a:p>
            <a:pPr>
              <a:spcBef>
                <a:spcPts val="1000"/>
              </a:spcBef>
              <a:buClr>
                <a:schemeClr val="accent1"/>
              </a:buClr>
              <a:buSzPct val="80000"/>
            </a:pPr>
            <a:r>
              <a:rPr lang="zh-CN" altLang="en-US" sz="1200" dirty="0">
                <a:latin typeface="+mn-ea"/>
              </a:rPr>
              <a:t>一个“</a:t>
            </a:r>
            <a:r>
              <a:rPr lang="en-US" altLang="zh-CN" sz="1200" dirty="0" err="1">
                <a:latin typeface="+mn-ea"/>
              </a:rPr>
              <a:t>noop</a:t>
            </a:r>
            <a:r>
              <a:rPr lang="en-US" altLang="zh-CN" sz="1200" dirty="0">
                <a:latin typeface="+mn-ea"/>
              </a:rPr>
              <a:t>”</a:t>
            </a:r>
            <a:r>
              <a:rPr lang="zh-CN" altLang="en-US" sz="1200" dirty="0">
                <a:latin typeface="+mn-ea"/>
              </a:rPr>
              <a:t>分析器，它可以接受任何给定的文本，并输出完全相同的文本作为一个单词。</a:t>
            </a:r>
          </a:p>
          <a:p>
            <a:pPr>
              <a:spcBef>
                <a:spcPts val="1000"/>
              </a:spcBef>
              <a:buClr>
                <a:schemeClr val="accent1"/>
              </a:buClr>
              <a:buSzPct val="80000"/>
            </a:pPr>
            <a:r>
              <a:rPr lang="en-US" altLang="zh-CN" sz="1200" b="1" dirty="0">
                <a:latin typeface="+mn-ea"/>
              </a:rPr>
              <a:t>Pattern Analyzer</a:t>
            </a:r>
          </a:p>
          <a:p>
            <a:pPr>
              <a:spcBef>
                <a:spcPts val="1000"/>
              </a:spcBef>
              <a:buClr>
                <a:schemeClr val="accent1"/>
              </a:buClr>
              <a:buSzPct val="80000"/>
            </a:pPr>
            <a:r>
              <a:rPr lang="zh-CN" altLang="en-US" sz="1200" dirty="0">
                <a:latin typeface="+mn-ea"/>
              </a:rPr>
              <a:t>使用正则表达式拆分分词，支持</a:t>
            </a:r>
            <a:r>
              <a:rPr lang="en-US" altLang="zh-CN" sz="1200" dirty="0">
                <a:latin typeface="+mn-ea"/>
              </a:rPr>
              <a:t>lower-casing</a:t>
            </a:r>
            <a:r>
              <a:rPr lang="zh-CN" altLang="en-US" sz="1200" dirty="0">
                <a:latin typeface="+mn-ea"/>
              </a:rPr>
              <a:t>和</a:t>
            </a:r>
            <a:r>
              <a:rPr lang="en-US" altLang="zh-CN" sz="1200" dirty="0">
                <a:latin typeface="+mn-ea"/>
              </a:rPr>
              <a:t>stop words</a:t>
            </a:r>
            <a:r>
              <a:rPr lang="zh-CN" altLang="en-US" sz="1200" dirty="0">
                <a:latin typeface="+mn-ea"/>
              </a:rPr>
              <a:t>。</a:t>
            </a:r>
          </a:p>
          <a:p>
            <a:pPr>
              <a:spcBef>
                <a:spcPts val="1000"/>
              </a:spcBef>
              <a:buClr>
                <a:schemeClr val="accent1"/>
              </a:buClr>
              <a:buSzPct val="80000"/>
            </a:pPr>
            <a:r>
              <a:rPr lang="en-US" altLang="zh-CN" sz="1200" b="1" dirty="0" smtClean="0">
                <a:latin typeface="+mn-ea"/>
              </a:rPr>
              <a:t>Language Analyzers</a:t>
            </a:r>
          </a:p>
          <a:p>
            <a:pPr>
              <a:spcBef>
                <a:spcPts val="1000"/>
              </a:spcBef>
              <a:buClr>
                <a:schemeClr val="accent1"/>
              </a:buClr>
              <a:buSzPct val="80000"/>
            </a:pPr>
            <a:r>
              <a:rPr lang="en-US" altLang="zh-CN" sz="1200" dirty="0" smtClean="0">
                <a:latin typeface="+mn-ea"/>
              </a:rPr>
              <a:t>Elasticsearch</a:t>
            </a:r>
            <a:r>
              <a:rPr lang="zh-CN" altLang="en-US" sz="1200" dirty="0" smtClean="0">
                <a:latin typeface="+mn-ea"/>
              </a:rPr>
              <a:t>提供许多语言特定的分析器，如英语或法语。</a:t>
            </a:r>
          </a:p>
          <a:p>
            <a:pPr>
              <a:spcBef>
                <a:spcPts val="1000"/>
              </a:spcBef>
              <a:buClr>
                <a:schemeClr val="accent1"/>
              </a:buClr>
              <a:buSzPct val="80000"/>
            </a:pPr>
            <a:r>
              <a:rPr lang="en-US" altLang="zh-CN" sz="1200" b="1" dirty="0" smtClean="0">
                <a:latin typeface="+mn-ea"/>
              </a:rPr>
              <a:t>Fingerprint </a:t>
            </a:r>
            <a:r>
              <a:rPr lang="en-US" altLang="zh-CN" sz="1200" b="1" dirty="0">
                <a:latin typeface="+mn-ea"/>
              </a:rPr>
              <a:t>Analyzer</a:t>
            </a:r>
          </a:p>
          <a:p>
            <a:pPr>
              <a:spcBef>
                <a:spcPts val="1000"/>
              </a:spcBef>
              <a:buClr>
                <a:schemeClr val="accent1"/>
              </a:buClr>
              <a:buSzPct val="80000"/>
            </a:pPr>
            <a:r>
              <a:rPr lang="zh-CN" altLang="en-US" sz="1200" dirty="0">
                <a:latin typeface="+mn-ea"/>
              </a:rPr>
              <a:t>一个专门的分析仪，它可以创建一个可用于重复检测的指纹</a:t>
            </a:r>
          </a:p>
        </p:txBody>
      </p:sp>
      <p:sp>
        <p:nvSpPr>
          <p:cNvPr id="6" name="矩形 5"/>
          <p:cNvSpPr/>
          <p:nvPr/>
        </p:nvSpPr>
        <p:spPr>
          <a:xfrm>
            <a:off x="494271" y="3459207"/>
            <a:ext cx="4753232" cy="3206006"/>
          </a:xfrm>
          <a:prstGeom prst="rect">
            <a:avLst/>
          </a:prstGeom>
        </p:spPr>
        <p:txBody>
          <a:bodyPr wrap="square">
            <a:spAutoFit/>
          </a:bodyPr>
          <a:lstStyle/>
          <a:p>
            <a:pPr>
              <a:spcBef>
                <a:spcPts val="1000"/>
              </a:spcBef>
              <a:buClr>
                <a:schemeClr val="accent1"/>
              </a:buClr>
              <a:buSzPct val="80000"/>
            </a:pPr>
            <a:r>
              <a:rPr lang="en-US" altLang="zh-CN" sz="1200" b="1" dirty="0">
                <a:latin typeface="+mn-ea"/>
              </a:rPr>
              <a:t>Standard Analyzer</a:t>
            </a:r>
          </a:p>
          <a:p>
            <a:pPr>
              <a:spcBef>
                <a:spcPts val="1000"/>
              </a:spcBef>
              <a:buClr>
                <a:schemeClr val="accent1"/>
              </a:buClr>
              <a:buSzPct val="80000"/>
            </a:pPr>
            <a:r>
              <a:rPr lang="zh-CN" altLang="en-US" sz="1200" dirty="0">
                <a:latin typeface="+mn-ea"/>
              </a:rPr>
              <a:t>标准分析仪按照</a:t>
            </a:r>
            <a:r>
              <a:rPr lang="en-US" altLang="zh-CN" sz="1200" dirty="0">
                <a:latin typeface="+mn-ea"/>
              </a:rPr>
              <a:t>Unicode</a:t>
            </a:r>
            <a:r>
              <a:rPr lang="zh-CN" altLang="en-US" sz="1200" dirty="0">
                <a:latin typeface="+mn-ea"/>
              </a:rPr>
              <a:t>文本分段算法的定义，将文本分割成单词边界的分词。它删除了大多数标点符号，小写显示分词，并支持删除</a:t>
            </a:r>
            <a:r>
              <a:rPr lang="en-US" altLang="zh-CN" sz="1200" dirty="0">
                <a:latin typeface="+mn-ea"/>
              </a:rPr>
              <a:t>stop words</a:t>
            </a:r>
            <a:r>
              <a:rPr lang="zh-CN" altLang="en-US" sz="1200" dirty="0">
                <a:latin typeface="+mn-ea"/>
              </a:rPr>
              <a:t>。</a:t>
            </a:r>
          </a:p>
          <a:p>
            <a:pPr>
              <a:spcBef>
                <a:spcPts val="1000"/>
              </a:spcBef>
              <a:buClr>
                <a:schemeClr val="accent1"/>
              </a:buClr>
              <a:buSzPct val="80000"/>
            </a:pPr>
            <a:r>
              <a:rPr lang="en-US" altLang="zh-CN" sz="1200" b="1" dirty="0">
                <a:latin typeface="+mn-ea"/>
              </a:rPr>
              <a:t>Simple Analyzer</a:t>
            </a:r>
          </a:p>
          <a:p>
            <a:pPr>
              <a:spcBef>
                <a:spcPts val="1000"/>
              </a:spcBef>
              <a:buClr>
                <a:schemeClr val="accent1"/>
              </a:buClr>
              <a:buSzPct val="80000"/>
            </a:pPr>
            <a:r>
              <a:rPr lang="zh-CN" altLang="en-US" sz="1200" dirty="0">
                <a:latin typeface="+mn-ea"/>
              </a:rPr>
              <a:t>当遇到不是字母的字符时，简单的分析器会将文本分成条目。小写显示分词。</a:t>
            </a:r>
          </a:p>
          <a:p>
            <a:pPr>
              <a:spcBef>
                <a:spcPts val="1000"/>
              </a:spcBef>
              <a:buClr>
                <a:schemeClr val="accent1"/>
              </a:buClr>
              <a:buSzPct val="80000"/>
            </a:pPr>
            <a:r>
              <a:rPr lang="en-US" altLang="zh-CN" sz="1200" b="1" dirty="0">
                <a:latin typeface="+mn-ea"/>
              </a:rPr>
              <a:t>Whitespace Analyzer</a:t>
            </a:r>
          </a:p>
          <a:p>
            <a:pPr>
              <a:spcBef>
                <a:spcPts val="1000"/>
              </a:spcBef>
              <a:buClr>
                <a:schemeClr val="accent1"/>
              </a:buClr>
              <a:buSzPct val="80000"/>
            </a:pPr>
            <a:r>
              <a:rPr lang="zh-CN" altLang="en-US" sz="1200" dirty="0">
                <a:latin typeface="+mn-ea"/>
              </a:rPr>
              <a:t>空格分析器遇到任何空格字符时都会将文本分为多个项目。不会把分词转换为小写字母。</a:t>
            </a:r>
          </a:p>
          <a:p>
            <a:pPr>
              <a:spcBef>
                <a:spcPts val="1000"/>
              </a:spcBef>
              <a:buClr>
                <a:schemeClr val="accent1"/>
              </a:buClr>
              <a:buSzPct val="80000"/>
            </a:pPr>
            <a:r>
              <a:rPr lang="en-US" altLang="zh-CN" sz="1200" b="1" dirty="0">
                <a:latin typeface="+mn-ea"/>
              </a:rPr>
              <a:t>Stop Analyzer</a:t>
            </a:r>
          </a:p>
          <a:p>
            <a:pPr>
              <a:spcBef>
                <a:spcPts val="1000"/>
              </a:spcBef>
              <a:buClr>
                <a:schemeClr val="accent1"/>
              </a:buClr>
              <a:buSzPct val="80000"/>
            </a:pPr>
            <a:r>
              <a:rPr lang="zh-CN" altLang="en-US" sz="1200" dirty="0">
                <a:latin typeface="+mn-ea"/>
              </a:rPr>
              <a:t>停止分析仪和</a:t>
            </a:r>
            <a:r>
              <a:rPr lang="en-US" altLang="zh-CN" sz="1200" dirty="0">
                <a:latin typeface="+mn-ea"/>
              </a:rPr>
              <a:t>Simple Analyzer</a:t>
            </a:r>
            <a:r>
              <a:rPr lang="zh-CN" altLang="en-US" sz="1200" dirty="0">
                <a:latin typeface="+mn-ea"/>
              </a:rPr>
              <a:t>类似，但也支持</a:t>
            </a:r>
            <a:r>
              <a:rPr lang="en-US" altLang="zh-CN" sz="1200" dirty="0">
                <a:latin typeface="+mn-ea"/>
              </a:rPr>
              <a:t>stop words</a:t>
            </a:r>
            <a:r>
              <a:rPr lang="zh-CN" altLang="en-US" sz="1200" dirty="0">
                <a:latin typeface="+mn-ea"/>
              </a:rPr>
              <a:t>的删除</a:t>
            </a:r>
          </a:p>
        </p:txBody>
      </p:sp>
      <p:sp>
        <p:nvSpPr>
          <p:cNvPr id="7" name="文本框 6"/>
          <p:cNvSpPr txBox="1"/>
          <p:nvPr/>
        </p:nvSpPr>
        <p:spPr>
          <a:xfrm>
            <a:off x="537117" y="2916308"/>
            <a:ext cx="877163" cy="369332"/>
          </a:xfrm>
          <a:prstGeom prst="rect">
            <a:avLst/>
          </a:prstGeom>
          <a:noFill/>
        </p:spPr>
        <p:txBody>
          <a:bodyPr wrap="none" rtlCol="0">
            <a:spAutoFit/>
          </a:bodyPr>
          <a:lstStyle/>
          <a:p>
            <a:r>
              <a:rPr lang="zh-CN" altLang="en-US" dirty="0" smtClean="0"/>
              <a:t>分析器</a:t>
            </a:r>
            <a:endParaRPr lang="zh-CN" altLang="en-US" dirty="0"/>
          </a:p>
        </p:txBody>
      </p:sp>
    </p:spTree>
    <p:extLst>
      <p:ext uri="{BB962C8B-B14F-4D97-AF65-F5344CB8AC3E}">
        <p14:creationId xmlns="" xmlns:p14="http://schemas.microsoft.com/office/powerpoint/2010/main" val="2487074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问题一</a:t>
            </a:r>
            <a:r>
              <a:rPr lang="en-US" altLang="zh-CN" dirty="0" smtClean="0"/>
              <a:t>:</a:t>
            </a:r>
            <a:br>
              <a:rPr lang="en-US" altLang="zh-CN" dirty="0" smtClean="0"/>
            </a:br>
            <a:r>
              <a:rPr lang="zh-CN" altLang="en-US" dirty="0" smtClean="0"/>
              <a:t>数据存储</a:t>
            </a:r>
            <a:endParaRPr lang="zh-CN" altLang="en-US" dirty="0"/>
          </a:p>
        </p:txBody>
      </p:sp>
      <p:sp>
        <p:nvSpPr>
          <p:cNvPr id="3" name="内容占位符 2"/>
          <p:cNvSpPr>
            <a:spLocks noGrp="1"/>
          </p:cNvSpPr>
          <p:nvPr>
            <p:ph idx="1"/>
          </p:nvPr>
        </p:nvSpPr>
        <p:spPr>
          <a:xfrm>
            <a:off x="5853149" y="1946683"/>
            <a:ext cx="5195997" cy="4223457"/>
          </a:xfrm>
        </p:spPr>
        <p:txBody>
          <a:bodyPr>
            <a:normAutofit/>
          </a:bodyPr>
          <a:lstStyle/>
          <a:p>
            <a:r>
              <a:rPr lang="zh-CN" altLang="en-US" sz="1600" dirty="0" smtClean="0">
                <a:latin typeface="+mn-ea"/>
              </a:rPr>
              <a:t>数据存储的时候</a:t>
            </a:r>
            <a:r>
              <a:rPr lang="en-US" altLang="zh-CN" sz="1600" dirty="0" smtClean="0">
                <a:latin typeface="+mn-ea"/>
              </a:rPr>
              <a:t>,</a:t>
            </a:r>
            <a:r>
              <a:rPr lang="zh-CN" altLang="en-US" sz="1600" dirty="0" smtClean="0">
                <a:latin typeface="+mn-ea"/>
              </a:rPr>
              <a:t>如果数据结构相对固定</a:t>
            </a:r>
            <a:r>
              <a:rPr lang="en-US" altLang="zh-CN" sz="1600" dirty="0" smtClean="0">
                <a:latin typeface="+mn-ea"/>
              </a:rPr>
              <a:t>,</a:t>
            </a:r>
            <a:r>
              <a:rPr lang="zh-CN" altLang="en-US" sz="1600" dirty="0" smtClean="0">
                <a:latin typeface="+mn-ea"/>
              </a:rPr>
              <a:t>会对数据存储和检索性能都有好处</a:t>
            </a:r>
            <a:r>
              <a:rPr lang="en-US" altLang="zh-CN" sz="1600" dirty="0" smtClean="0">
                <a:latin typeface="+mn-ea"/>
              </a:rPr>
              <a:t>,</a:t>
            </a:r>
            <a:r>
              <a:rPr lang="en-US" altLang="zh-CN" sz="1600" dirty="0" err="1" smtClean="0">
                <a:latin typeface="+mn-ea"/>
              </a:rPr>
              <a:t>es</a:t>
            </a:r>
            <a:r>
              <a:rPr lang="zh-CN" altLang="en-US" sz="1600" dirty="0" smtClean="0">
                <a:latin typeface="+mn-ea"/>
              </a:rPr>
              <a:t>也是一样的</a:t>
            </a:r>
            <a:r>
              <a:rPr lang="en-US" altLang="zh-CN" sz="1600" dirty="0" smtClean="0">
                <a:latin typeface="+mn-ea"/>
              </a:rPr>
              <a:t>,</a:t>
            </a:r>
            <a:r>
              <a:rPr lang="zh-CN" altLang="en-US" sz="1600" dirty="0" smtClean="0">
                <a:latin typeface="+mn-ea"/>
              </a:rPr>
              <a:t>所以我们在存储数据之前可以将复杂的不同来源的数据想办法用相同的数据结构去做存储</a:t>
            </a:r>
            <a:r>
              <a:rPr lang="en-US" altLang="zh-CN" sz="1600" dirty="0" smtClean="0">
                <a:latin typeface="+mn-ea"/>
              </a:rPr>
              <a:t>,</a:t>
            </a:r>
            <a:r>
              <a:rPr lang="zh-CN" altLang="en-US" sz="1600" dirty="0" smtClean="0">
                <a:latin typeface="+mn-ea"/>
              </a:rPr>
              <a:t>而且</a:t>
            </a:r>
            <a:r>
              <a:rPr lang="en-US" altLang="zh-CN" sz="1600" dirty="0" err="1" smtClean="0">
                <a:latin typeface="+mn-ea"/>
              </a:rPr>
              <a:t>es</a:t>
            </a:r>
            <a:r>
              <a:rPr lang="zh-CN" altLang="en-US" sz="1600" dirty="0" smtClean="0">
                <a:latin typeface="+mn-ea"/>
              </a:rPr>
              <a:t>索引创建之后对于已经索引的一些数据结构是不能做调整</a:t>
            </a:r>
            <a:r>
              <a:rPr lang="en-US" altLang="zh-CN" sz="1600" dirty="0" smtClean="0">
                <a:latin typeface="+mn-ea"/>
              </a:rPr>
              <a:t>,</a:t>
            </a:r>
            <a:r>
              <a:rPr lang="zh-CN" altLang="en-US" sz="1600" dirty="0" smtClean="0">
                <a:latin typeface="+mn-ea"/>
              </a:rPr>
              <a:t>比如想要修改一些数据类型都很麻烦</a:t>
            </a:r>
            <a:r>
              <a:rPr lang="en-US" altLang="zh-CN" sz="1600" dirty="0" smtClean="0">
                <a:latin typeface="+mn-ea"/>
              </a:rPr>
              <a:t>,</a:t>
            </a:r>
            <a:r>
              <a:rPr lang="zh-CN" altLang="en-US" sz="1600" dirty="0" smtClean="0">
                <a:latin typeface="+mn-ea"/>
              </a:rPr>
              <a:t>所以在写入数据到</a:t>
            </a:r>
            <a:r>
              <a:rPr lang="en-US" altLang="zh-CN" sz="1600" dirty="0" err="1" smtClean="0">
                <a:latin typeface="+mn-ea"/>
              </a:rPr>
              <a:t>es</a:t>
            </a:r>
            <a:r>
              <a:rPr lang="zh-CN" altLang="en-US" sz="1600" dirty="0" smtClean="0">
                <a:latin typeface="+mn-ea"/>
              </a:rPr>
              <a:t>之前</a:t>
            </a:r>
            <a:r>
              <a:rPr lang="en-US" altLang="zh-CN" sz="1600" dirty="0" smtClean="0">
                <a:latin typeface="+mn-ea"/>
              </a:rPr>
              <a:t>,</a:t>
            </a:r>
            <a:r>
              <a:rPr lang="zh-CN" altLang="en-US" sz="1600" dirty="0" smtClean="0">
                <a:latin typeface="+mn-ea"/>
              </a:rPr>
              <a:t>对现有数据一步分析到位是很有必要的</a:t>
            </a:r>
            <a:endParaRPr lang="en-US" altLang="zh-CN" sz="1600" dirty="0" smtClean="0">
              <a:latin typeface="+mn-ea"/>
            </a:endParaRPr>
          </a:p>
          <a:p>
            <a:r>
              <a:rPr lang="zh-CN" altLang="en-US" sz="1600" dirty="0">
                <a:latin typeface="+mn-ea"/>
              </a:rPr>
              <a:t>社工</a:t>
            </a:r>
            <a:r>
              <a:rPr lang="zh-CN" altLang="en-US" sz="1600" dirty="0" smtClean="0">
                <a:latin typeface="+mn-ea"/>
              </a:rPr>
              <a:t>库的项目主要是数据检索</a:t>
            </a:r>
            <a:r>
              <a:rPr lang="en-US" altLang="zh-CN" sz="1600" dirty="0" smtClean="0">
                <a:latin typeface="+mn-ea"/>
              </a:rPr>
              <a:t>,</a:t>
            </a:r>
            <a:r>
              <a:rPr lang="zh-CN" altLang="en-US" sz="1600" dirty="0" smtClean="0">
                <a:latin typeface="+mn-ea"/>
              </a:rPr>
              <a:t>目前没有涉及到聚合的一些操作</a:t>
            </a:r>
            <a:r>
              <a:rPr lang="en-US" altLang="zh-CN" sz="1600" dirty="0" smtClean="0">
                <a:latin typeface="+mn-ea"/>
              </a:rPr>
              <a:t>,</a:t>
            </a:r>
            <a:r>
              <a:rPr lang="zh-CN" altLang="en-US" sz="1600" dirty="0">
                <a:latin typeface="+mn-ea"/>
              </a:rPr>
              <a:t>每一</a:t>
            </a:r>
            <a:r>
              <a:rPr lang="zh-CN" altLang="en-US" sz="1600" dirty="0" smtClean="0">
                <a:latin typeface="+mn-ea"/>
              </a:rPr>
              <a:t>个需要录入数据的文件对应的数据字段都是固定的</a:t>
            </a:r>
            <a:r>
              <a:rPr lang="en-US" altLang="zh-CN" sz="1600" dirty="0" smtClean="0">
                <a:latin typeface="+mn-ea"/>
              </a:rPr>
              <a:t>,</a:t>
            </a:r>
            <a:r>
              <a:rPr lang="zh-CN" altLang="en-US" sz="1600" dirty="0" smtClean="0">
                <a:latin typeface="+mn-ea"/>
              </a:rPr>
              <a:t>然而需要录入的文件很多</a:t>
            </a:r>
            <a:r>
              <a:rPr lang="en-US" altLang="zh-CN" sz="1600" dirty="0" smtClean="0">
                <a:latin typeface="+mn-ea"/>
              </a:rPr>
              <a:t>,</a:t>
            </a:r>
            <a:r>
              <a:rPr lang="zh-CN" altLang="en-US" sz="1600" dirty="0" smtClean="0">
                <a:latin typeface="+mn-ea"/>
              </a:rPr>
              <a:t>所以如果按照字段去分索引</a:t>
            </a:r>
            <a:r>
              <a:rPr lang="en-US" altLang="zh-CN" sz="1600" dirty="0" smtClean="0">
                <a:latin typeface="+mn-ea"/>
              </a:rPr>
              <a:t>,</a:t>
            </a:r>
            <a:r>
              <a:rPr lang="zh-CN" altLang="en-US" sz="1600" dirty="0" smtClean="0">
                <a:latin typeface="+mn-ea"/>
              </a:rPr>
              <a:t>那么在存储的时候会创建几百甚至上千个索引</a:t>
            </a:r>
            <a:r>
              <a:rPr lang="en-US" altLang="zh-CN" sz="1600" dirty="0" smtClean="0">
                <a:latin typeface="+mn-ea"/>
              </a:rPr>
              <a:t>,</a:t>
            </a:r>
            <a:r>
              <a:rPr lang="zh-CN" altLang="en-US" sz="1600" dirty="0" smtClean="0">
                <a:latin typeface="+mn-ea"/>
              </a:rPr>
              <a:t>每个索引里面的数据量不均匀</a:t>
            </a:r>
            <a:r>
              <a:rPr lang="en-US" altLang="zh-CN" sz="1600" dirty="0" smtClean="0">
                <a:latin typeface="+mn-ea"/>
              </a:rPr>
              <a:t>,</a:t>
            </a:r>
            <a:r>
              <a:rPr lang="zh-CN" altLang="en-US" sz="1600" dirty="0" smtClean="0">
                <a:latin typeface="+mn-ea"/>
              </a:rPr>
              <a:t>就会导致全文检索的时候需要查找的索引库太多</a:t>
            </a:r>
            <a:r>
              <a:rPr lang="en-US" altLang="zh-CN" sz="1600" dirty="0" smtClean="0">
                <a:latin typeface="+mn-ea"/>
              </a:rPr>
              <a:t>,</a:t>
            </a:r>
            <a:r>
              <a:rPr lang="en-US" altLang="zh-CN" sz="1600" dirty="0" err="1" smtClean="0">
                <a:latin typeface="+mn-ea"/>
              </a:rPr>
              <a:t>es</a:t>
            </a:r>
            <a:r>
              <a:rPr lang="zh-CN" altLang="en-US" sz="1600" dirty="0" smtClean="0">
                <a:latin typeface="+mn-ea"/>
              </a:rPr>
              <a:t>在数据定位及数据整合的时候浪费很多时间</a:t>
            </a:r>
            <a:endParaRPr lang="en-US" altLang="zh-CN" sz="1600" dirty="0" smtClean="0">
              <a:latin typeface="+mn-ea"/>
            </a:endParaRPr>
          </a:p>
          <a:p>
            <a:pPr marL="0" indent="0">
              <a:buNone/>
            </a:pPr>
            <a:endParaRPr lang="en-US" altLang="zh-CN" dirty="0"/>
          </a:p>
          <a:p>
            <a:endParaRPr lang="en-US" altLang="zh-CN" dirty="0" smtClean="0"/>
          </a:p>
        </p:txBody>
      </p:sp>
      <p:sp>
        <p:nvSpPr>
          <p:cNvPr id="5" name="文本框 4"/>
          <p:cNvSpPr txBox="1"/>
          <p:nvPr/>
        </p:nvSpPr>
        <p:spPr>
          <a:xfrm>
            <a:off x="6170140" y="1113782"/>
            <a:ext cx="1569660" cy="369332"/>
          </a:xfrm>
          <a:prstGeom prst="rect">
            <a:avLst/>
          </a:prstGeom>
          <a:noFill/>
        </p:spPr>
        <p:txBody>
          <a:bodyPr wrap="none" rtlCol="0">
            <a:spAutoFit/>
          </a:bodyPr>
          <a:lstStyle/>
          <a:p>
            <a:r>
              <a:rPr lang="zh-CN" altLang="en-US" dirty="0" smtClean="0"/>
              <a:t>数据存储结构</a:t>
            </a:r>
            <a:endParaRPr lang="zh-CN" altLang="en-US" dirty="0"/>
          </a:p>
        </p:txBody>
      </p:sp>
    </p:spTree>
    <p:extLst>
      <p:ext uri="{BB962C8B-B14F-4D97-AF65-F5344CB8AC3E}">
        <p14:creationId xmlns="" xmlns:p14="http://schemas.microsoft.com/office/powerpoint/2010/main" val="3533330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2018</TotalTime>
  <Words>1487</Words>
  <Application>Microsoft Office PowerPoint</Application>
  <PresentationFormat>自定义</PresentationFormat>
  <Paragraphs>178</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离子会议室</vt:lpstr>
      <vt:lpstr>ElasticSearch使用总结</vt:lpstr>
      <vt:lpstr>ElasticSearch使用总结</vt:lpstr>
      <vt:lpstr>项目背景</vt:lpstr>
      <vt:lpstr>ElasticSearch简介</vt:lpstr>
      <vt:lpstr>ElasticSearch基础概念</vt:lpstr>
      <vt:lpstr>幻灯片 6</vt:lpstr>
      <vt:lpstr>ElasticSearch基础概念</vt:lpstr>
      <vt:lpstr>ElasticSearch基础概念</vt:lpstr>
      <vt:lpstr>问题一: 数据存储</vt:lpstr>
      <vt:lpstr>问题一: 数据存储</vt:lpstr>
      <vt:lpstr>问题一: 数据存储</vt:lpstr>
      <vt:lpstr>问题二: 数据写入</vt:lpstr>
      <vt:lpstr>问题三: 数据检索</vt:lpstr>
      <vt:lpstr>问题三: 数据检索</vt:lpstr>
      <vt:lpstr>问题三: 数据检索</vt:lpstr>
      <vt:lpstr>问题三: 数据检索</vt:lpstr>
      <vt:lpstr>参考文献</vt:lpstr>
      <vt:lpstr>参考文献</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ElasticSearch使用总结</dc:title>
  <dc:creator>Administrator</dc:creator>
  <cp:lastModifiedBy>xbany</cp:lastModifiedBy>
  <cp:revision>171</cp:revision>
  <dcterms:created xsi:type="dcterms:W3CDTF">2019-07-24T02:48:35Z</dcterms:created>
  <dcterms:modified xsi:type="dcterms:W3CDTF">2019-07-28T13:07:21Z</dcterms:modified>
</cp:coreProperties>
</file>