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90" r:id="rId2"/>
    <p:sldId id="392" r:id="rId3"/>
    <p:sldId id="256" r:id="rId4"/>
    <p:sldId id="363" r:id="rId5"/>
    <p:sldId id="374" r:id="rId6"/>
    <p:sldId id="379" r:id="rId7"/>
    <p:sldId id="389" r:id="rId8"/>
    <p:sldId id="377" r:id="rId9"/>
    <p:sldId id="382" r:id="rId10"/>
    <p:sldId id="385" r:id="rId11"/>
    <p:sldId id="384" r:id="rId12"/>
    <p:sldId id="394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FF66"/>
    <a:srgbClr val="00FF00"/>
    <a:srgbClr val="99CCFF"/>
    <a:srgbClr val="FFCC99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8"/>
    <p:restoredTop sz="86332"/>
  </p:normalViewPr>
  <p:slideViewPr>
    <p:cSldViewPr showGuides="1">
      <p:cViewPr varScale="1">
        <p:scale>
          <a:sx n="94" d="100"/>
          <a:sy n="94" d="100"/>
        </p:scale>
        <p:origin x="168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  <a:t>6</a:t>
            </a:fld>
            <a:endParaRPr lang="zh-CN" altLang="en-US" dirty="0"/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  <a:t>7</a:t>
            </a:fld>
            <a:endParaRPr lang="zh-CN" altLang="en-US" dirty="0"/>
          </a:p>
        </p:txBody>
      </p:sp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7"/>
          <p:cNvSpPr/>
          <p:nvPr/>
        </p:nvSpPr>
        <p:spPr>
          <a:xfrm>
            <a:off x="0" y="6165850"/>
            <a:ext cx="9144000" cy="0"/>
          </a:xfrm>
          <a:prstGeom prst="line">
            <a:avLst/>
          </a:prstGeom>
          <a:ln w="762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3779838" y="6165850"/>
            <a:ext cx="2881313" cy="692150"/>
          </a:xfrm>
          <a:prstGeom prst="rect">
            <a:avLst/>
          </a:prstGeom>
          <a:solidFill>
            <a:srgbClr val="008000"/>
          </a:solidFill>
          <a:ln w="9525">
            <a:solidFill>
              <a:srgbClr val="00FF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项目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1-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程序分析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6659563" y="6165850"/>
            <a:ext cx="2484438" cy="692150"/>
          </a:xfrm>
          <a:prstGeom prst="rect">
            <a:avLst/>
          </a:prstGeom>
          <a:solidFill>
            <a:srgbClr val="0066FF"/>
          </a:solidFill>
          <a:ln w="9525">
            <a:solidFill>
              <a:srgbClr val="99CC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基础工业工程</a:t>
            </a: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ltGray">
          <a:xfrm>
            <a:off x="0" y="1196975"/>
            <a:ext cx="9144000" cy="73025"/>
          </a:xfrm>
          <a:prstGeom prst="rect">
            <a:avLst/>
          </a:prstGeom>
          <a:gradFill rotWithShape="1">
            <a:gsLst>
              <a:gs pos="0">
                <a:srgbClr val="009900"/>
              </a:gs>
              <a:gs pos="100000">
                <a:srgbClr val="0066F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/>
          </p:cNvSpPr>
          <p:nvPr>
            <p:ph type="title"/>
          </p:nvPr>
        </p:nvSpPr>
        <p:spPr>
          <a:solidFill>
            <a:srgbClr val="0066FF"/>
          </a:solidFill>
          <a:ln w="38100">
            <a:solidFill>
              <a:srgbClr val="99CCFF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288" y="1484313"/>
            <a:ext cx="8353424" cy="65684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项目实践：分组（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3~4</a:t>
            </a:r>
            <a:r>
              <a:rPr lang="zh-CN" altLang="en-US" sz="2800" b="1" dirty="0">
                <a:latin typeface="Times New Roman" panose="02020603050405020304" pitchFamily="18" charset="0"/>
              </a:rPr>
              <a:t>人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</a:rPr>
              <a:t>组）完成三个课程项目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74663" y="2224088"/>
            <a:ext cx="7011988" cy="0"/>
          </a:xfrm>
          <a:prstGeom prst="line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5288" y="2433638"/>
            <a:ext cx="8229600" cy="294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82905" indent="-382905" defTabSz="1022350" eaLnBrk="0" hangingPunct="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项目选题：程序分析（流程程序分析或管理事务分析）、工作抽样、生产线设计与平衡优化等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82905" indent="-382905" defTabSz="1022350" eaLnBrk="0" hangingPunct="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项目流程：项目分组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项目选题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项目调研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问题分析与改善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项目报告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答辩反馈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82905" indent="-382905" defTabSz="1022350" eaLnBrk="0" hangingPunct="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项目评分：小组成绩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（排名）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</a:rPr>
              <a:t>团队成绩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 descr="宽上对角线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792163"/>
          </a:xfrm>
          <a:blipFill rotWithShape="0">
            <a:blip r:embed="rId2"/>
          </a:blipFill>
          <a:ln w="28575">
            <a:solidFill>
              <a:schemeClr val="hlink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>
                <a:schemeClr val="accent1"/>
              </a:buClr>
              <a:buSzPct val="80000"/>
            </a:pPr>
            <a:r>
              <a:rPr lang="zh-CN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可能出现的问题及解决对策</a:t>
            </a:r>
            <a:endParaRPr lang="zh-CN" altLang="en-US" sz="36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8" name="内容占位符 1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25000"/>
              </a:lnSpc>
            </a:pPr>
            <a:r>
              <a:rPr lang="zh-CN" altLang="zh-CN" sz="2800" dirty="0"/>
              <a:t>①样本数据</a:t>
            </a:r>
            <a:r>
              <a:rPr lang="zh-CN" altLang="en-US" sz="2800" dirty="0"/>
              <a:t>收集困难</a:t>
            </a:r>
            <a:endParaRPr lang="en-US" altLang="zh-CN" sz="280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流程数据必须是多次观测结果，要求详细记录每次的观测数据。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过程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不稳定或中断造成数据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不准确或无法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收集，可以通过</a:t>
            </a:r>
            <a:r>
              <a:rPr lang="zh-CN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简化或随机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近似</a:t>
            </a:r>
            <a:r>
              <a:rPr lang="zh-CN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800" dirty="0"/>
              <a:t>②团队成员配合</a:t>
            </a:r>
            <a:r>
              <a:rPr lang="zh-CN" altLang="en-US" sz="2800" dirty="0"/>
              <a:t>不力</a:t>
            </a:r>
            <a:endParaRPr lang="en-US" altLang="zh-CN" sz="280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以完成项目为目标，团队成员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分工合作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优势互补，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共同努力完成任务。</a:t>
            </a:r>
          </a:p>
        </p:txBody>
      </p:sp>
    </p:spTree>
  </p:cSld>
  <p:clrMapOvr>
    <a:masterClrMapping/>
  </p:clrMapOvr>
  <p:transition spd="slow" advTm="37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 descr="宽上对角线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792163"/>
          </a:xfrm>
          <a:blipFill rotWithShape="0">
            <a:blip r:embed="rId2"/>
          </a:blipFill>
          <a:ln w="28575">
            <a:solidFill>
              <a:schemeClr val="hlink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>
                <a:schemeClr val="accent1"/>
              </a:buClr>
              <a:buSzPct val="80000"/>
            </a:pP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其他问题？</a:t>
            </a:r>
          </a:p>
        </p:txBody>
      </p:sp>
      <p:sp>
        <p:nvSpPr>
          <p:cNvPr id="15362" name="内容占位符 1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请提出你的任何疑问？</a:t>
            </a:r>
            <a:endParaRPr lang="zh-CN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 advTm="312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pattFill prst="wdUpDiag">
            <a:fgClr>
              <a:srgbClr val="FFFF00"/>
            </a:fgClr>
            <a:bgClr>
              <a:srgbClr val="FFFFFF"/>
            </a:bgClr>
          </a:pattFill>
          <a:ln w="28575">
            <a:solidFill>
              <a:schemeClr val="hlink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项目材料提交</a:t>
            </a:r>
          </a:p>
        </p:txBody>
      </p:sp>
      <p:sp>
        <p:nvSpPr>
          <p:cNvPr id="16387" name="内容占位符 1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085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1" indent="-4572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项目报告：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word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版，删除批注，最终的正式版本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PPT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修改错误，最终的正式版本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注意事项：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⑴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项目报告和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PPT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中均有小组成员信息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⑵文件命名规则：组号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+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项目选题（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3+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基于流程程序分析法的寝室打扫流程改善）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⑶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各组组长将小组成员排名单独发到我邮箱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yarongchen@126.com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solidFill>
            <a:srgbClr val="0066FF"/>
          </a:solidFill>
          <a:ln w="38100">
            <a:solidFill>
              <a:srgbClr val="99CCFF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288" y="1484313"/>
            <a:ext cx="7883525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自由分组，轮流担当组长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74663" y="2224088"/>
            <a:ext cx="7011988" cy="0"/>
          </a:xfrm>
          <a:prstGeom prst="line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5288" y="2433638"/>
            <a:ext cx="8229600" cy="24549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82905" indent="-382905" defTabSz="1022350" eaLnBrk="0" hangingPunct="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程序分析与工作抽样项目一名组长，生产线设计与平衡优化项目两名组长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82905" indent="-382905" defTabSz="1022350" eaLnBrk="0" hangingPunct="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项目分组：自由组合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82905" indent="-382905" defTabSz="1022350" eaLnBrk="0" hangingPunct="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Char char="•"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1" descr="cd02"/>
          <p:cNvPicPr>
            <a:picLocks noChangeAspect="1"/>
          </p:cNvPicPr>
          <p:nvPr/>
        </p:nvPicPr>
        <p:blipFill>
          <a:blip r:embed="rId2"/>
          <a:srcRect l="3558" t="3798" r="3873" b="6963"/>
          <a:stretch>
            <a:fillRect/>
          </a:stretch>
        </p:blipFill>
        <p:spPr>
          <a:xfrm>
            <a:off x="0" y="0"/>
            <a:ext cx="9144000" cy="213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17725"/>
            <a:ext cx="9144000" cy="2808288"/>
          </a:xfrm>
        </p:spPr>
        <p:txBody>
          <a:bodyPr vert="horz" wrap="square" lIns="0" tIns="0" rIns="0" bIns="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项目</a:t>
            </a: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1:</a:t>
            </a: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程序分析</a:t>
            </a:r>
            <a:br>
              <a: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</a:b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项目周期：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2023-4-6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2023-4-26</a:t>
            </a:r>
            <a:endParaRPr kumimoji="0" lang="en-US" altLang="zh-CN" sz="6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ransition spd="slow" advTm="331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solidFill>
            <a:srgbClr val="0066FF"/>
          </a:solidFill>
          <a:ln w="38100">
            <a:solidFill>
              <a:srgbClr val="99CCFF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项目介绍</a:t>
            </a:r>
          </a:p>
        </p:txBody>
      </p:sp>
      <p:sp>
        <p:nvSpPr>
          <p:cNvPr id="6146" name="内容占位符 3"/>
          <p:cNvSpPr>
            <a:spLocks noGrp="1"/>
          </p:cNvSpPr>
          <p:nvPr>
            <p:ph sz="half" idx="2"/>
          </p:nvPr>
        </p:nvSpPr>
        <p:spPr>
          <a:xfrm>
            <a:off x="468313" y="1341438"/>
            <a:ext cx="8218487" cy="39592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25000"/>
              </a:lnSpc>
              <a:buClrTx/>
              <a:buSzTx/>
              <a:buFontTx/>
            </a:pPr>
            <a:r>
              <a:rPr lang="zh-CN" altLang="en-US" b="1" dirty="0">
                <a:latin typeface="Times New Roman" panose="02020603050405020304" pitchFamily="18" charset="0"/>
                <a:hlinkClick r:id="rId2" action="ppaction://hlinksldjump"/>
              </a:rPr>
              <a:t>项目</a:t>
            </a:r>
            <a:r>
              <a:rPr lang="zh-CN" altLang="zh-CN" b="1" dirty="0">
                <a:latin typeface="Times New Roman" panose="02020603050405020304" pitchFamily="18" charset="0"/>
                <a:hlinkClick r:id="rId2" action="ppaction://hlinksldjump"/>
              </a:rPr>
              <a:t>任务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Tx/>
              <a:buSzTx/>
              <a:buFontTx/>
            </a:pPr>
            <a:r>
              <a:rPr lang="zh-CN" altLang="en-US" b="1" dirty="0">
                <a:latin typeface="Times New Roman" panose="02020603050405020304" pitchFamily="18" charset="0"/>
                <a:hlinkClick r:id="rId3" action="ppaction://hlinksldjump"/>
              </a:rPr>
              <a:t>理论知识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Tx/>
              <a:buSzTx/>
              <a:buFontTx/>
            </a:pPr>
            <a:r>
              <a:rPr lang="zh-CN" altLang="en-US" b="1" dirty="0">
                <a:latin typeface="Times New Roman" panose="02020603050405020304" pitchFamily="18" charset="0"/>
                <a:hlinkClick r:id="rId4" action="ppaction://hlinksldjump"/>
              </a:rPr>
              <a:t>实施步骤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Tx/>
              <a:buSzTx/>
              <a:buFontTx/>
            </a:pPr>
            <a:r>
              <a:rPr lang="zh-CN" altLang="en-US" b="1" dirty="0">
                <a:latin typeface="Times New Roman" panose="02020603050405020304" pitchFamily="18" charset="0"/>
                <a:hlinkClick r:id="rId5" action="ppaction://hlinksldjump"/>
              </a:rPr>
              <a:t>项目成果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Tx/>
              <a:buSzTx/>
              <a:buFontTx/>
            </a:pPr>
            <a:r>
              <a:rPr lang="zh-CN" altLang="en-US" b="1" dirty="0">
                <a:latin typeface="Times New Roman" panose="02020603050405020304" pitchFamily="18" charset="0"/>
              </a:rPr>
              <a:t>预计</a:t>
            </a:r>
            <a:r>
              <a:rPr lang="en-US" altLang="zh-CN" b="1" dirty="0">
                <a:latin typeface="Times New Roman" panose="02020603050405020304" pitchFamily="18" charset="0"/>
              </a:rPr>
              <a:t>2023-4-26</a:t>
            </a:r>
            <a:r>
              <a:rPr lang="zh-CN" altLang="en-US" b="1" dirty="0">
                <a:latin typeface="Times New Roman" panose="02020603050405020304" pitchFamily="18" charset="0"/>
              </a:rPr>
              <a:t>进行项目答辩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Tx/>
              <a:buSzTx/>
              <a:buFontTx/>
            </a:pP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9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 descr="宽上对角线"/>
          <p:cNvSpPr>
            <a:spLocks noGrp="1"/>
          </p:cNvSpPr>
          <p:nvPr>
            <p:ph type="title"/>
          </p:nvPr>
        </p:nvSpPr>
        <p:spPr>
          <a:xfrm>
            <a:off x="615950" y="260350"/>
            <a:ext cx="7772400" cy="811213"/>
          </a:xfrm>
          <a:blipFill rotWithShape="0">
            <a:blip r:embed="rId2"/>
          </a:blipFill>
          <a:ln w="28575">
            <a:solidFill>
              <a:schemeClr val="hlink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>
                <a:schemeClr val="accent1"/>
              </a:buClr>
              <a:buSzPct val="8000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项目任务</a:t>
            </a:r>
          </a:p>
        </p:txBody>
      </p:sp>
      <p:sp>
        <p:nvSpPr>
          <p:cNvPr id="7170" name="内容占位符 14"/>
          <p:cNvSpPr>
            <a:spLocks noGrp="1"/>
          </p:cNvSpPr>
          <p:nvPr>
            <p:ph idx="1"/>
          </p:nvPr>
        </p:nvSpPr>
        <p:spPr>
          <a:xfrm>
            <a:off x="457200" y="1412875"/>
            <a:ext cx="8470900" cy="46196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05000"/>
              </a:lnSpc>
            </a:pP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针对</a:t>
            </a:r>
            <a:r>
              <a:rPr lang="zh-CN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现实存在的生产或服务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（如金工实习产品加工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过程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、食堂就餐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、银行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业务办理流程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、财务报销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、起床洗漱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过程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、教师上课流程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、医院就诊流程、药店买药流程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等），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工艺程序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、流程程序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、布置与经路分析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管理事务流程分析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方法中选择一种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合适的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按照规范的程序分析步骤和工具方法，对选择的程序</a:t>
            </a:r>
            <a:r>
              <a:rPr lang="zh-CN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问题识别与</a:t>
            </a:r>
            <a:r>
              <a:rPr lang="zh-CN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分析改善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，并进行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改善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效果评价。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37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 descr="宽上对角线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719138"/>
          </a:xfrm>
          <a:blipFill rotWithShape="0">
            <a:blip r:embed="rId3"/>
          </a:blipFill>
          <a:ln w="28575">
            <a:solidFill>
              <a:schemeClr val="hlink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>
                <a:schemeClr val="accent1"/>
              </a:buClr>
              <a:buSzPct val="80000"/>
            </a:pP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项目所需理论知识</a:t>
            </a:r>
          </a:p>
        </p:txBody>
      </p:sp>
      <p:sp>
        <p:nvSpPr>
          <p:cNvPr id="8194" name="内容占位符 11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流程程序分析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人型流程程序分析：以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人的活动流程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为研究对象，通过运用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设施布局图、流程程序图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等工具，结合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5W1H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ECRS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等分析方法，对现有布局和流程进行分析与改善，并进行效果评价。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物型流程程序分析：以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产品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零部件的活动流程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为研究对象，通过运用设施布局图、流程程序图等工具，结合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5W1H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ECRS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等分析方法，对现有布局和流程进行分析与改善，并进行效果评价。</a:t>
            </a:r>
          </a:p>
        </p:txBody>
      </p:sp>
    </p:spTree>
  </p:cSld>
  <p:clrMapOvr>
    <a:masterClrMapping/>
  </p:clrMapOvr>
  <p:transition advTm="33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 descr="宽上对角线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719138"/>
          </a:xfrm>
          <a:blipFill rotWithShape="0">
            <a:blip r:embed="rId3"/>
          </a:blipFill>
          <a:ln w="28575">
            <a:solidFill>
              <a:schemeClr val="hlink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>
                <a:schemeClr val="accent1"/>
              </a:buClr>
              <a:buSzPct val="80000"/>
            </a:pP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项目所需理论知识</a:t>
            </a:r>
          </a:p>
        </p:txBody>
      </p:sp>
      <p:sp>
        <p:nvSpPr>
          <p:cNvPr id="10242" name="内容占位符 11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管理事务分析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以日常工作、学习与生活中涉及的事务处理、信息管理等管理过程为研究对象，通过绘制管理事务流程图等工具，结合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5W1H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ECRS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等分析方法，对现有管理流程进行分析与改善，并进行效果评价。</a:t>
            </a:r>
          </a:p>
        </p:txBody>
      </p:sp>
    </p:spTree>
  </p:cSld>
  <p:clrMapOvr>
    <a:masterClrMapping/>
  </p:clrMapOvr>
  <p:transition advTm="33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 descr="宽上对角线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792163"/>
          </a:xfrm>
          <a:blipFill rotWithShape="0">
            <a:blip r:embed="rId2"/>
          </a:blipFill>
          <a:ln w="28575">
            <a:solidFill>
              <a:schemeClr val="hlink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>
                <a:schemeClr val="accent1"/>
              </a:buClr>
              <a:buSzPct val="80000"/>
            </a:pP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项目实施步骤</a:t>
            </a:r>
          </a:p>
        </p:txBody>
      </p:sp>
      <p:sp>
        <p:nvSpPr>
          <p:cNvPr id="12290" name="内容占位符 13"/>
          <p:cNvSpPr>
            <a:spLocks noGrp="1"/>
          </p:cNvSpPr>
          <p:nvPr>
            <p:ph idx="1"/>
          </p:nvPr>
        </p:nvSpPr>
        <p:spPr>
          <a:xfrm>
            <a:off x="0" y="1412875"/>
            <a:ext cx="9036050" cy="46799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05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（识别与界定问题）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选题：根据项目任务选择合适的流程或过程</a:t>
            </a: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调研，利用观察或跟踪过程收集流程或过程的基本素材</a:t>
            </a: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总体规划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项目组对项目任务进行整体分解，并制定计划和分工，各项目组成员明确各自的任务和完成的内容，组长负责协调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问题分析（设施布局图、流程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5W1H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应用等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改善方案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ECRS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、设施布局图、流程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效果评价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 advTm="35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 descr="宽上对角线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720725"/>
          </a:xfrm>
          <a:blipFill rotWithShape="0">
            <a:blip r:embed="rId2"/>
          </a:blipFill>
          <a:ln w="28575">
            <a:solidFill>
              <a:schemeClr val="hlink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>
                <a:schemeClr val="accent1"/>
              </a:buClr>
              <a:buSzPct val="80000"/>
            </a:pP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项目成果</a:t>
            </a:r>
          </a:p>
        </p:txBody>
      </p:sp>
      <p:sp>
        <p:nvSpPr>
          <p:cNvPr id="13314" name="内容占位符 12"/>
          <p:cNvSpPr>
            <a:spLocks noGrp="1"/>
          </p:cNvSpPr>
          <p:nvPr>
            <p:ph idx="1"/>
          </p:nvPr>
        </p:nvSpPr>
        <p:spPr>
          <a:xfrm>
            <a:off x="107950" y="1341438"/>
            <a:ext cx="9036050" cy="47847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项目报告书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格式参考论文与报告格式要求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问题识别与界定：为什么要选择此程序或问题进行分析？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改善前后设施布局图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或生产路线图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如食堂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设施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布局、银行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设施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布局、寝室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设施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布局、财务报销部门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设施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布局、超市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设施布局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1">
              <a:lnSpc>
                <a:spcPct val="105000"/>
              </a:lnSpc>
            </a:pP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改善前后程序分析图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财务报销流程程序分析图、布置与经路分析图、管理事务流程分析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图、就医流程程序分析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问题分析：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5W1H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改善方案设计：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ECRS</a:t>
            </a:r>
          </a:p>
          <a:p>
            <a:pPr lvl="1">
              <a:lnSpc>
                <a:spcPct val="105000"/>
              </a:lnSpc>
            </a:pP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方案比较评价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如从流程程序分析的五个方面比较改善效果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制作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PPT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答辩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205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06827c5-f6cb-4763-b514-def725fbd6c6"/>
  <p:tag name="COMMONDATA" val="eyJoZGlkIjoiNDBlOGY0N2IxNDNlZGQ0MTk3NzllMTE3ZDRjMWY2NDIifQ=="/>
</p:tagLst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66"/>
      </a:dk2>
      <a:lt2>
        <a:srgbClr val="CCECFF"/>
      </a:lt2>
      <a:accent1>
        <a:srgbClr val="99CCFF"/>
      </a:accent1>
      <a:accent2>
        <a:srgbClr val="FF6600"/>
      </a:accent2>
      <a:accent3>
        <a:srgbClr val="FFFFFF"/>
      </a:accent3>
      <a:accent4>
        <a:srgbClr val="000000"/>
      </a:accent4>
      <a:accent5>
        <a:srgbClr val="CAE2FF"/>
      </a:accent5>
      <a:accent6>
        <a:srgbClr val="E75C00"/>
      </a:accent6>
      <a:hlink>
        <a:srgbClr val="FF6600"/>
      </a:hlink>
      <a:folHlink>
        <a:srgbClr val="0066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66"/>
        </a:dk2>
        <a:lt2>
          <a:srgbClr val="CCECFF"/>
        </a:lt2>
        <a:accent1>
          <a:srgbClr val="99CCFF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5C00"/>
        </a:accent6>
        <a:hlink>
          <a:srgbClr val="FF66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785</Words>
  <Application>Microsoft Office PowerPoint</Application>
  <PresentationFormat>全屏显示(4:3)</PresentationFormat>
  <Paragraphs>61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华文新魏</vt:lpstr>
      <vt:lpstr>楷体</vt:lpstr>
      <vt:lpstr>宋体</vt:lpstr>
      <vt:lpstr>Arial</vt:lpstr>
      <vt:lpstr>Times New Roman</vt:lpstr>
      <vt:lpstr>Wingdings</vt:lpstr>
      <vt:lpstr>默认设计模板</vt:lpstr>
      <vt:lpstr>项目介绍</vt:lpstr>
      <vt:lpstr>项目介绍</vt:lpstr>
      <vt:lpstr>项目1:程序分析 项目周期：2023-4-6～2023-4-26</vt:lpstr>
      <vt:lpstr>项目介绍</vt:lpstr>
      <vt:lpstr>项目任务</vt:lpstr>
      <vt:lpstr>项目所需理论知识</vt:lpstr>
      <vt:lpstr>项目所需理论知识</vt:lpstr>
      <vt:lpstr>项目实施步骤</vt:lpstr>
      <vt:lpstr>项目成果</vt:lpstr>
      <vt:lpstr>可能出现的问题及解决对策</vt:lpstr>
      <vt:lpstr>其他问题？</vt:lpstr>
      <vt:lpstr>项目材料提交</vt:lpstr>
    </vt:vector>
  </TitlesOfParts>
  <Company>硕230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系统工程 （Systems Engineering, SE） —现代管理的系统思维与系统分析方法</dc:title>
  <dc:creator>刘国新</dc:creator>
  <cp:lastModifiedBy>陈 亚绒</cp:lastModifiedBy>
  <cp:revision>178</cp:revision>
  <dcterms:created xsi:type="dcterms:W3CDTF">2003-07-30T07:45:00Z</dcterms:created>
  <dcterms:modified xsi:type="dcterms:W3CDTF">2023-04-06T01:46:32Z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6D2E43E47BA5414388109B7AB8633770</vt:lpwstr>
  </property>
  <property fmtid="{D5CDD505-2E9C-101B-9397-08002B2CF9AE}" pid="3" name="KSOProductBuildVer">
    <vt:lpwstr>2052-11.1.0.13703</vt:lpwstr>
  </property>
</Properties>
</file>