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4" r:id="rId2"/>
    <p:sldId id="298" r:id="rId3"/>
    <p:sldId id="307" r:id="rId4"/>
    <p:sldId id="300" r:id="rId5"/>
    <p:sldId id="301" r:id="rId6"/>
    <p:sldId id="299" r:id="rId7"/>
    <p:sldId id="302" r:id="rId8"/>
    <p:sldId id="303" r:id="rId9"/>
    <p:sldId id="304" r:id="rId10"/>
    <p:sldId id="306" r:id="rId11"/>
    <p:sldId id="308" r:id="rId12"/>
    <p:sldId id="309" r:id="rId13"/>
    <p:sldId id="317" r:id="rId14"/>
    <p:sldId id="311" r:id="rId15"/>
    <p:sldId id="310" r:id="rId16"/>
    <p:sldId id="312" r:id="rId17"/>
    <p:sldId id="313" r:id="rId18"/>
    <p:sldId id="297" r:id="rId19"/>
    <p:sldId id="314" r:id="rId20"/>
    <p:sldId id="315" r:id="rId21"/>
    <p:sldId id="316" r:id="rId22"/>
    <p:sldId id="321" r:id="rId23"/>
    <p:sldId id="320" r:id="rId24"/>
    <p:sldId id="319" r:id="rId25"/>
    <p:sldId id="324" r:id="rId26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600"/>
    <a:srgbClr val="00693E"/>
    <a:srgbClr val="C4DD88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6241" autoAdjust="0"/>
  </p:normalViewPr>
  <p:slideViewPr>
    <p:cSldViewPr showGuides="1">
      <p:cViewPr varScale="1">
        <p:scale>
          <a:sx n="159" d="100"/>
          <a:sy n="159" d="100"/>
        </p:scale>
        <p:origin x="27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984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[Footer]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087485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336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33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[Footer]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336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336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1CF20-2D0C-F340-B55E-6EBE14D73A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[Footer]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2800" b="0" dirty="0" smtClean="0">
                <a:latin typeface="+mn-lt"/>
              </a:defRPr>
            </a:lvl1pPr>
            <a:lvl2pPr marL="405023" indent="-202512">
              <a:buFont typeface="+mj-lt"/>
              <a:buAutoNum type="alphaLcPeriod"/>
              <a:defRPr lang="en-US" sz="2400" b="0" dirty="0" smtClean="0">
                <a:latin typeface="+mn-lt"/>
              </a:defRPr>
            </a:lvl2pPr>
            <a:lvl3pPr marL="607535" indent="-202046">
              <a:buFont typeface="+mj-lt"/>
              <a:buAutoNum type="romanLcPeriod"/>
              <a:defRPr lang="en-US" sz="2000" b="0" dirty="0" smtClean="0">
                <a:latin typeface="+mn-lt"/>
              </a:defRPr>
            </a:lvl3pPr>
            <a:lvl4pPr marL="810046" indent="-202512">
              <a:buFont typeface="+mj-lt"/>
              <a:buAutoNum type="arabicPeriod"/>
              <a:defRPr lang="en-US" sz="2000" b="0" dirty="0" smtClean="0">
                <a:latin typeface="+mn-lt"/>
              </a:defRPr>
            </a:lvl4pPr>
            <a:lvl5pPr marL="1012558" indent="-202512">
              <a:buFont typeface="+mj-lt"/>
              <a:buAutoNum type="alphaLcPeriod"/>
              <a:defRPr lang="en-US" sz="2000" b="0" dirty="0">
                <a:latin typeface="+mn-lt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84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40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116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b="0" kern="1200" baseline="0">
          <a:solidFill>
            <a:schemeClr val="accent1"/>
          </a:solidFill>
          <a:latin typeface="+mj-lt"/>
          <a:ea typeface="+mn-ea"/>
          <a:cs typeface="+mn-cs"/>
        </a:defRPr>
      </a:lvl5pPr>
      <a:lvl6pPr marL="176818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Artificial intelligence:</a:t>
            </a:r>
            <a:br>
              <a:rPr lang="en-AU" dirty="0"/>
            </a:br>
            <a:r>
              <a:rPr lang="en-AU" dirty="0"/>
              <a:t>Ideas &amp; their evolution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764955" y="4694972"/>
            <a:ext cx="8176156" cy="1519166"/>
          </a:xfrm>
        </p:spPr>
        <p:txBody>
          <a:bodyPr>
            <a:normAutofit/>
          </a:bodyPr>
          <a:lstStyle/>
          <a:p>
            <a:r>
              <a:rPr lang="en-AU" dirty="0"/>
              <a:t>Lecture 1 of “Mathematics and AI”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B4659-903A-4901-BECF-603E233E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Schwarze Math 76.01 Summer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oden abacus on a table&#10;&#10;Description automatically generated">
            <a:extLst>
              <a:ext uri="{FF2B5EF4-FFF2-40B4-BE49-F238E27FC236}">
                <a16:creationId xmlns:a16="http://schemas.microsoft.com/office/drawing/2014/main" id="{955828D3-2EBE-57E3-8997-44CD5A2FFF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0868" r="108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F29-63F2-625B-8B5A-75EAE8243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C8405-B0B1-8235-6E57-7DD868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 and weak 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F658-762B-4F1E-F4C6-6A25A60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9A8454-C953-7EB4-056C-CF0214D42D84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</p:spTree>
    <p:extLst>
      <p:ext uri="{BB962C8B-B14F-4D97-AF65-F5344CB8AC3E}">
        <p14:creationId xmlns:p14="http://schemas.microsoft.com/office/powerpoint/2010/main" val="252527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DABD-4FA0-918E-40C1-FCFEBAD1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9" y="5181600"/>
            <a:ext cx="11537524" cy="588793"/>
          </a:xfrm>
        </p:spPr>
        <p:txBody>
          <a:bodyPr/>
          <a:lstStyle/>
          <a:p>
            <a:r>
              <a:rPr lang="en-US" sz="2800" i="1" dirty="0"/>
              <a:t>“Artificial intelligence is the science of making machines do things that would require intelligence if done by men.”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57670-5487-5C66-8042-F62EA75DC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027" y="6052488"/>
            <a:ext cx="11546006" cy="216889"/>
          </a:xfrm>
        </p:spPr>
        <p:txBody>
          <a:bodyPr/>
          <a:lstStyle/>
          <a:p>
            <a:r>
              <a:rPr lang="en-US" dirty="0"/>
              <a:t>Marvin Minsky 1968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B5C69-9170-E5BF-5C87-BD4F77B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8651-2FFC-D8C7-1F88-F2C5CDD82C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Schwarze Math 76.01 Summer 2024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B9C6F-3F2C-E909-89BB-2FC20729B8C1}"/>
              </a:ext>
            </a:extLst>
          </p:cNvPr>
          <p:cNvSpPr txBox="1">
            <a:spLocks/>
          </p:cNvSpPr>
          <p:nvPr/>
        </p:nvSpPr>
        <p:spPr>
          <a:xfrm>
            <a:off x="1219200" y="1413894"/>
            <a:ext cx="6491720" cy="20151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42974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164" b="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6120" dirty="0"/>
              <a:t>Approaches to AI</a:t>
            </a:r>
          </a:p>
        </p:txBody>
      </p:sp>
    </p:spTree>
    <p:extLst>
      <p:ext uri="{BB962C8B-B14F-4D97-AF65-F5344CB8AC3E}">
        <p14:creationId xmlns:p14="http://schemas.microsoft.com/office/powerpoint/2010/main" val="34158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oden abacus on a table&#10;&#10;Description automatically generated">
            <a:extLst>
              <a:ext uri="{FF2B5EF4-FFF2-40B4-BE49-F238E27FC236}">
                <a16:creationId xmlns:a16="http://schemas.microsoft.com/office/drawing/2014/main" id="{955828D3-2EBE-57E3-8997-44CD5A2FFF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0868" r="108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F29-63F2-625B-8B5A-75EAE8243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C8405-B0B1-8235-6E57-7DD868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F658-762B-4F1E-F4C6-6A25A60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9A8454-C953-7EB4-056C-CF0214D42D84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</p:spTree>
    <p:extLst>
      <p:ext uri="{BB962C8B-B14F-4D97-AF65-F5344CB8AC3E}">
        <p14:creationId xmlns:p14="http://schemas.microsoft.com/office/powerpoint/2010/main" val="133731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oden abacus on a table&#10;&#10;Description automatically generated">
            <a:extLst>
              <a:ext uri="{FF2B5EF4-FFF2-40B4-BE49-F238E27FC236}">
                <a16:creationId xmlns:a16="http://schemas.microsoft.com/office/drawing/2014/main" id="{955828D3-2EBE-57E3-8997-44CD5A2FFF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0868" r="108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F29-63F2-625B-8B5A-75EAE8243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10" y="2895600"/>
            <a:ext cx="4356661" cy="35973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C8405-B0B1-8235-6E57-7DD868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Goedel’s</a:t>
            </a:r>
            <a:r>
              <a:rPr lang="en-US" dirty="0"/>
              <a:t> incompleteness theorem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F658-762B-4F1E-F4C6-6A25A60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9A8454-C953-7EB4-056C-CF0214D42D84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</p:spTree>
    <p:extLst>
      <p:ext uri="{BB962C8B-B14F-4D97-AF65-F5344CB8AC3E}">
        <p14:creationId xmlns:p14="http://schemas.microsoft.com/office/powerpoint/2010/main" val="22199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oden abacus on a table&#10;&#10;Description automatically generated">
            <a:extLst>
              <a:ext uri="{FF2B5EF4-FFF2-40B4-BE49-F238E27FC236}">
                <a16:creationId xmlns:a16="http://schemas.microsoft.com/office/drawing/2014/main" id="{955828D3-2EBE-57E3-8997-44CD5A2FFF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0868" r="108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F29-63F2-625B-8B5A-75EAE8243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C8405-B0B1-8235-6E57-7DD868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F658-762B-4F1E-F4C6-6A25A60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9A8454-C953-7EB4-056C-CF0214D42D84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</p:spTree>
    <p:extLst>
      <p:ext uri="{BB962C8B-B14F-4D97-AF65-F5344CB8AC3E}">
        <p14:creationId xmlns:p14="http://schemas.microsoft.com/office/powerpoint/2010/main" val="391704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oden abacus on a table&#10;&#10;Description automatically generated">
            <a:extLst>
              <a:ext uri="{FF2B5EF4-FFF2-40B4-BE49-F238E27FC236}">
                <a16:creationId xmlns:a16="http://schemas.microsoft.com/office/drawing/2014/main" id="{955828D3-2EBE-57E3-8997-44CD5A2FFF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0868" r="108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F29-63F2-625B-8B5A-75EAE8243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C8405-B0B1-8235-6E57-7DD868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Neuro-inspired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F658-762B-4F1E-F4C6-6A25A60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9A8454-C953-7EB4-056C-CF0214D42D84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</p:spTree>
    <p:extLst>
      <p:ext uri="{BB962C8B-B14F-4D97-AF65-F5344CB8AC3E}">
        <p14:creationId xmlns:p14="http://schemas.microsoft.com/office/powerpoint/2010/main" val="16709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oden abacus on a table&#10;&#10;Description automatically generated">
            <a:extLst>
              <a:ext uri="{FF2B5EF4-FFF2-40B4-BE49-F238E27FC236}">
                <a16:creationId xmlns:a16="http://schemas.microsoft.com/office/drawing/2014/main" id="{955828D3-2EBE-57E3-8997-44CD5A2FFF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0868" r="108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F29-63F2-625B-8B5A-75EAE8243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C8405-B0B1-8235-6E57-7DD868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Evolutionary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F658-762B-4F1E-F4C6-6A25A60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9A8454-C953-7EB4-056C-CF0214D42D84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</p:spTree>
    <p:extLst>
      <p:ext uri="{BB962C8B-B14F-4D97-AF65-F5344CB8AC3E}">
        <p14:creationId xmlns:p14="http://schemas.microsoft.com/office/powerpoint/2010/main" val="26617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B5C69-9170-E5BF-5C87-BD4F77B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8651-2FFC-D8C7-1F88-F2C5CDD82C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Schwarze Math 76.01 Summer 2024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803DE8-4313-B6A3-14D2-68F4C1EF0699}"/>
              </a:ext>
            </a:extLst>
          </p:cNvPr>
          <p:cNvSpPr txBox="1">
            <a:spLocks/>
          </p:cNvSpPr>
          <p:nvPr/>
        </p:nvSpPr>
        <p:spPr>
          <a:xfrm>
            <a:off x="1219200" y="1413894"/>
            <a:ext cx="10287000" cy="20151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42974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164" b="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6120" dirty="0"/>
              <a:t>The Dartmouth Workshop</a:t>
            </a:r>
          </a:p>
        </p:txBody>
      </p:sp>
    </p:spTree>
    <p:extLst>
      <p:ext uri="{BB962C8B-B14F-4D97-AF65-F5344CB8AC3E}">
        <p14:creationId xmlns:p14="http://schemas.microsoft.com/office/powerpoint/2010/main" val="27372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letter from a person&#10;&#10;Description automatically generated with medium confidence">
            <a:extLst>
              <a:ext uri="{FF2B5EF4-FFF2-40B4-BE49-F238E27FC236}">
                <a16:creationId xmlns:a16="http://schemas.microsoft.com/office/drawing/2014/main" id="{CC1A5037-9AD7-136F-2EBF-2C2F8F450F0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l="2" t="2" r="-2" b="21038"/>
          <a:stretch/>
        </p:blipFill>
        <p:spPr>
          <a:xfrm>
            <a:off x="6132576" y="0"/>
            <a:ext cx="5645400" cy="6858000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B51E46-9530-646F-D5AA-3E649EF8F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10" y="2365638"/>
            <a:ext cx="4356661" cy="412730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CCF348C-DCDC-BC7C-A6A1-BB354553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>
            <a:normAutofit/>
          </a:bodyPr>
          <a:lstStyle/>
          <a:p>
            <a:r>
              <a:rPr lang="en-US" dirty="0"/>
              <a:t>John McCarthy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0C670-1FB9-C5F7-9E7F-27E1384B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5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letter from a person&#10;&#10;Description automatically generated with medium confidence">
            <a:extLst>
              <a:ext uri="{FF2B5EF4-FFF2-40B4-BE49-F238E27FC236}">
                <a16:creationId xmlns:a16="http://schemas.microsoft.com/office/drawing/2014/main" id="{CC1A5037-9AD7-136F-2EBF-2C2F8F450F0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l="2" t="2" r="-2" b="21038"/>
          <a:stretch/>
        </p:blipFill>
        <p:spPr>
          <a:xfrm>
            <a:off x="6132576" y="0"/>
            <a:ext cx="5645400" cy="6858000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B51E46-9530-646F-D5AA-3E649EF8F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10" y="2365638"/>
            <a:ext cx="4356661" cy="412730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CCF348C-DCDC-BC7C-A6A1-BB354553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>
            <a:normAutofit fontScale="90000"/>
          </a:bodyPr>
          <a:lstStyle/>
          <a:p>
            <a:r>
              <a:rPr lang="en-US" dirty="0"/>
              <a:t>Can we count on you?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0C670-1FB9-C5F7-9E7F-27E1384B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64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B25018-0946-D587-4C04-CDE775B0744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8630" indent="-514350">
              <a:buFont typeface="+mj-lt"/>
              <a:buAutoNum type="arabicPeriod"/>
            </a:pPr>
            <a:r>
              <a:rPr lang="en-US" dirty="0"/>
              <a:t>What is AI?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Approaches to AI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The Dartmouth Workshop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Separating the What and How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Course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17A21C-2D9B-ED78-95EA-6B384F68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CDB58-194B-45EA-E7DC-A52D1506CA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Schwarze Math 76.01 Summer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271E6-F9FA-A57C-52A5-45F23B16D1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35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letter from a person&#10;&#10;Description automatically generated with medium confidence">
            <a:extLst>
              <a:ext uri="{FF2B5EF4-FFF2-40B4-BE49-F238E27FC236}">
                <a16:creationId xmlns:a16="http://schemas.microsoft.com/office/drawing/2014/main" id="{CC1A5037-9AD7-136F-2EBF-2C2F8F450F0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l="2" t="2" r="-2" b="21038"/>
          <a:stretch/>
        </p:blipFill>
        <p:spPr>
          <a:xfrm>
            <a:off x="6132576" y="0"/>
            <a:ext cx="5645400" cy="6858000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B51E46-9530-646F-D5AA-3E649EF8F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10" y="2365638"/>
            <a:ext cx="4356661" cy="412730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CCF348C-DCDC-BC7C-A6A1-BB354553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>
            <a:normAutofit fontScale="90000"/>
          </a:bodyPr>
          <a:lstStyle/>
          <a:p>
            <a:r>
              <a:rPr lang="en-US" dirty="0"/>
              <a:t>The Birthplace of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0C670-1FB9-C5F7-9E7F-27E1384B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92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DABD-4FA0-918E-40C1-FCFEBAD1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9" y="5181600"/>
            <a:ext cx="11537524" cy="588793"/>
          </a:xfrm>
        </p:spPr>
        <p:txBody>
          <a:bodyPr/>
          <a:lstStyle/>
          <a:p>
            <a:r>
              <a:rPr lang="en-US" sz="2800" i="1" dirty="0"/>
              <a:t>“A man provided with paper, pencil, and rubber, and subject to strict discipline, is in effect a universal machine.”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57670-5487-5C66-8042-F62EA75DC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268" y="6019800"/>
            <a:ext cx="11546006" cy="216889"/>
          </a:xfrm>
        </p:spPr>
        <p:txBody>
          <a:bodyPr/>
          <a:lstStyle/>
          <a:p>
            <a:r>
              <a:rPr lang="en-US" dirty="0"/>
              <a:t>Alan Turing 1948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B5C69-9170-E5BF-5C87-BD4F77B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8651-2FFC-D8C7-1F88-F2C5CDD82C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Schwarze Math 76.01 Summer 2024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803DE8-4313-B6A3-14D2-68F4C1EF0699}"/>
              </a:ext>
            </a:extLst>
          </p:cNvPr>
          <p:cNvSpPr txBox="1">
            <a:spLocks/>
          </p:cNvSpPr>
          <p:nvPr/>
        </p:nvSpPr>
        <p:spPr>
          <a:xfrm>
            <a:off x="1219200" y="1413894"/>
            <a:ext cx="10287000" cy="20151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42974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164" b="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6120" dirty="0"/>
              <a:t>What and how?</a:t>
            </a:r>
          </a:p>
        </p:txBody>
      </p:sp>
    </p:spTree>
    <p:extLst>
      <p:ext uri="{BB962C8B-B14F-4D97-AF65-F5344CB8AC3E}">
        <p14:creationId xmlns:p14="http://schemas.microsoft.com/office/powerpoint/2010/main" val="2707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ED8A86-B593-CB51-4EF4-2FF4D219A3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5789-14DB-C619-2D38-3450D817A3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73AE8-36EA-14E4-F3CB-28D1412D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how?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2D1B-3E28-2D2B-232B-E2580E7BE4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[Footer]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8ED4-CE9A-8491-B26C-2C130A6FD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058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letter from a person&#10;&#10;Description automatically generated with medium confidence">
            <a:extLst>
              <a:ext uri="{FF2B5EF4-FFF2-40B4-BE49-F238E27FC236}">
                <a16:creationId xmlns:a16="http://schemas.microsoft.com/office/drawing/2014/main" id="{CC1A5037-9AD7-136F-2EBF-2C2F8F450F0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l="2" t="2" r="-2" b="21038"/>
          <a:stretch/>
        </p:blipFill>
        <p:spPr>
          <a:xfrm>
            <a:off x="6132576" y="0"/>
            <a:ext cx="5645400" cy="6858000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B51E46-9530-646F-D5AA-3E649EF8F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10" y="2365638"/>
            <a:ext cx="4356661" cy="412730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CCF348C-DCDC-BC7C-A6A1-BB354553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>
            <a:normAutofit/>
          </a:bodyPr>
          <a:lstStyle/>
          <a:p>
            <a:r>
              <a:rPr lang="en-US" dirty="0"/>
              <a:t>Venn diagram of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0C670-1FB9-C5F7-9E7F-27E1384B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68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letter from a person&#10;&#10;Description automatically generated with medium confidence">
            <a:extLst>
              <a:ext uri="{FF2B5EF4-FFF2-40B4-BE49-F238E27FC236}">
                <a16:creationId xmlns:a16="http://schemas.microsoft.com/office/drawing/2014/main" id="{CC1A5037-9AD7-136F-2EBF-2C2F8F450F0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l="2" t="2" r="-2" b="21038"/>
          <a:stretch/>
        </p:blipFill>
        <p:spPr>
          <a:xfrm>
            <a:off x="6132576" y="0"/>
            <a:ext cx="5645400" cy="6858000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B51E46-9530-646F-D5AA-3E649EF8F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10" y="2365638"/>
            <a:ext cx="4356661" cy="412730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CCF348C-DCDC-BC7C-A6A1-BB354553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>
            <a:normAutofit fontScale="90000"/>
          </a:bodyPr>
          <a:lstStyle/>
          <a:p>
            <a:r>
              <a:rPr lang="en-US" dirty="0"/>
              <a:t>Everything is statistics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0C670-1FB9-C5F7-9E7F-27E1384B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6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B25018-0946-D587-4C04-CDE775B0744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Course project</a:t>
            </a:r>
          </a:p>
          <a:p>
            <a:r>
              <a:rPr lang="en-US" dirty="0"/>
              <a:t>Links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17A21C-2D9B-ED78-95EA-6B384F68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CDB58-194B-45EA-E7DC-A52D1506CA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Schwarze Math 76.01 Summer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271E6-F9FA-A57C-52A5-45F23B16D1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1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DABD-4FA0-918E-40C1-FCFEBAD1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9" y="5181600"/>
            <a:ext cx="11537524" cy="588793"/>
          </a:xfrm>
        </p:spPr>
        <p:txBody>
          <a:bodyPr/>
          <a:lstStyle/>
          <a:p>
            <a:r>
              <a:rPr lang="en-US" sz="2800" i="1" dirty="0"/>
              <a:t>“As soon as it works, nobody calls it AI anymore.”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57670-5487-5C66-8042-F62EA75DC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Attributed to John McCarthy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B5C69-9170-E5BF-5C87-BD4F77B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8651-2FFC-D8C7-1F88-F2C5CDD82C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Schwarze Math 76.01 Summer 2024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60EB0C-641B-F6FB-56E9-C192D5309448}"/>
              </a:ext>
            </a:extLst>
          </p:cNvPr>
          <p:cNvSpPr txBox="1">
            <a:spLocks/>
          </p:cNvSpPr>
          <p:nvPr/>
        </p:nvSpPr>
        <p:spPr>
          <a:xfrm>
            <a:off x="1219200" y="1413894"/>
            <a:ext cx="6491720" cy="20151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42974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164" b="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6120" dirty="0"/>
              <a:t>What is AI?</a:t>
            </a:r>
          </a:p>
        </p:txBody>
      </p:sp>
    </p:spTree>
    <p:extLst>
      <p:ext uri="{BB962C8B-B14F-4D97-AF65-F5344CB8AC3E}">
        <p14:creationId xmlns:p14="http://schemas.microsoft.com/office/powerpoint/2010/main" val="13344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F3456DD-E1AF-7D8F-565F-91CE1F9D434A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l="286" t="406" r="457" b="80246"/>
          <a:stretch/>
        </p:blipFill>
        <p:spPr>
          <a:xfrm>
            <a:off x="4800600" y="811961"/>
            <a:ext cx="7233837" cy="101683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7016-3B55-B8DB-21B4-FDD141D14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487539-A833-4C6F-DA89-DD7BBA3E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2FCC8-5102-D4CE-B901-8D40EB4B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3C0ACBF-D32C-F357-C6F6-2363F2E77AF8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AC9A6-A681-782D-848F-D7923DDDF770}"/>
              </a:ext>
            </a:extLst>
          </p:cNvPr>
          <p:cNvSpPr txBox="1"/>
          <p:nvPr/>
        </p:nvSpPr>
        <p:spPr>
          <a:xfrm>
            <a:off x="10058400" y="6614857"/>
            <a:ext cx="2180405" cy="243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0" dirty="0"/>
              <a:t>Source: www.merriam-webster.com</a:t>
            </a:r>
          </a:p>
        </p:txBody>
      </p:sp>
    </p:spTree>
    <p:extLst>
      <p:ext uri="{BB962C8B-B14F-4D97-AF65-F5344CB8AC3E}">
        <p14:creationId xmlns:p14="http://schemas.microsoft.com/office/powerpoint/2010/main" val="226309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F3456DD-E1AF-7D8F-565F-91CE1F9D434A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l="286" t="405" r="457" b="-1"/>
          <a:stretch/>
        </p:blipFill>
        <p:spPr>
          <a:xfrm>
            <a:off x="4800600" y="811961"/>
            <a:ext cx="7233837" cy="523407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7016-3B55-B8DB-21B4-FDD141D14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487539-A833-4C6F-DA89-DD7BBA3E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2FCC8-5102-D4CE-B901-8D40EB4B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7D34D-3937-C628-B83E-BF476F1735AD}"/>
              </a:ext>
            </a:extLst>
          </p:cNvPr>
          <p:cNvSpPr txBox="1"/>
          <p:nvPr/>
        </p:nvSpPr>
        <p:spPr>
          <a:xfrm>
            <a:off x="10058400" y="6614857"/>
            <a:ext cx="2180405" cy="243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0" dirty="0"/>
              <a:t>Source: www.merriam-webster.com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C8BFA1C-DA3C-6819-A548-3003E127FDC3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B7E7E-22FA-148A-77F3-A3D8EA6DF2B7}"/>
              </a:ext>
            </a:extLst>
          </p:cNvPr>
          <p:cNvSpPr/>
          <p:nvPr/>
        </p:nvSpPr>
        <p:spPr>
          <a:xfrm>
            <a:off x="5486400" y="2438400"/>
            <a:ext cx="990600" cy="457200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A4617-543A-62FA-93EA-EF79AE540B2C}"/>
              </a:ext>
            </a:extLst>
          </p:cNvPr>
          <p:cNvSpPr/>
          <p:nvPr/>
        </p:nvSpPr>
        <p:spPr>
          <a:xfrm>
            <a:off x="5410200" y="4522039"/>
            <a:ext cx="1295400" cy="457200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B2A73-B324-F478-0884-0BDEBA115A1F}"/>
              </a:ext>
            </a:extLst>
          </p:cNvPr>
          <p:cNvSpPr/>
          <p:nvPr/>
        </p:nvSpPr>
        <p:spPr>
          <a:xfrm>
            <a:off x="7513831" y="5669280"/>
            <a:ext cx="1553969" cy="457200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oden abacus on a table&#10;&#10;Description automatically generated">
            <a:extLst>
              <a:ext uri="{FF2B5EF4-FFF2-40B4-BE49-F238E27FC236}">
                <a16:creationId xmlns:a16="http://schemas.microsoft.com/office/drawing/2014/main" id="{955828D3-2EBE-57E3-8997-44CD5A2FFF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0868" r="108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F29-63F2-625B-8B5A-75EAE8243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C8405-B0B1-8235-6E57-7DD868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F658-762B-4F1E-F4C6-6A25A60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9A8454-C953-7EB4-056C-CF0214D42D84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</p:spTree>
    <p:extLst>
      <p:ext uri="{BB962C8B-B14F-4D97-AF65-F5344CB8AC3E}">
        <p14:creationId xmlns:p14="http://schemas.microsoft.com/office/powerpoint/2010/main" val="20831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oden abacus on a table&#10;&#10;Description automatically generated">
            <a:extLst>
              <a:ext uri="{FF2B5EF4-FFF2-40B4-BE49-F238E27FC236}">
                <a16:creationId xmlns:a16="http://schemas.microsoft.com/office/drawing/2014/main" id="{955828D3-2EBE-57E3-8997-44CD5A2FFF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0868" r="108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F29-63F2-625B-8B5A-75EAE8243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C8405-B0B1-8235-6E57-7DD868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F658-762B-4F1E-F4C6-6A25A60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9A8454-C953-7EB4-056C-CF0214D42D84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</p:spTree>
    <p:extLst>
      <p:ext uri="{BB962C8B-B14F-4D97-AF65-F5344CB8AC3E}">
        <p14:creationId xmlns:p14="http://schemas.microsoft.com/office/powerpoint/2010/main" val="17457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oden abacus on a table&#10;&#10;Description automatically generated">
            <a:extLst>
              <a:ext uri="{FF2B5EF4-FFF2-40B4-BE49-F238E27FC236}">
                <a16:creationId xmlns:a16="http://schemas.microsoft.com/office/drawing/2014/main" id="{955828D3-2EBE-57E3-8997-44CD5A2FFF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0868" r="108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F29-63F2-625B-8B5A-75EAE8243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C8405-B0B1-8235-6E57-7DD868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F658-762B-4F1E-F4C6-6A25A60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9A8454-C953-7EB4-056C-CF0214D42D84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</p:spTree>
    <p:extLst>
      <p:ext uri="{BB962C8B-B14F-4D97-AF65-F5344CB8AC3E}">
        <p14:creationId xmlns:p14="http://schemas.microsoft.com/office/powerpoint/2010/main" val="9293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oden abacus on a table&#10;&#10;Description automatically generated">
            <a:extLst>
              <a:ext uri="{FF2B5EF4-FFF2-40B4-BE49-F238E27FC236}">
                <a16:creationId xmlns:a16="http://schemas.microsoft.com/office/drawing/2014/main" id="{955828D3-2EBE-57E3-8997-44CD5A2FFF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0868" r="1086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F29-63F2-625B-8B5A-75EAE8243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C8405-B0B1-8235-6E57-7DD868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Turing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F658-762B-4F1E-F4C6-6A25A60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9A8454-C953-7EB4-056C-CF0214D42D84}"/>
              </a:ext>
            </a:extLst>
          </p:cNvPr>
          <p:cNvSpPr txBox="1">
            <a:spLocks/>
          </p:cNvSpPr>
          <p:nvPr/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088279" rtl="0" eaLnBrk="1" latinLnBrk="0" hangingPunct="1">
              <a:defRPr sz="98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693E"/>
                </a:solidFill>
              </a:rPr>
              <a:t>Schwarze Math 76.01 Summer 2024</a:t>
            </a:r>
          </a:p>
        </p:txBody>
      </p:sp>
    </p:spTree>
    <p:extLst>
      <p:ext uri="{BB962C8B-B14F-4D97-AF65-F5344CB8AC3E}">
        <p14:creationId xmlns:p14="http://schemas.microsoft.com/office/powerpoint/2010/main" val="23196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8" id="{BE358758-C192-7F48-A888-046A0C83140D}" vid="{5D3D2DA7-C4E6-3841-8354-1F24A6027E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199</TotalTime>
  <Words>307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Dartmouth</vt:lpstr>
      <vt:lpstr>Artificial intelligence: Ideas &amp; their evolution</vt:lpstr>
      <vt:lpstr>Outline</vt:lpstr>
      <vt:lpstr>“As soon as it works, nobody calls it AI anymore.”</vt:lpstr>
      <vt:lpstr>Intelligence</vt:lpstr>
      <vt:lpstr>Intelligence</vt:lpstr>
      <vt:lpstr>Reason</vt:lpstr>
      <vt:lpstr>Information</vt:lpstr>
      <vt:lpstr>Comprehension</vt:lpstr>
      <vt:lpstr>The Turing Test</vt:lpstr>
      <vt:lpstr>Strong and weak AI</vt:lpstr>
      <vt:lpstr>“Artificial intelligence is the science of making machines do things that would require intelligence if done by men.”</vt:lpstr>
      <vt:lpstr>Logical approach</vt:lpstr>
      <vt:lpstr>Goedel’s incompleteness theorem</vt:lpstr>
      <vt:lpstr>Probabilistic approach</vt:lpstr>
      <vt:lpstr>Neuro-inspired approach</vt:lpstr>
      <vt:lpstr>Evolutionary approach</vt:lpstr>
      <vt:lpstr>PowerPoint Presentation</vt:lpstr>
      <vt:lpstr>John McCarthy</vt:lpstr>
      <vt:lpstr>Can we count on you?</vt:lpstr>
      <vt:lpstr>The Birthplace of AI</vt:lpstr>
      <vt:lpstr>“A man provided with paper, pencil, and rubber, and subject to strict discipline, is in effect a universal machine.”</vt:lpstr>
      <vt:lpstr>What and how?</vt:lpstr>
      <vt:lpstr>Venn diagram of AI</vt:lpstr>
      <vt:lpstr>Everything is statistics</vt:lpstr>
      <vt:lpstr>Course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Richard G. Clark</dc:creator>
  <cp:keywords/>
  <dc:description/>
  <cp:lastModifiedBy>Alice C. Schwarze</cp:lastModifiedBy>
  <cp:revision>2</cp:revision>
  <cp:lastPrinted>2018-02-22T17:02:12Z</cp:lastPrinted>
  <dcterms:created xsi:type="dcterms:W3CDTF">2022-02-03T18:04:20Z</dcterms:created>
  <dcterms:modified xsi:type="dcterms:W3CDTF">2024-06-19T21:06:42Z</dcterms:modified>
  <cp:category/>
</cp:coreProperties>
</file>