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sldIdLst>
    <p:sldId id="278" r:id="rId5"/>
    <p:sldId id="301" r:id="rId6"/>
    <p:sldId id="279" r:id="rId7"/>
    <p:sldId id="280" r:id="rId8"/>
    <p:sldId id="297" r:id="rId9"/>
    <p:sldId id="298" r:id="rId10"/>
    <p:sldId id="305" r:id="rId11"/>
    <p:sldId id="302" r:id="rId12"/>
    <p:sldId id="303" r:id="rId13"/>
    <p:sldId id="294" r:id="rId14"/>
    <p:sldId id="281" r:id="rId15"/>
    <p:sldId id="304" r:id="rId16"/>
    <p:sldId id="299" r:id="rId17"/>
    <p:sldId id="292" r:id="rId18"/>
    <p:sldId id="282"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3764D-494C-4CCD-9669-B7092E7022E5}" v="2" dt="2024-01-29T10:09:52.07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09" autoAdjust="0"/>
  </p:normalViewPr>
  <p:slideViewPr>
    <p:cSldViewPr snapToGrid="0" snapToObjects="1">
      <p:cViewPr varScale="1">
        <p:scale>
          <a:sx n="82" d="100"/>
          <a:sy n="82" d="100"/>
        </p:scale>
        <p:origin x="557"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L BARANWAL" userId="6812b9e15d4e53b0" providerId="LiveId" clId="{3664A4D6-202B-47BA-978D-02D77E19628A}"/>
    <pc:docChg chg="modSld">
      <pc:chgData name="MEENAL BARANWAL" userId="6812b9e15d4e53b0" providerId="LiveId" clId="{3664A4D6-202B-47BA-978D-02D77E19628A}" dt="2024-01-30T03:42:28.034" v="26" actId="20577"/>
      <pc:docMkLst>
        <pc:docMk/>
      </pc:docMkLst>
      <pc:sldChg chg="modSp mod">
        <pc:chgData name="MEENAL BARANWAL" userId="6812b9e15d4e53b0" providerId="LiveId" clId="{3664A4D6-202B-47BA-978D-02D77E19628A}" dt="2024-01-30T03:42:28.034" v="26" actId="20577"/>
        <pc:sldMkLst>
          <pc:docMk/>
          <pc:sldMk cId="2131568492" sldId="278"/>
        </pc:sldMkLst>
        <pc:spChg chg="mod">
          <ac:chgData name="MEENAL BARANWAL" userId="6812b9e15d4e53b0" providerId="LiveId" clId="{3664A4D6-202B-47BA-978D-02D77E19628A}" dt="2024-01-30T03:42:28.034" v="26" actId="20577"/>
          <ac:spMkLst>
            <pc:docMk/>
            <pc:sldMk cId="2131568492" sldId="278"/>
            <ac:spMk id="3" creationId="{86C1060B-300F-3CE3-E5AA-D8E29791C9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aagames.com/2013/11/amazon-countdown-to-black-friday-2013/"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08516" y="27988"/>
            <a:ext cx="7007290" cy="2341984"/>
          </a:xfrm>
        </p:spPr>
        <p:txBody>
          <a:bodyPr/>
          <a:lstStyle/>
          <a:p>
            <a:r>
              <a:rPr lang="en-US" u="sng" dirty="0"/>
              <a:t>Summer</a:t>
            </a:r>
            <a:br>
              <a:rPr lang="en-US" dirty="0"/>
            </a:br>
            <a:r>
              <a:rPr lang="en-US" u="sng" dirty="0"/>
              <a:t>training </a:t>
            </a:r>
            <a:r>
              <a:rPr lang="en-US" u="sng"/>
              <a:t>/MINI Project</a:t>
            </a:r>
            <a:endParaRPr lang="en-US" u="sng"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082858" y="2584547"/>
            <a:ext cx="4026284" cy="323027"/>
          </a:xfrm>
        </p:spPr>
        <p:txBody>
          <a:bodyPr/>
          <a:lstStyle/>
          <a:p>
            <a:r>
              <a:rPr lang="en-US" sz="3000" dirty="0">
                <a:solidFill>
                  <a:srgbClr val="002060"/>
                </a:solidFill>
              </a:rPr>
              <a:t>BY :-</a:t>
            </a:r>
          </a:p>
          <a:p>
            <a:r>
              <a:rPr lang="en-US" sz="3000" dirty="0" err="1">
                <a:solidFill>
                  <a:schemeClr val="accent2">
                    <a:lumMod val="75000"/>
                  </a:schemeClr>
                </a:solidFill>
              </a:rPr>
              <a:t>Meenal</a:t>
            </a:r>
            <a:r>
              <a:rPr lang="en-US" sz="3000" dirty="0">
                <a:solidFill>
                  <a:schemeClr val="accent2">
                    <a:lumMod val="75000"/>
                  </a:schemeClr>
                </a:solidFill>
              </a:rPr>
              <a:t> </a:t>
            </a:r>
            <a:r>
              <a:rPr lang="en-US" sz="3000" dirty="0" err="1">
                <a:solidFill>
                  <a:schemeClr val="accent2">
                    <a:lumMod val="75000"/>
                  </a:schemeClr>
                </a:solidFill>
              </a:rPr>
              <a:t>Baranwal</a:t>
            </a:r>
            <a:endParaRPr lang="en-US" sz="3000" dirty="0">
              <a:solidFill>
                <a:schemeClr val="accent2">
                  <a:lumMod val="75000"/>
                </a:schemeClr>
              </a:solidFill>
            </a:endParaRPr>
          </a:p>
          <a:p>
            <a:endParaRPr lang="en-US" dirty="0">
              <a:solidFill>
                <a:schemeClr val="accent2">
                  <a:lumMod val="75000"/>
                </a:schemeClr>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96C6-B0E9-87D1-43FE-F5660E3B3939}"/>
              </a:ext>
            </a:extLst>
          </p:cNvPr>
          <p:cNvSpPr>
            <a:spLocks noGrp="1"/>
          </p:cNvSpPr>
          <p:nvPr>
            <p:ph type="ctrTitle"/>
          </p:nvPr>
        </p:nvSpPr>
        <p:spPr>
          <a:xfrm>
            <a:off x="1527047" y="-204280"/>
            <a:ext cx="5676185" cy="1334277"/>
          </a:xfrm>
        </p:spPr>
        <p:txBody>
          <a:bodyPr/>
          <a:lstStyle/>
          <a:p>
            <a:r>
              <a:rPr lang="en-IN" sz="3600" u="sng" dirty="0"/>
              <a:t>Planning</a:t>
            </a:r>
            <a:r>
              <a:rPr lang="en-IN" sz="3600" dirty="0"/>
              <a:t> </a:t>
            </a:r>
            <a:r>
              <a:rPr lang="en-IN" sz="3600" u="sng" dirty="0"/>
              <a:t>OF</a:t>
            </a:r>
            <a:r>
              <a:rPr lang="en-IN" sz="3600" dirty="0"/>
              <a:t> </a:t>
            </a:r>
            <a:r>
              <a:rPr lang="en-IN" sz="3600" u="sng" dirty="0"/>
              <a:t>WORK</a:t>
            </a:r>
          </a:p>
        </p:txBody>
      </p:sp>
      <p:sp>
        <p:nvSpPr>
          <p:cNvPr id="3" name="Subtitle 2">
            <a:extLst>
              <a:ext uri="{FF2B5EF4-FFF2-40B4-BE49-F238E27FC236}">
                <a16:creationId xmlns:a16="http://schemas.microsoft.com/office/drawing/2014/main" id="{90A4D889-79AC-610D-958E-0763D001756A}"/>
              </a:ext>
            </a:extLst>
          </p:cNvPr>
          <p:cNvSpPr>
            <a:spLocks noGrp="1"/>
          </p:cNvSpPr>
          <p:nvPr>
            <p:ph type="subTitle" idx="1"/>
          </p:nvPr>
        </p:nvSpPr>
        <p:spPr>
          <a:xfrm>
            <a:off x="438539" y="1799191"/>
            <a:ext cx="6950932" cy="3259618"/>
          </a:xfrm>
        </p:spPr>
        <p:txBody>
          <a:bodyPr>
            <a:normAutofit/>
          </a:bodyPr>
          <a:lstStyle/>
          <a:p>
            <a:pPr algn="ctr"/>
            <a:r>
              <a:rPr lang="en-IN" sz="1800" dirty="0">
                <a:solidFill>
                  <a:schemeClr val="tx1"/>
                </a:solidFill>
              </a:rPr>
              <a:t>IN THIS PROJECT, WE DECIDED TO MAKE FRONT-END PROJECT OF AMAZON CLONE ON THE BEGINNER LEVEL.WE DEVIDE OUR TEAM IN 2 SECTION TO COMPLETE PROJECT.WE TTOK HELP FROM OUR SENIOR AND DEEP STUDY OF GUI WE MAKE OUR PROJECT INTERACTIVE  AFTER 3 DAYS CONTINUOUS HARDWORK WE HAVE COMPLETED OUR PROJECT AND OUR TASK GIVEN BY DHANANJAY SHARAMA SIR.THROUGH THIS PROJECT WE ENHANCE OUR SKILLS AND KNOWLEDGE.</a:t>
            </a:r>
          </a:p>
        </p:txBody>
      </p:sp>
    </p:spTree>
    <p:extLst>
      <p:ext uri="{BB962C8B-B14F-4D97-AF65-F5344CB8AC3E}">
        <p14:creationId xmlns:p14="http://schemas.microsoft.com/office/powerpoint/2010/main" val="332779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233126" y="277793"/>
            <a:ext cx="6509658" cy="2164465"/>
          </a:xfrm>
        </p:spPr>
        <p:txBody>
          <a:bodyPr/>
          <a:lstStyle/>
          <a:p>
            <a:r>
              <a:rPr lang="en-US" b="1" i="0" dirty="0">
                <a:effectLst/>
                <a:latin typeface="TTCommons"/>
              </a:rPr>
              <a:t>Why Front-end is important</a:t>
            </a:r>
            <a:br>
              <a:rPr lang="en-US" b="1" i="0" dirty="0">
                <a:effectLst/>
                <a:latin typeface="TTCommons"/>
              </a:rPr>
            </a:br>
            <a:endParaRPr lang="en-US" sz="4400" b="1" dirty="0">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030147" y="2789499"/>
            <a:ext cx="8850971" cy="6037260"/>
          </a:xfrm>
        </p:spPr>
        <p:txBody>
          <a:bodyPr/>
          <a:lstStyle/>
          <a:p>
            <a:pPr algn="l" rtl="0"/>
            <a:r>
              <a:rPr lang="en-US" sz="2000" b="0" i="0" dirty="0">
                <a:solidFill>
                  <a:schemeClr val="tx1"/>
                </a:solidFill>
                <a:effectLst/>
                <a:latin typeface="TTCommons"/>
              </a:rPr>
              <a:t>Front-end is important as it connects two crucial areas: the website design (vision, look, feel, personality of the site) and the back-end development (the working pieces, content, management areas, and dynamically-driven data of the site). Front-end development is on the front lines to creating and managing a users experience. By bringing the design together and bridging the path between the backend data we create the building blocks that control how a user feels about the content they are reading or the actions they are taking on a site.</a:t>
            </a:r>
          </a:p>
          <a:p>
            <a:pPr algn="l" rtl="0"/>
            <a:r>
              <a:rPr lang="en-US" sz="2000" b="0" i="0" dirty="0">
                <a:solidFill>
                  <a:schemeClr val="tx1"/>
                </a:solidFill>
                <a:effectLst/>
                <a:latin typeface="TTCommons"/>
              </a:rPr>
              <a:t>Good front-end, with good design, helps make websites less confusing for the user by making the technology intuitive and easy to use.</a:t>
            </a:r>
          </a:p>
          <a:p>
            <a:pPr algn="ctr"/>
            <a:endParaRPr lang="en-US" sz="2000" dirty="0">
              <a:solidFill>
                <a:schemeClr val="tx1"/>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233126" y="277794"/>
            <a:ext cx="6509658" cy="1411048"/>
          </a:xfrm>
        </p:spPr>
        <p:txBody>
          <a:bodyPr/>
          <a:lstStyle/>
          <a:p>
            <a:r>
              <a:rPr lang="en-US" dirty="0" err="1">
                <a:latin typeface="TTCommons"/>
              </a:rPr>
              <a:t>rESULT</a:t>
            </a:r>
            <a:br>
              <a:rPr lang="en-US" b="1" i="0" dirty="0">
                <a:effectLst/>
                <a:latin typeface="TTCommons"/>
              </a:rPr>
            </a:br>
            <a:endParaRPr lang="en-US" sz="4400" b="1" dirty="0">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030147" y="1156996"/>
            <a:ext cx="8850971" cy="7669763"/>
          </a:xfrm>
        </p:spPr>
        <p:txBody>
          <a:bodyPr/>
          <a:lstStyle/>
          <a:p>
            <a:pPr algn="ctr"/>
            <a:endParaRPr lang="en-US" sz="2000" dirty="0">
              <a:solidFill>
                <a:schemeClr val="tx1"/>
              </a:solidFill>
              <a:latin typeface="Sabon Next LT" panose="02000500000000000000" pitchFamily="2" charset="0"/>
              <a:cs typeface="Sabon Next LT" panose="02000500000000000000" pitchFamily="2" charset="0"/>
            </a:endParaRPr>
          </a:p>
        </p:txBody>
      </p:sp>
      <p:pic>
        <p:nvPicPr>
          <p:cNvPr id="5" name="Picture 4">
            <a:extLst>
              <a:ext uri="{FF2B5EF4-FFF2-40B4-BE49-F238E27FC236}">
                <a16:creationId xmlns:a16="http://schemas.microsoft.com/office/drawing/2014/main" id="{CB4D9BAD-873D-C873-3B79-B183785DBAD6}"/>
              </a:ext>
            </a:extLst>
          </p:cNvPr>
          <p:cNvPicPr>
            <a:picLocks noChangeAspect="1"/>
          </p:cNvPicPr>
          <p:nvPr/>
        </p:nvPicPr>
        <p:blipFill>
          <a:blip r:embed="rId2"/>
          <a:stretch>
            <a:fillRect/>
          </a:stretch>
        </p:blipFill>
        <p:spPr>
          <a:xfrm>
            <a:off x="849085" y="983318"/>
            <a:ext cx="9423919" cy="5240200"/>
          </a:xfrm>
          <a:prstGeom prst="rect">
            <a:avLst/>
          </a:prstGeom>
        </p:spPr>
      </p:pic>
    </p:spTree>
    <p:extLst>
      <p:ext uri="{BB962C8B-B14F-4D97-AF65-F5344CB8AC3E}">
        <p14:creationId xmlns:p14="http://schemas.microsoft.com/office/powerpoint/2010/main" val="267902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9DBB-2DF9-0EE5-908E-EC033B95AC2C}"/>
              </a:ext>
            </a:extLst>
          </p:cNvPr>
          <p:cNvSpPr>
            <a:spLocks noGrp="1"/>
          </p:cNvSpPr>
          <p:nvPr>
            <p:ph type="title"/>
          </p:nvPr>
        </p:nvSpPr>
        <p:spPr>
          <a:xfrm>
            <a:off x="1508760" y="1499616"/>
            <a:ext cx="6766560" cy="768096"/>
          </a:xfrm>
        </p:spPr>
        <p:txBody>
          <a:bodyPr/>
          <a:lstStyle/>
          <a:p>
            <a:r>
              <a:rPr lang="en-IN" sz="4000" u="sng" dirty="0"/>
              <a:t>Methods</a:t>
            </a:r>
            <a:r>
              <a:rPr lang="en-IN" sz="4000" dirty="0"/>
              <a:t> </a:t>
            </a:r>
            <a:r>
              <a:rPr lang="en-IN" sz="4000" u="sng" dirty="0"/>
              <a:t>used</a:t>
            </a:r>
            <a:r>
              <a:rPr lang="en-IN" sz="4000" dirty="0"/>
              <a:t>:-</a:t>
            </a:r>
          </a:p>
        </p:txBody>
      </p:sp>
      <p:sp>
        <p:nvSpPr>
          <p:cNvPr id="3" name="Content Placeholder 2">
            <a:extLst>
              <a:ext uri="{FF2B5EF4-FFF2-40B4-BE49-F238E27FC236}">
                <a16:creationId xmlns:a16="http://schemas.microsoft.com/office/drawing/2014/main" id="{BA6A7146-998C-BC95-EDA6-8FC7F01D51E7}"/>
              </a:ext>
            </a:extLst>
          </p:cNvPr>
          <p:cNvSpPr>
            <a:spLocks noGrp="1"/>
          </p:cNvSpPr>
          <p:nvPr>
            <p:ph idx="1"/>
          </p:nvPr>
        </p:nvSpPr>
        <p:spPr>
          <a:xfrm>
            <a:off x="1952244" y="2557770"/>
            <a:ext cx="5879592" cy="2700528"/>
          </a:xfrm>
        </p:spPr>
        <p:txBody>
          <a:bodyPr>
            <a:normAutofit/>
          </a:bodyPr>
          <a:lstStyle/>
          <a:p>
            <a:pPr marL="285750" indent="-285750">
              <a:buFont typeface="Wingdings" panose="05000000000000000000" pitchFamily="2" charset="2"/>
              <a:buChar char="v"/>
            </a:pPr>
            <a:r>
              <a:rPr lang="en-IN" sz="2400" dirty="0">
                <a:solidFill>
                  <a:schemeClr val="tx1"/>
                </a:solidFill>
              </a:rPr>
              <a:t>HTML</a:t>
            </a:r>
          </a:p>
          <a:p>
            <a:pPr marL="285750" indent="-285750">
              <a:buFont typeface="Wingdings" panose="05000000000000000000" pitchFamily="2" charset="2"/>
              <a:buChar char="v"/>
            </a:pPr>
            <a:r>
              <a:rPr lang="en-IN" sz="2400" dirty="0">
                <a:solidFill>
                  <a:schemeClr val="tx1"/>
                </a:solidFill>
              </a:rPr>
              <a:t>CSS</a:t>
            </a:r>
          </a:p>
          <a:p>
            <a:pPr marL="285750" indent="-285750">
              <a:buFont typeface="Wingdings" panose="05000000000000000000" pitchFamily="2" charset="2"/>
              <a:buChar char="v"/>
            </a:pPr>
            <a:r>
              <a:rPr lang="en-IN" sz="2400" dirty="0">
                <a:solidFill>
                  <a:schemeClr val="tx1"/>
                </a:solidFill>
              </a:rPr>
              <a:t>JAVASCRIPT</a:t>
            </a:r>
          </a:p>
          <a:p>
            <a:endParaRPr lang="en-IN" sz="2400" dirty="0">
              <a:solidFill>
                <a:schemeClr val="tx1"/>
              </a:solidFill>
            </a:endParaRPr>
          </a:p>
          <a:p>
            <a:endParaRPr lang="en-IN" sz="2400" dirty="0">
              <a:solidFill>
                <a:schemeClr val="tx1"/>
              </a:solidFill>
            </a:endParaRPr>
          </a:p>
          <a:p>
            <a:pPr marL="285750" indent="-285750">
              <a:buFont typeface="Wingdings" panose="05000000000000000000" pitchFamily="2" charset="2"/>
              <a:buChar char="v"/>
            </a:pPr>
            <a:endParaRPr lang="en-IN" sz="2400" dirty="0">
              <a:solidFill>
                <a:schemeClr val="tx1"/>
              </a:solidFill>
            </a:endParaRPr>
          </a:p>
          <a:p>
            <a:pPr marL="285750" indent="-285750">
              <a:buFont typeface="Wingdings" panose="05000000000000000000" pitchFamily="2" charset="2"/>
              <a:buChar char="v"/>
            </a:pPr>
            <a:endParaRPr lang="en-IN" sz="2400" dirty="0">
              <a:solidFill>
                <a:schemeClr val="tx1"/>
              </a:solidFill>
            </a:endParaRPr>
          </a:p>
          <a:p>
            <a:pPr marL="285750" indent="-285750">
              <a:buFont typeface="Wingdings" panose="05000000000000000000" pitchFamily="2" charset="2"/>
              <a:buChar char="v"/>
            </a:pPr>
            <a:endParaRPr lang="en-IN" sz="2400" dirty="0">
              <a:solidFill>
                <a:schemeClr val="tx1"/>
              </a:solidFill>
            </a:endParaRPr>
          </a:p>
          <a:p>
            <a:pPr marL="285750" indent="-285750">
              <a:buFont typeface="Wingdings" panose="05000000000000000000" pitchFamily="2" charset="2"/>
              <a:buChar char="v"/>
            </a:pPr>
            <a:endParaRPr lang="en-IN" sz="2400" dirty="0">
              <a:solidFill>
                <a:schemeClr val="tx1"/>
              </a:solidFill>
            </a:endParaRPr>
          </a:p>
        </p:txBody>
      </p:sp>
      <p:sp>
        <p:nvSpPr>
          <p:cNvPr id="4" name="Slide Number Placeholder 3">
            <a:extLst>
              <a:ext uri="{FF2B5EF4-FFF2-40B4-BE49-F238E27FC236}">
                <a16:creationId xmlns:a16="http://schemas.microsoft.com/office/drawing/2014/main" id="{3C64D075-F4C1-7B7A-9228-F1EB8AD3FBC7}"/>
              </a:ext>
            </a:extLst>
          </p:cNvPr>
          <p:cNvSpPr>
            <a:spLocks noGrp="1"/>
          </p:cNvSpPr>
          <p:nvPr>
            <p:ph type="sldNum" sz="quarter" idx="12"/>
          </p:nvPr>
        </p:nvSpPr>
        <p:spPr/>
        <p:txBody>
          <a:bodyPr/>
          <a:lstStyle/>
          <a:p>
            <a:endParaRPr lang="en-US" dirty="0"/>
          </a:p>
          <a:p>
            <a:endParaRPr lang="en-US" dirty="0"/>
          </a:p>
        </p:txBody>
      </p:sp>
      <p:sp>
        <p:nvSpPr>
          <p:cNvPr id="5" name="Footer Placeholder 4">
            <a:extLst>
              <a:ext uri="{FF2B5EF4-FFF2-40B4-BE49-F238E27FC236}">
                <a16:creationId xmlns:a16="http://schemas.microsoft.com/office/drawing/2014/main" id="{A9BED916-7511-FCF2-8662-FC9DF121A3E0}"/>
              </a:ext>
            </a:extLst>
          </p:cNvPr>
          <p:cNvSpPr>
            <a:spLocks noGrp="1"/>
          </p:cNvSpPr>
          <p:nvPr>
            <p:ph type="ftr" sz="quarter" idx="13"/>
          </p:nvPr>
        </p:nvSpPr>
        <p:spPr>
          <a:xfrm>
            <a:off x="621792" y="-885217"/>
            <a:ext cx="3200400" cy="885217"/>
          </a:xfrm>
        </p:spPr>
        <p:txBody>
          <a:bodyPr/>
          <a:lstStyle/>
          <a:p>
            <a:endParaRPr lang="en-US" dirty="0"/>
          </a:p>
          <a:p>
            <a:endParaRPr lang="en-US" dirty="0"/>
          </a:p>
        </p:txBody>
      </p:sp>
    </p:spTree>
    <p:extLst>
      <p:ext uri="{BB962C8B-B14F-4D97-AF65-F5344CB8AC3E}">
        <p14:creationId xmlns:p14="http://schemas.microsoft.com/office/powerpoint/2010/main" val="360084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b="0" u="sng" dirty="0"/>
              <a:t>bibliography</a:t>
            </a:r>
            <a:r>
              <a:rPr lang="en-US" dirty="0"/>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normAutofit lnSpcReduction="10000"/>
          </a:bodyPr>
          <a:lstStyle/>
          <a:p>
            <a:r>
              <a:rPr lang="en-US" dirty="0">
                <a:solidFill>
                  <a:schemeClr val="tx1"/>
                </a:solidFill>
              </a:rPr>
              <a:t>We frequently visited Stack Overflow to find solutions to coding challenges and troubleshoot issues encountered during development.MDN Web Docs was a valuable resource for detailed documentation on web technologies, APIs, and best practices.</a:t>
            </a:r>
          </a:p>
          <a:p>
            <a:endParaRPr lang="en-US" dirty="0">
              <a:solidFill>
                <a:schemeClr val="tx1"/>
              </a:solidFill>
            </a:endParaRPr>
          </a:p>
          <a:p>
            <a:r>
              <a:rPr lang="en-US" dirty="0">
                <a:solidFill>
                  <a:schemeClr val="tx1"/>
                </a:solidFill>
              </a:rPr>
              <a:t> The platform also served as a source of open-source code libraries and inspiration for our project. We integrated font awesome into our project for responsive icons and UI components.</a:t>
            </a:r>
          </a:p>
          <a:p>
            <a:endParaRPr lang="en-US" dirty="0">
              <a:solidFill>
                <a:schemeClr val="tx1"/>
              </a:solidFill>
            </a:endParaRPr>
          </a:p>
          <a:p>
            <a:r>
              <a:rPr lang="en-US" dirty="0">
                <a:solidFill>
                  <a:schemeClr val="tx1"/>
                </a:solidFill>
              </a:rPr>
              <a:t>Font awesome provided a wide selection of web fonts that we used to enhance the visual appeal of our website.</a:t>
            </a: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normAutofit/>
          </a:bodyPr>
          <a:lstStyle/>
          <a:p>
            <a:pPr algn="ctr"/>
            <a:r>
              <a:rPr lang="en-US" sz="5400" dirty="0"/>
              <a:t>THANK YOU</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rot="408147">
            <a:off x="5032119" y="1930452"/>
            <a:ext cx="768096" cy="1627632"/>
          </a:xfrm>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10123187" y="2003315"/>
            <a:ext cx="768096" cy="1627632"/>
          </a:xfrm>
        </p:spPr>
        <p:txBody>
          <a:bodyPr/>
          <a:lstStyle/>
          <a:p>
            <a:r>
              <a:rPr lang="en-US" dirty="0"/>
              <a:t>”</a:t>
            </a:r>
          </a:p>
        </p:txBody>
      </p:sp>
    </p:spTree>
    <p:extLst>
      <p:ext uri="{BB962C8B-B14F-4D97-AF65-F5344CB8AC3E}">
        <p14:creationId xmlns:p14="http://schemas.microsoft.com/office/powerpoint/2010/main" val="68568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DC62-6D7B-DA54-2C2C-056F7E28063B}"/>
              </a:ext>
            </a:extLst>
          </p:cNvPr>
          <p:cNvSpPr>
            <a:spLocks noGrp="1"/>
          </p:cNvSpPr>
          <p:nvPr>
            <p:ph type="title"/>
          </p:nvPr>
        </p:nvSpPr>
        <p:spPr>
          <a:xfrm>
            <a:off x="2039554" y="1760705"/>
            <a:ext cx="6400800" cy="1519266"/>
          </a:xfrm>
        </p:spPr>
        <p:txBody>
          <a:bodyPr/>
          <a:lstStyle/>
          <a:p>
            <a:r>
              <a:rPr lang="en-IN" dirty="0">
                <a:solidFill>
                  <a:schemeClr val="tx1"/>
                </a:solidFill>
              </a:rPr>
              <a:t>Amazon clone</a:t>
            </a:r>
            <a:br>
              <a:rPr lang="en-IN" dirty="0">
                <a:solidFill>
                  <a:schemeClr val="tx1"/>
                </a:solidFill>
              </a:rPr>
            </a:br>
            <a:r>
              <a:rPr lang="en-IN" dirty="0">
                <a:solidFill>
                  <a:schemeClr val="tx1"/>
                </a:solidFill>
              </a:rPr>
              <a:t>(front-end)</a:t>
            </a:r>
          </a:p>
        </p:txBody>
      </p:sp>
      <p:pic>
        <p:nvPicPr>
          <p:cNvPr id="5" name="Picture 4">
            <a:extLst>
              <a:ext uri="{FF2B5EF4-FFF2-40B4-BE49-F238E27FC236}">
                <a16:creationId xmlns:a16="http://schemas.microsoft.com/office/drawing/2014/main" id="{D33375CF-4003-045F-E1B3-32025CD5040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4300" y="3177540"/>
            <a:ext cx="2946672" cy="2087880"/>
          </a:xfrm>
          <a:prstGeom prst="ellipse">
            <a:avLst/>
          </a:prstGeom>
          <a:ln>
            <a:noFill/>
          </a:ln>
          <a:effectLst>
            <a:softEdge rad="112500"/>
          </a:effectLst>
        </p:spPr>
      </p:pic>
    </p:spTree>
    <p:extLst>
      <p:ext uri="{BB962C8B-B14F-4D97-AF65-F5344CB8AC3E}">
        <p14:creationId xmlns:p14="http://schemas.microsoft.com/office/powerpoint/2010/main" val="414238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534895" y="400582"/>
            <a:ext cx="5693664" cy="768096"/>
          </a:xfrm>
        </p:spPr>
        <p:txBody>
          <a:bodyPr/>
          <a:lstStyle/>
          <a:p>
            <a:r>
              <a:rPr lang="en-US" u="sng" dirty="0">
                <a:latin typeface="Arial Black" panose="020B0604020202020204" pitchFamily="34" charset="0"/>
                <a:ea typeface="Arial Regular" pitchFamily="34" charset="-122"/>
                <a:cs typeface="Arial Black" panose="020B0604020202020204" pitchFamily="34" charset="0"/>
              </a:rPr>
              <a:t>ABOUT</a:t>
            </a:r>
            <a:r>
              <a:rPr lang="en-US" dirty="0">
                <a:latin typeface="Arial Black" panose="020B0604020202020204" pitchFamily="34" charset="0"/>
                <a:ea typeface="Arial Regular" pitchFamily="34" charset="-122"/>
                <a:cs typeface="Arial Black" panose="020B0604020202020204" pitchFamily="34" charset="0"/>
              </a:rPr>
              <a:t>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04803" y="1456399"/>
            <a:ext cx="5947750" cy="4856852"/>
          </a:xfrm>
        </p:spPr>
        <p:txBody>
          <a:bodyPr>
            <a:normAutofit/>
          </a:bodyPr>
          <a:lstStyle/>
          <a:p>
            <a:r>
              <a:rPr lang="en-US" sz="1800" i="1" dirty="0">
                <a:solidFill>
                  <a:schemeClr val="tx1"/>
                </a:solidFill>
              </a:rPr>
              <a:t>AKTU ROLL NO </a:t>
            </a:r>
            <a:r>
              <a:rPr lang="en-US" sz="1800" dirty="0">
                <a:solidFill>
                  <a:schemeClr val="tx1"/>
                </a:solidFill>
              </a:rPr>
              <a:t>:</a:t>
            </a:r>
          </a:p>
          <a:p>
            <a:r>
              <a:rPr lang="en-US" sz="1800" dirty="0">
                <a:solidFill>
                  <a:schemeClr val="accent1">
                    <a:lumMod val="75000"/>
                  </a:schemeClr>
                </a:solidFill>
              </a:rPr>
              <a:t>SHIVAM DUBEY            ----2202840100201</a:t>
            </a:r>
          </a:p>
          <a:p>
            <a:endParaRPr lang="en-US" sz="1800" dirty="0">
              <a:solidFill>
                <a:schemeClr val="accent1">
                  <a:lumMod val="75000"/>
                </a:schemeClr>
              </a:solidFill>
            </a:endParaRPr>
          </a:p>
          <a:p>
            <a:r>
              <a:rPr lang="en-US" sz="1800" dirty="0">
                <a:solidFill>
                  <a:schemeClr val="tx1"/>
                </a:solidFill>
              </a:rPr>
              <a:t>BRANCH:-  CSE</a:t>
            </a:r>
          </a:p>
          <a:p>
            <a:endParaRPr lang="en-US" sz="1800" dirty="0">
              <a:solidFill>
                <a:schemeClr val="tx1"/>
              </a:solidFill>
            </a:endParaRPr>
          </a:p>
        </p:txBody>
      </p:sp>
      <p:pic>
        <p:nvPicPr>
          <p:cNvPr id="5" name="Picture 4">
            <a:extLst>
              <a:ext uri="{FF2B5EF4-FFF2-40B4-BE49-F238E27FC236}">
                <a16:creationId xmlns:a16="http://schemas.microsoft.com/office/drawing/2014/main" id="{87C393CA-B9BB-72CE-690D-14421BD828D1}"/>
              </a:ext>
            </a:extLst>
          </p:cNvPr>
          <p:cNvPicPr>
            <a:picLocks noChangeAspect="1"/>
          </p:cNvPicPr>
          <p:nvPr/>
        </p:nvPicPr>
        <p:blipFill>
          <a:blip r:embed="rId2"/>
          <a:stretch>
            <a:fillRect/>
          </a:stretch>
        </p:blipFill>
        <p:spPr>
          <a:xfrm>
            <a:off x="904671" y="2479162"/>
            <a:ext cx="173023" cy="162370"/>
          </a:xfrm>
          <a:prstGeom prst="rect">
            <a:avLst/>
          </a:prstGeom>
        </p:spPr>
      </p:pic>
      <p:pic>
        <p:nvPicPr>
          <p:cNvPr id="8" name="Picture 7">
            <a:extLst>
              <a:ext uri="{FF2B5EF4-FFF2-40B4-BE49-F238E27FC236}">
                <a16:creationId xmlns:a16="http://schemas.microsoft.com/office/drawing/2014/main" id="{6BD65141-D3CC-EBCF-CCA1-AF21FCEFDD33}"/>
              </a:ext>
            </a:extLst>
          </p:cNvPr>
          <p:cNvPicPr>
            <a:picLocks noChangeAspect="1"/>
          </p:cNvPicPr>
          <p:nvPr/>
        </p:nvPicPr>
        <p:blipFill>
          <a:blip r:embed="rId2"/>
          <a:stretch>
            <a:fillRect/>
          </a:stretch>
        </p:blipFill>
        <p:spPr>
          <a:xfrm>
            <a:off x="904671" y="2070599"/>
            <a:ext cx="200132" cy="187810"/>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8367"/>
            <a:ext cx="6766560" cy="1070042"/>
          </a:xfrm>
        </p:spPr>
        <p:txBody>
          <a:bodyPr/>
          <a:lstStyle/>
          <a:p>
            <a:pPr algn="ctr"/>
            <a:r>
              <a:rPr lang="en-US" u="sng"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64987"/>
            <a:ext cx="6766560" cy="3958293"/>
          </a:xfrm>
        </p:spPr>
        <p:txBody>
          <a:bodyPr>
            <a:normAutofit/>
          </a:bodyPr>
          <a:lstStyle/>
          <a:p>
            <a:pPr algn="ctr"/>
            <a:r>
              <a:rPr lang="en-US" dirty="0"/>
              <a:t>In the ever-evolving landscape of web development, creating dynamic and visually appealing websites has become both an art and a science. Welcome to our HTML, CSS, and JavaScript project—a journey into the heart of modern web development. In this project, we embark on a compelling exploration of these fundamental technologies to build an engaging and functional web application.</a:t>
            </a:r>
          </a:p>
          <a:p>
            <a:pPr algn="ctr"/>
            <a:endParaRPr lang="en-US" dirty="0"/>
          </a:p>
          <a:p>
            <a:pPr algn="ctr"/>
            <a:r>
              <a:rPr lang="en-US" dirty="0"/>
              <a:t>The internet has transformed the way we connect, communicate, and conduct business. An integral part of this transformation lies in the web technologies that power the websites and applications we interact with daily.</a:t>
            </a:r>
          </a:p>
          <a:p>
            <a:pPr algn="ctr"/>
            <a:endParaRPr lang="en-US" dirty="0"/>
          </a:p>
          <a:p>
            <a:pPr algn="ctr"/>
            <a:r>
              <a:rPr lang="en-US" dirty="0"/>
              <a:t>HTML (</a:t>
            </a:r>
            <a:r>
              <a:rPr lang="en-US" dirty="0" err="1"/>
              <a:t>HyperText</a:t>
            </a:r>
            <a:r>
              <a:rPr lang="en-US" dirty="0"/>
              <a:t> Markup Language), CSS (Cascading Style Sheets), and JavaScript form the core trio behind every web page you visit. Together, they enable us to craft stunning visuals, ensure seamless user experiences, and add interactivity to our digital creations.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3798118" y="289249"/>
            <a:ext cx="1333717" cy="387013"/>
          </a:xfrm>
        </p:spPr>
        <p:txBody>
          <a:bodyPr/>
          <a:lstStyle/>
          <a:p>
            <a:r>
              <a:rPr lang="en-US" dirty="0"/>
              <a:t>  </a:t>
            </a: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738F-0FAD-F5EB-6755-D7DBC35D1703}"/>
              </a:ext>
            </a:extLst>
          </p:cNvPr>
          <p:cNvSpPr>
            <a:spLocks noGrp="1"/>
          </p:cNvSpPr>
          <p:nvPr>
            <p:ph type="title"/>
          </p:nvPr>
        </p:nvSpPr>
        <p:spPr>
          <a:xfrm>
            <a:off x="4224528" y="87549"/>
            <a:ext cx="6766560" cy="45719"/>
          </a:xfrm>
        </p:spPr>
        <p:txBody>
          <a:bodyPr/>
          <a:lstStyle/>
          <a:p>
            <a:r>
              <a:rPr lang="en-IN" dirty="0"/>
              <a:t>  </a:t>
            </a:r>
          </a:p>
        </p:txBody>
      </p:sp>
      <p:sp>
        <p:nvSpPr>
          <p:cNvPr id="3" name="Content Placeholder 2">
            <a:extLst>
              <a:ext uri="{FF2B5EF4-FFF2-40B4-BE49-F238E27FC236}">
                <a16:creationId xmlns:a16="http://schemas.microsoft.com/office/drawing/2014/main" id="{9AEC368A-99A2-16D5-8886-C6EF59989CE1}"/>
              </a:ext>
            </a:extLst>
          </p:cNvPr>
          <p:cNvSpPr>
            <a:spLocks noGrp="1"/>
          </p:cNvSpPr>
          <p:nvPr>
            <p:ph idx="1"/>
          </p:nvPr>
        </p:nvSpPr>
        <p:spPr>
          <a:xfrm>
            <a:off x="4224528" y="1147864"/>
            <a:ext cx="6766560" cy="5294765"/>
          </a:xfrm>
        </p:spPr>
        <p:txBody>
          <a:bodyPr/>
          <a:lstStyle/>
          <a:p>
            <a:pPr algn="ctr"/>
            <a:r>
              <a:rPr lang="en-US" b="1" dirty="0">
                <a:solidFill>
                  <a:schemeClr val="tx2">
                    <a:lumMod val="75000"/>
                  </a:schemeClr>
                </a:solidFill>
              </a:rPr>
              <a:t>*HTML*: </a:t>
            </a:r>
            <a:r>
              <a:rPr lang="en-US" dirty="0"/>
              <a:t>The foundation of our web project, HTML provides the structure and content of web pages. It allows us to define headings, paragraphs, images, links, and much more. We'll use HTML to create the skeleton of our web application, organizing content in a logical and meaningful manner.</a:t>
            </a:r>
          </a:p>
          <a:p>
            <a:pPr algn="ctr"/>
            <a:endParaRPr lang="en-US" dirty="0"/>
          </a:p>
          <a:p>
            <a:pPr algn="ctr"/>
            <a:r>
              <a:rPr lang="en-US" b="1" dirty="0">
                <a:solidFill>
                  <a:schemeClr val="tx2">
                    <a:lumMod val="75000"/>
                  </a:schemeClr>
                </a:solidFill>
              </a:rPr>
              <a:t>*CSS*: </a:t>
            </a:r>
            <a:r>
              <a:rPr lang="en-US" dirty="0"/>
              <a:t>Cascading Style Sheets, or CSS, brings aesthetics to the forefront. With CSS, we can style our web pages, making them visually appealing and responsive across various devices. Our project will delve into CSS to design a captivating user interface, ensuring that our web application stands out in both form and function.</a:t>
            </a:r>
          </a:p>
          <a:p>
            <a:pPr algn="ctr"/>
            <a:endParaRPr lang="en-US" dirty="0"/>
          </a:p>
          <a:p>
            <a:pPr algn="ctr"/>
            <a:r>
              <a:rPr lang="en-US" b="1" dirty="0">
                <a:solidFill>
                  <a:schemeClr val="tx2">
                    <a:lumMod val="75000"/>
                  </a:schemeClr>
                </a:solidFill>
              </a:rPr>
              <a:t>*JavaScript*: </a:t>
            </a:r>
            <a:r>
              <a:rPr lang="en-US" dirty="0"/>
              <a:t>As the dynamic force behind the scenes, JavaScript empowers us to create interactive and responsive web applications. With JavaScript, we can add functionality such as form validation, animations, and real-time updates. Our project will leverage the power of JavaScript to make our web application not just beautiful but also highly functional.</a:t>
            </a:r>
            <a:endParaRPr lang="en-IN" dirty="0"/>
          </a:p>
        </p:txBody>
      </p:sp>
      <p:sp>
        <p:nvSpPr>
          <p:cNvPr id="4" name="Footer Placeholder 3">
            <a:extLst>
              <a:ext uri="{FF2B5EF4-FFF2-40B4-BE49-F238E27FC236}">
                <a16:creationId xmlns:a16="http://schemas.microsoft.com/office/drawing/2014/main" id="{E2262234-B9FA-566A-D8BA-50EBA00DEA1A}"/>
              </a:ext>
            </a:extLst>
          </p:cNvPr>
          <p:cNvSpPr>
            <a:spLocks noGrp="1"/>
          </p:cNvSpPr>
          <p:nvPr>
            <p:ph type="ftr" sz="quarter" idx="11"/>
          </p:nvPr>
        </p:nvSpPr>
        <p:spPr>
          <a:xfrm>
            <a:off x="3825693" y="-341441"/>
            <a:ext cx="3200400" cy="274320"/>
          </a:xfrm>
        </p:spPr>
        <p:txBody>
          <a:bodyPr/>
          <a:lstStyle/>
          <a:p>
            <a:r>
              <a:rPr lang="en-US" dirty="0"/>
              <a:t>   </a:t>
            </a:r>
          </a:p>
        </p:txBody>
      </p:sp>
    </p:spTree>
    <p:extLst>
      <p:ext uri="{BB962C8B-B14F-4D97-AF65-F5344CB8AC3E}">
        <p14:creationId xmlns:p14="http://schemas.microsoft.com/office/powerpoint/2010/main" val="238761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AC9C-0F04-BC44-AF0E-54D021135A3C}"/>
              </a:ext>
            </a:extLst>
          </p:cNvPr>
          <p:cNvSpPr>
            <a:spLocks noGrp="1"/>
          </p:cNvSpPr>
          <p:nvPr>
            <p:ph type="title"/>
          </p:nvPr>
        </p:nvSpPr>
        <p:spPr>
          <a:xfrm>
            <a:off x="4224528" y="0"/>
            <a:ext cx="6766560" cy="466928"/>
          </a:xfrm>
        </p:spPr>
        <p:txBody>
          <a:bodyPr/>
          <a:lstStyle/>
          <a:p>
            <a:r>
              <a:rPr lang="en-IN" dirty="0"/>
              <a:t>  </a:t>
            </a:r>
            <a:br>
              <a:rPr lang="en-IN" dirty="0"/>
            </a:br>
            <a:endParaRPr lang="en-IN" dirty="0"/>
          </a:p>
        </p:txBody>
      </p:sp>
      <p:sp>
        <p:nvSpPr>
          <p:cNvPr id="3" name="Content Placeholder 2">
            <a:extLst>
              <a:ext uri="{FF2B5EF4-FFF2-40B4-BE49-F238E27FC236}">
                <a16:creationId xmlns:a16="http://schemas.microsoft.com/office/drawing/2014/main" id="{FD82E692-E7A6-E86B-B615-1D10E02E768C}"/>
              </a:ext>
            </a:extLst>
          </p:cNvPr>
          <p:cNvSpPr>
            <a:spLocks noGrp="1"/>
          </p:cNvSpPr>
          <p:nvPr>
            <p:ph idx="1"/>
          </p:nvPr>
        </p:nvSpPr>
        <p:spPr>
          <a:xfrm>
            <a:off x="4224528" y="1974715"/>
            <a:ext cx="6766560" cy="3948565"/>
          </a:xfrm>
        </p:spPr>
        <p:txBody>
          <a:bodyPr/>
          <a:lstStyle/>
          <a:p>
            <a:pPr algn="ctr"/>
            <a:r>
              <a:rPr lang="en-US" dirty="0"/>
              <a:t>Throughout this project, we will explore these technologies in-depth, starting with the basics and gradually moving towards more advanced concepts. Our goal is to provide a comprehensive and hands-on learning experience for both beginners and those looking to expand their web development skills.</a:t>
            </a:r>
          </a:p>
          <a:p>
            <a:pPr algn="ctr"/>
            <a:endParaRPr lang="en-US" dirty="0"/>
          </a:p>
          <a:p>
            <a:pPr algn="ctr"/>
            <a:r>
              <a:rPr lang="en-US" dirty="0"/>
              <a:t>Our project will not only equip you with the knowledge and skills to build a fully functional web application but also foster a deeper appreciation for the artistry and innovation that lie at the core of web development. We invite you to join us on this exciting journey as we unlock the potential of HTML, CSS, and JavaScript to create a web application that is as informative as it is visually appealing, and as engaging as it is functional.</a:t>
            </a:r>
            <a:endParaRPr lang="en-IN" dirty="0"/>
          </a:p>
        </p:txBody>
      </p:sp>
      <p:sp>
        <p:nvSpPr>
          <p:cNvPr id="4" name="Footer Placeholder 3">
            <a:extLst>
              <a:ext uri="{FF2B5EF4-FFF2-40B4-BE49-F238E27FC236}">
                <a16:creationId xmlns:a16="http://schemas.microsoft.com/office/drawing/2014/main" id="{0E155876-F27B-308C-DD9E-2F7BC6B41D6C}"/>
              </a:ext>
            </a:extLst>
          </p:cNvPr>
          <p:cNvSpPr>
            <a:spLocks noGrp="1"/>
          </p:cNvSpPr>
          <p:nvPr>
            <p:ph type="ftr" sz="quarter" idx="11"/>
          </p:nvPr>
        </p:nvSpPr>
        <p:spPr>
          <a:xfrm>
            <a:off x="3854877" y="-312258"/>
            <a:ext cx="3200400" cy="274320"/>
          </a:xfrm>
        </p:spPr>
        <p:txBody>
          <a:bodyPr/>
          <a:lstStyle/>
          <a:p>
            <a:r>
              <a:rPr lang="en-US" dirty="0"/>
              <a:t>   </a:t>
            </a:r>
          </a:p>
          <a:p>
            <a:r>
              <a:rPr lang="en-US" dirty="0"/>
              <a:t>    </a:t>
            </a:r>
          </a:p>
          <a:p>
            <a:endParaRPr lang="en-US" dirty="0"/>
          </a:p>
          <a:p>
            <a:endParaRPr lang="en-US" dirty="0"/>
          </a:p>
        </p:txBody>
      </p:sp>
    </p:spTree>
    <p:extLst>
      <p:ext uri="{BB962C8B-B14F-4D97-AF65-F5344CB8AC3E}">
        <p14:creationId xmlns:p14="http://schemas.microsoft.com/office/powerpoint/2010/main" val="56780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F719E5-E10A-1663-7D60-B668E586D7B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1F8FEBB-2E9C-D298-5CD5-5734A00C7114}"/>
              </a:ext>
            </a:extLst>
          </p:cNvPr>
          <p:cNvPicPr>
            <a:picLocks noChangeAspect="1"/>
          </p:cNvPicPr>
          <p:nvPr/>
        </p:nvPicPr>
        <p:blipFill>
          <a:blip r:embed="rId2"/>
          <a:stretch>
            <a:fillRect/>
          </a:stretch>
        </p:blipFill>
        <p:spPr>
          <a:xfrm>
            <a:off x="2575250" y="431443"/>
            <a:ext cx="6400799" cy="6181725"/>
          </a:xfrm>
          <a:prstGeom prst="rect">
            <a:avLst/>
          </a:prstGeom>
        </p:spPr>
      </p:pic>
    </p:spTree>
    <p:extLst>
      <p:ext uri="{BB962C8B-B14F-4D97-AF65-F5344CB8AC3E}">
        <p14:creationId xmlns:p14="http://schemas.microsoft.com/office/powerpoint/2010/main" val="341669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E49A-4D4A-EDE4-AE62-0D578C396295}"/>
              </a:ext>
            </a:extLst>
          </p:cNvPr>
          <p:cNvSpPr>
            <a:spLocks noGrp="1"/>
          </p:cNvSpPr>
          <p:nvPr>
            <p:ph type="title"/>
          </p:nvPr>
        </p:nvSpPr>
        <p:spPr>
          <a:xfrm>
            <a:off x="4224528" y="419878"/>
            <a:ext cx="6766560" cy="783771"/>
          </a:xfrm>
        </p:spPr>
        <p:txBody>
          <a:bodyPr/>
          <a:lstStyle/>
          <a:p>
            <a:r>
              <a:rPr lang="en-IN" sz="3200" u="sng" dirty="0"/>
              <a:t>Basic</a:t>
            </a:r>
            <a:r>
              <a:rPr lang="en-IN" sz="3200" dirty="0"/>
              <a:t> </a:t>
            </a:r>
            <a:r>
              <a:rPr lang="en-IN" sz="3200" u="sng" dirty="0"/>
              <a:t>tags</a:t>
            </a:r>
            <a:r>
              <a:rPr lang="en-IN" sz="3200" dirty="0"/>
              <a:t> </a:t>
            </a:r>
            <a:r>
              <a:rPr lang="en-IN" sz="3200" u="sng" dirty="0"/>
              <a:t>used:-</a:t>
            </a:r>
          </a:p>
        </p:txBody>
      </p:sp>
      <p:sp>
        <p:nvSpPr>
          <p:cNvPr id="3" name="Content Placeholder 2">
            <a:extLst>
              <a:ext uri="{FF2B5EF4-FFF2-40B4-BE49-F238E27FC236}">
                <a16:creationId xmlns:a16="http://schemas.microsoft.com/office/drawing/2014/main" id="{602B421B-F7DA-D3A9-8BA5-67ADF9A0B09B}"/>
              </a:ext>
            </a:extLst>
          </p:cNvPr>
          <p:cNvSpPr>
            <a:spLocks noGrp="1"/>
          </p:cNvSpPr>
          <p:nvPr>
            <p:ph idx="1"/>
          </p:nvPr>
        </p:nvSpPr>
        <p:spPr>
          <a:xfrm>
            <a:off x="4224528" y="1567543"/>
            <a:ext cx="6766560" cy="4355737"/>
          </a:xfrm>
        </p:spPr>
        <p:txBody>
          <a:bodyPr/>
          <a:lstStyle/>
          <a:p>
            <a:r>
              <a:rPr lang="en-IN" dirty="0">
                <a:solidFill>
                  <a:schemeClr val="tx1"/>
                </a:solidFill>
              </a:rPr>
              <a:t>Some of the basic tags are:</a:t>
            </a:r>
          </a:p>
          <a:p>
            <a:endParaRPr lang="en-IN" dirty="0">
              <a:solidFill>
                <a:schemeClr val="tx1"/>
              </a:solidFill>
            </a:endParaRPr>
          </a:p>
          <a:p>
            <a:r>
              <a:rPr lang="en-IN" dirty="0">
                <a:solidFill>
                  <a:schemeClr val="tx1"/>
                </a:solidFill>
              </a:rPr>
              <a:t>1.&lt;html&gt;        -   defines the html document . This element tells a browser that this is an HTML document. This tag is defined at the top of the html file and at the end of file.</a:t>
            </a:r>
          </a:p>
          <a:p>
            <a:endParaRPr lang="en-IN" dirty="0">
              <a:solidFill>
                <a:schemeClr val="tx1"/>
              </a:solidFill>
            </a:endParaRPr>
          </a:p>
          <a:p>
            <a:r>
              <a:rPr lang="en-IN" dirty="0">
                <a:solidFill>
                  <a:schemeClr val="tx1"/>
                </a:solidFill>
              </a:rPr>
              <a:t>2.&lt;head&gt;       -    defines information about the document. The browser does not display the “head information “to the user.</a:t>
            </a:r>
          </a:p>
          <a:p>
            <a:endParaRPr lang="en-IN" dirty="0">
              <a:solidFill>
                <a:schemeClr val="tx1"/>
              </a:solidFill>
            </a:endParaRPr>
          </a:p>
          <a:p>
            <a:r>
              <a:rPr lang="en-IN" dirty="0">
                <a:solidFill>
                  <a:schemeClr val="tx1"/>
                </a:solidFill>
              </a:rPr>
              <a:t>3.&lt;title&gt;         - defines the document title. Title tag is used in between &lt;head&gt; and&lt;/head&gt; tag because it is title tag in section of &lt;head&gt; tag.</a:t>
            </a:r>
          </a:p>
        </p:txBody>
      </p:sp>
      <p:sp>
        <p:nvSpPr>
          <p:cNvPr id="4" name="Footer Placeholder 3">
            <a:extLst>
              <a:ext uri="{FF2B5EF4-FFF2-40B4-BE49-F238E27FC236}">
                <a16:creationId xmlns:a16="http://schemas.microsoft.com/office/drawing/2014/main" id="{93219C92-19CA-7762-4F1B-1546E9A96A82}"/>
              </a:ext>
            </a:extLst>
          </p:cNvPr>
          <p:cNvSpPr>
            <a:spLocks noGrp="1"/>
          </p:cNvSpPr>
          <p:nvPr>
            <p:ph type="ftr" sz="quarter" idx="11"/>
          </p:nvPr>
        </p:nvSpPr>
        <p:spPr>
          <a:xfrm flipV="1">
            <a:off x="4224528" y="-363894"/>
            <a:ext cx="3200400" cy="139959"/>
          </a:xfrm>
        </p:spPr>
        <p:txBody>
          <a:bodyPr/>
          <a:lstStyle/>
          <a:p>
            <a:r>
              <a:rPr lang="en-US" dirty="0"/>
              <a:t>  </a:t>
            </a:r>
          </a:p>
        </p:txBody>
      </p:sp>
      <p:sp>
        <p:nvSpPr>
          <p:cNvPr id="5" name="Slide Number Placeholder 4">
            <a:extLst>
              <a:ext uri="{FF2B5EF4-FFF2-40B4-BE49-F238E27FC236}">
                <a16:creationId xmlns:a16="http://schemas.microsoft.com/office/drawing/2014/main" id="{3D777B38-6591-2144-638A-D32C5710A401}"/>
              </a:ext>
            </a:extLst>
          </p:cNvPr>
          <p:cNvSpPr>
            <a:spLocks noGrp="1"/>
          </p:cNvSpPr>
          <p:nvPr>
            <p:ph type="sldNum" sz="quarter" idx="12"/>
          </p:nvPr>
        </p:nvSpPr>
        <p:spPr>
          <a:xfrm>
            <a:off x="10945368" y="-606490"/>
            <a:ext cx="987552" cy="242596"/>
          </a:xfrm>
        </p:spPr>
        <p:txBody>
          <a:bodyPr/>
          <a:lstStyle/>
          <a:p>
            <a:r>
              <a:rPr lang="en-US" dirty="0"/>
              <a:t>  </a:t>
            </a:r>
          </a:p>
          <a:p>
            <a:endParaRPr lang="en-US" dirty="0"/>
          </a:p>
        </p:txBody>
      </p:sp>
    </p:spTree>
    <p:extLst>
      <p:ext uri="{BB962C8B-B14F-4D97-AF65-F5344CB8AC3E}">
        <p14:creationId xmlns:p14="http://schemas.microsoft.com/office/powerpoint/2010/main" val="406696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C193-3B62-BAB7-841E-6617C4BBD436}"/>
              </a:ext>
            </a:extLst>
          </p:cNvPr>
          <p:cNvSpPr>
            <a:spLocks noGrp="1"/>
          </p:cNvSpPr>
          <p:nvPr>
            <p:ph type="title"/>
          </p:nvPr>
        </p:nvSpPr>
        <p:spPr>
          <a:xfrm>
            <a:off x="4224528" y="243840"/>
            <a:ext cx="6766560" cy="243840"/>
          </a:xfrm>
        </p:spPr>
        <p:txBody>
          <a:bodyPr/>
          <a:lstStyle/>
          <a:p>
            <a:r>
              <a:rPr lang="en-IN" dirty="0"/>
              <a:t>  </a:t>
            </a:r>
          </a:p>
        </p:txBody>
      </p:sp>
      <p:sp>
        <p:nvSpPr>
          <p:cNvPr id="3" name="Content Placeholder 2">
            <a:extLst>
              <a:ext uri="{FF2B5EF4-FFF2-40B4-BE49-F238E27FC236}">
                <a16:creationId xmlns:a16="http://schemas.microsoft.com/office/drawing/2014/main" id="{0A93F53D-3D5E-271E-9F3E-3723EBF5759B}"/>
              </a:ext>
            </a:extLst>
          </p:cNvPr>
          <p:cNvSpPr>
            <a:spLocks noGrp="1"/>
          </p:cNvSpPr>
          <p:nvPr>
            <p:ph idx="1"/>
          </p:nvPr>
        </p:nvSpPr>
        <p:spPr>
          <a:xfrm>
            <a:off x="3965448" y="1021080"/>
            <a:ext cx="6766560" cy="3627120"/>
          </a:xfrm>
        </p:spPr>
        <p:txBody>
          <a:bodyPr/>
          <a:lstStyle/>
          <a:p>
            <a:r>
              <a:rPr lang="en-IN" dirty="0">
                <a:solidFill>
                  <a:schemeClr val="tx1"/>
                </a:solidFill>
              </a:rPr>
              <a:t>4.&lt;body&gt;    - defines The document’s body. The body element defines the                              document’s body. It contains all the comment of the document.</a:t>
            </a:r>
          </a:p>
          <a:p>
            <a:endParaRPr lang="en-IN" dirty="0">
              <a:solidFill>
                <a:schemeClr val="tx1"/>
              </a:solidFill>
            </a:endParaRPr>
          </a:p>
          <a:p>
            <a:pPr algn="ctr"/>
            <a:r>
              <a:rPr lang="en-IN" dirty="0">
                <a:solidFill>
                  <a:schemeClr val="tx1"/>
                </a:solidFill>
              </a:rPr>
              <a:t>5.&lt;p&gt;        -  defines a paragraph. This tag is used for creating the paragraph in the web page. It is used inside the body of file.</a:t>
            </a:r>
          </a:p>
          <a:p>
            <a:pPr algn="ctr"/>
            <a:endParaRPr lang="en-IN" dirty="0">
              <a:solidFill>
                <a:schemeClr val="tx1"/>
              </a:solidFill>
            </a:endParaRPr>
          </a:p>
          <a:p>
            <a:pPr algn="ctr"/>
            <a:r>
              <a:rPr lang="en-IN" dirty="0">
                <a:solidFill>
                  <a:schemeClr val="tx1"/>
                </a:solidFill>
              </a:rPr>
              <a:t>6.&lt;</a:t>
            </a:r>
            <a:r>
              <a:rPr lang="en-IN" dirty="0" err="1">
                <a:solidFill>
                  <a:schemeClr val="tx1"/>
                </a:solidFill>
              </a:rPr>
              <a:t>br</a:t>
            </a:r>
            <a:r>
              <a:rPr lang="en-IN" dirty="0">
                <a:solidFill>
                  <a:schemeClr val="tx1"/>
                </a:solidFill>
              </a:rPr>
              <a:t>&gt;       - Inserts a single line break. The &lt;</a:t>
            </a:r>
            <a:r>
              <a:rPr lang="en-IN" dirty="0" err="1">
                <a:solidFill>
                  <a:schemeClr val="tx1"/>
                </a:solidFill>
              </a:rPr>
              <a:t>br</a:t>
            </a:r>
            <a:r>
              <a:rPr lang="en-IN" dirty="0">
                <a:solidFill>
                  <a:schemeClr val="tx1"/>
                </a:solidFill>
              </a:rPr>
              <a:t>&gt; tag insert a single line break. We can use the tag to enter blank line but not to separate paragraph. This tag has no end tag.</a:t>
            </a:r>
          </a:p>
          <a:p>
            <a:pPr algn="ctr"/>
            <a:endParaRPr lang="en-IN" dirty="0">
              <a:solidFill>
                <a:schemeClr val="tx1"/>
              </a:solidFill>
            </a:endParaRPr>
          </a:p>
          <a:p>
            <a:pPr algn="ctr"/>
            <a:r>
              <a:rPr lang="en-IN" dirty="0">
                <a:solidFill>
                  <a:schemeClr val="tx1"/>
                </a:solidFill>
              </a:rPr>
              <a:t>7.&lt;hr&gt;       -   This tag inserts a horizontal rule . The &lt;hr&gt; tag has no end tag.</a:t>
            </a:r>
          </a:p>
        </p:txBody>
      </p:sp>
      <p:sp>
        <p:nvSpPr>
          <p:cNvPr id="5" name="Slide Number Placeholder 4">
            <a:extLst>
              <a:ext uri="{FF2B5EF4-FFF2-40B4-BE49-F238E27FC236}">
                <a16:creationId xmlns:a16="http://schemas.microsoft.com/office/drawing/2014/main" id="{6177A01D-9911-EEA3-D6B2-4C76C3DBEAA5}"/>
              </a:ext>
            </a:extLst>
          </p:cNvPr>
          <p:cNvSpPr>
            <a:spLocks noGrp="1"/>
          </p:cNvSpPr>
          <p:nvPr>
            <p:ph type="sldNum" sz="quarter" idx="12"/>
          </p:nvPr>
        </p:nvSpPr>
        <p:spPr/>
        <p:txBody>
          <a:bodyPr/>
          <a:lstStyle/>
          <a:p>
            <a:r>
              <a:rPr lang="en-US" dirty="0"/>
              <a:t>  </a:t>
            </a:r>
          </a:p>
        </p:txBody>
      </p:sp>
    </p:spTree>
    <p:extLst>
      <p:ext uri="{BB962C8B-B14F-4D97-AF65-F5344CB8AC3E}">
        <p14:creationId xmlns:p14="http://schemas.microsoft.com/office/powerpoint/2010/main" val="303256757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EB4D8-2DC8-4900-B296-3F8E8CD9E6AE}">
  <ds:schemaRefs>
    <ds:schemaRef ds:uri="http://www.w3.org/XML/1998/namespace"/>
    <ds:schemaRef ds:uri="http://purl.org/dc/elements/1.1/"/>
    <ds:schemaRef ds:uri="http://schemas.microsoft.com/office/2006/documentManagement/types"/>
    <ds:schemaRef ds:uri="http://schemas.microsoft.com/sharepoint/v3"/>
    <ds:schemaRef ds:uri="http://purl.org/dc/dcmitype/"/>
    <ds:schemaRef ds:uri="230e9df3-be65-4c73-a93b-d1236ebd677e"/>
    <ds:schemaRef ds:uri="http://purl.org/dc/terms/"/>
    <ds:schemaRef ds:uri="http://schemas.microsoft.com/office/2006/metadata/properties"/>
    <ds:schemaRef ds:uri="71af3243-3dd4-4a8d-8c0d-dd76da1f02a5"/>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D2ED2F-BDEE-47B8-82AA-B088E838B0E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{41F10B41-89FB-49A6-B720-6EE7B47C5581}tf78438558_win32</Template>
  <TotalTime>658</TotalTime>
  <Words>1056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Sabon Next LT</vt:lpstr>
      <vt:lpstr>TTCommons</vt:lpstr>
      <vt:lpstr>Wingdings</vt:lpstr>
      <vt:lpstr>Office Theme</vt:lpstr>
      <vt:lpstr>Summer training /MINI Project</vt:lpstr>
      <vt:lpstr>Amazon clone (front-end)</vt:lpstr>
      <vt:lpstr>ABOUT  </vt:lpstr>
      <vt:lpstr>Introduction</vt:lpstr>
      <vt:lpstr>  </vt:lpstr>
      <vt:lpstr>   </vt:lpstr>
      <vt:lpstr>PowerPoint Presentation</vt:lpstr>
      <vt:lpstr>Basic tags used:-</vt:lpstr>
      <vt:lpstr>  </vt:lpstr>
      <vt:lpstr>Planning OF WORK</vt:lpstr>
      <vt:lpstr>Why Front-end is important </vt:lpstr>
      <vt:lpstr>rESULT </vt:lpstr>
      <vt:lpstr>Methods used:-</vt:lpstr>
      <vt:lpstr>bibliography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Project</dc:title>
  <dc:subject/>
  <dc:creator>MEENAL BARANWAL</dc:creator>
  <cp:lastModifiedBy>MEENAL BARANWAL</cp:lastModifiedBy>
  <cp:revision>5</cp:revision>
  <dcterms:created xsi:type="dcterms:W3CDTF">2023-09-14T10:11:44Z</dcterms:created>
  <dcterms:modified xsi:type="dcterms:W3CDTF">2024-01-30T03:42:33Z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