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35"/>
  </p:notesMasterIdLst>
  <p:sldIdLst>
    <p:sldId id="260" r:id="rId6"/>
    <p:sldId id="355" r:id="rId7"/>
    <p:sldId id="356" r:id="rId8"/>
    <p:sldId id="357" r:id="rId9"/>
    <p:sldId id="295" r:id="rId10"/>
    <p:sldId id="358" r:id="rId11"/>
    <p:sldId id="359" r:id="rId12"/>
    <p:sldId id="258" r:id="rId13"/>
    <p:sldId id="259" r:id="rId14"/>
    <p:sldId id="364" r:id="rId15"/>
    <p:sldId id="256" r:id="rId16"/>
    <p:sldId id="257" r:id="rId17"/>
    <p:sldId id="361" r:id="rId18"/>
    <p:sldId id="362" r:id="rId19"/>
    <p:sldId id="363" r:id="rId20"/>
    <p:sldId id="261" r:id="rId21"/>
    <p:sldId id="263" r:id="rId22"/>
    <p:sldId id="262" r:id="rId23"/>
    <p:sldId id="365" r:id="rId24"/>
    <p:sldId id="366" r:id="rId25"/>
    <p:sldId id="367" r:id="rId26"/>
    <p:sldId id="368" r:id="rId27"/>
    <p:sldId id="369" r:id="rId28"/>
    <p:sldId id="371" r:id="rId29"/>
    <p:sldId id="372" r:id="rId30"/>
    <p:sldId id="376" r:id="rId31"/>
    <p:sldId id="373" r:id="rId32"/>
    <p:sldId id="374" r:id="rId33"/>
    <p:sldId id="3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88DF3-2F10-4965-9D0A-332B2EE50632}" v="4" dt="2020-03-19T16:24:16.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Saniya Amna" userId="S::sk3862@drexel.edu::0ddf8aa6-769f-4c80-ae5b-d36f8b35267e" providerId="AD" clId="Web-{A1488DF3-2F10-4965-9D0A-332B2EE50632}"/>
    <pc:docChg chg="modSld">
      <pc:chgData name="Khan,Saniya Amna" userId="S::sk3862@drexel.edu::0ddf8aa6-769f-4c80-ae5b-d36f8b35267e" providerId="AD" clId="Web-{A1488DF3-2F10-4965-9D0A-332B2EE50632}" dt="2020-03-19T16:24:16.606" v="3" actId="20577"/>
      <pc:docMkLst>
        <pc:docMk/>
      </pc:docMkLst>
      <pc:sldChg chg="modSp">
        <pc:chgData name="Khan,Saniya Amna" userId="S::sk3862@drexel.edu::0ddf8aa6-769f-4c80-ae5b-d36f8b35267e" providerId="AD" clId="Web-{A1488DF3-2F10-4965-9D0A-332B2EE50632}" dt="2020-03-19T16:24:16.606" v="2" actId="20577"/>
        <pc:sldMkLst>
          <pc:docMk/>
          <pc:sldMk cId="3702592170" sldId="259"/>
        </pc:sldMkLst>
        <pc:spChg chg="mod">
          <ac:chgData name="Khan,Saniya Amna" userId="S::sk3862@drexel.edu::0ddf8aa6-769f-4c80-ae5b-d36f8b35267e" providerId="AD" clId="Web-{A1488DF3-2F10-4965-9D0A-332B2EE50632}" dt="2020-03-19T16:24:16.606" v="2" actId="20577"/>
          <ac:spMkLst>
            <pc:docMk/>
            <pc:sldMk cId="3702592170" sldId="259"/>
            <ac:spMk id="3" creationId="{1F9901C7-626D-48DB-80AC-7D52B854F5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70915-6759-4C6F-BA46-5FD8E5B13DC5}" type="datetimeFigureOut">
              <a:rPr lang="en-IN" smtClean="0"/>
              <a:t>24-03-2021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AE48D-44B2-486B-8E71-4A93C8E81A8D}" type="slidenum">
              <a:rPr lang="en-IN" smtClean="0"/>
              <a:t>‹#›</a:t>
            </a:fld>
            <a:endParaRPr lang="en-IN"/>
          </a:p>
        </p:txBody>
      </p:sp>
    </p:spTree>
    <p:extLst>
      <p:ext uri="{BB962C8B-B14F-4D97-AF65-F5344CB8AC3E}">
        <p14:creationId xmlns:p14="http://schemas.microsoft.com/office/powerpoint/2010/main" val="281738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806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id="{4CF4C143-2DE4-4A59-9225-C44B17F8F99F}"/>
              </a:ext>
            </a:extLst>
          </p:cNvPr>
          <p:cNvGrpSpPr/>
          <p:nvPr userDrawn="1"/>
        </p:nvGrpSpPr>
        <p:grpSpPr>
          <a:xfrm>
            <a:off x="12578642" y="2"/>
            <a:ext cx="2196697" cy="1816099"/>
            <a:chOff x="12554553" y="1"/>
            <a:chExt cx="1647523" cy="1816099"/>
          </a:xfrm>
        </p:grpSpPr>
        <p:sp>
          <p:nvSpPr>
            <p:cNvPr id="4" name="Rectangle: Folded Corner 3">
              <a:extLst>
                <a:ext uri="{FF2B5EF4-FFF2-40B4-BE49-F238E27FC236}">
                  <a16:creationId xmlns:a16="http://schemas.microsoft.com/office/drawing/2014/main" id="{F35CDF3A-32A4-4944-8471-5618C2895CD6}"/>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0C6B6273-908A-4447-8576-D3C55254554D}"/>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32161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99288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242004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55982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608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369304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763F88-B8F9-4797-8473-3CBA87389308}"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20653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763F88-B8F9-4797-8473-3CBA87389308}"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09147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63F88-B8F9-4797-8473-3CBA87389308}"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669057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63F88-B8F9-4797-8473-3CBA87389308}"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22867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763F88-B8F9-4797-8473-3CBA87389308}"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10811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63F88-B8F9-4797-8473-3CBA87389308}"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33815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3F88-B8F9-4797-8473-3CBA87389308}"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150901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370830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763F88-B8F9-4797-8473-3CBA87389308}"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145909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763F88-B8F9-4797-8473-3CBA87389308}"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75022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3F88-B8F9-4797-8473-3CBA87389308}"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133539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3F88-B8F9-4797-8473-3CBA87389308}"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D474-CD3D-4ABA-9815-E52D0C20560B}" type="slidenum">
              <a:rPr lang="en-US" smtClean="0"/>
              <a:t>‹#›</a:t>
            </a:fld>
            <a:endParaRPr lang="en-US"/>
          </a:p>
        </p:txBody>
      </p:sp>
    </p:spTree>
    <p:extLst>
      <p:ext uri="{BB962C8B-B14F-4D97-AF65-F5344CB8AC3E}">
        <p14:creationId xmlns:p14="http://schemas.microsoft.com/office/powerpoint/2010/main" val="16842263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7" name="Rectangle 6"/>
          <p:cNvSpPr/>
          <p:nvPr userDrawn="1"/>
        </p:nvSpPr>
        <p:spPr>
          <a:xfrm>
            <a:off x="-118532" y="6959601"/>
            <a:ext cx="1601721"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61129"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42882"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04716348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4763F88-B8F9-4797-8473-3CBA87389308}" type="datetimeFigureOut">
              <a:rPr lang="en-US" smtClean="0"/>
              <a:t>3/24/2021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2ED474-CD3D-4ABA-9815-E52D0C20560B}" type="slidenum">
              <a:rPr lang="en-US" smtClean="0"/>
              <a:t>‹#›</a:t>
            </a:fld>
            <a:endParaRPr lang="en-US"/>
          </a:p>
        </p:txBody>
      </p:sp>
    </p:spTree>
    <p:extLst>
      <p:ext uri="{BB962C8B-B14F-4D97-AF65-F5344CB8AC3E}">
        <p14:creationId xmlns:p14="http://schemas.microsoft.com/office/powerpoint/2010/main" val="285067361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hyperlink" Target="https://archive.ics.uci.edu/ml/machine-learning-databases/00352/" TargetMode="Externa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E64F7B-EA88-414E-AB1F-50898A4F1232}"/>
              </a:ext>
              <a:ext uri="{C183D7F6-B498-43B3-948B-1728B52AA6E4}">
                <adec:decorative xmlns:adec="http://schemas.microsoft.com/office/drawing/2017/decorative" val="0"/>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4315" r="10265" b="-1"/>
          <a:stretch/>
        </p:blipFill>
        <p:spPr>
          <a:xfrm>
            <a:off x="20" y="10"/>
            <a:ext cx="12191980" cy="6857990"/>
          </a:xfrm>
          <a:prstGeom prst="rect">
            <a:avLst/>
          </a:prstGeom>
        </p:spPr>
      </p:pic>
      <p:sp>
        <p:nvSpPr>
          <p:cNvPr id="6" name="TextBox 5">
            <a:extLst>
              <a:ext uri="{FF2B5EF4-FFF2-40B4-BE49-F238E27FC236}">
                <a16:creationId xmlns:a16="http://schemas.microsoft.com/office/drawing/2014/main" id="{86E12E83-932F-4611-9E71-DAD1D61C52FA}"/>
              </a:ext>
            </a:extLst>
          </p:cNvPr>
          <p:cNvSpPr txBox="1"/>
          <p:nvPr/>
        </p:nvSpPr>
        <p:spPr>
          <a:xfrm>
            <a:off x="1838129" y="65314"/>
            <a:ext cx="9451911" cy="523220"/>
          </a:xfrm>
          <a:prstGeom prst="rect">
            <a:avLst/>
          </a:prstGeom>
          <a:noFill/>
        </p:spPr>
        <p:txBody>
          <a:bodyPr wrap="square" rtlCol="0">
            <a:spAutoFit/>
          </a:bodyPr>
          <a:lstStyle/>
          <a:p>
            <a:r>
              <a:rPr lang="en-IN" sz="2800" b="1" i="1" dirty="0">
                <a:solidFill>
                  <a:srgbClr val="FF0000"/>
                </a:solidFill>
                <a:effectLst>
                  <a:outerShdw blurRad="38100" dist="38100" dir="2700000" algn="tl">
                    <a:srgbClr val="000000">
                      <a:alpha val="43137"/>
                    </a:srgbClr>
                  </a:outerShdw>
                </a:effectLst>
              </a:rPr>
              <a:t>Customer Segmentation with RFM and Market Basket Analysis</a:t>
            </a:r>
          </a:p>
        </p:txBody>
      </p:sp>
      <p:sp>
        <p:nvSpPr>
          <p:cNvPr id="7" name="TextBox 6">
            <a:extLst>
              <a:ext uri="{FF2B5EF4-FFF2-40B4-BE49-F238E27FC236}">
                <a16:creationId xmlns:a16="http://schemas.microsoft.com/office/drawing/2014/main" id="{4CC3C217-909A-4C3A-B2AB-7FFFE230DFA3}"/>
              </a:ext>
            </a:extLst>
          </p:cNvPr>
          <p:cNvSpPr txBox="1"/>
          <p:nvPr/>
        </p:nvSpPr>
        <p:spPr>
          <a:xfrm>
            <a:off x="9495433" y="4576695"/>
            <a:ext cx="2621902" cy="2215991"/>
          </a:xfrm>
          <a:prstGeom prst="rect">
            <a:avLst/>
          </a:prstGeom>
          <a:noFill/>
        </p:spPr>
        <p:txBody>
          <a:bodyPr wrap="square" rtlCol="0">
            <a:spAutoFit/>
          </a:bodyPr>
          <a:lstStyle/>
          <a:p>
            <a:pPr algn="r"/>
            <a:r>
              <a:rPr lang="en-IN" sz="2400" b="1" dirty="0">
                <a:solidFill>
                  <a:srgbClr val="FF0000"/>
                </a:solidFill>
              </a:rPr>
              <a:t>Group: 3</a:t>
            </a:r>
          </a:p>
          <a:p>
            <a:pPr algn="r"/>
            <a:endParaRPr lang="en-IN" sz="2400" b="1" dirty="0"/>
          </a:p>
          <a:p>
            <a:pPr algn="r"/>
            <a:r>
              <a:rPr lang="en-IN" dirty="0">
                <a:solidFill>
                  <a:schemeClr val="bg1"/>
                </a:solidFill>
              </a:rPr>
              <a:t>Debaarati Mitra</a:t>
            </a:r>
          </a:p>
          <a:p>
            <a:pPr algn="r"/>
            <a:r>
              <a:rPr lang="en-IN" dirty="0">
                <a:solidFill>
                  <a:schemeClr val="bg1"/>
                </a:solidFill>
              </a:rPr>
              <a:t>Padma Priya Jayaraj</a:t>
            </a:r>
          </a:p>
          <a:p>
            <a:pPr algn="r"/>
            <a:r>
              <a:rPr lang="en-IN" dirty="0">
                <a:solidFill>
                  <a:schemeClr val="bg1"/>
                </a:solidFill>
              </a:rPr>
              <a:t>Saniya Amna Khan</a:t>
            </a:r>
          </a:p>
          <a:p>
            <a:pPr algn="r"/>
            <a:r>
              <a:rPr lang="en-IN" dirty="0">
                <a:solidFill>
                  <a:schemeClr val="bg1"/>
                </a:solidFill>
              </a:rPr>
              <a:t>Saravanan Jayakumar</a:t>
            </a:r>
          </a:p>
          <a:p>
            <a:pPr algn="r"/>
            <a:r>
              <a:rPr lang="en-IN" dirty="0">
                <a:solidFill>
                  <a:schemeClr val="bg1"/>
                </a:solidFill>
              </a:rPr>
              <a:t>Soumya Sinha</a:t>
            </a:r>
          </a:p>
        </p:txBody>
      </p:sp>
    </p:spTree>
    <p:extLst>
      <p:ext uri="{BB962C8B-B14F-4D97-AF65-F5344CB8AC3E}">
        <p14:creationId xmlns:p14="http://schemas.microsoft.com/office/powerpoint/2010/main" val="87976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450B0-735F-4670-89AC-940FAA2378BF}"/>
              </a:ext>
            </a:extLst>
          </p:cNvPr>
          <p:cNvSpPr>
            <a:spLocks noGrp="1"/>
          </p:cNvSpPr>
          <p:nvPr>
            <p:ph type="title"/>
          </p:nvPr>
        </p:nvSpPr>
        <p:spPr>
          <a:xfrm>
            <a:off x="834013" y="1115568"/>
            <a:ext cx="3487616" cy="4626864"/>
          </a:xfrm>
        </p:spPr>
        <p:txBody>
          <a:bodyPr>
            <a:normAutofit/>
          </a:bodyPr>
          <a:lstStyle/>
          <a:p>
            <a:pPr algn="l"/>
            <a:r>
              <a:rPr lang="en-US" sz="3600" b="1" i="1" dirty="0"/>
              <a:t>Market Basket </a:t>
            </a:r>
            <a:r>
              <a:rPr lang="en-US" b="1" i="1" dirty="0">
                <a:solidFill>
                  <a:srgbClr val="FF0000"/>
                </a:solidFill>
              </a:rPr>
              <a:t>Analysis</a:t>
            </a:r>
            <a:endParaRPr lang="en-IN" sz="3600" dirty="0">
              <a:solidFill>
                <a:srgbClr val="FF0000"/>
              </a:solidFill>
            </a:endParaRPr>
          </a:p>
        </p:txBody>
      </p:sp>
      <p:cxnSp>
        <p:nvCxnSpPr>
          <p:cNvPr id="12"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Content Placeholder 8" descr="Shopping basket">
            <a:extLst>
              <a:ext uri="{FF2B5EF4-FFF2-40B4-BE49-F238E27FC236}">
                <a16:creationId xmlns:a16="http://schemas.microsoft.com/office/drawing/2014/main" id="{28CFED1E-BB61-4D93-A0BC-806B17C4BD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5800" y="554653"/>
            <a:ext cx="5456572" cy="5456572"/>
          </a:xfrm>
          <a:prstGeom prst="rect">
            <a:avLst/>
          </a:prstGeom>
        </p:spPr>
      </p:pic>
    </p:spTree>
    <p:extLst>
      <p:ext uri="{BB962C8B-B14F-4D97-AF65-F5344CB8AC3E}">
        <p14:creationId xmlns:p14="http://schemas.microsoft.com/office/powerpoint/2010/main" val="186195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7ABEF-24CA-4B21-AAC4-04426C780E91}"/>
              </a:ext>
            </a:extLst>
          </p:cNvPr>
          <p:cNvSpPr>
            <a:spLocks noGrp="1"/>
          </p:cNvSpPr>
          <p:nvPr>
            <p:ph type="title"/>
          </p:nvPr>
        </p:nvSpPr>
        <p:spPr>
          <a:xfrm>
            <a:off x="913795" y="410547"/>
            <a:ext cx="10777462" cy="1175657"/>
          </a:xfrm>
        </p:spPr>
        <p:txBody>
          <a:bodyPr>
            <a:normAutofit/>
          </a:bodyPr>
          <a:lstStyle/>
          <a:p>
            <a:r>
              <a:rPr lang="en-US" b="1" i="1" dirty="0">
                <a:solidFill>
                  <a:schemeClr val="tx1"/>
                </a:solidFill>
              </a:rPr>
              <a:t>Association</a:t>
            </a:r>
            <a:r>
              <a:rPr lang="en-US" b="1" i="1" dirty="0">
                <a:solidFill>
                  <a:srgbClr val="FF0000"/>
                </a:solidFill>
              </a:rPr>
              <a:t> Rule Mining</a:t>
            </a:r>
          </a:p>
        </p:txBody>
      </p:sp>
      <p:sp>
        <p:nvSpPr>
          <p:cNvPr id="5" name="Content Placeholder 4">
            <a:extLst>
              <a:ext uri="{FF2B5EF4-FFF2-40B4-BE49-F238E27FC236}">
                <a16:creationId xmlns:a16="http://schemas.microsoft.com/office/drawing/2014/main" id="{87689516-B8C6-41F6-AD2D-4B2A4BD241D8}"/>
              </a:ext>
            </a:extLst>
          </p:cNvPr>
          <p:cNvSpPr>
            <a:spLocks noGrp="1"/>
          </p:cNvSpPr>
          <p:nvPr>
            <p:ph idx="1"/>
          </p:nvPr>
        </p:nvSpPr>
        <p:spPr>
          <a:xfrm>
            <a:off x="426128" y="1500326"/>
            <a:ext cx="10927672" cy="4676637"/>
          </a:xfrm>
        </p:spPr>
        <p:txBody>
          <a:bodyPr>
            <a:normAutofit/>
          </a:bodyPr>
          <a:lstStyle/>
          <a:p>
            <a:pPr>
              <a:lnSpc>
                <a:spcPct val="150000"/>
              </a:lnSpc>
            </a:pPr>
            <a:r>
              <a:rPr lang="en-US" sz="1800" dirty="0"/>
              <a:t>Rule-based ML method for discerning relations between categorical variables in large transactional databases. </a:t>
            </a:r>
          </a:p>
          <a:p>
            <a:pPr>
              <a:lnSpc>
                <a:spcPct val="150000"/>
              </a:lnSpc>
            </a:pPr>
            <a:r>
              <a:rPr lang="en-US" sz="1800" dirty="0"/>
              <a:t>Focused on finding frequent co-occurring associations among a collection of items [antecedent (if) and a consequent (then)] using some measures of interestingness.</a:t>
            </a:r>
          </a:p>
          <a:p>
            <a:pPr>
              <a:lnSpc>
                <a:spcPct val="150000"/>
              </a:lnSpc>
            </a:pPr>
            <a:r>
              <a:rPr lang="en-US" sz="1800" dirty="0"/>
              <a:t>Used Apriori algorithm for finding frequent item sets.</a:t>
            </a:r>
          </a:p>
          <a:p>
            <a:pPr>
              <a:lnSpc>
                <a:spcPct val="150000"/>
              </a:lnSpc>
            </a:pPr>
            <a:r>
              <a:rPr lang="en-US" sz="1800" dirty="0"/>
              <a:t>Apriori uses a "bottom up" approach, where frequent subsets are extended one item at a time and groups of candidates are tested against the data. </a:t>
            </a:r>
          </a:p>
          <a:p>
            <a:pPr>
              <a:lnSpc>
                <a:spcPct val="150000"/>
              </a:lnSpc>
            </a:pPr>
            <a:r>
              <a:rPr lang="en-US" sz="1800" dirty="0"/>
              <a:t>The algorithm terminates when no further successful extensions are found.</a:t>
            </a:r>
          </a:p>
        </p:txBody>
      </p:sp>
      <p:sp>
        <p:nvSpPr>
          <p:cNvPr id="6" name="TextBox 5">
            <a:extLst>
              <a:ext uri="{FF2B5EF4-FFF2-40B4-BE49-F238E27FC236}">
                <a16:creationId xmlns:a16="http://schemas.microsoft.com/office/drawing/2014/main" id="{14A5EA6D-B82B-455C-B182-A14D3EC43039}"/>
              </a:ext>
            </a:extLst>
          </p:cNvPr>
          <p:cNvSpPr txBox="1"/>
          <p:nvPr/>
        </p:nvSpPr>
        <p:spPr>
          <a:xfrm>
            <a:off x="6933461" y="6308209"/>
            <a:ext cx="4234648" cy="307777"/>
          </a:xfrm>
          <a:prstGeom prst="rect">
            <a:avLst/>
          </a:prstGeom>
          <a:noFill/>
        </p:spPr>
        <p:txBody>
          <a:bodyPr wrap="square" rtlCol="0">
            <a:spAutoFit/>
          </a:bodyPr>
          <a:lstStyle/>
          <a:p>
            <a:r>
              <a:rPr lang="en-US" sz="1400" b="1" i="1" dirty="0">
                <a:solidFill>
                  <a:srgbClr val="FF0000"/>
                </a:solidFill>
              </a:rPr>
              <a:t>Sources: Wikipedia, blog.usejournal.com</a:t>
            </a:r>
          </a:p>
        </p:txBody>
      </p:sp>
    </p:spTree>
    <p:extLst>
      <p:ext uri="{BB962C8B-B14F-4D97-AF65-F5344CB8AC3E}">
        <p14:creationId xmlns:p14="http://schemas.microsoft.com/office/powerpoint/2010/main" val="420935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5EA7-C034-4BF4-AB5B-C628D87A7637}"/>
              </a:ext>
            </a:extLst>
          </p:cNvPr>
          <p:cNvSpPr>
            <a:spLocks noGrp="1"/>
          </p:cNvSpPr>
          <p:nvPr>
            <p:ph type="title"/>
          </p:nvPr>
        </p:nvSpPr>
        <p:spPr/>
        <p:txBody>
          <a:bodyPr/>
          <a:lstStyle/>
          <a:p>
            <a:r>
              <a:rPr lang="en-US" b="1" i="1" dirty="0"/>
              <a:t>Metrics for finding </a:t>
            </a:r>
            <a:r>
              <a:rPr lang="en-US" b="1" i="1" dirty="0">
                <a:solidFill>
                  <a:srgbClr val="FF0000"/>
                </a:solidFill>
              </a:rPr>
              <a:t>frequent item sets</a:t>
            </a:r>
          </a:p>
        </p:txBody>
      </p:sp>
      <p:sp>
        <p:nvSpPr>
          <p:cNvPr id="3" name="Content Placeholder 2">
            <a:extLst>
              <a:ext uri="{FF2B5EF4-FFF2-40B4-BE49-F238E27FC236}">
                <a16:creationId xmlns:a16="http://schemas.microsoft.com/office/drawing/2014/main" id="{D2878288-9B01-4594-9C88-1B9E2FE07572}"/>
              </a:ext>
            </a:extLst>
          </p:cNvPr>
          <p:cNvSpPr>
            <a:spLocks noGrp="1"/>
          </p:cNvSpPr>
          <p:nvPr>
            <p:ph idx="1"/>
          </p:nvPr>
        </p:nvSpPr>
        <p:spPr>
          <a:xfrm>
            <a:off x="1134535" y="1666490"/>
            <a:ext cx="10353762" cy="4902261"/>
          </a:xfrm>
        </p:spPr>
        <p:txBody>
          <a:bodyPr/>
          <a:lstStyle/>
          <a:p>
            <a:r>
              <a:rPr lang="en-US" b="1" i="1" dirty="0">
                <a:solidFill>
                  <a:srgbClr val="FF0000"/>
                </a:solidFill>
              </a:rPr>
              <a:t>Support</a:t>
            </a:r>
            <a:r>
              <a:rPr lang="en-US" dirty="0"/>
              <a:t>: Indicates how frequently the item pairs appear in data.</a:t>
            </a:r>
          </a:p>
          <a:p>
            <a:pPr marL="0" indent="0">
              <a:buNone/>
            </a:pPr>
            <a:endParaRPr lang="en-US" dirty="0"/>
          </a:p>
          <a:p>
            <a:pPr marL="457200" lvl="1" indent="0">
              <a:buNone/>
            </a:pPr>
            <a:endParaRPr lang="en-US" dirty="0"/>
          </a:p>
          <a:p>
            <a:pPr marL="457200" lvl="1" indent="0">
              <a:buNone/>
            </a:pPr>
            <a:endParaRPr lang="en-US" dirty="0"/>
          </a:p>
          <a:p>
            <a:r>
              <a:rPr lang="en-US" b="1" i="1" dirty="0">
                <a:solidFill>
                  <a:srgbClr val="FF0000"/>
                </a:solidFill>
              </a:rPr>
              <a:t>Confidence</a:t>
            </a:r>
            <a:r>
              <a:rPr lang="en-US" dirty="0"/>
              <a:t>: Gives the number of times the if-then statements are found true.</a:t>
            </a:r>
          </a:p>
          <a:p>
            <a:pPr marL="36900" indent="0">
              <a:buNone/>
            </a:pPr>
            <a:endParaRPr lang="en-US" dirty="0"/>
          </a:p>
          <a:p>
            <a:pPr marL="0" indent="0">
              <a:buNone/>
            </a:pPr>
            <a:endParaRPr lang="en-US" dirty="0"/>
          </a:p>
          <a:p>
            <a:r>
              <a:rPr lang="en-US" b="1" i="1" dirty="0">
                <a:solidFill>
                  <a:srgbClr val="FF0000"/>
                </a:solidFill>
              </a:rPr>
              <a:t>Lift</a:t>
            </a:r>
            <a:r>
              <a:rPr lang="en-US" dirty="0"/>
              <a:t>: States how likely item Y is purchased when item X is purchased, while controlling how popular item Y is. Lift &gt;1 suggests {X} leads to {Y} on the cart.</a:t>
            </a:r>
          </a:p>
        </p:txBody>
      </p:sp>
      <p:pic>
        <p:nvPicPr>
          <p:cNvPr id="5" name="Picture 4">
            <a:extLst>
              <a:ext uri="{FF2B5EF4-FFF2-40B4-BE49-F238E27FC236}">
                <a16:creationId xmlns:a16="http://schemas.microsoft.com/office/drawing/2014/main" id="{945A9B33-5FFE-44A9-8232-8A7F2D43FA75}"/>
              </a:ext>
            </a:extLst>
          </p:cNvPr>
          <p:cNvPicPr>
            <a:picLocks noChangeAspect="1"/>
          </p:cNvPicPr>
          <p:nvPr/>
        </p:nvPicPr>
        <p:blipFill>
          <a:blip r:embed="rId2"/>
          <a:stretch>
            <a:fillRect/>
          </a:stretch>
        </p:blipFill>
        <p:spPr>
          <a:xfrm>
            <a:off x="2993645" y="2309303"/>
            <a:ext cx="4542473" cy="626275"/>
          </a:xfrm>
          <a:prstGeom prst="rect">
            <a:avLst/>
          </a:prstGeom>
        </p:spPr>
      </p:pic>
      <p:pic>
        <p:nvPicPr>
          <p:cNvPr id="6" name="Picture 5">
            <a:extLst>
              <a:ext uri="{FF2B5EF4-FFF2-40B4-BE49-F238E27FC236}">
                <a16:creationId xmlns:a16="http://schemas.microsoft.com/office/drawing/2014/main" id="{AECA91C3-2AD9-4E65-A825-7929DE45040A}"/>
              </a:ext>
            </a:extLst>
          </p:cNvPr>
          <p:cNvPicPr>
            <a:picLocks noChangeAspect="1"/>
          </p:cNvPicPr>
          <p:nvPr/>
        </p:nvPicPr>
        <p:blipFill>
          <a:blip r:embed="rId3"/>
          <a:stretch>
            <a:fillRect/>
          </a:stretch>
        </p:blipFill>
        <p:spPr>
          <a:xfrm>
            <a:off x="2993645" y="3922423"/>
            <a:ext cx="4669748" cy="705040"/>
          </a:xfrm>
          <a:prstGeom prst="rect">
            <a:avLst/>
          </a:prstGeom>
        </p:spPr>
      </p:pic>
      <p:pic>
        <p:nvPicPr>
          <p:cNvPr id="7" name="Picture 6">
            <a:extLst>
              <a:ext uri="{FF2B5EF4-FFF2-40B4-BE49-F238E27FC236}">
                <a16:creationId xmlns:a16="http://schemas.microsoft.com/office/drawing/2014/main" id="{5C54CB6D-6E22-4B5F-BDD0-C84E7841D26B}"/>
              </a:ext>
            </a:extLst>
          </p:cNvPr>
          <p:cNvPicPr>
            <a:picLocks noChangeAspect="1"/>
          </p:cNvPicPr>
          <p:nvPr/>
        </p:nvPicPr>
        <p:blipFill>
          <a:blip r:embed="rId4"/>
          <a:stretch>
            <a:fillRect/>
          </a:stretch>
        </p:blipFill>
        <p:spPr>
          <a:xfrm>
            <a:off x="2826343" y="5614308"/>
            <a:ext cx="5257127" cy="767634"/>
          </a:xfrm>
          <a:prstGeom prst="rect">
            <a:avLst/>
          </a:prstGeom>
        </p:spPr>
      </p:pic>
    </p:spTree>
    <p:extLst>
      <p:ext uri="{BB962C8B-B14F-4D97-AF65-F5344CB8AC3E}">
        <p14:creationId xmlns:p14="http://schemas.microsoft.com/office/powerpoint/2010/main" val="184444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8678-B603-491D-89F1-13A380178782}"/>
              </a:ext>
            </a:extLst>
          </p:cNvPr>
          <p:cNvSpPr>
            <a:spLocks noGrp="1"/>
          </p:cNvSpPr>
          <p:nvPr>
            <p:ph type="title"/>
          </p:nvPr>
        </p:nvSpPr>
        <p:spPr/>
        <p:txBody>
          <a:bodyPr/>
          <a:lstStyle/>
          <a:p>
            <a:r>
              <a:rPr lang="en-US" b="1" i="1" dirty="0"/>
              <a:t>Process</a:t>
            </a:r>
            <a:r>
              <a:rPr lang="en-US" dirty="0"/>
              <a:t>: </a:t>
            </a:r>
          </a:p>
        </p:txBody>
      </p:sp>
      <p:sp>
        <p:nvSpPr>
          <p:cNvPr id="3" name="Content Placeholder 2">
            <a:extLst>
              <a:ext uri="{FF2B5EF4-FFF2-40B4-BE49-F238E27FC236}">
                <a16:creationId xmlns:a16="http://schemas.microsoft.com/office/drawing/2014/main" id="{E132E118-AF71-4F19-B0E2-E6BB4393E153}"/>
              </a:ext>
            </a:extLst>
          </p:cNvPr>
          <p:cNvSpPr>
            <a:spLocks noGrp="1"/>
          </p:cNvSpPr>
          <p:nvPr>
            <p:ph idx="1"/>
          </p:nvPr>
        </p:nvSpPr>
        <p:spPr>
          <a:xfrm>
            <a:off x="913795" y="1732449"/>
            <a:ext cx="10353762" cy="4584375"/>
          </a:xfrm>
        </p:spPr>
        <p:txBody>
          <a:bodyPr>
            <a:normAutofit/>
          </a:bodyPr>
          <a:lstStyle/>
          <a:p>
            <a:r>
              <a:rPr lang="en-US" dirty="0"/>
              <a:t>Found top 3 countries in the dataset where items are sold most – United Kingdom, Germany, France.</a:t>
            </a:r>
          </a:p>
          <a:p>
            <a:pPr marL="0" indent="0">
              <a:buNone/>
            </a:pPr>
            <a:endParaRPr lang="en-US" dirty="0"/>
          </a:p>
          <a:p>
            <a:pPr marL="0" indent="0">
              <a:buNone/>
            </a:pPr>
            <a:endParaRPr lang="en-US" dirty="0"/>
          </a:p>
          <a:p>
            <a:pPr marL="0" indent="0">
              <a:buNone/>
            </a:pPr>
            <a:endParaRPr lang="en-US" dirty="0"/>
          </a:p>
          <a:p>
            <a:endParaRPr lang="en-US" dirty="0"/>
          </a:p>
          <a:p>
            <a:r>
              <a:rPr lang="en-US" dirty="0"/>
              <a:t>Formatted data by grouping together items by invoice numbers for each of the three countries.</a:t>
            </a:r>
          </a:p>
          <a:p>
            <a:r>
              <a:rPr lang="en-US" dirty="0"/>
              <a:t>Used the </a:t>
            </a:r>
            <a:r>
              <a:rPr lang="en-US" dirty="0" err="1"/>
              <a:t>mlxtend</a:t>
            </a:r>
            <a:r>
              <a:rPr lang="en-US" dirty="0"/>
              <a:t> library’s </a:t>
            </a:r>
            <a:r>
              <a:rPr lang="en-US" dirty="0" err="1"/>
              <a:t>apriori</a:t>
            </a:r>
            <a:r>
              <a:rPr lang="en-US" dirty="0"/>
              <a:t> function to find frequent item sets and  </a:t>
            </a:r>
            <a:r>
              <a:rPr lang="en-US" dirty="0" err="1"/>
              <a:t>association_rules</a:t>
            </a:r>
            <a:r>
              <a:rPr lang="en-US" dirty="0"/>
              <a:t> to formulate top 5 rules for each country.</a:t>
            </a:r>
          </a:p>
          <a:p>
            <a:r>
              <a:rPr lang="en-US" dirty="0"/>
              <a:t>Plotted the top 5 rules in a graph format using </a:t>
            </a:r>
            <a:r>
              <a:rPr lang="en-US" dirty="0" err="1"/>
              <a:t>networkx</a:t>
            </a:r>
            <a:r>
              <a:rPr lang="en-US" dirty="0"/>
              <a:t> library. </a:t>
            </a:r>
          </a:p>
        </p:txBody>
      </p:sp>
      <p:graphicFrame>
        <p:nvGraphicFramePr>
          <p:cNvPr id="5" name="Table 5">
            <a:extLst>
              <a:ext uri="{FF2B5EF4-FFF2-40B4-BE49-F238E27FC236}">
                <a16:creationId xmlns:a16="http://schemas.microsoft.com/office/drawing/2014/main" id="{356CB68B-5FC7-42D3-AB8C-202FA52B293D}"/>
              </a:ext>
            </a:extLst>
          </p:cNvPr>
          <p:cNvGraphicFramePr>
            <a:graphicFrameLocks noGrp="1"/>
          </p:cNvGraphicFramePr>
          <p:nvPr>
            <p:extLst>
              <p:ext uri="{D42A27DB-BD31-4B8C-83A1-F6EECF244321}">
                <p14:modId xmlns:p14="http://schemas.microsoft.com/office/powerpoint/2010/main" val="113131536"/>
              </p:ext>
            </p:extLst>
          </p:nvPr>
        </p:nvGraphicFramePr>
        <p:xfrm>
          <a:off x="1425509" y="2541276"/>
          <a:ext cx="8128000" cy="14833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269844944"/>
                    </a:ext>
                  </a:extLst>
                </a:gridCol>
                <a:gridCol w="4064000">
                  <a:extLst>
                    <a:ext uri="{9D8B030D-6E8A-4147-A177-3AD203B41FA5}">
                      <a16:colId xmlns:a16="http://schemas.microsoft.com/office/drawing/2014/main" val="427016524"/>
                    </a:ext>
                  </a:extLst>
                </a:gridCol>
              </a:tblGrid>
              <a:tr h="370840">
                <a:tc>
                  <a:txBody>
                    <a:bodyPr/>
                    <a:lstStyle/>
                    <a:p>
                      <a:pPr algn="ctr"/>
                      <a:r>
                        <a:rPr lang="en-IN" dirty="0"/>
                        <a:t>Country</a:t>
                      </a:r>
                    </a:p>
                  </a:txBody>
                  <a:tcPr/>
                </a:tc>
                <a:tc>
                  <a:txBody>
                    <a:bodyPr/>
                    <a:lstStyle/>
                    <a:p>
                      <a:pPr algn="ctr"/>
                      <a:r>
                        <a:rPr lang="en-IN" dirty="0"/>
                        <a:t>Invoice No</a:t>
                      </a:r>
                    </a:p>
                  </a:txBody>
                  <a:tcPr/>
                </a:tc>
                <a:extLst>
                  <a:ext uri="{0D108BD9-81ED-4DB2-BD59-A6C34878D82A}">
                    <a16:rowId xmlns:a16="http://schemas.microsoft.com/office/drawing/2014/main" val="1510893575"/>
                  </a:ext>
                </a:extLst>
              </a:tr>
              <a:tr h="370840">
                <a:tc>
                  <a:txBody>
                    <a:bodyPr/>
                    <a:lstStyle/>
                    <a:p>
                      <a:pPr algn="ctr"/>
                      <a:r>
                        <a:rPr lang="en-IN" dirty="0"/>
                        <a:t>United Kingdom</a:t>
                      </a:r>
                    </a:p>
                  </a:txBody>
                  <a:tcPr/>
                </a:tc>
                <a:tc>
                  <a:txBody>
                    <a:bodyPr/>
                    <a:lstStyle/>
                    <a:p>
                      <a:pPr algn="ctr"/>
                      <a:r>
                        <a:rPr lang="en-IN" dirty="0"/>
                        <a:t>354317</a:t>
                      </a:r>
                    </a:p>
                  </a:txBody>
                  <a:tcPr/>
                </a:tc>
                <a:extLst>
                  <a:ext uri="{0D108BD9-81ED-4DB2-BD59-A6C34878D82A}">
                    <a16:rowId xmlns:a16="http://schemas.microsoft.com/office/drawing/2014/main" val="4226535341"/>
                  </a:ext>
                </a:extLst>
              </a:tr>
              <a:tr h="370840">
                <a:tc>
                  <a:txBody>
                    <a:bodyPr/>
                    <a:lstStyle/>
                    <a:p>
                      <a:pPr algn="ctr"/>
                      <a:r>
                        <a:rPr lang="en-IN" dirty="0"/>
                        <a:t>Germany</a:t>
                      </a:r>
                    </a:p>
                  </a:txBody>
                  <a:tcPr/>
                </a:tc>
                <a:tc>
                  <a:txBody>
                    <a:bodyPr/>
                    <a:lstStyle/>
                    <a:p>
                      <a:pPr algn="ctr"/>
                      <a:r>
                        <a:rPr lang="en-IN" dirty="0"/>
                        <a:t>9040</a:t>
                      </a:r>
                    </a:p>
                  </a:txBody>
                  <a:tcPr/>
                </a:tc>
                <a:extLst>
                  <a:ext uri="{0D108BD9-81ED-4DB2-BD59-A6C34878D82A}">
                    <a16:rowId xmlns:a16="http://schemas.microsoft.com/office/drawing/2014/main" val="450295363"/>
                  </a:ext>
                </a:extLst>
              </a:tr>
              <a:tr h="370840">
                <a:tc>
                  <a:txBody>
                    <a:bodyPr/>
                    <a:lstStyle/>
                    <a:p>
                      <a:pPr algn="ctr"/>
                      <a:r>
                        <a:rPr lang="en-IN" dirty="0"/>
                        <a:t>France</a:t>
                      </a:r>
                    </a:p>
                  </a:txBody>
                  <a:tcPr/>
                </a:tc>
                <a:tc>
                  <a:txBody>
                    <a:bodyPr/>
                    <a:lstStyle/>
                    <a:p>
                      <a:pPr algn="ctr"/>
                      <a:r>
                        <a:rPr lang="en-IN" dirty="0"/>
                        <a:t>8341</a:t>
                      </a:r>
                    </a:p>
                  </a:txBody>
                  <a:tcPr/>
                </a:tc>
                <a:extLst>
                  <a:ext uri="{0D108BD9-81ED-4DB2-BD59-A6C34878D82A}">
                    <a16:rowId xmlns:a16="http://schemas.microsoft.com/office/drawing/2014/main" val="17171160"/>
                  </a:ext>
                </a:extLst>
              </a:tr>
            </a:tbl>
          </a:graphicData>
        </a:graphic>
      </p:graphicFrame>
    </p:spTree>
    <p:extLst>
      <p:ext uri="{BB962C8B-B14F-4D97-AF65-F5344CB8AC3E}">
        <p14:creationId xmlns:p14="http://schemas.microsoft.com/office/powerpoint/2010/main" val="377718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D4DE-56E1-4F2A-800E-8B5918A01429}"/>
              </a:ext>
            </a:extLst>
          </p:cNvPr>
          <p:cNvSpPr>
            <a:spLocks noGrp="1"/>
          </p:cNvSpPr>
          <p:nvPr>
            <p:ph type="title"/>
          </p:nvPr>
        </p:nvSpPr>
        <p:spPr/>
        <p:txBody>
          <a:bodyPr/>
          <a:lstStyle/>
          <a:p>
            <a:r>
              <a:rPr lang="en-US" b="1" i="1" dirty="0"/>
              <a:t>France</a:t>
            </a:r>
            <a:br>
              <a:rPr lang="en-US" dirty="0"/>
            </a:br>
            <a:r>
              <a:rPr lang="en-US" sz="1400" dirty="0"/>
              <a:t>Used Support cutoff value of 10%, confident 70% and lift cutoff of 1.</a:t>
            </a:r>
            <a:endParaRPr lang="en-US" dirty="0"/>
          </a:p>
        </p:txBody>
      </p:sp>
      <p:sp>
        <p:nvSpPr>
          <p:cNvPr id="4" name="Content Placeholder 3">
            <a:extLst>
              <a:ext uri="{FF2B5EF4-FFF2-40B4-BE49-F238E27FC236}">
                <a16:creationId xmlns:a16="http://schemas.microsoft.com/office/drawing/2014/main" id="{F0A53973-B557-4044-BBCE-59BD4278FBB6}"/>
              </a:ext>
            </a:extLst>
          </p:cNvPr>
          <p:cNvSpPr>
            <a:spLocks noGrp="1"/>
          </p:cNvSpPr>
          <p:nvPr>
            <p:ph sz="half" idx="1"/>
          </p:nvPr>
        </p:nvSpPr>
        <p:spPr>
          <a:xfrm>
            <a:off x="838200" y="1825625"/>
            <a:ext cx="3980688" cy="4351338"/>
          </a:xfrm>
        </p:spPr>
        <p:txBody>
          <a:bodyPr>
            <a:normAutofit/>
          </a:bodyPr>
          <a:lstStyle/>
          <a:p>
            <a:r>
              <a:rPr lang="en-US" b="1" i="1" dirty="0">
                <a:solidFill>
                  <a:srgbClr val="FF0000"/>
                </a:solidFill>
              </a:rPr>
              <a:t>Support vs Confidence</a:t>
            </a:r>
          </a:p>
          <a:p>
            <a:pPr marL="0" indent="0">
              <a:buNone/>
            </a:pPr>
            <a:endParaRPr lang="en-US" dirty="0"/>
          </a:p>
        </p:txBody>
      </p:sp>
      <p:sp>
        <p:nvSpPr>
          <p:cNvPr id="5" name="Content Placeholder 4">
            <a:extLst>
              <a:ext uri="{FF2B5EF4-FFF2-40B4-BE49-F238E27FC236}">
                <a16:creationId xmlns:a16="http://schemas.microsoft.com/office/drawing/2014/main" id="{9DEE7A0E-10F7-436A-B8D6-0A92AAD4F682}"/>
              </a:ext>
            </a:extLst>
          </p:cNvPr>
          <p:cNvSpPr>
            <a:spLocks noGrp="1"/>
          </p:cNvSpPr>
          <p:nvPr>
            <p:ph sz="half" idx="2"/>
          </p:nvPr>
        </p:nvSpPr>
        <p:spPr>
          <a:xfrm>
            <a:off x="4982880" y="1825625"/>
            <a:ext cx="6370920" cy="4901746"/>
          </a:xfrm>
        </p:spPr>
        <p:txBody>
          <a:bodyPr>
            <a:normAutofit/>
          </a:bodyPr>
          <a:lstStyle/>
          <a:p>
            <a:r>
              <a:rPr lang="en-US" b="1" i="1" dirty="0">
                <a:solidFill>
                  <a:srgbClr val="FF0000"/>
                </a:solidFill>
              </a:rPr>
              <a:t>Top 5 rules:</a:t>
            </a:r>
          </a:p>
          <a:p>
            <a:pPr marL="0" indent="0">
              <a:buNone/>
            </a:pPr>
            <a:r>
              <a:rPr lang="en-US" dirty="0"/>
              <a:t>																								</a:t>
            </a:r>
          </a:p>
          <a:p>
            <a:endParaRPr lang="en-US" dirty="0"/>
          </a:p>
          <a:p>
            <a:endParaRPr lang="en-US" dirty="0"/>
          </a:p>
          <a:p>
            <a:r>
              <a:rPr lang="en-US" dirty="0"/>
              <a:t>In the next slide, red node denotes rule, green slides denote antecedent and consequents.</a:t>
            </a:r>
          </a:p>
          <a:p>
            <a:r>
              <a:rPr lang="en-US" dirty="0"/>
              <a:t>Graph shows the relation as:</a:t>
            </a:r>
          </a:p>
          <a:p>
            <a:r>
              <a:rPr lang="en-US" dirty="0"/>
              <a:t>Antecedent -&gt; Rule-&gt;Consequents</a:t>
            </a:r>
          </a:p>
          <a:p>
            <a:r>
              <a:rPr lang="en-US" dirty="0"/>
              <a:t> More the value of lift, greater are the chances of preference to buy consequent if the customer has already bought antecedent.</a:t>
            </a:r>
          </a:p>
        </p:txBody>
      </p:sp>
      <p:pic>
        <p:nvPicPr>
          <p:cNvPr id="6" name="Picture 5">
            <a:extLst>
              <a:ext uri="{FF2B5EF4-FFF2-40B4-BE49-F238E27FC236}">
                <a16:creationId xmlns:a16="http://schemas.microsoft.com/office/drawing/2014/main" id="{D44B646C-7B51-43D0-BC3D-C6DCBEFDFCF6}"/>
              </a:ext>
            </a:extLst>
          </p:cNvPr>
          <p:cNvPicPr>
            <a:picLocks noChangeAspect="1"/>
          </p:cNvPicPr>
          <p:nvPr/>
        </p:nvPicPr>
        <p:blipFill>
          <a:blip r:embed="rId2"/>
          <a:stretch>
            <a:fillRect/>
          </a:stretch>
        </p:blipFill>
        <p:spPr>
          <a:xfrm>
            <a:off x="571656" y="2313432"/>
            <a:ext cx="4144680" cy="3630168"/>
          </a:xfrm>
          <a:prstGeom prst="rect">
            <a:avLst/>
          </a:prstGeom>
        </p:spPr>
      </p:pic>
      <p:pic>
        <p:nvPicPr>
          <p:cNvPr id="8" name="Picture 7">
            <a:extLst>
              <a:ext uri="{FF2B5EF4-FFF2-40B4-BE49-F238E27FC236}">
                <a16:creationId xmlns:a16="http://schemas.microsoft.com/office/drawing/2014/main" id="{F6994F8E-D7BD-4CD4-A016-B2D42D6F7E94}"/>
              </a:ext>
            </a:extLst>
          </p:cNvPr>
          <p:cNvPicPr>
            <a:picLocks noChangeAspect="1"/>
          </p:cNvPicPr>
          <p:nvPr/>
        </p:nvPicPr>
        <p:blipFill>
          <a:blip r:embed="rId3"/>
          <a:stretch>
            <a:fillRect/>
          </a:stretch>
        </p:blipFill>
        <p:spPr>
          <a:xfrm>
            <a:off x="5300976" y="2268473"/>
            <a:ext cx="5734728" cy="1519755"/>
          </a:xfrm>
          <a:prstGeom prst="rect">
            <a:avLst/>
          </a:prstGeom>
        </p:spPr>
      </p:pic>
    </p:spTree>
    <p:extLst>
      <p:ext uri="{BB962C8B-B14F-4D97-AF65-F5344CB8AC3E}">
        <p14:creationId xmlns:p14="http://schemas.microsoft.com/office/powerpoint/2010/main" val="36602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770B03F-C534-4C73-A0FE-D35ED0485960}"/>
              </a:ext>
            </a:extLst>
          </p:cNvPr>
          <p:cNvPicPr>
            <a:picLocks noChangeAspect="1"/>
          </p:cNvPicPr>
          <p:nvPr/>
        </p:nvPicPr>
        <p:blipFill>
          <a:blip r:embed="rId3"/>
          <a:stretch>
            <a:fillRect/>
          </a:stretch>
        </p:blipFill>
        <p:spPr>
          <a:xfrm>
            <a:off x="1313969" y="643467"/>
            <a:ext cx="9564061" cy="5571066"/>
          </a:xfrm>
          <a:prstGeom prst="rect">
            <a:avLst/>
          </a:prstGeom>
        </p:spPr>
      </p:pic>
    </p:spTree>
    <p:extLst>
      <p:ext uri="{BB962C8B-B14F-4D97-AF65-F5344CB8AC3E}">
        <p14:creationId xmlns:p14="http://schemas.microsoft.com/office/powerpoint/2010/main" val="92929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F410-A8ED-4624-A3CA-73319B2935B1}"/>
              </a:ext>
            </a:extLst>
          </p:cNvPr>
          <p:cNvSpPr>
            <a:spLocks noGrp="1"/>
          </p:cNvSpPr>
          <p:nvPr>
            <p:ph type="title"/>
          </p:nvPr>
        </p:nvSpPr>
        <p:spPr/>
        <p:txBody>
          <a:bodyPr/>
          <a:lstStyle/>
          <a:p>
            <a:r>
              <a:rPr lang="en-US" b="1" i="1" dirty="0"/>
              <a:t>Germany</a:t>
            </a:r>
            <a:br>
              <a:rPr lang="en-US" dirty="0"/>
            </a:br>
            <a:r>
              <a:rPr lang="en-US" sz="1400" dirty="0"/>
              <a:t>Used support cutoff as 5%, lift values&gt;4</a:t>
            </a:r>
            <a:endParaRPr lang="en-US" dirty="0"/>
          </a:p>
        </p:txBody>
      </p:sp>
      <p:sp>
        <p:nvSpPr>
          <p:cNvPr id="3" name="Content Placeholder 2">
            <a:extLst>
              <a:ext uri="{FF2B5EF4-FFF2-40B4-BE49-F238E27FC236}">
                <a16:creationId xmlns:a16="http://schemas.microsoft.com/office/drawing/2014/main" id="{EFD3619A-A8BA-4F7B-8D2A-37204A8FD6E1}"/>
              </a:ext>
            </a:extLst>
          </p:cNvPr>
          <p:cNvSpPr>
            <a:spLocks noGrp="1"/>
          </p:cNvSpPr>
          <p:nvPr>
            <p:ph sz="half" idx="1"/>
          </p:nvPr>
        </p:nvSpPr>
        <p:spPr/>
        <p:txBody>
          <a:bodyPr/>
          <a:lstStyle/>
          <a:p>
            <a:r>
              <a:rPr lang="en-US" b="1" i="1" dirty="0">
                <a:solidFill>
                  <a:srgbClr val="FF0000"/>
                </a:solidFill>
              </a:rPr>
              <a:t>Support vs Confidence</a:t>
            </a:r>
          </a:p>
          <a:p>
            <a:pPr marL="0" indent="0">
              <a:buNone/>
            </a:pPr>
            <a:endParaRPr lang="en-US" dirty="0"/>
          </a:p>
        </p:txBody>
      </p:sp>
      <p:sp>
        <p:nvSpPr>
          <p:cNvPr id="4" name="Content Placeholder 3">
            <a:extLst>
              <a:ext uri="{FF2B5EF4-FFF2-40B4-BE49-F238E27FC236}">
                <a16:creationId xmlns:a16="http://schemas.microsoft.com/office/drawing/2014/main" id="{08E6D8AC-2706-4591-BBFC-6B805D559A17}"/>
              </a:ext>
            </a:extLst>
          </p:cNvPr>
          <p:cNvSpPr>
            <a:spLocks noGrp="1"/>
          </p:cNvSpPr>
          <p:nvPr>
            <p:ph sz="half" idx="2"/>
          </p:nvPr>
        </p:nvSpPr>
        <p:spPr/>
        <p:txBody>
          <a:bodyPr/>
          <a:lstStyle/>
          <a:p>
            <a:r>
              <a:rPr lang="en-US" b="1" i="1" dirty="0">
                <a:solidFill>
                  <a:srgbClr val="FF0000"/>
                </a:solidFill>
              </a:rPr>
              <a:t>Top 5 rules for Germany:</a:t>
            </a:r>
          </a:p>
          <a:p>
            <a:endParaRPr lang="en-US" dirty="0"/>
          </a:p>
          <a:p>
            <a:endParaRPr lang="en-US" dirty="0"/>
          </a:p>
          <a:p>
            <a:endParaRPr lang="en-US" dirty="0"/>
          </a:p>
          <a:p>
            <a:endParaRPr lang="en-US" dirty="0"/>
          </a:p>
          <a:p>
            <a:r>
              <a:rPr lang="en-US" dirty="0"/>
              <a:t>Had to choose a lower support to get top 5 rule, suggesting items in Germany purchased are more diverse.</a:t>
            </a:r>
          </a:p>
          <a:p>
            <a:pPr marL="0" indent="0">
              <a:buNone/>
            </a:pPr>
            <a:endParaRPr lang="en-US" dirty="0"/>
          </a:p>
        </p:txBody>
      </p:sp>
      <p:pic>
        <p:nvPicPr>
          <p:cNvPr id="5" name="Picture 4">
            <a:extLst>
              <a:ext uri="{FF2B5EF4-FFF2-40B4-BE49-F238E27FC236}">
                <a16:creationId xmlns:a16="http://schemas.microsoft.com/office/drawing/2014/main" id="{3A30FB17-F725-4EDF-903F-924E0438077F}"/>
              </a:ext>
            </a:extLst>
          </p:cNvPr>
          <p:cNvPicPr>
            <a:picLocks noChangeAspect="1"/>
          </p:cNvPicPr>
          <p:nvPr/>
        </p:nvPicPr>
        <p:blipFill>
          <a:blip r:embed="rId2"/>
          <a:stretch>
            <a:fillRect/>
          </a:stretch>
        </p:blipFill>
        <p:spPr>
          <a:xfrm>
            <a:off x="685800" y="2364758"/>
            <a:ext cx="4342493" cy="4128117"/>
          </a:xfrm>
          <a:prstGeom prst="rect">
            <a:avLst/>
          </a:prstGeom>
        </p:spPr>
      </p:pic>
      <p:pic>
        <p:nvPicPr>
          <p:cNvPr id="6" name="Picture 5">
            <a:extLst>
              <a:ext uri="{FF2B5EF4-FFF2-40B4-BE49-F238E27FC236}">
                <a16:creationId xmlns:a16="http://schemas.microsoft.com/office/drawing/2014/main" id="{21067076-B620-4BAD-AD97-4CC6D1AA02FD}"/>
              </a:ext>
            </a:extLst>
          </p:cNvPr>
          <p:cNvPicPr>
            <a:picLocks noChangeAspect="1"/>
          </p:cNvPicPr>
          <p:nvPr/>
        </p:nvPicPr>
        <p:blipFill rotWithShape="1">
          <a:blip r:embed="rId3"/>
          <a:srcRect l="6097"/>
          <a:stretch/>
        </p:blipFill>
        <p:spPr>
          <a:xfrm>
            <a:off x="6462945" y="2225337"/>
            <a:ext cx="5036076" cy="1628205"/>
          </a:xfrm>
          <a:prstGeom prst="rect">
            <a:avLst/>
          </a:prstGeom>
        </p:spPr>
      </p:pic>
    </p:spTree>
    <p:extLst>
      <p:ext uri="{BB962C8B-B14F-4D97-AF65-F5344CB8AC3E}">
        <p14:creationId xmlns:p14="http://schemas.microsoft.com/office/powerpoint/2010/main" val="278112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B08E-CFF8-4571-A32C-E5B2DC40ABD7}"/>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8D9E827C-7859-4AAD-8982-7A73D9E2BDD6}"/>
              </a:ext>
            </a:extLst>
          </p:cNvPr>
          <p:cNvSpPr>
            <a:spLocks noGrp="1"/>
          </p:cNvSpPr>
          <p:nvPr>
            <p:ph type="subTitle" idx="1"/>
          </p:nvPr>
        </p:nvSpPr>
        <p:spPr/>
        <p:txBody>
          <a:bodyPr/>
          <a:lstStyle/>
          <a:p>
            <a:r>
              <a:rPr lang="en-US" dirty="0"/>
              <a:t> </a:t>
            </a:r>
          </a:p>
        </p:txBody>
      </p:sp>
      <p:pic>
        <p:nvPicPr>
          <p:cNvPr id="4" name="Picture 3">
            <a:extLst>
              <a:ext uri="{FF2B5EF4-FFF2-40B4-BE49-F238E27FC236}">
                <a16:creationId xmlns:a16="http://schemas.microsoft.com/office/drawing/2014/main" id="{9D028995-91F7-4830-A477-1F8B1F922435}"/>
              </a:ext>
            </a:extLst>
          </p:cNvPr>
          <p:cNvPicPr>
            <a:picLocks noChangeAspect="1"/>
          </p:cNvPicPr>
          <p:nvPr/>
        </p:nvPicPr>
        <p:blipFill>
          <a:blip r:embed="rId2"/>
          <a:stretch>
            <a:fillRect/>
          </a:stretch>
        </p:blipFill>
        <p:spPr>
          <a:xfrm>
            <a:off x="0" y="-1"/>
            <a:ext cx="12191999" cy="7096539"/>
          </a:xfrm>
          <a:prstGeom prst="rect">
            <a:avLst/>
          </a:prstGeom>
        </p:spPr>
      </p:pic>
    </p:spTree>
    <p:extLst>
      <p:ext uri="{BB962C8B-B14F-4D97-AF65-F5344CB8AC3E}">
        <p14:creationId xmlns:p14="http://schemas.microsoft.com/office/powerpoint/2010/main" val="382778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A6A2-7059-4619-A9A4-984F59A2074E}"/>
              </a:ext>
            </a:extLst>
          </p:cNvPr>
          <p:cNvSpPr>
            <a:spLocks noGrp="1"/>
          </p:cNvSpPr>
          <p:nvPr>
            <p:ph type="title"/>
          </p:nvPr>
        </p:nvSpPr>
        <p:spPr>
          <a:xfrm>
            <a:off x="838200" y="347369"/>
            <a:ext cx="10515600" cy="1325563"/>
          </a:xfrm>
        </p:spPr>
        <p:txBody>
          <a:bodyPr/>
          <a:lstStyle/>
          <a:p>
            <a:r>
              <a:rPr lang="en-US" b="1" i="1" dirty="0"/>
              <a:t>United Kingdom</a:t>
            </a:r>
          </a:p>
        </p:txBody>
      </p:sp>
      <p:sp>
        <p:nvSpPr>
          <p:cNvPr id="3" name="Content Placeholder 2">
            <a:extLst>
              <a:ext uri="{FF2B5EF4-FFF2-40B4-BE49-F238E27FC236}">
                <a16:creationId xmlns:a16="http://schemas.microsoft.com/office/drawing/2014/main" id="{93E59C54-8BBC-4B40-8209-D57F2435500B}"/>
              </a:ext>
            </a:extLst>
          </p:cNvPr>
          <p:cNvSpPr>
            <a:spLocks noGrp="1"/>
          </p:cNvSpPr>
          <p:nvPr>
            <p:ph sz="half" idx="1"/>
          </p:nvPr>
        </p:nvSpPr>
        <p:spPr>
          <a:xfrm>
            <a:off x="838199" y="1825625"/>
            <a:ext cx="11075633" cy="4351338"/>
          </a:xfrm>
        </p:spPr>
        <p:txBody>
          <a:bodyPr/>
          <a:lstStyle/>
          <a:p>
            <a:r>
              <a:rPr lang="en-US" dirty="0"/>
              <a:t>For UK, there were no items which had a lift &gt; 1 even for marginal values of support. Hence no significant associations found.</a:t>
            </a:r>
          </a:p>
          <a:p>
            <a:endParaRPr lang="en-US" dirty="0"/>
          </a:p>
          <a:p>
            <a:endParaRPr lang="en-US" dirty="0"/>
          </a:p>
        </p:txBody>
      </p:sp>
      <p:sp>
        <p:nvSpPr>
          <p:cNvPr id="4" name="Content Placeholder 3">
            <a:extLst>
              <a:ext uri="{FF2B5EF4-FFF2-40B4-BE49-F238E27FC236}">
                <a16:creationId xmlns:a16="http://schemas.microsoft.com/office/drawing/2014/main" id="{04022E4C-15B8-444C-87FB-D186AA9185A4}"/>
              </a:ext>
            </a:extLst>
          </p:cNvPr>
          <p:cNvSpPr>
            <a:spLocks noGrp="1"/>
          </p:cNvSpPr>
          <p:nvPr>
            <p:ph sz="half" idx="2"/>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E05EA599-AD80-4DA7-BB2B-5D4B243D9E0B}"/>
              </a:ext>
            </a:extLst>
          </p:cNvPr>
          <p:cNvPicPr>
            <a:picLocks noChangeAspect="1"/>
          </p:cNvPicPr>
          <p:nvPr/>
        </p:nvPicPr>
        <p:blipFill rotWithShape="1">
          <a:blip r:embed="rId2"/>
          <a:srcRect l="1266" r="-460"/>
          <a:stretch/>
        </p:blipFill>
        <p:spPr>
          <a:xfrm>
            <a:off x="1189608" y="2941983"/>
            <a:ext cx="9571006" cy="2296304"/>
          </a:xfrm>
          <a:prstGeom prst="rect">
            <a:avLst/>
          </a:prstGeom>
        </p:spPr>
      </p:pic>
    </p:spTree>
    <p:extLst>
      <p:ext uri="{BB962C8B-B14F-4D97-AF65-F5344CB8AC3E}">
        <p14:creationId xmlns:p14="http://schemas.microsoft.com/office/powerpoint/2010/main" val="302694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2240-2DB2-480B-8472-9FC21E0D9D0B}"/>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b="1" i="1" dirty="0"/>
              <a:t>Customer </a:t>
            </a:r>
            <a:r>
              <a:rPr lang="en-US" b="1" i="1" dirty="0">
                <a:solidFill>
                  <a:srgbClr val="FF0000"/>
                </a:solidFill>
              </a:rPr>
              <a:t>Segmentation</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Picture 5">
            <a:extLst>
              <a:ext uri="{FF2B5EF4-FFF2-40B4-BE49-F238E27FC236}">
                <a16:creationId xmlns:a16="http://schemas.microsoft.com/office/drawing/2014/main" id="{12C19D49-AD65-44DE-BFA8-507E83ED7ED0}"/>
              </a:ext>
            </a:extLst>
          </p:cNvPr>
          <p:cNvPicPr>
            <a:picLocks noChangeAspect="1"/>
          </p:cNvPicPr>
          <p:nvPr/>
        </p:nvPicPr>
        <p:blipFill rotWithShape="1">
          <a:blip r:embed="rId4">
            <a:extLst>
              <a:ext uri="{28A0092B-C50C-407E-A947-70E740481C1C}">
                <a14:useLocalDpi xmlns:a14="http://schemas.microsoft.com/office/drawing/2010/main" val="0"/>
              </a:ext>
            </a:extLst>
          </a:blip>
          <a:srcRect l="12056" r="26119"/>
          <a:stretch/>
        </p:blipFill>
        <p:spPr>
          <a:xfrm>
            <a:off x="4654297" y="10"/>
            <a:ext cx="7537704" cy="6857990"/>
          </a:xfrm>
          <a:prstGeom prst="rect">
            <a:avLst/>
          </a:prstGeom>
        </p:spPr>
      </p:pic>
    </p:spTree>
    <p:extLst>
      <p:ext uri="{BB962C8B-B14F-4D97-AF65-F5344CB8AC3E}">
        <p14:creationId xmlns:p14="http://schemas.microsoft.com/office/powerpoint/2010/main" val="34162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dirty="0"/>
              <a:t>Project Steps</a:t>
            </a:r>
          </a:p>
        </p:txBody>
      </p:sp>
      <p:sp>
        <p:nvSpPr>
          <p:cNvPr id="104" name="TextBox 103">
            <a:extLst>
              <a:ext uri="{FF2B5EF4-FFF2-40B4-BE49-F238E27FC236}">
                <a16:creationId xmlns:a16="http://schemas.microsoft.com/office/drawing/2014/main" id="{980E827B-995B-4BD1-B1A6-71D88EE7B13B}"/>
              </a:ext>
            </a:extLst>
          </p:cNvPr>
          <p:cNvSpPr txBox="1"/>
          <p:nvPr/>
        </p:nvSpPr>
        <p:spPr>
          <a:xfrm>
            <a:off x="7932824" y="1555815"/>
            <a:ext cx="3534845" cy="523220"/>
          </a:xfrm>
          <a:prstGeom prst="rect">
            <a:avLst/>
          </a:prstGeom>
          <a:noFill/>
        </p:spPr>
        <p:txBody>
          <a:bodyPr wrap="square" lIns="0" rIns="0" rtlCol="0" anchor="b">
            <a:spAutoFit/>
          </a:bodyPr>
          <a:lstStyle/>
          <a:p>
            <a:r>
              <a:rPr lang="en-US" sz="2800" b="1" noProof="1">
                <a:solidFill>
                  <a:srgbClr val="C13018"/>
                </a:solidFill>
                <a:latin typeface="Calibri" panose="020F0502020204030204"/>
              </a:rPr>
              <a:t>Problem Statement</a:t>
            </a:r>
          </a:p>
        </p:txBody>
      </p:sp>
      <p:sp>
        <p:nvSpPr>
          <p:cNvPr id="107" name="TextBox 106">
            <a:extLst>
              <a:ext uri="{FF2B5EF4-FFF2-40B4-BE49-F238E27FC236}">
                <a16:creationId xmlns:a16="http://schemas.microsoft.com/office/drawing/2014/main" id="{9941D559-C85E-4B20-8A02-2CB762920A2F}"/>
              </a:ext>
            </a:extLst>
          </p:cNvPr>
          <p:cNvSpPr txBox="1"/>
          <p:nvPr/>
        </p:nvSpPr>
        <p:spPr>
          <a:xfrm>
            <a:off x="923169" y="2350318"/>
            <a:ext cx="3287198" cy="461665"/>
          </a:xfrm>
          <a:prstGeom prst="rect">
            <a:avLst/>
          </a:prstGeom>
          <a:noFill/>
        </p:spPr>
        <p:txBody>
          <a:bodyPr wrap="square" lIns="0" rIns="0" rtlCol="0" anchor="b">
            <a:spAutoFit/>
          </a:bodyPr>
          <a:lstStyle/>
          <a:p>
            <a:pPr algn="r"/>
            <a:r>
              <a:rPr lang="en-US" sz="2400" b="1" noProof="1">
                <a:solidFill>
                  <a:srgbClr val="A2B969"/>
                </a:solidFill>
                <a:latin typeface="Calibri" panose="020F0502020204030204"/>
              </a:rPr>
              <a:t>Dataset Description</a:t>
            </a:r>
          </a:p>
        </p:txBody>
      </p:sp>
      <p:sp>
        <p:nvSpPr>
          <p:cNvPr id="113" name="TextBox 112">
            <a:extLst>
              <a:ext uri="{FF2B5EF4-FFF2-40B4-BE49-F238E27FC236}">
                <a16:creationId xmlns:a16="http://schemas.microsoft.com/office/drawing/2014/main" id="{AD4A37B2-79AC-488B-8900-B67CE884354F}"/>
              </a:ext>
            </a:extLst>
          </p:cNvPr>
          <p:cNvSpPr txBox="1"/>
          <p:nvPr/>
        </p:nvSpPr>
        <p:spPr>
          <a:xfrm>
            <a:off x="7956851" y="3136109"/>
            <a:ext cx="3486789" cy="461665"/>
          </a:xfrm>
          <a:prstGeom prst="rect">
            <a:avLst/>
          </a:prstGeom>
          <a:noFill/>
        </p:spPr>
        <p:txBody>
          <a:bodyPr wrap="square" lIns="0" rIns="0" rtlCol="0" anchor="b">
            <a:spAutoFit/>
          </a:bodyPr>
          <a:lstStyle/>
          <a:p>
            <a:r>
              <a:rPr lang="en-US" sz="2400" b="1" noProof="1">
                <a:solidFill>
                  <a:srgbClr val="F36F13"/>
                </a:solidFill>
                <a:latin typeface="Calibri" panose="020F0502020204030204"/>
              </a:rPr>
              <a:t>Descriptive Analysis</a:t>
            </a:r>
          </a:p>
        </p:txBody>
      </p:sp>
      <p:sp>
        <p:nvSpPr>
          <p:cNvPr id="116" name="TextBox 115">
            <a:extLst>
              <a:ext uri="{FF2B5EF4-FFF2-40B4-BE49-F238E27FC236}">
                <a16:creationId xmlns:a16="http://schemas.microsoft.com/office/drawing/2014/main" id="{A4ABB273-311B-49A5-8F8F-511D396172C3}"/>
              </a:ext>
            </a:extLst>
          </p:cNvPr>
          <p:cNvSpPr txBox="1"/>
          <p:nvPr/>
        </p:nvSpPr>
        <p:spPr>
          <a:xfrm>
            <a:off x="7980880" y="4533319"/>
            <a:ext cx="3982520" cy="830997"/>
          </a:xfrm>
          <a:prstGeom prst="rect">
            <a:avLst/>
          </a:prstGeom>
          <a:noFill/>
        </p:spPr>
        <p:txBody>
          <a:bodyPr wrap="square" lIns="0" rIns="0" rtlCol="0" anchor="b">
            <a:spAutoFit/>
          </a:bodyPr>
          <a:lstStyle/>
          <a:p>
            <a:r>
              <a:rPr lang="en-US" sz="2400" b="1" noProof="1">
                <a:solidFill>
                  <a:srgbClr val="993366"/>
                </a:solidFill>
              </a:rPr>
              <a:t>Market Basket Analysis - Association Rules</a:t>
            </a:r>
            <a:endParaRPr lang="en-US" sz="2400" b="1" noProof="1">
              <a:solidFill>
                <a:srgbClr val="993366"/>
              </a:solidFill>
              <a:latin typeface="Calibri" panose="020F0502020204030204"/>
            </a:endParaRPr>
          </a:p>
        </p:txBody>
      </p:sp>
      <p:sp>
        <p:nvSpPr>
          <p:cNvPr id="146" name="TextBox 145">
            <a:extLst>
              <a:ext uri="{FF2B5EF4-FFF2-40B4-BE49-F238E27FC236}">
                <a16:creationId xmlns:a16="http://schemas.microsoft.com/office/drawing/2014/main" id="{FD72D89B-87FD-4B9E-ACF8-6703229C7166}"/>
              </a:ext>
            </a:extLst>
          </p:cNvPr>
          <p:cNvSpPr txBox="1"/>
          <p:nvPr/>
        </p:nvSpPr>
        <p:spPr>
          <a:xfrm>
            <a:off x="1237778" y="3826955"/>
            <a:ext cx="2963348" cy="461665"/>
          </a:xfrm>
          <a:prstGeom prst="rect">
            <a:avLst/>
          </a:prstGeom>
          <a:noFill/>
        </p:spPr>
        <p:txBody>
          <a:bodyPr wrap="square" lIns="0" rIns="0" rtlCol="0" anchor="b">
            <a:spAutoFit/>
          </a:bodyPr>
          <a:lstStyle/>
          <a:p>
            <a:pPr algn="r"/>
            <a:r>
              <a:rPr lang="en-US" sz="2400" b="1" noProof="1">
                <a:solidFill>
                  <a:srgbClr val="FFDB55"/>
                </a:solidFill>
                <a:latin typeface="Calibri" panose="020F0502020204030204"/>
              </a:rPr>
              <a:t>Data Preprocessing</a:t>
            </a:r>
          </a:p>
        </p:txBody>
      </p:sp>
      <p:sp>
        <p:nvSpPr>
          <p:cNvPr id="149" name="TextBox 148">
            <a:extLst>
              <a:ext uri="{FF2B5EF4-FFF2-40B4-BE49-F238E27FC236}">
                <a16:creationId xmlns:a16="http://schemas.microsoft.com/office/drawing/2014/main" id="{43BABC52-22C7-4D03-9A40-74D1418F78E9}"/>
              </a:ext>
            </a:extLst>
          </p:cNvPr>
          <p:cNvSpPr txBox="1"/>
          <p:nvPr/>
        </p:nvSpPr>
        <p:spPr>
          <a:xfrm>
            <a:off x="667823" y="5413049"/>
            <a:ext cx="3581717" cy="461665"/>
          </a:xfrm>
          <a:prstGeom prst="rect">
            <a:avLst/>
          </a:prstGeom>
          <a:noFill/>
        </p:spPr>
        <p:txBody>
          <a:bodyPr wrap="square" lIns="0" rIns="0" rtlCol="0" anchor="b">
            <a:spAutoFit/>
          </a:bodyPr>
          <a:lstStyle/>
          <a:p>
            <a:pPr algn="r"/>
            <a:r>
              <a:rPr lang="en-US" sz="2400" b="1" noProof="1">
                <a:solidFill>
                  <a:srgbClr val="0D95BC"/>
                </a:solidFill>
                <a:latin typeface="Calibri" panose="020F0502020204030204"/>
              </a:rPr>
              <a:t>RFM &amp; K Means Clustering</a:t>
            </a:r>
          </a:p>
        </p:txBody>
      </p:sp>
      <p:grpSp>
        <p:nvGrpSpPr>
          <p:cNvPr id="2" name="Group 1">
            <a:extLst>
              <a:ext uri="{FF2B5EF4-FFF2-40B4-BE49-F238E27FC236}">
                <a16:creationId xmlns:a16="http://schemas.microsoft.com/office/drawing/2014/main" id="{8C7BE5F7-F444-4C0B-9C12-B23E8082E21F}"/>
              </a:ext>
            </a:extLst>
          </p:cNvPr>
          <p:cNvGrpSpPr/>
          <p:nvPr/>
        </p:nvGrpSpPr>
        <p:grpSpPr>
          <a:xfrm>
            <a:off x="4415983" y="1091822"/>
            <a:ext cx="3360037" cy="5011905"/>
            <a:chOff x="3212824" y="1451857"/>
            <a:chExt cx="2718353" cy="4054755"/>
          </a:xfrm>
        </p:grpSpPr>
        <p:sp>
          <p:nvSpPr>
            <p:cNvPr id="63" name="Freeform: Shape 62">
              <a:extLst>
                <a:ext uri="{FF2B5EF4-FFF2-40B4-BE49-F238E27FC236}">
                  <a16:creationId xmlns:a16="http://schemas.microsoft.com/office/drawing/2014/main" id="{348687DA-11C4-4C26-9C82-C3F1C80E18F5}"/>
                </a:ext>
              </a:extLst>
            </p:cNvPr>
            <p:cNvSpPr/>
            <p:nvPr/>
          </p:nvSpPr>
          <p:spPr>
            <a:xfrm>
              <a:off x="4194636" y="1836349"/>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4" name="Freeform: Shape 63">
              <a:extLst>
                <a:ext uri="{FF2B5EF4-FFF2-40B4-BE49-F238E27FC236}">
                  <a16:creationId xmlns:a16="http://schemas.microsoft.com/office/drawing/2014/main" id="{EE389DAA-A2BE-4A7F-8861-82C47688F2C1}"/>
                </a:ext>
              </a:extLst>
            </p:cNvPr>
            <p:cNvSpPr/>
            <p:nvPr/>
          </p:nvSpPr>
          <p:spPr>
            <a:xfrm>
              <a:off x="4520844" y="2469609"/>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5" name="Freeform: Shape 64">
              <a:extLst>
                <a:ext uri="{FF2B5EF4-FFF2-40B4-BE49-F238E27FC236}">
                  <a16:creationId xmlns:a16="http://schemas.microsoft.com/office/drawing/2014/main" id="{D7E7F685-2D73-4040-8B6B-578676309D81}"/>
                </a:ext>
              </a:extLst>
            </p:cNvPr>
            <p:cNvSpPr/>
            <p:nvPr/>
          </p:nvSpPr>
          <p:spPr>
            <a:xfrm>
              <a:off x="4196850" y="3107164"/>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7" name="Freeform: Shape 66">
              <a:extLst>
                <a:ext uri="{FF2B5EF4-FFF2-40B4-BE49-F238E27FC236}">
                  <a16:creationId xmlns:a16="http://schemas.microsoft.com/office/drawing/2014/main" id="{D7B6A0E2-760C-45A4-90C1-98C7172568AA}"/>
                </a:ext>
              </a:extLst>
            </p:cNvPr>
            <p:cNvSpPr/>
            <p:nvPr/>
          </p:nvSpPr>
          <p:spPr>
            <a:xfrm>
              <a:off x="4520844" y="3707564"/>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8" name="Freeform: Shape 67">
              <a:extLst>
                <a:ext uri="{FF2B5EF4-FFF2-40B4-BE49-F238E27FC236}">
                  <a16:creationId xmlns:a16="http://schemas.microsoft.com/office/drawing/2014/main" id="{AB4CE2FF-AA14-4948-A112-16D0B0F5844C}"/>
                </a:ext>
              </a:extLst>
            </p:cNvPr>
            <p:cNvSpPr/>
            <p:nvPr/>
          </p:nvSpPr>
          <p:spPr>
            <a:xfrm>
              <a:off x="4199094" y="4347360"/>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9" name="Freeform: Shape 68">
              <a:extLst>
                <a:ext uri="{FF2B5EF4-FFF2-40B4-BE49-F238E27FC236}">
                  <a16:creationId xmlns:a16="http://schemas.microsoft.com/office/drawing/2014/main" id="{2CCAD6DE-E407-4114-B244-C7A704377C5A}"/>
                </a:ext>
              </a:extLst>
            </p:cNvPr>
            <p:cNvSpPr/>
            <p:nvPr/>
          </p:nvSpPr>
          <p:spPr>
            <a:xfrm>
              <a:off x="4520844" y="4984218"/>
              <a:ext cx="424987" cy="393274"/>
            </a:xfrm>
            <a:custGeom>
              <a:avLst/>
              <a:gdLst>
                <a:gd name="connsiteX0" fmla="*/ 175030 w 486659"/>
                <a:gd name="connsiteY0" fmla="*/ 0 h 450344"/>
                <a:gd name="connsiteX1" fmla="*/ 311632 w 486659"/>
                <a:gd name="connsiteY1" fmla="*/ 0 h 450344"/>
                <a:gd name="connsiteX2" fmla="*/ 404271 w 486659"/>
                <a:gd name="connsiteY2" fmla="*/ 53289 h 450344"/>
                <a:gd name="connsiteX3" fmla="*/ 472352 w 486659"/>
                <a:gd name="connsiteY3" fmla="*/ 171683 h 450344"/>
                <a:gd name="connsiteX4" fmla="*/ 472352 w 486659"/>
                <a:gd name="connsiteY4" fmla="*/ 278661 h 450344"/>
                <a:gd name="connsiteX5" fmla="*/ 403832 w 486659"/>
                <a:gd name="connsiteY5" fmla="*/ 397055 h 450344"/>
                <a:gd name="connsiteX6" fmla="*/ 311193 w 486659"/>
                <a:gd name="connsiteY6" fmla="*/ 450344 h 450344"/>
                <a:gd name="connsiteX7" fmla="*/ 174701 w 486659"/>
                <a:gd name="connsiteY7" fmla="*/ 450344 h 450344"/>
                <a:gd name="connsiteX8" fmla="*/ 82062 w 486659"/>
                <a:gd name="connsiteY8" fmla="*/ 397055 h 450344"/>
                <a:gd name="connsiteX9" fmla="*/ 13542 w 486659"/>
                <a:gd name="connsiteY9" fmla="*/ 278661 h 450344"/>
                <a:gd name="connsiteX10" fmla="*/ 14419 w 486659"/>
                <a:gd name="connsiteY10" fmla="*/ 171683 h 450344"/>
                <a:gd name="connsiteX11" fmla="*/ 82501 w 486659"/>
                <a:gd name="connsiteY11" fmla="*/ 53289 h 450344"/>
                <a:gd name="connsiteX12" fmla="*/ 175030 w 486659"/>
                <a:gd name="connsiteY12" fmla="*/ 0 h 45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659" h="450344">
                  <a:moveTo>
                    <a:pt x="175030" y="0"/>
                  </a:moveTo>
                  <a:lnTo>
                    <a:pt x="311632" y="0"/>
                  </a:lnTo>
                  <a:cubicBezTo>
                    <a:pt x="349674" y="0"/>
                    <a:pt x="385195" y="20306"/>
                    <a:pt x="404271" y="53289"/>
                  </a:cubicBezTo>
                  <a:lnTo>
                    <a:pt x="472352" y="171683"/>
                  </a:lnTo>
                  <a:cubicBezTo>
                    <a:pt x="491428" y="204665"/>
                    <a:pt x="491428" y="245679"/>
                    <a:pt x="472352" y="278661"/>
                  </a:cubicBezTo>
                  <a:lnTo>
                    <a:pt x="403832" y="397055"/>
                  </a:lnTo>
                  <a:cubicBezTo>
                    <a:pt x="384866" y="430038"/>
                    <a:pt x="349345" y="450344"/>
                    <a:pt x="311193" y="450344"/>
                  </a:cubicBezTo>
                  <a:lnTo>
                    <a:pt x="174701" y="450344"/>
                  </a:lnTo>
                  <a:cubicBezTo>
                    <a:pt x="136549" y="450344"/>
                    <a:pt x="101029" y="430038"/>
                    <a:pt x="82062" y="397055"/>
                  </a:cubicBezTo>
                  <a:lnTo>
                    <a:pt x="13542" y="278661"/>
                  </a:lnTo>
                  <a:cubicBezTo>
                    <a:pt x="-4657" y="245679"/>
                    <a:pt x="-4657" y="204665"/>
                    <a:pt x="14419" y="171683"/>
                  </a:cubicBezTo>
                  <a:lnTo>
                    <a:pt x="82501" y="53289"/>
                  </a:lnTo>
                  <a:cubicBezTo>
                    <a:pt x="101467" y="20306"/>
                    <a:pt x="136988" y="0"/>
                    <a:pt x="175030" y="0"/>
                  </a:cubicBezTo>
                  <a:close/>
                </a:path>
              </a:pathLst>
            </a:custGeom>
            <a:solidFill>
              <a:schemeClr val="bg1"/>
            </a:solidFill>
            <a:ln w="12700">
              <a:miter lim="400000"/>
            </a:ln>
          </p:spPr>
          <p:txBody>
            <a:bodyPr wrap="square" lIns="28575" tIns="28575" rIns="28575" bIns="28575" anchor="ctr">
              <a:noAutofit/>
            </a:bodyPr>
            <a:lstStyle/>
            <a:p>
              <a:pPr>
                <a:defRPr sz="3000"/>
              </a:pPr>
              <a:endParaRPr sz="2250">
                <a:solidFill>
                  <a:prstClr val="black"/>
                </a:solidFill>
                <a:latin typeface="Calibri" panose="020F0502020204030204"/>
              </a:endParaRPr>
            </a:p>
          </p:txBody>
        </p:sp>
        <p:sp>
          <p:nvSpPr>
            <p:cNvPr id="60" name="Shape">
              <a:extLst>
                <a:ext uri="{FF2B5EF4-FFF2-40B4-BE49-F238E27FC236}">
                  <a16:creationId xmlns:a16="http://schemas.microsoft.com/office/drawing/2014/main" id="{717E8C6C-9503-4AC9-A4A7-0C5452B751E7}"/>
                </a:ext>
              </a:extLst>
            </p:cNvPr>
            <p:cNvSpPr/>
            <p:nvPr/>
          </p:nvSpPr>
          <p:spPr>
            <a:xfrm>
              <a:off x="4037407" y="1451857"/>
              <a:ext cx="1061099" cy="4054755"/>
            </a:xfrm>
            <a:custGeom>
              <a:avLst/>
              <a:gdLst/>
              <a:ahLst/>
              <a:cxnLst>
                <a:cxn ang="0">
                  <a:pos x="wd2" y="hd2"/>
                </a:cxn>
                <a:cxn ang="5400000">
                  <a:pos x="wd2" y="hd2"/>
                </a:cxn>
                <a:cxn ang="10800000">
                  <a:pos x="wd2" y="hd2"/>
                </a:cxn>
                <a:cxn ang="16200000">
                  <a:pos x="wd2" y="hd2"/>
                </a:cxn>
              </a:cxnLst>
              <a:rect l="0" t="0" r="r" b="b"/>
              <a:pathLst>
                <a:path w="21287" h="21577" extrusionOk="0">
                  <a:moveTo>
                    <a:pt x="15801" y="21577"/>
                  </a:moveTo>
                  <a:lnTo>
                    <a:pt x="8910" y="21577"/>
                  </a:lnTo>
                  <a:cubicBezTo>
                    <a:pt x="8560" y="21577"/>
                    <a:pt x="8274" y="21501"/>
                    <a:pt x="8274" y="21408"/>
                  </a:cubicBezTo>
                  <a:cubicBezTo>
                    <a:pt x="8274" y="21315"/>
                    <a:pt x="8560" y="21239"/>
                    <a:pt x="8910" y="21239"/>
                  </a:cubicBezTo>
                  <a:lnTo>
                    <a:pt x="15801" y="21239"/>
                  </a:lnTo>
                  <a:cubicBezTo>
                    <a:pt x="16602" y="21239"/>
                    <a:pt x="17347" y="21125"/>
                    <a:pt x="17748" y="20942"/>
                  </a:cubicBezTo>
                  <a:lnTo>
                    <a:pt x="19707" y="20043"/>
                  </a:lnTo>
                  <a:cubicBezTo>
                    <a:pt x="20108" y="19859"/>
                    <a:pt x="20108" y="19631"/>
                    <a:pt x="19707" y="19447"/>
                  </a:cubicBezTo>
                  <a:lnTo>
                    <a:pt x="17748" y="18548"/>
                  </a:lnTo>
                  <a:cubicBezTo>
                    <a:pt x="17347" y="18364"/>
                    <a:pt x="16602" y="18251"/>
                    <a:pt x="15801" y="18251"/>
                  </a:cubicBezTo>
                  <a:lnTo>
                    <a:pt x="5475" y="18251"/>
                  </a:lnTo>
                  <a:cubicBezTo>
                    <a:pt x="4221" y="18251"/>
                    <a:pt x="3057" y="18072"/>
                    <a:pt x="2427" y="17785"/>
                  </a:cubicBezTo>
                  <a:lnTo>
                    <a:pt x="468" y="16885"/>
                  </a:lnTo>
                  <a:cubicBezTo>
                    <a:pt x="-156" y="16597"/>
                    <a:pt x="-156" y="16241"/>
                    <a:pt x="468" y="15952"/>
                  </a:cubicBezTo>
                  <a:lnTo>
                    <a:pt x="2427" y="15053"/>
                  </a:lnTo>
                  <a:cubicBezTo>
                    <a:pt x="3057" y="14764"/>
                    <a:pt x="4221" y="14587"/>
                    <a:pt x="5475" y="14587"/>
                  </a:cubicBezTo>
                  <a:lnTo>
                    <a:pt x="15801" y="14587"/>
                  </a:lnTo>
                  <a:cubicBezTo>
                    <a:pt x="16602" y="14587"/>
                    <a:pt x="17347" y="14472"/>
                    <a:pt x="17748" y="14290"/>
                  </a:cubicBezTo>
                  <a:lnTo>
                    <a:pt x="19707" y="13390"/>
                  </a:lnTo>
                  <a:cubicBezTo>
                    <a:pt x="20108" y="13206"/>
                    <a:pt x="20108" y="12979"/>
                    <a:pt x="19707" y="12795"/>
                  </a:cubicBezTo>
                  <a:lnTo>
                    <a:pt x="17748" y="11895"/>
                  </a:lnTo>
                  <a:cubicBezTo>
                    <a:pt x="17347" y="11711"/>
                    <a:pt x="16602" y="11598"/>
                    <a:pt x="15801" y="11598"/>
                  </a:cubicBezTo>
                  <a:lnTo>
                    <a:pt x="5475" y="11598"/>
                  </a:lnTo>
                  <a:cubicBezTo>
                    <a:pt x="4221" y="11598"/>
                    <a:pt x="3057" y="11419"/>
                    <a:pt x="2427" y="11132"/>
                  </a:cubicBezTo>
                  <a:lnTo>
                    <a:pt x="468" y="10233"/>
                  </a:lnTo>
                  <a:cubicBezTo>
                    <a:pt x="-156" y="9944"/>
                    <a:pt x="-156" y="9588"/>
                    <a:pt x="468" y="9299"/>
                  </a:cubicBezTo>
                  <a:lnTo>
                    <a:pt x="2427" y="8400"/>
                  </a:lnTo>
                  <a:cubicBezTo>
                    <a:pt x="3057" y="8111"/>
                    <a:pt x="4221" y="7934"/>
                    <a:pt x="5475" y="7934"/>
                  </a:cubicBezTo>
                  <a:lnTo>
                    <a:pt x="15801" y="7934"/>
                  </a:lnTo>
                  <a:cubicBezTo>
                    <a:pt x="16602" y="7934"/>
                    <a:pt x="17347" y="7819"/>
                    <a:pt x="17748" y="7637"/>
                  </a:cubicBezTo>
                  <a:lnTo>
                    <a:pt x="19707" y="6738"/>
                  </a:lnTo>
                  <a:cubicBezTo>
                    <a:pt x="20108" y="6554"/>
                    <a:pt x="20108" y="6326"/>
                    <a:pt x="19707" y="6142"/>
                  </a:cubicBezTo>
                  <a:lnTo>
                    <a:pt x="17748" y="5242"/>
                  </a:lnTo>
                  <a:cubicBezTo>
                    <a:pt x="17347" y="5058"/>
                    <a:pt x="16602" y="4945"/>
                    <a:pt x="15801" y="4945"/>
                  </a:cubicBezTo>
                  <a:lnTo>
                    <a:pt x="5475" y="4945"/>
                  </a:lnTo>
                  <a:cubicBezTo>
                    <a:pt x="4221" y="4945"/>
                    <a:pt x="3057" y="4767"/>
                    <a:pt x="2427" y="4480"/>
                  </a:cubicBezTo>
                  <a:lnTo>
                    <a:pt x="468" y="3580"/>
                  </a:lnTo>
                  <a:cubicBezTo>
                    <a:pt x="-156" y="3292"/>
                    <a:pt x="-156" y="2935"/>
                    <a:pt x="468" y="2647"/>
                  </a:cubicBezTo>
                  <a:lnTo>
                    <a:pt x="2427" y="1747"/>
                  </a:lnTo>
                  <a:cubicBezTo>
                    <a:pt x="3057" y="1459"/>
                    <a:pt x="4221" y="1282"/>
                    <a:pt x="5475" y="1282"/>
                  </a:cubicBezTo>
                  <a:lnTo>
                    <a:pt x="12149" y="1282"/>
                  </a:lnTo>
                  <a:cubicBezTo>
                    <a:pt x="12950" y="1282"/>
                    <a:pt x="13695" y="1167"/>
                    <a:pt x="14096" y="985"/>
                  </a:cubicBezTo>
                  <a:lnTo>
                    <a:pt x="16055" y="85"/>
                  </a:lnTo>
                  <a:cubicBezTo>
                    <a:pt x="16233" y="4"/>
                    <a:pt x="16621" y="-23"/>
                    <a:pt x="16927" y="23"/>
                  </a:cubicBezTo>
                  <a:cubicBezTo>
                    <a:pt x="17232" y="70"/>
                    <a:pt x="17334" y="173"/>
                    <a:pt x="17162" y="254"/>
                  </a:cubicBezTo>
                  <a:lnTo>
                    <a:pt x="15203" y="1153"/>
                  </a:lnTo>
                  <a:cubicBezTo>
                    <a:pt x="14579" y="1442"/>
                    <a:pt x="13408" y="1619"/>
                    <a:pt x="12155" y="1619"/>
                  </a:cubicBezTo>
                  <a:lnTo>
                    <a:pt x="5481" y="1619"/>
                  </a:lnTo>
                  <a:cubicBezTo>
                    <a:pt x="4679" y="1619"/>
                    <a:pt x="3935" y="1734"/>
                    <a:pt x="3534" y="1916"/>
                  </a:cubicBezTo>
                  <a:lnTo>
                    <a:pt x="1575" y="2816"/>
                  </a:lnTo>
                  <a:cubicBezTo>
                    <a:pt x="1174" y="3000"/>
                    <a:pt x="1174" y="3227"/>
                    <a:pt x="1575" y="3411"/>
                  </a:cubicBezTo>
                  <a:lnTo>
                    <a:pt x="3534" y="4311"/>
                  </a:lnTo>
                  <a:cubicBezTo>
                    <a:pt x="3935" y="4495"/>
                    <a:pt x="4679" y="4608"/>
                    <a:pt x="5481" y="4608"/>
                  </a:cubicBezTo>
                  <a:lnTo>
                    <a:pt x="15807" y="4608"/>
                  </a:lnTo>
                  <a:cubicBezTo>
                    <a:pt x="17060" y="4608"/>
                    <a:pt x="18225" y="4787"/>
                    <a:pt x="18855" y="5074"/>
                  </a:cubicBezTo>
                  <a:lnTo>
                    <a:pt x="20814" y="5973"/>
                  </a:lnTo>
                  <a:cubicBezTo>
                    <a:pt x="21438" y="6262"/>
                    <a:pt x="21438" y="6618"/>
                    <a:pt x="20814" y="6906"/>
                  </a:cubicBezTo>
                  <a:lnTo>
                    <a:pt x="18855" y="7806"/>
                  </a:lnTo>
                  <a:cubicBezTo>
                    <a:pt x="18231" y="8095"/>
                    <a:pt x="17060" y="8272"/>
                    <a:pt x="15807" y="8272"/>
                  </a:cubicBezTo>
                  <a:lnTo>
                    <a:pt x="5481" y="8272"/>
                  </a:lnTo>
                  <a:cubicBezTo>
                    <a:pt x="4679" y="8272"/>
                    <a:pt x="3935" y="8386"/>
                    <a:pt x="3534" y="8569"/>
                  </a:cubicBezTo>
                  <a:lnTo>
                    <a:pt x="1575" y="9468"/>
                  </a:lnTo>
                  <a:cubicBezTo>
                    <a:pt x="1174" y="9652"/>
                    <a:pt x="1174" y="9880"/>
                    <a:pt x="1575" y="10064"/>
                  </a:cubicBezTo>
                  <a:lnTo>
                    <a:pt x="3534" y="10963"/>
                  </a:lnTo>
                  <a:cubicBezTo>
                    <a:pt x="3935" y="11147"/>
                    <a:pt x="4679" y="11261"/>
                    <a:pt x="5481" y="11261"/>
                  </a:cubicBezTo>
                  <a:lnTo>
                    <a:pt x="15807" y="11261"/>
                  </a:lnTo>
                  <a:cubicBezTo>
                    <a:pt x="17060" y="11261"/>
                    <a:pt x="18225" y="11439"/>
                    <a:pt x="18855" y="11726"/>
                  </a:cubicBezTo>
                  <a:lnTo>
                    <a:pt x="20814" y="12626"/>
                  </a:lnTo>
                  <a:cubicBezTo>
                    <a:pt x="21444" y="12914"/>
                    <a:pt x="21444" y="13270"/>
                    <a:pt x="20814" y="13559"/>
                  </a:cubicBezTo>
                  <a:lnTo>
                    <a:pt x="18855" y="14459"/>
                  </a:lnTo>
                  <a:cubicBezTo>
                    <a:pt x="18231" y="14747"/>
                    <a:pt x="17060" y="14924"/>
                    <a:pt x="15807" y="14924"/>
                  </a:cubicBezTo>
                  <a:lnTo>
                    <a:pt x="5481" y="14924"/>
                  </a:lnTo>
                  <a:cubicBezTo>
                    <a:pt x="4679" y="14924"/>
                    <a:pt x="3935" y="15039"/>
                    <a:pt x="3534" y="15221"/>
                  </a:cubicBezTo>
                  <a:lnTo>
                    <a:pt x="1575" y="16121"/>
                  </a:lnTo>
                  <a:cubicBezTo>
                    <a:pt x="1174" y="16305"/>
                    <a:pt x="1174" y="16533"/>
                    <a:pt x="1575" y="16717"/>
                  </a:cubicBezTo>
                  <a:lnTo>
                    <a:pt x="3534" y="17616"/>
                  </a:lnTo>
                  <a:cubicBezTo>
                    <a:pt x="3935" y="17800"/>
                    <a:pt x="4679" y="17913"/>
                    <a:pt x="5481" y="17913"/>
                  </a:cubicBezTo>
                  <a:lnTo>
                    <a:pt x="15807" y="17913"/>
                  </a:lnTo>
                  <a:cubicBezTo>
                    <a:pt x="17060" y="17913"/>
                    <a:pt x="18225" y="18092"/>
                    <a:pt x="18855" y="18379"/>
                  </a:cubicBezTo>
                  <a:lnTo>
                    <a:pt x="20814" y="19278"/>
                  </a:lnTo>
                  <a:cubicBezTo>
                    <a:pt x="21444" y="19567"/>
                    <a:pt x="21444" y="19923"/>
                    <a:pt x="20814" y="20212"/>
                  </a:cubicBezTo>
                  <a:lnTo>
                    <a:pt x="18855" y="21111"/>
                  </a:lnTo>
                  <a:cubicBezTo>
                    <a:pt x="18218" y="21398"/>
                    <a:pt x="17054" y="21577"/>
                    <a:pt x="15801" y="21577"/>
                  </a:cubicBezTo>
                  <a:close/>
                </a:path>
              </a:pathLst>
            </a:custGeom>
            <a:solidFill>
              <a:srgbClr val="DED9D7">
                <a:alpha val="49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350">
                <a:solidFill>
                  <a:prstClr val="black"/>
                </a:solidFill>
                <a:latin typeface="Calibri" panose="020F0502020204030204"/>
              </a:endParaRPr>
            </a:p>
          </p:txBody>
        </p:sp>
        <p:sp>
          <p:nvSpPr>
            <p:cNvPr id="61" name="Shape">
              <a:extLst>
                <a:ext uri="{FF2B5EF4-FFF2-40B4-BE49-F238E27FC236}">
                  <a16:creationId xmlns:a16="http://schemas.microsoft.com/office/drawing/2014/main" id="{28FF3198-5275-4848-BE76-4C6BDFCAFC88}"/>
                </a:ext>
              </a:extLst>
            </p:cNvPr>
            <p:cNvSpPr/>
            <p:nvPr/>
          </p:nvSpPr>
          <p:spPr>
            <a:xfrm>
              <a:off x="3212824" y="2435012"/>
              <a:ext cx="1766909" cy="46462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chemeClr val="accent6"/>
            </a:solidFill>
            <a:ln w="12700">
              <a:miter lim="400000"/>
            </a:ln>
          </p:spPr>
          <p:txBody>
            <a:bodyPr lIns="28575" tIns="28575" rIns="28575" bIns="28575" anchor="ctr"/>
            <a:lstStyle/>
            <a:p>
              <a:pPr>
                <a:defRPr sz="3000"/>
              </a:pPr>
              <a:endParaRPr sz="2250">
                <a:solidFill>
                  <a:prstClr val="black"/>
                </a:solidFill>
                <a:latin typeface="Calibri" panose="020F0502020204030204"/>
              </a:endParaRPr>
            </a:p>
          </p:txBody>
        </p:sp>
        <p:sp>
          <p:nvSpPr>
            <p:cNvPr id="62" name="Shape">
              <a:extLst>
                <a:ext uri="{FF2B5EF4-FFF2-40B4-BE49-F238E27FC236}">
                  <a16:creationId xmlns:a16="http://schemas.microsoft.com/office/drawing/2014/main" id="{DEF5C9C7-5978-45A9-BBBF-01FD97FBF47E}"/>
                </a:ext>
              </a:extLst>
            </p:cNvPr>
            <p:cNvSpPr/>
            <p:nvPr/>
          </p:nvSpPr>
          <p:spPr>
            <a:xfrm>
              <a:off x="4164265" y="1800717"/>
              <a:ext cx="1766912" cy="46462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chemeClr val="accent5"/>
            </a:solidFill>
            <a:ln w="12700">
              <a:miter lim="400000"/>
            </a:ln>
          </p:spPr>
          <p:txBody>
            <a:bodyPr lIns="28575" tIns="28575" rIns="28575" bIns="28575" anchor="ctr"/>
            <a:lstStyle/>
            <a:p>
              <a:pPr>
                <a:defRPr sz="3000"/>
              </a:pPr>
              <a:endParaRPr sz="2250">
                <a:solidFill>
                  <a:prstClr val="black"/>
                </a:solidFill>
                <a:latin typeface="Calibri" panose="020F0502020204030204"/>
              </a:endParaRPr>
            </a:p>
          </p:txBody>
        </p:sp>
        <p:sp>
          <p:nvSpPr>
            <p:cNvPr id="66" name="Shape">
              <a:extLst>
                <a:ext uri="{FF2B5EF4-FFF2-40B4-BE49-F238E27FC236}">
                  <a16:creationId xmlns:a16="http://schemas.microsoft.com/office/drawing/2014/main" id="{F1F1C49E-3BE2-4630-B8AE-BFEF56F3938C}"/>
                </a:ext>
              </a:extLst>
            </p:cNvPr>
            <p:cNvSpPr/>
            <p:nvPr/>
          </p:nvSpPr>
          <p:spPr>
            <a:xfrm>
              <a:off x="3212824" y="3671887"/>
              <a:ext cx="1766909" cy="46462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EBC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350">
                <a:solidFill>
                  <a:prstClr val="black"/>
                </a:solidFill>
                <a:latin typeface="Calibri" panose="020F0502020204030204"/>
              </a:endParaRPr>
            </a:p>
          </p:txBody>
        </p:sp>
        <p:sp>
          <p:nvSpPr>
            <p:cNvPr id="75" name="Shape">
              <a:extLst>
                <a:ext uri="{FF2B5EF4-FFF2-40B4-BE49-F238E27FC236}">
                  <a16:creationId xmlns:a16="http://schemas.microsoft.com/office/drawing/2014/main" id="{9BA9C45A-6559-4640-82C5-C3D511BEB56A}"/>
                </a:ext>
              </a:extLst>
            </p:cNvPr>
            <p:cNvSpPr/>
            <p:nvPr/>
          </p:nvSpPr>
          <p:spPr>
            <a:xfrm>
              <a:off x="4164265" y="3069307"/>
              <a:ext cx="1766912" cy="46462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7"/>
                    <a:pt x="2020" y="2949"/>
                    <a:pt x="2367" y="2949"/>
                  </a:cubicBezTo>
                  <a:lnTo>
                    <a:pt x="3613" y="2949"/>
                  </a:lnTo>
                  <a:cubicBezTo>
                    <a:pt x="3960" y="2949"/>
                    <a:pt x="4284" y="3657"/>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350">
                <a:solidFill>
                  <a:prstClr val="black"/>
                </a:solidFill>
                <a:latin typeface="Calibri" panose="020F0502020204030204"/>
              </a:endParaRPr>
            </a:p>
          </p:txBody>
        </p:sp>
        <p:sp>
          <p:nvSpPr>
            <p:cNvPr id="82" name="Shape">
              <a:extLst>
                <a:ext uri="{FF2B5EF4-FFF2-40B4-BE49-F238E27FC236}">
                  <a16:creationId xmlns:a16="http://schemas.microsoft.com/office/drawing/2014/main" id="{B35DB206-ED28-4EF2-A261-A3E01FCD7D60}"/>
                </a:ext>
              </a:extLst>
            </p:cNvPr>
            <p:cNvSpPr/>
            <p:nvPr/>
          </p:nvSpPr>
          <p:spPr>
            <a:xfrm>
              <a:off x="3212824" y="4940478"/>
              <a:ext cx="1766909" cy="464627"/>
            </a:xfrm>
            <a:custGeom>
              <a:avLst/>
              <a:gdLst/>
              <a:ahLst/>
              <a:cxnLst>
                <a:cxn ang="0">
                  <a:pos x="wd2" y="hd2"/>
                </a:cxn>
                <a:cxn ang="5400000">
                  <a:pos x="wd2" y="hd2"/>
                </a:cxn>
                <a:cxn ang="10800000">
                  <a:pos x="wd2" y="hd2"/>
                </a:cxn>
                <a:cxn ang="16200000">
                  <a:pos x="wd2" y="hd2"/>
                </a:cxn>
              </a:cxnLst>
              <a:rect l="0" t="0" r="r" b="b"/>
              <a:pathLst>
                <a:path w="21489" h="21600" extrusionOk="0">
                  <a:moveTo>
                    <a:pt x="21255" y="7460"/>
                  </a:moveTo>
                  <a:lnTo>
                    <a:pt x="20634" y="3332"/>
                  </a:lnTo>
                  <a:cubicBezTo>
                    <a:pt x="20321" y="1268"/>
                    <a:pt x="19746" y="0"/>
                    <a:pt x="19122" y="0"/>
                  </a:cubicBezTo>
                  <a:lnTo>
                    <a:pt x="17876" y="0"/>
                  </a:lnTo>
                  <a:cubicBezTo>
                    <a:pt x="17251" y="0"/>
                    <a:pt x="16676" y="1268"/>
                    <a:pt x="16364" y="3332"/>
                  </a:cubicBezTo>
                  <a:lnTo>
                    <a:pt x="15851" y="6723"/>
                  </a:lnTo>
                  <a:cubicBezTo>
                    <a:pt x="15446" y="8728"/>
                    <a:pt x="14817" y="9923"/>
                    <a:pt x="14142" y="9923"/>
                  </a:cubicBezTo>
                  <a:lnTo>
                    <a:pt x="3689" y="9923"/>
                  </a:lnTo>
                  <a:cubicBezTo>
                    <a:pt x="3118" y="9923"/>
                    <a:pt x="2567" y="9053"/>
                    <a:pt x="2166" y="7505"/>
                  </a:cubicBezTo>
                  <a:lnTo>
                    <a:pt x="2123" y="7343"/>
                  </a:lnTo>
                  <a:cubicBezTo>
                    <a:pt x="2081" y="7136"/>
                    <a:pt x="2034" y="6959"/>
                    <a:pt x="1980" y="6797"/>
                  </a:cubicBezTo>
                  <a:lnTo>
                    <a:pt x="1919" y="6561"/>
                  </a:lnTo>
                  <a:lnTo>
                    <a:pt x="1919" y="6620"/>
                  </a:lnTo>
                  <a:cubicBezTo>
                    <a:pt x="1807" y="6355"/>
                    <a:pt x="1676" y="6207"/>
                    <a:pt x="1537" y="6207"/>
                  </a:cubicBezTo>
                  <a:lnTo>
                    <a:pt x="1008" y="6207"/>
                  </a:lnTo>
                  <a:cubicBezTo>
                    <a:pt x="742" y="6207"/>
                    <a:pt x="499" y="6753"/>
                    <a:pt x="364" y="7623"/>
                  </a:cubicBezTo>
                  <a:lnTo>
                    <a:pt x="98" y="9377"/>
                  </a:lnTo>
                  <a:cubicBezTo>
                    <a:pt x="-33" y="10262"/>
                    <a:pt x="-33" y="11338"/>
                    <a:pt x="98" y="12223"/>
                  </a:cubicBezTo>
                  <a:lnTo>
                    <a:pt x="364" y="13977"/>
                  </a:lnTo>
                  <a:cubicBezTo>
                    <a:pt x="495" y="14862"/>
                    <a:pt x="742" y="15393"/>
                    <a:pt x="1008" y="15393"/>
                  </a:cubicBezTo>
                  <a:lnTo>
                    <a:pt x="1537" y="15393"/>
                  </a:lnTo>
                  <a:cubicBezTo>
                    <a:pt x="1676" y="15393"/>
                    <a:pt x="1803" y="15245"/>
                    <a:pt x="1919" y="14980"/>
                  </a:cubicBezTo>
                  <a:lnTo>
                    <a:pt x="1919" y="15039"/>
                  </a:lnTo>
                  <a:lnTo>
                    <a:pt x="1980" y="14803"/>
                  </a:lnTo>
                  <a:cubicBezTo>
                    <a:pt x="2034" y="14656"/>
                    <a:pt x="2081" y="14464"/>
                    <a:pt x="2123" y="14257"/>
                  </a:cubicBezTo>
                  <a:lnTo>
                    <a:pt x="2166" y="14095"/>
                  </a:lnTo>
                  <a:cubicBezTo>
                    <a:pt x="2571" y="12547"/>
                    <a:pt x="3118" y="11677"/>
                    <a:pt x="3689" y="11677"/>
                  </a:cubicBezTo>
                  <a:lnTo>
                    <a:pt x="14142" y="11677"/>
                  </a:lnTo>
                  <a:cubicBezTo>
                    <a:pt x="14678" y="11677"/>
                    <a:pt x="15372" y="13668"/>
                    <a:pt x="15747" y="14891"/>
                  </a:cubicBezTo>
                  <a:cubicBezTo>
                    <a:pt x="15885" y="15349"/>
                    <a:pt x="16001" y="15879"/>
                    <a:pt x="16094" y="16484"/>
                  </a:cubicBezTo>
                  <a:lnTo>
                    <a:pt x="16364" y="18268"/>
                  </a:lnTo>
                  <a:cubicBezTo>
                    <a:pt x="16676" y="20332"/>
                    <a:pt x="17251" y="21600"/>
                    <a:pt x="17876" y="21600"/>
                  </a:cubicBezTo>
                  <a:lnTo>
                    <a:pt x="19122" y="21600"/>
                  </a:lnTo>
                  <a:cubicBezTo>
                    <a:pt x="19746" y="21600"/>
                    <a:pt x="20321" y="20332"/>
                    <a:pt x="20634" y="18268"/>
                  </a:cubicBezTo>
                  <a:lnTo>
                    <a:pt x="21255" y="14140"/>
                  </a:lnTo>
                  <a:cubicBezTo>
                    <a:pt x="21567" y="12075"/>
                    <a:pt x="21567" y="9525"/>
                    <a:pt x="21255" y="7460"/>
                  </a:cubicBezTo>
                  <a:close/>
                  <a:moveTo>
                    <a:pt x="1815" y="11205"/>
                  </a:moveTo>
                  <a:lnTo>
                    <a:pt x="1629" y="12429"/>
                  </a:lnTo>
                  <a:cubicBezTo>
                    <a:pt x="1591" y="12680"/>
                    <a:pt x="1521" y="12827"/>
                    <a:pt x="1448" y="12827"/>
                  </a:cubicBezTo>
                  <a:lnTo>
                    <a:pt x="1078" y="12827"/>
                  </a:lnTo>
                  <a:cubicBezTo>
                    <a:pt x="1005" y="12827"/>
                    <a:pt x="935" y="12680"/>
                    <a:pt x="897" y="12429"/>
                  </a:cubicBezTo>
                  <a:lnTo>
                    <a:pt x="711" y="11205"/>
                  </a:lnTo>
                  <a:cubicBezTo>
                    <a:pt x="673" y="10955"/>
                    <a:pt x="673" y="10645"/>
                    <a:pt x="711" y="10409"/>
                  </a:cubicBezTo>
                  <a:lnTo>
                    <a:pt x="897" y="9186"/>
                  </a:lnTo>
                  <a:cubicBezTo>
                    <a:pt x="935" y="8935"/>
                    <a:pt x="1005" y="8787"/>
                    <a:pt x="1078" y="8787"/>
                  </a:cubicBezTo>
                  <a:lnTo>
                    <a:pt x="1448" y="8787"/>
                  </a:lnTo>
                  <a:cubicBezTo>
                    <a:pt x="1521" y="8787"/>
                    <a:pt x="1591" y="8935"/>
                    <a:pt x="1629" y="9186"/>
                  </a:cubicBezTo>
                  <a:lnTo>
                    <a:pt x="1815" y="10409"/>
                  </a:lnTo>
                  <a:cubicBezTo>
                    <a:pt x="1853" y="10645"/>
                    <a:pt x="1853" y="10955"/>
                    <a:pt x="1815" y="11205"/>
                  </a:cubicBezTo>
                  <a:close/>
                  <a:moveTo>
                    <a:pt x="20587" y="12665"/>
                  </a:moveTo>
                  <a:lnTo>
                    <a:pt x="19966" y="16793"/>
                  </a:lnTo>
                  <a:cubicBezTo>
                    <a:pt x="19793" y="17943"/>
                    <a:pt x="19469" y="18651"/>
                    <a:pt x="19122" y="18651"/>
                  </a:cubicBezTo>
                  <a:lnTo>
                    <a:pt x="17876" y="18651"/>
                  </a:lnTo>
                  <a:cubicBezTo>
                    <a:pt x="17529" y="18651"/>
                    <a:pt x="17205" y="17943"/>
                    <a:pt x="17031" y="16793"/>
                  </a:cubicBezTo>
                  <a:lnTo>
                    <a:pt x="16410" y="12665"/>
                  </a:lnTo>
                  <a:cubicBezTo>
                    <a:pt x="16236" y="11515"/>
                    <a:pt x="16236" y="10085"/>
                    <a:pt x="16410" y="8935"/>
                  </a:cubicBezTo>
                  <a:lnTo>
                    <a:pt x="17035" y="4807"/>
                  </a:lnTo>
                  <a:cubicBezTo>
                    <a:pt x="17208" y="3657"/>
                    <a:pt x="17532" y="2949"/>
                    <a:pt x="17880" y="2949"/>
                  </a:cubicBezTo>
                  <a:lnTo>
                    <a:pt x="19125" y="2949"/>
                  </a:lnTo>
                  <a:cubicBezTo>
                    <a:pt x="19473" y="2949"/>
                    <a:pt x="19797" y="3657"/>
                    <a:pt x="19970" y="4807"/>
                  </a:cubicBezTo>
                  <a:lnTo>
                    <a:pt x="20595" y="8935"/>
                  </a:lnTo>
                  <a:cubicBezTo>
                    <a:pt x="20761" y="10085"/>
                    <a:pt x="20761" y="11515"/>
                    <a:pt x="20587" y="12665"/>
                  </a:cubicBezTo>
                  <a:close/>
                </a:path>
              </a:pathLst>
            </a:custGeom>
            <a:solidFill>
              <a:srgbClr val="0D9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350">
                <a:solidFill>
                  <a:prstClr val="black"/>
                </a:solidFill>
                <a:latin typeface="Calibri" panose="020F0502020204030204"/>
              </a:endParaRPr>
            </a:p>
          </p:txBody>
        </p:sp>
        <p:sp>
          <p:nvSpPr>
            <p:cNvPr id="83" name="Shape">
              <a:extLst>
                <a:ext uri="{FF2B5EF4-FFF2-40B4-BE49-F238E27FC236}">
                  <a16:creationId xmlns:a16="http://schemas.microsoft.com/office/drawing/2014/main" id="{AFA7D99D-1370-48C0-BEEE-A9A1DF0E7F64}"/>
                </a:ext>
              </a:extLst>
            </p:cNvPr>
            <p:cNvSpPr/>
            <p:nvPr/>
          </p:nvSpPr>
          <p:spPr>
            <a:xfrm>
              <a:off x="4164265" y="4306183"/>
              <a:ext cx="1766912" cy="464627"/>
            </a:xfrm>
            <a:custGeom>
              <a:avLst/>
              <a:gdLst/>
              <a:ahLst/>
              <a:cxnLst>
                <a:cxn ang="0">
                  <a:pos x="wd2" y="hd2"/>
                </a:cxn>
                <a:cxn ang="5400000">
                  <a:pos x="wd2" y="hd2"/>
                </a:cxn>
                <a:cxn ang="10800000">
                  <a:pos x="wd2" y="hd2"/>
                </a:cxn>
                <a:cxn ang="16200000">
                  <a:pos x="wd2" y="hd2"/>
                </a:cxn>
              </a:cxnLst>
              <a:rect l="0" t="0" r="r" b="b"/>
              <a:pathLst>
                <a:path w="21489" h="21600" extrusionOk="0">
                  <a:moveTo>
                    <a:pt x="234" y="14140"/>
                  </a:moveTo>
                  <a:lnTo>
                    <a:pt x="855" y="18268"/>
                  </a:lnTo>
                  <a:cubicBezTo>
                    <a:pt x="1168" y="20332"/>
                    <a:pt x="1743" y="21600"/>
                    <a:pt x="2367" y="21600"/>
                  </a:cubicBezTo>
                  <a:lnTo>
                    <a:pt x="3613" y="21600"/>
                  </a:lnTo>
                  <a:cubicBezTo>
                    <a:pt x="4238" y="21600"/>
                    <a:pt x="4813" y="20332"/>
                    <a:pt x="5125" y="18268"/>
                  </a:cubicBezTo>
                  <a:lnTo>
                    <a:pt x="5638" y="14877"/>
                  </a:lnTo>
                  <a:cubicBezTo>
                    <a:pt x="6043" y="12872"/>
                    <a:pt x="6672" y="11677"/>
                    <a:pt x="7347" y="11677"/>
                  </a:cubicBezTo>
                  <a:lnTo>
                    <a:pt x="17800" y="11677"/>
                  </a:lnTo>
                  <a:cubicBezTo>
                    <a:pt x="18371" y="11677"/>
                    <a:pt x="18922" y="12547"/>
                    <a:pt x="19323" y="14095"/>
                  </a:cubicBezTo>
                  <a:lnTo>
                    <a:pt x="19366" y="14257"/>
                  </a:lnTo>
                  <a:cubicBezTo>
                    <a:pt x="19408" y="14464"/>
                    <a:pt x="19455" y="14641"/>
                    <a:pt x="19509" y="14803"/>
                  </a:cubicBezTo>
                  <a:lnTo>
                    <a:pt x="19570" y="15039"/>
                  </a:lnTo>
                  <a:lnTo>
                    <a:pt x="19570" y="14980"/>
                  </a:lnTo>
                  <a:cubicBezTo>
                    <a:pt x="19682" y="15245"/>
                    <a:pt x="19813" y="15393"/>
                    <a:pt x="19952" y="15393"/>
                  </a:cubicBezTo>
                  <a:lnTo>
                    <a:pt x="20481" y="15393"/>
                  </a:lnTo>
                  <a:cubicBezTo>
                    <a:pt x="20747" y="15393"/>
                    <a:pt x="20990" y="14847"/>
                    <a:pt x="21125" y="13977"/>
                  </a:cubicBezTo>
                  <a:lnTo>
                    <a:pt x="21391" y="12223"/>
                  </a:lnTo>
                  <a:cubicBezTo>
                    <a:pt x="21522" y="11338"/>
                    <a:pt x="21522" y="10262"/>
                    <a:pt x="21391" y="9377"/>
                  </a:cubicBezTo>
                  <a:lnTo>
                    <a:pt x="21125" y="7623"/>
                  </a:lnTo>
                  <a:cubicBezTo>
                    <a:pt x="20994" y="6738"/>
                    <a:pt x="20747" y="6207"/>
                    <a:pt x="20481" y="6207"/>
                  </a:cubicBezTo>
                  <a:lnTo>
                    <a:pt x="19952" y="6207"/>
                  </a:lnTo>
                  <a:cubicBezTo>
                    <a:pt x="19813" y="6207"/>
                    <a:pt x="19686" y="6355"/>
                    <a:pt x="19570" y="6620"/>
                  </a:cubicBezTo>
                  <a:lnTo>
                    <a:pt x="19570" y="6561"/>
                  </a:lnTo>
                  <a:lnTo>
                    <a:pt x="19509" y="6797"/>
                  </a:lnTo>
                  <a:cubicBezTo>
                    <a:pt x="19455" y="6944"/>
                    <a:pt x="19408" y="7136"/>
                    <a:pt x="19366" y="7342"/>
                  </a:cubicBezTo>
                  <a:lnTo>
                    <a:pt x="19323" y="7505"/>
                  </a:lnTo>
                  <a:cubicBezTo>
                    <a:pt x="18918" y="9053"/>
                    <a:pt x="18371" y="9923"/>
                    <a:pt x="17800" y="9923"/>
                  </a:cubicBezTo>
                  <a:lnTo>
                    <a:pt x="7347" y="9923"/>
                  </a:lnTo>
                  <a:cubicBezTo>
                    <a:pt x="6811" y="9923"/>
                    <a:pt x="6117" y="7932"/>
                    <a:pt x="5742" y="6709"/>
                  </a:cubicBezTo>
                  <a:cubicBezTo>
                    <a:pt x="5604" y="6251"/>
                    <a:pt x="5488" y="5721"/>
                    <a:pt x="5395" y="5116"/>
                  </a:cubicBezTo>
                  <a:lnTo>
                    <a:pt x="5125" y="3332"/>
                  </a:lnTo>
                  <a:cubicBezTo>
                    <a:pt x="4813" y="1268"/>
                    <a:pt x="4238" y="0"/>
                    <a:pt x="3613" y="0"/>
                  </a:cubicBezTo>
                  <a:lnTo>
                    <a:pt x="2367" y="0"/>
                  </a:lnTo>
                  <a:cubicBezTo>
                    <a:pt x="1743" y="0"/>
                    <a:pt x="1168" y="1268"/>
                    <a:pt x="855" y="3332"/>
                  </a:cubicBezTo>
                  <a:lnTo>
                    <a:pt x="234" y="7460"/>
                  </a:lnTo>
                  <a:cubicBezTo>
                    <a:pt x="-78" y="9525"/>
                    <a:pt x="-78" y="12075"/>
                    <a:pt x="234" y="14140"/>
                  </a:cubicBezTo>
                  <a:close/>
                  <a:moveTo>
                    <a:pt x="19674" y="10395"/>
                  </a:moveTo>
                  <a:lnTo>
                    <a:pt x="19860" y="9171"/>
                  </a:lnTo>
                  <a:cubicBezTo>
                    <a:pt x="19898" y="8920"/>
                    <a:pt x="19968" y="8773"/>
                    <a:pt x="20041" y="8773"/>
                  </a:cubicBezTo>
                  <a:lnTo>
                    <a:pt x="20411" y="8773"/>
                  </a:lnTo>
                  <a:cubicBezTo>
                    <a:pt x="20484" y="8773"/>
                    <a:pt x="20554" y="8920"/>
                    <a:pt x="20592" y="9171"/>
                  </a:cubicBezTo>
                  <a:lnTo>
                    <a:pt x="20778" y="10395"/>
                  </a:lnTo>
                  <a:cubicBezTo>
                    <a:pt x="20816" y="10645"/>
                    <a:pt x="20816" y="10955"/>
                    <a:pt x="20778" y="11191"/>
                  </a:cubicBezTo>
                  <a:lnTo>
                    <a:pt x="20592" y="12414"/>
                  </a:lnTo>
                  <a:cubicBezTo>
                    <a:pt x="20554" y="12665"/>
                    <a:pt x="20484" y="12813"/>
                    <a:pt x="20411" y="12813"/>
                  </a:cubicBezTo>
                  <a:lnTo>
                    <a:pt x="20041" y="12813"/>
                  </a:lnTo>
                  <a:cubicBezTo>
                    <a:pt x="19968" y="12813"/>
                    <a:pt x="19898" y="12665"/>
                    <a:pt x="19860" y="12414"/>
                  </a:cubicBezTo>
                  <a:lnTo>
                    <a:pt x="19674" y="11191"/>
                  </a:lnTo>
                  <a:cubicBezTo>
                    <a:pt x="19636" y="10955"/>
                    <a:pt x="19636" y="10645"/>
                    <a:pt x="19674" y="10395"/>
                  </a:cubicBezTo>
                  <a:close/>
                  <a:moveTo>
                    <a:pt x="902" y="8935"/>
                  </a:moveTo>
                  <a:lnTo>
                    <a:pt x="1523" y="4807"/>
                  </a:lnTo>
                  <a:cubicBezTo>
                    <a:pt x="1696" y="3656"/>
                    <a:pt x="2020" y="2949"/>
                    <a:pt x="2367" y="2949"/>
                  </a:cubicBezTo>
                  <a:lnTo>
                    <a:pt x="3613" y="2949"/>
                  </a:lnTo>
                  <a:cubicBezTo>
                    <a:pt x="3960" y="2949"/>
                    <a:pt x="4284" y="3656"/>
                    <a:pt x="4458" y="4807"/>
                  </a:cubicBezTo>
                  <a:lnTo>
                    <a:pt x="5079" y="8935"/>
                  </a:lnTo>
                  <a:cubicBezTo>
                    <a:pt x="5253" y="10085"/>
                    <a:pt x="5253" y="11515"/>
                    <a:pt x="5079" y="12665"/>
                  </a:cubicBezTo>
                  <a:lnTo>
                    <a:pt x="4454" y="16793"/>
                  </a:lnTo>
                  <a:cubicBezTo>
                    <a:pt x="4281" y="17943"/>
                    <a:pt x="3957" y="18651"/>
                    <a:pt x="3609" y="18651"/>
                  </a:cubicBezTo>
                  <a:lnTo>
                    <a:pt x="2364" y="18651"/>
                  </a:lnTo>
                  <a:cubicBezTo>
                    <a:pt x="2016" y="18651"/>
                    <a:pt x="1692" y="17943"/>
                    <a:pt x="1519" y="16793"/>
                  </a:cubicBezTo>
                  <a:lnTo>
                    <a:pt x="894" y="12665"/>
                  </a:lnTo>
                  <a:cubicBezTo>
                    <a:pt x="728" y="11515"/>
                    <a:pt x="728" y="10085"/>
                    <a:pt x="902" y="8935"/>
                  </a:cubicBez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350">
                <a:solidFill>
                  <a:prstClr val="black"/>
                </a:solidFill>
                <a:latin typeface="Calibri" panose="020F0502020204030204"/>
              </a:endParaRPr>
            </a:p>
          </p:txBody>
        </p:sp>
        <p:sp>
          <p:nvSpPr>
            <p:cNvPr id="151" name="TextBox 150">
              <a:extLst>
                <a:ext uri="{FF2B5EF4-FFF2-40B4-BE49-F238E27FC236}">
                  <a16:creationId xmlns:a16="http://schemas.microsoft.com/office/drawing/2014/main" id="{3E634580-1277-4DF5-A9A5-D5EBDC7B9452}"/>
                </a:ext>
              </a:extLst>
            </p:cNvPr>
            <p:cNvSpPr txBox="1"/>
            <p:nvPr/>
          </p:nvSpPr>
          <p:spPr>
            <a:xfrm>
              <a:off x="4238065" y="1879427"/>
              <a:ext cx="338742" cy="298799"/>
            </a:xfrm>
            <a:prstGeom prst="rect">
              <a:avLst/>
            </a:prstGeom>
            <a:noFill/>
          </p:spPr>
          <p:txBody>
            <a:bodyPr wrap="none" rtlCol="0" anchor="ctr">
              <a:spAutoFit/>
            </a:bodyPr>
            <a:lstStyle/>
            <a:p>
              <a:pPr algn="ctr"/>
              <a:r>
                <a:rPr lang="en-US" b="1" dirty="0">
                  <a:solidFill>
                    <a:prstClr val="black"/>
                  </a:solidFill>
                  <a:latin typeface="Calibri" panose="020F0502020204030204"/>
                </a:rPr>
                <a:t>01</a:t>
              </a:r>
            </a:p>
          </p:txBody>
        </p:sp>
        <p:sp>
          <p:nvSpPr>
            <p:cNvPr id="152" name="TextBox 151">
              <a:extLst>
                <a:ext uri="{FF2B5EF4-FFF2-40B4-BE49-F238E27FC236}">
                  <a16:creationId xmlns:a16="http://schemas.microsoft.com/office/drawing/2014/main" id="{D882A6E6-9EBD-4AD6-8329-39D9DBA76BAE}"/>
                </a:ext>
              </a:extLst>
            </p:cNvPr>
            <p:cNvSpPr txBox="1"/>
            <p:nvPr/>
          </p:nvSpPr>
          <p:spPr>
            <a:xfrm>
              <a:off x="4563967" y="2508220"/>
              <a:ext cx="338742" cy="298799"/>
            </a:xfrm>
            <a:prstGeom prst="rect">
              <a:avLst/>
            </a:prstGeom>
            <a:noFill/>
          </p:spPr>
          <p:txBody>
            <a:bodyPr wrap="none" rtlCol="0" anchor="ctr">
              <a:spAutoFit/>
            </a:bodyPr>
            <a:lstStyle/>
            <a:p>
              <a:pPr algn="ctr"/>
              <a:r>
                <a:rPr lang="en-US" b="1">
                  <a:solidFill>
                    <a:prstClr val="black"/>
                  </a:solidFill>
                  <a:latin typeface="Calibri" panose="020F0502020204030204"/>
                </a:rPr>
                <a:t>02</a:t>
              </a:r>
            </a:p>
          </p:txBody>
        </p:sp>
        <p:sp>
          <p:nvSpPr>
            <p:cNvPr id="153" name="TextBox 152">
              <a:extLst>
                <a:ext uri="{FF2B5EF4-FFF2-40B4-BE49-F238E27FC236}">
                  <a16:creationId xmlns:a16="http://schemas.microsoft.com/office/drawing/2014/main" id="{6A744A16-3787-4797-820A-60ED61210CB6}"/>
                </a:ext>
              </a:extLst>
            </p:cNvPr>
            <p:cNvSpPr txBox="1"/>
            <p:nvPr/>
          </p:nvSpPr>
          <p:spPr>
            <a:xfrm>
              <a:off x="4238065" y="3152221"/>
              <a:ext cx="338742" cy="298799"/>
            </a:xfrm>
            <a:prstGeom prst="rect">
              <a:avLst/>
            </a:prstGeom>
            <a:noFill/>
          </p:spPr>
          <p:txBody>
            <a:bodyPr wrap="none" rtlCol="0" anchor="ctr">
              <a:spAutoFit/>
            </a:bodyPr>
            <a:lstStyle/>
            <a:p>
              <a:pPr algn="ctr"/>
              <a:r>
                <a:rPr lang="en-US" b="1">
                  <a:solidFill>
                    <a:prstClr val="black"/>
                  </a:solidFill>
                  <a:latin typeface="Calibri" panose="020F0502020204030204"/>
                </a:rPr>
                <a:t>03</a:t>
              </a:r>
            </a:p>
          </p:txBody>
        </p:sp>
        <p:sp>
          <p:nvSpPr>
            <p:cNvPr id="154" name="TextBox 153">
              <a:extLst>
                <a:ext uri="{FF2B5EF4-FFF2-40B4-BE49-F238E27FC236}">
                  <a16:creationId xmlns:a16="http://schemas.microsoft.com/office/drawing/2014/main" id="{913B3777-EB21-472E-9FD2-8959D270EB37}"/>
                </a:ext>
              </a:extLst>
            </p:cNvPr>
            <p:cNvSpPr txBox="1"/>
            <p:nvPr/>
          </p:nvSpPr>
          <p:spPr>
            <a:xfrm>
              <a:off x="4563967" y="3765805"/>
              <a:ext cx="338742" cy="298799"/>
            </a:xfrm>
            <a:prstGeom prst="rect">
              <a:avLst/>
            </a:prstGeom>
            <a:noFill/>
          </p:spPr>
          <p:txBody>
            <a:bodyPr wrap="none" rtlCol="0" anchor="ctr">
              <a:spAutoFit/>
            </a:bodyPr>
            <a:lstStyle/>
            <a:p>
              <a:pPr algn="ctr"/>
              <a:r>
                <a:rPr lang="en-US" b="1">
                  <a:solidFill>
                    <a:prstClr val="black"/>
                  </a:solidFill>
                  <a:latin typeface="Calibri" panose="020F0502020204030204"/>
                </a:rPr>
                <a:t>04</a:t>
              </a:r>
            </a:p>
          </p:txBody>
        </p:sp>
        <p:sp>
          <p:nvSpPr>
            <p:cNvPr id="155" name="TextBox 154">
              <a:extLst>
                <a:ext uri="{FF2B5EF4-FFF2-40B4-BE49-F238E27FC236}">
                  <a16:creationId xmlns:a16="http://schemas.microsoft.com/office/drawing/2014/main" id="{0711B6BD-821D-44B4-9B78-34DCC7B1B97A}"/>
                </a:ext>
              </a:extLst>
            </p:cNvPr>
            <p:cNvSpPr txBox="1"/>
            <p:nvPr/>
          </p:nvSpPr>
          <p:spPr>
            <a:xfrm>
              <a:off x="4238065" y="4394597"/>
              <a:ext cx="338742" cy="298799"/>
            </a:xfrm>
            <a:prstGeom prst="rect">
              <a:avLst/>
            </a:prstGeom>
            <a:noFill/>
          </p:spPr>
          <p:txBody>
            <a:bodyPr wrap="none" rtlCol="0" anchor="ctr">
              <a:spAutoFit/>
            </a:bodyPr>
            <a:lstStyle/>
            <a:p>
              <a:pPr algn="ctr"/>
              <a:r>
                <a:rPr lang="en-US" b="1">
                  <a:solidFill>
                    <a:prstClr val="black"/>
                  </a:solidFill>
                  <a:latin typeface="Calibri" panose="020F0502020204030204"/>
                </a:rPr>
                <a:t>05</a:t>
              </a:r>
            </a:p>
          </p:txBody>
        </p:sp>
        <p:sp>
          <p:nvSpPr>
            <p:cNvPr id="156" name="TextBox 155">
              <a:extLst>
                <a:ext uri="{FF2B5EF4-FFF2-40B4-BE49-F238E27FC236}">
                  <a16:creationId xmlns:a16="http://schemas.microsoft.com/office/drawing/2014/main" id="{01A1ACB2-09D3-4403-9907-BD1F5F5262D6}"/>
                </a:ext>
              </a:extLst>
            </p:cNvPr>
            <p:cNvSpPr txBox="1"/>
            <p:nvPr/>
          </p:nvSpPr>
          <p:spPr>
            <a:xfrm>
              <a:off x="4563967" y="5023391"/>
              <a:ext cx="338742" cy="298799"/>
            </a:xfrm>
            <a:prstGeom prst="rect">
              <a:avLst/>
            </a:prstGeom>
            <a:noFill/>
          </p:spPr>
          <p:txBody>
            <a:bodyPr wrap="none" rtlCol="0" anchor="ctr">
              <a:spAutoFit/>
            </a:bodyPr>
            <a:lstStyle/>
            <a:p>
              <a:pPr algn="ctr"/>
              <a:r>
                <a:rPr lang="en-US" b="1">
                  <a:solidFill>
                    <a:prstClr val="black"/>
                  </a:solidFill>
                  <a:latin typeface="Calibri" panose="020F0502020204030204"/>
                </a:rPr>
                <a:t>06</a:t>
              </a:r>
            </a:p>
          </p:txBody>
        </p:sp>
      </p:grpSp>
      <p:sp>
        <p:nvSpPr>
          <p:cNvPr id="10" name="TextBox 9">
            <a:extLst>
              <a:ext uri="{FF2B5EF4-FFF2-40B4-BE49-F238E27FC236}">
                <a16:creationId xmlns:a16="http://schemas.microsoft.com/office/drawing/2014/main" id="{A6EB223C-C686-4989-8DCF-DF833841683A}"/>
              </a:ext>
            </a:extLst>
          </p:cNvPr>
          <p:cNvSpPr txBox="1"/>
          <p:nvPr/>
        </p:nvSpPr>
        <p:spPr>
          <a:xfrm>
            <a:off x="3600450" y="6419850"/>
            <a:ext cx="5133975" cy="394305"/>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1782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40CF4-2D76-477E-AD8C-1904C55D64CE}"/>
              </a:ext>
            </a:extLst>
          </p:cNvPr>
          <p:cNvSpPr>
            <a:spLocks noGrp="1"/>
          </p:cNvSpPr>
          <p:nvPr>
            <p:ph type="title"/>
          </p:nvPr>
        </p:nvSpPr>
        <p:spPr/>
        <p:txBody>
          <a:bodyPr/>
          <a:lstStyle/>
          <a:p>
            <a:r>
              <a:rPr lang="en-IN" b="1" i="1" dirty="0">
                <a:solidFill>
                  <a:schemeClr val="tx1"/>
                </a:solidFill>
              </a:rPr>
              <a:t>Customer</a:t>
            </a:r>
            <a:r>
              <a:rPr lang="en-IN" b="1" i="1" dirty="0">
                <a:solidFill>
                  <a:srgbClr val="FF0000"/>
                </a:solidFill>
              </a:rPr>
              <a:t> Segmentation</a:t>
            </a:r>
          </a:p>
        </p:txBody>
      </p:sp>
      <p:sp>
        <p:nvSpPr>
          <p:cNvPr id="5" name="Content Placeholder 4">
            <a:extLst>
              <a:ext uri="{FF2B5EF4-FFF2-40B4-BE49-F238E27FC236}">
                <a16:creationId xmlns:a16="http://schemas.microsoft.com/office/drawing/2014/main" id="{90591C4F-9058-4370-9402-CAD9C4C6EF7E}"/>
              </a:ext>
            </a:extLst>
          </p:cNvPr>
          <p:cNvSpPr>
            <a:spLocks noGrp="1"/>
          </p:cNvSpPr>
          <p:nvPr>
            <p:ph idx="1"/>
          </p:nvPr>
        </p:nvSpPr>
        <p:spPr/>
        <p:txBody>
          <a:bodyPr>
            <a:normAutofit lnSpcReduction="10000"/>
          </a:bodyPr>
          <a:lstStyle/>
          <a:p>
            <a:pPr>
              <a:lnSpc>
                <a:spcPct val="150000"/>
              </a:lnSpc>
            </a:pPr>
            <a:r>
              <a:rPr lang="en-IN" sz="1800" dirty="0"/>
              <a:t>Two types of customer segmentation methods:</a:t>
            </a:r>
          </a:p>
          <a:p>
            <a:pPr lvl="1">
              <a:lnSpc>
                <a:spcPct val="150000"/>
              </a:lnSpc>
            </a:pPr>
            <a:r>
              <a:rPr lang="en-IN" dirty="0"/>
              <a:t>RFM segmentation</a:t>
            </a:r>
          </a:p>
          <a:p>
            <a:pPr lvl="1">
              <a:lnSpc>
                <a:spcPct val="150000"/>
              </a:lnSpc>
            </a:pPr>
            <a:r>
              <a:rPr lang="en-IN" dirty="0"/>
              <a:t>K means clustering</a:t>
            </a:r>
          </a:p>
          <a:p>
            <a:pPr>
              <a:lnSpc>
                <a:spcPct val="150000"/>
              </a:lnSpc>
            </a:pPr>
            <a:r>
              <a:rPr lang="en-IN" sz="1800" dirty="0"/>
              <a:t>RFM stands for Recency, Frequency and Monetary value. It used the past purchase behaviour of customer for segmentation</a:t>
            </a:r>
          </a:p>
          <a:p>
            <a:pPr lvl="1">
              <a:lnSpc>
                <a:spcPct val="150000"/>
              </a:lnSpc>
            </a:pPr>
            <a:r>
              <a:rPr lang="en-IN" dirty="0"/>
              <a:t>Recency: # of days since last purchase being made</a:t>
            </a:r>
          </a:p>
          <a:p>
            <a:pPr lvl="1">
              <a:lnSpc>
                <a:spcPct val="150000"/>
              </a:lnSpc>
            </a:pPr>
            <a:r>
              <a:rPr lang="en-IN" dirty="0"/>
              <a:t>Frequency: # of total purchases being made</a:t>
            </a:r>
          </a:p>
          <a:p>
            <a:pPr lvl="1">
              <a:lnSpc>
                <a:spcPct val="150000"/>
              </a:lnSpc>
            </a:pPr>
            <a:r>
              <a:rPr lang="en-IN" dirty="0"/>
              <a:t>Monetary: Total amount spent by the customers in purchasing</a:t>
            </a:r>
          </a:p>
        </p:txBody>
      </p:sp>
    </p:spTree>
    <p:extLst>
      <p:ext uri="{BB962C8B-B14F-4D97-AF65-F5344CB8AC3E}">
        <p14:creationId xmlns:p14="http://schemas.microsoft.com/office/powerpoint/2010/main" val="183454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40CF4-2D76-477E-AD8C-1904C55D64CE}"/>
              </a:ext>
            </a:extLst>
          </p:cNvPr>
          <p:cNvSpPr>
            <a:spLocks noGrp="1"/>
          </p:cNvSpPr>
          <p:nvPr>
            <p:ph type="title"/>
          </p:nvPr>
        </p:nvSpPr>
        <p:spPr/>
        <p:txBody>
          <a:bodyPr/>
          <a:lstStyle/>
          <a:p>
            <a:r>
              <a:rPr lang="en-IN" b="1" i="1" dirty="0"/>
              <a:t>Customer Segmentation </a:t>
            </a:r>
            <a:r>
              <a:rPr lang="en-IN" b="1" i="1" dirty="0">
                <a:solidFill>
                  <a:srgbClr val="FF0000"/>
                </a:solidFill>
              </a:rPr>
              <a:t>using RFM</a:t>
            </a:r>
          </a:p>
        </p:txBody>
      </p:sp>
      <p:sp>
        <p:nvSpPr>
          <p:cNvPr id="5" name="Content Placeholder 4">
            <a:extLst>
              <a:ext uri="{FF2B5EF4-FFF2-40B4-BE49-F238E27FC236}">
                <a16:creationId xmlns:a16="http://schemas.microsoft.com/office/drawing/2014/main" id="{90591C4F-9058-4370-9402-CAD9C4C6EF7E}"/>
              </a:ext>
            </a:extLst>
          </p:cNvPr>
          <p:cNvSpPr>
            <a:spLocks noGrp="1"/>
          </p:cNvSpPr>
          <p:nvPr>
            <p:ph idx="1"/>
          </p:nvPr>
        </p:nvSpPr>
        <p:spPr/>
        <p:txBody>
          <a:bodyPr/>
          <a:lstStyle/>
          <a:p>
            <a:r>
              <a:rPr lang="en-IN" dirty="0"/>
              <a:t>UK has the highest number of customers so RFM was performed on UK alone</a:t>
            </a:r>
          </a:p>
          <a:p>
            <a:pPr lvl="1"/>
            <a:endParaRPr lang="en-IN" dirty="0"/>
          </a:p>
          <a:p>
            <a:endParaRPr lang="en-IN" dirty="0"/>
          </a:p>
          <a:p>
            <a:endParaRPr lang="en-IN" dirty="0"/>
          </a:p>
        </p:txBody>
      </p:sp>
      <p:pic>
        <p:nvPicPr>
          <p:cNvPr id="3" name="Picture 2">
            <a:extLst>
              <a:ext uri="{FF2B5EF4-FFF2-40B4-BE49-F238E27FC236}">
                <a16:creationId xmlns:a16="http://schemas.microsoft.com/office/drawing/2014/main" id="{F484A419-EA6B-456A-AAF5-2FF16AC85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262544"/>
            <a:ext cx="10842775" cy="4427505"/>
          </a:xfrm>
          <a:prstGeom prst="rect">
            <a:avLst/>
          </a:prstGeom>
        </p:spPr>
      </p:pic>
    </p:spTree>
    <p:extLst>
      <p:ext uri="{BB962C8B-B14F-4D97-AF65-F5344CB8AC3E}">
        <p14:creationId xmlns:p14="http://schemas.microsoft.com/office/powerpoint/2010/main" val="100452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40CF4-2D76-477E-AD8C-1904C55D64CE}"/>
              </a:ext>
            </a:extLst>
          </p:cNvPr>
          <p:cNvSpPr>
            <a:spLocks noGrp="1"/>
          </p:cNvSpPr>
          <p:nvPr>
            <p:ph type="title"/>
          </p:nvPr>
        </p:nvSpPr>
        <p:spPr>
          <a:xfrm>
            <a:off x="919119" y="143069"/>
            <a:ext cx="10353762" cy="970450"/>
          </a:xfrm>
        </p:spPr>
        <p:txBody>
          <a:bodyPr>
            <a:normAutofit/>
          </a:bodyPr>
          <a:lstStyle/>
          <a:p>
            <a:r>
              <a:rPr lang="en-IN" sz="4000" b="1" i="1" dirty="0"/>
              <a:t>Identifying segmented </a:t>
            </a:r>
            <a:r>
              <a:rPr lang="en-IN" sz="4000" b="1" i="1" dirty="0">
                <a:solidFill>
                  <a:srgbClr val="FF0000"/>
                </a:solidFill>
              </a:rPr>
              <a:t>customers for targeting</a:t>
            </a:r>
          </a:p>
        </p:txBody>
      </p:sp>
      <p:sp>
        <p:nvSpPr>
          <p:cNvPr id="5" name="Content Placeholder 4">
            <a:extLst>
              <a:ext uri="{FF2B5EF4-FFF2-40B4-BE49-F238E27FC236}">
                <a16:creationId xmlns:a16="http://schemas.microsoft.com/office/drawing/2014/main" id="{90591C4F-9058-4370-9402-CAD9C4C6EF7E}"/>
              </a:ext>
            </a:extLst>
          </p:cNvPr>
          <p:cNvSpPr>
            <a:spLocks noGrp="1"/>
          </p:cNvSpPr>
          <p:nvPr>
            <p:ph idx="1"/>
          </p:nvPr>
        </p:nvSpPr>
        <p:spPr>
          <a:xfrm>
            <a:off x="997771" y="1293910"/>
            <a:ext cx="10353762" cy="5421021"/>
          </a:xfrm>
        </p:spPr>
        <p:txBody>
          <a:bodyPr>
            <a:normAutofit/>
          </a:bodyPr>
          <a:lstStyle/>
          <a:p>
            <a:pPr>
              <a:lnSpc>
                <a:spcPct val="150000"/>
              </a:lnSpc>
            </a:pPr>
            <a:r>
              <a:rPr lang="en-IN" sz="1800" dirty="0"/>
              <a:t>After creating these 3 metrics best customers were analysed.</a:t>
            </a:r>
          </a:p>
          <a:p>
            <a:pPr lvl="1">
              <a:lnSpc>
                <a:spcPct val="150000"/>
              </a:lnSpc>
            </a:pPr>
            <a:r>
              <a:rPr lang="en-US" dirty="0"/>
              <a:t>Customers that have the lowest recency, highest frequency and monetary value are the top customers.</a:t>
            </a:r>
          </a:p>
          <a:p>
            <a:pPr lvl="1">
              <a:lnSpc>
                <a:spcPct val="150000"/>
              </a:lnSpc>
            </a:pPr>
            <a:r>
              <a:rPr lang="en-US" dirty="0"/>
              <a:t>Customers that have the lowest recency, lowest frequency and monetary value are the churning customers.</a:t>
            </a:r>
          </a:p>
          <a:p>
            <a:pPr lvl="1">
              <a:lnSpc>
                <a:spcPct val="150000"/>
              </a:lnSpc>
            </a:pPr>
            <a:r>
              <a:rPr lang="en-US" dirty="0"/>
              <a:t>Total Customers in UK:  3920</a:t>
            </a:r>
          </a:p>
          <a:p>
            <a:pPr lvl="1">
              <a:lnSpc>
                <a:spcPct val="150000"/>
              </a:lnSpc>
            </a:pPr>
            <a:r>
              <a:rPr lang="en-US" dirty="0"/>
              <a:t>Frequent Regular High Purchase Customers:  409</a:t>
            </a:r>
          </a:p>
          <a:p>
            <a:pPr lvl="1">
              <a:lnSpc>
                <a:spcPct val="150000"/>
              </a:lnSpc>
            </a:pPr>
            <a:r>
              <a:rPr lang="en-US" dirty="0"/>
              <a:t>Loyal Customers with High Frequency:  980</a:t>
            </a:r>
          </a:p>
          <a:p>
            <a:pPr lvl="1">
              <a:lnSpc>
                <a:spcPct val="150000"/>
              </a:lnSpc>
            </a:pPr>
            <a:r>
              <a:rPr lang="en-US" dirty="0"/>
              <a:t>Hefty Spend Customers:  980</a:t>
            </a:r>
          </a:p>
          <a:p>
            <a:pPr lvl="1">
              <a:lnSpc>
                <a:spcPct val="150000"/>
              </a:lnSpc>
            </a:pPr>
            <a:r>
              <a:rPr lang="en-US" dirty="0"/>
              <a:t>Churning Customers:  343</a:t>
            </a:r>
            <a:endParaRPr lang="en-IN" dirty="0"/>
          </a:p>
          <a:p>
            <a:pPr lvl="1"/>
            <a:endParaRPr lang="en-IN" dirty="0"/>
          </a:p>
        </p:txBody>
      </p:sp>
    </p:spTree>
    <p:extLst>
      <p:ext uri="{BB962C8B-B14F-4D97-AF65-F5344CB8AC3E}">
        <p14:creationId xmlns:p14="http://schemas.microsoft.com/office/powerpoint/2010/main" val="2947993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40CF4-2D76-477E-AD8C-1904C55D64CE}"/>
              </a:ext>
            </a:extLst>
          </p:cNvPr>
          <p:cNvSpPr>
            <a:spLocks noGrp="1"/>
          </p:cNvSpPr>
          <p:nvPr>
            <p:ph type="title"/>
          </p:nvPr>
        </p:nvSpPr>
        <p:spPr>
          <a:xfrm>
            <a:off x="913794" y="609599"/>
            <a:ext cx="10917421" cy="1209869"/>
          </a:xfrm>
        </p:spPr>
        <p:txBody>
          <a:bodyPr>
            <a:normAutofit/>
          </a:bodyPr>
          <a:lstStyle/>
          <a:p>
            <a:r>
              <a:rPr lang="en-IN" b="1" i="1" dirty="0"/>
              <a:t>Identification of Top </a:t>
            </a:r>
            <a:r>
              <a:rPr lang="en-IN" b="1" i="1" dirty="0">
                <a:solidFill>
                  <a:srgbClr val="FF0000"/>
                </a:solidFill>
              </a:rPr>
              <a:t>customers-based on Spend</a:t>
            </a:r>
          </a:p>
        </p:txBody>
      </p:sp>
      <p:pic>
        <p:nvPicPr>
          <p:cNvPr id="2" name="Content Placeholder 1">
            <a:extLst>
              <a:ext uri="{FF2B5EF4-FFF2-40B4-BE49-F238E27FC236}">
                <a16:creationId xmlns:a16="http://schemas.microsoft.com/office/drawing/2014/main" id="{177FE729-3678-4824-AC2D-4A87EACDABB2}"/>
              </a:ext>
            </a:extLst>
          </p:cNvPr>
          <p:cNvPicPr>
            <a:picLocks noGrp="1" noChangeAspect="1"/>
          </p:cNvPicPr>
          <p:nvPr>
            <p:ph idx="1"/>
          </p:nvPr>
        </p:nvPicPr>
        <p:blipFill rotWithShape="1">
          <a:blip r:embed="rId2"/>
          <a:srcRect r="62138"/>
          <a:stretch/>
        </p:blipFill>
        <p:spPr>
          <a:xfrm>
            <a:off x="838200" y="2061445"/>
            <a:ext cx="3981450" cy="3879698"/>
          </a:xfrm>
          <a:prstGeom prst="rect">
            <a:avLst/>
          </a:prstGeom>
        </p:spPr>
      </p:pic>
      <p:sp>
        <p:nvSpPr>
          <p:cNvPr id="6" name="Content Placeholder 4">
            <a:extLst>
              <a:ext uri="{FF2B5EF4-FFF2-40B4-BE49-F238E27FC236}">
                <a16:creationId xmlns:a16="http://schemas.microsoft.com/office/drawing/2014/main" id="{3F6AE7BA-44C3-4C5C-A6C7-EFED6E21619B}"/>
              </a:ext>
            </a:extLst>
          </p:cNvPr>
          <p:cNvSpPr txBox="1">
            <a:spLocks/>
          </p:cNvSpPr>
          <p:nvPr/>
        </p:nvSpPr>
        <p:spPr>
          <a:xfrm>
            <a:off x="4962524" y="2911150"/>
            <a:ext cx="6868691" cy="19874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800" dirty="0"/>
              <a:t>Shows the top 10 customers based on the spend/monetary value.</a:t>
            </a:r>
          </a:p>
          <a:p>
            <a:pPr algn="just">
              <a:lnSpc>
                <a:spcPct val="150000"/>
              </a:lnSpc>
            </a:pPr>
            <a:r>
              <a:rPr lang="en-IN" sz="1800" dirty="0"/>
              <a:t>This is one of the ways to analyse customer segments</a:t>
            </a:r>
          </a:p>
          <a:p>
            <a:pPr algn="just">
              <a:lnSpc>
                <a:spcPct val="150000"/>
              </a:lnSpc>
            </a:pPr>
            <a:r>
              <a:rPr lang="en-IN" sz="1800" dirty="0"/>
              <a:t>Next we will see another method where we will be using K-means for customer segmentation</a:t>
            </a:r>
          </a:p>
          <a:p>
            <a:pPr lvl="1" algn="just">
              <a:lnSpc>
                <a:spcPct val="150000"/>
              </a:lnSpc>
            </a:pPr>
            <a:endParaRPr lang="en-IN" sz="1600" dirty="0"/>
          </a:p>
        </p:txBody>
      </p:sp>
    </p:spTree>
    <p:extLst>
      <p:ext uri="{BB962C8B-B14F-4D97-AF65-F5344CB8AC3E}">
        <p14:creationId xmlns:p14="http://schemas.microsoft.com/office/powerpoint/2010/main" val="338601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2E3-122F-47B1-ACAE-E47827A505F9}"/>
              </a:ext>
            </a:extLst>
          </p:cNvPr>
          <p:cNvSpPr>
            <a:spLocks noGrp="1"/>
          </p:cNvSpPr>
          <p:nvPr>
            <p:ph type="title"/>
          </p:nvPr>
        </p:nvSpPr>
        <p:spPr/>
        <p:txBody>
          <a:bodyPr/>
          <a:lstStyle/>
          <a:p>
            <a:r>
              <a:rPr lang="en-IN" b="1" i="1" dirty="0"/>
              <a:t>Customer Segmentation </a:t>
            </a:r>
            <a:r>
              <a:rPr lang="en-IN" b="1" i="1" dirty="0">
                <a:solidFill>
                  <a:srgbClr val="FF0000"/>
                </a:solidFill>
              </a:rPr>
              <a:t>using K means</a:t>
            </a:r>
            <a:endParaRPr lang="en-US" dirty="0"/>
          </a:p>
        </p:txBody>
      </p:sp>
      <p:pic>
        <p:nvPicPr>
          <p:cNvPr id="4" name="Content Placeholder 3">
            <a:extLst>
              <a:ext uri="{FF2B5EF4-FFF2-40B4-BE49-F238E27FC236}">
                <a16:creationId xmlns:a16="http://schemas.microsoft.com/office/drawing/2014/main" id="{00AF5AC4-3071-4E4A-B536-795A67A297F1}"/>
              </a:ext>
            </a:extLst>
          </p:cNvPr>
          <p:cNvPicPr>
            <a:picLocks noGrp="1" noChangeAspect="1"/>
          </p:cNvPicPr>
          <p:nvPr>
            <p:ph idx="1"/>
          </p:nvPr>
        </p:nvPicPr>
        <p:blipFill>
          <a:blip r:embed="rId2"/>
          <a:stretch>
            <a:fillRect/>
          </a:stretch>
        </p:blipFill>
        <p:spPr>
          <a:xfrm>
            <a:off x="838200" y="2135623"/>
            <a:ext cx="6042674" cy="3929275"/>
          </a:xfrm>
          <a:prstGeom prst="rect">
            <a:avLst/>
          </a:prstGeom>
        </p:spPr>
      </p:pic>
      <p:sp>
        <p:nvSpPr>
          <p:cNvPr id="6" name="TextBox 5">
            <a:extLst>
              <a:ext uri="{FF2B5EF4-FFF2-40B4-BE49-F238E27FC236}">
                <a16:creationId xmlns:a16="http://schemas.microsoft.com/office/drawing/2014/main" id="{2AFE24FB-81E6-42B3-833C-7DD5E52826FF}"/>
              </a:ext>
            </a:extLst>
          </p:cNvPr>
          <p:cNvSpPr txBox="1"/>
          <p:nvPr/>
        </p:nvSpPr>
        <p:spPr>
          <a:xfrm>
            <a:off x="7194084" y="2788131"/>
            <a:ext cx="4693117" cy="2952027"/>
          </a:xfrm>
          <a:prstGeom prst="rect">
            <a:avLst/>
          </a:prstGeom>
          <a:noFill/>
        </p:spPr>
        <p:txBody>
          <a:bodyPr wrap="square" rtlCol="0">
            <a:spAutoFit/>
          </a:bodyPr>
          <a:lstStyle/>
          <a:p>
            <a:pPr>
              <a:lnSpc>
                <a:spcPct val="150000"/>
              </a:lnSpc>
            </a:pPr>
            <a:r>
              <a:rPr lang="en-US" dirty="0">
                <a:effectLst>
                  <a:outerShdw blurRad="38100" dist="38100" dir="2700000" algn="tl">
                    <a:srgbClr val="000000">
                      <a:alpha val="43137"/>
                    </a:srgbClr>
                  </a:outerShdw>
                </a:effectLst>
              </a:rPr>
              <a:t>For k-means, we must set k to the number of clusters we want to use.</a:t>
            </a:r>
          </a:p>
          <a:p>
            <a:pPr>
              <a:lnSpc>
                <a:spcPct val="150000"/>
              </a:lnSpc>
            </a:pPr>
            <a:r>
              <a:rPr lang="en-US" dirty="0">
                <a:effectLst>
                  <a:outerShdw blurRad="38100" dist="38100" dir="2700000" algn="tl">
                    <a:srgbClr val="000000">
                      <a:alpha val="43137"/>
                    </a:srgbClr>
                  </a:outerShdw>
                </a:effectLst>
              </a:rPr>
              <a:t>On plotting the elbow curve for scaled values of the recency , frequency and </a:t>
            </a:r>
            <a:r>
              <a:rPr lang="en-US" dirty="0" err="1">
                <a:effectLst>
                  <a:outerShdw blurRad="38100" dist="38100" dir="2700000" algn="tl">
                    <a:srgbClr val="000000">
                      <a:alpha val="43137"/>
                    </a:srgbClr>
                  </a:outerShdw>
                </a:effectLst>
              </a:rPr>
              <a:t>monetory_value</a:t>
            </a:r>
            <a:r>
              <a:rPr lang="en-US" dirty="0">
                <a:effectLst>
                  <a:outerShdw blurRad="38100" dist="38100" dir="2700000" algn="tl">
                    <a:srgbClr val="000000">
                      <a:alpha val="43137"/>
                    </a:srgbClr>
                  </a:outerShdw>
                </a:effectLst>
              </a:rPr>
              <a:t>, we see that point 6 onwards the curve starts to flatten, so we decide onto making 6 clusters.</a:t>
            </a:r>
          </a:p>
        </p:txBody>
      </p:sp>
    </p:spTree>
    <p:extLst>
      <p:ext uri="{BB962C8B-B14F-4D97-AF65-F5344CB8AC3E}">
        <p14:creationId xmlns:p14="http://schemas.microsoft.com/office/powerpoint/2010/main" val="330217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89A3-29FE-42A2-8770-87C2213BA7C9}"/>
              </a:ext>
            </a:extLst>
          </p:cNvPr>
          <p:cNvSpPr>
            <a:spLocks noGrp="1"/>
          </p:cNvSpPr>
          <p:nvPr>
            <p:ph type="title"/>
          </p:nvPr>
        </p:nvSpPr>
        <p:spPr/>
        <p:txBody>
          <a:bodyPr/>
          <a:lstStyle/>
          <a:p>
            <a:pPr algn="ctr"/>
            <a:r>
              <a:rPr lang="en-US" b="1" i="1" dirty="0"/>
              <a:t>Interpreting The </a:t>
            </a:r>
            <a:r>
              <a:rPr lang="en-US" b="1" i="1" dirty="0">
                <a:solidFill>
                  <a:srgbClr val="FF0000"/>
                </a:solidFill>
              </a:rPr>
              <a:t>Cluster Values</a:t>
            </a:r>
          </a:p>
        </p:txBody>
      </p:sp>
      <p:sp>
        <p:nvSpPr>
          <p:cNvPr id="3" name="Content Placeholder 2">
            <a:extLst>
              <a:ext uri="{FF2B5EF4-FFF2-40B4-BE49-F238E27FC236}">
                <a16:creationId xmlns:a16="http://schemas.microsoft.com/office/drawing/2014/main" id="{8A66B834-AF50-47E9-930C-09E68B409BEB}"/>
              </a:ext>
            </a:extLst>
          </p:cNvPr>
          <p:cNvSpPr>
            <a:spLocks noGrp="1"/>
          </p:cNvSpPr>
          <p:nvPr>
            <p:ph idx="1"/>
          </p:nvPr>
        </p:nvSpPr>
        <p:spPr>
          <a:xfrm>
            <a:off x="5426765" y="1511560"/>
            <a:ext cx="6477541" cy="5262464"/>
          </a:xfrm>
        </p:spPr>
        <p:txBody>
          <a:bodyPr>
            <a:normAutofit fontScale="92500" lnSpcReduction="20000"/>
          </a:bodyPr>
          <a:lstStyle/>
          <a:p>
            <a:r>
              <a:rPr lang="en-US" sz="1900" b="1" i="1" dirty="0">
                <a:solidFill>
                  <a:srgbClr val="FF0000"/>
                </a:solidFill>
              </a:rPr>
              <a:t>Cluster 0:</a:t>
            </a:r>
          </a:p>
          <a:p>
            <a:pPr marL="0" indent="0">
              <a:lnSpc>
                <a:spcPct val="170000"/>
              </a:lnSpc>
              <a:buNone/>
            </a:pPr>
            <a:r>
              <a:rPr lang="en-US" sz="2100" dirty="0"/>
              <a:t>In the past 195 days, the frequency of these customers is 31 days which resulted a monetary output of 495.</a:t>
            </a:r>
          </a:p>
          <a:p>
            <a:r>
              <a:rPr lang="en-US" sz="1900" b="1" i="1" dirty="0">
                <a:solidFill>
                  <a:srgbClr val="FF0000"/>
                </a:solidFill>
              </a:rPr>
              <a:t>Cluster 1:</a:t>
            </a:r>
          </a:p>
          <a:p>
            <a:pPr marL="0" indent="0">
              <a:lnSpc>
                <a:spcPct val="170000"/>
              </a:lnSpc>
              <a:buNone/>
            </a:pPr>
            <a:r>
              <a:rPr lang="en-US" sz="1900" dirty="0"/>
              <a:t>Similarly, in past 60 days, customers of cluster 1 visited 108 times which is a high value hence we can expect a high monetary output which is true in this case since the value is 1914.</a:t>
            </a:r>
          </a:p>
          <a:p>
            <a:r>
              <a:rPr lang="en-US" sz="1900" b="1" dirty="0">
                <a:solidFill>
                  <a:srgbClr val="FF0000"/>
                </a:solidFill>
              </a:rPr>
              <a:t>Cluster 2:</a:t>
            </a:r>
          </a:p>
          <a:p>
            <a:pPr marL="0" indent="0">
              <a:lnSpc>
                <a:spcPct val="160000"/>
              </a:lnSpc>
              <a:buNone/>
            </a:pPr>
            <a:r>
              <a:rPr lang="en-US" sz="1900" dirty="0"/>
              <a:t>Customers who visited in the past 187 days, had a frequency of 6 days which had a monetary value of 192. Since the number of transactions is the least for this cluster, the RFM score is the least for this scenario.</a:t>
            </a:r>
          </a:p>
          <a:p>
            <a:pPr marL="0" indent="0">
              <a:buNone/>
            </a:pPr>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D91DD61-26DC-4552-9DD0-477843E6F42F}"/>
              </a:ext>
            </a:extLst>
          </p:cNvPr>
          <p:cNvPicPr>
            <a:picLocks noChangeAspect="1"/>
          </p:cNvPicPr>
          <p:nvPr/>
        </p:nvPicPr>
        <p:blipFill>
          <a:blip r:embed="rId2"/>
          <a:stretch>
            <a:fillRect/>
          </a:stretch>
        </p:blipFill>
        <p:spPr>
          <a:xfrm>
            <a:off x="185057" y="1913027"/>
            <a:ext cx="4991100" cy="3881284"/>
          </a:xfrm>
          <a:prstGeom prst="rect">
            <a:avLst/>
          </a:prstGeom>
        </p:spPr>
      </p:pic>
    </p:spTree>
    <p:extLst>
      <p:ext uri="{BB962C8B-B14F-4D97-AF65-F5344CB8AC3E}">
        <p14:creationId xmlns:p14="http://schemas.microsoft.com/office/powerpoint/2010/main" val="206427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89A3-29FE-42A2-8770-87C2213BA7C9}"/>
              </a:ext>
            </a:extLst>
          </p:cNvPr>
          <p:cNvSpPr>
            <a:spLocks noGrp="1"/>
          </p:cNvSpPr>
          <p:nvPr>
            <p:ph type="title"/>
          </p:nvPr>
        </p:nvSpPr>
        <p:spPr>
          <a:xfrm>
            <a:off x="919119" y="93239"/>
            <a:ext cx="10353762" cy="970450"/>
          </a:xfrm>
        </p:spPr>
        <p:txBody>
          <a:bodyPr/>
          <a:lstStyle/>
          <a:p>
            <a:pPr algn="ctr"/>
            <a:r>
              <a:rPr lang="en-US" b="1" i="1" dirty="0"/>
              <a:t>Interpreting The </a:t>
            </a:r>
            <a:r>
              <a:rPr lang="en-US" b="1" i="1" dirty="0">
                <a:solidFill>
                  <a:srgbClr val="FF0000"/>
                </a:solidFill>
              </a:rPr>
              <a:t>Cluster Values</a:t>
            </a:r>
          </a:p>
        </p:txBody>
      </p:sp>
      <p:sp>
        <p:nvSpPr>
          <p:cNvPr id="3" name="Content Placeholder 2">
            <a:extLst>
              <a:ext uri="{FF2B5EF4-FFF2-40B4-BE49-F238E27FC236}">
                <a16:creationId xmlns:a16="http://schemas.microsoft.com/office/drawing/2014/main" id="{8A66B834-AF50-47E9-930C-09E68B409BEB}"/>
              </a:ext>
            </a:extLst>
          </p:cNvPr>
          <p:cNvSpPr>
            <a:spLocks noGrp="1"/>
          </p:cNvSpPr>
          <p:nvPr>
            <p:ph idx="1"/>
          </p:nvPr>
        </p:nvSpPr>
        <p:spPr>
          <a:xfrm>
            <a:off x="5314797" y="1140182"/>
            <a:ext cx="6765235" cy="5409908"/>
          </a:xfrm>
        </p:spPr>
        <p:txBody>
          <a:bodyPr>
            <a:normAutofit fontScale="70000" lnSpcReduction="20000"/>
          </a:bodyPr>
          <a:lstStyle/>
          <a:p>
            <a:r>
              <a:rPr lang="en-US" sz="2600" b="1" i="1" dirty="0">
                <a:solidFill>
                  <a:srgbClr val="FF0000"/>
                </a:solidFill>
              </a:rPr>
              <a:t>Cluster 3:</a:t>
            </a:r>
          </a:p>
          <a:p>
            <a:pPr marL="0" indent="0">
              <a:lnSpc>
                <a:spcPct val="170000"/>
              </a:lnSpc>
              <a:buNone/>
            </a:pPr>
            <a:r>
              <a:rPr lang="en-US" sz="2300" dirty="0"/>
              <a:t>Customers in the cluster 3 visited the outlet 90 times in total in the past 6 days which created a monetary value of 1345. Since the monetary value is high , hence the customer engagement score i.e. RFM score is the high : 10.</a:t>
            </a:r>
          </a:p>
          <a:p>
            <a:r>
              <a:rPr lang="en-US" sz="2600" b="1" i="1" dirty="0">
                <a:solidFill>
                  <a:srgbClr val="FF0000"/>
                </a:solidFill>
              </a:rPr>
              <a:t>Cluster 4:</a:t>
            </a:r>
          </a:p>
          <a:p>
            <a:pPr marL="0" indent="0">
              <a:lnSpc>
                <a:spcPct val="170000"/>
              </a:lnSpc>
              <a:buNone/>
            </a:pPr>
            <a:r>
              <a:rPr lang="en-US" sz="2500" dirty="0"/>
              <a:t>Customers who visited in the past 9 days had a frequency of 397 times i.e. the number of transactions resulting to a transaction value of 9964. The RFM score is the highest for this cluster since the monetary value and the frequency of transaction is the highest.</a:t>
            </a:r>
          </a:p>
          <a:p>
            <a:r>
              <a:rPr lang="en-US" sz="2600" b="1" i="1" dirty="0">
                <a:solidFill>
                  <a:srgbClr val="FF0000"/>
                </a:solidFill>
              </a:rPr>
              <a:t>Cluster 5:</a:t>
            </a:r>
          </a:p>
          <a:p>
            <a:pPr marL="0" indent="0">
              <a:lnSpc>
                <a:spcPct val="170000"/>
              </a:lnSpc>
              <a:buNone/>
            </a:pPr>
            <a:r>
              <a:rPr lang="en-US" sz="2600" dirty="0"/>
              <a:t>The customers who made a transaction in the past 33 days, resulted in 26 transactions with a total monetary value of 421.</a:t>
            </a:r>
          </a:p>
          <a:p>
            <a:pPr marL="0" indent="0">
              <a:lnSpc>
                <a:spcPct val="170000"/>
              </a:lnSpc>
              <a:buNone/>
            </a:pPr>
            <a:endParaRPr lang="en-US" sz="2600" dirty="0"/>
          </a:p>
          <a:p>
            <a:pPr marL="0" indent="0">
              <a:buNone/>
            </a:pPr>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D91DD61-26DC-4552-9DD0-477843E6F42F}"/>
              </a:ext>
            </a:extLst>
          </p:cNvPr>
          <p:cNvPicPr>
            <a:picLocks noChangeAspect="1"/>
          </p:cNvPicPr>
          <p:nvPr/>
        </p:nvPicPr>
        <p:blipFill>
          <a:blip r:embed="rId2"/>
          <a:stretch>
            <a:fillRect/>
          </a:stretch>
        </p:blipFill>
        <p:spPr>
          <a:xfrm>
            <a:off x="111968" y="1904494"/>
            <a:ext cx="4991100" cy="3881284"/>
          </a:xfrm>
          <a:prstGeom prst="rect">
            <a:avLst/>
          </a:prstGeom>
        </p:spPr>
      </p:pic>
    </p:spTree>
    <p:extLst>
      <p:ext uri="{BB962C8B-B14F-4D97-AF65-F5344CB8AC3E}">
        <p14:creationId xmlns:p14="http://schemas.microsoft.com/office/powerpoint/2010/main" val="15732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C7A3-E3FF-46DC-B3E5-AC95B7FDCE10}"/>
              </a:ext>
            </a:extLst>
          </p:cNvPr>
          <p:cNvSpPr>
            <a:spLocks noGrp="1"/>
          </p:cNvSpPr>
          <p:nvPr>
            <p:ph type="ctrTitle"/>
          </p:nvPr>
        </p:nvSpPr>
        <p:spPr>
          <a:xfrm>
            <a:off x="1379240" y="297554"/>
            <a:ext cx="9144000" cy="715315"/>
          </a:xfrm>
        </p:spPr>
        <p:txBody>
          <a:bodyPr>
            <a:noAutofit/>
          </a:bodyPr>
          <a:lstStyle/>
          <a:p>
            <a:r>
              <a:rPr lang="en-US" sz="4000" b="1" i="1" dirty="0"/>
              <a:t>Plotting </a:t>
            </a:r>
            <a:r>
              <a:rPr lang="en-US" sz="4000" b="1" i="1" dirty="0">
                <a:solidFill>
                  <a:srgbClr val="FF0000"/>
                </a:solidFill>
              </a:rPr>
              <a:t>quartiles</a:t>
            </a:r>
          </a:p>
        </p:txBody>
      </p:sp>
      <p:sp>
        <p:nvSpPr>
          <p:cNvPr id="3" name="Subtitle 2">
            <a:extLst>
              <a:ext uri="{FF2B5EF4-FFF2-40B4-BE49-F238E27FC236}">
                <a16:creationId xmlns:a16="http://schemas.microsoft.com/office/drawing/2014/main" id="{BEC3B337-5396-4594-8CED-5A6891A89D4D}"/>
              </a:ext>
            </a:extLst>
          </p:cNvPr>
          <p:cNvSpPr>
            <a:spLocks noGrp="1"/>
          </p:cNvSpPr>
          <p:nvPr>
            <p:ph type="subTitle" idx="1"/>
          </p:nvPr>
        </p:nvSpPr>
        <p:spPr>
          <a:xfrm>
            <a:off x="690465" y="5184559"/>
            <a:ext cx="10870164" cy="1552143"/>
          </a:xfrm>
        </p:spPr>
        <p:txBody>
          <a:bodyPr>
            <a:noAutofit/>
          </a:bodyPr>
          <a:lstStyle/>
          <a:p>
            <a:pPr>
              <a:lnSpc>
                <a:spcPct val="170000"/>
              </a:lnSpc>
            </a:pPr>
            <a:r>
              <a:rPr lang="en-US" sz="1800" dirty="0"/>
              <a:t>On summing up the values of the RFM score for Recency, Frequency and Monetary value for each customer, we categorize them into 4 categories :</a:t>
            </a:r>
          </a:p>
          <a:p>
            <a:pPr>
              <a:lnSpc>
                <a:spcPct val="170000"/>
              </a:lnSpc>
            </a:pPr>
            <a:r>
              <a:rPr lang="en-US" sz="1800" dirty="0"/>
              <a:t>‘Gold,’ ‘Silver,’ ‘Bronze,’ and ‘Green’</a:t>
            </a:r>
          </a:p>
        </p:txBody>
      </p:sp>
      <p:pic>
        <p:nvPicPr>
          <p:cNvPr id="4" name="Picture 3">
            <a:extLst>
              <a:ext uri="{FF2B5EF4-FFF2-40B4-BE49-F238E27FC236}">
                <a16:creationId xmlns:a16="http://schemas.microsoft.com/office/drawing/2014/main" id="{45299843-AB81-4299-8050-BF782F7018E7}"/>
              </a:ext>
            </a:extLst>
          </p:cNvPr>
          <p:cNvPicPr>
            <a:picLocks noChangeAspect="1"/>
          </p:cNvPicPr>
          <p:nvPr/>
        </p:nvPicPr>
        <p:blipFill>
          <a:blip r:embed="rId2"/>
          <a:stretch>
            <a:fillRect/>
          </a:stretch>
        </p:blipFill>
        <p:spPr>
          <a:xfrm>
            <a:off x="942514" y="1478325"/>
            <a:ext cx="4724400" cy="3333750"/>
          </a:xfrm>
          <a:prstGeom prst="rect">
            <a:avLst/>
          </a:prstGeom>
        </p:spPr>
      </p:pic>
      <p:pic>
        <p:nvPicPr>
          <p:cNvPr id="7" name="Content Placeholder 3">
            <a:extLst>
              <a:ext uri="{FF2B5EF4-FFF2-40B4-BE49-F238E27FC236}">
                <a16:creationId xmlns:a16="http://schemas.microsoft.com/office/drawing/2014/main" id="{4F2FA530-2B51-41CB-8A8B-F2AF1ABDC308}"/>
              </a:ext>
            </a:extLst>
          </p:cNvPr>
          <p:cNvPicPr>
            <a:picLocks noChangeAspect="1"/>
          </p:cNvPicPr>
          <p:nvPr/>
        </p:nvPicPr>
        <p:blipFill>
          <a:blip r:embed="rId3"/>
          <a:stretch>
            <a:fillRect/>
          </a:stretch>
        </p:blipFill>
        <p:spPr>
          <a:xfrm>
            <a:off x="6720396" y="1478325"/>
            <a:ext cx="4400550" cy="3331750"/>
          </a:xfrm>
          <a:prstGeom prst="rect">
            <a:avLst/>
          </a:prstGeom>
        </p:spPr>
      </p:pic>
    </p:spTree>
    <p:extLst>
      <p:ext uri="{BB962C8B-B14F-4D97-AF65-F5344CB8AC3E}">
        <p14:creationId xmlns:p14="http://schemas.microsoft.com/office/powerpoint/2010/main" val="174995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5F4B-03FA-4F13-8E5A-2EC732BB6E58}"/>
              </a:ext>
            </a:extLst>
          </p:cNvPr>
          <p:cNvSpPr>
            <a:spLocks noGrp="1"/>
          </p:cNvSpPr>
          <p:nvPr>
            <p:ph type="title"/>
          </p:nvPr>
        </p:nvSpPr>
        <p:spPr/>
        <p:txBody>
          <a:bodyPr/>
          <a:lstStyle/>
          <a:p>
            <a:r>
              <a:rPr lang="en-US" b="1" i="1" dirty="0">
                <a:solidFill>
                  <a:schemeClr val="tx1"/>
                </a:solidFill>
              </a:rPr>
              <a:t>Plotting</a:t>
            </a:r>
            <a:r>
              <a:rPr lang="en-US" b="1" i="1" dirty="0">
                <a:solidFill>
                  <a:srgbClr val="FF0000"/>
                </a:solidFill>
              </a:rPr>
              <a:t> Clusters</a:t>
            </a:r>
          </a:p>
        </p:txBody>
      </p:sp>
      <p:pic>
        <p:nvPicPr>
          <p:cNvPr id="5" name="Picture 4">
            <a:extLst>
              <a:ext uri="{FF2B5EF4-FFF2-40B4-BE49-F238E27FC236}">
                <a16:creationId xmlns:a16="http://schemas.microsoft.com/office/drawing/2014/main" id="{B869A65B-E3CE-43F9-B0D5-BB76EB560B84}"/>
              </a:ext>
            </a:extLst>
          </p:cNvPr>
          <p:cNvPicPr>
            <a:picLocks noChangeAspect="1"/>
          </p:cNvPicPr>
          <p:nvPr/>
        </p:nvPicPr>
        <p:blipFill>
          <a:blip r:embed="rId2"/>
          <a:stretch>
            <a:fillRect/>
          </a:stretch>
        </p:blipFill>
        <p:spPr>
          <a:xfrm>
            <a:off x="6613751" y="1935575"/>
            <a:ext cx="4295775" cy="3257550"/>
          </a:xfrm>
          <a:prstGeom prst="rect">
            <a:avLst/>
          </a:prstGeom>
        </p:spPr>
      </p:pic>
      <p:pic>
        <p:nvPicPr>
          <p:cNvPr id="7" name="Content Placeholder 6">
            <a:extLst>
              <a:ext uri="{FF2B5EF4-FFF2-40B4-BE49-F238E27FC236}">
                <a16:creationId xmlns:a16="http://schemas.microsoft.com/office/drawing/2014/main" id="{F1C8E1AB-C4FD-4AA5-B98D-559D24E3ADF9}"/>
              </a:ext>
            </a:extLst>
          </p:cNvPr>
          <p:cNvPicPr>
            <a:picLocks noGrp="1" noChangeAspect="1"/>
          </p:cNvPicPr>
          <p:nvPr>
            <p:ph idx="1"/>
          </p:nvPr>
        </p:nvPicPr>
        <p:blipFill>
          <a:blip r:embed="rId3"/>
          <a:stretch>
            <a:fillRect/>
          </a:stretch>
        </p:blipFill>
        <p:spPr>
          <a:xfrm>
            <a:off x="457200" y="1935575"/>
            <a:ext cx="4895850" cy="3324225"/>
          </a:xfrm>
          <a:prstGeom prst="rect">
            <a:avLst/>
          </a:prstGeom>
        </p:spPr>
      </p:pic>
      <p:sp>
        <p:nvSpPr>
          <p:cNvPr id="8" name="Rectangle 7">
            <a:extLst>
              <a:ext uri="{FF2B5EF4-FFF2-40B4-BE49-F238E27FC236}">
                <a16:creationId xmlns:a16="http://schemas.microsoft.com/office/drawing/2014/main" id="{08BC8A97-A184-42F0-8B66-8B2912BA4EAC}"/>
              </a:ext>
            </a:extLst>
          </p:cNvPr>
          <p:cNvSpPr/>
          <p:nvPr/>
        </p:nvSpPr>
        <p:spPr>
          <a:xfrm>
            <a:off x="1212979" y="5662604"/>
            <a:ext cx="10353761" cy="874535"/>
          </a:xfrm>
          <a:prstGeom prst="rect">
            <a:avLst/>
          </a:prstGeom>
        </p:spPr>
        <p:txBody>
          <a:bodyPr wrap="square">
            <a:spAutoFit/>
          </a:bodyPr>
          <a:lstStyle/>
          <a:p>
            <a:pPr>
              <a:lnSpc>
                <a:spcPct val="150000"/>
              </a:lnSpc>
            </a:pPr>
            <a:r>
              <a:rPr lang="en-US" dirty="0"/>
              <a:t>On melting the scaled RFM values into one column for each cluster from which we plot the average values received for each cluster for Recency, Frequency and Monetary value. </a:t>
            </a:r>
          </a:p>
        </p:txBody>
      </p:sp>
    </p:spTree>
    <p:extLst>
      <p:ext uri="{BB962C8B-B14F-4D97-AF65-F5344CB8AC3E}">
        <p14:creationId xmlns:p14="http://schemas.microsoft.com/office/powerpoint/2010/main" val="222917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D8ED5-AD85-4313-BAAE-1E5150BF6047}"/>
              </a:ext>
            </a:extLst>
          </p:cNvPr>
          <p:cNvSpPr>
            <a:spLocks noGrp="1"/>
          </p:cNvSpPr>
          <p:nvPr>
            <p:ph type="title"/>
          </p:nvPr>
        </p:nvSpPr>
        <p:spPr>
          <a:xfrm>
            <a:off x="2504470" y="2548001"/>
            <a:ext cx="3078749" cy="970450"/>
          </a:xfrm>
        </p:spPr>
        <p:txBody>
          <a:bodyPr anchor="b">
            <a:normAutofit/>
          </a:bodyPr>
          <a:lstStyle/>
          <a:p>
            <a:pPr algn="l"/>
            <a:r>
              <a:rPr lang="en-IN" b="1" i="1" dirty="0">
                <a:ln>
                  <a:solidFill>
                    <a:srgbClr val="404040">
                      <a:alpha val="10000"/>
                    </a:srgbClr>
                  </a:solidFill>
                </a:ln>
                <a:solidFill>
                  <a:srgbClr val="DADADA"/>
                </a:solidFill>
              </a:rPr>
              <a:t>Thank You</a:t>
            </a:r>
          </a:p>
        </p:txBody>
      </p:sp>
      <p:pic>
        <p:nvPicPr>
          <p:cNvPr id="23" name="Graphic 22" descr="Gavel">
            <a:extLst>
              <a:ext uri="{FF2B5EF4-FFF2-40B4-BE49-F238E27FC236}">
                <a16:creationId xmlns:a16="http://schemas.microsoft.com/office/drawing/2014/main" id="{06BD97D8-A7FA-49CD-ABB3-D1580409E6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5329" y="732918"/>
            <a:ext cx="5571067" cy="5571067"/>
          </a:xfrm>
          <a:prstGeom prst="rect">
            <a:avLst/>
          </a:prstGeom>
        </p:spPr>
      </p:pic>
    </p:spTree>
    <p:extLst>
      <p:ext uri="{BB962C8B-B14F-4D97-AF65-F5344CB8AC3E}">
        <p14:creationId xmlns:p14="http://schemas.microsoft.com/office/powerpoint/2010/main" val="139567186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ECCF14-667B-4CEB-A0D0-3B9E29191EED}"/>
              </a:ext>
            </a:extLst>
          </p:cNvPr>
          <p:cNvSpPr txBox="1"/>
          <p:nvPr/>
        </p:nvSpPr>
        <p:spPr>
          <a:xfrm>
            <a:off x="792497" y="228601"/>
            <a:ext cx="5978072" cy="970450"/>
          </a:xfrm>
          <a:prstGeom prst="rect">
            <a:avLst/>
          </a:prstGeom>
        </p:spPr>
        <p:txBody>
          <a:bodyPr vert="horz" lIns="91440" tIns="45720" rIns="91440" bIns="45720" rtlCol="0" anchor="ctr">
            <a:normAutofit/>
          </a:bodyPr>
          <a:lstStyle/>
          <a:p>
            <a:pPr algn="ctr" defTabSz="457200">
              <a:spcBef>
                <a:spcPct val="0"/>
              </a:spcBef>
              <a:spcAft>
                <a:spcPts val="600"/>
              </a:spcAft>
            </a:pPr>
            <a:r>
              <a:rPr lang="en-US" sz="4000" b="1" i="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Problem</a:t>
            </a:r>
            <a:r>
              <a:rPr lang="en-US" sz="4000" b="1" i="1"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mj-lt"/>
                <a:ea typeface="+mj-ea"/>
              </a:rPr>
              <a:t> Statement</a:t>
            </a:r>
          </a:p>
        </p:txBody>
      </p:sp>
      <p:sp>
        <p:nvSpPr>
          <p:cNvPr id="5" name="TextBox 4">
            <a:extLst>
              <a:ext uri="{FF2B5EF4-FFF2-40B4-BE49-F238E27FC236}">
                <a16:creationId xmlns:a16="http://schemas.microsoft.com/office/drawing/2014/main" id="{31ACED84-4927-46FF-B5A6-1AD0771841F9}"/>
              </a:ext>
            </a:extLst>
          </p:cNvPr>
          <p:cNvSpPr txBox="1"/>
          <p:nvPr/>
        </p:nvSpPr>
        <p:spPr>
          <a:xfrm>
            <a:off x="184754" y="1077753"/>
            <a:ext cx="7193558" cy="5430348"/>
          </a:xfrm>
          <a:prstGeom prst="rect">
            <a:avLst/>
          </a:prstGeom>
        </p:spPr>
        <p:txBody>
          <a:bodyPr vert="horz" lIns="91440" tIns="45720" rIns="91440" bIns="45720" rtlCol="0" anchor="ctr">
            <a:normAutofit/>
          </a:bodyPr>
          <a:lstStyle/>
          <a:p>
            <a:pPr marL="285750" indent="-285750" algn="just" defTabSz="457200">
              <a:lnSpc>
                <a:spcPct val="90000"/>
              </a:lnSpc>
              <a:spcBef>
                <a:spcPct val="20000"/>
              </a:spcBef>
              <a:spcAft>
                <a:spcPts val="600"/>
              </a:spcAft>
              <a:buClr>
                <a:srgbClr val="E8EA9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early 1990s retail marketers were using their experience and instincts, along with surveys and focus groups, to understand their customer and later in early 2000s radio ads, and magazine ads were used with marketing emails to entice shoppers with offers. </a:t>
            </a:r>
          </a:p>
          <a:p>
            <a:pPr marL="285750" indent="-285750" algn="just" defTabSz="457200">
              <a:lnSpc>
                <a:spcPct val="90000"/>
              </a:lnSpc>
              <a:spcBef>
                <a:spcPct val="20000"/>
              </a:spcBef>
              <a:spcAft>
                <a:spcPts val="600"/>
              </a:spcAft>
              <a:buClr>
                <a:srgbClr val="E8EA97"/>
              </a:buClr>
              <a:buSzPct val="70000"/>
              <a:buFont typeface="Wingdings 2" charset="2"/>
              <a:buChar char="•"/>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gn="just" defTabSz="457200">
              <a:lnSpc>
                <a:spcPct val="90000"/>
              </a:lnSpc>
              <a:spcBef>
                <a:spcPct val="20000"/>
              </a:spcBef>
              <a:spcAft>
                <a:spcPts val="600"/>
              </a:spcAft>
              <a:buClr>
                <a:srgbClr val="E8EA9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above marketing method were not efficient as it was increasing the Marketing Budget for every retail industry. After 2010s, Data driven segmentation were implemented to target the customers. But still there are many Statistical method which can be implemented together to improve the efficiency of segmentation.</a:t>
            </a:r>
          </a:p>
          <a:p>
            <a:pPr algn="just" defTabSz="457200">
              <a:lnSpc>
                <a:spcPct val="90000"/>
              </a:lnSpc>
              <a:spcBef>
                <a:spcPct val="20000"/>
              </a:spcBef>
              <a:spcAft>
                <a:spcPts val="600"/>
              </a:spcAft>
              <a:buClr>
                <a:srgbClr val="E8EA97"/>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85750" indent="-285750" algn="just" defTabSz="457200">
              <a:lnSpc>
                <a:spcPct val="90000"/>
              </a:lnSpc>
              <a:spcBef>
                <a:spcPct val="20000"/>
              </a:spcBef>
              <a:spcAft>
                <a:spcPts val="600"/>
              </a:spcAft>
              <a:buClr>
                <a:srgbClr val="E8EA97"/>
              </a:buClr>
              <a:buSzPct val="70000"/>
              <a:buFont typeface="Wingdings 2" charset="2"/>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union of purchasing data, demographics and location data with RFM, K-means and Market basket Analysis helps retailers to break down large customer profiles into much smaller segments and to identify the purchasing pattern between the items.</a:t>
            </a:r>
          </a:p>
        </p:txBody>
      </p:sp>
      <p:pic>
        <p:nvPicPr>
          <p:cNvPr id="11" name="Picture 1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Content Placeholder 3" descr="A close up of a map&#10;&#10;Description generated with high confidence">
            <a:extLst>
              <a:ext uri="{FF2B5EF4-FFF2-40B4-BE49-F238E27FC236}">
                <a16:creationId xmlns:a16="http://schemas.microsoft.com/office/drawing/2014/main" id="{178D4F8D-C8AE-4BBA-8552-2906D7F44F4C}"/>
              </a:ext>
            </a:extLst>
          </p:cNvPr>
          <p:cNvPicPr>
            <a:picLocks noGrp="1" noChangeAspect="1"/>
          </p:cNvPicPr>
          <p:nvPr>
            <p:ph idx="1"/>
          </p:nvPr>
        </p:nvPicPr>
        <p:blipFill rotWithShape="1">
          <a:blip r:embed="rId4"/>
          <a:srcRect b="12244"/>
          <a:stretch/>
        </p:blipFill>
        <p:spPr>
          <a:xfrm>
            <a:off x="7620351" y="10"/>
            <a:ext cx="4571649" cy="6857990"/>
          </a:xfrm>
          <a:prstGeom prst="rect">
            <a:avLst/>
          </a:prstGeom>
        </p:spPr>
      </p:pic>
    </p:spTree>
    <p:extLst>
      <p:ext uri="{BB962C8B-B14F-4D97-AF65-F5344CB8AC3E}">
        <p14:creationId xmlns:p14="http://schemas.microsoft.com/office/powerpoint/2010/main" val="17503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FFD7B-D513-46CB-831A-3FF74D184E50}"/>
              </a:ext>
            </a:extLst>
          </p:cNvPr>
          <p:cNvSpPr txBox="1"/>
          <p:nvPr/>
        </p:nvSpPr>
        <p:spPr>
          <a:xfrm>
            <a:off x="844597" y="-136849"/>
            <a:ext cx="3078749" cy="970450"/>
          </a:xfrm>
          <a:prstGeom prst="rect">
            <a:avLst/>
          </a:prstGeom>
        </p:spPr>
        <p:txBody>
          <a:bodyPr vert="horz" lIns="91440" tIns="45720" rIns="91440" bIns="45720" rtlCol="0" anchor="b">
            <a:normAutofit/>
          </a:bodyPr>
          <a:lstStyle/>
          <a:p>
            <a:pPr algn="ctr" defTabSz="457200">
              <a:spcBef>
                <a:spcPct val="0"/>
              </a:spcBef>
              <a:spcAft>
                <a:spcPts val="600"/>
              </a:spcAft>
            </a:pPr>
            <a:r>
              <a:rPr lang="en-US" sz="4000" b="1" i="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mj-cs"/>
              </a:rPr>
              <a:t>Obje</a:t>
            </a:r>
            <a:r>
              <a:rPr lang="en-US" sz="4000" b="1" i="1"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mj-lt"/>
                <a:ea typeface="+mj-ea"/>
                <a:cs typeface="+mj-cs"/>
              </a:rPr>
              <a:t>ctive</a:t>
            </a:r>
            <a:endPar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latin typeface="+mj-lt"/>
              <a:ea typeface="+mj-ea"/>
              <a:cs typeface="+mj-cs"/>
            </a:endParaRPr>
          </a:p>
        </p:txBody>
      </p:sp>
      <p:sp>
        <p:nvSpPr>
          <p:cNvPr id="5" name="TextBox 4">
            <a:extLst>
              <a:ext uri="{FF2B5EF4-FFF2-40B4-BE49-F238E27FC236}">
                <a16:creationId xmlns:a16="http://schemas.microsoft.com/office/drawing/2014/main" id="{31ACED84-4927-46FF-B5A6-1AD0771841F9}"/>
              </a:ext>
            </a:extLst>
          </p:cNvPr>
          <p:cNvSpPr txBox="1"/>
          <p:nvPr/>
        </p:nvSpPr>
        <p:spPr>
          <a:xfrm>
            <a:off x="309960" y="1097969"/>
            <a:ext cx="3928188" cy="5162872"/>
          </a:xfrm>
          <a:prstGeom prst="rect">
            <a:avLst/>
          </a:prstGeom>
        </p:spPr>
        <p:txBody>
          <a:bodyPr vert="horz" lIns="91440" tIns="45720" rIns="91440" bIns="45720" rtlCol="0" anchor="t">
            <a:normAutofit/>
          </a:bodyPr>
          <a:lstStyle/>
          <a:p>
            <a:pPr marL="285750" indent="-285750" algn="just"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Objective of this project is to combine the purchasing data, demographics and location data with RFM, K-means and Market basket Analysis to help retailers to break down large customer profiles into much smaller segments and to gain insights into granular behavior of customers and also to identify the purchasing pattern between the items.</a:t>
            </a:r>
          </a:p>
          <a:p>
            <a:pPr marL="285750" indent="-285750" algn="just"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significantly improve the marketing performance, making campaigns more relevant to more of customers, to increasing response rates and sales.</a:t>
            </a:r>
          </a:p>
        </p:txBody>
      </p:sp>
      <p:pic>
        <p:nvPicPr>
          <p:cNvPr id="18" name="Picture 17">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Content Placeholder 12">
            <a:extLst>
              <a:ext uri="{FF2B5EF4-FFF2-40B4-BE49-F238E27FC236}">
                <a16:creationId xmlns:a16="http://schemas.microsoft.com/office/drawing/2014/main" id="{83C05A26-2F2A-4520-8384-F8A6AF25435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7833" r="-1" b="1183"/>
          <a:stretch/>
        </p:blipFill>
        <p:spPr>
          <a:xfrm>
            <a:off x="4654295" y="10"/>
            <a:ext cx="7537705" cy="6857990"/>
          </a:xfrm>
          <a:prstGeom prst="rect">
            <a:avLst/>
          </a:prstGeom>
        </p:spPr>
      </p:pic>
    </p:spTree>
    <p:extLst>
      <p:ext uri="{BB962C8B-B14F-4D97-AF65-F5344CB8AC3E}">
        <p14:creationId xmlns:p14="http://schemas.microsoft.com/office/powerpoint/2010/main" val="12617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42BC-FB6F-4D26-8E9F-E3028628FE7D}"/>
              </a:ext>
            </a:extLst>
          </p:cNvPr>
          <p:cNvSpPr>
            <a:spLocks noGrp="1"/>
          </p:cNvSpPr>
          <p:nvPr>
            <p:ph type="title"/>
          </p:nvPr>
        </p:nvSpPr>
        <p:spPr>
          <a:xfrm>
            <a:off x="-2257090" y="-196747"/>
            <a:ext cx="9440034" cy="1088336"/>
          </a:xfrm>
        </p:spPr>
        <p:txBody>
          <a:bodyPr vert="horz" lIns="91440" tIns="45720" rIns="91440" bIns="45720" rtlCol="0" anchor="b">
            <a:normAutofit/>
          </a:bodyPr>
          <a:lstStyle/>
          <a:p>
            <a:r>
              <a:rPr lang="en-US" b="1" i="1" dirty="0">
                <a:solidFill>
                  <a:schemeClr val="tx1"/>
                </a:solidFill>
                <a:cs typeface="+mj-cs"/>
              </a:rPr>
              <a:t>Data</a:t>
            </a:r>
            <a:r>
              <a:rPr lang="en-US" b="1" i="1" dirty="0">
                <a:solidFill>
                  <a:srgbClr val="FF0000"/>
                </a:solidFill>
                <a:cs typeface="+mj-cs"/>
              </a:rPr>
              <a:t> Description</a:t>
            </a:r>
          </a:p>
        </p:txBody>
      </p:sp>
      <p:pic>
        <p:nvPicPr>
          <p:cNvPr id="6" name="Graphic 5" descr="Database">
            <a:extLst>
              <a:ext uri="{FF2B5EF4-FFF2-40B4-BE49-F238E27FC236}">
                <a16:creationId xmlns:a16="http://schemas.microsoft.com/office/drawing/2014/main" id="{A80F5AC0-B77C-49D2-B5F7-A28776F4B0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182" y="863238"/>
            <a:ext cx="3249553" cy="3942027"/>
          </a:xfrm>
          <a:prstGeom prst="rect">
            <a:avLst/>
          </a:prstGeom>
        </p:spPr>
      </p:pic>
      <p:sp>
        <p:nvSpPr>
          <p:cNvPr id="3" name="TextBox 2">
            <a:extLst>
              <a:ext uri="{FF2B5EF4-FFF2-40B4-BE49-F238E27FC236}">
                <a16:creationId xmlns:a16="http://schemas.microsoft.com/office/drawing/2014/main" id="{A6C33F42-6905-4EA0-9BDA-7AA6A61E3CEE}"/>
              </a:ext>
            </a:extLst>
          </p:cNvPr>
          <p:cNvSpPr txBox="1"/>
          <p:nvPr/>
        </p:nvSpPr>
        <p:spPr>
          <a:xfrm>
            <a:off x="3946849" y="1551603"/>
            <a:ext cx="758578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outerShdw blurRad="38100" dist="38100" dir="2700000" algn="tl">
                    <a:srgbClr val="000000">
                      <a:alpha val="43137"/>
                    </a:srgbClr>
                  </a:outerShdw>
                </a:effectLst>
              </a:rPr>
              <a:t>The Dataset used in the analysis is the Online Retail transnational data which contains all the transactions occurring between 01/12/2010 and 09/12/2011 for a UK-based and registered non-store online retail. </a:t>
            </a:r>
          </a:p>
          <a:p>
            <a:pPr algn="just"/>
            <a:endParaRPr lang="en-US" dirty="0"/>
          </a:p>
          <a:p>
            <a:pPr marL="285750" indent="-285750" algn="just">
              <a:buFont typeface="Arial" panose="020B0604020202020204" pitchFamily="34" charset="0"/>
              <a:buChar char="•"/>
            </a:pPr>
            <a:r>
              <a:rPr lang="en-US" dirty="0">
                <a:effectLst>
                  <a:outerShdw blurRad="38100" dist="38100" dir="2700000" algn="tl">
                    <a:srgbClr val="000000">
                      <a:alpha val="43137"/>
                    </a:srgbClr>
                  </a:outerShdw>
                </a:effectLst>
              </a:rPr>
              <a:t>The company mainly sells unique all-occasion gifts. Many customers of the company are wholesalers.</a:t>
            </a:r>
          </a:p>
          <a:p>
            <a:pPr marL="285750" indent="-285750" algn="just">
              <a:buFont typeface="Arial" panose="020B0604020202020204" pitchFamily="34" charset="0"/>
              <a:buChar char="•"/>
            </a:pPr>
            <a:endParaRPr lang="en-US" dirty="0"/>
          </a:p>
          <a:p>
            <a:pPr algn="just"/>
            <a:r>
              <a:rPr lang="en-US" dirty="0"/>
              <a:t>Source:</a:t>
            </a:r>
            <a:r>
              <a:rPr lang="en-IN" dirty="0">
                <a:hlinkClick r:id="rId5"/>
              </a:rPr>
              <a:t>https://archive.ics.uci.edu/ml/machine-learning-databases/00352/</a:t>
            </a:r>
            <a:endParaRPr lang="en-IN" dirty="0"/>
          </a:p>
        </p:txBody>
      </p:sp>
    </p:spTree>
    <p:extLst>
      <p:ext uri="{BB962C8B-B14F-4D97-AF65-F5344CB8AC3E}">
        <p14:creationId xmlns:p14="http://schemas.microsoft.com/office/powerpoint/2010/main" val="371770404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13257-C276-4FAC-9CC6-CB6FD15754A9}"/>
              </a:ext>
            </a:extLst>
          </p:cNvPr>
          <p:cNvSpPr>
            <a:spLocks noGrp="1"/>
          </p:cNvSpPr>
          <p:nvPr>
            <p:ph type="title"/>
          </p:nvPr>
        </p:nvSpPr>
        <p:spPr>
          <a:xfrm>
            <a:off x="306086" y="236375"/>
            <a:ext cx="4592485" cy="970450"/>
          </a:xfrm>
        </p:spPr>
        <p:txBody>
          <a:bodyPr anchor="b">
            <a:noAutofit/>
          </a:bodyPr>
          <a:lstStyle/>
          <a:p>
            <a:pPr algn="l"/>
            <a:r>
              <a:rPr lang="en-IN" b="1" i="1" dirty="0">
                <a:ln>
                  <a:solidFill>
                    <a:srgbClr val="404040">
                      <a:alpha val="10000"/>
                    </a:srgbClr>
                  </a:solidFill>
                </a:ln>
                <a:solidFill>
                  <a:schemeClr val="bg1"/>
                </a:solidFill>
              </a:rPr>
              <a:t>Descriptive </a:t>
            </a:r>
            <a:r>
              <a:rPr lang="en-IN" b="1" i="1" dirty="0">
                <a:ln>
                  <a:solidFill>
                    <a:srgbClr val="404040">
                      <a:alpha val="10000"/>
                    </a:srgbClr>
                  </a:solidFill>
                </a:ln>
                <a:solidFill>
                  <a:srgbClr val="FF0000"/>
                </a:solidFill>
              </a:rPr>
              <a:t>Analysis</a:t>
            </a:r>
          </a:p>
        </p:txBody>
      </p:sp>
      <p:sp>
        <p:nvSpPr>
          <p:cNvPr id="8" name="Content Placeholder 7">
            <a:extLst>
              <a:ext uri="{FF2B5EF4-FFF2-40B4-BE49-F238E27FC236}">
                <a16:creationId xmlns:a16="http://schemas.microsoft.com/office/drawing/2014/main" id="{86C42DA8-4761-4740-ACF0-B948438B2CBE}"/>
              </a:ext>
            </a:extLst>
          </p:cNvPr>
          <p:cNvSpPr>
            <a:spLocks noGrp="1"/>
          </p:cNvSpPr>
          <p:nvPr>
            <p:ph idx="1"/>
          </p:nvPr>
        </p:nvSpPr>
        <p:spPr>
          <a:xfrm>
            <a:off x="254842" y="1496074"/>
            <a:ext cx="4469363" cy="5361926"/>
          </a:xfrm>
        </p:spPr>
        <p:txBody>
          <a:bodyPr anchor="t">
            <a:normAutofit/>
          </a:bodyPr>
          <a:lstStyle/>
          <a:p>
            <a:pPr algn="just"/>
            <a:r>
              <a:rPr lang="en-US" sz="1800" dirty="0">
                <a:ln>
                  <a:solidFill>
                    <a:srgbClr val="404040">
                      <a:alpha val="10000"/>
                    </a:srgbClr>
                  </a:solidFill>
                </a:ln>
                <a:solidFill>
                  <a:srgbClr val="DADADA"/>
                </a:solidFill>
              </a:rPr>
              <a:t>Since the Dataset, we used is UK based retail company. So all the Transactions are happening in UK.  It comprises of 90.46% of data.</a:t>
            </a:r>
          </a:p>
          <a:p>
            <a:pPr algn="just"/>
            <a:r>
              <a:rPr lang="en-US" sz="1800" dirty="0">
                <a:ln>
                  <a:solidFill>
                    <a:srgbClr val="404040">
                      <a:alpha val="10000"/>
                    </a:srgbClr>
                  </a:solidFill>
                </a:ln>
                <a:solidFill>
                  <a:srgbClr val="DADADA"/>
                </a:solidFill>
              </a:rPr>
              <a:t>In order to interpret the hidden insights from EDA, UK is removed to perform Descriptive Analysis.</a:t>
            </a:r>
          </a:p>
          <a:p>
            <a:pPr algn="just"/>
            <a:r>
              <a:rPr lang="en-US" sz="1800" dirty="0">
                <a:ln>
                  <a:solidFill>
                    <a:srgbClr val="404040">
                      <a:alpha val="10000"/>
                    </a:srgbClr>
                  </a:solidFill>
                </a:ln>
                <a:solidFill>
                  <a:srgbClr val="DADADA"/>
                </a:solidFill>
              </a:rPr>
              <a:t>From the graph, it is very clear that Germany, France are having higher count of customers after UK. </a:t>
            </a:r>
          </a:p>
          <a:p>
            <a:pPr algn="just"/>
            <a:r>
              <a:rPr lang="en-US" sz="1800" dirty="0">
                <a:ln>
                  <a:solidFill>
                    <a:srgbClr val="404040">
                      <a:alpha val="10000"/>
                    </a:srgbClr>
                  </a:solidFill>
                </a:ln>
                <a:solidFill>
                  <a:srgbClr val="DADADA"/>
                </a:solidFill>
              </a:rPr>
              <a:t>It is interesting to note that Netherland, Australia and EIRE (Ireland) have low count of customers but with higher amount of Transactions followed by Germany and France.</a:t>
            </a:r>
          </a:p>
          <a:p>
            <a:pPr algn="just"/>
            <a:endParaRPr lang="en-US" sz="1800" dirty="0">
              <a:ln>
                <a:solidFill>
                  <a:srgbClr val="404040">
                    <a:alpha val="10000"/>
                  </a:srgbClr>
                </a:solidFill>
              </a:ln>
              <a:solidFill>
                <a:srgbClr val="DADADA"/>
              </a:solidFill>
            </a:endParaRPr>
          </a:p>
        </p:txBody>
      </p:sp>
      <p:pic>
        <p:nvPicPr>
          <p:cNvPr id="4" name="Content Placeholder 3" descr="A screenshot of a cell phone&#10;&#10;Description automatically generated">
            <a:extLst>
              <a:ext uri="{FF2B5EF4-FFF2-40B4-BE49-F238E27FC236}">
                <a16:creationId xmlns:a16="http://schemas.microsoft.com/office/drawing/2014/main" id="{7E635C45-AA55-418E-9C29-4621EDB937A6}"/>
              </a:ext>
            </a:extLst>
          </p:cNvPr>
          <p:cNvPicPr>
            <a:picLocks noChangeAspect="1"/>
          </p:cNvPicPr>
          <p:nvPr/>
        </p:nvPicPr>
        <p:blipFill>
          <a:blip r:embed="rId2"/>
          <a:stretch>
            <a:fillRect/>
          </a:stretch>
        </p:blipFill>
        <p:spPr>
          <a:xfrm>
            <a:off x="4979000" y="643466"/>
            <a:ext cx="6496871" cy="5571067"/>
          </a:xfrm>
          <a:prstGeom prst="rect">
            <a:avLst/>
          </a:prstGeom>
        </p:spPr>
      </p:pic>
      <p:sp>
        <p:nvSpPr>
          <p:cNvPr id="6" name="TextBox 5">
            <a:extLst>
              <a:ext uri="{FF2B5EF4-FFF2-40B4-BE49-F238E27FC236}">
                <a16:creationId xmlns:a16="http://schemas.microsoft.com/office/drawing/2014/main" id="{55D0BE5A-1883-40A2-8FCF-1BD47AE1570A}"/>
              </a:ext>
            </a:extLst>
          </p:cNvPr>
          <p:cNvSpPr txBox="1"/>
          <p:nvPr/>
        </p:nvSpPr>
        <p:spPr>
          <a:xfrm>
            <a:off x="4979000" y="1940768"/>
            <a:ext cx="261257" cy="214604"/>
          </a:xfrm>
          <a:prstGeom prst="rect">
            <a:avLst/>
          </a:prstGeom>
          <a:solidFill>
            <a:schemeClr val="bg1"/>
          </a:solidFill>
        </p:spPr>
        <p:txBody>
          <a:bodyPr wrap="square" rtlCol="0">
            <a:spAutoFit/>
          </a:bodyPr>
          <a:lstStyle/>
          <a:p>
            <a:endParaRPr lang="en-IN" dirty="0"/>
          </a:p>
        </p:txBody>
      </p:sp>
      <p:sp>
        <p:nvSpPr>
          <p:cNvPr id="7" name="Oval 6">
            <a:extLst>
              <a:ext uri="{FF2B5EF4-FFF2-40B4-BE49-F238E27FC236}">
                <a16:creationId xmlns:a16="http://schemas.microsoft.com/office/drawing/2014/main" id="{AD8FD94B-6B3B-45AD-BE41-B130D18CAFD5}"/>
              </a:ext>
            </a:extLst>
          </p:cNvPr>
          <p:cNvSpPr/>
          <p:nvPr/>
        </p:nvSpPr>
        <p:spPr>
          <a:xfrm>
            <a:off x="7063273" y="4002833"/>
            <a:ext cx="298580" cy="1912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1F11F13-CE73-4A97-A6FF-973D2280DDAF}"/>
              </a:ext>
            </a:extLst>
          </p:cNvPr>
          <p:cNvSpPr/>
          <p:nvPr/>
        </p:nvSpPr>
        <p:spPr>
          <a:xfrm>
            <a:off x="7570627" y="4152123"/>
            <a:ext cx="298580" cy="1912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603CA8D-CB91-4BED-A01D-669800C68818}"/>
              </a:ext>
            </a:extLst>
          </p:cNvPr>
          <p:cNvSpPr/>
          <p:nvPr/>
        </p:nvSpPr>
        <p:spPr>
          <a:xfrm>
            <a:off x="9249354" y="4155233"/>
            <a:ext cx="245707" cy="19096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6913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830D15-AE67-4CAD-A8ED-E50E4E5CB77C}"/>
              </a:ext>
            </a:extLst>
          </p:cNvPr>
          <p:cNvSpPr>
            <a:spLocks noGrp="1"/>
          </p:cNvSpPr>
          <p:nvPr>
            <p:ph type="title"/>
          </p:nvPr>
        </p:nvSpPr>
        <p:spPr>
          <a:xfrm>
            <a:off x="913795" y="609600"/>
            <a:ext cx="5978072" cy="970450"/>
          </a:xfrm>
        </p:spPr>
        <p:txBody>
          <a:bodyPr>
            <a:normAutofit/>
          </a:bodyPr>
          <a:lstStyle/>
          <a:p>
            <a:r>
              <a:rPr lang="en-IN" b="1" i="1" dirty="0">
                <a:ln>
                  <a:solidFill>
                    <a:srgbClr val="404040">
                      <a:alpha val="10000"/>
                    </a:srgbClr>
                  </a:solidFill>
                </a:ln>
              </a:rPr>
              <a:t>Descriptive </a:t>
            </a:r>
            <a:r>
              <a:rPr lang="en-IN" b="1" i="1" dirty="0">
                <a:ln>
                  <a:solidFill>
                    <a:srgbClr val="404040">
                      <a:alpha val="10000"/>
                    </a:srgbClr>
                  </a:solidFill>
                </a:ln>
                <a:solidFill>
                  <a:srgbClr val="FF0000"/>
                </a:solidFill>
              </a:rPr>
              <a:t>Analysis Contd..</a:t>
            </a:r>
          </a:p>
        </p:txBody>
      </p:sp>
      <p:pic>
        <p:nvPicPr>
          <p:cNvPr id="14" name="Picture 13">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Content Placeholder 4">
            <a:extLst>
              <a:ext uri="{FF2B5EF4-FFF2-40B4-BE49-F238E27FC236}">
                <a16:creationId xmlns:a16="http://schemas.microsoft.com/office/drawing/2014/main" id="{94A1B376-76D9-4770-B4A1-4E25FAC0BEF5}"/>
              </a:ext>
            </a:extLst>
          </p:cNvPr>
          <p:cNvPicPr>
            <a:picLocks noChangeAspect="1"/>
          </p:cNvPicPr>
          <p:nvPr/>
        </p:nvPicPr>
        <p:blipFill rotWithShape="1">
          <a:blip r:embed="rId4"/>
          <a:srcRect r="33451" b="1"/>
          <a:stretch/>
        </p:blipFill>
        <p:spPr>
          <a:xfrm>
            <a:off x="7027496" y="643464"/>
            <a:ext cx="4959095" cy="5687761"/>
          </a:xfrm>
          <a:prstGeom prst="rect">
            <a:avLst/>
          </a:prstGeom>
        </p:spPr>
      </p:pic>
      <p:sp>
        <p:nvSpPr>
          <p:cNvPr id="6" name="Oval 5">
            <a:extLst>
              <a:ext uri="{FF2B5EF4-FFF2-40B4-BE49-F238E27FC236}">
                <a16:creationId xmlns:a16="http://schemas.microsoft.com/office/drawing/2014/main" id="{8530199D-5071-4DEF-A72A-5BF58F78BDF4}"/>
              </a:ext>
            </a:extLst>
          </p:cNvPr>
          <p:cNvSpPr/>
          <p:nvPr/>
        </p:nvSpPr>
        <p:spPr>
          <a:xfrm>
            <a:off x="8061650" y="3107094"/>
            <a:ext cx="307910" cy="24446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02F6249-BB45-4397-A0FF-FF4898CD3BFF}"/>
              </a:ext>
            </a:extLst>
          </p:cNvPr>
          <p:cNvSpPr/>
          <p:nvPr/>
        </p:nvSpPr>
        <p:spPr>
          <a:xfrm>
            <a:off x="9044350" y="3614058"/>
            <a:ext cx="307910" cy="24446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7EEC760-CA2A-4604-8101-0829D2AD4F9D}"/>
              </a:ext>
            </a:extLst>
          </p:cNvPr>
          <p:cNvSpPr txBox="1"/>
          <p:nvPr/>
        </p:nvSpPr>
        <p:spPr>
          <a:xfrm>
            <a:off x="374582" y="2064489"/>
            <a:ext cx="6315519" cy="295202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effectLst>
                  <a:outerShdw blurRad="38100" dist="38100" dir="2700000" algn="tl">
                    <a:srgbClr val="000000">
                      <a:alpha val="43137"/>
                    </a:srgbClr>
                  </a:outerShdw>
                </a:effectLst>
              </a:rPr>
              <a:t>From the Graph again, it is found that EIRE(Ireland) and Australia are having Transaction details which are of higher unit values. It is the reason why EIRE and Australia were showing high amount of Transaction even though the number of customers are less.</a:t>
            </a:r>
          </a:p>
          <a:p>
            <a:pPr marL="285750" indent="-285750">
              <a:lnSpc>
                <a:spcPct val="150000"/>
              </a:lnSpc>
              <a:buFont typeface="Wingdings" panose="05000000000000000000" pitchFamily="2" charset="2"/>
              <a:buChar char="v"/>
            </a:pPr>
            <a:r>
              <a:rPr lang="en-IN" dirty="0">
                <a:effectLst>
                  <a:outerShdw blurRad="38100" dist="38100" dir="2700000" algn="tl">
                    <a:srgbClr val="000000">
                      <a:alpha val="43137"/>
                    </a:srgbClr>
                  </a:outerShdw>
                </a:effectLst>
              </a:rPr>
              <a:t>It is understood that Customers from Australia and EIRE are Wholesale buyers </a:t>
            </a:r>
          </a:p>
        </p:txBody>
      </p:sp>
    </p:spTree>
    <p:extLst>
      <p:ext uri="{BB962C8B-B14F-4D97-AF65-F5344CB8AC3E}">
        <p14:creationId xmlns:p14="http://schemas.microsoft.com/office/powerpoint/2010/main" val="57262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0D38-0FF5-456A-BBCF-1D3B229423A8}"/>
              </a:ext>
            </a:extLst>
          </p:cNvPr>
          <p:cNvSpPr>
            <a:spLocks noGrp="1"/>
          </p:cNvSpPr>
          <p:nvPr>
            <p:ph type="title"/>
          </p:nvPr>
        </p:nvSpPr>
        <p:spPr/>
        <p:txBody>
          <a:bodyPr/>
          <a:lstStyle/>
          <a:p>
            <a:r>
              <a:rPr lang="en-IN" b="1" i="1" dirty="0">
                <a:ln>
                  <a:solidFill>
                    <a:srgbClr val="404040">
                      <a:alpha val="10000"/>
                    </a:srgbClr>
                  </a:solidFill>
                </a:ln>
              </a:rPr>
              <a:t>Data </a:t>
            </a:r>
            <a:r>
              <a:rPr lang="en-IN" b="1" i="1" dirty="0">
                <a:ln>
                  <a:solidFill>
                    <a:srgbClr val="404040">
                      <a:alpha val="10000"/>
                    </a:srgbClr>
                  </a:solidFill>
                </a:ln>
                <a:solidFill>
                  <a:srgbClr val="FF0000"/>
                </a:solidFill>
              </a:rPr>
              <a:t>pre-processing</a:t>
            </a:r>
            <a:endParaRPr lang="en-US" dirty="0">
              <a:solidFill>
                <a:srgbClr val="FF0000"/>
              </a:solidFill>
            </a:endParaRPr>
          </a:p>
        </p:txBody>
      </p:sp>
      <p:sp>
        <p:nvSpPr>
          <p:cNvPr id="3" name="Content Placeholder 2">
            <a:extLst>
              <a:ext uri="{FF2B5EF4-FFF2-40B4-BE49-F238E27FC236}">
                <a16:creationId xmlns:a16="http://schemas.microsoft.com/office/drawing/2014/main" id="{F24C8D02-94B8-4CAF-8BCF-71D6C686FFA7}"/>
              </a:ext>
            </a:extLst>
          </p:cNvPr>
          <p:cNvSpPr>
            <a:spLocks noGrp="1"/>
          </p:cNvSpPr>
          <p:nvPr>
            <p:ph idx="1"/>
          </p:nvPr>
        </p:nvSpPr>
        <p:spPr>
          <a:xfrm>
            <a:off x="913795" y="1657674"/>
            <a:ext cx="10688161" cy="4899110"/>
          </a:xfrm>
        </p:spPr>
        <p:txBody>
          <a:bodyPr>
            <a:normAutofit/>
          </a:bodyPr>
          <a:lstStyle/>
          <a:p>
            <a:pPr>
              <a:lnSpc>
                <a:spcPct val="150000"/>
              </a:lnSpc>
            </a:pPr>
            <a:r>
              <a:rPr lang="en-US" sz="1800" dirty="0"/>
              <a:t>The dataset consists of 541909 rows and 8 variables (Invoice No, Stock Code, Description, Quantity, Invoice Date, Unit Price, Customer ID, Country)</a:t>
            </a:r>
          </a:p>
          <a:p>
            <a:pPr>
              <a:lnSpc>
                <a:spcPct val="150000"/>
              </a:lnSpc>
            </a:pPr>
            <a:r>
              <a:rPr lang="en-US" sz="1800" dirty="0"/>
              <a:t>The dataset is read using Pandas, and summary of data is observed for analysis</a:t>
            </a:r>
          </a:p>
          <a:p>
            <a:pPr>
              <a:lnSpc>
                <a:spcPct val="150000"/>
              </a:lnSpc>
            </a:pPr>
            <a:r>
              <a:rPr lang="en-US" sz="1800" dirty="0"/>
              <a:t>On observing the summary we find the minimum values of Quantity and Unit Price are in negative which means there is some return transactions in our data</a:t>
            </a:r>
          </a:p>
          <a:p>
            <a:pPr>
              <a:lnSpc>
                <a:spcPct val="150000"/>
              </a:lnSpc>
            </a:pPr>
            <a:r>
              <a:rPr lang="en-US" sz="1800" dirty="0"/>
              <a:t>On checking further for few more conditions like:</a:t>
            </a:r>
          </a:p>
          <a:p>
            <a:pPr marL="0" indent="0">
              <a:lnSpc>
                <a:spcPct val="150000"/>
              </a:lnSpc>
              <a:buNone/>
            </a:pPr>
            <a:r>
              <a:rPr lang="en-US" sz="1800" dirty="0"/>
              <a:t>        Quantity &lt; 0 &amp; Unit Price &lt; 0    </a:t>
            </a:r>
            <a:r>
              <a:rPr lang="en-US" sz="1800" dirty="0">
                <a:sym typeface="Wingdings" panose="05000000000000000000" pitchFamily="2" charset="2"/>
              </a:rPr>
              <a:t>Returns 0 rows</a:t>
            </a:r>
            <a:endParaRPr lang="en-US" sz="1800" dirty="0"/>
          </a:p>
          <a:p>
            <a:pPr marL="0" indent="0">
              <a:lnSpc>
                <a:spcPct val="150000"/>
              </a:lnSpc>
              <a:buNone/>
            </a:pPr>
            <a:r>
              <a:rPr lang="en-US" sz="1800" dirty="0"/>
              <a:t>        Quantity &lt; 0 | Unit Price == 0   Returns 1336 rows</a:t>
            </a:r>
          </a:p>
          <a:p>
            <a:pPr marL="0" indent="0">
              <a:lnSpc>
                <a:spcPct val="150000"/>
              </a:lnSpc>
              <a:buNone/>
            </a:pPr>
            <a:r>
              <a:rPr lang="en-US" sz="1800" dirty="0"/>
              <a:t>        Quantity == 0 | Unit Price &lt; 0   Returns 0 rows</a:t>
            </a:r>
          </a:p>
          <a:p>
            <a:pPr marL="0" indent="0">
              <a:lnSpc>
                <a:spcPct val="150000"/>
              </a:lnSpc>
              <a:buNone/>
            </a:pPr>
            <a:endParaRPr lang="en-US" sz="1800" dirty="0"/>
          </a:p>
          <a:p>
            <a:pPr marL="0" indent="0">
              <a:lnSpc>
                <a:spcPct val="150000"/>
              </a:lnSpc>
              <a:buNone/>
            </a:pP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116107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4FCF-B75C-45A6-A64B-31089010EBE4}"/>
              </a:ext>
            </a:extLst>
          </p:cNvPr>
          <p:cNvSpPr>
            <a:spLocks noGrp="1"/>
          </p:cNvSpPr>
          <p:nvPr>
            <p:ph type="title"/>
          </p:nvPr>
        </p:nvSpPr>
        <p:spPr/>
        <p:txBody>
          <a:bodyPr/>
          <a:lstStyle/>
          <a:p>
            <a:r>
              <a:rPr lang="en-IN" b="1" i="1" dirty="0">
                <a:ln>
                  <a:solidFill>
                    <a:srgbClr val="404040">
                      <a:alpha val="10000"/>
                    </a:srgbClr>
                  </a:solidFill>
                </a:ln>
              </a:rPr>
              <a:t>Data </a:t>
            </a:r>
            <a:r>
              <a:rPr lang="en-IN" b="1" i="1" dirty="0">
                <a:ln>
                  <a:solidFill>
                    <a:srgbClr val="404040">
                      <a:alpha val="10000"/>
                    </a:srgbClr>
                  </a:solidFill>
                </a:ln>
                <a:solidFill>
                  <a:srgbClr val="FF0000"/>
                </a:solidFill>
              </a:rPr>
              <a:t>pre-processing </a:t>
            </a:r>
            <a:r>
              <a:rPr lang="en-IN" sz="2400" b="1" i="1" dirty="0">
                <a:ln>
                  <a:solidFill>
                    <a:srgbClr val="404040">
                      <a:alpha val="10000"/>
                    </a:srgbClr>
                  </a:solidFill>
                </a:ln>
                <a:solidFill>
                  <a:srgbClr val="FF0000"/>
                </a:solidFill>
              </a:rPr>
              <a:t>contd..</a:t>
            </a:r>
            <a:endParaRPr lang="en-US" dirty="0"/>
          </a:p>
        </p:txBody>
      </p:sp>
      <p:sp>
        <p:nvSpPr>
          <p:cNvPr id="3" name="Content Placeholder 2">
            <a:extLst>
              <a:ext uri="{FF2B5EF4-FFF2-40B4-BE49-F238E27FC236}">
                <a16:creationId xmlns:a16="http://schemas.microsoft.com/office/drawing/2014/main" id="{1F9901C7-626D-48DB-80AC-7D52B854F5F6}"/>
              </a:ext>
            </a:extLst>
          </p:cNvPr>
          <p:cNvSpPr>
            <a:spLocks noGrp="1"/>
          </p:cNvSpPr>
          <p:nvPr>
            <p:ph idx="1"/>
          </p:nvPr>
        </p:nvSpPr>
        <p:spPr>
          <a:xfrm>
            <a:off x="913795" y="1732449"/>
            <a:ext cx="10353762" cy="4621698"/>
          </a:xfrm>
        </p:spPr>
        <p:txBody>
          <a:bodyPr vert="horz" lIns="91440" tIns="45720" rIns="91440" bIns="45720" rtlCol="0" anchor="t">
            <a:normAutofit/>
          </a:bodyPr>
          <a:lstStyle/>
          <a:p>
            <a:pPr>
              <a:lnSpc>
                <a:spcPct val="150000"/>
              </a:lnSpc>
            </a:pPr>
            <a:r>
              <a:rPr lang="en-US" sz="1800" dirty="0"/>
              <a:t>On analyzing the 1336 rows from the previous step where </a:t>
            </a:r>
          </a:p>
          <a:p>
            <a:pPr marL="0" indent="0">
              <a:lnSpc>
                <a:spcPct val="150000"/>
              </a:lnSpc>
              <a:buNone/>
            </a:pPr>
            <a:r>
              <a:rPr lang="en-US" sz="1800" dirty="0"/>
              <a:t>  Quantity &lt;0 and Unit Price ==0, we find that those rows have Null     value for Customer ID column</a:t>
            </a:r>
          </a:p>
          <a:p>
            <a:pPr>
              <a:lnSpc>
                <a:spcPct val="150000"/>
              </a:lnSpc>
            </a:pPr>
            <a:r>
              <a:rPr lang="en-US" sz="1800" dirty="0"/>
              <a:t>Our goal is to perform Customer Segmentation and Market Basket Analysis for which Customer ID is very important, so we can disregard all the rows containing Missing values for Customer ID</a:t>
            </a:r>
          </a:p>
          <a:p>
            <a:pPr>
              <a:lnSpc>
                <a:spcPct val="150000"/>
              </a:lnSpc>
            </a:pPr>
            <a:r>
              <a:rPr lang="en-US" sz="1800" dirty="0"/>
              <a:t>The dataset is further cleaned by removing the spelling mistakes in Descriptions and multiple descriptions for one of those items to improve the data quality</a:t>
            </a:r>
          </a:p>
          <a:p>
            <a:pPr>
              <a:lnSpc>
                <a:spcPct val="150000"/>
              </a:lnSpc>
            </a:pPr>
            <a:r>
              <a:rPr lang="en-US" sz="1800" dirty="0"/>
              <a:t>Now we have a cleaned dataset with 397880 rows and 9 variables</a:t>
            </a:r>
            <a:endParaRPr lang="en-US" sz="1800" dirty="0">
              <a:cs typeface="Calibri"/>
            </a:endParaRPr>
          </a:p>
          <a:p>
            <a:pPr marL="0" indent="0">
              <a:lnSpc>
                <a:spcPct val="150000"/>
              </a:lnSpc>
              <a:buNone/>
            </a:pPr>
            <a:r>
              <a:rPr lang="en-US" sz="1800" dirty="0"/>
              <a:t> </a:t>
            </a:r>
          </a:p>
        </p:txBody>
      </p:sp>
    </p:spTree>
    <p:extLst>
      <p:ext uri="{BB962C8B-B14F-4D97-AF65-F5344CB8AC3E}">
        <p14:creationId xmlns:p14="http://schemas.microsoft.com/office/powerpoint/2010/main" val="370259217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F8C43EFC67C94DB24AA12AD182BD4C" ma:contentTypeVersion="2" ma:contentTypeDescription="Create a new document." ma:contentTypeScope="" ma:versionID="ca0f44d24b3a418f8085f13136c15e0c">
  <xsd:schema xmlns:xsd="http://www.w3.org/2001/XMLSchema" xmlns:xs="http://www.w3.org/2001/XMLSchema" xmlns:p="http://schemas.microsoft.com/office/2006/metadata/properties" xmlns:ns2="c6b0a2a5-e803-49ab-a207-70a0961df0a6" targetNamespace="http://schemas.microsoft.com/office/2006/metadata/properties" ma:root="true" ma:fieldsID="eede69adf459ee35a99a5693e0eb96ea" ns2:_="">
    <xsd:import namespace="c6b0a2a5-e803-49ab-a207-70a0961df0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0a2a5-e803-49ab-a207-70a0961df0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37CF0E-2135-4169-BEB8-EF26D669FEDC}">
  <ds:schemaRefs>
    <ds:schemaRef ds:uri="http://schemas.microsoft.com/sharepoint/v3/contenttype/forms"/>
  </ds:schemaRefs>
</ds:datastoreItem>
</file>

<file path=customXml/itemProps2.xml><?xml version="1.0" encoding="utf-8"?>
<ds:datastoreItem xmlns:ds="http://schemas.openxmlformats.org/officeDocument/2006/customXml" ds:itemID="{0D1F0CB1-BDB1-47FF-83EA-B826A5E6C5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0a2a5-e803-49ab-a207-70a0961df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ED85C2-E6DC-403E-9D05-10C0339F441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TotalTime>
  <Words>1762</Words>
  <Application>Microsoft Office PowerPoint</Application>
  <PresentationFormat>Widescreen</PresentationFormat>
  <Paragraphs>169</Paragraphs>
  <Slides>29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Calibri Light</vt:lpstr>
      <vt:lpstr>Calisto MT</vt:lpstr>
      <vt:lpstr>Helvetica</vt:lpstr>
      <vt:lpstr>Open Sans</vt:lpstr>
      <vt:lpstr>Wingdings</vt:lpstr>
      <vt:lpstr>Wingdings 2</vt:lpstr>
      <vt:lpstr>Template PresentationGo Dark</vt:lpstr>
      <vt:lpstr>Slate</vt:lpstr>
      <vt:lpstr>PowerPoint Presentation</vt:lpstr>
      <vt:lpstr>Project Steps</vt:lpstr>
      <vt:lpstr>PowerPoint Presentation</vt:lpstr>
      <vt:lpstr>PowerPoint Presentation</vt:lpstr>
      <vt:lpstr>Data Description</vt:lpstr>
      <vt:lpstr>Descriptive Analysis</vt:lpstr>
      <vt:lpstr>Descriptive Analysis Contd..</vt:lpstr>
      <vt:lpstr>Data pre-processing</vt:lpstr>
      <vt:lpstr>Data pre-processing contd..</vt:lpstr>
      <vt:lpstr>Market Basket Analysis</vt:lpstr>
      <vt:lpstr>Association Rule Mining</vt:lpstr>
      <vt:lpstr>Metrics for finding frequent item sets</vt:lpstr>
      <vt:lpstr>Process: </vt:lpstr>
      <vt:lpstr>France Used Support cutoff value of 10%, confident 70% and lift cutoff of 1.</vt:lpstr>
      <vt:lpstr>PowerPoint Presentation</vt:lpstr>
      <vt:lpstr>Germany Used support cutoff as 5%, lift values&gt;4</vt:lpstr>
      <vt:lpstr> </vt:lpstr>
      <vt:lpstr>United Kingdom</vt:lpstr>
      <vt:lpstr>Customer Segmentation</vt:lpstr>
      <vt:lpstr>Customer Segmentation</vt:lpstr>
      <vt:lpstr>Customer Segmentation using RFM</vt:lpstr>
      <vt:lpstr>Identifying segmented customers for targeting</vt:lpstr>
      <vt:lpstr>Identification of Top customers-based on Spend</vt:lpstr>
      <vt:lpstr>Customer Segmentation using K means</vt:lpstr>
      <vt:lpstr>Interpreting The Cluster Values</vt:lpstr>
      <vt:lpstr>Interpreting The Cluster Values</vt:lpstr>
      <vt:lpstr>Plotting quartiles</vt:lpstr>
      <vt:lpstr>Plotting Clusters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Jayakumar,Saravanan</dc:creator>
  <cp:lastModifiedBy>soumya sinha</cp:lastModifiedBy>
  <cp:revision>3</cp:revision>
  <dcterms:created xsi:type="dcterms:W3CDTF">2020-03-21T02:23:06Z</dcterms:created>
  <dcterms:modified xsi:type="dcterms:W3CDTF">2021-03-25T04:18:25Z</dcterms:modified>
</cp:coreProperties>
</file>