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7" r:id="rId2"/>
    <p:sldId id="271" r:id="rId3"/>
    <p:sldId id="308" r:id="rId4"/>
    <p:sldId id="30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348" y="-6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804F53-7BC2-4632-88B1-1D7E9582D3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76B97018-E75F-4D27-89B5-34E0D9EBB0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4F5A5761-9BAC-48AF-B593-66C4D5F923AF}"/>
              </a:ext>
            </a:extLst>
          </p:cNvPr>
          <p:cNvSpPr>
            <a:spLocks noGrp="1"/>
          </p:cNvSpPr>
          <p:nvPr>
            <p:ph type="dt" sz="half" idx="10"/>
          </p:nvPr>
        </p:nvSpPr>
        <p:spPr/>
        <p:txBody>
          <a:bodyPr/>
          <a:lstStyle/>
          <a:p>
            <a:fld id="{F2B10744-8844-43C8-9D02-1FBE72D3D44E}" type="datetimeFigureOut">
              <a:rPr lang="en-US" smtClean="0"/>
              <a:pPr/>
              <a:t>3/6/2020</a:t>
            </a:fld>
            <a:endParaRPr lang="en-US" dirty="0"/>
          </a:p>
        </p:txBody>
      </p:sp>
      <p:sp>
        <p:nvSpPr>
          <p:cNvPr id="5" name="Footer Placeholder 4">
            <a:extLst>
              <a:ext uri="{FF2B5EF4-FFF2-40B4-BE49-F238E27FC236}">
                <a16:creationId xmlns="" xmlns:a16="http://schemas.microsoft.com/office/drawing/2014/main" id="{9BBB7E20-EAFB-4C9F-BB7D-FCD3885134D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2FA2FB96-2659-4AF6-AB8A-DB0581A48926}"/>
              </a:ext>
            </a:extLst>
          </p:cNvPr>
          <p:cNvSpPr>
            <a:spLocks noGrp="1"/>
          </p:cNvSpPr>
          <p:nvPr>
            <p:ph type="sldNum" sz="quarter" idx="12"/>
          </p:nvPr>
        </p:nvSpPr>
        <p:spPr/>
        <p:txBody>
          <a:bodyPr/>
          <a:lstStyle/>
          <a:p>
            <a:fld id="{0CC96F2B-206E-4DA1-A9F6-3F5FAC22D8F8}" type="slidenum">
              <a:rPr lang="en-US" smtClean="0"/>
              <a:pPr/>
              <a:t>‹#›</a:t>
            </a:fld>
            <a:endParaRPr lang="en-US" dirty="0"/>
          </a:p>
        </p:txBody>
      </p:sp>
    </p:spTree>
    <p:extLst>
      <p:ext uri="{BB962C8B-B14F-4D97-AF65-F5344CB8AC3E}">
        <p14:creationId xmlns="" xmlns:p14="http://schemas.microsoft.com/office/powerpoint/2010/main" val="295117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1EFD34-5119-4D84-AE02-F993F04F6F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6B2ACD08-32CA-4F5B-A7FE-60BCA1495B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38775E2-2B5F-4C7B-B36D-50611512B5AA}"/>
              </a:ext>
            </a:extLst>
          </p:cNvPr>
          <p:cNvSpPr>
            <a:spLocks noGrp="1"/>
          </p:cNvSpPr>
          <p:nvPr>
            <p:ph type="dt" sz="half" idx="10"/>
          </p:nvPr>
        </p:nvSpPr>
        <p:spPr/>
        <p:txBody>
          <a:bodyPr/>
          <a:lstStyle/>
          <a:p>
            <a:fld id="{F2B10744-8844-43C8-9D02-1FBE72D3D44E}" type="datetimeFigureOut">
              <a:rPr lang="en-US" smtClean="0"/>
              <a:pPr/>
              <a:t>3/6/2020</a:t>
            </a:fld>
            <a:endParaRPr lang="en-US" dirty="0"/>
          </a:p>
        </p:txBody>
      </p:sp>
      <p:sp>
        <p:nvSpPr>
          <p:cNvPr id="5" name="Footer Placeholder 4">
            <a:extLst>
              <a:ext uri="{FF2B5EF4-FFF2-40B4-BE49-F238E27FC236}">
                <a16:creationId xmlns="" xmlns:a16="http://schemas.microsoft.com/office/drawing/2014/main" id="{A35BD5B4-C7E0-4ACF-A739-6C2D6C3D362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698954F6-7DB7-4F2D-B0D1-A5203F5BD62C}"/>
              </a:ext>
            </a:extLst>
          </p:cNvPr>
          <p:cNvSpPr>
            <a:spLocks noGrp="1"/>
          </p:cNvSpPr>
          <p:nvPr>
            <p:ph type="sldNum" sz="quarter" idx="12"/>
          </p:nvPr>
        </p:nvSpPr>
        <p:spPr/>
        <p:txBody>
          <a:bodyPr/>
          <a:lstStyle/>
          <a:p>
            <a:fld id="{0CC96F2B-206E-4DA1-A9F6-3F5FAC22D8F8}" type="slidenum">
              <a:rPr lang="en-US" smtClean="0"/>
              <a:pPr/>
              <a:t>‹#›</a:t>
            </a:fld>
            <a:endParaRPr lang="en-US" dirty="0"/>
          </a:p>
        </p:txBody>
      </p:sp>
    </p:spTree>
    <p:extLst>
      <p:ext uri="{BB962C8B-B14F-4D97-AF65-F5344CB8AC3E}">
        <p14:creationId xmlns="" xmlns:p14="http://schemas.microsoft.com/office/powerpoint/2010/main" val="2185911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77865CD-4D89-4A36-9B66-9D5E1773A9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E54257E5-E0CD-4864-AB5A-DA3FDB2AD5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6898579-C09A-49A7-9129-128AC452764F}"/>
              </a:ext>
            </a:extLst>
          </p:cNvPr>
          <p:cNvSpPr>
            <a:spLocks noGrp="1"/>
          </p:cNvSpPr>
          <p:nvPr>
            <p:ph type="dt" sz="half" idx="10"/>
          </p:nvPr>
        </p:nvSpPr>
        <p:spPr/>
        <p:txBody>
          <a:bodyPr/>
          <a:lstStyle/>
          <a:p>
            <a:fld id="{F2B10744-8844-43C8-9D02-1FBE72D3D44E}" type="datetimeFigureOut">
              <a:rPr lang="en-US" smtClean="0"/>
              <a:pPr/>
              <a:t>3/6/2020</a:t>
            </a:fld>
            <a:endParaRPr lang="en-US" dirty="0"/>
          </a:p>
        </p:txBody>
      </p:sp>
      <p:sp>
        <p:nvSpPr>
          <p:cNvPr id="5" name="Footer Placeholder 4">
            <a:extLst>
              <a:ext uri="{FF2B5EF4-FFF2-40B4-BE49-F238E27FC236}">
                <a16:creationId xmlns="" xmlns:a16="http://schemas.microsoft.com/office/drawing/2014/main" id="{CEDBBD59-CA4B-434A-9043-173D7AFFA98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5D4A718C-0F6F-4050-8CCC-7705C7A12D61}"/>
              </a:ext>
            </a:extLst>
          </p:cNvPr>
          <p:cNvSpPr>
            <a:spLocks noGrp="1"/>
          </p:cNvSpPr>
          <p:nvPr>
            <p:ph type="sldNum" sz="quarter" idx="12"/>
          </p:nvPr>
        </p:nvSpPr>
        <p:spPr/>
        <p:txBody>
          <a:bodyPr/>
          <a:lstStyle/>
          <a:p>
            <a:fld id="{0CC96F2B-206E-4DA1-A9F6-3F5FAC22D8F8}" type="slidenum">
              <a:rPr lang="en-US" smtClean="0"/>
              <a:pPr/>
              <a:t>‹#›</a:t>
            </a:fld>
            <a:endParaRPr lang="en-US" dirty="0"/>
          </a:p>
        </p:txBody>
      </p:sp>
    </p:spTree>
    <p:extLst>
      <p:ext uri="{BB962C8B-B14F-4D97-AF65-F5344CB8AC3E}">
        <p14:creationId xmlns="" xmlns:p14="http://schemas.microsoft.com/office/powerpoint/2010/main" val="619210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9563E2-7370-4628-A6F3-BC69B521BA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F25086C8-8318-4166-8A99-264059E528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FE9A419-8310-426A-805A-B42B6E9AA296}"/>
              </a:ext>
            </a:extLst>
          </p:cNvPr>
          <p:cNvSpPr>
            <a:spLocks noGrp="1"/>
          </p:cNvSpPr>
          <p:nvPr>
            <p:ph type="dt" sz="half" idx="10"/>
          </p:nvPr>
        </p:nvSpPr>
        <p:spPr/>
        <p:txBody>
          <a:bodyPr/>
          <a:lstStyle/>
          <a:p>
            <a:fld id="{F2B10744-8844-43C8-9D02-1FBE72D3D44E}" type="datetimeFigureOut">
              <a:rPr lang="en-US" smtClean="0"/>
              <a:pPr/>
              <a:t>3/6/2020</a:t>
            </a:fld>
            <a:endParaRPr lang="en-US" dirty="0"/>
          </a:p>
        </p:txBody>
      </p:sp>
      <p:sp>
        <p:nvSpPr>
          <p:cNvPr id="5" name="Footer Placeholder 4">
            <a:extLst>
              <a:ext uri="{FF2B5EF4-FFF2-40B4-BE49-F238E27FC236}">
                <a16:creationId xmlns="" xmlns:a16="http://schemas.microsoft.com/office/drawing/2014/main" id="{AAD9A62E-D2BE-4441-A44D-18283C8828E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C09DE28D-C6C4-4799-8682-E3E9292AA531}"/>
              </a:ext>
            </a:extLst>
          </p:cNvPr>
          <p:cNvSpPr>
            <a:spLocks noGrp="1"/>
          </p:cNvSpPr>
          <p:nvPr>
            <p:ph type="sldNum" sz="quarter" idx="12"/>
          </p:nvPr>
        </p:nvSpPr>
        <p:spPr/>
        <p:txBody>
          <a:bodyPr/>
          <a:lstStyle/>
          <a:p>
            <a:fld id="{0CC96F2B-206E-4DA1-A9F6-3F5FAC22D8F8}" type="slidenum">
              <a:rPr lang="en-US" smtClean="0"/>
              <a:pPr/>
              <a:t>‹#›</a:t>
            </a:fld>
            <a:endParaRPr lang="en-US" dirty="0"/>
          </a:p>
        </p:txBody>
      </p:sp>
    </p:spTree>
    <p:extLst>
      <p:ext uri="{BB962C8B-B14F-4D97-AF65-F5344CB8AC3E}">
        <p14:creationId xmlns="" xmlns:p14="http://schemas.microsoft.com/office/powerpoint/2010/main" val="4103588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1C27E5-2BB3-42BC-B4A2-5D39C10537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E60A0AAE-D9FE-4A40-8300-2EB3198E64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738F2D03-FF80-460D-88BA-ADFDD8ACA681}"/>
              </a:ext>
            </a:extLst>
          </p:cNvPr>
          <p:cNvSpPr>
            <a:spLocks noGrp="1"/>
          </p:cNvSpPr>
          <p:nvPr>
            <p:ph type="dt" sz="half" idx="10"/>
          </p:nvPr>
        </p:nvSpPr>
        <p:spPr/>
        <p:txBody>
          <a:bodyPr/>
          <a:lstStyle/>
          <a:p>
            <a:fld id="{F2B10744-8844-43C8-9D02-1FBE72D3D44E}" type="datetimeFigureOut">
              <a:rPr lang="en-US" smtClean="0"/>
              <a:pPr/>
              <a:t>3/6/2020</a:t>
            </a:fld>
            <a:endParaRPr lang="en-US" dirty="0"/>
          </a:p>
        </p:txBody>
      </p:sp>
      <p:sp>
        <p:nvSpPr>
          <p:cNvPr id="5" name="Footer Placeholder 4">
            <a:extLst>
              <a:ext uri="{FF2B5EF4-FFF2-40B4-BE49-F238E27FC236}">
                <a16:creationId xmlns="" xmlns:a16="http://schemas.microsoft.com/office/drawing/2014/main" id="{FBF6F69D-F30C-474E-8C80-907611BD175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529E8BCB-17AC-4455-B0B0-6DE5FE33B47C}"/>
              </a:ext>
            </a:extLst>
          </p:cNvPr>
          <p:cNvSpPr>
            <a:spLocks noGrp="1"/>
          </p:cNvSpPr>
          <p:nvPr>
            <p:ph type="sldNum" sz="quarter" idx="12"/>
          </p:nvPr>
        </p:nvSpPr>
        <p:spPr/>
        <p:txBody>
          <a:bodyPr/>
          <a:lstStyle/>
          <a:p>
            <a:fld id="{0CC96F2B-206E-4DA1-A9F6-3F5FAC22D8F8}" type="slidenum">
              <a:rPr lang="en-US" smtClean="0"/>
              <a:pPr/>
              <a:t>‹#›</a:t>
            </a:fld>
            <a:endParaRPr lang="en-US" dirty="0"/>
          </a:p>
        </p:txBody>
      </p:sp>
    </p:spTree>
    <p:extLst>
      <p:ext uri="{BB962C8B-B14F-4D97-AF65-F5344CB8AC3E}">
        <p14:creationId xmlns="" xmlns:p14="http://schemas.microsoft.com/office/powerpoint/2010/main" val="3115439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7B2815-418A-4A7D-85BC-4189710E6B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AB86A20E-3C5D-48AD-B2D2-7DE8D79DA7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D30B3497-8E47-472A-B364-2BA4961CAA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BE107286-DA4E-49B6-86F2-26F002D2C853}"/>
              </a:ext>
            </a:extLst>
          </p:cNvPr>
          <p:cNvSpPr>
            <a:spLocks noGrp="1"/>
          </p:cNvSpPr>
          <p:nvPr>
            <p:ph type="dt" sz="half" idx="10"/>
          </p:nvPr>
        </p:nvSpPr>
        <p:spPr/>
        <p:txBody>
          <a:bodyPr/>
          <a:lstStyle/>
          <a:p>
            <a:fld id="{F2B10744-8844-43C8-9D02-1FBE72D3D44E}" type="datetimeFigureOut">
              <a:rPr lang="en-US" smtClean="0"/>
              <a:pPr/>
              <a:t>3/6/2020</a:t>
            </a:fld>
            <a:endParaRPr lang="en-US" dirty="0"/>
          </a:p>
        </p:txBody>
      </p:sp>
      <p:sp>
        <p:nvSpPr>
          <p:cNvPr id="6" name="Footer Placeholder 5">
            <a:extLst>
              <a:ext uri="{FF2B5EF4-FFF2-40B4-BE49-F238E27FC236}">
                <a16:creationId xmlns="" xmlns:a16="http://schemas.microsoft.com/office/drawing/2014/main" id="{A9F5AAFC-1202-4C6D-AE7B-5994242830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85378C44-FE0F-4FFE-A287-45D00AC6C82D}"/>
              </a:ext>
            </a:extLst>
          </p:cNvPr>
          <p:cNvSpPr>
            <a:spLocks noGrp="1"/>
          </p:cNvSpPr>
          <p:nvPr>
            <p:ph type="sldNum" sz="quarter" idx="12"/>
          </p:nvPr>
        </p:nvSpPr>
        <p:spPr/>
        <p:txBody>
          <a:bodyPr/>
          <a:lstStyle/>
          <a:p>
            <a:fld id="{0CC96F2B-206E-4DA1-A9F6-3F5FAC22D8F8}" type="slidenum">
              <a:rPr lang="en-US" smtClean="0"/>
              <a:pPr/>
              <a:t>‹#›</a:t>
            </a:fld>
            <a:endParaRPr lang="en-US" dirty="0"/>
          </a:p>
        </p:txBody>
      </p:sp>
    </p:spTree>
    <p:extLst>
      <p:ext uri="{BB962C8B-B14F-4D97-AF65-F5344CB8AC3E}">
        <p14:creationId xmlns="" xmlns:p14="http://schemas.microsoft.com/office/powerpoint/2010/main" val="940436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1603AA-DDEB-4D04-BAA4-1529CD8250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F2A313A9-F171-4DF3-B451-DF9D3EB53A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59F8A180-2547-43AA-BDEC-C9E48A5DC2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A58D1580-15E2-4484-8FA6-2E06828BB7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C48A5F56-5688-4606-BA1A-23D32DE812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3742F7B8-DFAF-4D65-98E6-96B872EA3145}"/>
              </a:ext>
            </a:extLst>
          </p:cNvPr>
          <p:cNvSpPr>
            <a:spLocks noGrp="1"/>
          </p:cNvSpPr>
          <p:nvPr>
            <p:ph type="dt" sz="half" idx="10"/>
          </p:nvPr>
        </p:nvSpPr>
        <p:spPr/>
        <p:txBody>
          <a:bodyPr/>
          <a:lstStyle/>
          <a:p>
            <a:fld id="{F2B10744-8844-43C8-9D02-1FBE72D3D44E}" type="datetimeFigureOut">
              <a:rPr lang="en-US" smtClean="0"/>
              <a:pPr/>
              <a:t>3/6/2020</a:t>
            </a:fld>
            <a:endParaRPr lang="en-US" dirty="0"/>
          </a:p>
        </p:txBody>
      </p:sp>
      <p:sp>
        <p:nvSpPr>
          <p:cNvPr id="8" name="Footer Placeholder 7">
            <a:extLst>
              <a:ext uri="{FF2B5EF4-FFF2-40B4-BE49-F238E27FC236}">
                <a16:creationId xmlns="" xmlns:a16="http://schemas.microsoft.com/office/drawing/2014/main" id="{C35FD952-4880-463E-85AF-BE394C3971A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37E88672-8294-46C7-925D-936D2F74210C}"/>
              </a:ext>
            </a:extLst>
          </p:cNvPr>
          <p:cNvSpPr>
            <a:spLocks noGrp="1"/>
          </p:cNvSpPr>
          <p:nvPr>
            <p:ph type="sldNum" sz="quarter" idx="12"/>
          </p:nvPr>
        </p:nvSpPr>
        <p:spPr/>
        <p:txBody>
          <a:bodyPr/>
          <a:lstStyle/>
          <a:p>
            <a:fld id="{0CC96F2B-206E-4DA1-A9F6-3F5FAC22D8F8}" type="slidenum">
              <a:rPr lang="en-US" smtClean="0"/>
              <a:pPr/>
              <a:t>‹#›</a:t>
            </a:fld>
            <a:endParaRPr lang="en-US" dirty="0"/>
          </a:p>
        </p:txBody>
      </p:sp>
    </p:spTree>
    <p:extLst>
      <p:ext uri="{BB962C8B-B14F-4D97-AF65-F5344CB8AC3E}">
        <p14:creationId xmlns="" xmlns:p14="http://schemas.microsoft.com/office/powerpoint/2010/main" val="1380850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EC772C-DAA3-447D-9F31-6D02DC7DDF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842C1455-777C-4216-8CF4-697F7940829C}"/>
              </a:ext>
            </a:extLst>
          </p:cNvPr>
          <p:cNvSpPr>
            <a:spLocks noGrp="1"/>
          </p:cNvSpPr>
          <p:nvPr>
            <p:ph type="dt" sz="half" idx="10"/>
          </p:nvPr>
        </p:nvSpPr>
        <p:spPr/>
        <p:txBody>
          <a:bodyPr/>
          <a:lstStyle/>
          <a:p>
            <a:fld id="{F2B10744-8844-43C8-9D02-1FBE72D3D44E}" type="datetimeFigureOut">
              <a:rPr lang="en-US" smtClean="0"/>
              <a:pPr/>
              <a:t>3/6/2020</a:t>
            </a:fld>
            <a:endParaRPr lang="en-US" dirty="0"/>
          </a:p>
        </p:txBody>
      </p:sp>
      <p:sp>
        <p:nvSpPr>
          <p:cNvPr id="4" name="Footer Placeholder 3">
            <a:extLst>
              <a:ext uri="{FF2B5EF4-FFF2-40B4-BE49-F238E27FC236}">
                <a16:creationId xmlns="" xmlns:a16="http://schemas.microsoft.com/office/drawing/2014/main" id="{4D2ED24C-C095-4C99-9F03-74DC0772311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E1F2EBCD-E4AD-4463-BE0F-FCBF6FF977F3}"/>
              </a:ext>
            </a:extLst>
          </p:cNvPr>
          <p:cNvSpPr>
            <a:spLocks noGrp="1"/>
          </p:cNvSpPr>
          <p:nvPr>
            <p:ph type="sldNum" sz="quarter" idx="12"/>
          </p:nvPr>
        </p:nvSpPr>
        <p:spPr/>
        <p:txBody>
          <a:bodyPr/>
          <a:lstStyle/>
          <a:p>
            <a:fld id="{0CC96F2B-206E-4DA1-A9F6-3F5FAC22D8F8}" type="slidenum">
              <a:rPr lang="en-US" smtClean="0"/>
              <a:pPr/>
              <a:t>‹#›</a:t>
            </a:fld>
            <a:endParaRPr lang="en-US" dirty="0"/>
          </a:p>
        </p:txBody>
      </p:sp>
    </p:spTree>
    <p:extLst>
      <p:ext uri="{BB962C8B-B14F-4D97-AF65-F5344CB8AC3E}">
        <p14:creationId xmlns="" xmlns:p14="http://schemas.microsoft.com/office/powerpoint/2010/main" val="4259099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830867E2-2514-4920-BC03-EC15D28069EC}"/>
              </a:ext>
            </a:extLst>
          </p:cNvPr>
          <p:cNvSpPr>
            <a:spLocks noGrp="1"/>
          </p:cNvSpPr>
          <p:nvPr>
            <p:ph type="dt" sz="half" idx="10"/>
          </p:nvPr>
        </p:nvSpPr>
        <p:spPr/>
        <p:txBody>
          <a:bodyPr/>
          <a:lstStyle/>
          <a:p>
            <a:fld id="{F2B10744-8844-43C8-9D02-1FBE72D3D44E}" type="datetimeFigureOut">
              <a:rPr lang="en-US" smtClean="0"/>
              <a:pPr/>
              <a:t>3/6/2020</a:t>
            </a:fld>
            <a:endParaRPr lang="en-US" dirty="0"/>
          </a:p>
        </p:txBody>
      </p:sp>
      <p:sp>
        <p:nvSpPr>
          <p:cNvPr id="3" name="Footer Placeholder 2">
            <a:extLst>
              <a:ext uri="{FF2B5EF4-FFF2-40B4-BE49-F238E27FC236}">
                <a16:creationId xmlns="" xmlns:a16="http://schemas.microsoft.com/office/drawing/2014/main" id="{5A8FE9DE-E3EF-4D95-95F4-1B28EDADB1F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3FF4F721-10D1-4A94-AED4-8B60C83CE6EA}"/>
              </a:ext>
            </a:extLst>
          </p:cNvPr>
          <p:cNvSpPr>
            <a:spLocks noGrp="1"/>
          </p:cNvSpPr>
          <p:nvPr>
            <p:ph type="sldNum" sz="quarter" idx="12"/>
          </p:nvPr>
        </p:nvSpPr>
        <p:spPr/>
        <p:txBody>
          <a:bodyPr/>
          <a:lstStyle/>
          <a:p>
            <a:fld id="{0CC96F2B-206E-4DA1-A9F6-3F5FAC22D8F8}" type="slidenum">
              <a:rPr lang="en-US" smtClean="0"/>
              <a:pPr/>
              <a:t>‹#›</a:t>
            </a:fld>
            <a:endParaRPr lang="en-US" dirty="0"/>
          </a:p>
        </p:txBody>
      </p:sp>
    </p:spTree>
    <p:extLst>
      <p:ext uri="{BB962C8B-B14F-4D97-AF65-F5344CB8AC3E}">
        <p14:creationId xmlns="" xmlns:p14="http://schemas.microsoft.com/office/powerpoint/2010/main" val="1998611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D3A302-CD26-497D-82F2-7DB84CD308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65400C83-EDF1-4A86-B067-E18B0CC507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74E22566-C8A3-4C70-B650-912FC628BC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45B6D3B-C008-411C-BAAF-4854E8736813}"/>
              </a:ext>
            </a:extLst>
          </p:cNvPr>
          <p:cNvSpPr>
            <a:spLocks noGrp="1"/>
          </p:cNvSpPr>
          <p:nvPr>
            <p:ph type="dt" sz="half" idx="10"/>
          </p:nvPr>
        </p:nvSpPr>
        <p:spPr/>
        <p:txBody>
          <a:bodyPr/>
          <a:lstStyle/>
          <a:p>
            <a:fld id="{F2B10744-8844-43C8-9D02-1FBE72D3D44E}" type="datetimeFigureOut">
              <a:rPr lang="en-US" smtClean="0"/>
              <a:pPr/>
              <a:t>3/6/2020</a:t>
            </a:fld>
            <a:endParaRPr lang="en-US" dirty="0"/>
          </a:p>
        </p:txBody>
      </p:sp>
      <p:sp>
        <p:nvSpPr>
          <p:cNvPr id="6" name="Footer Placeholder 5">
            <a:extLst>
              <a:ext uri="{FF2B5EF4-FFF2-40B4-BE49-F238E27FC236}">
                <a16:creationId xmlns="" xmlns:a16="http://schemas.microsoft.com/office/drawing/2014/main" id="{588FF65A-BA0A-409F-8A69-72896FEAAE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04096A49-7313-4F60-9419-B892ED072746}"/>
              </a:ext>
            </a:extLst>
          </p:cNvPr>
          <p:cNvSpPr>
            <a:spLocks noGrp="1"/>
          </p:cNvSpPr>
          <p:nvPr>
            <p:ph type="sldNum" sz="quarter" idx="12"/>
          </p:nvPr>
        </p:nvSpPr>
        <p:spPr/>
        <p:txBody>
          <a:bodyPr/>
          <a:lstStyle/>
          <a:p>
            <a:fld id="{0CC96F2B-206E-4DA1-A9F6-3F5FAC22D8F8}" type="slidenum">
              <a:rPr lang="en-US" smtClean="0"/>
              <a:pPr/>
              <a:t>‹#›</a:t>
            </a:fld>
            <a:endParaRPr lang="en-US" dirty="0"/>
          </a:p>
        </p:txBody>
      </p:sp>
    </p:spTree>
    <p:extLst>
      <p:ext uri="{BB962C8B-B14F-4D97-AF65-F5344CB8AC3E}">
        <p14:creationId xmlns="" xmlns:p14="http://schemas.microsoft.com/office/powerpoint/2010/main" val="2278714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0BB2F5-3688-46EA-BA2C-E83AAFEED5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4833C7FE-A526-421F-A28D-57AE22B296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 xmlns:a16="http://schemas.microsoft.com/office/drawing/2014/main" id="{3C66FF3B-56BE-48FF-8EC0-269F3859CB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5C20362-2EB7-4A11-A1EB-7737EBCA47EF}"/>
              </a:ext>
            </a:extLst>
          </p:cNvPr>
          <p:cNvSpPr>
            <a:spLocks noGrp="1"/>
          </p:cNvSpPr>
          <p:nvPr>
            <p:ph type="dt" sz="half" idx="10"/>
          </p:nvPr>
        </p:nvSpPr>
        <p:spPr/>
        <p:txBody>
          <a:bodyPr/>
          <a:lstStyle/>
          <a:p>
            <a:fld id="{F2B10744-8844-43C8-9D02-1FBE72D3D44E}" type="datetimeFigureOut">
              <a:rPr lang="en-US" smtClean="0"/>
              <a:pPr/>
              <a:t>3/6/2020</a:t>
            </a:fld>
            <a:endParaRPr lang="en-US" dirty="0"/>
          </a:p>
        </p:txBody>
      </p:sp>
      <p:sp>
        <p:nvSpPr>
          <p:cNvPr id="6" name="Footer Placeholder 5">
            <a:extLst>
              <a:ext uri="{FF2B5EF4-FFF2-40B4-BE49-F238E27FC236}">
                <a16:creationId xmlns="" xmlns:a16="http://schemas.microsoft.com/office/drawing/2014/main" id="{CE9466B3-0889-4BA8-943E-D36F4956D2B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2297B17F-7C9C-4CB3-8807-6CCD37A3747F}"/>
              </a:ext>
            </a:extLst>
          </p:cNvPr>
          <p:cNvSpPr>
            <a:spLocks noGrp="1"/>
          </p:cNvSpPr>
          <p:nvPr>
            <p:ph type="sldNum" sz="quarter" idx="12"/>
          </p:nvPr>
        </p:nvSpPr>
        <p:spPr/>
        <p:txBody>
          <a:bodyPr/>
          <a:lstStyle/>
          <a:p>
            <a:fld id="{0CC96F2B-206E-4DA1-A9F6-3F5FAC22D8F8}" type="slidenum">
              <a:rPr lang="en-US" smtClean="0"/>
              <a:pPr/>
              <a:t>‹#›</a:t>
            </a:fld>
            <a:endParaRPr lang="en-US" dirty="0"/>
          </a:p>
        </p:txBody>
      </p:sp>
    </p:spTree>
    <p:extLst>
      <p:ext uri="{BB962C8B-B14F-4D97-AF65-F5344CB8AC3E}">
        <p14:creationId xmlns="" xmlns:p14="http://schemas.microsoft.com/office/powerpoint/2010/main" val="78633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C50D4891-6E5A-467D-A8C7-E0D7200FDE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B5EE026A-B798-4F15-8E00-2DE55A24F1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A3343D7-F622-4687-A7BE-9F94FCF80A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B10744-8844-43C8-9D02-1FBE72D3D44E}" type="datetimeFigureOut">
              <a:rPr lang="en-US" smtClean="0"/>
              <a:pPr/>
              <a:t>3/6/2020</a:t>
            </a:fld>
            <a:endParaRPr lang="en-US" dirty="0"/>
          </a:p>
        </p:txBody>
      </p:sp>
      <p:sp>
        <p:nvSpPr>
          <p:cNvPr id="5" name="Footer Placeholder 4">
            <a:extLst>
              <a:ext uri="{FF2B5EF4-FFF2-40B4-BE49-F238E27FC236}">
                <a16:creationId xmlns="" xmlns:a16="http://schemas.microsoft.com/office/drawing/2014/main" id="{95ED9B05-BD65-4369-8150-0E56DFA1E7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C0CF47AC-BB9A-40BD-80C6-169B720475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C96F2B-206E-4DA1-A9F6-3F5FAC22D8F8}" type="slidenum">
              <a:rPr lang="en-US" smtClean="0"/>
              <a:pPr/>
              <a:t>‹#›</a:t>
            </a:fld>
            <a:endParaRPr lang="en-US" dirty="0"/>
          </a:p>
        </p:txBody>
      </p:sp>
    </p:spTree>
    <p:extLst>
      <p:ext uri="{BB962C8B-B14F-4D97-AF65-F5344CB8AC3E}">
        <p14:creationId xmlns="" xmlns:p14="http://schemas.microsoft.com/office/powerpoint/2010/main" val="3220962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33285" y="247828"/>
            <a:ext cx="11579552" cy="633243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752030" y="957129"/>
            <a:ext cx="10776247" cy="4520725"/>
          </a:xfrm>
        </p:spPr>
        <p:txBody>
          <a:bodyPr>
            <a:normAutofit fontScale="90000"/>
          </a:bodyPr>
          <a:lstStyle/>
          <a:p>
            <a:r>
              <a:rPr lang="en-US" sz="2400" dirty="0"/>
              <a:t/>
            </a:r>
            <a:br>
              <a:rPr lang="en-US" sz="2400" dirty="0"/>
            </a:br>
            <a:r>
              <a:rPr lang="en-US" sz="2400" b="1" dirty="0" smtClean="0"/>
              <a:t>Ministry/Organization name</a:t>
            </a:r>
            <a:r>
              <a:rPr lang="en-US" sz="2400" dirty="0"/>
              <a:t>:  </a:t>
            </a:r>
            <a:r>
              <a:rPr lang="en-US" sz="2400" dirty="0" smtClean="0"/>
              <a:t>Ministry of Railways</a:t>
            </a:r>
            <a:br>
              <a:rPr lang="en-US" sz="2400" dirty="0" smtClean="0"/>
            </a:br>
            <a:r>
              <a:rPr lang="en-US" sz="2400" dirty="0" smtClean="0"/>
              <a:t>  </a:t>
            </a:r>
            <a:r>
              <a:rPr lang="en-US" sz="2400" dirty="0"/>
              <a:t/>
            </a:r>
            <a:br>
              <a:rPr lang="en-US" sz="2400" dirty="0"/>
            </a:br>
            <a:r>
              <a:rPr lang="en-US" sz="2400" b="1" dirty="0"/>
              <a:t>Problem Statement </a:t>
            </a:r>
            <a:r>
              <a:rPr lang="en-US" sz="2400" dirty="0" smtClean="0"/>
              <a:t>:</a:t>
            </a:r>
            <a:br>
              <a:rPr lang="en-US" sz="2400" dirty="0" smtClean="0"/>
            </a:br>
            <a:r>
              <a:rPr lang="en-US" sz="2400" dirty="0" smtClean="0"/>
              <a:t> </a:t>
            </a:r>
            <a:r>
              <a:rPr lang="en-US" sz="2000" dirty="0" smtClean="0"/>
              <a:t>Existing practice: • Random checking of passengers is done at access points using DFMD and HHMD • Random checking of passengers' luggage is done by baggage scanners Problems: • No comprehensive checking. Passengers have to stop for checks causing congestion. • Pat down checks intrude on privacy. Solution required: • A cost effective non invasive profiling equipment with artificial intelligence tools is required so that people do not have to stop for getting checked.</a:t>
            </a:r>
            <a:br>
              <a:rPr lang="en-US" sz="2000" dirty="0" smtClean="0"/>
            </a:br>
            <a:r>
              <a:rPr lang="en-US" sz="2400" dirty="0"/>
              <a:t/>
            </a:r>
            <a:br>
              <a:rPr lang="en-US" sz="2400" dirty="0"/>
            </a:br>
            <a:r>
              <a:rPr lang="en-US" sz="2400" b="1" dirty="0"/>
              <a:t>Team Name </a:t>
            </a:r>
            <a:r>
              <a:rPr lang="en-US" sz="2400" dirty="0" smtClean="0"/>
              <a:t>: Horizons</a:t>
            </a:r>
            <a:br>
              <a:rPr lang="en-US" sz="2400" dirty="0" smtClean="0"/>
            </a:br>
            <a:r>
              <a:rPr lang="en-US" sz="2400" dirty="0"/>
              <a:t/>
            </a:r>
            <a:br>
              <a:rPr lang="en-US" sz="2400" dirty="0"/>
            </a:br>
            <a:r>
              <a:rPr lang="en-US" sz="2400" b="1" dirty="0"/>
              <a:t>Team Leader Name </a:t>
            </a:r>
            <a:r>
              <a:rPr lang="en-US" sz="2400" dirty="0"/>
              <a:t>: </a:t>
            </a:r>
            <a:r>
              <a:rPr lang="en-US" sz="2400" dirty="0" err="1" smtClean="0"/>
              <a:t>Sachit</a:t>
            </a:r>
            <a:r>
              <a:rPr lang="en-US" sz="2400" dirty="0" smtClean="0"/>
              <a:t> </a:t>
            </a:r>
            <a:r>
              <a:rPr lang="en-US" sz="2400" dirty="0" err="1" smtClean="0"/>
              <a:t>Dhamija</a:t>
            </a:r>
            <a:r>
              <a:rPr lang="en-US" sz="2400" dirty="0" smtClean="0"/>
              <a:t/>
            </a:r>
            <a:br>
              <a:rPr lang="en-US" sz="2400" dirty="0" smtClean="0"/>
            </a:br>
            <a:r>
              <a:rPr lang="en-US" sz="2400" dirty="0"/>
              <a:t>								</a:t>
            </a:r>
            <a:r>
              <a:rPr lang="en-US" sz="2400" dirty="0" smtClean="0"/>
              <a:t/>
            </a:r>
            <a:br>
              <a:rPr lang="en-US" sz="2400" dirty="0" smtClean="0"/>
            </a:br>
            <a:r>
              <a:rPr lang="en-US" sz="2400" b="1" dirty="0" smtClean="0"/>
              <a:t>College Code </a:t>
            </a:r>
            <a:r>
              <a:rPr lang="en-US" sz="2400" smtClean="0"/>
              <a:t>: </a:t>
            </a:r>
            <a:r>
              <a:rPr lang="en-US" sz="2400" smtClean="0"/>
              <a:t>U-0356</a:t>
            </a:r>
            <a:endParaRPr lang="en-US" sz="2400" dirty="0"/>
          </a:p>
        </p:txBody>
      </p:sp>
    </p:spTree>
    <p:extLst>
      <p:ext uri="{BB962C8B-B14F-4D97-AF65-F5344CB8AC3E}">
        <p14:creationId xmlns="" xmlns:p14="http://schemas.microsoft.com/office/powerpoint/2010/main" val="2325441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21292" y="760576"/>
            <a:ext cx="11237720" cy="272610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r>
              <a:rPr lang="en-IN" sz="2000" b="1" dirty="0" smtClean="0">
                <a:solidFill>
                  <a:prstClr val="black"/>
                </a:solidFill>
              </a:rPr>
              <a:t>Idea</a:t>
            </a:r>
          </a:p>
          <a:p>
            <a:pPr algn="just" defTabSz="457200">
              <a:defRPr/>
            </a:pPr>
            <a:r>
              <a:rPr lang="en-IN" sz="2000" dirty="0" smtClean="0">
                <a:solidFill>
                  <a:prstClr val="black"/>
                </a:solidFill>
              </a:rPr>
              <a:t>We are developing a system which can detect the presence of some material like arms, explosives etc with the help of thermal camera or IR camera. As we know that every material has different density so it will show different colour under thermal camera, based on the colour we are building a machine learning model which can detect the presence of materials like steel, iron, explosives etc. Which will allow us to identify that weather a person is carrying any arms, explosives etc things with him or in his luggage.  </a:t>
            </a:r>
            <a:endParaRPr lang="en-US" sz="2000" dirty="0" smtClean="0">
              <a:solidFill>
                <a:prstClr val="black"/>
              </a:solidFill>
            </a:endParaRPr>
          </a:p>
        </p:txBody>
      </p:sp>
      <p:sp>
        <p:nvSpPr>
          <p:cNvPr id="8" name="Rounded Rectangle 7"/>
          <p:cNvSpPr/>
          <p:nvPr/>
        </p:nvSpPr>
        <p:spPr>
          <a:xfrm>
            <a:off x="606752" y="3768697"/>
            <a:ext cx="11323178" cy="264919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defTabSz="457200">
              <a:defRPr/>
            </a:pPr>
            <a:r>
              <a:rPr lang="en-IN" sz="2000" b="1" dirty="0" smtClean="0">
                <a:solidFill>
                  <a:prstClr val="black"/>
                </a:solidFill>
              </a:rPr>
              <a:t>Technology stack</a:t>
            </a:r>
            <a:endParaRPr lang="en-US" sz="2000" b="1" dirty="0" smtClean="0">
              <a:solidFill>
                <a:prstClr val="black"/>
              </a:solidFill>
            </a:endParaRPr>
          </a:p>
          <a:p>
            <a:pPr lvl="0" algn="just" defTabSz="457200">
              <a:defRPr/>
            </a:pPr>
            <a:r>
              <a:rPr lang="en-IN" sz="2000" dirty="0" smtClean="0">
                <a:solidFill>
                  <a:prstClr val="black"/>
                </a:solidFill>
              </a:rPr>
              <a:t>we are using the properties of IR radiations for taking the thermal image with the help of  IR camera, then with the help of those images we making a machine learning model with the help of python programming language, which can make predictions of what kind of material is being carried.</a:t>
            </a:r>
          </a:p>
        </p:txBody>
      </p:sp>
      <p:sp>
        <p:nvSpPr>
          <p:cNvPr id="5" name="Title 1">
            <a:extLst>
              <a:ext uri="{FF2B5EF4-FFF2-40B4-BE49-F238E27FC236}">
                <a16:creationId xmlns="" xmlns:a16="http://schemas.microsoft.com/office/drawing/2014/main" id="{0AF1099F-79BE-4956-80C6-449D3C7E947B}"/>
              </a:ext>
            </a:extLst>
          </p:cNvPr>
          <p:cNvSpPr>
            <a:spLocks noGrp="1"/>
          </p:cNvSpPr>
          <p:nvPr>
            <p:ph type="title"/>
          </p:nvPr>
        </p:nvSpPr>
        <p:spPr>
          <a:xfrm>
            <a:off x="472868" y="206272"/>
            <a:ext cx="10972800" cy="682491"/>
          </a:xfrm>
        </p:spPr>
        <p:txBody>
          <a:bodyPr>
            <a:normAutofit/>
          </a:bodyPr>
          <a:lstStyle/>
          <a:p>
            <a:r>
              <a:rPr lang="en-US" sz="2400" dirty="0"/>
              <a:t>Idea / Approach details</a:t>
            </a:r>
          </a:p>
        </p:txBody>
      </p:sp>
    </p:spTree>
    <p:extLst>
      <p:ext uri="{BB962C8B-B14F-4D97-AF65-F5344CB8AC3E}">
        <p14:creationId xmlns="" xmlns:p14="http://schemas.microsoft.com/office/powerpoint/2010/main" val="3046636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445" y="125843"/>
            <a:ext cx="10515600" cy="668916"/>
          </a:xfrm>
        </p:spPr>
        <p:txBody>
          <a:bodyPr>
            <a:normAutofit/>
          </a:bodyPr>
          <a:lstStyle/>
          <a:p>
            <a:r>
              <a:rPr lang="en-US" sz="2800" dirty="0"/>
              <a:t>Idea / Approach details</a:t>
            </a:r>
          </a:p>
        </p:txBody>
      </p:sp>
      <p:sp>
        <p:nvSpPr>
          <p:cNvPr id="3" name="Rounded Rectangle 2"/>
          <p:cNvSpPr/>
          <p:nvPr/>
        </p:nvSpPr>
        <p:spPr>
          <a:xfrm>
            <a:off x="222191" y="716882"/>
            <a:ext cx="11815076" cy="233396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r>
              <a:rPr lang="en-IN" sz="2000" b="1" dirty="0" smtClean="0">
                <a:solidFill>
                  <a:prstClr val="black"/>
                </a:solidFill>
              </a:rPr>
              <a:t>Describe your use cases</a:t>
            </a:r>
          </a:p>
          <a:p>
            <a:pPr algn="just" defTabSz="457200">
              <a:defRPr/>
            </a:pPr>
            <a:r>
              <a:rPr lang="en-IN" sz="2000" dirty="0" smtClean="0">
                <a:solidFill>
                  <a:prstClr val="black"/>
                </a:solidFill>
              </a:rPr>
              <a:t>We are building a smart security checking system with the help of thermal imaging, person with his luggage, both are pass by some  door like structure where IR cameras as present in sufficient number to analyse the persons whole body as well as the luggage, the live camera is connected to a machine learning algorithm which will detect the presence of any arms, weapons. and  this can be implemented on railway station , airports etc where security checkups are needed.  </a:t>
            </a:r>
            <a:endParaRPr lang="en-US" sz="2000" dirty="0" smtClean="0">
              <a:solidFill>
                <a:prstClr val="black"/>
              </a:solidFill>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Rounded Rectangle 3"/>
          <p:cNvSpPr/>
          <p:nvPr/>
        </p:nvSpPr>
        <p:spPr>
          <a:xfrm>
            <a:off x="299102" y="3725966"/>
            <a:ext cx="11707739" cy="274945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a:ea typeface="+mn-ea"/>
                <a:cs typeface="+mn-cs"/>
              </a:rPr>
              <a:t>Describe</a:t>
            </a:r>
            <a:r>
              <a:rPr kumimoji="0" lang="en-US" sz="2000" b="1" i="0" u="none" strike="noStrike" kern="1200" cap="none" spc="0" normalizeH="0" baseline="0" noProof="0" dirty="0">
                <a:ln>
                  <a:noFill/>
                </a:ln>
                <a:solidFill>
                  <a:prstClr val="white"/>
                </a:solidFill>
                <a:effectLst/>
                <a:uLnTx/>
                <a:uFillTx/>
                <a:latin typeface="Calibri"/>
                <a:ea typeface="+mn-ea"/>
                <a:cs typeface="+mn-cs"/>
              </a:rPr>
              <a:t> </a:t>
            </a:r>
            <a:r>
              <a:rPr kumimoji="0" lang="en-US" sz="2000" b="1" i="0" u="none" strike="noStrike" kern="1200" cap="none" spc="0" normalizeH="0" baseline="0" noProof="0" dirty="0">
                <a:ln>
                  <a:noFill/>
                </a:ln>
                <a:solidFill>
                  <a:prstClr val="black"/>
                </a:solidFill>
                <a:effectLst/>
                <a:uLnTx/>
                <a:uFillTx/>
                <a:latin typeface="Calibri"/>
                <a:ea typeface="+mn-ea"/>
                <a:cs typeface="+mn-cs"/>
              </a:rPr>
              <a:t>your Dependencies / Show stopper </a:t>
            </a:r>
            <a:r>
              <a:rPr kumimoji="0" lang="en-US" sz="2000" b="1" i="0" u="none" strike="noStrike" kern="1200" cap="none" spc="0" normalizeH="0" baseline="0" noProof="0" dirty="0" smtClean="0">
                <a:ln>
                  <a:noFill/>
                </a:ln>
                <a:solidFill>
                  <a:prstClr val="black"/>
                </a:solidFill>
                <a:effectLst/>
                <a:uLnTx/>
                <a:uFillTx/>
                <a:latin typeface="Calibri"/>
                <a:ea typeface="+mn-ea"/>
                <a:cs typeface="+mn-cs"/>
              </a:rPr>
              <a:t>here</a:t>
            </a:r>
          </a:p>
          <a:p>
            <a:pPr marL="0" marR="0" lvl="0" indent="0" algn="just" defTabSz="457200" rtl="0" eaLnBrk="1" fontAlgn="auto" latinLnBrk="0" hangingPunct="1">
              <a:lnSpc>
                <a:spcPct val="100000"/>
              </a:lnSpc>
              <a:spcBef>
                <a:spcPts val="0"/>
              </a:spcBef>
              <a:spcAft>
                <a:spcPts val="0"/>
              </a:spcAft>
              <a:buClrTx/>
              <a:buSzTx/>
              <a:buFontTx/>
              <a:buNone/>
              <a:tabLst/>
              <a:defRPr/>
            </a:pPr>
            <a:r>
              <a:rPr lang="en-IN" sz="2000" noProof="0" dirty="0" smtClean="0">
                <a:solidFill>
                  <a:prstClr val="black"/>
                </a:solidFill>
                <a:latin typeface="Calibri"/>
              </a:rPr>
              <a:t>The project is completely based on the analysis of images taken from the camera, so there is a lot of chances of noise in the image if the camera </a:t>
            </a:r>
            <a:r>
              <a:rPr lang="en-IN" sz="2000" dirty="0" smtClean="0">
                <a:solidFill>
                  <a:prstClr val="black"/>
                </a:solidFill>
                <a:latin typeface="Calibri"/>
              </a:rPr>
              <a:t>quality is poor. We will require high performance computers to train the machine learning model.</a:t>
            </a:r>
            <a:r>
              <a:rPr lang="en-IN" sz="2000" noProof="0" dirty="0" smtClean="0">
                <a:solidFill>
                  <a:prstClr val="black"/>
                </a:solidFill>
                <a:latin typeface="Calibri"/>
              </a:rPr>
              <a:t> </a:t>
            </a:r>
            <a:endParaRPr kumimoji="0" lang="en-US" sz="200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4181167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06611" y="341832"/>
            <a:ext cx="1914258" cy="5383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Person</a:t>
            </a:r>
            <a:endParaRPr lang="en-US" dirty="0">
              <a:solidFill>
                <a:schemeClr val="tx1"/>
              </a:solidFill>
            </a:endParaRPr>
          </a:p>
        </p:txBody>
      </p:sp>
      <p:sp>
        <p:nvSpPr>
          <p:cNvPr id="4" name="Rectangle 3"/>
          <p:cNvSpPr/>
          <p:nvPr/>
        </p:nvSpPr>
        <p:spPr>
          <a:xfrm>
            <a:off x="1162228" y="1452786"/>
            <a:ext cx="2794475" cy="5640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GATE 1</a:t>
            </a:r>
            <a:endParaRPr lang="en-US" dirty="0">
              <a:solidFill>
                <a:schemeClr val="tx1"/>
              </a:solidFill>
            </a:endParaRPr>
          </a:p>
        </p:txBody>
      </p:sp>
      <p:sp>
        <p:nvSpPr>
          <p:cNvPr id="5" name="Rectangle 4"/>
          <p:cNvSpPr/>
          <p:nvPr/>
        </p:nvSpPr>
        <p:spPr>
          <a:xfrm>
            <a:off x="1136590" y="3503776"/>
            <a:ext cx="2845749" cy="6665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GATE 2</a:t>
            </a:r>
            <a:endParaRPr lang="en-US" dirty="0">
              <a:solidFill>
                <a:schemeClr val="tx1"/>
              </a:solidFill>
            </a:endParaRPr>
          </a:p>
        </p:txBody>
      </p:sp>
      <p:cxnSp>
        <p:nvCxnSpPr>
          <p:cNvPr id="7" name="Straight Arrow Connector 6"/>
          <p:cNvCxnSpPr>
            <a:stCxn id="3" idx="2"/>
            <a:endCxn id="4" idx="0"/>
          </p:cNvCxnSpPr>
          <p:nvPr/>
        </p:nvCxnSpPr>
        <p:spPr>
          <a:xfrm flipH="1">
            <a:off x="2559466" y="880217"/>
            <a:ext cx="4274" cy="5725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2"/>
            <a:endCxn id="5" idx="0"/>
          </p:cNvCxnSpPr>
          <p:nvPr/>
        </p:nvCxnSpPr>
        <p:spPr>
          <a:xfrm flipH="1">
            <a:off x="2559465" y="2016808"/>
            <a:ext cx="1" cy="14869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3"/>
          </p:cNvCxnSpPr>
          <p:nvPr/>
        </p:nvCxnSpPr>
        <p:spPr>
          <a:xfrm flipV="1">
            <a:off x="3956703" y="1734796"/>
            <a:ext cx="384561"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349809" y="1452786"/>
            <a:ext cx="2401369" cy="5725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Three IR cameras at different positions</a:t>
            </a:r>
            <a:endParaRPr lang="en-US" dirty="0">
              <a:solidFill>
                <a:schemeClr val="tx1"/>
              </a:solidFill>
            </a:endParaRPr>
          </a:p>
        </p:txBody>
      </p:sp>
      <p:cxnSp>
        <p:nvCxnSpPr>
          <p:cNvPr id="22" name="Straight Arrow Connector 21"/>
          <p:cNvCxnSpPr>
            <a:stCxn id="19" idx="3"/>
          </p:cNvCxnSpPr>
          <p:nvPr/>
        </p:nvCxnSpPr>
        <p:spPr>
          <a:xfrm flipV="1">
            <a:off x="6751178" y="1734796"/>
            <a:ext cx="504201" cy="42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7281018" y="1367327"/>
            <a:ext cx="2179176" cy="7178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IR camera data to machine learning model</a:t>
            </a:r>
            <a:endParaRPr lang="en-US" dirty="0">
              <a:solidFill>
                <a:schemeClr val="tx1"/>
              </a:solidFill>
            </a:endParaRPr>
          </a:p>
        </p:txBody>
      </p:sp>
      <p:cxnSp>
        <p:nvCxnSpPr>
          <p:cNvPr id="25" name="Straight Arrow Connector 24"/>
          <p:cNvCxnSpPr/>
          <p:nvPr/>
        </p:nvCxnSpPr>
        <p:spPr>
          <a:xfrm flipV="1">
            <a:off x="2572284" y="2785929"/>
            <a:ext cx="4734370" cy="256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7289563" y="2435551"/>
            <a:ext cx="2221906" cy="7947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Live tracking of the person under IR camera</a:t>
            </a:r>
            <a:endParaRPr lang="en-US" dirty="0">
              <a:solidFill>
                <a:schemeClr val="tx1"/>
              </a:solidFill>
            </a:endParaRPr>
          </a:p>
        </p:txBody>
      </p:sp>
      <p:sp>
        <p:nvSpPr>
          <p:cNvPr id="27" name="Rectangle 26"/>
          <p:cNvSpPr/>
          <p:nvPr/>
        </p:nvSpPr>
        <p:spPr>
          <a:xfrm>
            <a:off x="4425297" y="3553627"/>
            <a:ext cx="2401369" cy="5725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Three IR cameras at different positions</a:t>
            </a:r>
            <a:endParaRPr lang="en-US" dirty="0">
              <a:solidFill>
                <a:schemeClr val="tx1"/>
              </a:solidFill>
            </a:endParaRPr>
          </a:p>
        </p:txBody>
      </p:sp>
      <p:cxnSp>
        <p:nvCxnSpPr>
          <p:cNvPr id="28" name="Straight Arrow Connector 27"/>
          <p:cNvCxnSpPr>
            <a:stCxn id="27" idx="3"/>
          </p:cNvCxnSpPr>
          <p:nvPr/>
        </p:nvCxnSpPr>
        <p:spPr>
          <a:xfrm flipV="1">
            <a:off x="6826666" y="3835637"/>
            <a:ext cx="504201" cy="42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356506" y="3468168"/>
            <a:ext cx="2179176" cy="7178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IR camera data to machine learning model</a:t>
            </a:r>
            <a:endParaRPr lang="en-US" dirty="0">
              <a:solidFill>
                <a:schemeClr val="tx1"/>
              </a:solidFill>
            </a:endParaRPr>
          </a:p>
        </p:txBody>
      </p:sp>
      <p:cxnSp>
        <p:nvCxnSpPr>
          <p:cNvPr id="31" name="Straight Arrow Connector 30"/>
          <p:cNvCxnSpPr>
            <a:stCxn id="5" idx="3"/>
            <a:endCxn id="27" idx="1"/>
          </p:cNvCxnSpPr>
          <p:nvPr/>
        </p:nvCxnSpPr>
        <p:spPr>
          <a:xfrm>
            <a:off x="3982339" y="3837062"/>
            <a:ext cx="442958" cy="28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9861847" y="2469735"/>
            <a:ext cx="2085174" cy="7605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Analysis of data and generation of output</a:t>
            </a:r>
            <a:endParaRPr lang="en-US" dirty="0">
              <a:solidFill>
                <a:schemeClr val="tx1"/>
              </a:solidFill>
            </a:endParaRPr>
          </a:p>
        </p:txBody>
      </p:sp>
      <p:cxnSp>
        <p:nvCxnSpPr>
          <p:cNvPr id="34" name="Straight Arrow Connector 33"/>
          <p:cNvCxnSpPr>
            <a:stCxn id="26" idx="3"/>
            <a:endCxn id="32" idx="1"/>
          </p:cNvCxnSpPr>
          <p:nvPr/>
        </p:nvCxnSpPr>
        <p:spPr>
          <a:xfrm>
            <a:off x="9511469" y="2832931"/>
            <a:ext cx="350378" cy="170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 idx="2"/>
          </p:cNvCxnSpPr>
          <p:nvPr/>
        </p:nvCxnSpPr>
        <p:spPr>
          <a:xfrm>
            <a:off x="2559465" y="4170347"/>
            <a:ext cx="4273" cy="589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1504060" y="4768553"/>
            <a:ext cx="2144994" cy="8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1486968" y="4794191"/>
            <a:ext cx="0" cy="4614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3640508" y="4768553"/>
            <a:ext cx="8546" cy="5127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2632105" y="5272753"/>
            <a:ext cx="2350093" cy="6836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Restrict access from gate</a:t>
            </a:r>
            <a:endParaRPr lang="en-US" dirty="0">
              <a:solidFill>
                <a:schemeClr val="tx1"/>
              </a:solidFill>
            </a:endParaRPr>
          </a:p>
        </p:txBody>
      </p:sp>
      <p:sp>
        <p:nvSpPr>
          <p:cNvPr id="48" name="Rectangle 47"/>
          <p:cNvSpPr/>
          <p:nvPr/>
        </p:nvSpPr>
        <p:spPr>
          <a:xfrm>
            <a:off x="299103" y="5264208"/>
            <a:ext cx="2162086" cy="7178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Access from gate</a:t>
            </a:r>
            <a:endParaRPr lang="en-US" dirty="0">
              <a:solidFill>
                <a:schemeClr val="tx1"/>
              </a:solidFill>
            </a:endParaRPr>
          </a:p>
        </p:txBody>
      </p:sp>
      <p:cxnSp>
        <p:nvCxnSpPr>
          <p:cNvPr id="50" name="Straight Connector 49"/>
          <p:cNvCxnSpPr>
            <a:stCxn id="32" idx="2"/>
          </p:cNvCxnSpPr>
          <p:nvPr/>
        </p:nvCxnSpPr>
        <p:spPr>
          <a:xfrm>
            <a:off x="10904434" y="3230310"/>
            <a:ext cx="8545" cy="743484"/>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0066946" y="3973795"/>
            <a:ext cx="1572426" cy="8544"/>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10075491" y="3982340"/>
            <a:ext cx="0" cy="2905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11639372" y="3990886"/>
            <a:ext cx="8546" cy="2734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9767842" y="4289989"/>
            <a:ext cx="880217" cy="3161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High</a:t>
            </a:r>
            <a:endParaRPr lang="en-US" dirty="0">
              <a:solidFill>
                <a:schemeClr val="tx1"/>
              </a:solidFill>
            </a:endParaRPr>
          </a:p>
        </p:txBody>
      </p:sp>
      <p:sp>
        <p:nvSpPr>
          <p:cNvPr id="72" name="Rectangle 71"/>
          <p:cNvSpPr/>
          <p:nvPr/>
        </p:nvSpPr>
        <p:spPr>
          <a:xfrm>
            <a:off x="11100987" y="4255807"/>
            <a:ext cx="794759" cy="3161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Low</a:t>
            </a:r>
            <a:endParaRPr lang="en-US" dirty="0">
              <a:solidFill>
                <a:schemeClr val="tx1"/>
              </a:solidFill>
            </a:endParaRPr>
          </a:p>
        </p:txBody>
      </p:sp>
      <p:sp>
        <p:nvSpPr>
          <p:cNvPr id="82" name="Rectangle 81"/>
          <p:cNvSpPr/>
          <p:nvPr/>
        </p:nvSpPr>
        <p:spPr>
          <a:xfrm>
            <a:off x="2170633" y="4435267"/>
            <a:ext cx="760575" cy="4016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GCU</a:t>
            </a:r>
            <a:endParaRPr lang="en-US" dirty="0">
              <a:solidFill>
                <a:schemeClr val="tx1"/>
              </a:solidFill>
            </a:endParaRPr>
          </a:p>
        </p:txBody>
      </p:sp>
      <p:cxnSp>
        <p:nvCxnSpPr>
          <p:cNvPr id="86" name="Straight Arrow Connector 85"/>
          <p:cNvCxnSpPr>
            <a:stCxn id="71" idx="1"/>
          </p:cNvCxnSpPr>
          <p:nvPr/>
        </p:nvCxnSpPr>
        <p:spPr>
          <a:xfrm flipH="1">
            <a:off x="2931207" y="4448086"/>
            <a:ext cx="6836635" cy="299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72" idx="2"/>
          </p:cNvCxnSpPr>
          <p:nvPr/>
        </p:nvCxnSpPr>
        <p:spPr>
          <a:xfrm>
            <a:off x="11498367" y="4572001"/>
            <a:ext cx="4272" cy="247827"/>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a:off x="3948157" y="4819828"/>
            <a:ext cx="7554482" cy="17092"/>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endCxn id="82" idx="3"/>
          </p:cNvCxnSpPr>
          <p:nvPr/>
        </p:nvCxnSpPr>
        <p:spPr>
          <a:xfrm flipH="1" flipV="1">
            <a:off x="2931208" y="4636094"/>
            <a:ext cx="991312" cy="213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3922520" y="4657458"/>
            <a:ext cx="25637" cy="170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9451649" y="1709159"/>
            <a:ext cx="871671" cy="7434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29" idx="3"/>
          </p:cNvCxnSpPr>
          <p:nvPr/>
        </p:nvCxnSpPr>
        <p:spPr>
          <a:xfrm flipV="1">
            <a:off x="9535682" y="3238856"/>
            <a:ext cx="856004" cy="5882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2479</TotalTime>
  <Words>363</Words>
  <Application>Microsoft Office PowerPoint</Application>
  <PresentationFormat>Custom</PresentationFormat>
  <Paragraphs>25</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 Ministry/Organization name:  Ministry of Railways    Problem Statement :  Existing practice: • Random checking of passengers is done at access points using DFMD and HHMD • Random checking of passengers' luggage is done by baggage scanners Problems: • No comprehensive checking. Passengers have to stop for checks causing congestion. • Pat down checks intrude on privacy. Solution required: • A cost effective non invasive profiling equipment with artificial intelligence tools is required so that people do not have to stop for getting checked.  Team Name : Horizons  Team Leader Name : Sachit Dhamija          College Code : U-0356</vt:lpstr>
      <vt:lpstr>Idea / Approach details</vt:lpstr>
      <vt:lpstr>Idea / Approach details</vt:lpstr>
      <vt:lpstr>Slide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Idea/Approach Details  Ministry/ Organization name:     Problem Statement : Team Name : Team Leader Name :          College Code : </dc:title>
  <dc:creator>Anuja Kanhere</dc:creator>
  <cp:lastModifiedBy>KSHITIJ KUMAR SHARMA</cp:lastModifiedBy>
  <cp:revision>126</cp:revision>
  <dcterms:created xsi:type="dcterms:W3CDTF">2019-12-18T09:24:53Z</dcterms:created>
  <dcterms:modified xsi:type="dcterms:W3CDTF">2020-03-06T09:09:29Z</dcterms:modified>
</cp:coreProperties>
</file>