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352" y="-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5943"/>
            <a:ext cx="4419498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297" y="982553"/>
            <a:ext cx="3432810" cy="810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33557" y="3338134"/>
            <a:ext cx="137160" cy="88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3456304"/>
          </a:xfrm>
          <a:custGeom>
            <a:avLst/>
            <a:gdLst/>
            <a:ahLst/>
            <a:cxnLst/>
            <a:rect l="l" t="t" r="r" b="b"/>
            <a:pathLst>
              <a:path w="720089" h="3456304">
                <a:moveTo>
                  <a:pt x="0" y="3456000"/>
                </a:moveTo>
                <a:lnTo>
                  <a:pt x="720001" y="3456000"/>
                </a:lnTo>
                <a:lnTo>
                  <a:pt x="720001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77450" y="65083"/>
            <a:ext cx="789800" cy="3045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400" b="1" spc="-5" dirty="0" smtClean="0">
                <a:latin typeface="Arial"/>
                <a:cs typeface="Arial"/>
              </a:rPr>
              <a:t>Dr. </a:t>
            </a:r>
            <a:r>
              <a:rPr lang="en-US" sz="400" b="1" spc="-5" dirty="0" err="1" smtClean="0">
                <a:latin typeface="Arial"/>
                <a:cs typeface="Arial"/>
              </a:rPr>
              <a:t>Pradeep</a:t>
            </a:r>
            <a:r>
              <a:rPr lang="en-US" sz="400" b="1" spc="-5" dirty="0" smtClean="0">
                <a:latin typeface="Arial"/>
                <a:cs typeface="Arial"/>
              </a:rPr>
              <a:t> Kumar </a:t>
            </a:r>
            <a:r>
              <a:rPr lang="en-US" sz="400" b="1" spc="-5" dirty="0" err="1" smtClean="0">
                <a:latin typeface="Arial"/>
                <a:cs typeface="Arial"/>
              </a:rPr>
              <a:t>Mallick</a:t>
            </a:r>
            <a:endParaRPr lang="en-US" sz="4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1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913263" y="534678"/>
            <a:ext cx="537845" cy="1076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DUAL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 Table</a:t>
            </a:r>
            <a:endParaRPr sz="500">
              <a:latin typeface="Arial"/>
              <a:cs typeface="Arial"/>
            </a:endParaRPr>
          </a:p>
          <a:p>
            <a:pPr marL="12700" marR="31750">
              <a:lnSpc>
                <a:spcPct val="177500"/>
              </a:lnSpc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Employee 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Table 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  Group Functions  Scalar</a:t>
            </a:r>
            <a:r>
              <a:rPr sz="5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 marL="37465" marR="5080">
              <a:lnSpc>
                <a:spcPct val="142400"/>
              </a:lnSpc>
              <a:spcBef>
                <a:spcPts val="5"/>
              </a:spcBef>
            </a:pPr>
            <a:r>
              <a:rPr sz="400" spc="-5" dirty="0">
                <a:latin typeface="Arial"/>
                <a:cs typeface="Arial"/>
              </a:rPr>
              <a:t>Date Functions  Numeric Functions  Character Functions  Conversion</a:t>
            </a:r>
            <a:r>
              <a:rPr sz="400" spc="-4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  Misc.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7297" y="319551"/>
            <a:ext cx="2227580" cy="9264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r>
              <a:rPr sz="2050" b="0" spc="5" dirty="0">
                <a:solidFill>
                  <a:srgbClr val="000000"/>
                </a:solidFill>
                <a:latin typeface="Arial"/>
                <a:cs typeface="Arial"/>
              </a:rPr>
              <a:t>Database</a:t>
            </a:r>
            <a:r>
              <a:rPr sz="2050" b="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50" b="0" spc="5" dirty="0">
                <a:solidFill>
                  <a:srgbClr val="000000"/>
                </a:solidFill>
                <a:latin typeface="Arial"/>
                <a:cs typeface="Arial"/>
              </a:rPr>
              <a:t>Systems  </a:t>
            </a:r>
            <a:r>
              <a:rPr sz="2050" b="0" spc="10" dirty="0">
                <a:solidFill>
                  <a:srgbClr val="000000"/>
                </a:solidFill>
                <a:latin typeface="Arial"/>
                <a:cs typeface="Arial"/>
              </a:rPr>
              <a:t>Laboratory</a:t>
            </a:r>
            <a:r>
              <a:rPr sz="205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50" b="0" spc="5" dirty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700" b="0" spc="5" dirty="0">
                <a:latin typeface="Arial"/>
                <a:cs typeface="Arial"/>
              </a:rPr>
              <a:t>Built-in</a:t>
            </a:r>
            <a:r>
              <a:rPr sz="1700" b="0" spc="-5" dirty="0">
                <a:latin typeface="Arial"/>
                <a:cs typeface="Arial"/>
              </a:rPr>
              <a:t> </a:t>
            </a:r>
            <a:r>
              <a:rPr sz="1700" b="0" spc="10" dirty="0">
                <a:latin typeface="Arial"/>
                <a:cs typeface="Arial"/>
              </a:rPr>
              <a:t>Functions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850" y="2809346"/>
            <a:ext cx="3016021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72465" algn="r">
              <a:lnSpc>
                <a:spcPct val="100000"/>
              </a:lnSpc>
              <a:spcBef>
                <a:spcPts val="95"/>
              </a:spcBef>
            </a:pPr>
            <a:r>
              <a:rPr lang="en-US" sz="1000" spc="-5" dirty="0" smtClean="0">
                <a:latin typeface="Arial"/>
                <a:cs typeface="Arial"/>
              </a:rPr>
              <a:t>Dr. </a:t>
            </a:r>
            <a:r>
              <a:rPr lang="en-US" sz="1000" spc="-5" dirty="0" err="1" smtClean="0">
                <a:latin typeface="Arial"/>
                <a:cs typeface="Arial"/>
              </a:rPr>
              <a:t>Pradeep</a:t>
            </a:r>
            <a:r>
              <a:rPr lang="en-US" sz="1000" spc="-5" dirty="0" smtClean="0">
                <a:latin typeface="Arial"/>
                <a:cs typeface="Arial"/>
              </a:rPr>
              <a:t> Kumar </a:t>
            </a:r>
            <a:r>
              <a:rPr lang="en-US" sz="1000" spc="-5" dirty="0" err="1" smtClean="0">
                <a:latin typeface="Arial"/>
                <a:cs typeface="Arial"/>
              </a:rPr>
              <a:t>Mallick</a:t>
            </a:r>
            <a:r>
              <a:rPr lang="en-US" sz="1000" spc="-5" dirty="0" smtClean="0">
                <a:latin typeface="Arial"/>
                <a:cs typeface="Arial"/>
              </a:rPr>
              <a:t>  School of Computer</a:t>
            </a:r>
            <a:r>
              <a:rPr lang="en-US" sz="1000" spc="-10" dirty="0" smtClean="0">
                <a:latin typeface="Arial"/>
                <a:cs typeface="Arial"/>
              </a:rPr>
              <a:t> </a:t>
            </a:r>
            <a:r>
              <a:rPr lang="en-US" sz="1000" spc="-5" dirty="0" smtClean="0">
                <a:latin typeface="Arial"/>
                <a:cs typeface="Arial"/>
              </a:rPr>
              <a:t>Engineering,</a:t>
            </a:r>
            <a:endParaRPr lang="en-US" sz="1000" dirty="0" smtClean="0">
              <a:latin typeface="Arial"/>
              <a:cs typeface="Arial"/>
            </a:endParaRPr>
          </a:p>
          <a:p>
            <a:pPr marL="1058545" algn="r">
              <a:lnSpc>
                <a:spcPts val="1190"/>
              </a:lnSpc>
            </a:pPr>
            <a:r>
              <a:rPr lang="en-US" sz="1000" spc="-5" dirty="0" smtClean="0">
                <a:latin typeface="Arial"/>
                <a:cs typeface="Arial"/>
              </a:rPr>
              <a:t>KIIT</a:t>
            </a:r>
            <a:r>
              <a:rPr lang="en-US" sz="1000" spc="-85" dirty="0" smtClean="0">
                <a:latin typeface="Arial"/>
                <a:cs typeface="Arial"/>
              </a:rPr>
              <a:t> </a:t>
            </a:r>
            <a:r>
              <a:rPr lang="en-US" sz="1000" spc="-5" dirty="0" smtClean="0">
                <a:latin typeface="Arial"/>
                <a:cs typeface="Arial"/>
              </a:rPr>
              <a:t>University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1178560"/>
          </a:xfrm>
          <a:custGeom>
            <a:avLst/>
            <a:gdLst/>
            <a:ahLst/>
            <a:cxnLst/>
            <a:rect l="l" t="t" r="r" b="b"/>
            <a:pathLst>
              <a:path w="720089" h="1178560">
                <a:moveTo>
                  <a:pt x="0" y="1178077"/>
                </a:moveTo>
                <a:lnTo>
                  <a:pt x="720001" y="1178077"/>
                </a:lnTo>
                <a:lnTo>
                  <a:pt x="720001" y="0"/>
                </a:lnTo>
                <a:lnTo>
                  <a:pt x="0" y="0"/>
                </a:lnTo>
                <a:lnTo>
                  <a:pt x="0" y="117807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6070" y="65083"/>
            <a:ext cx="652780" cy="25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500" b="1" spc="-5" dirty="0">
                <a:latin typeface="Arial"/>
                <a:cs typeface="Arial"/>
              </a:rPr>
              <a:t>Chittaranjan</a:t>
            </a:r>
            <a:r>
              <a:rPr sz="500" b="1" spc="-20" dirty="0">
                <a:latin typeface="Arial"/>
                <a:cs typeface="Arial"/>
              </a:rPr>
              <a:t> </a:t>
            </a:r>
            <a:r>
              <a:rPr sz="500" b="1" spc="-5" dirty="0">
                <a:latin typeface="Arial"/>
                <a:cs typeface="Arial"/>
              </a:rPr>
              <a:t>Pradhan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10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925963" y="534678"/>
            <a:ext cx="498475" cy="64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DUAL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 Table</a:t>
            </a:r>
            <a:endParaRPr sz="500">
              <a:latin typeface="Arial"/>
              <a:cs typeface="Arial"/>
            </a:endParaRPr>
          </a:p>
          <a:p>
            <a:pPr marR="5080">
              <a:lnSpc>
                <a:spcPct val="177500"/>
              </a:lnSpc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Employee 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Table 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  Group Functions  Scalar</a:t>
            </a:r>
            <a:r>
              <a:rPr sz="5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003" y="1178077"/>
            <a:ext cx="720090" cy="8699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Date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003" y="1264894"/>
            <a:ext cx="720090" cy="2191385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Numeric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  <a:p>
            <a:pPr marL="62865" marR="161925">
              <a:lnSpc>
                <a:spcPct val="142400"/>
              </a:lnSpc>
            </a:pPr>
            <a:r>
              <a:rPr sz="400" spc="-5" dirty="0">
                <a:latin typeface="Arial"/>
                <a:cs typeface="Arial"/>
              </a:rPr>
              <a:t>Character Functions  Conversion</a:t>
            </a:r>
            <a:r>
              <a:rPr sz="400" spc="-4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  Misc.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939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Date</a:t>
            </a:r>
            <a:r>
              <a:rPr spc="-5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318724"/>
            <a:ext cx="3319779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The date </a:t>
            </a:r>
            <a:r>
              <a:rPr sz="1000" spc="-10" dirty="0">
                <a:latin typeface="Arial"/>
                <a:cs typeface="Arial"/>
              </a:rPr>
              <a:t>values </a:t>
            </a:r>
            <a:r>
              <a:rPr sz="1000" spc="-5" dirty="0">
                <a:latin typeface="Arial"/>
                <a:cs typeface="Arial"/>
              </a:rPr>
              <a:t>are stored </a:t>
            </a:r>
            <a:r>
              <a:rPr sz="1000" dirty="0">
                <a:latin typeface="Arial"/>
                <a:cs typeface="Arial"/>
              </a:rPr>
              <a:t>internally </a:t>
            </a:r>
            <a:r>
              <a:rPr sz="1000" spc="-5" dirty="0">
                <a:latin typeface="Arial"/>
                <a:cs typeface="Arial"/>
              </a:rPr>
              <a:t>with </a:t>
            </a:r>
            <a:r>
              <a:rPr sz="1000" spc="-35" dirty="0">
                <a:latin typeface="Arial"/>
                <a:cs typeface="Arial"/>
              </a:rPr>
              <a:t>day, </a:t>
            </a:r>
            <a:r>
              <a:rPr sz="1000" spc="-5" dirty="0">
                <a:latin typeface="Arial"/>
                <a:cs typeface="Arial"/>
              </a:rPr>
              <a:t>month, </a:t>
            </a:r>
            <a:r>
              <a:rPr sz="1000" spc="-20" dirty="0">
                <a:latin typeface="Arial"/>
                <a:cs typeface="Arial"/>
              </a:rPr>
              <a:t>year,  </a:t>
            </a:r>
            <a:r>
              <a:rPr sz="1000" spc="-15" dirty="0">
                <a:latin typeface="Arial"/>
                <a:cs typeface="Arial"/>
              </a:rPr>
              <a:t>hour, </a:t>
            </a:r>
            <a:r>
              <a:rPr sz="1000" spc="-5" dirty="0">
                <a:latin typeface="Arial"/>
                <a:cs typeface="Arial"/>
              </a:rPr>
              <a:t>minute and second information. The different date  functions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are: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65" y="851636"/>
            <a:ext cx="3627754" cy="173355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25" dirty="0">
                <a:solidFill>
                  <a:srgbClr val="0000FF"/>
                </a:solidFill>
                <a:latin typeface="Arial"/>
                <a:cs typeface="Arial"/>
              </a:rPr>
              <a:t>SYSDATE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365" y="1024864"/>
            <a:ext cx="3627754" cy="228600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is the pseudo column that </a:t>
            </a:r>
            <a:r>
              <a:rPr sz="1000" dirty="0">
                <a:latin typeface="Arial"/>
                <a:cs typeface="Arial"/>
              </a:rPr>
              <a:t>returns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system’s </a:t>
            </a:r>
            <a:r>
              <a:rPr sz="1000" spc="-5" dirty="0">
                <a:latin typeface="Arial"/>
                <a:cs typeface="Arial"/>
              </a:rPr>
              <a:t>current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date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303520"/>
            <a:ext cx="19310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</a:t>
            </a:r>
            <a:r>
              <a:rPr sz="1000" i="1" spc="-30" dirty="0">
                <a:latin typeface="Arial"/>
                <a:cs typeface="Arial"/>
              </a:rPr>
              <a:t>SYSDATE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7962" y="1577629"/>
            <a:ext cx="683895" cy="141605"/>
          </a:xfrm>
          <a:prstGeom prst="rect">
            <a:avLst/>
          </a:prstGeom>
          <a:ln w="45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4455">
              <a:lnSpc>
                <a:spcPts val="950"/>
              </a:lnSpc>
            </a:pPr>
            <a:r>
              <a:rPr sz="900" spc="-25" dirty="0">
                <a:latin typeface="Arial"/>
                <a:cs typeface="Arial"/>
              </a:rPr>
              <a:t>SYSDATE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17962" y="1718957"/>
            <a:ext cx="683895" cy="141605"/>
          </a:xfrm>
          <a:prstGeom prst="rect">
            <a:avLst/>
          </a:prstGeom>
          <a:ln w="45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950"/>
              </a:lnSpc>
            </a:pPr>
            <a:r>
              <a:rPr sz="900" spc="-5" dirty="0">
                <a:latin typeface="Arial"/>
                <a:cs typeface="Arial"/>
              </a:rPr>
              <a:t>21-JAN-13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365" y="2052370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ADD_MONTHS(date,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n)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0365" y="2247747"/>
            <a:ext cx="3627754" cy="203200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adds calendar months to a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date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501219"/>
            <a:ext cx="350392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</a:t>
            </a:r>
            <a:r>
              <a:rPr sz="1000" i="1" spc="-15" dirty="0">
                <a:latin typeface="Arial"/>
                <a:cs typeface="Arial"/>
              </a:rPr>
              <a:t>ADD_MONTHS(HIREDATE, </a:t>
            </a:r>
            <a:r>
              <a:rPr sz="1000" i="1" spc="-5" dirty="0">
                <a:latin typeface="Arial"/>
                <a:cs typeface="Arial"/>
              </a:rPr>
              <a:t>4) </a:t>
            </a:r>
            <a:r>
              <a:rPr sz="1000" i="1" spc="-10" dirty="0">
                <a:latin typeface="Arial"/>
                <a:cs typeface="Arial"/>
              </a:rPr>
              <a:t>FROM </a:t>
            </a:r>
            <a:r>
              <a:rPr sz="1000" i="1" spc="-5" dirty="0">
                <a:latin typeface="Arial"/>
                <a:cs typeface="Arial"/>
              </a:rPr>
              <a:t>EMP WHERE  EMP_NO=7369;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52673" y="2926795"/>
            <a:ext cx="1409700" cy="120014"/>
          </a:xfrm>
          <a:prstGeom prst="rect">
            <a:avLst/>
          </a:prstGeom>
          <a:ln w="384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ts val="800"/>
              </a:lnSpc>
            </a:pPr>
            <a:r>
              <a:rPr sz="750" spc="-5" dirty="0">
                <a:latin typeface="Arial"/>
                <a:cs typeface="Arial"/>
              </a:rPr>
              <a:t>ADD_MONTHS(HIREDATE,4)</a:t>
            </a:r>
            <a:endParaRPr sz="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52673" y="3046210"/>
            <a:ext cx="1409700" cy="120014"/>
          </a:xfrm>
          <a:prstGeom prst="rect">
            <a:avLst/>
          </a:prstGeom>
          <a:ln w="384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6090">
              <a:lnSpc>
                <a:spcPts val="800"/>
              </a:lnSpc>
            </a:pPr>
            <a:r>
              <a:rPr sz="750" dirty="0">
                <a:latin typeface="Arial"/>
                <a:cs typeface="Arial"/>
              </a:rPr>
              <a:t>17-APR-81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1178560"/>
          </a:xfrm>
          <a:custGeom>
            <a:avLst/>
            <a:gdLst/>
            <a:ahLst/>
            <a:cxnLst/>
            <a:rect l="l" t="t" r="r" b="b"/>
            <a:pathLst>
              <a:path w="720089" h="1178560">
                <a:moveTo>
                  <a:pt x="0" y="1178077"/>
                </a:moveTo>
                <a:lnTo>
                  <a:pt x="720001" y="1178077"/>
                </a:lnTo>
                <a:lnTo>
                  <a:pt x="720001" y="0"/>
                </a:lnTo>
                <a:lnTo>
                  <a:pt x="0" y="0"/>
                </a:lnTo>
                <a:lnTo>
                  <a:pt x="0" y="117807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6070" y="65083"/>
            <a:ext cx="652780" cy="25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500" b="1" spc="-5" dirty="0">
                <a:latin typeface="Arial"/>
                <a:cs typeface="Arial"/>
              </a:rPr>
              <a:t>Chittaranjan</a:t>
            </a:r>
            <a:r>
              <a:rPr sz="500" b="1" spc="-20" dirty="0">
                <a:latin typeface="Arial"/>
                <a:cs typeface="Arial"/>
              </a:rPr>
              <a:t> </a:t>
            </a:r>
            <a:r>
              <a:rPr sz="500" b="1" spc="-5" dirty="0">
                <a:latin typeface="Arial"/>
                <a:cs typeface="Arial"/>
              </a:rPr>
              <a:t>Pradhan</a:t>
            </a:r>
            <a:endParaRPr sz="5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11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925963" y="534678"/>
            <a:ext cx="498475" cy="64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DUAL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 Table</a:t>
            </a:r>
            <a:endParaRPr sz="500">
              <a:latin typeface="Arial"/>
              <a:cs typeface="Arial"/>
            </a:endParaRPr>
          </a:p>
          <a:p>
            <a:pPr marR="5080">
              <a:lnSpc>
                <a:spcPct val="177500"/>
              </a:lnSpc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Employee 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Table 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  Group Functions  Scalar</a:t>
            </a:r>
            <a:r>
              <a:rPr sz="5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003" y="1178077"/>
            <a:ext cx="720090" cy="8699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Date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003" y="1264894"/>
            <a:ext cx="720090" cy="2191385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Numeric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  <a:p>
            <a:pPr marL="62865" marR="161925">
              <a:lnSpc>
                <a:spcPct val="142400"/>
              </a:lnSpc>
            </a:pPr>
            <a:r>
              <a:rPr sz="400" spc="-5" dirty="0">
                <a:latin typeface="Arial"/>
                <a:cs typeface="Arial"/>
              </a:rPr>
              <a:t>Character Functions  Conversion</a:t>
            </a:r>
            <a:r>
              <a:rPr sz="400" spc="-4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  Misc.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10452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Date</a:t>
            </a:r>
            <a:r>
              <a:rPr spc="-40" dirty="0"/>
              <a:t> </a:t>
            </a:r>
            <a:r>
              <a:rPr spc="-5" dirty="0"/>
              <a:t>Functions...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0365" y="585190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15" dirty="0">
                <a:solidFill>
                  <a:srgbClr val="0000FF"/>
                </a:solidFill>
                <a:latin typeface="Arial"/>
                <a:cs typeface="Arial"/>
              </a:rPr>
              <a:t>LAST_DAY(date)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65" y="780567"/>
            <a:ext cx="3627754" cy="228600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</a:t>
            </a:r>
            <a:r>
              <a:rPr sz="1000" dirty="0">
                <a:latin typeface="Arial"/>
                <a:cs typeface="Arial"/>
              </a:rPr>
              <a:t>returns </a:t>
            </a:r>
            <a:r>
              <a:rPr sz="1000" spc="-5" dirty="0">
                <a:latin typeface="Arial"/>
                <a:cs typeface="Arial"/>
              </a:rPr>
              <a:t>the last </a:t>
            </a:r>
            <a:r>
              <a:rPr sz="1000" spc="-15" dirty="0">
                <a:latin typeface="Arial"/>
                <a:cs typeface="Arial"/>
              </a:rPr>
              <a:t>day </a:t>
            </a:r>
            <a:r>
              <a:rPr sz="1000" spc="-5" dirty="0">
                <a:latin typeface="Arial"/>
                <a:cs typeface="Arial"/>
              </a:rPr>
              <a:t>of the month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059223"/>
            <a:ext cx="26447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</a:t>
            </a:r>
            <a:r>
              <a:rPr sz="1000" i="1" spc="-20" dirty="0">
                <a:latin typeface="Arial"/>
                <a:cs typeface="Arial"/>
              </a:rPr>
              <a:t>LAST_DAY(SYSDATE)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spc="-40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1486" y="1340800"/>
            <a:ext cx="1050925" cy="114935"/>
          </a:xfrm>
          <a:prstGeom prst="rect">
            <a:avLst/>
          </a:prstGeom>
          <a:ln w="368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ts val="765"/>
              </a:lnSpc>
            </a:pPr>
            <a:r>
              <a:rPr sz="700" dirty="0">
                <a:latin typeface="Arial"/>
                <a:cs typeface="Arial"/>
              </a:rPr>
              <a:t>LAST_DAY(SYSDATE)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1486" y="1455209"/>
            <a:ext cx="1050925" cy="114935"/>
          </a:xfrm>
          <a:prstGeom prst="rect">
            <a:avLst/>
          </a:prstGeom>
          <a:ln w="368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5435">
              <a:lnSpc>
                <a:spcPts val="765"/>
              </a:lnSpc>
            </a:pPr>
            <a:r>
              <a:rPr sz="700" spc="10" dirty="0">
                <a:latin typeface="Arial"/>
                <a:cs typeface="Arial"/>
              </a:rPr>
              <a:t>31-JAN-13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365" y="1761261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MONTHS_BETWEEN(date1,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date2)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365" y="1956650"/>
            <a:ext cx="3627754" cy="203200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finds the number of months between </a:t>
            </a:r>
            <a:r>
              <a:rPr sz="1000" spc="-10" dirty="0">
                <a:latin typeface="Arial"/>
                <a:cs typeface="Arial"/>
              </a:rPr>
              <a:t>two</a:t>
            </a:r>
            <a:r>
              <a:rPr sz="1000" spc="-5" dirty="0">
                <a:latin typeface="Arial"/>
                <a:cs typeface="Arial"/>
              </a:rPr>
              <a:t> dates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210122"/>
            <a:ext cx="353822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</a:t>
            </a:r>
            <a:r>
              <a:rPr sz="1000" i="1" spc="-15" dirty="0">
                <a:latin typeface="Arial"/>
                <a:cs typeface="Arial"/>
              </a:rPr>
              <a:t>MONTHS_BETWEEN(SYSDATE,’23-JAN-89’) </a:t>
            </a:r>
            <a:r>
              <a:rPr sz="1000" i="1" spc="-10" dirty="0">
                <a:latin typeface="Arial"/>
                <a:cs typeface="Arial"/>
              </a:rPr>
              <a:t>FROM 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3275" y="2635741"/>
            <a:ext cx="2129155" cy="122555"/>
          </a:xfrm>
          <a:prstGeom prst="rect">
            <a:avLst/>
          </a:prstGeom>
          <a:ln w="393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815"/>
              </a:lnSpc>
            </a:pPr>
            <a:r>
              <a:rPr sz="750" spc="5" dirty="0">
                <a:latin typeface="Arial"/>
                <a:cs typeface="Arial"/>
              </a:rPr>
              <a:t>MONTHS_BETWEEN(SYSDATE,’23-JAN-89’)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3275" y="2757782"/>
            <a:ext cx="2129155" cy="122555"/>
          </a:xfrm>
          <a:prstGeom prst="rect">
            <a:avLst/>
          </a:prstGeom>
          <a:ln w="393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15"/>
              </a:lnSpc>
            </a:pPr>
            <a:r>
              <a:rPr sz="750" spc="10" dirty="0">
                <a:latin typeface="Arial"/>
                <a:cs typeface="Arial"/>
              </a:rPr>
              <a:t>287.90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1178560"/>
          </a:xfrm>
          <a:custGeom>
            <a:avLst/>
            <a:gdLst/>
            <a:ahLst/>
            <a:cxnLst/>
            <a:rect l="l" t="t" r="r" b="b"/>
            <a:pathLst>
              <a:path w="720089" h="1178560">
                <a:moveTo>
                  <a:pt x="0" y="1178077"/>
                </a:moveTo>
                <a:lnTo>
                  <a:pt x="720001" y="1178077"/>
                </a:lnTo>
                <a:lnTo>
                  <a:pt x="720001" y="0"/>
                </a:lnTo>
                <a:lnTo>
                  <a:pt x="0" y="0"/>
                </a:lnTo>
                <a:lnTo>
                  <a:pt x="0" y="117807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6070" y="65083"/>
            <a:ext cx="652780" cy="25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500" b="1" spc="-5" dirty="0">
                <a:latin typeface="Arial"/>
                <a:cs typeface="Arial"/>
              </a:rPr>
              <a:t>Chittaranjan</a:t>
            </a:r>
            <a:r>
              <a:rPr sz="500" b="1" spc="-20" dirty="0">
                <a:latin typeface="Arial"/>
                <a:cs typeface="Arial"/>
              </a:rPr>
              <a:t> </a:t>
            </a:r>
            <a:r>
              <a:rPr sz="500" b="1" spc="-5" dirty="0">
                <a:latin typeface="Arial"/>
                <a:cs typeface="Arial"/>
              </a:rPr>
              <a:t>Pradhan</a:t>
            </a:r>
            <a:endParaRPr sz="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5963" y="534678"/>
            <a:ext cx="498475" cy="64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DUAL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 Table</a:t>
            </a:r>
            <a:endParaRPr sz="500">
              <a:latin typeface="Arial"/>
              <a:cs typeface="Arial"/>
            </a:endParaRPr>
          </a:p>
          <a:p>
            <a:pPr marR="5080">
              <a:lnSpc>
                <a:spcPct val="177500"/>
              </a:lnSpc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Employee 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Table 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  Group Functions  Scalar</a:t>
            </a:r>
            <a:r>
              <a:rPr sz="5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003" y="1178077"/>
            <a:ext cx="720090" cy="8699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Date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003" y="1264894"/>
            <a:ext cx="720090" cy="2191385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Numeric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  <a:p>
            <a:pPr marL="62865" marR="161925">
              <a:lnSpc>
                <a:spcPct val="142400"/>
              </a:lnSpc>
            </a:pPr>
            <a:r>
              <a:rPr sz="400" spc="-5" dirty="0">
                <a:latin typeface="Arial"/>
                <a:cs typeface="Arial"/>
              </a:rPr>
              <a:t>Character Functions  Conversion</a:t>
            </a:r>
            <a:r>
              <a:rPr sz="400" spc="-4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  Misc.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10452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Date</a:t>
            </a:r>
            <a:r>
              <a:rPr spc="-40" dirty="0"/>
              <a:t> </a:t>
            </a:r>
            <a:r>
              <a:rPr spc="-5" dirty="0"/>
              <a:t>Functions...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0365" y="378079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15" dirty="0">
                <a:solidFill>
                  <a:srgbClr val="0000FF"/>
                </a:solidFill>
                <a:latin typeface="Arial"/>
                <a:cs typeface="Arial"/>
              </a:rPr>
              <a:t>NEXT_DAY(date,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0000FF"/>
                </a:solidFill>
                <a:latin typeface="Arial"/>
                <a:cs typeface="Arial"/>
              </a:rPr>
              <a:t>’day’)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65" y="573443"/>
            <a:ext cx="3627754" cy="229870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finds the </a:t>
            </a:r>
            <a:r>
              <a:rPr sz="1000" spc="-10" dirty="0">
                <a:latin typeface="Arial"/>
                <a:cs typeface="Arial"/>
              </a:rPr>
              <a:t>next </a:t>
            </a:r>
            <a:r>
              <a:rPr sz="1000" spc="-5" dirty="0">
                <a:latin typeface="Arial"/>
                <a:cs typeface="Arial"/>
              </a:rPr>
              <a:t>occurrence of a </a:t>
            </a:r>
            <a:r>
              <a:rPr sz="1000" spc="-15" dirty="0">
                <a:latin typeface="Arial"/>
                <a:cs typeface="Arial"/>
              </a:rPr>
              <a:t>day </a:t>
            </a:r>
            <a:r>
              <a:rPr sz="1000" spc="-5" dirty="0">
                <a:latin typeface="Arial"/>
                <a:cs typeface="Arial"/>
              </a:rPr>
              <a:t>from the </a:t>
            </a:r>
            <a:r>
              <a:rPr sz="1000" spc="-10" dirty="0">
                <a:latin typeface="Arial"/>
                <a:cs typeface="Arial"/>
              </a:rPr>
              <a:t>given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date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853622"/>
            <a:ext cx="33299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</a:t>
            </a:r>
            <a:r>
              <a:rPr sz="1000" i="1" spc="-20" dirty="0">
                <a:latin typeface="Arial"/>
                <a:cs typeface="Arial"/>
              </a:rPr>
              <a:t>NEXT_DAY(SYSDATE, ’MONDAY’)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5275" y="1135456"/>
            <a:ext cx="1767205" cy="130810"/>
          </a:xfrm>
          <a:prstGeom prst="rect">
            <a:avLst/>
          </a:prstGeom>
          <a:ln w="42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ts val="869"/>
              </a:lnSpc>
            </a:pPr>
            <a:r>
              <a:rPr sz="800" dirty="0">
                <a:latin typeface="Arial"/>
                <a:cs typeface="Arial"/>
              </a:rPr>
              <a:t>NEXT_DAY(SYSDATE,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’MONDAY’)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5275" y="1265843"/>
            <a:ext cx="1767205" cy="130810"/>
          </a:xfrm>
          <a:prstGeom prst="rect">
            <a:avLst/>
          </a:prstGeom>
          <a:ln w="42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69"/>
              </a:lnSpc>
            </a:pPr>
            <a:r>
              <a:rPr sz="800" spc="10" dirty="0">
                <a:latin typeface="Arial"/>
                <a:cs typeface="Arial"/>
              </a:rPr>
              <a:t>28-JAN-13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365" y="1588122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15" dirty="0">
                <a:solidFill>
                  <a:srgbClr val="0000FF"/>
                </a:solidFill>
                <a:latin typeface="Arial"/>
                <a:cs typeface="Arial"/>
              </a:rPr>
              <a:t>EXTRACT(YEAR/MONTH/DAY 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FROM</a:t>
            </a:r>
            <a:r>
              <a:rPr sz="9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date)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365" y="1783499"/>
            <a:ext cx="3627754" cy="228600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This </a:t>
            </a:r>
            <a:r>
              <a:rPr sz="1000" spc="-10" dirty="0">
                <a:latin typeface="Arial"/>
                <a:cs typeface="Arial"/>
              </a:rPr>
              <a:t>extracts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20" dirty="0">
                <a:latin typeface="Arial"/>
                <a:cs typeface="Arial"/>
              </a:rPr>
              <a:t>year, </a:t>
            </a:r>
            <a:r>
              <a:rPr sz="1000" spc="-5" dirty="0">
                <a:latin typeface="Arial"/>
                <a:cs typeface="Arial"/>
              </a:rPr>
              <a:t>month, or </a:t>
            </a:r>
            <a:r>
              <a:rPr sz="1000" spc="-15" dirty="0">
                <a:latin typeface="Arial"/>
                <a:cs typeface="Arial"/>
              </a:rPr>
              <a:t>day </a:t>
            </a:r>
            <a:r>
              <a:rPr sz="1000" spc="-5" dirty="0">
                <a:latin typeface="Arial"/>
                <a:cs typeface="Arial"/>
              </a:rPr>
              <a:t>from a date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value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062154"/>
            <a:ext cx="35064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EXTRACT(MONTH </a:t>
            </a:r>
            <a:r>
              <a:rPr sz="1000" i="1" spc="-10" dirty="0">
                <a:latin typeface="Arial"/>
                <a:cs typeface="Arial"/>
              </a:rPr>
              <a:t>FROM </a:t>
            </a:r>
            <a:r>
              <a:rPr sz="1000" i="1" spc="-25" dirty="0">
                <a:latin typeface="Arial"/>
                <a:cs typeface="Arial"/>
              </a:rPr>
              <a:t>SYSDATE)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72938" y="2345773"/>
            <a:ext cx="0" cy="116839"/>
          </a:xfrm>
          <a:custGeom>
            <a:avLst/>
            <a:gdLst/>
            <a:ahLst/>
            <a:cxnLst/>
            <a:rect l="l" t="t" r="r" b="b"/>
            <a:pathLst>
              <a:path h="116839">
                <a:moveTo>
                  <a:pt x="0" y="116665"/>
                </a:moveTo>
                <a:lnTo>
                  <a:pt x="0" y="0"/>
                </a:lnTo>
              </a:path>
            </a:pathLst>
          </a:custGeom>
          <a:ln w="3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72938" y="2343821"/>
            <a:ext cx="1769745" cy="120650"/>
          </a:xfrm>
          <a:prstGeom prst="rect">
            <a:avLst/>
          </a:prstGeom>
          <a:ln w="388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ts val="810"/>
              </a:lnSpc>
            </a:pPr>
            <a:r>
              <a:rPr sz="750" spc="5" dirty="0">
                <a:latin typeface="Arial"/>
                <a:cs typeface="Arial"/>
              </a:rPr>
              <a:t>EXTRACT(MONTH FROM</a:t>
            </a:r>
            <a:r>
              <a:rPr sz="750" spc="-15" dirty="0">
                <a:latin typeface="Arial"/>
                <a:cs typeface="Arial"/>
              </a:rPr>
              <a:t> </a:t>
            </a:r>
            <a:r>
              <a:rPr sz="750" spc="-10" dirty="0">
                <a:latin typeface="Arial"/>
                <a:cs typeface="Arial"/>
              </a:rPr>
              <a:t>SYSDATE)</a:t>
            </a:r>
            <a:endParaRPr sz="7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42080" y="2345773"/>
            <a:ext cx="0" cy="116839"/>
          </a:xfrm>
          <a:custGeom>
            <a:avLst/>
            <a:gdLst/>
            <a:ahLst/>
            <a:cxnLst/>
            <a:rect l="l" t="t" r="r" b="b"/>
            <a:pathLst>
              <a:path h="116839">
                <a:moveTo>
                  <a:pt x="0" y="116665"/>
                </a:moveTo>
                <a:lnTo>
                  <a:pt x="0" y="0"/>
                </a:lnTo>
              </a:path>
            </a:pathLst>
          </a:custGeom>
          <a:ln w="3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0996" y="2464380"/>
            <a:ext cx="1773555" cy="0"/>
          </a:xfrm>
          <a:custGeom>
            <a:avLst/>
            <a:gdLst/>
            <a:ahLst/>
            <a:cxnLst/>
            <a:rect l="l" t="t" r="r" b="b"/>
            <a:pathLst>
              <a:path w="1773555">
                <a:moveTo>
                  <a:pt x="0" y="0"/>
                </a:moveTo>
                <a:lnTo>
                  <a:pt x="1773025" y="0"/>
                </a:lnTo>
              </a:path>
            </a:pathLst>
          </a:custGeom>
          <a:ln w="3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2938" y="2466322"/>
            <a:ext cx="0" cy="116839"/>
          </a:xfrm>
          <a:custGeom>
            <a:avLst/>
            <a:gdLst/>
            <a:ahLst/>
            <a:cxnLst/>
            <a:rect l="l" t="t" r="r" b="b"/>
            <a:pathLst>
              <a:path h="116839">
                <a:moveTo>
                  <a:pt x="0" y="116665"/>
                </a:moveTo>
                <a:lnTo>
                  <a:pt x="0" y="0"/>
                </a:lnTo>
              </a:path>
            </a:pathLst>
          </a:custGeom>
          <a:ln w="3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930482" y="2438070"/>
            <a:ext cx="67310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42080" y="2466322"/>
            <a:ext cx="0" cy="116839"/>
          </a:xfrm>
          <a:custGeom>
            <a:avLst/>
            <a:gdLst/>
            <a:ahLst/>
            <a:cxnLst/>
            <a:rect l="l" t="t" r="r" b="b"/>
            <a:pathLst>
              <a:path h="116839">
                <a:moveTo>
                  <a:pt x="0" y="116665"/>
                </a:moveTo>
                <a:lnTo>
                  <a:pt x="0" y="0"/>
                </a:lnTo>
              </a:path>
            </a:pathLst>
          </a:custGeom>
          <a:ln w="3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70996" y="2584929"/>
            <a:ext cx="1773555" cy="0"/>
          </a:xfrm>
          <a:custGeom>
            <a:avLst/>
            <a:gdLst/>
            <a:ahLst/>
            <a:cxnLst/>
            <a:rect l="l" t="t" r="r" b="b"/>
            <a:pathLst>
              <a:path w="1773555">
                <a:moveTo>
                  <a:pt x="0" y="0"/>
                </a:moveTo>
                <a:lnTo>
                  <a:pt x="1773025" y="0"/>
                </a:lnTo>
              </a:path>
            </a:pathLst>
          </a:custGeom>
          <a:ln w="3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7297" y="2654584"/>
            <a:ext cx="33870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EXTRACT(YEAR </a:t>
            </a:r>
            <a:r>
              <a:rPr sz="1000" i="1" spc="-10" dirty="0">
                <a:latin typeface="Arial"/>
                <a:cs typeface="Arial"/>
              </a:rPr>
              <a:t>FROM </a:t>
            </a:r>
            <a:r>
              <a:rPr sz="1000" i="1" spc="-25" dirty="0">
                <a:latin typeface="Arial"/>
                <a:cs typeface="Arial"/>
              </a:rPr>
              <a:t>SYSDATE)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12</a:t>
            </a:fld>
            <a:endParaRPr spc="-5" dirty="0"/>
          </a:p>
        </p:txBody>
      </p:sp>
      <p:sp>
        <p:nvSpPr>
          <p:cNvPr id="25" name="object 25"/>
          <p:cNvSpPr txBox="1"/>
          <p:nvPr/>
        </p:nvSpPr>
        <p:spPr>
          <a:xfrm>
            <a:off x="1074457" y="2936368"/>
            <a:ext cx="1767839" cy="127635"/>
          </a:xfrm>
          <a:prstGeom prst="rect">
            <a:avLst/>
          </a:prstGeom>
          <a:ln w="40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855"/>
              </a:lnSpc>
            </a:pPr>
            <a:r>
              <a:rPr sz="800" dirty="0">
                <a:latin typeface="Arial"/>
                <a:cs typeface="Arial"/>
              </a:rPr>
              <a:t>EXTRACT(YEAR </a:t>
            </a:r>
            <a:r>
              <a:rPr sz="800" spc="-5" dirty="0">
                <a:latin typeface="Arial"/>
                <a:cs typeface="Arial"/>
              </a:rPr>
              <a:t>FROM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SYSDATE)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74457" y="3063393"/>
            <a:ext cx="1767839" cy="127635"/>
          </a:xfrm>
          <a:prstGeom prst="rect">
            <a:avLst/>
          </a:prstGeom>
          <a:ln w="40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55"/>
              </a:lnSpc>
            </a:pPr>
            <a:r>
              <a:rPr sz="800" dirty="0">
                <a:latin typeface="Arial"/>
                <a:cs typeface="Arial"/>
              </a:rPr>
              <a:t>2013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1264920"/>
          </a:xfrm>
          <a:custGeom>
            <a:avLst/>
            <a:gdLst/>
            <a:ahLst/>
            <a:cxnLst/>
            <a:rect l="l" t="t" r="r" b="b"/>
            <a:pathLst>
              <a:path w="720089" h="1264920">
                <a:moveTo>
                  <a:pt x="0" y="1264907"/>
                </a:moveTo>
                <a:lnTo>
                  <a:pt x="720001" y="1264907"/>
                </a:lnTo>
                <a:lnTo>
                  <a:pt x="720001" y="0"/>
                </a:lnTo>
                <a:lnTo>
                  <a:pt x="0" y="0"/>
                </a:lnTo>
                <a:lnTo>
                  <a:pt x="0" y="126490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6070" y="65083"/>
            <a:ext cx="652780" cy="25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500" b="1" spc="-5" dirty="0">
                <a:latin typeface="Arial"/>
                <a:cs typeface="Arial"/>
              </a:rPr>
              <a:t>Chittaranjan</a:t>
            </a:r>
            <a:r>
              <a:rPr sz="500" b="1" spc="-20" dirty="0">
                <a:latin typeface="Arial"/>
                <a:cs typeface="Arial"/>
              </a:rPr>
              <a:t> </a:t>
            </a:r>
            <a:r>
              <a:rPr sz="500" b="1" spc="-5" dirty="0">
                <a:latin typeface="Arial"/>
                <a:cs typeface="Arial"/>
              </a:rPr>
              <a:t>Pradhan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13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925963" y="534678"/>
            <a:ext cx="498475" cy="729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DUAL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 Table</a:t>
            </a:r>
            <a:endParaRPr sz="500">
              <a:latin typeface="Arial"/>
              <a:cs typeface="Arial"/>
            </a:endParaRPr>
          </a:p>
          <a:p>
            <a:pPr marR="5080">
              <a:lnSpc>
                <a:spcPct val="177500"/>
              </a:lnSpc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Employee 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Table 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  Group Functions  Scalar</a:t>
            </a:r>
            <a:r>
              <a:rPr sz="5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204"/>
              </a:spcBef>
            </a:pPr>
            <a:r>
              <a:rPr sz="400" spc="-5" dirty="0">
                <a:latin typeface="Arial"/>
                <a:cs typeface="Arial"/>
              </a:rPr>
              <a:t>Date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003" y="1264907"/>
            <a:ext cx="720090" cy="8699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Numeric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003" y="1351724"/>
            <a:ext cx="720090" cy="210439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Character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  <a:p>
            <a:pPr marL="62865" marR="161925">
              <a:lnSpc>
                <a:spcPct val="142400"/>
              </a:lnSpc>
            </a:pPr>
            <a:r>
              <a:rPr sz="400" spc="-5" dirty="0">
                <a:latin typeface="Arial"/>
                <a:cs typeface="Arial"/>
              </a:rPr>
              <a:t>Conversion</a:t>
            </a:r>
            <a:r>
              <a:rPr sz="400" spc="-4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  Misc.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1171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Numeric</a:t>
            </a:r>
            <a:r>
              <a:rPr spc="-4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310444"/>
            <a:ext cx="328041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These functions </a:t>
            </a:r>
            <a:r>
              <a:rPr sz="1000" spc="-10" dirty="0">
                <a:latin typeface="Arial"/>
                <a:cs typeface="Arial"/>
              </a:rPr>
              <a:t>take </a:t>
            </a:r>
            <a:r>
              <a:rPr sz="1000" spc="-5" dirty="0">
                <a:latin typeface="Arial"/>
                <a:cs typeface="Arial"/>
              </a:rPr>
              <a:t>numeric </a:t>
            </a:r>
            <a:r>
              <a:rPr sz="1000" spc="-10" dirty="0">
                <a:latin typeface="Arial"/>
                <a:cs typeface="Arial"/>
              </a:rPr>
              <a:t>values </a:t>
            </a:r>
            <a:r>
              <a:rPr sz="1000" spc="-5" dirty="0">
                <a:latin typeface="Arial"/>
                <a:cs typeface="Arial"/>
              </a:rPr>
              <a:t>and </a:t>
            </a:r>
            <a:r>
              <a:rPr sz="1000" dirty="0">
                <a:latin typeface="Arial"/>
                <a:cs typeface="Arial"/>
              </a:rPr>
              <a:t>return </a:t>
            </a:r>
            <a:r>
              <a:rPr sz="1000" spc="-5" dirty="0">
                <a:latin typeface="Arial"/>
                <a:cs typeface="Arial"/>
              </a:rPr>
              <a:t>a numeric  </a:t>
            </a:r>
            <a:r>
              <a:rPr sz="1000" spc="-10" dirty="0">
                <a:latin typeface="Arial"/>
                <a:cs typeface="Arial"/>
              </a:rPr>
              <a:t>value. </a:t>
            </a:r>
            <a:r>
              <a:rPr sz="1000" spc="-5" dirty="0">
                <a:latin typeface="Arial"/>
                <a:cs typeface="Arial"/>
              </a:rPr>
              <a:t>The different functions in this </a:t>
            </a:r>
            <a:r>
              <a:rPr sz="1000" dirty="0">
                <a:latin typeface="Arial"/>
                <a:cs typeface="Arial"/>
              </a:rPr>
              <a:t>category</a:t>
            </a:r>
            <a:r>
              <a:rPr sz="1000" spc="-5" dirty="0">
                <a:latin typeface="Arial"/>
                <a:cs typeface="Arial"/>
              </a:rPr>
              <a:t> are: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65" y="718223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ABS(n)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365" y="913599"/>
            <a:ext cx="3627754" cy="203200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</a:t>
            </a:r>
            <a:r>
              <a:rPr sz="1000" dirty="0">
                <a:latin typeface="Arial"/>
                <a:cs typeface="Arial"/>
              </a:rPr>
              <a:t>returns </a:t>
            </a:r>
            <a:r>
              <a:rPr sz="1000" spc="-5" dirty="0">
                <a:latin typeface="Arial"/>
                <a:cs typeface="Arial"/>
              </a:rPr>
              <a:t>the absolute </a:t>
            </a:r>
            <a:r>
              <a:rPr sz="1000" spc="-10" dirty="0">
                <a:latin typeface="Arial"/>
                <a:cs typeface="Arial"/>
              </a:rPr>
              <a:t>value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167071"/>
            <a:ext cx="24295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ABS(5), ABS(-100) </a:t>
            </a:r>
            <a:r>
              <a:rPr sz="1000" i="1" spc="-10" dirty="0">
                <a:latin typeface="Arial"/>
                <a:cs typeface="Arial"/>
              </a:rPr>
              <a:t>FROM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260586" y="1446804"/>
          <a:ext cx="1406525" cy="332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885"/>
                <a:gridCol w="794385"/>
              </a:tblGrid>
              <a:tr h="163195">
                <a:tc>
                  <a:txBody>
                    <a:bodyPr/>
                    <a:lstStyle/>
                    <a:p>
                      <a:pPr marR="2540" algn="ctr">
                        <a:lnSpc>
                          <a:spcPts val="1090"/>
                        </a:lnSpc>
                      </a:pPr>
                      <a:r>
                        <a:rPr sz="1000" spc="20" dirty="0">
                          <a:latin typeface="Arial"/>
                          <a:cs typeface="Arial"/>
                        </a:rPr>
                        <a:t>ABS(5)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090"/>
                        </a:lnSpc>
                      </a:pPr>
                      <a:r>
                        <a:rPr sz="1000" spc="15" dirty="0">
                          <a:latin typeface="Arial"/>
                          <a:cs typeface="Arial"/>
                        </a:rPr>
                        <a:t>ABS(-100)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3195">
                <a:tc>
                  <a:txBody>
                    <a:bodyPr/>
                    <a:lstStyle/>
                    <a:p>
                      <a:pPr marR="2540" algn="ctr">
                        <a:lnSpc>
                          <a:spcPts val="109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090"/>
                        </a:lnSpc>
                      </a:pPr>
                      <a:r>
                        <a:rPr sz="1000" spc="20" dirty="0">
                          <a:latin typeface="Arial"/>
                          <a:cs typeface="Arial"/>
                        </a:rPr>
                        <a:t>100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30365" y="1968652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CEIL(n)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365" y="2164029"/>
            <a:ext cx="3627754" cy="381635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 marR="206375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This </a:t>
            </a:r>
            <a:r>
              <a:rPr sz="1000" dirty="0">
                <a:latin typeface="Arial"/>
                <a:cs typeface="Arial"/>
              </a:rPr>
              <a:t>returns </a:t>
            </a:r>
            <a:r>
              <a:rPr sz="1000" spc="-5" dirty="0">
                <a:latin typeface="Arial"/>
                <a:cs typeface="Arial"/>
              </a:rPr>
              <a:t>the smallest integer greater than or equal to the  </a:t>
            </a:r>
            <a:r>
              <a:rPr sz="1000" spc="-10" dirty="0">
                <a:latin typeface="Arial"/>
                <a:cs typeface="Arial"/>
              </a:rPr>
              <a:t>given value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596037"/>
            <a:ext cx="25565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CEIL(-5.2), CEIL(5.7)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257527" y="2875763"/>
          <a:ext cx="1409065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725"/>
                <a:gridCol w="680719"/>
              </a:tblGrid>
              <a:tr h="149225">
                <a:tc>
                  <a:txBody>
                    <a:bodyPr/>
                    <a:lstStyle/>
                    <a:p>
                      <a:pPr marR="1270" algn="ctr">
                        <a:lnSpc>
                          <a:spcPts val="1005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CEIL(-5.2)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005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CEIL(5.7)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R="1270" algn="ctr">
                        <a:lnSpc>
                          <a:spcPts val="1005"/>
                        </a:lnSpc>
                      </a:pPr>
                      <a:r>
                        <a:rPr sz="950" spc="-5" dirty="0">
                          <a:latin typeface="Arial"/>
                          <a:cs typeface="Arial"/>
                        </a:rPr>
                        <a:t>-5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005"/>
                        </a:lnSpc>
                      </a:pPr>
                      <a:r>
                        <a:rPr sz="950" dirty="0">
                          <a:latin typeface="Arial"/>
                          <a:cs typeface="Arial"/>
                        </a:rPr>
                        <a:t>6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1264920"/>
          </a:xfrm>
          <a:custGeom>
            <a:avLst/>
            <a:gdLst/>
            <a:ahLst/>
            <a:cxnLst/>
            <a:rect l="l" t="t" r="r" b="b"/>
            <a:pathLst>
              <a:path w="720089" h="1264920">
                <a:moveTo>
                  <a:pt x="0" y="1264907"/>
                </a:moveTo>
                <a:lnTo>
                  <a:pt x="720001" y="1264907"/>
                </a:lnTo>
                <a:lnTo>
                  <a:pt x="720001" y="0"/>
                </a:lnTo>
                <a:lnTo>
                  <a:pt x="0" y="0"/>
                </a:lnTo>
                <a:lnTo>
                  <a:pt x="0" y="126490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6070" y="65083"/>
            <a:ext cx="652780" cy="25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500" b="1" spc="-5" dirty="0">
                <a:latin typeface="Arial"/>
                <a:cs typeface="Arial"/>
              </a:rPr>
              <a:t>Chittaranjan</a:t>
            </a:r>
            <a:r>
              <a:rPr sz="500" b="1" spc="-20" dirty="0">
                <a:latin typeface="Arial"/>
                <a:cs typeface="Arial"/>
              </a:rPr>
              <a:t> </a:t>
            </a:r>
            <a:r>
              <a:rPr sz="500" b="1" spc="-5" dirty="0">
                <a:latin typeface="Arial"/>
                <a:cs typeface="Arial"/>
              </a:rPr>
              <a:t>Pradhan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14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925963" y="534678"/>
            <a:ext cx="498475" cy="729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DUAL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 Table</a:t>
            </a:r>
            <a:endParaRPr sz="500">
              <a:latin typeface="Arial"/>
              <a:cs typeface="Arial"/>
            </a:endParaRPr>
          </a:p>
          <a:p>
            <a:pPr marR="5080">
              <a:lnSpc>
                <a:spcPct val="177500"/>
              </a:lnSpc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Employee 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Table 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  Group Functions  Scalar</a:t>
            </a:r>
            <a:r>
              <a:rPr sz="5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204"/>
              </a:spcBef>
            </a:pPr>
            <a:r>
              <a:rPr sz="400" spc="-5" dirty="0">
                <a:latin typeface="Arial"/>
                <a:cs typeface="Arial"/>
              </a:rPr>
              <a:t>Date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003" y="1264907"/>
            <a:ext cx="720090" cy="8699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Numeric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003" y="1351724"/>
            <a:ext cx="720090" cy="210439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Character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  <a:p>
            <a:pPr marL="62865" marR="161925">
              <a:lnSpc>
                <a:spcPct val="142400"/>
              </a:lnSpc>
            </a:pPr>
            <a:r>
              <a:rPr sz="400" spc="-5" dirty="0">
                <a:latin typeface="Arial"/>
                <a:cs typeface="Arial"/>
              </a:rPr>
              <a:t>Conversion</a:t>
            </a:r>
            <a:r>
              <a:rPr sz="400" spc="-4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  Misc.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12769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Numeric</a:t>
            </a:r>
            <a:r>
              <a:rPr spc="-35" dirty="0"/>
              <a:t> </a:t>
            </a:r>
            <a:r>
              <a:rPr spc="-5" dirty="0"/>
              <a:t>Functions...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0365" y="567143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FLOOR(n)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65" y="762520"/>
            <a:ext cx="3627754" cy="354965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 marR="13081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This </a:t>
            </a:r>
            <a:r>
              <a:rPr sz="1000" dirty="0">
                <a:latin typeface="Arial"/>
                <a:cs typeface="Arial"/>
              </a:rPr>
              <a:t>returns </a:t>
            </a:r>
            <a:r>
              <a:rPr sz="1000" spc="-5" dirty="0">
                <a:latin typeface="Arial"/>
                <a:cs typeface="Arial"/>
              </a:rPr>
              <a:t>the largest integer less than or equal to the </a:t>
            </a:r>
            <a:r>
              <a:rPr sz="1000" spc="-10" dirty="0">
                <a:latin typeface="Arial"/>
                <a:cs typeface="Arial"/>
              </a:rPr>
              <a:t>given  value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167833"/>
            <a:ext cx="28657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FLOOR(-5.2), FLOOR(5.7)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251844" y="1447563"/>
          <a:ext cx="1414780" cy="252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725"/>
                <a:gridCol w="687069"/>
              </a:tblGrid>
              <a:tr h="123825">
                <a:tc>
                  <a:txBody>
                    <a:bodyPr/>
                    <a:lstStyle/>
                    <a:p>
                      <a:pPr algn="ctr">
                        <a:lnSpc>
                          <a:spcPts val="830"/>
                        </a:lnSpc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FLOOR(-5.2)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830"/>
                        </a:lnSpc>
                      </a:pPr>
                      <a:r>
                        <a:rPr sz="750" spc="20" dirty="0">
                          <a:latin typeface="Arial"/>
                          <a:cs typeface="Arial"/>
                        </a:rPr>
                        <a:t>FLOOR(5.7)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algn="ctr">
                        <a:lnSpc>
                          <a:spcPts val="830"/>
                        </a:lnSpc>
                      </a:pPr>
                      <a:r>
                        <a:rPr sz="750" spc="15" dirty="0">
                          <a:latin typeface="Arial"/>
                          <a:cs typeface="Arial"/>
                        </a:rPr>
                        <a:t>-6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830"/>
                        </a:lnSpc>
                      </a:pPr>
                      <a:r>
                        <a:rPr sz="750" dirty="0">
                          <a:latin typeface="Arial"/>
                          <a:cs typeface="Arial"/>
                        </a:rPr>
                        <a:t>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30365" y="1889836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EXP(n)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365" y="2085213"/>
            <a:ext cx="3627754" cy="228600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</a:t>
            </a:r>
            <a:r>
              <a:rPr sz="1000" dirty="0">
                <a:latin typeface="Arial"/>
                <a:cs typeface="Arial"/>
              </a:rPr>
              <a:t>returns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exponent </a:t>
            </a:r>
            <a:r>
              <a:rPr sz="1000" spc="-5" dirty="0">
                <a:latin typeface="Arial"/>
                <a:cs typeface="Arial"/>
              </a:rPr>
              <a:t>e raised to </a:t>
            </a:r>
            <a:r>
              <a:rPr sz="1000" spc="-10" dirty="0">
                <a:latin typeface="Arial"/>
                <a:cs typeface="Arial"/>
              </a:rPr>
              <a:t>power </a:t>
            </a:r>
            <a:r>
              <a:rPr sz="1000" spc="-5" dirty="0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363868"/>
            <a:ext cx="17684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EXP(5)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5365" y="2645705"/>
            <a:ext cx="687070" cy="130810"/>
          </a:xfrm>
          <a:prstGeom prst="rect">
            <a:avLst/>
          </a:prstGeom>
          <a:ln w="420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3355">
              <a:lnSpc>
                <a:spcPts val="875"/>
              </a:lnSpc>
            </a:pPr>
            <a:r>
              <a:rPr sz="800" spc="15" dirty="0">
                <a:latin typeface="Arial"/>
                <a:cs typeface="Arial"/>
              </a:rPr>
              <a:t>EXP(5)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5365" y="2776227"/>
            <a:ext cx="687070" cy="130810"/>
          </a:xfrm>
          <a:prstGeom prst="rect">
            <a:avLst/>
          </a:prstGeom>
          <a:ln w="420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ts val="875"/>
              </a:lnSpc>
            </a:pPr>
            <a:r>
              <a:rPr sz="800" spc="15" dirty="0">
                <a:latin typeface="Arial"/>
                <a:cs typeface="Arial"/>
              </a:rPr>
              <a:t>148.413159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1264920"/>
          </a:xfrm>
          <a:custGeom>
            <a:avLst/>
            <a:gdLst/>
            <a:ahLst/>
            <a:cxnLst/>
            <a:rect l="l" t="t" r="r" b="b"/>
            <a:pathLst>
              <a:path w="720089" h="1264920">
                <a:moveTo>
                  <a:pt x="0" y="1264907"/>
                </a:moveTo>
                <a:lnTo>
                  <a:pt x="720001" y="1264907"/>
                </a:lnTo>
                <a:lnTo>
                  <a:pt x="720001" y="0"/>
                </a:lnTo>
                <a:lnTo>
                  <a:pt x="0" y="0"/>
                </a:lnTo>
                <a:lnTo>
                  <a:pt x="0" y="126490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6070" y="65083"/>
            <a:ext cx="652780" cy="25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500" b="1" spc="-5" dirty="0">
                <a:latin typeface="Arial"/>
                <a:cs typeface="Arial"/>
              </a:rPr>
              <a:t>Chittaranjan</a:t>
            </a:r>
            <a:r>
              <a:rPr sz="500" b="1" spc="-20" dirty="0">
                <a:latin typeface="Arial"/>
                <a:cs typeface="Arial"/>
              </a:rPr>
              <a:t> </a:t>
            </a:r>
            <a:r>
              <a:rPr sz="500" b="1" spc="-5" dirty="0">
                <a:latin typeface="Arial"/>
                <a:cs typeface="Arial"/>
              </a:rPr>
              <a:t>Pradhan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15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925963" y="534678"/>
            <a:ext cx="498475" cy="729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DUAL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 Table</a:t>
            </a:r>
            <a:endParaRPr sz="500">
              <a:latin typeface="Arial"/>
              <a:cs typeface="Arial"/>
            </a:endParaRPr>
          </a:p>
          <a:p>
            <a:pPr marR="5080">
              <a:lnSpc>
                <a:spcPct val="177500"/>
              </a:lnSpc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Employee 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Table 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  Group Functions  Scalar</a:t>
            </a:r>
            <a:r>
              <a:rPr sz="5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204"/>
              </a:spcBef>
            </a:pPr>
            <a:r>
              <a:rPr sz="400" spc="-5" dirty="0">
                <a:latin typeface="Arial"/>
                <a:cs typeface="Arial"/>
              </a:rPr>
              <a:t>Date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003" y="1264907"/>
            <a:ext cx="720090" cy="8699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Numeric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003" y="1351724"/>
            <a:ext cx="720090" cy="210439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Character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  <a:p>
            <a:pPr marL="62865" marR="161925">
              <a:lnSpc>
                <a:spcPct val="142400"/>
              </a:lnSpc>
            </a:pPr>
            <a:r>
              <a:rPr sz="400" spc="-5" dirty="0">
                <a:latin typeface="Arial"/>
                <a:cs typeface="Arial"/>
              </a:rPr>
              <a:t>Conversion</a:t>
            </a:r>
            <a:r>
              <a:rPr sz="400" spc="-4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  Misc.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12769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Numeric</a:t>
            </a:r>
            <a:r>
              <a:rPr spc="-35" dirty="0"/>
              <a:t> </a:t>
            </a:r>
            <a:r>
              <a:rPr spc="-5" dirty="0"/>
              <a:t>Functions...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0365" y="278307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LN(n)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65" y="473684"/>
            <a:ext cx="3627754" cy="229870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</a:t>
            </a:r>
            <a:r>
              <a:rPr sz="1000" dirty="0">
                <a:latin typeface="Arial"/>
                <a:cs typeface="Arial"/>
              </a:rPr>
              <a:t>returns </a:t>
            </a:r>
            <a:r>
              <a:rPr sz="1000" spc="-5" dirty="0">
                <a:latin typeface="Arial"/>
                <a:cs typeface="Arial"/>
              </a:rPr>
              <a:t>the natural logarithm 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741202"/>
            <a:ext cx="16770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LN(2)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spc="-40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2997" y="972269"/>
            <a:ext cx="689610" cy="121285"/>
          </a:xfrm>
          <a:prstGeom prst="rect">
            <a:avLst/>
          </a:prstGeom>
          <a:ln w="388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2250">
              <a:lnSpc>
                <a:spcPts val="810"/>
              </a:lnSpc>
            </a:pPr>
            <a:r>
              <a:rPr sz="750" spc="5" dirty="0">
                <a:latin typeface="Arial"/>
                <a:cs typeface="Arial"/>
              </a:rPr>
              <a:t>LN(2)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2997" y="1092991"/>
            <a:ext cx="689610" cy="121285"/>
          </a:xfrm>
          <a:prstGeom prst="rect">
            <a:avLst/>
          </a:prstGeom>
          <a:ln w="388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325">
              <a:lnSpc>
                <a:spcPts val="810"/>
              </a:lnSpc>
            </a:pPr>
            <a:r>
              <a:rPr sz="750" spc="5" dirty="0">
                <a:latin typeface="Arial"/>
                <a:cs typeface="Arial"/>
              </a:rPr>
              <a:t>0.693147181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365" y="1329537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LOG(b,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n)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365" y="1524901"/>
            <a:ext cx="3627754" cy="229870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</a:t>
            </a:r>
            <a:r>
              <a:rPr sz="1000" dirty="0">
                <a:latin typeface="Arial"/>
                <a:cs typeface="Arial"/>
              </a:rPr>
              <a:t>returns </a:t>
            </a:r>
            <a:r>
              <a:rPr sz="1000" i="1" spc="-5" dirty="0">
                <a:latin typeface="Arial"/>
                <a:cs typeface="Arial"/>
              </a:rPr>
              <a:t>log</a:t>
            </a:r>
            <a:r>
              <a:rPr sz="1050" i="1" spc="-7" baseline="-11904" dirty="0">
                <a:latin typeface="Arial"/>
                <a:cs typeface="Arial"/>
              </a:rPr>
              <a:t>b </a:t>
            </a:r>
            <a:r>
              <a:rPr sz="1000" i="1" spc="-5" dirty="0">
                <a:latin typeface="Arial"/>
                <a:cs typeface="Arial"/>
              </a:rPr>
              <a:t>n</a:t>
            </a:r>
            <a:r>
              <a:rPr sz="1000" i="1" spc="-1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value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1792432"/>
            <a:ext cx="195833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LOG(4,10)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spc="-30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5365" y="2023659"/>
            <a:ext cx="687070" cy="130810"/>
          </a:xfrm>
          <a:prstGeom prst="rect">
            <a:avLst/>
          </a:prstGeom>
          <a:ln w="420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ts val="875"/>
              </a:lnSpc>
            </a:pPr>
            <a:r>
              <a:rPr sz="800" spc="15" dirty="0">
                <a:latin typeface="Arial"/>
                <a:cs typeface="Arial"/>
              </a:rPr>
              <a:t>LOG(4,10)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15365" y="2154181"/>
            <a:ext cx="687070" cy="130810"/>
          </a:xfrm>
          <a:prstGeom prst="rect">
            <a:avLst/>
          </a:prstGeom>
          <a:ln w="420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ts val="875"/>
              </a:lnSpc>
            </a:pPr>
            <a:r>
              <a:rPr sz="800" spc="15" dirty="0">
                <a:latin typeface="Arial"/>
                <a:cs typeface="Arial"/>
              </a:rPr>
              <a:t>1.66096405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0365" y="2400693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MOD(n,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m)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0365" y="2596070"/>
            <a:ext cx="3627754" cy="229870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</a:t>
            </a:r>
            <a:r>
              <a:rPr sz="1000" dirty="0">
                <a:latin typeface="Arial"/>
                <a:cs typeface="Arial"/>
              </a:rPr>
              <a:t>returns </a:t>
            </a:r>
            <a:r>
              <a:rPr sz="1000" spc="-5" dirty="0">
                <a:latin typeface="Arial"/>
                <a:cs typeface="Arial"/>
              </a:rPr>
              <a:t>the integer remainder 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n/m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2863588"/>
            <a:ext cx="1986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MOD(15,4)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spc="-30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16991" y="3094928"/>
            <a:ext cx="685165" cy="137795"/>
          </a:xfrm>
          <a:prstGeom prst="rect">
            <a:avLst/>
          </a:prstGeom>
          <a:ln w="442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919"/>
              </a:lnSpc>
            </a:pPr>
            <a:r>
              <a:rPr sz="850" spc="10" dirty="0">
                <a:latin typeface="Arial"/>
                <a:cs typeface="Arial"/>
              </a:rPr>
              <a:t>MOD(15,4)</a:t>
            </a:r>
            <a:endParaRPr sz="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16991" y="3232226"/>
            <a:ext cx="685165" cy="137795"/>
          </a:xfrm>
          <a:prstGeom prst="rect">
            <a:avLst/>
          </a:prstGeom>
          <a:ln w="442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19"/>
              </a:lnSpc>
            </a:pPr>
            <a:r>
              <a:rPr sz="850" spc="10" dirty="0">
                <a:latin typeface="Arial"/>
                <a:cs typeface="Arial"/>
              </a:rPr>
              <a:t>3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1264920"/>
          </a:xfrm>
          <a:custGeom>
            <a:avLst/>
            <a:gdLst/>
            <a:ahLst/>
            <a:cxnLst/>
            <a:rect l="l" t="t" r="r" b="b"/>
            <a:pathLst>
              <a:path w="720089" h="1264920">
                <a:moveTo>
                  <a:pt x="0" y="1264907"/>
                </a:moveTo>
                <a:lnTo>
                  <a:pt x="720001" y="1264907"/>
                </a:lnTo>
                <a:lnTo>
                  <a:pt x="720001" y="0"/>
                </a:lnTo>
                <a:lnTo>
                  <a:pt x="0" y="0"/>
                </a:lnTo>
                <a:lnTo>
                  <a:pt x="0" y="126490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6070" y="65083"/>
            <a:ext cx="652780" cy="25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500" b="1" spc="-5" dirty="0">
                <a:latin typeface="Arial"/>
                <a:cs typeface="Arial"/>
              </a:rPr>
              <a:t>Chittaranjan</a:t>
            </a:r>
            <a:r>
              <a:rPr sz="500" b="1" spc="-20" dirty="0">
                <a:latin typeface="Arial"/>
                <a:cs typeface="Arial"/>
              </a:rPr>
              <a:t> </a:t>
            </a:r>
            <a:r>
              <a:rPr sz="500" b="1" spc="-5" dirty="0">
                <a:latin typeface="Arial"/>
                <a:cs typeface="Arial"/>
              </a:rPr>
              <a:t>Pradhan</a:t>
            </a:r>
            <a:endParaRPr sz="5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16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925963" y="534678"/>
            <a:ext cx="498475" cy="729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DUAL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 Table</a:t>
            </a:r>
            <a:endParaRPr sz="500">
              <a:latin typeface="Arial"/>
              <a:cs typeface="Arial"/>
            </a:endParaRPr>
          </a:p>
          <a:p>
            <a:pPr marR="5080">
              <a:lnSpc>
                <a:spcPct val="177500"/>
              </a:lnSpc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Employee 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Table 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  Group Functions  Scalar</a:t>
            </a:r>
            <a:r>
              <a:rPr sz="5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204"/>
              </a:spcBef>
            </a:pPr>
            <a:r>
              <a:rPr sz="400" spc="-5" dirty="0">
                <a:latin typeface="Arial"/>
                <a:cs typeface="Arial"/>
              </a:rPr>
              <a:t>Date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003" y="1264907"/>
            <a:ext cx="720090" cy="8699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Numeric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003" y="1351724"/>
            <a:ext cx="720090" cy="210439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Character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  <a:p>
            <a:pPr marL="62865" marR="161925">
              <a:lnSpc>
                <a:spcPct val="142400"/>
              </a:lnSpc>
            </a:pPr>
            <a:r>
              <a:rPr sz="400" spc="-5" dirty="0">
                <a:latin typeface="Arial"/>
                <a:cs typeface="Arial"/>
              </a:rPr>
              <a:t>Conversion</a:t>
            </a:r>
            <a:r>
              <a:rPr sz="400" spc="-4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  Misc.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12769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Numeric</a:t>
            </a:r>
            <a:r>
              <a:rPr spc="-35" dirty="0"/>
              <a:t> </a:t>
            </a:r>
            <a:r>
              <a:rPr spc="-5" dirty="0"/>
              <a:t>Functions...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0365" y="406514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POWER(m,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n)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65" y="601891"/>
            <a:ext cx="3627754" cy="228600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</a:t>
            </a:r>
            <a:r>
              <a:rPr sz="1000" dirty="0">
                <a:latin typeface="Arial"/>
                <a:cs typeface="Arial"/>
              </a:rPr>
              <a:t>returns </a:t>
            </a:r>
            <a:r>
              <a:rPr sz="1000" spc="-5" dirty="0">
                <a:latin typeface="Arial"/>
                <a:cs typeface="Arial"/>
              </a:rPr>
              <a:t>m raised to </a:t>
            </a:r>
            <a:r>
              <a:rPr sz="1000" spc="-10" dirty="0">
                <a:latin typeface="Arial"/>
                <a:cs typeface="Arial"/>
              </a:rPr>
              <a:t>power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880547"/>
            <a:ext cx="20955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</a:t>
            </a:r>
            <a:r>
              <a:rPr sz="1000" i="1" spc="-10" dirty="0">
                <a:latin typeface="Arial"/>
                <a:cs typeface="Arial"/>
              </a:rPr>
              <a:t>POWER(4,3) FROM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3140" y="1162226"/>
            <a:ext cx="688975" cy="121285"/>
          </a:xfrm>
          <a:prstGeom prst="rect">
            <a:avLst/>
          </a:prstGeom>
          <a:ln w="3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325">
              <a:lnSpc>
                <a:spcPts val="810"/>
              </a:lnSpc>
            </a:pPr>
            <a:r>
              <a:rPr sz="750" spc="5" dirty="0">
                <a:latin typeface="Arial"/>
                <a:cs typeface="Arial"/>
              </a:rPr>
              <a:t>POWER(4,3)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3140" y="1283503"/>
            <a:ext cx="688975" cy="121285"/>
          </a:xfrm>
          <a:prstGeom prst="rect">
            <a:avLst/>
          </a:prstGeom>
          <a:ln w="3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10"/>
              </a:lnSpc>
            </a:pPr>
            <a:r>
              <a:rPr sz="750" spc="10" dirty="0">
                <a:latin typeface="Arial"/>
                <a:cs typeface="Arial"/>
              </a:rPr>
              <a:t>64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365" y="1596529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SQRT(n)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365" y="1791893"/>
            <a:ext cx="3627754" cy="228600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</a:t>
            </a:r>
            <a:r>
              <a:rPr sz="1000" dirty="0">
                <a:latin typeface="Arial"/>
                <a:cs typeface="Arial"/>
              </a:rPr>
              <a:t>returns </a:t>
            </a:r>
            <a:r>
              <a:rPr sz="1000" spc="-5" dirty="0">
                <a:latin typeface="Arial"/>
                <a:cs typeface="Arial"/>
              </a:rPr>
              <a:t>the square root of the number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070549"/>
            <a:ext cx="1933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</a:t>
            </a:r>
            <a:r>
              <a:rPr sz="1000" i="1" spc="-10" dirty="0">
                <a:latin typeface="Arial"/>
                <a:cs typeface="Arial"/>
              </a:rPr>
              <a:t>SQRT(25) FROM</a:t>
            </a:r>
            <a:r>
              <a:rPr sz="1000" i="1" spc="-20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9251" y="2352652"/>
            <a:ext cx="682625" cy="147320"/>
          </a:xfrm>
          <a:prstGeom prst="rect">
            <a:avLst/>
          </a:prstGeom>
          <a:ln w="472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ts val="980"/>
              </a:lnSpc>
            </a:pPr>
            <a:r>
              <a:rPr sz="900" spc="10" dirty="0">
                <a:latin typeface="Arial"/>
                <a:cs typeface="Arial"/>
              </a:rPr>
              <a:t>SQRT(25)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19251" y="2499409"/>
            <a:ext cx="682625" cy="147320"/>
          </a:xfrm>
          <a:prstGeom prst="rect">
            <a:avLst/>
          </a:prstGeom>
          <a:ln w="472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80"/>
              </a:lnSpc>
            </a:pPr>
            <a:r>
              <a:rPr sz="900" spc="15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716230"/>
            <a:ext cx="19754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</a:t>
            </a:r>
            <a:r>
              <a:rPr sz="1000" i="1" spc="-10" dirty="0">
                <a:latin typeface="Arial"/>
                <a:cs typeface="Arial"/>
              </a:rPr>
              <a:t>SQRT(-25) FROM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5551" y="3016342"/>
            <a:ext cx="2126615" cy="131445"/>
          </a:xfrm>
          <a:prstGeom prst="rect">
            <a:avLst/>
          </a:prstGeom>
          <a:ln w="423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ts val="875"/>
              </a:lnSpc>
            </a:pPr>
            <a:r>
              <a:rPr sz="800" spc="15" dirty="0">
                <a:latin typeface="Arial"/>
                <a:cs typeface="Arial"/>
              </a:rPr>
              <a:t>ORA-01428: argument </a:t>
            </a:r>
            <a:r>
              <a:rPr sz="800" spc="10" dirty="0">
                <a:latin typeface="Arial"/>
                <a:cs typeface="Arial"/>
              </a:rPr>
              <a:t>’-25’ is </a:t>
            </a:r>
            <a:r>
              <a:rPr sz="800" spc="15" dirty="0">
                <a:latin typeface="Arial"/>
                <a:cs typeface="Arial"/>
              </a:rPr>
              <a:t>out </a:t>
            </a:r>
            <a:r>
              <a:rPr sz="800" spc="10" dirty="0">
                <a:latin typeface="Arial"/>
                <a:cs typeface="Arial"/>
              </a:rPr>
              <a:t>of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spc="15" dirty="0">
                <a:latin typeface="Arial"/>
                <a:cs typeface="Arial"/>
              </a:rPr>
              <a:t>range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1264920"/>
          </a:xfrm>
          <a:custGeom>
            <a:avLst/>
            <a:gdLst/>
            <a:ahLst/>
            <a:cxnLst/>
            <a:rect l="l" t="t" r="r" b="b"/>
            <a:pathLst>
              <a:path w="720089" h="1264920">
                <a:moveTo>
                  <a:pt x="0" y="1264907"/>
                </a:moveTo>
                <a:lnTo>
                  <a:pt x="720001" y="1264907"/>
                </a:lnTo>
                <a:lnTo>
                  <a:pt x="720001" y="0"/>
                </a:lnTo>
                <a:lnTo>
                  <a:pt x="0" y="0"/>
                </a:lnTo>
                <a:lnTo>
                  <a:pt x="0" y="126490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6070" y="65083"/>
            <a:ext cx="652780" cy="25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500" b="1" spc="-5" dirty="0">
                <a:latin typeface="Arial"/>
                <a:cs typeface="Arial"/>
              </a:rPr>
              <a:t>Chittaranjan</a:t>
            </a:r>
            <a:r>
              <a:rPr sz="500" b="1" spc="-20" dirty="0">
                <a:latin typeface="Arial"/>
                <a:cs typeface="Arial"/>
              </a:rPr>
              <a:t> </a:t>
            </a:r>
            <a:r>
              <a:rPr sz="500" b="1" spc="-5" dirty="0">
                <a:latin typeface="Arial"/>
                <a:cs typeface="Arial"/>
              </a:rPr>
              <a:t>Pradhan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17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925963" y="534678"/>
            <a:ext cx="498475" cy="729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DUAL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 Table</a:t>
            </a:r>
            <a:endParaRPr sz="500">
              <a:latin typeface="Arial"/>
              <a:cs typeface="Arial"/>
            </a:endParaRPr>
          </a:p>
          <a:p>
            <a:pPr marR="5080">
              <a:lnSpc>
                <a:spcPct val="177500"/>
              </a:lnSpc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Employee 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Table 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  Group Functions  Scalar</a:t>
            </a:r>
            <a:r>
              <a:rPr sz="5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204"/>
              </a:spcBef>
            </a:pPr>
            <a:r>
              <a:rPr sz="400" spc="-5" dirty="0">
                <a:latin typeface="Arial"/>
                <a:cs typeface="Arial"/>
              </a:rPr>
              <a:t>Date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003" y="1264907"/>
            <a:ext cx="720090" cy="8699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Numeric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003" y="1351724"/>
            <a:ext cx="720090" cy="210439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Character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  <a:p>
            <a:pPr marL="62865" marR="161925">
              <a:lnSpc>
                <a:spcPct val="142400"/>
              </a:lnSpc>
            </a:pPr>
            <a:r>
              <a:rPr sz="400" spc="-5" dirty="0">
                <a:latin typeface="Arial"/>
                <a:cs typeface="Arial"/>
              </a:rPr>
              <a:t>Conversion</a:t>
            </a:r>
            <a:r>
              <a:rPr sz="400" spc="-4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  Misc.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12769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Numeric</a:t>
            </a:r>
            <a:r>
              <a:rPr spc="-35" dirty="0"/>
              <a:t> </a:t>
            </a:r>
            <a:r>
              <a:rPr spc="-5" dirty="0"/>
              <a:t>Functions...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0365" y="579170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ROUND(m,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[n])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65" y="774534"/>
            <a:ext cx="3627754" cy="229870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</a:t>
            </a:r>
            <a:r>
              <a:rPr sz="1000" dirty="0">
                <a:latin typeface="Arial"/>
                <a:cs typeface="Arial"/>
              </a:rPr>
              <a:t>returns </a:t>
            </a:r>
            <a:r>
              <a:rPr sz="1000" spc="-5" dirty="0">
                <a:latin typeface="Arial"/>
                <a:cs typeface="Arial"/>
              </a:rPr>
              <a:t>m, rounded to n places to the </a:t>
            </a:r>
            <a:r>
              <a:rPr sz="1000" dirty="0">
                <a:latin typeface="Arial"/>
                <a:cs typeface="Arial"/>
              </a:rPr>
              <a:t>right </a:t>
            </a:r>
            <a:r>
              <a:rPr sz="1000" spc="-5" dirty="0">
                <a:latin typeface="Arial"/>
                <a:cs typeface="Arial"/>
              </a:rPr>
              <a:t>of a decimal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point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054714"/>
            <a:ext cx="32613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ROUND(15.19,1), ROUND(15.19)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spc="-20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98238" y="1334453"/>
          <a:ext cx="2128520" cy="311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1885"/>
                <a:gridCol w="1009015"/>
              </a:tblGrid>
              <a:tr h="153035">
                <a:tc>
                  <a:txBody>
                    <a:bodyPr/>
                    <a:lstStyle/>
                    <a:p>
                      <a:pPr marR="1905" algn="ctr">
                        <a:lnSpc>
                          <a:spcPts val="1025"/>
                        </a:lnSpc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ROUND(15.19,1)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025"/>
                        </a:lnSpc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ROUND(15.19)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035">
                <a:tc>
                  <a:txBody>
                    <a:bodyPr/>
                    <a:lstStyle/>
                    <a:p>
                      <a:pPr marR="1905" algn="ctr">
                        <a:lnSpc>
                          <a:spcPts val="1025"/>
                        </a:lnSpc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15.2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025"/>
                        </a:lnSpc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15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30365" y="1835302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TRUNC(m,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n)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365" y="2030679"/>
            <a:ext cx="3627754" cy="228600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</a:t>
            </a:r>
            <a:r>
              <a:rPr sz="1000" dirty="0">
                <a:latin typeface="Arial"/>
                <a:cs typeface="Arial"/>
              </a:rPr>
              <a:t>returns </a:t>
            </a:r>
            <a:r>
              <a:rPr sz="1000" spc="-5" dirty="0">
                <a:latin typeface="Arial"/>
                <a:cs typeface="Arial"/>
              </a:rPr>
              <a:t>the truncated </a:t>
            </a:r>
            <a:r>
              <a:rPr sz="1000" spc="-10" dirty="0">
                <a:latin typeface="Arial"/>
                <a:cs typeface="Arial"/>
              </a:rPr>
              <a:t>value </a:t>
            </a:r>
            <a:r>
              <a:rPr sz="1000" spc="-5" dirty="0">
                <a:latin typeface="Arial"/>
                <a:cs typeface="Arial"/>
              </a:rPr>
              <a:t>of m up to 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positions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309335"/>
            <a:ext cx="2305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TRUNC(15.19,1)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spc="-50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9684" y="2591461"/>
            <a:ext cx="1042035" cy="148590"/>
          </a:xfrm>
          <a:prstGeom prst="rect">
            <a:avLst/>
          </a:prstGeom>
          <a:ln w="478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ts val="1000"/>
              </a:lnSpc>
            </a:pPr>
            <a:r>
              <a:rPr sz="950" spc="-10" dirty="0">
                <a:latin typeface="Arial"/>
                <a:cs typeface="Arial"/>
              </a:rPr>
              <a:t>TRUNC(15.19,1)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9684" y="2739953"/>
            <a:ext cx="1042035" cy="148590"/>
          </a:xfrm>
          <a:prstGeom prst="rect">
            <a:avLst/>
          </a:prstGeom>
          <a:ln w="478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sz="950" spc="-5" dirty="0">
                <a:latin typeface="Arial"/>
                <a:cs typeface="Arial"/>
              </a:rPr>
              <a:t>15.1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1264920"/>
          </a:xfrm>
          <a:custGeom>
            <a:avLst/>
            <a:gdLst/>
            <a:ahLst/>
            <a:cxnLst/>
            <a:rect l="l" t="t" r="r" b="b"/>
            <a:pathLst>
              <a:path w="720089" h="1264920">
                <a:moveTo>
                  <a:pt x="0" y="1264907"/>
                </a:moveTo>
                <a:lnTo>
                  <a:pt x="720001" y="1264907"/>
                </a:lnTo>
                <a:lnTo>
                  <a:pt x="720001" y="0"/>
                </a:lnTo>
                <a:lnTo>
                  <a:pt x="0" y="0"/>
                </a:lnTo>
                <a:lnTo>
                  <a:pt x="0" y="126490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6070" y="65083"/>
            <a:ext cx="652780" cy="25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500" b="1" spc="-5" dirty="0">
                <a:latin typeface="Arial"/>
                <a:cs typeface="Arial"/>
              </a:rPr>
              <a:t>Chittaranjan</a:t>
            </a:r>
            <a:r>
              <a:rPr sz="500" b="1" spc="-20" dirty="0">
                <a:latin typeface="Arial"/>
                <a:cs typeface="Arial"/>
              </a:rPr>
              <a:t> </a:t>
            </a:r>
            <a:r>
              <a:rPr sz="500" b="1" spc="-5" dirty="0">
                <a:latin typeface="Arial"/>
                <a:cs typeface="Arial"/>
              </a:rPr>
              <a:t>Pradhan</a:t>
            </a:r>
            <a:endParaRPr sz="5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18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925963" y="534678"/>
            <a:ext cx="498475" cy="729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DUAL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 Table</a:t>
            </a:r>
            <a:endParaRPr sz="500">
              <a:latin typeface="Arial"/>
              <a:cs typeface="Arial"/>
            </a:endParaRPr>
          </a:p>
          <a:p>
            <a:pPr marR="5080">
              <a:lnSpc>
                <a:spcPct val="177500"/>
              </a:lnSpc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Employee 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Table 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  Group Functions  Scalar</a:t>
            </a:r>
            <a:r>
              <a:rPr sz="5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 marL="24765">
              <a:lnSpc>
                <a:spcPct val="100000"/>
              </a:lnSpc>
              <a:spcBef>
                <a:spcPts val="204"/>
              </a:spcBef>
            </a:pPr>
            <a:r>
              <a:rPr sz="400" spc="-5" dirty="0">
                <a:latin typeface="Arial"/>
                <a:cs typeface="Arial"/>
              </a:rPr>
              <a:t>Date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003" y="1264907"/>
            <a:ext cx="720090" cy="8699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Numeric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003" y="1351724"/>
            <a:ext cx="720090" cy="210439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Character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  <a:p>
            <a:pPr marL="62865" marR="161925">
              <a:lnSpc>
                <a:spcPct val="142400"/>
              </a:lnSpc>
            </a:pPr>
            <a:r>
              <a:rPr sz="400" spc="-5" dirty="0">
                <a:latin typeface="Arial"/>
                <a:cs typeface="Arial"/>
              </a:rPr>
              <a:t>Conversion</a:t>
            </a:r>
            <a:r>
              <a:rPr sz="400" spc="-4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  Misc.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12769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Numeric</a:t>
            </a:r>
            <a:r>
              <a:rPr spc="-35" dirty="0"/>
              <a:t> </a:t>
            </a:r>
            <a:r>
              <a:rPr spc="-5" dirty="0"/>
              <a:t>Functions...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0365" y="415836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SIGN(n)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65" y="611212"/>
            <a:ext cx="3627754" cy="380365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 marR="95885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</a:t>
            </a:r>
            <a:r>
              <a:rPr sz="1000" dirty="0">
                <a:latin typeface="Arial"/>
                <a:cs typeface="Arial"/>
              </a:rPr>
              <a:t>returns </a:t>
            </a:r>
            <a:r>
              <a:rPr sz="1000" spc="-5" dirty="0">
                <a:latin typeface="Arial"/>
                <a:cs typeface="Arial"/>
              </a:rPr>
              <a:t>the sign of number n: -1 </a:t>
            </a:r>
            <a:r>
              <a:rPr sz="1000" spc="-15" dirty="0">
                <a:latin typeface="Arial"/>
                <a:cs typeface="Arial"/>
              </a:rPr>
              <a:t>for </a:t>
            </a:r>
            <a:r>
              <a:rPr sz="1000" spc="-10" dirty="0">
                <a:latin typeface="Arial"/>
                <a:cs typeface="Arial"/>
              </a:rPr>
              <a:t>negative, </a:t>
            </a:r>
            <a:r>
              <a:rPr sz="1000" spc="-5" dirty="0">
                <a:latin typeface="Arial"/>
                <a:cs typeface="Arial"/>
              </a:rPr>
              <a:t>0 </a:t>
            </a:r>
            <a:r>
              <a:rPr sz="1000" spc="-15" dirty="0">
                <a:latin typeface="Arial"/>
                <a:cs typeface="Arial"/>
              </a:rPr>
              <a:t>for zero, </a:t>
            </a:r>
            <a:r>
              <a:rPr sz="1000" spc="-5" dirty="0">
                <a:latin typeface="Arial"/>
                <a:cs typeface="Arial"/>
              </a:rPr>
              <a:t>1 </a:t>
            </a:r>
            <a:r>
              <a:rPr sz="1000" spc="-15" dirty="0">
                <a:latin typeface="Arial"/>
                <a:cs typeface="Arial"/>
              </a:rPr>
              <a:t>for  </a:t>
            </a:r>
            <a:r>
              <a:rPr sz="1000" spc="-5" dirty="0">
                <a:latin typeface="Arial"/>
                <a:cs typeface="Arial"/>
              </a:rPr>
              <a:t>positive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041697"/>
            <a:ext cx="19723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SIGN(-8.5)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spc="-25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7564" y="1323689"/>
            <a:ext cx="684530" cy="139700"/>
          </a:xfrm>
          <a:prstGeom prst="rect">
            <a:avLst/>
          </a:prstGeom>
          <a:ln w="45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ts val="935"/>
              </a:lnSpc>
            </a:pPr>
            <a:r>
              <a:rPr sz="850" spc="15" dirty="0">
                <a:latin typeface="Arial"/>
                <a:cs typeface="Arial"/>
              </a:rPr>
              <a:t>SIGN(-8.5)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7564" y="1463361"/>
            <a:ext cx="684530" cy="139700"/>
          </a:xfrm>
          <a:prstGeom prst="rect">
            <a:avLst/>
          </a:prstGeom>
          <a:ln w="45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35"/>
              </a:lnSpc>
            </a:pPr>
            <a:r>
              <a:rPr sz="850" spc="15" dirty="0">
                <a:latin typeface="Arial"/>
                <a:cs typeface="Arial"/>
              </a:rPr>
              <a:t>-1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365" y="1795081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SIN(n)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365" y="1990471"/>
            <a:ext cx="3627754" cy="220345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</a:t>
            </a:r>
            <a:r>
              <a:rPr sz="1000" dirty="0">
                <a:latin typeface="Arial"/>
                <a:cs typeface="Arial"/>
              </a:rPr>
              <a:t>returns </a:t>
            </a:r>
            <a:r>
              <a:rPr sz="1000" spc="-5" dirty="0">
                <a:latin typeface="Arial"/>
                <a:cs typeface="Arial"/>
              </a:rPr>
              <a:t>sine of n, where n is 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radian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261214"/>
            <a:ext cx="2689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SIN(60), SIN(1.047167)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078209" y="2540947"/>
          <a:ext cx="1768475" cy="311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210"/>
                <a:gridCol w="969010"/>
              </a:tblGrid>
              <a:tr h="152400">
                <a:tc>
                  <a:txBody>
                    <a:bodyPr/>
                    <a:lstStyle/>
                    <a:p>
                      <a:pPr marR="1905" algn="ctr">
                        <a:lnSpc>
                          <a:spcPts val="1025"/>
                        </a:lnSpc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SIN(60)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025"/>
                        </a:lnSpc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SIN(1.047167)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R="1905" algn="ctr">
                        <a:lnSpc>
                          <a:spcPts val="1025"/>
                        </a:lnSpc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-0.3048106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025"/>
                        </a:lnSpc>
                      </a:pPr>
                      <a:r>
                        <a:rPr sz="950" spc="10" dirty="0">
                          <a:latin typeface="Arial"/>
                          <a:cs typeface="Arial"/>
                        </a:rPr>
                        <a:t>0.8660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67297" y="2919366"/>
            <a:ext cx="339597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Other trigonometric functions are: </a:t>
            </a:r>
            <a:r>
              <a:rPr sz="1000" i="1" spc="-5" dirty="0">
                <a:latin typeface="Arial"/>
                <a:cs typeface="Arial"/>
              </a:rPr>
              <a:t>COS(n), </a:t>
            </a:r>
            <a:r>
              <a:rPr sz="1000" i="1" spc="-20" dirty="0">
                <a:latin typeface="Arial"/>
                <a:cs typeface="Arial"/>
              </a:rPr>
              <a:t>TAN(n), </a:t>
            </a:r>
            <a:r>
              <a:rPr sz="1000" i="1" spc="-5" dirty="0">
                <a:latin typeface="Arial"/>
                <a:cs typeface="Arial"/>
              </a:rPr>
              <a:t>SINH(n),  COSH(n),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TANH(n)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1351915"/>
          </a:xfrm>
          <a:custGeom>
            <a:avLst/>
            <a:gdLst/>
            <a:ahLst/>
            <a:cxnLst/>
            <a:rect l="l" t="t" r="r" b="b"/>
            <a:pathLst>
              <a:path w="720089" h="1351915">
                <a:moveTo>
                  <a:pt x="0" y="1351724"/>
                </a:moveTo>
                <a:lnTo>
                  <a:pt x="720001" y="1351724"/>
                </a:lnTo>
                <a:lnTo>
                  <a:pt x="720001" y="0"/>
                </a:lnTo>
                <a:lnTo>
                  <a:pt x="0" y="0"/>
                </a:lnTo>
                <a:lnTo>
                  <a:pt x="0" y="135172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6070" y="65083"/>
            <a:ext cx="652780" cy="25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500" b="1" spc="-5" dirty="0">
                <a:latin typeface="Arial"/>
                <a:cs typeface="Arial"/>
              </a:rPr>
              <a:t>Chittaranjan</a:t>
            </a:r>
            <a:r>
              <a:rPr sz="500" b="1" spc="-20" dirty="0">
                <a:latin typeface="Arial"/>
                <a:cs typeface="Arial"/>
              </a:rPr>
              <a:t> </a:t>
            </a:r>
            <a:r>
              <a:rPr sz="500" b="1" spc="-5" dirty="0">
                <a:latin typeface="Arial"/>
                <a:cs typeface="Arial"/>
              </a:rPr>
              <a:t>Pradhan</a:t>
            </a:r>
            <a:endParaRPr sz="5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19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925963" y="534678"/>
            <a:ext cx="498475" cy="816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DUAL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 Table</a:t>
            </a:r>
            <a:endParaRPr sz="500">
              <a:latin typeface="Arial"/>
              <a:cs typeface="Arial"/>
            </a:endParaRPr>
          </a:p>
          <a:p>
            <a:pPr marR="5080">
              <a:lnSpc>
                <a:spcPct val="177500"/>
              </a:lnSpc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Employee 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Table 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  Group Functions  Scalar</a:t>
            </a:r>
            <a:r>
              <a:rPr sz="5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 marL="24765" marR="41910">
              <a:lnSpc>
                <a:spcPct val="142400"/>
              </a:lnSpc>
              <a:spcBef>
                <a:spcPts val="5"/>
              </a:spcBef>
            </a:pPr>
            <a:r>
              <a:rPr sz="400" spc="-5" dirty="0">
                <a:latin typeface="Arial"/>
                <a:cs typeface="Arial"/>
              </a:rPr>
              <a:t>Date Functions  Numeric</a:t>
            </a:r>
            <a:r>
              <a:rPr sz="400" spc="-35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003" y="1351724"/>
            <a:ext cx="720090" cy="8699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Character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003" y="1438541"/>
            <a:ext cx="720090" cy="201803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Conversion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204"/>
              </a:spcBef>
            </a:pPr>
            <a:r>
              <a:rPr sz="400" spc="-5" dirty="0">
                <a:latin typeface="Arial"/>
                <a:cs typeface="Arial"/>
              </a:rPr>
              <a:t>Misc.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12560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Character</a:t>
            </a:r>
            <a:r>
              <a:rPr spc="-4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283875"/>
            <a:ext cx="3469004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These functions work on character </a:t>
            </a:r>
            <a:r>
              <a:rPr sz="1000" spc="-10" dirty="0">
                <a:latin typeface="Arial"/>
                <a:cs typeface="Arial"/>
              </a:rPr>
              <a:t>values. </a:t>
            </a:r>
            <a:r>
              <a:rPr sz="1000" spc="-5" dirty="0">
                <a:latin typeface="Arial"/>
                <a:cs typeface="Arial"/>
              </a:rPr>
              <a:t>The different types  of character functions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are: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65" y="664946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CHR(n)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365" y="860323"/>
            <a:ext cx="3627754" cy="229870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</a:t>
            </a:r>
            <a:r>
              <a:rPr sz="1000" dirty="0">
                <a:latin typeface="Arial"/>
                <a:cs typeface="Arial"/>
              </a:rPr>
              <a:t>returns </a:t>
            </a:r>
            <a:r>
              <a:rPr sz="1000" spc="-5" dirty="0">
                <a:latin typeface="Arial"/>
                <a:cs typeface="Arial"/>
              </a:rPr>
              <a:t>the ASCII character corresponding to the integer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140503"/>
            <a:ext cx="18599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CHR(70)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22992" y="1422847"/>
            <a:ext cx="678815" cy="162560"/>
          </a:xfrm>
          <a:prstGeom prst="rect">
            <a:avLst/>
          </a:prstGeom>
          <a:ln w="522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085"/>
              </a:lnSpc>
            </a:pPr>
            <a:r>
              <a:rPr sz="1000" spc="15" dirty="0">
                <a:latin typeface="Arial"/>
                <a:cs typeface="Arial"/>
              </a:rPr>
              <a:t>CHR(70)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2992" y="1585120"/>
            <a:ext cx="678815" cy="162560"/>
          </a:xfrm>
          <a:prstGeom prst="rect">
            <a:avLst/>
          </a:prstGeom>
          <a:ln w="522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085"/>
              </a:lnSpc>
            </a:pPr>
            <a:r>
              <a:rPr sz="1000" spc="15" dirty="0">
                <a:latin typeface="Arial"/>
                <a:cs typeface="Arial"/>
              </a:rPr>
              <a:t>F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365" y="1939798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15" dirty="0">
                <a:solidFill>
                  <a:srgbClr val="0000FF"/>
                </a:solidFill>
                <a:latin typeface="Arial"/>
                <a:cs typeface="Arial"/>
              </a:rPr>
              <a:t>CONCAT(s1,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s2)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0365" y="2135174"/>
            <a:ext cx="3627754" cy="380365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 marR="14605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joins the first </a:t>
            </a:r>
            <a:r>
              <a:rPr sz="1000" dirty="0">
                <a:latin typeface="Arial"/>
                <a:cs typeface="Arial"/>
              </a:rPr>
              <a:t>string </a:t>
            </a:r>
            <a:r>
              <a:rPr sz="1000" spc="-5" dirty="0">
                <a:latin typeface="Arial"/>
                <a:cs typeface="Arial"/>
              </a:rPr>
              <a:t>to the second </a:t>
            </a:r>
            <a:r>
              <a:rPr sz="1000" dirty="0">
                <a:latin typeface="Arial"/>
                <a:cs typeface="Arial"/>
              </a:rPr>
              <a:t>string. </a:t>
            </a:r>
            <a:r>
              <a:rPr sz="1000" spc="-5" dirty="0">
                <a:latin typeface="Arial"/>
                <a:cs typeface="Arial"/>
              </a:rPr>
              <a:t>It is similar to the ||  operator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565659"/>
            <a:ext cx="32270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</a:t>
            </a:r>
            <a:r>
              <a:rPr sz="1000" i="1" spc="-15" dirty="0">
                <a:latin typeface="Arial"/>
                <a:cs typeface="Arial"/>
              </a:rPr>
              <a:t>CONCAT(’RAM’,’KRISHNA’), </a:t>
            </a:r>
            <a:r>
              <a:rPr sz="1000" i="1" spc="-5" dirty="0">
                <a:latin typeface="Arial"/>
                <a:cs typeface="Arial"/>
              </a:rPr>
              <a:t>’RAM’||’KRISHNA’  </a:t>
            </a:r>
            <a:r>
              <a:rPr sz="1000" i="1" spc="-10" dirty="0">
                <a:latin typeface="Arial"/>
                <a:cs typeface="Arial"/>
              </a:rPr>
              <a:t>FROM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889377" y="2989314"/>
          <a:ext cx="2136775" cy="231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8095"/>
                <a:gridCol w="862965"/>
              </a:tblGrid>
              <a:tr h="113030">
                <a:tc>
                  <a:txBody>
                    <a:bodyPr/>
                    <a:lstStyle/>
                    <a:p>
                      <a:pPr algn="ctr">
                        <a:lnSpc>
                          <a:spcPts val="760"/>
                        </a:lnSpc>
                      </a:pPr>
                      <a:r>
                        <a:rPr sz="700" dirty="0">
                          <a:latin typeface="Arial"/>
                          <a:cs typeface="Arial"/>
                        </a:rPr>
                        <a:t>CONCAT(’RAM’,’KRISHNA’)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760"/>
                        </a:lnSpc>
                      </a:pPr>
                      <a:r>
                        <a:rPr sz="700" spc="10" dirty="0">
                          <a:latin typeface="Arial"/>
                          <a:cs typeface="Arial"/>
                        </a:rPr>
                        <a:t>’RAM’||’KRISHNA’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3030">
                <a:tc>
                  <a:txBody>
                    <a:bodyPr/>
                    <a:lstStyle/>
                    <a:p>
                      <a:pPr algn="ctr">
                        <a:lnSpc>
                          <a:spcPts val="760"/>
                        </a:lnSpc>
                      </a:pPr>
                      <a:r>
                        <a:rPr sz="700" spc="10" dirty="0">
                          <a:latin typeface="Arial"/>
                          <a:cs typeface="Arial"/>
                        </a:rPr>
                        <a:t>RAMKRISHNA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760"/>
                        </a:lnSpc>
                      </a:pPr>
                      <a:r>
                        <a:rPr sz="700" spc="10" dirty="0">
                          <a:latin typeface="Arial"/>
                          <a:cs typeface="Arial"/>
                        </a:rPr>
                        <a:t>RAMKRISHNA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3456304"/>
          </a:xfrm>
          <a:custGeom>
            <a:avLst/>
            <a:gdLst/>
            <a:ahLst/>
            <a:cxnLst/>
            <a:rect l="l" t="t" r="r" b="b"/>
            <a:pathLst>
              <a:path w="720089" h="3456304">
                <a:moveTo>
                  <a:pt x="0" y="3456000"/>
                </a:moveTo>
                <a:lnTo>
                  <a:pt x="720001" y="3456000"/>
                </a:lnTo>
                <a:lnTo>
                  <a:pt x="720001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53370" y="65083"/>
            <a:ext cx="665480" cy="25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00" b="1" spc="-5" dirty="0">
                <a:latin typeface="Arial"/>
                <a:cs typeface="Arial"/>
              </a:rPr>
              <a:t>Chittaranjan</a:t>
            </a:r>
            <a:r>
              <a:rPr sz="500" b="1" spc="-20" dirty="0">
                <a:latin typeface="Arial"/>
                <a:cs typeface="Arial"/>
              </a:rPr>
              <a:t> </a:t>
            </a:r>
            <a:r>
              <a:rPr sz="500" b="1" spc="-5" dirty="0">
                <a:latin typeface="Arial"/>
                <a:cs typeface="Arial"/>
              </a:rPr>
              <a:t>Pradhan</a:t>
            </a:r>
            <a:endParaRPr sz="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34678"/>
            <a:ext cx="537845" cy="1076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DUAL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 Table</a:t>
            </a:r>
            <a:endParaRPr sz="500">
              <a:latin typeface="Arial"/>
              <a:cs typeface="Arial"/>
            </a:endParaRPr>
          </a:p>
          <a:p>
            <a:pPr marL="12700" marR="31750">
              <a:lnSpc>
                <a:spcPct val="177500"/>
              </a:lnSpc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Employee 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Table 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  Group Functions  Scalar</a:t>
            </a:r>
            <a:r>
              <a:rPr sz="5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 marL="37465" marR="5080">
              <a:lnSpc>
                <a:spcPct val="142400"/>
              </a:lnSpc>
              <a:spcBef>
                <a:spcPts val="5"/>
              </a:spcBef>
            </a:pPr>
            <a:r>
              <a:rPr sz="400" spc="-5" dirty="0">
                <a:latin typeface="Arial"/>
                <a:cs typeface="Arial"/>
              </a:rPr>
              <a:t>Date Functions  Numeric Functions  Character Functions  Conversion</a:t>
            </a:r>
            <a:r>
              <a:rPr sz="400" spc="-4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  Misc.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11010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Built-in</a:t>
            </a:r>
            <a:r>
              <a:rPr spc="-4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6" name="object 6"/>
          <p:cNvSpPr/>
          <p:nvPr/>
        </p:nvSpPr>
        <p:spPr>
          <a:xfrm>
            <a:off x="105624" y="593436"/>
            <a:ext cx="145392" cy="145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959" y="572343"/>
            <a:ext cx="8928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1000" b="1" spc="-20" dirty="0">
                <a:solidFill>
                  <a:srgbClr val="0000FF"/>
                </a:solidFill>
                <a:latin typeface="Arial"/>
                <a:cs typeface="Arial"/>
              </a:rPr>
              <a:t>DUAL</a:t>
            </a:r>
            <a:r>
              <a:rPr sz="10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0000FF"/>
                </a:solidFill>
                <a:latin typeface="Arial"/>
                <a:cs typeface="Arial"/>
              </a:rPr>
              <a:t>Table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5624" y="949252"/>
            <a:ext cx="145392" cy="145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3959" y="928159"/>
            <a:ext cx="11417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1000" b="1" spc="-10" dirty="0">
                <a:solidFill>
                  <a:srgbClr val="0000FF"/>
                </a:solidFill>
                <a:latin typeface="Arial"/>
                <a:cs typeface="Arial"/>
              </a:rPr>
              <a:t>Employee</a:t>
            </a:r>
            <a:r>
              <a:rPr sz="1000" b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0000FF"/>
                </a:solidFill>
                <a:latin typeface="Arial"/>
                <a:cs typeface="Arial"/>
              </a:rPr>
              <a:t>Table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5624" y="1305068"/>
            <a:ext cx="145392" cy="145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3959" y="1283975"/>
            <a:ext cx="12693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1000" b="1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5624" y="1660884"/>
            <a:ext cx="145392" cy="145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624" y="2016700"/>
            <a:ext cx="145392" cy="145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3959" y="1639790"/>
            <a:ext cx="1529715" cy="1292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975" indent="-180975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90000"/>
              <a:buAutoNum type="arabicPlain" startAt="4"/>
              <a:tabLst>
                <a:tab pos="180975" algn="l"/>
              </a:tabLst>
            </a:pPr>
            <a:r>
              <a:rPr sz="1000" b="1" spc="-10" dirty="0">
                <a:solidFill>
                  <a:srgbClr val="0000FF"/>
                </a:solidFill>
                <a:latin typeface="Arial"/>
                <a:cs typeface="Arial"/>
              </a:rPr>
              <a:t>Group </a:t>
            </a: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"/>
              <a:buAutoNum type="arabicPlain" startAt="4"/>
            </a:pPr>
            <a:endParaRPr sz="1350">
              <a:latin typeface="Times New Roman"/>
              <a:cs typeface="Times New Roman"/>
            </a:endParaRPr>
          </a:p>
          <a:p>
            <a:pPr marL="180975" marR="84455" indent="-180975">
              <a:lnSpc>
                <a:spcPct val="100000"/>
              </a:lnSpc>
              <a:buClr>
                <a:srgbClr val="FFFFFF"/>
              </a:buClr>
              <a:buSzPct val="90000"/>
              <a:buAutoNum type="arabicPlain" startAt="4"/>
              <a:tabLst>
                <a:tab pos="180975" algn="l"/>
              </a:tabLst>
            </a:pPr>
            <a:r>
              <a:rPr sz="1000" b="1" spc="-5" dirty="0">
                <a:solidFill>
                  <a:srgbClr val="0000FF"/>
                </a:solidFill>
                <a:latin typeface="Arial"/>
                <a:cs typeface="Arial"/>
              </a:rPr>
              <a:t>Scalar Functions 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Date Functions  Numeric Functions  Character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Functions</a:t>
            </a:r>
            <a:endParaRPr sz="1000">
              <a:latin typeface="Arial"/>
              <a:cs typeface="Arial"/>
            </a:endParaRPr>
          </a:p>
          <a:p>
            <a:pPr marL="298450" marR="5080">
              <a:lnSpc>
                <a:spcPts val="1200"/>
              </a:lnSpc>
              <a:spcBef>
                <a:spcPts val="20"/>
              </a:spcBef>
            </a:pPr>
            <a:r>
              <a:rPr sz="1000" spc="-10" dirty="0">
                <a:latin typeface="Arial"/>
                <a:cs typeface="Arial"/>
              </a:rPr>
              <a:t>Conversion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Functions  Misc.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Functions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2</a:t>
            </a:fld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1351915"/>
          </a:xfrm>
          <a:custGeom>
            <a:avLst/>
            <a:gdLst/>
            <a:ahLst/>
            <a:cxnLst/>
            <a:rect l="l" t="t" r="r" b="b"/>
            <a:pathLst>
              <a:path w="720089" h="1351915">
                <a:moveTo>
                  <a:pt x="0" y="1351724"/>
                </a:moveTo>
                <a:lnTo>
                  <a:pt x="720001" y="1351724"/>
                </a:lnTo>
                <a:lnTo>
                  <a:pt x="720001" y="0"/>
                </a:lnTo>
                <a:lnTo>
                  <a:pt x="0" y="0"/>
                </a:lnTo>
                <a:lnTo>
                  <a:pt x="0" y="135172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6070" y="65083"/>
            <a:ext cx="652780" cy="25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500" b="1" spc="-5" dirty="0">
                <a:latin typeface="Arial"/>
                <a:cs typeface="Arial"/>
              </a:rPr>
              <a:t>Chittaranjan</a:t>
            </a:r>
            <a:r>
              <a:rPr sz="500" b="1" spc="-20" dirty="0">
                <a:latin typeface="Arial"/>
                <a:cs typeface="Arial"/>
              </a:rPr>
              <a:t> </a:t>
            </a:r>
            <a:r>
              <a:rPr sz="500" b="1" spc="-5" dirty="0">
                <a:latin typeface="Arial"/>
                <a:cs typeface="Arial"/>
              </a:rPr>
              <a:t>Pradhan</a:t>
            </a:r>
            <a:endParaRPr sz="5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20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925963" y="534678"/>
            <a:ext cx="498475" cy="816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DUAL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 Table</a:t>
            </a:r>
            <a:endParaRPr sz="500">
              <a:latin typeface="Arial"/>
              <a:cs typeface="Arial"/>
            </a:endParaRPr>
          </a:p>
          <a:p>
            <a:pPr marR="5080">
              <a:lnSpc>
                <a:spcPct val="177500"/>
              </a:lnSpc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Employee 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Table 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  Group Functions  Scalar</a:t>
            </a:r>
            <a:r>
              <a:rPr sz="5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 marL="24765" marR="41910">
              <a:lnSpc>
                <a:spcPct val="142400"/>
              </a:lnSpc>
              <a:spcBef>
                <a:spcPts val="5"/>
              </a:spcBef>
            </a:pPr>
            <a:r>
              <a:rPr sz="400" spc="-5" dirty="0">
                <a:latin typeface="Arial"/>
                <a:cs typeface="Arial"/>
              </a:rPr>
              <a:t>Date Functions  Numeric</a:t>
            </a:r>
            <a:r>
              <a:rPr sz="400" spc="-35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003" y="1351724"/>
            <a:ext cx="720090" cy="8699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Character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003" y="1438541"/>
            <a:ext cx="720090" cy="201803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Conversion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204"/>
              </a:spcBef>
            </a:pPr>
            <a:r>
              <a:rPr sz="400" spc="-5" dirty="0">
                <a:latin typeface="Arial"/>
                <a:cs typeface="Arial"/>
              </a:rPr>
              <a:t>Misc.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13614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Character</a:t>
            </a:r>
            <a:r>
              <a:rPr spc="-30" dirty="0"/>
              <a:t> </a:t>
            </a:r>
            <a:r>
              <a:rPr spc="-5" dirty="0"/>
              <a:t>Functions...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0365" y="475996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15" dirty="0">
                <a:solidFill>
                  <a:srgbClr val="0000FF"/>
                </a:solidFill>
                <a:latin typeface="Arial"/>
                <a:cs typeface="Arial"/>
              </a:rPr>
              <a:t>LPAD(s,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n,</a:t>
            </a: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c)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65" y="671360"/>
            <a:ext cx="3627754" cy="354965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 marR="327025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pads the </a:t>
            </a:r>
            <a:r>
              <a:rPr sz="1000" dirty="0">
                <a:latin typeface="Arial"/>
                <a:cs typeface="Arial"/>
              </a:rPr>
              <a:t>string </a:t>
            </a:r>
            <a:r>
              <a:rPr sz="1000" spc="-5" dirty="0">
                <a:latin typeface="Arial"/>
                <a:cs typeface="Arial"/>
              </a:rPr>
              <a:t>s with the character c to the left to a total  width 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076673"/>
            <a:ext cx="2637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</a:t>
            </a:r>
            <a:r>
              <a:rPr sz="1000" i="1" spc="-15" dirty="0">
                <a:latin typeface="Arial"/>
                <a:cs typeface="Arial"/>
              </a:rPr>
              <a:t>LPAD(’ORACLE’,10,’*’)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spc="-20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0823" y="1358874"/>
            <a:ext cx="1400810" cy="153670"/>
          </a:xfrm>
          <a:prstGeom prst="rect">
            <a:avLst/>
          </a:prstGeom>
          <a:ln w="494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1030"/>
              </a:lnSpc>
            </a:pPr>
            <a:r>
              <a:rPr sz="950" spc="-5" dirty="0">
                <a:latin typeface="Arial"/>
                <a:cs typeface="Arial"/>
              </a:rPr>
              <a:t>LPAD(’ORACLE’,10,’*’)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0823" y="1512251"/>
            <a:ext cx="1400810" cy="153670"/>
          </a:xfrm>
          <a:prstGeom prst="rect">
            <a:avLst/>
          </a:prstGeom>
          <a:ln w="494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1155">
              <a:lnSpc>
                <a:spcPts val="1030"/>
              </a:lnSpc>
            </a:pPr>
            <a:r>
              <a:rPr sz="950" spc="10" dirty="0">
                <a:latin typeface="Arial"/>
                <a:cs typeface="Arial"/>
              </a:rPr>
              <a:t>****ORACLE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365" y="1857895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15" dirty="0">
                <a:solidFill>
                  <a:srgbClr val="0000FF"/>
                </a:solidFill>
                <a:latin typeface="Arial"/>
                <a:cs typeface="Arial"/>
              </a:rPr>
              <a:t>RPAD(s,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n,</a:t>
            </a:r>
            <a:r>
              <a:rPr sz="9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c)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365" y="2053259"/>
            <a:ext cx="3627754" cy="354965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 marR="24765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pads the </a:t>
            </a:r>
            <a:r>
              <a:rPr sz="1000" dirty="0">
                <a:latin typeface="Arial"/>
                <a:cs typeface="Arial"/>
              </a:rPr>
              <a:t>string </a:t>
            </a:r>
            <a:r>
              <a:rPr sz="1000" spc="-5" dirty="0">
                <a:latin typeface="Arial"/>
                <a:cs typeface="Arial"/>
              </a:rPr>
              <a:t>s with the character c to the </a:t>
            </a:r>
            <a:r>
              <a:rPr sz="1000" dirty="0">
                <a:latin typeface="Arial"/>
                <a:cs typeface="Arial"/>
              </a:rPr>
              <a:t>right </a:t>
            </a:r>
            <a:r>
              <a:rPr sz="1000" spc="-5" dirty="0">
                <a:latin typeface="Arial"/>
                <a:cs typeface="Arial"/>
              </a:rPr>
              <a:t>to a total  width 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458572"/>
            <a:ext cx="26581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</a:t>
            </a:r>
            <a:r>
              <a:rPr sz="1000" i="1" spc="-15" dirty="0">
                <a:latin typeface="Arial"/>
                <a:cs typeface="Arial"/>
              </a:rPr>
              <a:t>RPAD(’ORACLE’,10,’*’)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spc="-20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60328" y="2740742"/>
            <a:ext cx="1401445" cy="151765"/>
          </a:xfrm>
          <a:prstGeom prst="rect">
            <a:avLst/>
          </a:prstGeom>
          <a:ln w="487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15"/>
              </a:lnSpc>
            </a:pPr>
            <a:r>
              <a:rPr sz="950" spc="-10" dirty="0">
                <a:latin typeface="Arial"/>
                <a:cs typeface="Arial"/>
              </a:rPr>
              <a:t>RPAD(’ORACLE’,10,’*’)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60328" y="2891957"/>
            <a:ext cx="1401445" cy="151765"/>
          </a:xfrm>
          <a:prstGeom prst="rect">
            <a:avLst/>
          </a:prstGeom>
          <a:ln w="487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6235">
              <a:lnSpc>
                <a:spcPts val="1015"/>
              </a:lnSpc>
            </a:pPr>
            <a:r>
              <a:rPr sz="950" dirty="0">
                <a:latin typeface="Arial"/>
                <a:cs typeface="Arial"/>
              </a:rPr>
              <a:t>ORACLE****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1351915"/>
          </a:xfrm>
          <a:custGeom>
            <a:avLst/>
            <a:gdLst/>
            <a:ahLst/>
            <a:cxnLst/>
            <a:rect l="l" t="t" r="r" b="b"/>
            <a:pathLst>
              <a:path w="720089" h="1351915">
                <a:moveTo>
                  <a:pt x="0" y="1351724"/>
                </a:moveTo>
                <a:lnTo>
                  <a:pt x="720001" y="1351724"/>
                </a:lnTo>
                <a:lnTo>
                  <a:pt x="720001" y="0"/>
                </a:lnTo>
                <a:lnTo>
                  <a:pt x="0" y="0"/>
                </a:lnTo>
                <a:lnTo>
                  <a:pt x="0" y="135172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6070" y="65083"/>
            <a:ext cx="652780" cy="25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500" b="1" spc="-5" dirty="0">
                <a:latin typeface="Arial"/>
                <a:cs typeface="Arial"/>
              </a:rPr>
              <a:t>Chittaranjan</a:t>
            </a:r>
            <a:r>
              <a:rPr sz="500" b="1" spc="-20" dirty="0">
                <a:latin typeface="Arial"/>
                <a:cs typeface="Arial"/>
              </a:rPr>
              <a:t> </a:t>
            </a:r>
            <a:r>
              <a:rPr sz="500" b="1" spc="-5" dirty="0">
                <a:latin typeface="Arial"/>
                <a:cs typeface="Arial"/>
              </a:rPr>
              <a:t>Pradhan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21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925963" y="534678"/>
            <a:ext cx="498475" cy="816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DUAL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 Table</a:t>
            </a:r>
            <a:endParaRPr sz="500">
              <a:latin typeface="Arial"/>
              <a:cs typeface="Arial"/>
            </a:endParaRPr>
          </a:p>
          <a:p>
            <a:pPr marR="5080">
              <a:lnSpc>
                <a:spcPct val="177500"/>
              </a:lnSpc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Employee 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Table 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  Group Functions  Scalar</a:t>
            </a:r>
            <a:r>
              <a:rPr sz="5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 marL="24765" marR="41910">
              <a:lnSpc>
                <a:spcPct val="142400"/>
              </a:lnSpc>
              <a:spcBef>
                <a:spcPts val="5"/>
              </a:spcBef>
            </a:pPr>
            <a:r>
              <a:rPr sz="400" spc="-5" dirty="0">
                <a:latin typeface="Arial"/>
                <a:cs typeface="Arial"/>
              </a:rPr>
              <a:t>Date Functions  Numeric</a:t>
            </a:r>
            <a:r>
              <a:rPr sz="400" spc="-35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003" y="1351724"/>
            <a:ext cx="720090" cy="8699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Character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003" y="1438541"/>
            <a:ext cx="720090" cy="201803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Conversion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204"/>
              </a:spcBef>
            </a:pPr>
            <a:r>
              <a:rPr sz="400" spc="-5" dirty="0">
                <a:latin typeface="Arial"/>
                <a:cs typeface="Arial"/>
              </a:rPr>
              <a:t>Misc.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13614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Character</a:t>
            </a:r>
            <a:r>
              <a:rPr spc="-30" dirty="0"/>
              <a:t> </a:t>
            </a:r>
            <a:r>
              <a:rPr spc="-5" dirty="0"/>
              <a:t>Functions...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0365" y="507733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INITCAP(s)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65" y="703097"/>
            <a:ext cx="3627754" cy="354965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 marR="132715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</a:t>
            </a:r>
            <a:r>
              <a:rPr sz="1000" dirty="0">
                <a:latin typeface="Arial"/>
                <a:cs typeface="Arial"/>
              </a:rPr>
              <a:t>returns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dirty="0">
                <a:latin typeface="Arial"/>
                <a:cs typeface="Arial"/>
              </a:rPr>
              <a:t>string </a:t>
            </a:r>
            <a:r>
              <a:rPr sz="1000" spc="-5" dirty="0">
                <a:latin typeface="Arial"/>
                <a:cs typeface="Arial"/>
              </a:rPr>
              <a:t>with capitalization of the first letter in each  word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108410"/>
            <a:ext cx="24155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INITCAP(’HELLO’) </a:t>
            </a:r>
            <a:r>
              <a:rPr sz="1000" i="1" spc="-10" dirty="0">
                <a:latin typeface="Arial"/>
                <a:cs typeface="Arial"/>
              </a:rPr>
              <a:t>FROM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6512" y="1390326"/>
            <a:ext cx="1045844" cy="135890"/>
          </a:xfrm>
          <a:prstGeom prst="rect">
            <a:avLst/>
          </a:prstGeom>
          <a:ln w="436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910"/>
              </a:lnSpc>
            </a:pPr>
            <a:r>
              <a:rPr sz="850" dirty="0">
                <a:latin typeface="Arial"/>
                <a:cs typeface="Arial"/>
              </a:rPr>
              <a:t>INITCAP(’HELLO’)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6512" y="1525719"/>
            <a:ext cx="1045844" cy="135890"/>
          </a:xfrm>
          <a:prstGeom prst="rect">
            <a:avLst/>
          </a:prstGeom>
          <a:ln w="436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10"/>
              </a:lnSpc>
            </a:pPr>
            <a:r>
              <a:rPr sz="850" dirty="0">
                <a:latin typeface="Arial"/>
                <a:cs typeface="Arial"/>
              </a:rPr>
              <a:t>Hello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731002"/>
            <a:ext cx="24066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INITCAP(E_NAME)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spc="-2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EMP;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365" y="1985429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LOWER(s)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0365" y="2180806"/>
            <a:ext cx="3627754" cy="203200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converts each letter 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lowercase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434277"/>
            <a:ext cx="23761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LOWER(’HELLO’)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spc="-45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37569" y="2716263"/>
            <a:ext cx="1044575" cy="140335"/>
          </a:xfrm>
          <a:prstGeom prst="rect">
            <a:avLst/>
          </a:prstGeom>
          <a:ln w="450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935"/>
              </a:lnSpc>
            </a:pPr>
            <a:r>
              <a:rPr sz="850" spc="15" dirty="0">
                <a:latin typeface="Arial"/>
                <a:cs typeface="Arial"/>
              </a:rPr>
              <a:t>LOWER(’HELLO’)</a:t>
            </a:r>
            <a:endParaRPr sz="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7569" y="2856004"/>
            <a:ext cx="1044575" cy="140335"/>
          </a:xfrm>
          <a:prstGeom prst="rect">
            <a:avLst/>
          </a:prstGeom>
          <a:ln w="450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35"/>
              </a:lnSpc>
            </a:pPr>
            <a:r>
              <a:rPr sz="850" spc="15" dirty="0">
                <a:latin typeface="Arial"/>
                <a:cs typeface="Arial"/>
              </a:rPr>
              <a:t>hello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1351915"/>
          </a:xfrm>
          <a:custGeom>
            <a:avLst/>
            <a:gdLst/>
            <a:ahLst/>
            <a:cxnLst/>
            <a:rect l="l" t="t" r="r" b="b"/>
            <a:pathLst>
              <a:path w="720089" h="1351915">
                <a:moveTo>
                  <a:pt x="0" y="1351724"/>
                </a:moveTo>
                <a:lnTo>
                  <a:pt x="720001" y="1351724"/>
                </a:lnTo>
                <a:lnTo>
                  <a:pt x="720001" y="0"/>
                </a:lnTo>
                <a:lnTo>
                  <a:pt x="0" y="0"/>
                </a:lnTo>
                <a:lnTo>
                  <a:pt x="0" y="135172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6070" y="65083"/>
            <a:ext cx="652780" cy="25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500" b="1" spc="-5" dirty="0">
                <a:latin typeface="Arial"/>
                <a:cs typeface="Arial"/>
              </a:rPr>
              <a:t>Chittaranjan</a:t>
            </a:r>
            <a:r>
              <a:rPr sz="500" b="1" spc="-20" dirty="0">
                <a:latin typeface="Arial"/>
                <a:cs typeface="Arial"/>
              </a:rPr>
              <a:t> </a:t>
            </a:r>
            <a:r>
              <a:rPr sz="500" b="1" spc="-5" dirty="0">
                <a:latin typeface="Arial"/>
                <a:cs typeface="Arial"/>
              </a:rPr>
              <a:t>Pradhan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22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925963" y="534678"/>
            <a:ext cx="498475" cy="816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DUAL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 Table</a:t>
            </a:r>
            <a:endParaRPr sz="500">
              <a:latin typeface="Arial"/>
              <a:cs typeface="Arial"/>
            </a:endParaRPr>
          </a:p>
          <a:p>
            <a:pPr marR="5080">
              <a:lnSpc>
                <a:spcPct val="177500"/>
              </a:lnSpc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Employee 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Table 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  Group Functions  Scalar</a:t>
            </a:r>
            <a:r>
              <a:rPr sz="5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 marL="24765" marR="41910">
              <a:lnSpc>
                <a:spcPct val="142400"/>
              </a:lnSpc>
              <a:spcBef>
                <a:spcPts val="5"/>
              </a:spcBef>
            </a:pPr>
            <a:r>
              <a:rPr sz="400" spc="-5" dirty="0">
                <a:latin typeface="Arial"/>
                <a:cs typeface="Arial"/>
              </a:rPr>
              <a:t>Date Functions  Numeric</a:t>
            </a:r>
            <a:r>
              <a:rPr sz="400" spc="-35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003" y="1351724"/>
            <a:ext cx="720090" cy="8699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Character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003" y="1438541"/>
            <a:ext cx="720090" cy="201803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Conversion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204"/>
              </a:spcBef>
            </a:pPr>
            <a:r>
              <a:rPr sz="400" spc="-5" dirty="0">
                <a:latin typeface="Arial"/>
                <a:cs typeface="Arial"/>
              </a:rPr>
              <a:t>Misc.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13614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Character</a:t>
            </a:r>
            <a:r>
              <a:rPr spc="-30" dirty="0"/>
              <a:t> </a:t>
            </a:r>
            <a:r>
              <a:rPr spc="-5" dirty="0"/>
              <a:t>Functions...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0365" y="420966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UPPER(s)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65" y="616343"/>
            <a:ext cx="3627754" cy="228600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converts each letter 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uppercase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894999"/>
            <a:ext cx="23101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UPPER(’HeLLo’)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spc="-15" dirty="0">
                <a:latin typeface="Arial"/>
                <a:cs typeface="Arial"/>
              </a:rPr>
              <a:t> DUAL;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7673" y="1168846"/>
            <a:ext cx="695325" cy="9906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660"/>
              </a:lnSpc>
            </a:pPr>
            <a:r>
              <a:rPr sz="600" spc="10" dirty="0">
                <a:latin typeface="Arial"/>
                <a:cs typeface="Arial"/>
              </a:rPr>
              <a:t>UPPER(’HeLLo’)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7673" y="1267406"/>
            <a:ext cx="695325" cy="9906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6535">
              <a:lnSpc>
                <a:spcPts val="660"/>
              </a:lnSpc>
            </a:pPr>
            <a:r>
              <a:rPr sz="600" spc="15" dirty="0">
                <a:latin typeface="Arial"/>
                <a:cs typeface="Arial"/>
              </a:rPr>
              <a:t>HELLO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365" y="1557350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15" dirty="0">
                <a:solidFill>
                  <a:srgbClr val="0000FF"/>
                </a:solidFill>
                <a:latin typeface="Arial"/>
                <a:cs typeface="Arial"/>
              </a:rPr>
              <a:t>LTRIM(s,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c)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365" y="1752727"/>
            <a:ext cx="3627754" cy="380365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 marR="8636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</a:t>
            </a:r>
            <a:r>
              <a:rPr sz="1000" dirty="0">
                <a:latin typeface="Arial"/>
                <a:cs typeface="Arial"/>
              </a:rPr>
              <a:t>trims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dirty="0">
                <a:latin typeface="Arial"/>
                <a:cs typeface="Arial"/>
              </a:rPr>
              <a:t>string </a:t>
            </a:r>
            <a:r>
              <a:rPr sz="1000" spc="-5" dirty="0">
                <a:latin typeface="Arial"/>
                <a:cs typeface="Arial"/>
              </a:rPr>
              <a:t>s from the left when the characters specified,  </a:t>
            </a:r>
            <a:r>
              <a:rPr sz="1000" spc="-10" dirty="0">
                <a:latin typeface="Arial"/>
                <a:cs typeface="Arial"/>
              </a:rPr>
              <a:t>c, </a:t>
            </a:r>
            <a:r>
              <a:rPr sz="1000" spc="-5" dirty="0">
                <a:latin typeface="Arial"/>
                <a:cs typeface="Arial"/>
              </a:rPr>
              <a:t>is present in 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183211"/>
            <a:ext cx="2435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</a:t>
            </a:r>
            <a:r>
              <a:rPr sz="1000" i="1" spc="-15" dirty="0">
                <a:latin typeface="Arial"/>
                <a:cs typeface="Arial"/>
              </a:rPr>
              <a:t>LTRIM(E_NAME,’S’)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spc="-4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EMP;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0365" y="2437638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RTRIM(s,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c)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0365" y="2633014"/>
            <a:ext cx="3627754" cy="380365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 marR="57658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</a:t>
            </a:r>
            <a:r>
              <a:rPr sz="1000" dirty="0">
                <a:latin typeface="Arial"/>
                <a:cs typeface="Arial"/>
              </a:rPr>
              <a:t>trims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dirty="0">
                <a:latin typeface="Arial"/>
                <a:cs typeface="Arial"/>
              </a:rPr>
              <a:t>string </a:t>
            </a:r>
            <a:r>
              <a:rPr sz="1000" spc="-5" dirty="0">
                <a:latin typeface="Arial"/>
                <a:cs typeface="Arial"/>
              </a:rPr>
              <a:t>s from the </a:t>
            </a:r>
            <a:r>
              <a:rPr sz="1000" dirty="0">
                <a:latin typeface="Arial"/>
                <a:cs typeface="Arial"/>
              </a:rPr>
              <a:t>right </a:t>
            </a:r>
            <a:r>
              <a:rPr sz="1000" spc="-5" dirty="0">
                <a:latin typeface="Arial"/>
                <a:cs typeface="Arial"/>
              </a:rPr>
              <a:t>when the characters  specified, </a:t>
            </a:r>
            <a:r>
              <a:rPr sz="1000" spc="-10" dirty="0">
                <a:latin typeface="Arial"/>
                <a:cs typeface="Arial"/>
              </a:rPr>
              <a:t>c, </a:t>
            </a:r>
            <a:r>
              <a:rPr sz="1000" spc="-5" dirty="0">
                <a:latin typeface="Arial"/>
                <a:cs typeface="Arial"/>
              </a:rPr>
              <a:t>is present in 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3063499"/>
            <a:ext cx="2418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</a:t>
            </a:r>
            <a:r>
              <a:rPr sz="1000" i="1" spc="-10" dirty="0">
                <a:latin typeface="Arial"/>
                <a:cs typeface="Arial"/>
              </a:rPr>
              <a:t>RTRIM(E_NAME,’I’) FROM</a:t>
            </a:r>
            <a:r>
              <a:rPr sz="1000" i="1" spc="-5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EMP;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1351915"/>
          </a:xfrm>
          <a:custGeom>
            <a:avLst/>
            <a:gdLst/>
            <a:ahLst/>
            <a:cxnLst/>
            <a:rect l="l" t="t" r="r" b="b"/>
            <a:pathLst>
              <a:path w="720089" h="1351915">
                <a:moveTo>
                  <a:pt x="0" y="1351724"/>
                </a:moveTo>
                <a:lnTo>
                  <a:pt x="720001" y="1351724"/>
                </a:lnTo>
                <a:lnTo>
                  <a:pt x="720001" y="0"/>
                </a:lnTo>
                <a:lnTo>
                  <a:pt x="0" y="0"/>
                </a:lnTo>
                <a:lnTo>
                  <a:pt x="0" y="135172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6070" y="65083"/>
            <a:ext cx="652780" cy="25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500" b="1" spc="-5" dirty="0">
                <a:latin typeface="Arial"/>
                <a:cs typeface="Arial"/>
              </a:rPr>
              <a:t>Chittaranjan</a:t>
            </a:r>
            <a:r>
              <a:rPr sz="500" b="1" spc="-20" dirty="0">
                <a:latin typeface="Arial"/>
                <a:cs typeface="Arial"/>
              </a:rPr>
              <a:t> </a:t>
            </a:r>
            <a:r>
              <a:rPr sz="500" b="1" spc="-5" dirty="0">
                <a:latin typeface="Arial"/>
                <a:cs typeface="Arial"/>
              </a:rPr>
              <a:t>Pradhan</a:t>
            </a:r>
            <a:endParaRPr sz="5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23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925963" y="534678"/>
            <a:ext cx="498475" cy="816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DUAL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 Table</a:t>
            </a:r>
            <a:endParaRPr sz="500">
              <a:latin typeface="Arial"/>
              <a:cs typeface="Arial"/>
            </a:endParaRPr>
          </a:p>
          <a:p>
            <a:pPr marR="5080">
              <a:lnSpc>
                <a:spcPct val="177500"/>
              </a:lnSpc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Employee 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Table 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  Group Functions  Scalar</a:t>
            </a:r>
            <a:r>
              <a:rPr sz="5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 marL="24765" marR="41910">
              <a:lnSpc>
                <a:spcPct val="142400"/>
              </a:lnSpc>
              <a:spcBef>
                <a:spcPts val="5"/>
              </a:spcBef>
            </a:pPr>
            <a:r>
              <a:rPr sz="400" spc="-5" dirty="0">
                <a:latin typeface="Arial"/>
                <a:cs typeface="Arial"/>
              </a:rPr>
              <a:t>Date Functions  Numeric</a:t>
            </a:r>
            <a:r>
              <a:rPr sz="400" spc="-35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003" y="1351724"/>
            <a:ext cx="720090" cy="8699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Character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003" y="1438541"/>
            <a:ext cx="720090" cy="201803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Conversion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204"/>
              </a:spcBef>
            </a:pPr>
            <a:r>
              <a:rPr sz="400" spc="-5" dirty="0">
                <a:latin typeface="Arial"/>
                <a:cs typeface="Arial"/>
              </a:rPr>
              <a:t>Misc.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13614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Character</a:t>
            </a:r>
            <a:r>
              <a:rPr spc="-30" dirty="0"/>
              <a:t> </a:t>
            </a:r>
            <a:r>
              <a:rPr spc="-5" dirty="0"/>
              <a:t>Functions...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0365" y="571322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REPLACE(s,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s1, s2)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65" y="766686"/>
            <a:ext cx="3627754" cy="229870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</a:t>
            </a:r>
            <a:r>
              <a:rPr sz="1000" dirty="0">
                <a:latin typeface="Arial"/>
                <a:cs typeface="Arial"/>
              </a:rPr>
              <a:t>returns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dirty="0">
                <a:latin typeface="Arial"/>
                <a:cs typeface="Arial"/>
              </a:rPr>
              <a:t>string </a:t>
            </a:r>
            <a:r>
              <a:rPr sz="1000" spc="-5" dirty="0">
                <a:latin typeface="Arial"/>
                <a:cs typeface="Arial"/>
              </a:rPr>
              <a:t>s with the replacement of s2 in place of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046866"/>
            <a:ext cx="31095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</a:t>
            </a:r>
            <a:r>
              <a:rPr sz="1000" i="1" spc="-15" dirty="0">
                <a:latin typeface="Arial"/>
                <a:cs typeface="Arial"/>
              </a:rPr>
              <a:t>REPLACE(’ORACLE’,’RAC’,’V’)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1893" y="1328476"/>
            <a:ext cx="1410335" cy="116205"/>
          </a:xfrm>
          <a:prstGeom prst="rect">
            <a:avLst/>
          </a:prstGeom>
          <a:ln w="374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775"/>
              </a:lnSpc>
            </a:pPr>
            <a:r>
              <a:rPr sz="700" spc="10" dirty="0">
                <a:latin typeface="Arial"/>
                <a:cs typeface="Arial"/>
              </a:rPr>
              <a:t>REPLACE(’ORACLE’,’RAC’,’V’)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1893" y="1444569"/>
            <a:ext cx="1410335" cy="116205"/>
          </a:xfrm>
          <a:prstGeom prst="rect">
            <a:avLst/>
          </a:prstGeom>
          <a:ln w="374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775"/>
              </a:lnSpc>
            </a:pPr>
            <a:r>
              <a:rPr sz="700" spc="10" dirty="0">
                <a:latin typeface="Arial"/>
                <a:cs typeface="Arial"/>
              </a:rPr>
              <a:t>OVLE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365" y="1752333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SUBSTR(s, n,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m)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365" y="1947710"/>
            <a:ext cx="3627754" cy="354965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 marR="361315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</a:t>
            </a:r>
            <a:r>
              <a:rPr sz="1000" dirty="0">
                <a:latin typeface="Arial"/>
                <a:cs typeface="Arial"/>
              </a:rPr>
              <a:t>returns </a:t>
            </a:r>
            <a:r>
              <a:rPr sz="1000" spc="-5" dirty="0">
                <a:latin typeface="Arial"/>
                <a:cs typeface="Arial"/>
              </a:rPr>
              <a:t>a substring, </a:t>
            </a:r>
            <a:r>
              <a:rPr sz="1000" dirty="0">
                <a:latin typeface="Arial"/>
                <a:cs typeface="Arial"/>
              </a:rPr>
              <a:t>starting </a:t>
            </a:r>
            <a:r>
              <a:rPr sz="1000" spc="-5" dirty="0">
                <a:latin typeface="Arial"/>
                <a:cs typeface="Arial"/>
              </a:rPr>
              <a:t>at character position n, and  </a:t>
            </a:r>
            <a:r>
              <a:rPr sz="1000" dirty="0">
                <a:latin typeface="Arial"/>
                <a:cs typeface="Arial"/>
              </a:rPr>
              <a:t>returns </a:t>
            </a:r>
            <a:r>
              <a:rPr sz="1000" spc="-5" dirty="0">
                <a:latin typeface="Arial"/>
                <a:cs typeface="Arial"/>
              </a:rPr>
              <a:t>m number 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characters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353023"/>
            <a:ext cx="28651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</a:t>
            </a:r>
            <a:r>
              <a:rPr sz="1000" i="1" spc="-15" dirty="0">
                <a:latin typeface="Arial"/>
                <a:cs typeface="Arial"/>
              </a:rPr>
              <a:t>SUBSTR(’DATABASE’,3,2)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spc="-40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5914" y="2634889"/>
            <a:ext cx="1406525" cy="133350"/>
          </a:xfrm>
          <a:prstGeom prst="rect">
            <a:avLst/>
          </a:prstGeom>
          <a:ln w="427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ts val="894"/>
              </a:lnSpc>
            </a:pPr>
            <a:r>
              <a:rPr sz="850" spc="-15" dirty="0">
                <a:latin typeface="Arial"/>
                <a:cs typeface="Arial"/>
              </a:rPr>
              <a:t>SUBSTR(’DATABASE’,3,2)</a:t>
            </a:r>
            <a:endParaRPr sz="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55914" y="2767681"/>
            <a:ext cx="1406525" cy="133350"/>
          </a:xfrm>
          <a:prstGeom prst="rect">
            <a:avLst/>
          </a:prstGeom>
          <a:ln w="427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94"/>
              </a:lnSpc>
            </a:pPr>
            <a:r>
              <a:rPr sz="850" spc="-60" dirty="0">
                <a:latin typeface="Arial"/>
                <a:cs typeface="Arial"/>
              </a:rPr>
              <a:t>TA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1351915"/>
          </a:xfrm>
          <a:custGeom>
            <a:avLst/>
            <a:gdLst/>
            <a:ahLst/>
            <a:cxnLst/>
            <a:rect l="l" t="t" r="r" b="b"/>
            <a:pathLst>
              <a:path w="720089" h="1351915">
                <a:moveTo>
                  <a:pt x="0" y="1351724"/>
                </a:moveTo>
                <a:lnTo>
                  <a:pt x="720001" y="1351724"/>
                </a:lnTo>
                <a:lnTo>
                  <a:pt x="720001" y="0"/>
                </a:lnTo>
                <a:lnTo>
                  <a:pt x="0" y="0"/>
                </a:lnTo>
                <a:lnTo>
                  <a:pt x="0" y="135172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6070" y="65083"/>
            <a:ext cx="652780" cy="25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500" b="1" spc="-5" dirty="0">
                <a:latin typeface="Arial"/>
                <a:cs typeface="Arial"/>
              </a:rPr>
              <a:t>Chittaranjan</a:t>
            </a:r>
            <a:r>
              <a:rPr sz="500" b="1" spc="-20" dirty="0">
                <a:latin typeface="Arial"/>
                <a:cs typeface="Arial"/>
              </a:rPr>
              <a:t> </a:t>
            </a:r>
            <a:r>
              <a:rPr sz="500" b="1" spc="-5" dirty="0">
                <a:latin typeface="Arial"/>
                <a:cs typeface="Arial"/>
              </a:rPr>
              <a:t>Pradhan</a:t>
            </a:r>
            <a:endParaRPr sz="5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24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925963" y="534678"/>
            <a:ext cx="498475" cy="816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DUAL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 Table</a:t>
            </a:r>
            <a:endParaRPr sz="500">
              <a:latin typeface="Arial"/>
              <a:cs typeface="Arial"/>
            </a:endParaRPr>
          </a:p>
          <a:p>
            <a:pPr marR="5080">
              <a:lnSpc>
                <a:spcPct val="177500"/>
              </a:lnSpc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Employee 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Table 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  Group Functions  Scalar</a:t>
            </a:r>
            <a:r>
              <a:rPr sz="5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 marL="24765" marR="41910">
              <a:lnSpc>
                <a:spcPct val="142400"/>
              </a:lnSpc>
              <a:spcBef>
                <a:spcPts val="5"/>
              </a:spcBef>
            </a:pPr>
            <a:r>
              <a:rPr sz="400" spc="-5" dirty="0">
                <a:latin typeface="Arial"/>
                <a:cs typeface="Arial"/>
              </a:rPr>
              <a:t>Date Functions  Numeric</a:t>
            </a:r>
            <a:r>
              <a:rPr sz="400" spc="-35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003" y="1351724"/>
            <a:ext cx="720090" cy="8699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Character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003" y="1438541"/>
            <a:ext cx="720090" cy="201803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Conversion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204"/>
              </a:spcBef>
            </a:pPr>
            <a:r>
              <a:rPr sz="400" spc="-5" dirty="0">
                <a:latin typeface="Arial"/>
                <a:cs typeface="Arial"/>
              </a:rPr>
              <a:t>Misc.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13614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Character</a:t>
            </a:r>
            <a:r>
              <a:rPr spc="-30" dirty="0"/>
              <a:t> </a:t>
            </a:r>
            <a:r>
              <a:rPr spc="-5" dirty="0"/>
              <a:t>Functions...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0365" y="534822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LENGTH(s)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65" y="730186"/>
            <a:ext cx="3627754" cy="229870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</a:t>
            </a:r>
            <a:r>
              <a:rPr sz="1000" dirty="0">
                <a:latin typeface="Arial"/>
                <a:cs typeface="Arial"/>
              </a:rPr>
              <a:t>returns </a:t>
            </a:r>
            <a:r>
              <a:rPr sz="1000" spc="-5" dirty="0">
                <a:latin typeface="Arial"/>
                <a:cs typeface="Arial"/>
              </a:rPr>
              <a:t>the number of characters present in the </a:t>
            </a:r>
            <a:r>
              <a:rPr sz="1000" dirty="0">
                <a:latin typeface="Arial"/>
                <a:cs typeface="Arial"/>
              </a:rPr>
              <a:t>string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010366"/>
            <a:ext cx="25311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LENGTH(’ORACLE’)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spc="-40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3771" y="1292097"/>
            <a:ext cx="1048385" cy="124460"/>
          </a:xfrm>
          <a:prstGeom prst="rect">
            <a:avLst/>
          </a:prstGeom>
          <a:ln w="39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594">
              <a:lnSpc>
                <a:spcPts val="825"/>
              </a:lnSpc>
            </a:pPr>
            <a:r>
              <a:rPr sz="750" spc="15" dirty="0">
                <a:latin typeface="Arial"/>
                <a:cs typeface="Arial"/>
              </a:rPr>
              <a:t>LENGTH(’ORACLE’)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3771" y="1416037"/>
            <a:ext cx="1048385" cy="124460"/>
          </a:xfrm>
          <a:prstGeom prst="rect">
            <a:avLst/>
          </a:prstGeom>
          <a:ln w="39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25"/>
              </a:lnSpc>
            </a:pPr>
            <a:r>
              <a:rPr sz="750" spc="20" dirty="0">
                <a:latin typeface="Arial"/>
                <a:cs typeface="Arial"/>
              </a:rPr>
              <a:t>6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365" y="1731759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SOUNDEX(s)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365" y="1927136"/>
            <a:ext cx="3627754" cy="228600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compares words that are spell </a:t>
            </a:r>
            <a:r>
              <a:rPr sz="1000" spc="-15" dirty="0">
                <a:latin typeface="Arial"/>
                <a:cs typeface="Arial"/>
              </a:rPr>
              <a:t>differently, </a:t>
            </a:r>
            <a:r>
              <a:rPr sz="1000" spc="-10" dirty="0">
                <a:latin typeface="Arial"/>
                <a:cs typeface="Arial"/>
              </a:rPr>
              <a:t>but </a:t>
            </a:r>
            <a:r>
              <a:rPr sz="1000" spc="-5" dirty="0">
                <a:latin typeface="Arial"/>
                <a:cs typeface="Arial"/>
              </a:rPr>
              <a:t>sound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alike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205792"/>
            <a:ext cx="260921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E_NAME </a:t>
            </a:r>
            <a:r>
              <a:rPr sz="1000" i="1" spc="-10" dirty="0">
                <a:latin typeface="Arial"/>
                <a:cs typeface="Arial"/>
              </a:rPr>
              <a:t>FROM </a:t>
            </a:r>
            <a:r>
              <a:rPr sz="1000" i="1" spc="-5" dirty="0">
                <a:latin typeface="Arial"/>
                <a:cs typeface="Arial"/>
              </a:rPr>
              <a:t>EMP WHERE  SOUNDEX(E_NAME)=SOUNDEX(’KEEING’);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21837" y="2639899"/>
            <a:ext cx="680085" cy="157480"/>
          </a:xfrm>
          <a:prstGeom prst="rect">
            <a:avLst/>
          </a:prstGeom>
          <a:ln w="507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1060"/>
              </a:lnSpc>
            </a:pPr>
            <a:r>
              <a:rPr sz="1000" dirty="0">
                <a:latin typeface="Arial"/>
                <a:cs typeface="Arial"/>
              </a:rPr>
              <a:t>E_NAME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21837" y="2797352"/>
            <a:ext cx="680085" cy="157480"/>
          </a:xfrm>
          <a:prstGeom prst="rect">
            <a:avLst/>
          </a:prstGeom>
          <a:ln w="507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ts val="1060"/>
              </a:lnSpc>
            </a:pPr>
            <a:r>
              <a:rPr sz="1000" dirty="0">
                <a:latin typeface="Arial"/>
                <a:cs typeface="Arial"/>
              </a:rPr>
              <a:t>KING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1438910"/>
          </a:xfrm>
          <a:custGeom>
            <a:avLst/>
            <a:gdLst/>
            <a:ahLst/>
            <a:cxnLst/>
            <a:rect l="l" t="t" r="r" b="b"/>
            <a:pathLst>
              <a:path w="720089" h="1438910">
                <a:moveTo>
                  <a:pt x="0" y="1438554"/>
                </a:moveTo>
                <a:lnTo>
                  <a:pt x="720001" y="1438554"/>
                </a:lnTo>
                <a:lnTo>
                  <a:pt x="720001" y="0"/>
                </a:lnTo>
                <a:lnTo>
                  <a:pt x="0" y="0"/>
                </a:lnTo>
                <a:lnTo>
                  <a:pt x="0" y="143855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88003" y="1525371"/>
            <a:ext cx="720090" cy="1931035"/>
          </a:xfrm>
          <a:custGeom>
            <a:avLst/>
            <a:gdLst/>
            <a:ahLst/>
            <a:cxnLst/>
            <a:rect l="l" t="t" r="r" b="b"/>
            <a:pathLst>
              <a:path w="720089" h="1931035">
                <a:moveTo>
                  <a:pt x="0" y="1930628"/>
                </a:moveTo>
                <a:lnTo>
                  <a:pt x="720001" y="1930628"/>
                </a:lnTo>
                <a:lnTo>
                  <a:pt x="720001" y="0"/>
                </a:lnTo>
                <a:lnTo>
                  <a:pt x="0" y="0"/>
                </a:lnTo>
                <a:lnTo>
                  <a:pt x="0" y="193062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66070" y="65083"/>
            <a:ext cx="652780" cy="25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500" b="1" spc="-5" dirty="0">
                <a:latin typeface="Arial"/>
                <a:cs typeface="Arial"/>
              </a:rPr>
              <a:t>Chittaranjan</a:t>
            </a:r>
            <a:r>
              <a:rPr sz="500" b="1" spc="-20" dirty="0">
                <a:latin typeface="Arial"/>
                <a:cs typeface="Arial"/>
              </a:rPr>
              <a:t> </a:t>
            </a:r>
            <a:r>
              <a:rPr sz="500" b="1" spc="-5" dirty="0">
                <a:latin typeface="Arial"/>
                <a:cs typeface="Arial"/>
              </a:rPr>
              <a:t>Pradhan</a:t>
            </a:r>
            <a:endParaRPr sz="5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25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3925963" y="534678"/>
            <a:ext cx="498475" cy="90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DUAL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 Table</a:t>
            </a:r>
            <a:endParaRPr sz="500">
              <a:latin typeface="Arial"/>
              <a:cs typeface="Arial"/>
            </a:endParaRPr>
          </a:p>
          <a:p>
            <a:pPr marR="5080">
              <a:lnSpc>
                <a:spcPct val="177500"/>
              </a:lnSpc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Employee 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Table 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  Group Functions  Scalar</a:t>
            </a:r>
            <a:r>
              <a:rPr sz="5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 marL="24765" marR="9525">
              <a:lnSpc>
                <a:spcPct val="142400"/>
              </a:lnSpc>
              <a:spcBef>
                <a:spcPts val="5"/>
              </a:spcBef>
            </a:pPr>
            <a:r>
              <a:rPr sz="400" spc="-5" dirty="0">
                <a:latin typeface="Arial"/>
                <a:cs typeface="Arial"/>
              </a:rPr>
              <a:t>Date Functions  Numeric Functions  Character</a:t>
            </a:r>
            <a:r>
              <a:rPr sz="400" spc="-35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003" y="1438554"/>
            <a:ext cx="720090" cy="8699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Conversion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1261" y="1525319"/>
            <a:ext cx="36766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Misc.</a:t>
            </a:r>
            <a:r>
              <a:rPr sz="40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13544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Conversion</a:t>
            </a:r>
            <a:r>
              <a:rPr spc="-4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338142"/>
            <a:ext cx="3373754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These functions convert data from one data type to </a:t>
            </a:r>
            <a:r>
              <a:rPr sz="1000" spc="-10" dirty="0">
                <a:latin typeface="Arial"/>
                <a:cs typeface="Arial"/>
              </a:rPr>
              <a:t>another.  </a:t>
            </a:r>
            <a:r>
              <a:rPr sz="1000" spc="-5" dirty="0">
                <a:latin typeface="Arial"/>
                <a:cs typeface="Arial"/>
              </a:rPr>
              <a:t>The different </a:t>
            </a:r>
            <a:r>
              <a:rPr sz="1000" spc="-10" dirty="0">
                <a:latin typeface="Arial"/>
                <a:cs typeface="Arial"/>
              </a:rPr>
              <a:t>conversion </a:t>
            </a:r>
            <a:r>
              <a:rPr sz="1000" spc="-5" dirty="0">
                <a:latin typeface="Arial"/>
                <a:cs typeface="Arial"/>
              </a:rPr>
              <a:t>functions are: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365" y="719226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TO_NUMBER(char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[,format])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365" y="914590"/>
            <a:ext cx="3627754" cy="381635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 marR="5588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converts a character </a:t>
            </a:r>
            <a:r>
              <a:rPr sz="1000" spc="-10" dirty="0">
                <a:latin typeface="Arial"/>
                <a:cs typeface="Arial"/>
              </a:rPr>
              <a:t>value </a:t>
            </a:r>
            <a:r>
              <a:rPr sz="1000" spc="-5" dirty="0">
                <a:latin typeface="Arial"/>
                <a:cs typeface="Arial"/>
              </a:rPr>
              <a:t>with </a:t>
            </a:r>
            <a:r>
              <a:rPr sz="1000" spc="-10" dirty="0">
                <a:latin typeface="Arial"/>
                <a:cs typeface="Arial"/>
              </a:rPr>
              <a:t>valid </a:t>
            </a:r>
            <a:r>
              <a:rPr sz="1000" spc="-5" dirty="0">
                <a:latin typeface="Arial"/>
                <a:cs typeface="Arial"/>
              </a:rPr>
              <a:t>digits to a number using  the </a:t>
            </a:r>
            <a:r>
              <a:rPr sz="1000" spc="-10" dirty="0">
                <a:latin typeface="Arial"/>
                <a:cs typeface="Arial"/>
              </a:rPr>
              <a:t>given </a:t>
            </a:r>
            <a:r>
              <a:rPr sz="1000" spc="-5" dirty="0">
                <a:latin typeface="Arial"/>
                <a:cs typeface="Arial"/>
              </a:rPr>
              <a:t>format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346598"/>
            <a:ext cx="278066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SUM(SAL) </a:t>
            </a:r>
            <a:r>
              <a:rPr sz="1000" i="1" spc="-10" dirty="0">
                <a:latin typeface="Arial"/>
                <a:cs typeface="Arial"/>
              </a:rPr>
              <a:t>FROM </a:t>
            </a:r>
            <a:r>
              <a:rPr sz="1000" i="1" spc="-5" dirty="0">
                <a:latin typeface="Arial"/>
                <a:cs typeface="Arial"/>
              </a:rPr>
              <a:t>EMP;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1000" i="1" spc="-5" dirty="0">
                <a:latin typeface="Arial"/>
                <a:cs typeface="Arial"/>
              </a:rPr>
              <a:t>SELECT SUM(TO_NUMBER(SAL))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spc="-5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EMP;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365" y="1752866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20" dirty="0">
                <a:solidFill>
                  <a:srgbClr val="0000FF"/>
                </a:solidFill>
                <a:latin typeface="Arial"/>
                <a:cs typeface="Arial"/>
              </a:rPr>
              <a:t>TO_DATE(char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[,format])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365" y="1948243"/>
            <a:ext cx="3627754" cy="380365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 marR="69215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converts a character </a:t>
            </a:r>
            <a:r>
              <a:rPr sz="1000" spc="-10" dirty="0">
                <a:latin typeface="Arial"/>
                <a:cs typeface="Arial"/>
              </a:rPr>
              <a:t>value </a:t>
            </a:r>
            <a:r>
              <a:rPr sz="1000" spc="-5" dirty="0">
                <a:latin typeface="Arial"/>
                <a:cs typeface="Arial"/>
              </a:rPr>
              <a:t>to date </a:t>
            </a:r>
            <a:r>
              <a:rPr sz="1000" spc="-10" dirty="0">
                <a:latin typeface="Arial"/>
                <a:cs typeface="Arial"/>
              </a:rPr>
              <a:t>value </a:t>
            </a:r>
            <a:r>
              <a:rPr sz="1000" spc="-5" dirty="0">
                <a:latin typeface="Arial"/>
                <a:cs typeface="Arial"/>
              </a:rPr>
              <a:t>based on the format  provided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378727"/>
            <a:ext cx="34937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</a:t>
            </a:r>
            <a:r>
              <a:rPr sz="1000" i="1" spc="-15" dirty="0">
                <a:latin typeface="Arial"/>
                <a:cs typeface="Arial"/>
              </a:rPr>
              <a:t>TO_DATE(’January </a:t>
            </a:r>
            <a:r>
              <a:rPr sz="1000" i="1" spc="-5" dirty="0">
                <a:latin typeface="Arial"/>
                <a:cs typeface="Arial"/>
              </a:rPr>
              <a:t>7, </a:t>
            </a:r>
            <a:r>
              <a:rPr sz="1000" i="1" spc="-15" dirty="0">
                <a:latin typeface="Arial"/>
                <a:cs typeface="Arial"/>
              </a:rPr>
              <a:t>1988’,’month </a:t>
            </a:r>
            <a:r>
              <a:rPr sz="1000" i="1" spc="-5" dirty="0">
                <a:latin typeface="Arial"/>
                <a:cs typeface="Arial"/>
              </a:rPr>
              <a:t>dd, yyyy’) </a:t>
            </a:r>
            <a:r>
              <a:rPr sz="1000" i="1" spc="-10" dirty="0">
                <a:latin typeface="Arial"/>
                <a:cs typeface="Arial"/>
              </a:rPr>
              <a:t>FROM 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3689" y="2805049"/>
            <a:ext cx="2837815" cy="165735"/>
          </a:xfrm>
          <a:prstGeom prst="rect">
            <a:avLst/>
          </a:prstGeom>
          <a:ln w="532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1115"/>
              </a:lnSpc>
            </a:pPr>
            <a:r>
              <a:rPr sz="1050" spc="-15" dirty="0">
                <a:latin typeface="Arial"/>
                <a:cs typeface="Arial"/>
              </a:rPr>
              <a:t>TO_DATE(’January </a:t>
            </a:r>
            <a:r>
              <a:rPr sz="1050" dirty="0">
                <a:latin typeface="Arial"/>
                <a:cs typeface="Arial"/>
              </a:rPr>
              <a:t>7, </a:t>
            </a:r>
            <a:r>
              <a:rPr sz="1050" spc="-10" dirty="0">
                <a:latin typeface="Arial"/>
                <a:cs typeface="Arial"/>
              </a:rPr>
              <a:t>1988’,’month </a:t>
            </a:r>
            <a:r>
              <a:rPr sz="1050" dirty="0">
                <a:latin typeface="Arial"/>
                <a:cs typeface="Arial"/>
              </a:rPr>
              <a:t>dd,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yyyy’)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3689" y="2970397"/>
            <a:ext cx="2837815" cy="165735"/>
          </a:xfrm>
          <a:prstGeom prst="rect">
            <a:avLst/>
          </a:prstGeom>
          <a:ln w="532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115"/>
              </a:lnSpc>
            </a:pPr>
            <a:r>
              <a:rPr sz="1050" spc="-5" dirty="0">
                <a:latin typeface="Arial"/>
                <a:cs typeface="Arial"/>
              </a:rPr>
              <a:t>07-JAN-88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1438910"/>
          </a:xfrm>
          <a:custGeom>
            <a:avLst/>
            <a:gdLst/>
            <a:ahLst/>
            <a:cxnLst/>
            <a:rect l="l" t="t" r="r" b="b"/>
            <a:pathLst>
              <a:path w="720089" h="1438910">
                <a:moveTo>
                  <a:pt x="0" y="1438554"/>
                </a:moveTo>
                <a:lnTo>
                  <a:pt x="720001" y="1438554"/>
                </a:lnTo>
                <a:lnTo>
                  <a:pt x="720001" y="0"/>
                </a:lnTo>
                <a:lnTo>
                  <a:pt x="0" y="0"/>
                </a:lnTo>
                <a:lnTo>
                  <a:pt x="0" y="143855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88003" y="1525371"/>
            <a:ext cx="720090" cy="1931035"/>
          </a:xfrm>
          <a:custGeom>
            <a:avLst/>
            <a:gdLst/>
            <a:ahLst/>
            <a:cxnLst/>
            <a:rect l="l" t="t" r="r" b="b"/>
            <a:pathLst>
              <a:path w="720089" h="1931035">
                <a:moveTo>
                  <a:pt x="0" y="1930628"/>
                </a:moveTo>
                <a:lnTo>
                  <a:pt x="720001" y="1930628"/>
                </a:lnTo>
                <a:lnTo>
                  <a:pt x="720001" y="0"/>
                </a:lnTo>
                <a:lnTo>
                  <a:pt x="0" y="0"/>
                </a:lnTo>
                <a:lnTo>
                  <a:pt x="0" y="193062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66070" y="65083"/>
            <a:ext cx="652780" cy="25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500" b="1" spc="-5" dirty="0">
                <a:latin typeface="Arial"/>
                <a:cs typeface="Arial"/>
              </a:rPr>
              <a:t>Chittaranjan</a:t>
            </a:r>
            <a:r>
              <a:rPr sz="500" b="1" spc="-20" dirty="0">
                <a:latin typeface="Arial"/>
                <a:cs typeface="Arial"/>
              </a:rPr>
              <a:t> </a:t>
            </a:r>
            <a:r>
              <a:rPr sz="500" b="1" spc="-5" dirty="0">
                <a:latin typeface="Arial"/>
                <a:cs typeface="Arial"/>
              </a:rPr>
              <a:t>Pradhan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26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3925963" y="534678"/>
            <a:ext cx="498475" cy="90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DUAL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 Table</a:t>
            </a:r>
            <a:endParaRPr sz="500">
              <a:latin typeface="Arial"/>
              <a:cs typeface="Arial"/>
            </a:endParaRPr>
          </a:p>
          <a:p>
            <a:pPr marR="5080">
              <a:lnSpc>
                <a:spcPct val="177500"/>
              </a:lnSpc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Employee 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Table 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  Group Functions  Scalar</a:t>
            </a:r>
            <a:r>
              <a:rPr sz="5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 marL="24765" marR="9525">
              <a:lnSpc>
                <a:spcPct val="142400"/>
              </a:lnSpc>
              <a:spcBef>
                <a:spcPts val="5"/>
              </a:spcBef>
            </a:pPr>
            <a:r>
              <a:rPr sz="400" spc="-5" dirty="0">
                <a:latin typeface="Arial"/>
                <a:cs typeface="Arial"/>
              </a:rPr>
              <a:t>Date Functions  Numeric Functions  Character</a:t>
            </a:r>
            <a:r>
              <a:rPr sz="400" spc="-35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003" y="1438554"/>
            <a:ext cx="720090" cy="8699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Conversion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1261" y="1525319"/>
            <a:ext cx="36766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Misc.</a:t>
            </a:r>
            <a:r>
              <a:rPr sz="40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14598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Conversion</a:t>
            </a:r>
            <a:r>
              <a:rPr spc="-35" dirty="0"/>
              <a:t> </a:t>
            </a:r>
            <a:r>
              <a:rPr spc="-5" dirty="0"/>
              <a:t>Functions...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0365" y="690194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TO_CHAR(number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[,format])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365" y="885571"/>
            <a:ext cx="3627754" cy="532130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 marR="4191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converts a number to a </a:t>
            </a:r>
            <a:r>
              <a:rPr sz="1000" spc="-15" dirty="0">
                <a:latin typeface="Arial"/>
                <a:cs typeface="Arial"/>
              </a:rPr>
              <a:t>VARCHAR </a:t>
            </a:r>
            <a:r>
              <a:rPr sz="1000" spc="-10" dirty="0">
                <a:latin typeface="Arial"/>
                <a:cs typeface="Arial"/>
              </a:rPr>
              <a:t>value </a:t>
            </a:r>
            <a:r>
              <a:rPr sz="1000" spc="-5" dirty="0">
                <a:latin typeface="Arial"/>
                <a:cs typeface="Arial"/>
              </a:rPr>
              <a:t>based on the format  provided. </a:t>
            </a:r>
            <a:r>
              <a:rPr sz="1000" i="1" spc="-5" dirty="0">
                <a:latin typeface="Arial"/>
                <a:cs typeface="Arial"/>
              </a:rPr>
              <a:t>0 </a:t>
            </a:r>
            <a:r>
              <a:rPr sz="1000" spc="-5" dirty="0">
                <a:latin typeface="Arial"/>
                <a:cs typeface="Arial"/>
              </a:rPr>
              <a:t>is used </a:t>
            </a:r>
            <a:r>
              <a:rPr sz="1000" spc="-15" dirty="0">
                <a:latin typeface="Arial"/>
                <a:cs typeface="Arial"/>
              </a:rPr>
              <a:t>for </a:t>
            </a:r>
            <a:r>
              <a:rPr sz="1000" dirty="0">
                <a:latin typeface="Arial"/>
                <a:cs typeface="Arial"/>
              </a:rPr>
              <a:t>compulsory purpose </a:t>
            </a:r>
            <a:r>
              <a:rPr sz="1000" spc="-5" dirty="0">
                <a:latin typeface="Arial"/>
                <a:cs typeface="Arial"/>
              </a:rPr>
              <a:t>and </a:t>
            </a:r>
            <a:r>
              <a:rPr sz="1000" i="1" spc="-5" dirty="0">
                <a:latin typeface="Arial"/>
                <a:cs typeface="Arial"/>
              </a:rPr>
              <a:t>9 </a:t>
            </a:r>
            <a:r>
              <a:rPr sz="1000" spc="-5" dirty="0">
                <a:latin typeface="Arial"/>
                <a:cs typeface="Arial"/>
              </a:rPr>
              <a:t>is used </a:t>
            </a:r>
            <a:r>
              <a:rPr sz="1000" spc="-15" dirty="0">
                <a:latin typeface="Arial"/>
                <a:cs typeface="Arial"/>
              </a:rPr>
              <a:t>for  </a:t>
            </a:r>
            <a:r>
              <a:rPr sz="1000" spc="-5" dirty="0">
                <a:latin typeface="Arial"/>
                <a:cs typeface="Arial"/>
              </a:rPr>
              <a:t>optional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purpose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467883"/>
            <a:ext cx="3002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</a:t>
            </a:r>
            <a:r>
              <a:rPr sz="1000" i="1" spc="-10" dirty="0">
                <a:latin typeface="Arial"/>
                <a:cs typeface="Arial"/>
              </a:rPr>
              <a:t>TO_CHAR(17145,’$999,999’) FROM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0851" y="1750098"/>
            <a:ext cx="1760855" cy="153670"/>
          </a:xfrm>
          <a:prstGeom prst="rect">
            <a:avLst/>
          </a:prstGeom>
          <a:ln w="494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1030"/>
              </a:lnSpc>
            </a:pPr>
            <a:r>
              <a:rPr sz="950" spc="5" dirty="0">
                <a:latin typeface="Arial"/>
                <a:cs typeface="Arial"/>
              </a:rPr>
              <a:t>TO_CHAR(17145,’$999,999’)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0851" y="1903673"/>
            <a:ext cx="1760855" cy="153670"/>
          </a:xfrm>
          <a:prstGeom prst="rect">
            <a:avLst/>
          </a:prstGeom>
          <a:ln w="494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030"/>
              </a:lnSpc>
            </a:pPr>
            <a:r>
              <a:rPr sz="950" spc="10" dirty="0">
                <a:latin typeface="Arial"/>
                <a:cs typeface="Arial"/>
              </a:rPr>
              <a:t>$17,145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132449"/>
            <a:ext cx="3002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</a:t>
            </a:r>
            <a:r>
              <a:rPr sz="1000" i="1" spc="-10" dirty="0">
                <a:latin typeface="Arial"/>
                <a:cs typeface="Arial"/>
              </a:rPr>
              <a:t>TO_CHAR(17145,’$000,000’) FROM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0851" y="2414651"/>
            <a:ext cx="1760855" cy="153670"/>
          </a:xfrm>
          <a:prstGeom prst="rect">
            <a:avLst/>
          </a:prstGeom>
          <a:ln w="494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1030"/>
              </a:lnSpc>
            </a:pPr>
            <a:r>
              <a:rPr sz="950" spc="5" dirty="0">
                <a:latin typeface="Arial"/>
                <a:cs typeface="Arial"/>
              </a:rPr>
              <a:t>TO_CHAR(17145,’$000,000’)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0851" y="2568238"/>
            <a:ext cx="1760855" cy="153670"/>
          </a:xfrm>
          <a:prstGeom prst="rect">
            <a:avLst/>
          </a:prstGeom>
          <a:ln w="494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030"/>
              </a:lnSpc>
            </a:pPr>
            <a:r>
              <a:rPr sz="950" spc="10" dirty="0">
                <a:latin typeface="Arial"/>
                <a:cs typeface="Arial"/>
              </a:rPr>
              <a:t>$017,145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1438910"/>
          </a:xfrm>
          <a:custGeom>
            <a:avLst/>
            <a:gdLst/>
            <a:ahLst/>
            <a:cxnLst/>
            <a:rect l="l" t="t" r="r" b="b"/>
            <a:pathLst>
              <a:path w="720089" h="1438910">
                <a:moveTo>
                  <a:pt x="0" y="1438554"/>
                </a:moveTo>
                <a:lnTo>
                  <a:pt x="720001" y="1438554"/>
                </a:lnTo>
                <a:lnTo>
                  <a:pt x="720001" y="0"/>
                </a:lnTo>
                <a:lnTo>
                  <a:pt x="0" y="0"/>
                </a:lnTo>
                <a:lnTo>
                  <a:pt x="0" y="143855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88003" y="1525371"/>
            <a:ext cx="720090" cy="1931035"/>
          </a:xfrm>
          <a:custGeom>
            <a:avLst/>
            <a:gdLst/>
            <a:ahLst/>
            <a:cxnLst/>
            <a:rect l="l" t="t" r="r" b="b"/>
            <a:pathLst>
              <a:path w="720089" h="1931035">
                <a:moveTo>
                  <a:pt x="0" y="1930628"/>
                </a:moveTo>
                <a:lnTo>
                  <a:pt x="720001" y="1930628"/>
                </a:lnTo>
                <a:lnTo>
                  <a:pt x="720001" y="0"/>
                </a:lnTo>
                <a:lnTo>
                  <a:pt x="0" y="0"/>
                </a:lnTo>
                <a:lnTo>
                  <a:pt x="0" y="193062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66070" y="65083"/>
            <a:ext cx="652780" cy="25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500" b="1" spc="-5" dirty="0">
                <a:latin typeface="Arial"/>
                <a:cs typeface="Arial"/>
              </a:rPr>
              <a:t>Chittaranjan</a:t>
            </a:r>
            <a:r>
              <a:rPr sz="500" b="1" spc="-20" dirty="0">
                <a:latin typeface="Arial"/>
                <a:cs typeface="Arial"/>
              </a:rPr>
              <a:t> </a:t>
            </a:r>
            <a:r>
              <a:rPr sz="500" b="1" spc="-5" dirty="0">
                <a:latin typeface="Arial"/>
                <a:cs typeface="Arial"/>
              </a:rPr>
              <a:t>Pradhan</a:t>
            </a:r>
            <a:endParaRPr sz="5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27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3925963" y="534678"/>
            <a:ext cx="498475" cy="90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DUAL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 Table</a:t>
            </a:r>
            <a:endParaRPr sz="500">
              <a:latin typeface="Arial"/>
              <a:cs typeface="Arial"/>
            </a:endParaRPr>
          </a:p>
          <a:p>
            <a:pPr marR="5080">
              <a:lnSpc>
                <a:spcPct val="177500"/>
              </a:lnSpc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Employee 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Table 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  Group Functions  Scalar</a:t>
            </a:r>
            <a:r>
              <a:rPr sz="5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 marL="24765" marR="9525">
              <a:lnSpc>
                <a:spcPct val="142400"/>
              </a:lnSpc>
              <a:spcBef>
                <a:spcPts val="5"/>
              </a:spcBef>
            </a:pPr>
            <a:r>
              <a:rPr sz="400" spc="-5" dirty="0">
                <a:latin typeface="Arial"/>
                <a:cs typeface="Arial"/>
              </a:rPr>
              <a:t>Date Functions  Numeric Functions  Character</a:t>
            </a:r>
            <a:r>
              <a:rPr sz="400" spc="-35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003" y="1438554"/>
            <a:ext cx="720090" cy="8699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Conversion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1261" y="1525319"/>
            <a:ext cx="36766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Misc.</a:t>
            </a:r>
            <a:r>
              <a:rPr sz="40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14598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Conversion</a:t>
            </a:r>
            <a:r>
              <a:rPr spc="-35" dirty="0"/>
              <a:t> </a:t>
            </a:r>
            <a:r>
              <a:rPr spc="-5" dirty="0"/>
              <a:t>Functions...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0365" y="336334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TO_CHAR(date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[,format])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365" y="531711"/>
            <a:ext cx="3627754" cy="380365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 marR="21590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converts a date to a </a:t>
            </a:r>
            <a:r>
              <a:rPr sz="1000" spc="-15" dirty="0">
                <a:latin typeface="Arial"/>
                <a:cs typeface="Arial"/>
              </a:rPr>
              <a:t>VARCHAR </a:t>
            </a:r>
            <a:r>
              <a:rPr sz="1000" spc="-10" dirty="0">
                <a:latin typeface="Arial"/>
                <a:cs typeface="Arial"/>
              </a:rPr>
              <a:t>value </a:t>
            </a:r>
            <a:r>
              <a:rPr sz="1000" spc="-5" dirty="0">
                <a:latin typeface="Arial"/>
                <a:cs typeface="Arial"/>
              </a:rPr>
              <a:t>based on the format  provided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962195"/>
            <a:ext cx="34207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</a:t>
            </a:r>
            <a:r>
              <a:rPr sz="1000" i="1" spc="-20" dirty="0">
                <a:latin typeface="Arial"/>
                <a:cs typeface="Arial"/>
              </a:rPr>
              <a:t>TO_CHAR(HIREDATE,’MONTH </a:t>
            </a:r>
            <a:r>
              <a:rPr sz="1000" i="1" spc="-30" dirty="0">
                <a:latin typeface="Arial"/>
                <a:cs typeface="Arial"/>
              </a:rPr>
              <a:t>DD, </a:t>
            </a:r>
            <a:r>
              <a:rPr sz="1000" i="1" spc="-5" dirty="0">
                <a:latin typeface="Arial"/>
                <a:cs typeface="Arial"/>
              </a:rPr>
              <a:t>YYYY’) </a:t>
            </a:r>
            <a:r>
              <a:rPr sz="1000" i="1" spc="-10" dirty="0">
                <a:latin typeface="Arial"/>
                <a:cs typeface="Arial"/>
              </a:rPr>
              <a:t>FROM  </a:t>
            </a:r>
            <a:r>
              <a:rPr sz="1000" i="1" spc="-5" dirty="0">
                <a:latin typeface="Arial"/>
                <a:cs typeface="Arial"/>
              </a:rPr>
              <a:t>EMP WHERE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EMP_NO=7566;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4543" y="1387912"/>
            <a:ext cx="2127885" cy="127635"/>
          </a:xfrm>
          <a:prstGeom prst="rect">
            <a:avLst/>
          </a:prstGeom>
          <a:ln w="410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855"/>
              </a:lnSpc>
            </a:pPr>
            <a:r>
              <a:rPr sz="800" spc="-10" dirty="0">
                <a:latin typeface="Arial"/>
                <a:cs typeface="Arial"/>
              </a:rPr>
              <a:t>TO_CHAR(HIREDATE,’MONTH </a:t>
            </a:r>
            <a:r>
              <a:rPr sz="800" spc="-15" dirty="0">
                <a:latin typeface="Arial"/>
                <a:cs typeface="Arial"/>
              </a:rPr>
              <a:t>DD,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YYYY’)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4543" y="1515325"/>
            <a:ext cx="2127885" cy="127635"/>
          </a:xfrm>
          <a:prstGeom prst="rect">
            <a:avLst/>
          </a:prstGeom>
          <a:ln w="410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00405">
              <a:lnSpc>
                <a:spcPts val="855"/>
              </a:lnSpc>
            </a:pPr>
            <a:r>
              <a:rPr sz="800" spc="5" dirty="0">
                <a:latin typeface="Arial"/>
                <a:cs typeface="Arial"/>
              </a:rPr>
              <a:t>APRIL </a:t>
            </a:r>
            <a:r>
              <a:rPr sz="800" dirty="0">
                <a:latin typeface="Arial"/>
                <a:cs typeface="Arial"/>
              </a:rPr>
              <a:t>02,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1981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365" y="1834591"/>
            <a:ext cx="3627754" cy="197485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Use of </a:t>
            </a:r>
            <a:r>
              <a:rPr sz="900" b="1" i="1" spc="-5" dirty="0">
                <a:solidFill>
                  <a:srgbClr val="0000FF"/>
                </a:solidFill>
                <a:latin typeface="Arial"/>
                <a:cs typeface="Arial"/>
              </a:rPr>
              <a:t>TH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in Date</a:t>
            </a:r>
            <a:r>
              <a:rPr sz="900" b="1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formatting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0365" y="2031733"/>
            <a:ext cx="3627754" cy="204470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converts a date to a </a:t>
            </a:r>
            <a:r>
              <a:rPr sz="1000" spc="-15" dirty="0">
                <a:latin typeface="Arial"/>
                <a:cs typeface="Arial"/>
              </a:rPr>
              <a:t>VARCHAR </a:t>
            </a:r>
            <a:r>
              <a:rPr sz="1000" spc="-10" dirty="0">
                <a:latin typeface="Arial"/>
                <a:cs typeface="Arial"/>
              </a:rPr>
              <a:t>value </a:t>
            </a:r>
            <a:r>
              <a:rPr sz="1000" spc="-5" dirty="0">
                <a:latin typeface="Arial"/>
                <a:cs typeface="Arial"/>
              </a:rPr>
              <a:t>based on </a:t>
            </a:r>
            <a:r>
              <a:rPr sz="1000" i="1" spc="-5" dirty="0">
                <a:latin typeface="Arial"/>
                <a:cs typeface="Arial"/>
              </a:rPr>
              <a:t>TH</a:t>
            </a:r>
            <a:r>
              <a:rPr sz="1000" i="1" spc="9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format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286348"/>
            <a:ext cx="352425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</a:t>
            </a:r>
            <a:r>
              <a:rPr sz="1000" i="1" spc="-20" dirty="0">
                <a:latin typeface="Arial"/>
                <a:cs typeface="Arial"/>
              </a:rPr>
              <a:t>HIREDATE, </a:t>
            </a:r>
            <a:r>
              <a:rPr sz="1000" i="1" spc="-15" dirty="0">
                <a:latin typeface="Arial"/>
                <a:cs typeface="Arial"/>
              </a:rPr>
              <a:t>TO_CHAR(HIREDATE,’DDTH-MON-YY’)  </a:t>
            </a:r>
            <a:r>
              <a:rPr sz="1000" i="1" spc="-10" dirty="0">
                <a:latin typeface="Arial"/>
                <a:cs typeface="Arial"/>
              </a:rPr>
              <a:t>FROM </a:t>
            </a:r>
            <a:r>
              <a:rPr sz="1000" i="1" spc="-5" dirty="0">
                <a:latin typeface="Arial"/>
                <a:cs typeface="Arial"/>
              </a:rPr>
              <a:t>EMP WHERE DEPT_NO=10;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34727" y="2710000"/>
          <a:ext cx="2851785" cy="545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595"/>
                <a:gridCol w="2148205"/>
              </a:tblGrid>
              <a:tr h="137160">
                <a:tc>
                  <a:txBody>
                    <a:bodyPr/>
                    <a:lstStyle/>
                    <a:p>
                      <a:pPr marL="72390">
                        <a:lnSpc>
                          <a:spcPts val="919"/>
                        </a:lnSpc>
                      </a:pPr>
                      <a:r>
                        <a:rPr sz="850" spc="-5" dirty="0">
                          <a:latin typeface="Arial"/>
                          <a:cs typeface="Arial"/>
                        </a:rPr>
                        <a:t>HIREDATE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919"/>
                        </a:lnSpc>
                      </a:pPr>
                      <a:r>
                        <a:rPr sz="850" dirty="0">
                          <a:latin typeface="Arial"/>
                          <a:cs typeface="Arial"/>
                        </a:rPr>
                        <a:t>TO_CHAR(HIREDATE,’DDTH-MON-YY’)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75565">
                        <a:lnSpc>
                          <a:spcPts val="919"/>
                        </a:lnSpc>
                      </a:pPr>
                      <a:r>
                        <a:rPr sz="850" spc="10" dirty="0">
                          <a:latin typeface="Arial"/>
                          <a:cs typeface="Arial"/>
                        </a:rPr>
                        <a:t>09-JUN-81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50" spc="-5" dirty="0">
                          <a:latin typeface="Arial"/>
                          <a:cs typeface="Arial"/>
                        </a:rPr>
                        <a:t>17-NOV-81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50" spc="5" dirty="0">
                          <a:latin typeface="Arial"/>
                          <a:cs typeface="Arial"/>
                        </a:rPr>
                        <a:t>23-JAN-82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919"/>
                        </a:lnSpc>
                      </a:pPr>
                      <a:r>
                        <a:rPr sz="850" spc="10" dirty="0">
                          <a:latin typeface="Arial"/>
                          <a:cs typeface="Arial"/>
                        </a:rPr>
                        <a:t>09TH-JUN-81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1778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50" dirty="0">
                          <a:latin typeface="Arial"/>
                          <a:cs typeface="Arial"/>
                        </a:rPr>
                        <a:t>17TH-NOV-81</a:t>
                      </a:r>
                      <a:endParaRPr sz="850">
                        <a:latin typeface="Arial"/>
                        <a:cs typeface="Arial"/>
                      </a:endParaRPr>
                    </a:p>
                    <a:p>
                      <a:pPr marL="1778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50" spc="10" dirty="0">
                          <a:latin typeface="Arial"/>
                          <a:cs typeface="Arial"/>
                        </a:rPr>
                        <a:t>23RD-JAN-82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1438910"/>
          </a:xfrm>
          <a:custGeom>
            <a:avLst/>
            <a:gdLst/>
            <a:ahLst/>
            <a:cxnLst/>
            <a:rect l="l" t="t" r="r" b="b"/>
            <a:pathLst>
              <a:path w="720089" h="1438910">
                <a:moveTo>
                  <a:pt x="0" y="1438554"/>
                </a:moveTo>
                <a:lnTo>
                  <a:pt x="720001" y="1438554"/>
                </a:lnTo>
                <a:lnTo>
                  <a:pt x="720001" y="0"/>
                </a:lnTo>
                <a:lnTo>
                  <a:pt x="0" y="0"/>
                </a:lnTo>
                <a:lnTo>
                  <a:pt x="0" y="143855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88003" y="1525371"/>
            <a:ext cx="720090" cy="1931035"/>
          </a:xfrm>
          <a:custGeom>
            <a:avLst/>
            <a:gdLst/>
            <a:ahLst/>
            <a:cxnLst/>
            <a:rect l="l" t="t" r="r" b="b"/>
            <a:pathLst>
              <a:path w="720089" h="1931035">
                <a:moveTo>
                  <a:pt x="0" y="1930628"/>
                </a:moveTo>
                <a:lnTo>
                  <a:pt x="720001" y="1930628"/>
                </a:lnTo>
                <a:lnTo>
                  <a:pt x="720001" y="0"/>
                </a:lnTo>
                <a:lnTo>
                  <a:pt x="0" y="0"/>
                </a:lnTo>
                <a:lnTo>
                  <a:pt x="0" y="1930628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66070" y="65083"/>
            <a:ext cx="652780" cy="25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500" b="1" spc="-5" dirty="0">
                <a:latin typeface="Arial"/>
                <a:cs typeface="Arial"/>
              </a:rPr>
              <a:t>Chittaranjan</a:t>
            </a:r>
            <a:r>
              <a:rPr sz="500" b="1" spc="-20" dirty="0">
                <a:latin typeface="Arial"/>
                <a:cs typeface="Arial"/>
              </a:rPr>
              <a:t> </a:t>
            </a:r>
            <a:r>
              <a:rPr sz="500" b="1" spc="-5" dirty="0">
                <a:latin typeface="Arial"/>
                <a:cs typeface="Arial"/>
              </a:rPr>
              <a:t>Pradhan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28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3925963" y="534678"/>
            <a:ext cx="498475" cy="90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DUAL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 Table</a:t>
            </a:r>
            <a:endParaRPr sz="500">
              <a:latin typeface="Arial"/>
              <a:cs typeface="Arial"/>
            </a:endParaRPr>
          </a:p>
          <a:p>
            <a:pPr marR="5080">
              <a:lnSpc>
                <a:spcPct val="177500"/>
              </a:lnSpc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Employee 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Table 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  Group Functions  Scalar</a:t>
            </a:r>
            <a:r>
              <a:rPr sz="5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 marL="24765" marR="9525">
              <a:lnSpc>
                <a:spcPct val="142400"/>
              </a:lnSpc>
              <a:spcBef>
                <a:spcPts val="5"/>
              </a:spcBef>
            </a:pPr>
            <a:r>
              <a:rPr sz="400" spc="-5" dirty="0">
                <a:latin typeface="Arial"/>
                <a:cs typeface="Arial"/>
              </a:rPr>
              <a:t>Date Functions  Numeric Functions  Character</a:t>
            </a:r>
            <a:r>
              <a:rPr sz="400" spc="-35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003" y="1438554"/>
            <a:ext cx="720090" cy="8699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Conversion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1261" y="1525319"/>
            <a:ext cx="36766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Misc.</a:t>
            </a:r>
            <a:r>
              <a:rPr sz="40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14598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Conversion</a:t>
            </a:r>
            <a:r>
              <a:rPr spc="-35" dirty="0"/>
              <a:t> </a:t>
            </a:r>
            <a:r>
              <a:rPr spc="-5" dirty="0"/>
              <a:t>Functions...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0365" y="306971"/>
            <a:ext cx="3627754" cy="197485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Use of </a:t>
            </a:r>
            <a:r>
              <a:rPr sz="900" b="1" i="1" spc="-5" dirty="0">
                <a:solidFill>
                  <a:srgbClr val="0000FF"/>
                </a:solidFill>
                <a:latin typeface="Arial"/>
                <a:cs typeface="Arial"/>
              </a:rPr>
              <a:t>SP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in Date</a:t>
            </a:r>
            <a:r>
              <a:rPr sz="900" b="1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formatting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365" y="504101"/>
            <a:ext cx="3627754" cy="229870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converts a date to a </a:t>
            </a:r>
            <a:r>
              <a:rPr sz="1000" spc="-15" dirty="0">
                <a:latin typeface="Arial"/>
                <a:cs typeface="Arial"/>
              </a:rPr>
              <a:t>VARCHAR </a:t>
            </a:r>
            <a:r>
              <a:rPr sz="1000" spc="-10" dirty="0">
                <a:latin typeface="Arial"/>
                <a:cs typeface="Arial"/>
              </a:rPr>
              <a:t>value </a:t>
            </a:r>
            <a:r>
              <a:rPr sz="1000" spc="-5" dirty="0">
                <a:latin typeface="Arial"/>
                <a:cs typeface="Arial"/>
              </a:rPr>
              <a:t>with the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spelling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784281"/>
            <a:ext cx="354901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</a:t>
            </a:r>
            <a:r>
              <a:rPr sz="1000" i="1" spc="-15" dirty="0">
                <a:latin typeface="Arial"/>
                <a:cs typeface="Arial"/>
              </a:rPr>
              <a:t>TO_CHAR(HIREDATE,’DDSP-MON-YY’) </a:t>
            </a:r>
            <a:r>
              <a:rPr sz="1000" i="1" spc="-10" dirty="0">
                <a:latin typeface="Arial"/>
                <a:cs typeface="Arial"/>
              </a:rPr>
              <a:t>FROM </a:t>
            </a:r>
            <a:r>
              <a:rPr sz="1000" i="1" spc="-5" dirty="0">
                <a:latin typeface="Arial"/>
                <a:cs typeface="Arial"/>
              </a:rPr>
              <a:t>EMP  WHERE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DEPT_NO=10;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1372" y="1209777"/>
            <a:ext cx="1771014" cy="114300"/>
          </a:xfrm>
          <a:prstGeom prst="rect">
            <a:avLst/>
          </a:prstGeom>
          <a:ln w="367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760"/>
              </a:lnSpc>
            </a:pPr>
            <a:r>
              <a:rPr sz="700" spc="5" dirty="0">
                <a:latin typeface="Arial"/>
                <a:cs typeface="Arial"/>
              </a:rPr>
              <a:t>TO_CHAR(HIREDATE,’DDSP-MON-YY’)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1372" y="1323703"/>
            <a:ext cx="1771014" cy="334645"/>
          </a:xfrm>
          <a:prstGeom prst="rect">
            <a:avLst/>
          </a:prstGeom>
          <a:ln w="367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760"/>
              </a:lnSpc>
            </a:pPr>
            <a:r>
              <a:rPr sz="700" spc="10" dirty="0">
                <a:latin typeface="Arial"/>
                <a:cs typeface="Arial"/>
              </a:rPr>
              <a:t>NINE-JUN-81</a:t>
            </a:r>
            <a:endParaRPr sz="700">
              <a:latin typeface="Arial"/>
              <a:cs typeface="Arial"/>
            </a:endParaRPr>
          </a:p>
          <a:p>
            <a:pPr marL="358775" marR="351155" algn="ctr">
              <a:lnSpc>
                <a:spcPct val="103400"/>
              </a:lnSpc>
            </a:pPr>
            <a:r>
              <a:rPr sz="700" spc="5" dirty="0">
                <a:latin typeface="Arial"/>
                <a:cs typeface="Arial"/>
              </a:rPr>
              <a:t>SEVENTEEN-NOV-81  </a:t>
            </a:r>
            <a:r>
              <a:rPr sz="700" spc="15" dirty="0">
                <a:latin typeface="Arial"/>
                <a:cs typeface="Arial"/>
              </a:rPr>
              <a:t>TWENT</a:t>
            </a:r>
            <a:r>
              <a:rPr sz="700" spc="-90" dirty="0">
                <a:latin typeface="Arial"/>
                <a:cs typeface="Arial"/>
              </a:rPr>
              <a:t>Y</a:t>
            </a:r>
            <a:r>
              <a:rPr sz="700" spc="10" dirty="0">
                <a:latin typeface="Arial"/>
                <a:cs typeface="Arial"/>
              </a:rPr>
              <a:t>-THREE-</a:t>
            </a:r>
            <a:r>
              <a:rPr sz="700" spc="-5" dirty="0">
                <a:latin typeface="Arial"/>
                <a:cs typeface="Arial"/>
              </a:rPr>
              <a:t>J</a:t>
            </a:r>
            <a:r>
              <a:rPr sz="700" spc="10" dirty="0">
                <a:latin typeface="Arial"/>
                <a:cs typeface="Arial"/>
              </a:rPr>
              <a:t>AN-82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365" y="1849780"/>
            <a:ext cx="3627754" cy="197485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Use of </a:t>
            </a:r>
            <a:r>
              <a:rPr sz="900" b="1" i="1" spc="-5" dirty="0">
                <a:solidFill>
                  <a:srgbClr val="0000FF"/>
                </a:solidFill>
                <a:latin typeface="Arial"/>
                <a:cs typeface="Arial"/>
              </a:rPr>
              <a:t>SPTH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in Date</a:t>
            </a:r>
            <a:r>
              <a:rPr sz="900" b="1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formatting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0365" y="2046922"/>
            <a:ext cx="3627754" cy="354965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>
              <a:lnSpc>
                <a:spcPts val="12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converts a date to a </a:t>
            </a:r>
            <a:r>
              <a:rPr sz="1000" spc="-15" dirty="0">
                <a:latin typeface="Arial"/>
                <a:cs typeface="Arial"/>
              </a:rPr>
              <a:t>VARCHAR </a:t>
            </a:r>
            <a:r>
              <a:rPr sz="1000" spc="-10" dirty="0">
                <a:latin typeface="Arial"/>
                <a:cs typeface="Arial"/>
              </a:rPr>
              <a:t>value </a:t>
            </a:r>
            <a:r>
              <a:rPr sz="1000" spc="-5" dirty="0">
                <a:latin typeface="Arial"/>
                <a:cs typeface="Arial"/>
              </a:rPr>
              <a:t>with the spelling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and</a:t>
            </a:r>
            <a:endParaRPr sz="1000">
              <a:latin typeface="Arial"/>
              <a:cs typeface="Arial"/>
            </a:endParaRPr>
          </a:p>
          <a:p>
            <a:pPr marL="49530">
              <a:lnSpc>
                <a:spcPts val="1200"/>
              </a:lnSpc>
            </a:pPr>
            <a:r>
              <a:rPr sz="1000" i="1" spc="-5" dirty="0">
                <a:latin typeface="Arial"/>
                <a:cs typeface="Arial"/>
              </a:rPr>
              <a:t>TH</a:t>
            </a:r>
            <a:r>
              <a:rPr sz="1000" i="1" spc="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format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452235"/>
            <a:ext cx="340867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</a:t>
            </a:r>
            <a:r>
              <a:rPr sz="1000" i="1" spc="-15" dirty="0">
                <a:latin typeface="Arial"/>
                <a:cs typeface="Arial"/>
              </a:rPr>
              <a:t>TO_CHAR(HIREDATE,’DDSPTH-MON-YY’) </a:t>
            </a:r>
            <a:r>
              <a:rPr sz="1000" i="1" spc="-10" dirty="0">
                <a:latin typeface="Arial"/>
                <a:cs typeface="Arial"/>
              </a:rPr>
              <a:t>FROM  </a:t>
            </a:r>
            <a:r>
              <a:rPr sz="1000" i="1" spc="-5" dirty="0">
                <a:latin typeface="Arial"/>
                <a:cs typeface="Arial"/>
              </a:rPr>
              <a:t>EMP WHERE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DEPT_NO=10;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9628" y="2877601"/>
            <a:ext cx="1772920" cy="106680"/>
          </a:xfrm>
          <a:prstGeom prst="rect">
            <a:avLst/>
          </a:prstGeom>
          <a:ln w="343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715"/>
              </a:lnSpc>
            </a:pPr>
            <a:r>
              <a:rPr sz="650" spc="5" dirty="0">
                <a:latin typeface="Arial"/>
                <a:cs typeface="Arial"/>
              </a:rPr>
              <a:t>TO_CHAR(HIREDATE,’DDSPTH-MON-YY’)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9628" y="2984278"/>
            <a:ext cx="1772920" cy="313690"/>
          </a:xfrm>
          <a:prstGeom prst="rect">
            <a:avLst/>
          </a:prstGeom>
          <a:ln w="343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710"/>
              </a:lnSpc>
            </a:pPr>
            <a:r>
              <a:rPr sz="650" spc="15" dirty="0">
                <a:latin typeface="Arial"/>
                <a:cs typeface="Arial"/>
              </a:rPr>
              <a:t>NINTH-JUN-81</a:t>
            </a:r>
            <a:endParaRPr sz="650">
              <a:latin typeface="Arial"/>
              <a:cs typeface="Arial"/>
            </a:endParaRPr>
          </a:p>
          <a:p>
            <a:pPr marL="403860" marR="396240" algn="ctr">
              <a:lnSpc>
                <a:spcPct val="104200"/>
              </a:lnSpc>
            </a:pPr>
            <a:r>
              <a:rPr sz="650" spc="15" dirty="0">
                <a:latin typeface="Arial"/>
                <a:cs typeface="Arial"/>
              </a:rPr>
              <a:t>SEVENTEENTH-N</a:t>
            </a:r>
            <a:r>
              <a:rPr sz="650" spc="-15" dirty="0">
                <a:latin typeface="Arial"/>
                <a:cs typeface="Arial"/>
              </a:rPr>
              <a:t>O</a:t>
            </a:r>
            <a:r>
              <a:rPr sz="650" spc="-40" dirty="0">
                <a:latin typeface="Arial"/>
                <a:cs typeface="Arial"/>
              </a:rPr>
              <a:t>V</a:t>
            </a:r>
            <a:r>
              <a:rPr sz="650" spc="10" dirty="0">
                <a:latin typeface="Arial"/>
                <a:cs typeface="Arial"/>
              </a:rPr>
              <a:t>-81  </a:t>
            </a:r>
            <a:r>
              <a:rPr sz="650" spc="15" dirty="0">
                <a:latin typeface="Arial"/>
                <a:cs typeface="Arial"/>
              </a:rPr>
              <a:t>TWENT</a:t>
            </a:r>
            <a:r>
              <a:rPr sz="650" spc="-80" dirty="0">
                <a:latin typeface="Arial"/>
                <a:cs typeface="Arial"/>
              </a:rPr>
              <a:t>Y</a:t>
            </a:r>
            <a:r>
              <a:rPr sz="650" spc="10" dirty="0">
                <a:latin typeface="Arial"/>
                <a:cs typeface="Arial"/>
              </a:rPr>
              <a:t>-THIRD-</a:t>
            </a:r>
            <a:r>
              <a:rPr sz="650" spc="-5" dirty="0">
                <a:latin typeface="Arial"/>
                <a:cs typeface="Arial"/>
              </a:rPr>
              <a:t>J</a:t>
            </a:r>
            <a:r>
              <a:rPr sz="650" spc="15" dirty="0">
                <a:latin typeface="Arial"/>
                <a:cs typeface="Arial"/>
              </a:rPr>
              <a:t>AN-82</a:t>
            </a:r>
            <a:endParaRPr sz="6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1525905"/>
          </a:xfrm>
          <a:custGeom>
            <a:avLst/>
            <a:gdLst/>
            <a:ahLst/>
            <a:cxnLst/>
            <a:rect l="l" t="t" r="r" b="b"/>
            <a:pathLst>
              <a:path w="720089" h="1525905">
                <a:moveTo>
                  <a:pt x="0" y="1525371"/>
                </a:moveTo>
                <a:lnTo>
                  <a:pt x="720001" y="1525371"/>
                </a:lnTo>
                <a:lnTo>
                  <a:pt x="720001" y="0"/>
                </a:lnTo>
                <a:lnTo>
                  <a:pt x="0" y="0"/>
                </a:lnTo>
                <a:lnTo>
                  <a:pt x="0" y="152537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88003" y="1612188"/>
            <a:ext cx="720090" cy="1844039"/>
          </a:xfrm>
          <a:custGeom>
            <a:avLst/>
            <a:gdLst/>
            <a:ahLst/>
            <a:cxnLst/>
            <a:rect l="l" t="t" r="r" b="b"/>
            <a:pathLst>
              <a:path w="720089" h="1844039">
                <a:moveTo>
                  <a:pt x="0" y="1843811"/>
                </a:moveTo>
                <a:lnTo>
                  <a:pt x="720001" y="1843811"/>
                </a:lnTo>
                <a:lnTo>
                  <a:pt x="720001" y="0"/>
                </a:lnTo>
                <a:lnTo>
                  <a:pt x="0" y="0"/>
                </a:lnTo>
                <a:lnTo>
                  <a:pt x="0" y="184381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66070" y="65083"/>
            <a:ext cx="652780" cy="25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500" b="1" spc="-5" dirty="0">
                <a:latin typeface="Arial"/>
                <a:cs typeface="Arial"/>
              </a:rPr>
              <a:t>Chittaranjan</a:t>
            </a:r>
            <a:r>
              <a:rPr sz="500" b="1" spc="-20" dirty="0">
                <a:latin typeface="Arial"/>
                <a:cs typeface="Arial"/>
              </a:rPr>
              <a:t> </a:t>
            </a:r>
            <a:r>
              <a:rPr sz="500" b="1" spc="-5" dirty="0">
                <a:latin typeface="Arial"/>
                <a:cs typeface="Arial"/>
              </a:rPr>
              <a:t>Pradhan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29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3925963" y="534678"/>
            <a:ext cx="525145" cy="989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DUAL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 Table</a:t>
            </a:r>
            <a:endParaRPr sz="500">
              <a:latin typeface="Arial"/>
              <a:cs typeface="Arial"/>
            </a:endParaRPr>
          </a:p>
          <a:p>
            <a:pPr marR="31750">
              <a:lnSpc>
                <a:spcPct val="177500"/>
              </a:lnSpc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Employee 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Table 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  Group Functions  Scalar</a:t>
            </a:r>
            <a:r>
              <a:rPr sz="5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 marL="24765" marR="5080">
              <a:lnSpc>
                <a:spcPct val="142400"/>
              </a:lnSpc>
              <a:spcBef>
                <a:spcPts val="5"/>
              </a:spcBef>
            </a:pPr>
            <a:r>
              <a:rPr sz="400" spc="-5" dirty="0">
                <a:latin typeface="Arial"/>
                <a:cs typeface="Arial"/>
              </a:rPr>
              <a:t>Date Functions  Numeric Functions  Character Functions  Conversion</a:t>
            </a:r>
            <a:r>
              <a:rPr sz="400" spc="-4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003" y="1525371"/>
            <a:ext cx="720090" cy="8699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Misc.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9817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Misc.</a:t>
            </a:r>
            <a:r>
              <a:rPr spc="-5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366336"/>
            <a:ext cx="2978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Arial"/>
                <a:cs typeface="Arial"/>
              </a:rPr>
              <a:t>Two </a:t>
            </a:r>
            <a:r>
              <a:rPr sz="1000" dirty="0">
                <a:latin typeface="Arial"/>
                <a:cs typeface="Arial"/>
              </a:rPr>
              <a:t>important </a:t>
            </a:r>
            <a:r>
              <a:rPr sz="1000" spc="-5" dirty="0">
                <a:latin typeface="Arial"/>
                <a:cs typeface="Arial"/>
              </a:rPr>
              <a:t>functions to deal with NULL </a:t>
            </a:r>
            <a:r>
              <a:rPr sz="1000" spc="-10" dirty="0">
                <a:latin typeface="Arial"/>
                <a:cs typeface="Arial"/>
              </a:rPr>
              <a:t>value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are: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65" y="620763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NVL(column,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value)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365" y="816140"/>
            <a:ext cx="3627754" cy="533400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 marR="31369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converts a NULL </a:t>
            </a:r>
            <a:r>
              <a:rPr sz="1000" spc="-10" dirty="0">
                <a:latin typeface="Arial"/>
                <a:cs typeface="Arial"/>
              </a:rPr>
              <a:t>value </a:t>
            </a:r>
            <a:r>
              <a:rPr sz="1000" spc="-5" dirty="0">
                <a:latin typeface="Arial"/>
                <a:cs typeface="Arial"/>
              </a:rPr>
              <a:t>to an actual </a:t>
            </a:r>
            <a:r>
              <a:rPr sz="1000" spc="-10" dirty="0">
                <a:latin typeface="Arial"/>
                <a:cs typeface="Arial"/>
              </a:rPr>
              <a:t>value </a:t>
            </a:r>
            <a:r>
              <a:rPr sz="1000" spc="-5" dirty="0">
                <a:latin typeface="Arial"/>
                <a:cs typeface="Arial"/>
              </a:rPr>
              <a:t>supplied as an  argument. </a:t>
            </a:r>
            <a:r>
              <a:rPr sz="1000" spc="-15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numerical </a:t>
            </a:r>
            <a:r>
              <a:rPr sz="1000" spc="-10" dirty="0">
                <a:latin typeface="Arial"/>
                <a:cs typeface="Arial"/>
              </a:rPr>
              <a:t>values, </a:t>
            </a:r>
            <a:r>
              <a:rPr sz="1000" spc="-5" dirty="0">
                <a:latin typeface="Arial"/>
                <a:cs typeface="Arial"/>
              </a:rPr>
              <a:t>it accepts 0; whereas </a:t>
            </a:r>
            <a:r>
              <a:rPr sz="1000" spc="-15" dirty="0">
                <a:latin typeface="Arial"/>
                <a:cs typeface="Arial"/>
              </a:rPr>
              <a:t>for  </a:t>
            </a:r>
            <a:r>
              <a:rPr sz="1000" spc="-5" dirty="0">
                <a:latin typeface="Arial"/>
                <a:cs typeface="Arial"/>
              </a:rPr>
              <a:t>character </a:t>
            </a:r>
            <a:r>
              <a:rPr sz="1000" spc="-10" dirty="0">
                <a:latin typeface="Arial"/>
                <a:cs typeface="Arial"/>
              </a:rPr>
              <a:t>values, </a:t>
            </a:r>
            <a:r>
              <a:rPr sz="1000" spc="-5" dirty="0">
                <a:latin typeface="Arial"/>
                <a:cs typeface="Arial"/>
              </a:rPr>
              <a:t>it accepts a </a:t>
            </a:r>
            <a:r>
              <a:rPr sz="1000" spc="-10" dirty="0">
                <a:latin typeface="Arial"/>
                <a:cs typeface="Arial"/>
              </a:rPr>
              <a:t>fixed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399976"/>
            <a:ext cx="3327400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8773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E_NAME, NVL(COMMISSION, 0)  COMMISSIONFROM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EMP;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0"/>
              </a:lnSpc>
            </a:pPr>
            <a:r>
              <a:rPr sz="1000" i="1" spc="-5" dirty="0">
                <a:latin typeface="Arial"/>
                <a:cs typeface="Arial"/>
              </a:rPr>
              <a:t>SELECT E_NAME, SALARY+NVL(COMMISSION, 0)</a:t>
            </a:r>
            <a:r>
              <a:rPr sz="1000" i="1" spc="-4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Total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1000" i="1" spc="-5" dirty="0">
                <a:latin typeface="Arial"/>
                <a:cs typeface="Arial"/>
              </a:rPr>
              <a:t>SalaryFROM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EMP;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0365" y="2109889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NVL2(column, notnullvalue,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nullvalue)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365" y="2305266"/>
            <a:ext cx="3627754" cy="532130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 marR="8763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</a:t>
            </a:r>
            <a:r>
              <a:rPr sz="1000" spc="-10" dirty="0">
                <a:latin typeface="Arial"/>
                <a:cs typeface="Arial"/>
              </a:rPr>
              <a:t>checks </a:t>
            </a:r>
            <a:r>
              <a:rPr sz="1000" spc="-15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NULL as well as not NULL </a:t>
            </a:r>
            <a:r>
              <a:rPr sz="1000" spc="-10" dirty="0">
                <a:latin typeface="Arial"/>
                <a:cs typeface="Arial"/>
              </a:rPr>
              <a:t>values. </a:t>
            </a:r>
            <a:r>
              <a:rPr sz="1000" spc="-5" dirty="0">
                <a:latin typeface="Arial"/>
                <a:cs typeface="Arial"/>
              </a:rPr>
              <a:t>If the column  has a not NULL </a:t>
            </a:r>
            <a:r>
              <a:rPr sz="1000" spc="-10" dirty="0">
                <a:latin typeface="Arial"/>
                <a:cs typeface="Arial"/>
              </a:rPr>
              <a:t>value, </a:t>
            </a:r>
            <a:r>
              <a:rPr sz="1000" spc="-5" dirty="0">
                <a:latin typeface="Arial"/>
                <a:cs typeface="Arial"/>
              </a:rPr>
              <a:t>the second parameter is </a:t>
            </a:r>
            <a:r>
              <a:rPr sz="1000" spc="-10" dirty="0">
                <a:latin typeface="Arial"/>
                <a:cs typeface="Arial"/>
              </a:rPr>
              <a:t>displayed. </a:t>
            </a:r>
            <a:r>
              <a:rPr sz="1000" spc="-5" dirty="0">
                <a:latin typeface="Arial"/>
                <a:cs typeface="Arial"/>
              </a:rPr>
              <a:t>If  the column has a NULL </a:t>
            </a:r>
            <a:r>
              <a:rPr sz="1000" spc="-10" dirty="0">
                <a:latin typeface="Arial"/>
                <a:cs typeface="Arial"/>
              </a:rPr>
              <a:t>value, </a:t>
            </a:r>
            <a:r>
              <a:rPr sz="1000" spc="-5" dirty="0">
                <a:latin typeface="Arial"/>
                <a:cs typeface="Arial"/>
              </a:rPr>
              <a:t>the third parameter is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displayed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887578"/>
            <a:ext cx="347472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E_NAME, NVL2(COMMISSION, ’YES’, ’NO’) </a:t>
            </a:r>
            <a:r>
              <a:rPr sz="1000" i="1" spc="-10" dirty="0">
                <a:latin typeface="Arial"/>
                <a:cs typeface="Arial"/>
              </a:rPr>
              <a:t>FROM  </a:t>
            </a:r>
            <a:r>
              <a:rPr sz="1000" i="1" spc="-5" dirty="0">
                <a:latin typeface="Arial"/>
                <a:cs typeface="Arial"/>
              </a:rPr>
              <a:t>EMP;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3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3888003" y="0"/>
            <a:ext cx="720090" cy="535305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17145" rIns="0" bIns="0" rtlCol="0">
            <a:spAutoFit/>
          </a:bodyPr>
          <a:lstStyle/>
          <a:p>
            <a:pPr marL="77470" indent="50800">
              <a:lnSpc>
                <a:spcPts val="1220"/>
              </a:lnSpc>
              <a:spcBef>
                <a:spcPts val="135"/>
              </a:spcBef>
            </a:pP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Built-in Functions  </a:t>
            </a:r>
            <a:r>
              <a:rPr sz="500" b="1" spc="-5" dirty="0">
                <a:latin typeface="Arial"/>
                <a:cs typeface="Arial"/>
              </a:rPr>
              <a:t>Chittaranjan</a:t>
            </a:r>
            <a:r>
              <a:rPr sz="500" b="1" spc="-30" dirty="0">
                <a:latin typeface="Arial"/>
                <a:cs typeface="Arial"/>
              </a:rPr>
              <a:t> </a:t>
            </a:r>
            <a:r>
              <a:rPr sz="500" b="1" spc="-5" dirty="0">
                <a:latin typeface="Arial"/>
                <a:cs typeface="Arial"/>
              </a:rPr>
              <a:t>Pradhan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8003" y="534733"/>
            <a:ext cx="720090" cy="10223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DUAL 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Table</a:t>
            </a:r>
            <a:endParaRPr sz="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8003" y="636930"/>
            <a:ext cx="720090" cy="281940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 marR="189230">
              <a:lnSpc>
                <a:spcPts val="1070"/>
              </a:lnSpc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Employee 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Table 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  Group Functions  Scalar</a:t>
            </a:r>
            <a:r>
              <a:rPr sz="5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80"/>
              </a:spcBef>
            </a:pPr>
            <a:r>
              <a:rPr sz="400" spc="-5" dirty="0">
                <a:latin typeface="Arial"/>
                <a:cs typeface="Arial"/>
              </a:rPr>
              <a:t>Date</a:t>
            </a:r>
            <a:r>
              <a:rPr sz="400" spc="-5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  <a:p>
            <a:pPr marL="62865" marR="161925">
              <a:lnSpc>
                <a:spcPct val="142400"/>
              </a:lnSpc>
            </a:pPr>
            <a:r>
              <a:rPr sz="400" spc="-5" dirty="0">
                <a:latin typeface="Arial"/>
                <a:cs typeface="Arial"/>
              </a:rPr>
              <a:t>Numeric Functions  Character Functions  Conversion</a:t>
            </a:r>
            <a:r>
              <a:rPr sz="400" spc="-4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  Misc.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7251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DUAL</a:t>
            </a:r>
            <a:r>
              <a:rPr spc="-65" dirty="0"/>
              <a:t> </a:t>
            </a:r>
            <a:r>
              <a:rPr spc="-20" dirty="0"/>
              <a:t>Table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365" y="825576"/>
            <a:ext cx="3627754" cy="170815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587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25"/>
              </a:spcBef>
            </a:pPr>
            <a:r>
              <a:rPr sz="900" b="1" spc="-15" dirty="0">
                <a:solidFill>
                  <a:srgbClr val="0000FF"/>
                </a:solidFill>
                <a:latin typeface="Arial"/>
                <a:cs typeface="Arial"/>
              </a:rPr>
              <a:t>DUAL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0000FF"/>
                </a:solidFill>
                <a:latin typeface="Arial"/>
                <a:cs typeface="Arial"/>
              </a:rPr>
              <a:t>Table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365" y="996365"/>
            <a:ext cx="3627754" cy="1114425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 marR="125730">
              <a:lnSpc>
                <a:spcPct val="100000"/>
              </a:lnSpc>
              <a:spcBef>
                <a:spcPts val="195"/>
              </a:spcBef>
            </a:pPr>
            <a:r>
              <a:rPr sz="1000" spc="-15" dirty="0">
                <a:latin typeface="Arial"/>
                <a:cs typeface="Arial"/>
              </a:rPr>
              <a:t>DUAL </a:t>
            </a:r>
            <a:r>
              <a:rPr sz="1000" spc="-10" dirty="0">
                <a:latin typeface="Arial"/>
                <a:cs typeface="Arial"/>
              </a:rPr>
              <a:t>table </a:t>
            </a:r>
            <a:r>
              <a:rPr sz="1000" spc="-5" dirty="0">
                <a:latin typeface="Arial"/>
                <a:cs typeface="Arial"/>
              </a:rPr>
              <a:t>is a small </a:t>
            </a:r>
            <a:r>
              <a:rPr sz="1000" spc="-10" dirty="0">
                <a:latin typeface="Arial"/>
                <a:cs typeface="Arial"/>
              </a:rPr>
              <a:t>worktable, </a:t>
            </a:r>
            <a:r>
              <a:rPr sz="1000" spc="-5" dirty="0">
                <a:latin typeface="Arial"/>
                <a:cs typeface="Arial"/>
              </a:rPr>
              <a:t>which consists of only one  column </a:t>
            </a:r>
            <a:r>
              <a:rPr sz="1000" b="1" spc="-5" dirty="0">
                <a:latin typeface="Arial"/>
                <a:cs typeface="Arial"/>
              </a:rPr>
              <a:t>DUMMY </a:t>
            </a:r>
            <a:r>
              <a:rPr sz="1000" spc="-5" dirty="0">
                <a:latin typeface="Arial"/>
                <a:cs typeface="Arial"/>
              </a:rPr>
              <a:t>and a single </a:t>
            </a:r>
            <a:r>
              <a:rPr sz="1000" spc="-10" dirty="0">
                <a:latin typeface="Arial"/>
                <a:cs typeface="Arial"/>
              </a:rPr>
              <a:t>row </a:t>
            </a:r>
            <a:r>
              <a:rPr sz="1000" spc="-5" dirty="0">
                <a:latin typeface="Arial"/>
                <a:cs typeface="Arial"/>
              </a:rPr>
              <a:t>with </a:t>
            </a:r>
            <a:r>
              <a:rPr sz="1000" spc="-10" dirty="0">
                <a:latin typeface="Arial"/>
                <a:cs typeface="Arial"/>
              </a:rPr>
              <a:t>value </a:t>
            </a:r>
            <a:r>
              <a:rPr sz="1000" b="1" spc="-5" dirty="0">
                <a:latin typeface="Arial"/>
                <a:cs typeface="Arial"/>
              </a:rPr>
              <a:t>X </a:t>
            </a:r>
            <a:r>
              <a:rPr sz="1000" spc="-5" dirty="0">
                <a:latin typeface="Arial"/>
                <a:cs typeface="Arial"/>
              </a:rPr>
              <a:t>of </a:t>
            </a:r>
            <a:r>
              <a:rPr sz="1000" spc="-15" dirty="0">
                <a:latin typeface="Arial"/>
                <a:cs typeface="Arial"/>
              </a:rPr>
              <a:t>VARCHAR2  </a:t>
            </a:r>
            <a:r>
              <a:rPr sz="1000" spc="-5" dirty="0">
                <a:latin typeface="Arial"/>
                <a:cs typeface="Arial"/>
              </a:rPr>
              <a:t>type</a:t>
            </a:r>
            <a:endParaRPr sz="1000">
              <a:latin typeface="Arial"/>
              <a:cs typeface="Arial"/>
            </a:endParaRPr>
          </a:p>
          <a:p>
            <a:pPr marL="49530" marR="203835">
              <a:lnSpc>
                <a:spcPts val="2390"/>
              </a:lnSpc>
              <a:spcBef>
                <a:spcPts val="270"/>
              </a:spcBef>
            </a:pPr>
            <a:r>
              <a:rPr sz="1000" spc="-5" dirty="0">
                <a:latin typeface="Arial"/>
                <a:cs typeface="Arial"/>
              </a:rPr>
              <a:t>This </a:t>
            </a:r>
            <a:r>
              <a:rPr sz="1000" spc="-10" dirty="0">
                <a:latin typeface="Arial"/>
                <a:cs typeface="Arial"/>
              </a:rPr>
              <a:t>table </a:t>
            </a:r>
            <a:r>
              <a:rPr sz="1000" spc="-5" dirty="0">
                <a:latin typeface="Arial"/>
                <a:cs typeface="Arial"/>
              </a:rPr>
              <a:t>is </a:t>
            </a:r>
            <a:r>
              <a:rPr sz="1000" spc="-10" dirty="0">
                <a:latin typeface="Arial"/>
                <a:cs typeface="Arial"/>
              </a:rPr>
              <a:t>owned </a:t>
            </a:r>
            <a:r>
              <a:rPr sz="1000" spc="-15" dirty="0">
                <a:latin typeface="Arial"/>
                <a:cs typeface="Arial"/>
              </a:rPr>
              <a:t>by </a:t>
            </a:r>
            <a:r>
              <a:rPr sz="1000" spc="-5" dirty="0">
                <a:latin typeface="Arial"/>
                <a:cs typeface="Arial"/>
              </a:rPr>
              <a:t>user </a:t>
            </a:r>
            <a:r>
              <a:rPr sz="1000" i="1" spc="-5" dirty="0">
                <a:latin typeface="Arial"/>
                <a:cs typeface="Arial"/>
              </a:rPr>
              <a:t>SYS </a:t>
            </a:r>
            <a:r>
              <a:rPr sz="1000" spc="-5" dirty="0">
                <a:latin typeface="Arial"/>
                <a:cs typeface="Arial"/>
              </a:rPr>
              <a:t>and is </a:t>
            </a:r>
            <a:r>
              <a:rPr sz="1000" spc="-10" dirty="0">
                <a:latin typeface="Arial"/>
                <a:cs typeface="Arial"/>
              </a:rPr>
              <a:t>available </a:t>
            </a:r>
            <a:r>
              <a:rPr sz="1000" spc="-5" dirty="0">
                <a:latin typeface="Arial"/>
                <a:cs typeface="Arial"/>
              </a:rPr>
              <a:t>to all users  It is used </a:t>
            </a:r>
            <a:r>
              <a:rPr sz="1000" spc="-15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Arithmetic calculations and Date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retrieval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2160821"/>
            <a:ext cx="1550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2*5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spc="-45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2464478"/>
            <a:ext cx="19310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</a:t>
            </a:r>
            <a:r>
              <a:rPr sz="1000" i="1" spc="-30" dirty="0">
                <a:latin typeface="Arial"/>
                <a:cs typeface="Arial"/>
              </a:rPr>
              <a:t>SYSDATE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DUAL;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670560"/>
          </a:xfrm>
          <a:custGeom>
            <a:avLst/>
            <a:gdLst/>
            <a:ahLst/>
            <a:cxnLst/>
            <a:rect l="l" t="t" r="r" b="b"/>
            <a:pathLst>
              <a:path w="720089" h="670560">
                <a:moveTo>
                  <a:pt x="0" y="670013"/>
                </a:moveTo>
                <a:lnTo>
                  <a:pt x="720001" y="670013"/>
                </a:lnTo>
                <a:lnTo>
                  <a:pt x="720001" y="0"/>
                </a:lnTo>
                <a:lnTo>
                  <a:pt x="0" y="0"/>
                </a:lnTo>
                <a:lnTo>
                  <a:pt x="0" y="67001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6070" y="65083"/>
            <a:ext cx="652780" cy="25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500" b="1" spc="-5" dirty="0">
                <a:latin typeface="Arial"/>
                <a:cs typeface="Arial"/>
              </a:rPr>
              <a:t>Chittaranjan</a:t>
            </a:r>
            <a:r>
              <a:rPr sz="500" b="1" spc="-20" dirty="0">
                <a:latin typeface="Arial"/>
                <a:cs typeface="Arial"/>
              </a:rPr>
              <a:t> </a:t>
            </a:r>
            <a:r>
              <a:rPr sz="500" b="1" spc="-5" dirty="0">
                <a:latin typeface="Arial"/>
                <a:cs typeface="Arial"/>
              </a:rPr>
              <a:t>Pradhan</a:t>
            </a:r>
            <a:endParaRPr sz="5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4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925963" y="534678"/>
            <a:ext cx="3460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DUAL</a:t>
            </a:r>
            <a:r>
              <a:rPr sz="5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Table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003" y="670013"/>
            <a:ext cx="720090" cy="10223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Employee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 Table</a:t>
            </a:r>
            <a:endParaRPr sz="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003" y="772210"/>
            <a:ext cx="720090" cy="2684145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 marR="189230" algn="just">
              <a:lnSpc>
                <a:spcPts val="1070"/>
              </a:lnSpc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  Group Functions  Scalar</a:t>
            </a:r>
            <a:r>
              <a:rPr sz="5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80"/>
              </a:spcBef>
            </a:pPr>
            <a:r>
              <a:rPr sz="400" spc="-5" dirty="0">
                <a:latin typeface="Arial"/>
                <a:cs typeface="Arial"/>
              </a:rPr>
              <a:t>Date</a:t>
            </a:r>
            <a:r>
              <a:rPr sz="400" spc="-5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  <a:p>
            <a:pPr marL="62865" marR="161925">
              <a:lnSpc>
                <a:spcPct val="142400"/>
              </a:lnSpc>
              <a:spcBef>
                <a:spcPts val="5"/>
              </a:spcBef>
            </a:pPr>
            <a:r>
              <a:rPr sz="400" spc="-5" dirty="0">
                <a:latin typeface="Arial"/>
                <a:cs typeface="Arial"/>
              </a:rPr>
              <a:t>Numeric Functions  Character Functions  Conversion</a:t>
            </a:r>
            <a:r>
              <a:rPr sz="400" spc="-4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  Misc.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9740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Employee</a:t>
            </a:r>
            <a:r>
              <a:rPr spc="-55" dirty="0"/>
              <a:t> </a:t>
            </a:r>
            <a:r>
              <a:rPr spc="-20" dirty="0"/>
              <a:t>Table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04599" y="973846"/>
          <a:ext cx="3576317" cy="1595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340"/>
                <a:gridCol w="478790"/>
                <a:gridCol w="616585"/>
                <a:gridCol w="316865"/>
                <a:gridCol w="553084"/>
                <a:gridCol w="307339"/>
                <a:gridCol w="390525"/>
                <a:gridCol w="478789"/>
              </a:tblGrid>
              <a:tr h="109220">
                <a:tc>
                  <a:txBody>
                    <a:bodyPr/>
                    <a:lstStyle/>
                    <a:p>
                      <a:pPr marL="3175" algn="ctr">
                        <a:lnSpc>
                          <a:spcPts val="74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EMPNO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74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ENAME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74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JOB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74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MGR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700" spc="-20" dirty="0">
                          <a:latin typeface="Arial"/>
                          <a:cs typeface="Arial"/>
                        </a:rPr>
                        <a:t>HIREDATE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74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SAL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740"/>
                        </a:lnSpc>
                      </a:pPr>
                      <a:r>
                        <a:rPr sz="700" dirty="0">
                          <a:latin typeface="Arial"/>
                          <a:cs typeface="Arial"/>
                        </a:rPr>
                        <a:t>COMM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740"/>
                        </a:lnSpc>
                      </a:pPr>
                      <a:r>
                        <a:rPr sz="700" dirty="0">
                          <a:latin typeface="Arial"/>
                          <a:cs typeface="Arial"/>
                        </a:rPr>
                        <a:t>DEPTNO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9060">
                <a:tc>
                  <a:txBody>
                    <a:bodyPr/>
                    <a:lstStyle/>
                    <a:p>
                      <a:pPr marL="3175" algn="ctr">
                        <a:lnSpc>
                          <a:spcPts val="68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7369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68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SMITH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68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CLERK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68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7902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8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17-DEC-80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68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800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680"/>
                        </a:lnSpc>
                      </a:pPr>
                      <a:r>
                        <a:rPr sz="700" dirty="0">
                          <a:latin typeface="Arial"/>
                          <a:cs typeface="Arial"/>
                        </a:rPr>
                        <a:t>20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06045">
                <a:tc>
                  <a:txBody>
                    <a:bodyPr/>
                    <a:lstStyle/>
                    <a:p>
                      <a:pPr marL="3175" algn="ctr">
                        <a:lnSpc>
                          <a:spcPts val="74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7499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74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ALLEN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74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SALESMAN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74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7698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20-FEB-81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1600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740"/>
                        </a:lnSpc>
                      </a:pPr>
                      <a:r>
                        <a:rPr sz="700" dirty="0">
                          <a:latin typeface="Arial"/>
                          <a:cs typeface="Arial"/>
                        </a:rPr>
                        <a:t>300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740"/>
                        </a:lnSpc>
                      </a:pPr>
                      <a:r>
                        <a:rPr sz="700" dirty="0">
                          <a:latin typeface="Arial"/>
                          <a:cs typeface="Arial"/>
                        </a:rPr>
                        <a:t>30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06045">
                <a:tc>
                  <a:txBody>
                    <a:bodyPr/>
                    <a:lstStyle/>
                    <a:p>
                      <a:pPr marL="3175" algn="ctr">
                        <a:lnSpc>
                          <a:spcPts val="74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7521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740"/>
                        </a:lnSpc>
                      </a:pPr>
                      <a:r>
                        <a:rPr sz="700" spc="-15" dirty="0">
                          <a:latin typeface="Arial"/>
                          <a:cs typeface="Arial"/>
                        </a:rPr>
                        <a:t>WARD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74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SALESMAN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74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7698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22-FEB-81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1250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740"/>
                        </a:lnSpc>
                      </a:pPr>
                      <a:r>
                        <a:rPr sz="700" dirty="0">
                          <a:latin typeface="Arial"/>
                          <a:cs typeface="Arial"/>
                        </a:rPr>
                        <a:t>500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740"/>
                        </a:lnSpc>
                      </a:pPr>
                      <a:r>
                        <a:rPr sz="700" dirty="0">
                          <a:latin typeface="Arial"/>
                          <a:cs typeface="Arial"/>
                        </a:rPr>
                        <a:t>30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05410">
                <a:tc>
                  <a:txBody>
                    <a:bodyPr/>
                    <a:lstStyle/>
                    <a:p>
                      <a:pPr marL="3175" algn="ctr">
                        <a:lnSpc>
                          <a:spcPts val="73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7566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73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JONES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730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MANAGER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73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7839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02-APR-81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2975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730"/>
                        </a:lnSpc>
                      </a:pPr>
                      <a:r>
                        <a:rPr sz="700" dirty="0">
                          <a:latin typeface="Arial"/>
                          <a:cs typeface="Arial"/>
                        </a:rPr>
                        <a:t>20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06680">
                <a:tc>
                  <a:txBody>
                    <a:bodyPr/>
                    <a:lstStyle/>
                    <a:p>
                      <a:pPr marL="3175" algn="ctr">
                        <a:lnSpc>
                          <a:spcPts val="74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7654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740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MARTIN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74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SALESMAN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74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7698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28-SEP-81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1250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745"/>
                        </a:lnSpc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1400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740"/>
                        </a:lnSpc>
                      </a:pPr>
                      <a:r>
                        <a:rPr sz="700" dirty="0">
                          <a:latin typeface="Arial"/>
                          <a:cs typeface="Arial"/>
                        </a:rPr>
                        <a:t>30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05410">
                <a:tc>
                  <a:txBody>
                    <a:bodyPr/>
                    <a:lstStyle/>
                    <a:p>
                      <a:pPr marL="3175" algn="ctr">
                        <a:lnSpc>
                          <a:spcPts val="73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7698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73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BLAKE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73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MANAGER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73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7839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5"/>
                        </a:lnSpc>
                      </a:pPr>
                      <a:r>
                        <a:rPr sz="700" spc="-25" dirty="0">
                          <a:latin typeface="Arial"/>
                          <a:cs typeface="Arial"/>
                        </a:rPr>
                        <a:t>01-MAY-81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2850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730"/>
                        </a:lnSpc>
                      </a:pPr>
                      <a:r>
                        <a:rPr sz="700" dirty="0">
                          <a:latin typeface="Arial"/>
                          <a:cs typeface="Arial"/>
                        </a:rPr>
                        <a:t>30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06045">
                <a:tc>
                  <a:txBody>
                    <a:bodyPr/>
                    <a:lstStyle/>
                    <a:p>
                      <a:pPr marL="3175" algn="ctr">
                        <a:lnSpc>
                          <a:spcPts val="73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7782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73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CLARK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73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MANAGER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73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7839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09-JUN-81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2450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735"/>
                        </a:lnSpc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06045">
                <a:tc>
                  <a:txBody>
                    <a:bodyPr/>
                    <a:lstStyle/>
                    <a:p>
                      <a:pPr marL="3175" algn="ctr">
                        <a:lnSpc>
                          <a:spcPts val="73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7788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73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SCOTT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735"/>
                        </a:lnSpc>
                      </a:pPr>
                      <a:r>
                        <a:rPr sz="700" spc="-20" dirty="0">
                          <a:latin typeface="Arial"/>
                          <a:cs typeface="Arial"/>
                        </a:rPr>
                        <a:t>ANALYST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74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7566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700" spc="-15" dirty="0">
                          <a:latin typeface="Arial"/>
                          <a:cs typeface="Arial"/>
                        </a:rPr>
                        <a:t>09-NOV-81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3000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735"/>
                        </a:lnSpc>
                      </a:pPr>
                      <a:r>
                        <a:rPr sz="700" dirty="0">
                          <a:latin typeface="Arial"/>
                          <a:cs typeface="Arial"/>
                        </a:rPr>
                        <a:t>20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05410">
                <a:tc>
                  <a:txBody>
                    <a:bodyPr/>
                    <a:lstStyle/>
                    <a:p>
                      <a:pPr marL="3175" algn="ctr">
                        <a:lnSpc>
                          <a:spcPts val="73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7839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73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KING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73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PRESIDENT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0"/>
                        </a:lnSpc>
                      </a:pPr>
                      <a:r>
                        <a:rPr sz="700" spc="-15" dirty="0">
                          <a:latin typeface="Arial"/>
                          <a:cs typeface="Arial"/>
                        </a:rPr>
                        <a:t>17-NOV-81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5000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735"/>
                        </a:lnSpc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06680">
                <a:tc>
                  <a:txBody>
                    <a:bodyPr/>
                    <a:lstStyle/>
                    <a:p>
                      <a:pPr marL="3175" algn="ctr">
                        <a:lnSpc>
                          <a:spcPts val="74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7844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74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TURNER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74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SALESMAN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74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7698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08-SEP-81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4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1500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745"/>
                        </a:lnSpc>
                      </a:pPr>
                      <a:r>
                        <a:rPr sz="700" dirty="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745"/>
                        </a:lnSpc>
                      </a:pPr>
                      <a:r>
                        <a:rPr sz="700" dirty="0">
                          <a:latin typeface="Arial"/>
                          <a:cs typeface="Arial"/>
                        </a:rPr>
                        <a:t>30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05410">
                <a:tc>
                  <a:txBody>
                    <a:bodyPr/>
                    <a:lstStyle/>
                    <a:p>
                      <a:pPr marL="3175" algn="ctr">
                        <a:lnSpc>
                          <a:spcPts val="73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7876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73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ADAMS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73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CLERK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73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7788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23-SEP-81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1100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730"/>
                        </a:lnSpc>
                      </a:pPr>
                      <a:r>
                        <a:rPr sz="700" dirty="0">
                          <a:latin typeface="Arial"/>
                          <a:cs typeface="Arial"/>
                        </a:rPr>
                        <a:t>20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06045">
                <a:tc>
                  <a:txBody>
                    <a:bodyPr/>
                    <a:lstStyle/>
                    <a:p>
                      <a:pPr marL="3175" algn="ctr">
                        <a:lnSpc>
                          <a:spcPts val="73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7900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73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JAMES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73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CLERK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73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7698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03-DEC-81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73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950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735"/>
                        </a:lnSpc>
                      </a:pPr>
                      <a:r>
                        <a:rPr sz="700" dirty="0">
                          <a:latin typeface="Arial"/>
                          <a:cs typeface="Arial"/>
                        </a:rPr>
                        <a:t>30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06045">
                <a:tc>
                  <a:txBody>
                    <a:bodyPr/>
                    <a:lstStyle/>
                    <a:p>
                      <a:pPr marL="3175" algn="ctr">
                        <a:lnSpc>
                          <a:spcPts val="73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7902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73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FORD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735"/>
                        </a:lnSpc>
                      </a:pPr>
                      <a:r>
                        <a:rPr sz="700" spc="-20" dirty="0">
                          <a:latin typeface="Arial"/>
                          <a:cs typeface="Arial"/>
                        </a:rPr>
                        <a:t>ANALYST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73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7566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03-DEC-81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5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3000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735"/>
                        </a:lnSpc>
                      </a:pPr>
                      <a:r>
                        <a:rPr sz="700" dirty="0">
                          <a:latin typeface="Arial"/>
                          <a:cs typeface="Arial"/>
                        </a:rPr>
                        <a:t>20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16205">
                <a:tc>
                  <a:txBody>
                    <a:bodyPr/>
                    <a:lstStyle/>
                    <a:p>
                      <a:pPr marL="3175" algn="ctr">
                        <a:lnSpc>
                          <a:spcPts val="79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7934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79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MILLER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79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CLERK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79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7782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23-JAN-82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1300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790"/>
                        </a:lnSpc>
                      </a:pPr>
                      <a:r>
                        <a:rPr sz="700" dirty="0">
                          <a:latin typeface="Arial"/>
                          <a:cs typeface="Arial"/>
                        </a:rPr>
                        <a:t>10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805815"/>
          </a:xfrm>
          <a:custGeom>
            <a:avLst/>
            <a:gdLst/>
            <a:ahLst/>
            <a:cxnLst/>
            <a:rect l="l" t="t" r="r" b="b"/>
            <a:pathLst>
              <a:path w="720089" h="805815">
                <a:moveTo>
                  <a:pt x="0" y="805306"/>
                </a:moveTo>
                <a:lnTo>
                  <a:pt x="720001" y="805306"/>
                </a:lnTo>
                <a:lnTo>
                  <a:pt x="720001" y="0"/>
                </a:lnTo>
                <a:lnTo>
                  <a:pt x="0" y="0"/>
                </a:lnTo>
                <a:lnTo>
                  <a:pt x="0" y="80530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6070" y="65083"/>
            <a:ext cx="652780" cy="25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500" b="1" spc="-5" dirty="0">
                <a:latin typeface="Arial"/>
                <a:cs typeface="Arial"/>
              </a:rPr>
              <a:t>Chittaranjan</a:t>
            </a:r>
            <a:r>
              <a:rPr sz="500" b="1" spc="-20" dirty="0">
                <a:latin typeface="Arial"/>
                <a:cs typeface="Arial"/>
              </a:rPr>
              <a:t> </a:t>
            </a:r>
            <a:r>
              <a:rPr sz="500" b="1" spc="-5" dirty="0">
                <a:latin typeface="Arial"/>
                <a:cs typeface="Arial"/>
              </a:rPr>
              <a:t>Pradhan</a:t>
            </a:r>
            <a:endParaRPr sz="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5963" y="534678"/>
            <a:ext cx="457834" cy="2368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DUAL</a:t>
            </a:r>
            <a:r>
              <a:rPr sz="5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Table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Employee</a:t>
            </a:r>
            <a:r>
              <a:rPr sz="5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Table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003" y="805307"/>
            <a:ext cx="720090" cy="10223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003" y="907504"/>
            <a:ext cx="720090" cy="254889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 marR="203200">
              <a:lnSpc>
                <a:spcPts val="1070"/>
              </a:lnSpc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Group</a:t>
            </a:r>
            <a:r>
              <a:rPr sz="5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  Scalar</a:t>
            </a:r>
            <a:r>
              <a:rPr sz="5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85"/>
              </a:spcBef>
            </a:pPr>
            <a:r>
              <a:rPr sz="400" spc="-5" dirty="0">
                <a:latin typeface="Arial"/>
                <a:cs typeface="Arial"/>
              </a:rPr>
              <a:t>Date</a:t>
            </a:r>
            <a:r>
              <a:rPr sz="400" spc="-5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  <a:p>
            <a:pPr marL="62865" marR="161925">
              <a:lnSpc>
                <a:spcPct val="142400"/>
              </a:lnSpc>
            </a:pPr>
            <a:r>
              <a:rPr sz="400" spc="-5" dirty="0">
                <a:latin typeface="Arial"/>
                <a:cs typeface="Arial"/>
              </a:rPr>
              <a:t>Numeric Functions  Character Functions  Conversion</a:t>
            </a:r>
            <a:r>
              <a:rPr sz="400" spc="-4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  Misc.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11010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Built-in</a:t>
            </a:r>
            <a:r>
              <a:rPr spc="-4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8" name="object 8"/>
          <p:cNvSpPr/>
          <p:nvPr/>
        </p:nvSpPr>
        <p:spPr>
          <a:xfrm>
            <a:off x="130365" y="796721"/>
            <a:ext cx="3627754" cy="173355"/>
          </a:xfrm>
          <a:custGeom>
            <a:avLst/>
            <a:gdLst/>
            <a:ahLst/>
            <a:cxnLst/>
            <a:rect l="l" t="t" r="r" b="b"/>
            <a:pathLst>
              <a:path w="3627754" h="173355">
                <a:moveTo>
                  <a:pt x="0" y="173240"/>
                </a:moveTo>
                <a:lnTo>
                  <a:pt x="3627259" y="173240"/>
                </a:lnTo>
                <a:lnTo>
                  <a:pt x="3627259" y="0"/>
                </a:lnTo>
                <a:lnTo>
                  <a:pt x="0" y="0"/>
                </a:lnTo>
                <a:lnTo>
                  <a:pt x="0" y="17324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7297" y="802850"/>
            <a:ext cx="9937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9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0365" y="969962"/>
            <a:ext cx="3627754" cy="1657985"/>
          </a:xfrm>
          <a:custGeom>
            <a:avLst/>
            <a:gdLst/>
            <a:ahLst/>
            <a:cxnLst/>
            <a:rect l="l" t="t" r="r" b="b"/>
            <a:pathLst>
              <a:path w="3627754" h="1657985">
                <a:moveTo>
                  <a:pt x="0" y="1657807"/>
                </a:moveTo>
                <a:lnTo>
                  <a:pt x="3627259" y="1657807"/>
                </a:lnTo>
                <a:lnTo>
                  <a:pt x="3627259" y="0"/>
                </a:lnTo>
                <a:lnTo>
                  <a:pt x="0" y="0"/>
                </a:lnTo>
                <a:lnTo>
                  <a:pt x="0" y="1657807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built-in functions provide a powerful tool </a:t>
            </a:r>
            <a:r>
              <a:rPr spc="-15" dirty="0"/>
              <a:t>for </a:t>
            </a:r>
            <a:r>
              <a:rPr spc="-5" dirty="0"/>
              <a:t>the  enhancement of a basic </a:t>
            </a:r>
            <a:r>
              <a:rPr spc="-15" dirty="0"/>
              <a:t>query. </a:t>
            </a:r>
            <a:r>
              <a:rPr spc="-10" dirty="0"/>
              <a:t>They </a:t>
            </a:r>
            <a:r>
              <a:rPr spc="-5" dirty="0"/>
              <a:t>serve the </a:t>
            </a:r>
            <a:r>
              <a:rPr dirty="0"/>
              <a:t>purpose </a:t>
            </a:r>
            <a:r>
              <a:rPr spc="-5" dirty="0"/>
              <a:t>of  manipulating data items and </a:t>
            </a:r>
            <a:r>
              <a:rPr dirty="0"/>
              <a:t>returning </a:t>
            </a:r>
            <a:r>
              <a:rPr spc="-5" dirty="0"/>
              <a:t>a result. Functions are  of </a:t>
            </a:r>
            <a:r>
              <a:rPr spc="-10" dirty="0"/>
              <a:t>two </a:t>
            </a:r>
            <a:r>
              <a:rPr spc="-5" dirty="0"/>
              <a:t>types:</a:t>
            </a:r>
          </a:p>
          <a:p>
            <a:pPr marL="265430" indent="-121920">
              <a:lnSpc>
                <a:spcPct val="100000"/>
              </a:lnSpc>
              <a:spcBef>
                <a:spcPts val="180"/>
              </a:spcBef>
              <a:buClr>
                <a:srgbClr val="0000FF"/>
              </a:buClr>
              <a:buSzPct val="90000"/>
              <a:buFont typeface="Arial"/>
              <a:buChar char="•"/>
              <a:tabLst>
                <a:tab pos="266065" algn="l"/>
              </a:tabLst>
            </a:pPr>
            <a:r>
              <a:rPr sz="1000" b="1" i="1" spc="-10" dirty="0">
                <a:latin typeface="Arial"/>
                <a:cs typeface="Arial"/>
              </a:rPr>
              <a:t>Single-row </a:t>
            </a:r>
            <a:r>
              <a:rPr sz="1000" b="1" i="1" spc="-5" dirty="0">
                <a:latin typeface="Arial"/>
                <a:cs typeface="Arial"/>
              </a:rPr>
              <a:t>or Scalar </a:t>
            </a:r>
            <a:r>
              <a:rPr sz="1000" b="1" i="1" dirty="0">
                <a:latin typeface="Arial"/>
                <a:cs typeface="Arial"/>
              </a:rPr>
              <a:t>functions</a:t>
            </a:r>
            <a:r>
              <a:rPr sz="1000" dirty="0"/>
              <a:t>: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5</a:t>
            </a:fld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556361" y="1792320"/>
            <a:ext cx="31165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539" indent="-116839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88888"/>
              <a:buFont typeface="Arial"/>
              <a:buChar char="•"/>
              <a:tabLst>
                <a:tab pos="130175" algn="l"/>
              </a:tabLst>
            </a:pPr>
            <a:r>
              <a:rPr sz="900" spc="-10" dirty="0">
                <a:latin typeface="Arial"/>
                <a:cs typeface="Arial"/>
              </a:rPr>
              <a:t>They </a:t>
            </a:r>
            <a:r>
              <a:rPr sz="900" spc="-5" dirty="0">
                <a:latin typeface="Arial"/>
                <a:cs typeface="Arial"/>
              </a:rPr>
              <a:t>work on columns from each </a:t>
            </a:r>
            <a:r>
              <a:rPr sz="900" spc="-10" dirty="0">
                <a:latin typeface="Arial"/>
                <a:cs typeface="Arial"/>
              </a:rPr>
              <a:t>row </a:t>
            </a:r>
            <a:r>
              <a:rPr sz="900" spc="-5" dirty="0">
                <a:latin typeface="Arial"/>
                <a:cs typeface="Arial"/>
              </a:rPr>
              <a:t>and </a:t>
            </a:r>
            <a:r>
              <a:rPr sz="900" dirty="0">
                <a:latin typeface="Arial"/>
                <a:cs typeface="Arial"/>
              </a:rPr>
              <a:t>return </a:t>
            </a:r>
            <a:r>
              <a:rPr sz="900" spc="-5" dirty="0">
                <a:latin typeface="Arial"/>
                <a:cs typeface="Arial"/>
              </a:rPr>
              <a:t>one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result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8577" y="1906443"/>
            <a:ext cx="2593340" cy="3670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87350">
              <a:lnSpc>
                <a:spcPct val="100000"/>
              </a:lnSpc>
              <a:spcBef>
                <a:spcPts val="290"/>
              </a:spcBef>
            </a:pPr>
            <a:r>
              <a:rPr sz="900" spc="-5" dirty="0">
                <a:latin typeface="Arial"/>
                <a:cs typeface="Arial"/>
              </a:rPr>
              <a:t>per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row</a:t>
            </a:r>
            <a:endParaRPr sz="900">
              <a:latin typeface="Arial"/>
              <a:cs typeface="Arial"/>
            </a:endParaRPr>
          </a:p>
          <a:p>
            <a:pPr marL="133985" indent="-121285">
              <a:lnSpc>
                <a:spcPct val="100000"/>
              </a:lnSpc>
              <a:spcBef>
                <a:spcPts val="215"/>
              </a:spcBef>
              <a:buClr>
                <a:srgbClr val="0000FF"/>
              </a:buClr>
              <a:buSzPct val="90000"/>
              <a:buFont typeface="Arial"/>
              <a:buChar char="•"/>
              <a:tabLst>
                <a:tab pos="134620" algn="l"/>
              </a:tabLst>
            </a:pPr>
            <a:r>
              <a:rPr sz="1000" b="1" i="1" spc="-10" dirty="0">
                <a:latin typeface="Arial"/>
                <a:cs typeface="Arial"/>
              </a:rPr>
              <a:t>Group </a:t>
            </a:r>
            <a:r>
              <a:rPr sz="1000" b="1" i="1" spc="-5" dirty="0">
                <a:latin typeface="Arial"/>
                <a:cs typeface="Arial"/>
              </a:rPr>
              <a:t>functions or Aggregate</a:t>
            </a:r>
            <a:r>
              <a:rPr sz="1000" b="1" i="1" spc="-25" dirty="0">
                <a:latin typeface="Arial"/>
                <a:cs typeface="Arial"/>
              </a:rPr>
              <a:t> </a:t>
            </a:r>
            <a:r>
              <a:rPr sz="1000" b="1" i="1" dirty="0">
                <a:latin typeface="Arial"/>
                <a:cs typeface="Arial"/>
              </a:rPr>
              <a:t>functions</a:t>
            </a:r>
            <a:r>
              <a:rPr sz="100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6361" y="2273117"/>
            <a:ext cx="30518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539" indent="-116839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88888"/>
              <a:buFont typeface="Arial"/>
              <a:buChar char="•"/>
              <a:tabLst>
                <a:tab pos="130175" algn="l"/>
              </a:tabLst>
            </a:pPr>
            <a:r>
              <a:rPr sz="900" spc="-10" dirty="0">
                <a:latin typeface="Arial"/>
                <a:cs typeface="Arial"/>
              </a:rPr>
              <a:t>They </a:t>
            </a:r>
            <a:r>
              <a:rPr sz="900" spc="-5" dirty="0">
                <a:latin typeface="Arial"/>
                <a:cs typeface="Arial"/>
              </a:rPr>
              <a:t>manipulate data in a group of </a:t>
            </a:r>
            <a:r>
              <a:rPr sz="900" spc="-10" dirty="0">
                <a:latin typeface="Arial"/>
                <a:cs typeface="Arial"/>
              </a:rPr>
              <a:t>rows </a:t>
            </a:r>
            <a:r>
              <a:rPr sz="900" spc="-5" dirty="0">
                <a:latin typeface="Arial"/>
                <a:cs typeface="Arial"/>
              </a:rPr>
              <a:t>and </a:t>
            </a:r>
            <a:r>
              <a:rPr sz="900" dirty="0">
                <a:latin typeface="Arial"/>
                <a:cs typeface="Arial"/>
              </a:rPr>
              <a:t>return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single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3404" y="2412296"/>
            <a:ext cx="3041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Arial"/>
                <a:cs typeface="Arial"/>
              </a:rPr>
              <a:t>result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941069"/>
          </a:xfrm>
          <a:custGeom>
            <a:avLst/>
            <a:gdLst/>
            <a:ahLst/>
            <a:cxnLst/>
            <a:rect l="l" t="t" r="r" b="b"/>
            <a:pathLst>
              <a:path w="720089" h="941069">
                <a:moveTo>
                  <a:pt x="0" y="940600"/>
                </a:moveTo>
                <a:lnTo>
                  <a:pt x="720001" y="940600"/>
                </a:lnTo>
                <a:lnTo>
                  <a:pt x="720001" y="0"/>
                </a:lnTo>
                <a:lnTo>
                  <a:pt x="0" y="0"/>
                </a:lnTo>
                <a:lnTo>
                  <a:pt x="0" y="94060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6070" y="65083"/>
            <a:ext cx="652780" cy="25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500" b="1" spc="-5" dirty="0">
                <a:latin typeface="Arial"/>
                <a:cs typeface="Arial"/>
              </a:rPr>
              <a:t>Chittaranjan</a:t>
            </a:r>
            <a:r>
              <a:rPr sz="500" b="1" spc="-20" dirty="0">
                <a:latin typeface="Arial"/>
                <a:cs typeface="Arial"/>
              </a:rPr>
              <a:t> </a:t>
            </a:r>
            <a:r>
              <a:rPr sz="500" b="1" spc="-5" dirty="0">
                <a:latin typeface="Arial"/>
                <a:cs typeface="Arial"/>
              </a:rPr>
              <a:t>Pradhan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6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925963" y="534678"/>
            <a:ext cx="498475" cy="372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DUAL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 Table</a:t>
            </a:r>
            <a:endParaRPr sz="500">
              <a:latin typeface="Arial"/>
              <a:cs typeface="Arial"/>
            </a:endParaRPr>
          </a:p>
          <a:p>
            <a:pPr marR="5080">
              <a:lnSpc>
                <a:spcPct val="177500"/>
              </a:lnSpc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Employee 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Table 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003" y="940600"/>
            <a:ext cx="720090" cy="10223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Group</a:t>
            </a: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003" y="1042797"/>
            <a:ext cx="720090" cy="2413635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13970" rIns="0" bIns="0" rtlCol="0">
            <a:spAutoFit/>
          </a:bodyPr>
          <a:lstStyle/>
          <a:p>
            <a:pPr marL="62865" marR="161925" indent="-25400">
              <a:lnSpc>
                <a:spcPct val="140800"/>
              </a:lnSpc>
              <a:spcBef>
                <a:spcPts val="110"/>
              </a:spcBef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Scalar Functions  </a:t>
            </a:r>
            <a:r>
              <a:rPr sz="400" spc="-5" dirty="0">
                <a:latin typeface="Arial"/>
                <a:cs typeface="Arial"/>
              </a:rPr>
              <a:t>Date Functions  Numeric Functions  Character Functions  Conversion</a:t>
            </a:r>
            <a:r>
              <a:rPr sz="400" spc="-4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  Misc.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6064"/>
            <a:ext cx="3455035" cy="65278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10" dirty="0"/>
              <a:t>Group </a:t>
            </a:r>
            <a:r>
              <a:rPr spc="-5" dirty="0"/>
              <a:t>Functions</a:t>
            </a:r>
          </a:p>
          <a:p>
            <a:pPr marL="84455" marR="5080" algn="just">
              <a:lnSpc>
                <a:spcPct val="100000"/>
              </a:lnSpc>
              <a:spcBef>
                <a:spcPts val="70"/>
              </a:spcBef>
            </a:pP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The group or aggregate functions perform an operation on a  group of </a:t>
            </a:r>
            <a:r>
              <a:rPr b="0" spc="-10" dirty="0">
                <a:solidFill>
                  <a:srgbClr val="000000"/>
                </a:solidFill>
                <a:latin typeface="Arial"/>
                <a:cs typeface="Arial"/>
              </a:rPr>
              <a:t>rows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return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one result. The different aggregate  functions</a:t>
            </a:r>
            <a:r>
              <a:rPr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"/>
                <a:cs typeface="Arial"/>
              </a:rPr>
              <a:t>are: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0365" y="753706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COUNT([DISTINCT]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column)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65" y="949096"/>
            <a:ext cx="3627754" cy="356235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 marR="20955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This function counts the number of </a:t>
            </a:r>
            <a:r>
              <a:rPr sz="1000" spc="-10" dirty="0">
                <a:latin typeface="Arial"/>
                <a:cs typeface="Arial"/>
              </a:rPr>
              <a:t>rows </a:t>
            </a:r>
            <a:r>
              <a:rPr sz="1000" spc="-5" dirty="0">
                <a:latin typeface="Arial"/>
                <a:cs typeface="Arial"/>
              </a:rPr>
              <a:t>without considering  NULL</a:t>
            </a:r>
            <a:r>
              <a:rPr sz="1000" spc="-10" dirty="0">
                <a:latin typeface="Arial"/>
                <a:cs typeface="Arial"/>
              </a:rPr>
              <a:t> values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352110"/>
            <a:ext cx="275082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COUNT(MGR)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spc="-1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EMP;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1000" i="1" spc="-5" dirty="0">
                <a:latin typeface="Arial"/>
                <a:cs typeface="Arial"/>
              </a:rPr>
              <a:t>SELECT COUNT(DISTINCT MGR)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spc="-2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EMP;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92532" y="1791857"/>
          <a:ext cx="2127885" cy="25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/>
                <a:gridCol w="1315085"/>
              </a:tblGrid>
              <a:tr h="127000">
                <a:tc>
                  <a:txBody>
                    <a:bodyPr/>
                    <a:lstStyle/>
                    <a:p>
                      <a:pPr marR="635" algn="ctr">
                        <a:lnSpc>
                          <a:spcPts val="855"/>
                        </a:lnSpc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COUNT(MGR)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855"/>
                        </a:lnSpc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COUNT(DISTINCT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MGR)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R="635" algn="ctr">
                        <a:lnSpc>
                          <a:spcPts val="855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855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30365" y="2241753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COUNT(*)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365" y="2437130"/>
            <a:ext cx="3627754" cy="229870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counts the number of </a:t>
            </a:r>
            <a:r>
              <a:rPr sz="1000" spc="-10" dirty="0">
                <a:latin typeface="Arial"/>
                <a:cs typeface="Arial"/>
              </a:rPr>
              <a:t>rows </a:t>
            </a:r>
            <a:r>
              <a:rPr sz="1000" spc="-5" dirty="0">
                <a:latin typeface="Arial"/>
                <a:cs typeface="Arial"/>
              </a:rPr>
              <a:t>including NULL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values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2713880"/>
            <a:ext cx="18859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COUNT(*)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spc="-4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EMP;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8771" y="3004136"/>
            <a:ext cx="683260" cy="144780"/>
          </a:xfrm>
          <a:prstGeom prst="rect">
            <a:avLst/>
          </a:prstGeom>
          <a:ln w="466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ts val="969"/>
              </a:lnSpc>
            </a:pPr>
            <a:r>
              <a:rPr sz="900" spc="10" dirty="0">
                <a:latin typeface="Arial"/>
                <a:cs typeface="Arial"/>
              </a:rPr>
              <a:t>COUNT(*)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8771" y="3148896"/>
            <a:ext cx="683260" cy="144780"/>
          </a:xfrm>
          <a:prstGeom prst="rect">
            <a:avLst/>
          </a:prstGeom>
          <a:ln w="466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69"/>
              </a:lnSpc>
            </a:pPr>
            <a:r>
              <a:rPr sz="900" spc="10" dirty="0">
                <a:latin typeface="Arial"/>
                <a:cs typeface="Arial"/>
              </a:rPr>
              <a:t>14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941069"/>
          </a:xfrm>
          <a:custGeom>
            <a:avLst/>
            <a:gdLst/>
            <a:ahLst/>
            <a:cxnLst/>
            <a:rect l="l" t="t" r="r" b="b"/>
            <a:pathLst>
              <a:path w="720089" h="941069">
                <a:moveTo>
                  <a:pt x="0" y="940600"/>
                </a:moveTo>
                <a:lnTo>
                  <a:pt x="720001" y="940600"/>
                </a:lnTo>
                <a:lnTo>
                  <a:pt x="720001" y="0"/>
                </a:lnTo>
                <a:lnTo>
                  <a:pt x="0" y="0"/>
                </a:lnTo>
                <a:lnTo>
                  <a:pt x="0" y="94060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6070" y="65083"/>
            <a:ext cx="652780" cy="25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500" b="1" spc="-5" dirty="0">
                <a:latin typeface="Arial"/>
                <a:cs typeface="Arial"/>
              </a:rPr>
              <a:t>Chittaranjan</a:t>
            </a:r>
            <a:r>
              <a:rPr sz="500" b="1" spc="-20" dirty="0">
                <a:latin typeface="Arial"/>
                <a:cs typeface="Arial"/>
              </a:rPr>
              <a:t> </a:t>
            </a:r>
            <a:r>
              <a:rPr sz="500" b="1" spc="-5" dirty="0">
                <a:latin typeface="Arial"/>
                <a:cs typeface="Arial"/>
              </a:rPr>
              <a:t>Pradhan</a:t>
            </a:r>
            <a:endParaRPr sz="5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7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925963" y="534678"/>
            <a:ext cx="498475" cy="372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DUAL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 Table</a:t>
            </a:r>
            <a:endParaRPr sz="500">
              <a:latin typeface="Arial"/>
              <a:cs typeface="Arial"/>
            </a:endParaRPr>
          </a:p>
          <a:p>
            <a:pPr marR="5080">
              <a:lnSpc>
                <a:spcPct val="177500"/>
              </a:lnSpc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Employee 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Table 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003" y="940600"/>
            <a:ext cx="720090" cy="10223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Group</a:t>
            </a: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003" y="1042797"/>
            <a:ext cx="720090" cy="2413635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13970" rIns="0" bIns="0" rtlCol="0">
            <a:spAutoFit/>
          </a:bodyPr>
          <a:lstStyle/>
          <a:p>
            <a:pPr marL="62865" marR="161925" indent="-25400">
              <a:lnSpc>
                <a:spcPct val="140800"/>
              </a:lnSpc>
              <a:spcBef>
                <a:spcPts val="110"/>
              </a:spcBef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Scalar Functions  </a:t>
            </a:r>
            <a:r>
              <a:rPr sz="400" spc="-5" dirty="0">
                <a:latin typeface="Arial"/>
                <a:cs typeface="Arial"/>
              </a:rPr>
              <a:t>Date Functions  Numeric Functions  Character Functions  Conversion</a:t>
            </a:r>
            <a:r>
              <a:rPr sz="400" spc="-4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  Misc.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1148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Group</a:t>
            </a:r>
            <a:r>
              <a:rPr spc="-35" dirty="0"/>
              <a:t> </a:t>
            </a:r>
            <a:r>
              <a:rPr spc="-5" dirty="0"/>
              <a:t>Functions...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0365" y="449884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SUM([DISTINCT]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column)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65" y="645248"/>
            <a:ext cx="3627754" cy="354965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 marR="27305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finds the sum of all </a:t>
            </a:r>
            <a:r>
              <a:rPr sz="1000" spc="-10" dirty="0">
                <a:latin typeface="Arial"/>
                <a:cs typeface="Arial"/>
              </a:rPr>
              <a:t>values </a:t>
            </a:r>
            <a:r>
              <a:rPr sz="1000" spc="-5" dirty="0">
                <a:latin typeface="Arial"/>
                <a:cs typeface="Arial"/>
              </a:rPr>
              <a:t>in a column ignoring the NULL  </a:t>
            </a:r>
            <a:r>
              <a:rPr sz="1000" spc="-10" dirty="0">
                <a:latin typeface="Arial"/>
                <a:cs typeface="Arial"/>
              </a:rPr>
              <a:t>values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050561"/>
            <a:ext cx="190753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SUM(SAL)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spc="-4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EMP;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7861" y="1357873"/>
            <a:ext cx="683895" cy="140970"/>
          </a:xfrm>
          <a:prstGeom prst="rect">
            <a:avLst/>
          </a:prstGeom>
          <a:ln w="453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950"/>
              </a:lnSpc>
            </a:pPr>
            <a:r>
              <a:rPr sz="900" spc="-5" dirty="0">
                <a:latin typeface="Arial"/>
                <a:cs typeface="Arial"/>
              </a:rPr>
              <a:t>SUM(SAL)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7861" y="1498786"/>
            <a:ext cx="683895" cy="140970"/>
          </a:xfrm>
          <a:prstGeom prst="rect">
            <a:avLst/>
          </a:prstGeom>
          <a:ln w="453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3515">
              <a:lnSpc>
                <a:spcPts val="950"/>
              </a:lnSpc>
            </a:pPr>
            <a:r>
              <a:rPr sz="900" spc="-5" dirty="0">
                <a:latin typeface="Arial"/>
                <a:cs typeface="Arial"/>
              </a:rPr>
              <a:t>29055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365" y="1857057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15" dirty="0">
                <a:solidFill>
                  <a:srgbClr val="0000FF"/>
                </a:solidFill>
                <a:latin typeface="Arial"/>
                <a:cs typeface="Arial"/>
              </a:rPr>
              <a:t>AVG([DISTINCT]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column)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365" y="2052434"/>
            <a:ext cx="3627754" cy="354965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 marR="61594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finds the </a:t>
            </a:r>
            <a:r>
              <a:rPr sz="1000" spc="-10" dirty="0">
                <a:latin typeface="Arial"/>
                <a:cs typeface="Arial"/>
              </a:rPr>
              <a:t>average </a:t>
            </a:r>
            <a:r>
              <a:rPr sz="1000" spc="-5" dirty="0">
                <a:latin typeface="Arial"/>
                <a:cs typeface="Arial"/>
              </a:rPr>
              <a:t>of all </a:t>
            </a:r>
            <a:r>
              <a:rPr sz="1000" spc="-10" dirty="0">
                <a:latin typeface="Arial"/>
                <a:cs typeface="Arial"/>
              </a:rPr>
              <a:t>values </a:t>
            </a:r>
            <a:r>
              <a:rPr sz="1000" spc="-5" dirty="0">
                <a:latin typeface="Arial"/>
                <a:cs typeface="Arial"/>
              </a:rPr>
              <a:t>in a column ignoring the NULL  </a:t>
            </a:r>
            <a:r>
              <a:rPr sz="1000" spc="-10" dirty="0">
                <a:latin typeface="Arial"/>
                <a:cs typeface="Arial"/>
              </a:rPr>
              <a:t>values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457747"/>
            <a:ext cx="1879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</a:t>
            </a:r>
            <a:r>
              <a:rPr sz="1000" i="1" spc="-20" dirty="0">
                <a:latin typeface="Arial"/>
                <a:cs typeface="Arial"/>
              </a:rPr>
              <a:t>AVG(SAL)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spc="-2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EMP;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9067" y="2765133"/>
            <a:ext cx="682625" cy="146050"/>
          </a:xfrm>
          <a:prstGeom prst="rect">
            <a:avLst/>
          </a:prstGeom>
          <a:ln w="470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2390">
              <a:lnSpc>
                <a:spcPts val="975"/>
              </a:lnSpc>
            </a:pPr>
            <a:r>
              <a:rPr sz="900" dirty="0">
                <a:latin typeface="Arial"/>
                <a:cs typeface="Arial"/>
              </a:rPr>
              <a:t>AVG(SAL)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19067" y="2911121"/>
            <a:ext cx="682625" cy="146050"/>
          </a:xfrm>
          <a:prstGeom prst="rect">
            <a:avLst/>
          </a:prstGeom>
          <a:ln w="470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975"/>
              </a:lnSpc>
            </a:pPr>
            <a:r>
              <a:rPr sz="900" spc="10" dirty="0">
                <a:latin typeface="Arial"/>
                <a:cs typeface="Arial"/>
              </a:rPr>
              <a:t>2075.35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941069"/>
          </a:xfrm>
          <a:custGeom>
            <a:avLst/>
            <a:gdLst/>
            <a:ahLst/>
            <a:cxnLst/>
            <a:rect l="l" t="t" r="r" b="b"/>
            <a:pathLst>
              <a:path w="720089" h="941069">
                <a:moveTo>
                  <a:pt x="0" y="940600"/>
                </a:moveTo>
                <a:lnTo>
                  <a:pt x="720001" y="940600"/>
                </a:lnTo>
                <a:lnTo>
                  <a:pt x="720001" y="0"/>
                </a:lnTo>
                <a:lnTo>
                  <a:pt x="0" y="0"/>
                </a:lnTo>
                <a:lnTo>
                  <a:pt x="0" y="94060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6070" y="65083"/>
            <a:ext cx="652780" cy="25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500" b="1" spc="-5" dirty="0">
                <a:latin typeface="Arial"/>
                <a:cs typeface="Arial"/>
              </a:rPr>
              <a:t>Chittaranjan</a:t>
            </a:r>
            <a:r>
              <a:rPr sz="500" b="1" spc="-20" dirty="0">
                <a:latin typeface="Arial"/>
                <a:cs typeface="Arial"/>
              </a:rPr>
              <a:t> </a:t>
            </a:r>
            <a:r>
              <a:rPr sz="500" b="1" spc="-5" dirty="0">
                <a:latin typeface="Arial"/>
                <a:cs typeface="Arial"/>
              </a:rPr>
              <a:t>Pradhan</a:t>
            </a:r>
            <a:endParaRPr sz="5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8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925963" y="534678"/>
            <a:ext cx="498475" cy="372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DUAL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 Table</a:t>
            </a:r>
            <a:endParaRPr sz="500">
              <a:latin typeface="Arial"/>
              <a:cs typeface="Arial"/>
            </a:endParaRPr>
          </a:p>
          <a:p>
            <a:pPr marR="5080">
              <a:lnSpc>
                <a:spcPct val="177500"/>
              </a:lnSpc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Employee 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Table 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003" y="940600"/>
            <a:ext cx="720090" cy="10223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Group</a:t>
            </a: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003" y="1042797"/>
            <a:ext cx="720090" cy="2413635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13970" rIns="0" bIns="0" rtlCol="0">
            <a:spAutoFit/>
          </a:bodyPr>
          <a:lstStyle/>
          <a:p>
            <a:pPr marL="62865" marR="161925" indent="-25400">
              <a:lnSpc>
                <a:spcPct val="140800"/>
              </a:lnSpc>
              <a:spcBef>
                <a:spcPts val="110"/>
              </a:spcBef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Scalar Functions  </a:t>
            </a:r>
            <a:r>
              <a:rPr sz="400" spc="-5" dirty="0">
                <a:latin typeface="Arial"/>
                <a:cs typeface="Arial"/>
              </a:rPr>
              <a:t>Date Functions  Numeric Functions  Character Functions  Conversion</a:t>
            </a:r>
            <a:r>
              <a:rPr sz="400" spc="-4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  Misc.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1148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Group</a:t>
            </a:r>
            <a:r>
              <a:rPr spc="-35" dirty="0"/>
              <a:t> </a:t>
            </a:r>
            <a:r>
              <a:rPr spc="-5" dirty="0"/>
              <a:t>Functions...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0365" y="445516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MAX([DISTINCT]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column)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65" y="640880"/>
            <a:ext cx="3627754" cy="354965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 marR="22479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finds the maximum </a:t>
            </a:r>
            <a:r>
              <a:rPr sz="1000" spc="-10" dirty="0">
                <a:latin typeface="Arial"/>
                <a:cs typeface="Arial"/>
              </a:rPr>
              <a:t>value </a:t>
            </a:r>
            <a:r>
              <a:rPr sz="1000" spc="-5" dirty="0">
                <a:latin typeface="Arial"/>
                <a:cs typeface="Arial"/>
              </a:rPr>
              <a:t>in the column ignoring the NULL  </a:t>
            </a:r>
            <a:r>
              <a:rPr sz="1000" spc="-10" dirty="0">
                <a:latin typeface="Arial"/>
                <a:cs typeface="Arial"/>
              </a:rPr>
              <a:t>values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046193"/>
            <a:ext cx="19005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MAX(SAL)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spc="-4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EMP;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8156" y="1353520"/>
            <a:ext cx="683895" cy="142240"/>
          </a:xfrm>
          <a:prstGeom prst="rect">
            <a:avLst/>
          </a:prstGeom>
          <a:ln w="457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955"/>
              </a:lnSpc>
            </a:pPr>
            <a:r>
              <a:rPr sz="900" dirty="0">
                <a:latin typeface="Arial"/>
                <a:cs typeface="Arial"/>
              </a:rPr>
              <a:t>MAX(SAL)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8156" y="1495668"/>
            <a:ext cx="683895" cy="142240"/>
          </a:xfrm>
          <a:prstGeom prst="rect">
            <a:avLst/>
          </a:prstGeom>
          <a:ln w="457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3995">
              <a:lnSpc>
                <a:spcPts val="955"/>
              </a:lnSpc>
            </a:pPr>
            <a:r>
              <a:rPr sz="900" dirty="0">
                <a:latin typeface="Arial"/>
                <a:cs typeface="Arial"/>
              </a:rPr>
              <a:t>5000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365" y="1855203"/>
            <a:ext cx="3627754" cy="19558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4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MIN([DISTINCT]</a:t>
            </a:r>
            <a:r>
              <a:rPr sz="9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column)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365" y="2050567"/>
            <a:ext cx="3627754" cy="354965"/>
          </a:xfrm>
          <a:prstGeom prst="rect">
            <a:avLst/>
          </a:prstGeom>
          <a:solidFill>
            <a:srgbClr val="E5E5FF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530" marR="26035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Arial"/>
                <a:cs typeface="Arial"/>
              </a:rPr>
              <a:t>It finds the minimum </a:t>
            </a:r>
            <a:r>
              <a:rPr sz="1000" spc="-10" dirty="0">
                <a:latin typeface="Arial"/>
                <a:cs typeface="Arial"/>
              </a:rPr>
              <a:t>value </a:t>
            </a:r>
            <a:r>
              <a:rPr sz="1000" spc="-5" dirty="0">
                <a:latin typeface="Arial"/>
                <a:cs typeface="Arial"/>
              </a:rPr>
              <a:t>in the column ignoring the NULL  </a:t>
            </a:r>
            <a:r>
              <a:rPr sz="1000" spc="-10" dirty="0">
                <a:latin typeface="Arial"/>
                <a:cs typeface="Arial"/>
              </a:rPr>
              <a:t>values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455880"/>
            <a:ext cx="1858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Arial"/>
                <a:cs typeface="Arial"/>
              </a:rPr>
              <a:t>SELECT MIN(SAL) </a:t>
            </a:r>
            <a:r>
              <a:rPr sz="1000" i="1" spc="-10" dirty="0">
                <a:latin typeface="Arial"/>
                <a:cs typeface="Arial"/>
              </a:rPr>
              <a:t>FROM</a:t>
            </a:r>
            <a:r>
              <a:rPr sz="1000" i="1" spc="-4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EMP;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20075" y="2763339"/>
            <a:ext cx="681990" cy="150495"/>
          </a:xfrm>
          <a:prstGeom prst="rect">
            <a:avLst/>
          </a:prstGeom>
          <a:ln w="483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ts val="1010"/>
              </a:lnSpc>
            </a:pPr>
            <a:r>
              <a:rPr sz="950" dirty="0">
                <a:latin typeface="Arial"/>
                <a:cs typeface="Arial"/>
              </a:rPr>
              <a:t>MIN(SAL)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20075" y="2913473"/>
            <a:ext cx="681990" cy="150495"/>
          </a:xfrm>
          <a:prstGeom prst="rect">
            <a:avLst/>
          </a:prstGeom>
          <a:ln w="483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010"/>
              </a:lnSpc>
            </a:pPr>
            <a:r>
              <a:rPr sz="950" dirty="0">
                <a:latin typeface="Arial"/>
                <a:cs typeface="Arial"/>
              </a:rPr>
              <a:t>800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003" y="0"/>
            <a:ext cx="720090" cy="1076325"/>
          </a:xfrm>
          <a:custGeom>
            <a:avLst/>
            <a:gdLst/>
            <a:ahLst/>
            <a:cxnLst/>
            <a:rect l="l" t="t" r="r" b="b"/>
            <a:pathLst>
              <a:path w="720089" h="1076325">
                <a:moveTo>
                  <a:pt x="0" y="1075880"/>
                </a:moveTo>
                <a:lnTo>
                  <a:pt x="720001" y="1075880"/>
                </a:lnTo>
                <a:lnTo>
                  <a:pt x="720001" y="0"/>
                </a:lnTo>
                <a:lnTo>
                  <a:pt x="0" y="0"/>
                </a:lnTo>
                <a:lnTo>
                  <a:pt x="0" y="107588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66070" y="65083"/>
            <a:ext cx="652780" cy="25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b="1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500" b="1" spc="-5" dirty="0">
                <a:latin typeface="Arial"/>
                <a:cs typeface="Arial"/>
              </a:rPr>
              <a:t>Chittaranjan</a:t>
            </a:r>
            <a:r>
              <a:rPr sz="500" b="1" spc="-20" dirty="0">
                <a:latin typeface="Arial"/>
                <a:cs typeface="Arial"/>
              </a:rPr>
              <a:t> </a:t>
            </a:r>
            <a:r>
              <a:rPr sz="500" b="1" spc="-5" dirty="0">
                <a:latin typeface="Arial"/>
                <a:cs typeface="Arial"/>
              </a:rPr>
              <a:t>Pradhan</a:t>
            </a:r>
            <a:endParaRPr sz="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5963" y="534678"/>
            <a:ext cx="498475" cy="507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DUAL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 Table</a:t>
            </a:r>
            <a:endParaRPr sz="500">
              <a:latin typeface="Arial"/>
              <a:cs typeface="Arial"/>
            </a:endParaRPr>
          </a:p>
          <a:p>
            <a:pPr marR="5080">
              <a:lnSpc>
                <a:spcPct val="177500"/>
              </a:lnSpc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Employee </a:t>
            </a:r>
            <a:r>
              <a:rPr sz="500" spc="-15" dirty="0">
                <a:solidFill>
                  <a:srgbClr val="0000FF"/>
                </a:solidFill>
                <a:latin typeface="Arial"/>
                <a:cs typeface="Arial"/>
              </a:rPr>
              <a:t>Table 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Built-in</a:t>
            </a:r>
            <a:r>
              <a:rPr sz="5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  Group</a:t>
            </a:r>
            <a:r>
              <a:rPr sz="5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003" y="1075880"/>
            <a:ext cx="720090" cy="102235"/>
          </a:xfrm>
          <a:prstGeom prst="rect">
            <a:avLst/>
          </a:prstGeom>
          <a:solidFill>
            <a:srgbClr val="6A6AEC"/>
          </a:solidFill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Scalar</a:t>
            </a:r>
            <a:r>
              <a:rPr sz="5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8003" y="1178077"/>
            <a:ext cx="720090" cy="227838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Arial"/>
                <a:cs typeface="Arial"/>
              </a:rPr>
              <a:t>Date</a:t>
            </a:r>
            <a:r>
              <a:rPr sz="400" spc="-5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  <a:p>
            <a:pPr marL="62865" marR="161925">
              <a:lnSpc>
                <a:spcPct val="142400"/>
              </a:lnSpc>
            </a:pPr>
            <a:r>
              <a:rPr sz="400" spc="-5" dirty="0">
                <a:latin typeface="Arial"/>
                <a:cs typeface="Arial"/>
              </a:rPr>
              <a:t>Numeric Functions  Character Functions  Conversion</a:t>
            </a:r>
            <a:r>
              <a:rPr sz="400" spc="-4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  Misc.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spc="-5" dirty="0">
                <a:latin typeface="Arial"/>
                <a:cs typeface="Arial"/>
              </a:rPr>
              <a:t>Functions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65943"/>
            <a:ext cx="10452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Scalar</a:t>
            </a:r>
            <a:r>
              <a:rPr spc="-4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8" name="object 8"/>
          <p:cNvSpPr/>
          <p:nvPr/>
        </p:nvSpPr>
        <p:spPr>
          <a:xfrm>
            <a:off x="130365" y="498068"/>
            <a:ext cx="3627754" cy="173355"/>
          </a:xfrm>
          <a:custGeom>
            <a:avLst/>
            <a:gdLst/>
            <a:ahLst/>
            <a:cxnLst/>
            <a:rect l="l" t="t" r="r" b="b"/>
            <a:pathLst>
              <a:path w="3627754" h="173354">
                <a:moveTo>
                  <a:pt x="0" y="173228"/>
                </a:moveTo>
                <a:lnTo>
                  <a:pt x="3627259" y="173228"/>
                </a:lnTo>
                <a:lnTo>
                  <a:pt x="3627259" y="0"/>
                </a:lnTo>
                <a:lnTo>
                  <a:pt x="0" y="0"/>
                </a:lnTo>
                <a:lnTo>
                  <a:pt x="0" y="173228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7297" y="504184"/>
            <a:ext cx="9436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Scalar</a:t>
            </a:r>
            <a:r>
              <a:rPr sz="9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0000FF"/>
                </a:solidFill>
                <a:latin typeface="Arial"/>
                <a:cs typeface="Arial"/>
              </a:rPr>
              <a:t>Functions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0365" y="671296"/>
            <a:ext cx="3627754" cy="2404745"/>
          </a:xfrm>
          <a:custGeom>
            <a:avLst/>
            <a:gdLst/>
            <a:ahLst/>
            <a:cxnLst/>
            <a:rect l="l" t="t" r="r" b="b"/>
            <a:pathLst>
              <a:path w="3627754" h="2404745">
                <a:moveTo>
                  <a:pt x="0" y="2404452"/>
                </a:moveTo>
                <a:lnTo>
                  <a:pt x="3627259" y="2404452"/>
                </a:lnTo>
                <a:lnTo>
                  <a:pt x="3627259" y="0"/>
                </a:lnTo>
                <a:lnTo>
                  <a:pt x="0" y="0"/>
                </a:lnTo>
                <a:lnTo>
                  <a:pt x="0" y="2404452"/>
                </a:lnTo>
                <a:close/>
              </a:path>
            </a:pathLst>
          </a:custGeom>
          <a:solidFill>
            <a:srgbClr val="E5E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7297" y="683900"/>
            <a:ext cx="345821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These functions act on one </a:t>
            </a:r>
            <a:r>
              <a:rPr sz="1000" spc="-10" dirty="0">
                <a:latin typeface="Arial"/>
                <a:cs typeface="Arial"/>
              </a:rPr>
              <a:t>value </a:t>
            </a:r>
            <a:r>
              <a:rPr sz="1000" spc="-5" dirty="0">
                <a:latin typeface="Arial"/>
                <a:cs typeface="Arial"/>
              </a:rPr>
              <a:t>at a time. There are various  types of scalar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functions: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4.</a:t>
            </a:r>
            <a:fld id="{81D60167-4931-47E6-BA6A-407CBD079E47}" type="slidenum">
              <a:rPr spc="-5" dirty="0"/>
              <a:pPr marL="12700">
                <a:lnSpc>
                  <a:spcPct val="100000"/>
                </a:lnSpc>
                <a:spcBef>
                  <a:spcPts val="80"/>
                </a:spcBef>
              </a:pPr>
              <a:t>9</a:t>
            </a:fld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298577" y="1025517"/>
            <a:ext cx="31337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985" indent="-121285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90000"/>
              <a:buFont typeface="Arial"/>
              <a:buChar char="•"/>
              <a:tabLst>
                <a:tab pos="134620" algn="l"/>
              </a:tabLst>
            </a:pPr>
            <a:r>
              <a:rPr sz="1000" b="1" i="1" spc="-5" dirty="0">
                <a:latin typeface="Arial"/>
                <a:cs typeface="Arial"/>
              </a:rPr>
              <a:t>Date </a:t>
            </a:r>
            <a:r>
              <a:rPr sz="1000" b="1" i="1" dirty="0">
                <a:latin typeface="Arial"/>
                <a:cs typeface="Arial"/>
              </a:rPr>
              <a:t>functions</a:t>
            </a:r>
            <a:r>
              <a:rPr sz="1000" dirty="0">
                <a:latin typeface="Arial"/>
                <a:cs typeface="Arial"/>
              </a:rPr>
              <a:t>: </a:t>
            </a:r>
            <a:r>
              <a:rPr sz="1000" spc="-5" dirty="0">
                <a:latin typeface="Arial"/>
                <a:cs typeface="Arial"/>
              </a:rPr>
              <a:t>These functions </a:t>
            </a:r>
            <a:r>
              <a:rPr sz="1000" spc="-10" dirty="0">
                <a:latin typeface="Arial"/>
                <a:cs typeface="Arial"/>
              </a:rPr>
              <a:t>take </a:t>
            </a:r>
            <a:r>
              <a:rPr sz="1000" spc="-5" dirty="0">
                <a:latin typeface="Arial"/>
                <a:cs typeface="Arial"/>
              </a:rPr>
              <a:t>a date </a:t>
            </a:r>
            <a:r>
              <a:rPr sz="1000" spc="-10" dirty="0">
                <a:latin typeface="Arial"/>
                <a:cs typeface="Arial"/>
              </a:rPr>
              <a:t>value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357" y="1177345"/>
            <a:ext cx="31934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date-type column as argument and </a:t>
            </a:r>
            <a:r>
              <a:rPr sz="1000" dirty="0">
                <a:latin typeface="Arial"/>
                <a:cs typeface="Arial"/>
              </a:rPr>
              <a:t>return </a:t>
            </a:r>
            <a:r>
              <a:rPr sz="1000" spc="-5" dirty="0">
                <a:latin typeface="Arial"/>
                <a:cs typeface="Arial"/>
              </a:rPr>
              <a:t>date-type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8577" y="1367134"/>
            <a:ext cx="32131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985" indent="-121285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90000"/>
              <a:buFont typeface="Arial"/>
              <a:buChar char="•"/>
              <a:tabLst>
                <a:tab pos="134620" algn="l"/>
              </a:tabLst>
            </a:pPr>
            <a:r>
              <a:rPr sz="1000" b="1" i="1" spc="-5" dirty="0">
                <a:latin typeface="Arial"/>
                <a:cs typeface="Arial"/>
              </a:rPr>
              <a:t>Numeric </a:t>
            </a:r>
            <a:r>
              <a:rPr sz="1000" b="1" i="1" dirty="0">
                <a:latin typeface="Arial"/>
                <a:cs typeface="Arial"/>
              </a:rPr>
              <a:t>functions</a:t>
            </a:r>
            <a:r>
              <a:rPr sz="1000" dirty="0">
                <a:latin typeface="Arial"/>
                <a:cs typeface="Arial"/>
              </a:rPr>
              <a:t>: </a:t>
            </a:r>
            <a:r>
              <a:rPr sz="1000" spc="-5" dirty="0">
                <a:latin typeface="Arial"/>
                <a:cs typeface="Arial"/>
              </a:rPr>
              <a:t>These functions </a:t>
            </a:r>
            <a:r>
              <a:rPr sz="1000" spc="-10" dirty="0">
                <a:latin typeface="Arial"/>
                <a:cs typeface="Arial"/>
              </a:rPr>
              <a:t>take </a:t>
            </a:r>
            <a:r>
              <a:rPr sz="1000" spc="-5" dirty="0">
                <a:latin typeface="Arial"/>
                <a:cs typeface="Arial"/>
              </a:rPr>
              <a:t>a number or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0357" y="1518963"/>
            <a:ext cx="31222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number-type column as argument and </a:t>
            </a:r>
            <a:r>
              <a:rPr sz="1000" dirty="0">
                <a:latin typeface="Arial"/>
                <a:cs typeface="Arial"/>
              </a:rPr>
              <a:t>return </a:t>
            </a:r>
            <a:r>
              <a:rPr sz="1000" spc="-5" dirty="0">
                <a:latin typeface="Arial"/>
                <a:cs typeface="Arial"/>
              </a:rPr>
              <a:t>a numeric  </a:t>
            </a:r>
            <a:r>
              <a:rPr sz="1000" spc="-10" dirty="0">
                <a:latin typeface="Arial"/>
                <a:cs typeface="Arial"/>
              </a:rPr>
              <a:t>value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8577" y="1860580"/>
            <a:ext cx="3248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985" indent="-121285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90000"/>
              <a:buFont typeface="Arial"/>
              <a:buChar char="•"/>
              <a:tabLst>
                <a:tab pos="134620" algn="l"/>
              </a:tabLst>
            </a:pPr>
            <a:r>
              <a:rPr sz="1000" b="1" i="1" spc="-5" dirty="0">
                <a:latin typeface="Arial"/>
                <a:cs typeface="Arial"/>
              </a:rPr>
              <a:t>Character </a:t>
            </a:r>
            <a:r>
              <a:rPr sz="1000" b="1" i="1" dirty="0">
                <a:latin typeface="Arial"/>
                <a:cs typeface="Arial"/>
              </a:rPr>
              <a:t>functions</a:t>
            </a:r>
            <a:r>
              <a:rPr sz="1000" dirty="0">
                <a:latin typeface="Arial"/>
                <a:cs typeface="Arial"/>
              </a:rPr>
              <a:t>: </a:t>
            </a:r>
            <a:r>
              <a:rPr sz="1000" spc="-5" dirty="0">
                <a:latin typeface="Arial"/>
                <a:cs typeface="Arial"/>
              </a:rPr>
              <a:t>These functions </a:t>
            </a:r>
            <a:r>
              <a:rPr sz="1000" spc="-10" dirty="0">
                <a:latin typeface="Arial"/>
                <a:cs typeface="Arial"/>
              </a:rPr>
              <a:t>take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character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0357" y="2012421"/>
            <a:ext cx="32289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string </a:t>
            </a:r>
            <a:r>
              <a:rPr sz="1000" spc="-5" dirty="0">
                <a:latin typeface="Arial"/>
                <a:cs typeface="Arial"/>
              </a:rPr>
              <a:t>or character-type column as argument and </a:t>
            </a:r>
            <a:r>
              <a:rPr sz="1000" dirty="0">
                <a:latin typeface="Arial"/>
                <a:cs typeface="Arial"/>
              </a:rPr>
              <a:t>return </a:t>
            </a:r>
            <a:r>
              <a:rPr sz="1000" spc="-5" dirty="0">
                <a:latin typeface="Arial"/>
                <a:cs typeface="Arial"/>
              </a:rPr>
              <a:t>a  character or numeric</a:t>
            </a:r>
            <a:r>
              <a:rPr sz="1000" spc="-10" dirty="0">
                <a:latin typeface="Arial"/>
                <a:cs typeface="Arial"/>
              </a:rPr>
              <a:t> value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8577" y="2354039"/>
            <a:ext cx="30759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985" indent="-121285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90000"/>
              <a:buFont typeface="Arial"/>
              <a:buChar char="•"/>
              <a:tabLst>
                <a:tab pos="134620" algn="l"/>
              </a:tabLst>
            </a:pPr>
            <a:r>
              <a:rPr sz="1000" b="1" i="1" spc="-10" dirty="0">
                <a:latin typeface="Arial"/>
                <a:cs typeface="Arial"/>
              </a:rPr>
              <a:t>Conversion </a:t>
            </a:r>
            <a:r>
              <a:rPr sz="1000" b="1" i="1" dirty="0">
                <a:latin typeface="Arial"/>
                <a:cs typeface="Arial"/>
              </a:rPr>
              <a:t>functions</a:t>
            </a:r>
            <a:r>
              <a:rPr sz="1000" dirty="0">
                <a:latin typeface="Arial"/>
                <a:cs typeface="Arial"/>
              </a:rPr>
              <a:t>: </a:t>
            </a:r>
            <a:r>
              <a:rPr sz="1000" spc="-5" dirty="0">
                <a:latin typeface="Arial"/>
                <a:cs typeface="Arial"/>
              </a:rPr>
              <a:t>These functions are used to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0357" y="2505867"/>
            <a:ext cx="24695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convert </a:t>
            </a:r>
            <a:r>
              <a:rPr sz="1000" spc="-10" dirty="0">
                <a:latin typeface="Arial"/>
                <a:cs typeface="Arial"/>
              </a:rPr>
              <a:t>value </a:t>
            </a:r>
            <a:r>
              <a:rPr sz="1000" spc="-5" dirty="0">
                <a:latin typeface="Arial"/>
                <a:cs typeface="Arial"/>
              </a:rPr>
              <a:t>from one data type to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another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8577" y="2695656"/>
            <a:ext cx="330707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985" indent="-121285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90000"/>
              <a:buFont typeface="Arial"/>
              <a:buChar char="•"/>
              <a:tabLst>
                <a:tab pos="134620" algn="l"/>
              </a:tabLst>
            </a:pPr>
            <a:r>
              <a:rPr sz="1000" b="1" i="1" spc="-5" dirty="0">
                <a:latin typeface="Arial"/>
                <a:cs typeface="Arial"/>
              </a:rPr>
              <a:t>Misc. </a:t>
            </a:r>
            <a:r>
              <a:rPr sz="1000" b="1" i="1" dirty="0">
                <a:latin typeface="Arial"/>
                <a:cs typeface="Arial"/>
              </a:rPr>
              <a:t>functions</a:t>
            </a:r>
            <a:r>
              <a:rPr sz="1000" dirty="0">
                <a:latin typeface="Arial"/>
                <a:cs typeface="Arial"/>
              </a:rPr>
              <a:t>: </a:t>
            </a:r>
            <a:r>
              <a:rPr sz="1000" spc="-5" dirty="0">
                <a:latin typeface="Arial"/>
                <a:cs typeface="Arial"/>
              </a:rPr>
              <a:t>These functions perform some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specific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0357" y="2847484"/>
            <a:ext cx="3213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tasks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2847</Words>
  <Application>Microsoft Office PowerPoint</Application>
  <PresentationFormat>Custom</PresentationFormat>
  <Paragraphs>704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Database Systems  Laboratory 4 Built-in Functions</vt:lpstr>
      <vt:lpstr>Built-in Functions</vt:lpstr>
      <vt:lpstr>DUAL Table</vt:lpstr>
      <vt:lpstr>Employee Table</vt:lpstr>
      <vt:lpstr>Built-in Functions</vt:lpstr>
      <vt:lpstr>Group Functions The group or aggregate functions perform an operation on a  group of rows and return one result. The different aggregate  functions are:</vt:lpstr>
      <vt:lpstr>Group Functions...</vt:lpstr>
      <vt:lpstr>Group Functions...</vt:lpstr>
      <vt:lpstr>Scalar Functions</vt:lpstr>
      <vt:lpstr>Date Functions</vt:lpstr>
      <vt:lpstr>Date Functions...</vt:lpstr>
      <vt:lpstr>Date Functions...</vt:lpstr>
      <vt:lpstr>Numeric Functions</vt:lpstr>
      <vt:lpstr>Numeric Functions...</vt:lpstr>
      <vt:lpstr>Numeric Functions...</vt:lpstr>
      <vt:lpstr>Numeric Functions...</vt:lpstr>
      <vt:lpstr>Numeric Functions...</vt:lpstr>
      <vt:lpstr>Numeric Functions...</vt:lpstr>
      <vt:lpstr>Character Functions</vt:lpstr>
      <vt:lpstr>Character Functions...</vt:lpstr>
      <vt:lpstr>Character Functions...</vt:lpstr>
      <vt:lpstr>Character Functions...</vt:lpstr>
      <vt:lpstr>Character Functions...</vt:lpstr>
      <vt:lpstr>Character Functions...</vt:lpstr>
      <vt:lpstr>Conversion Functions</vt:lpstr>
      <vt:lpstr>Conversion Functions...</vt:lpstr>
      <vt:lpstr>Conversion Functions...</vt:lpstr>
      <vt:lpstr>Conversion Functions...</vt:lpstr>
      <vt:lpstr>Misc. Functions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Functions</dc:title>
  <dc:creator>Chittaranjan Pradhan</dc:creator>
  <cp:lastModifiedBy>KIIT</cp:lastModifiedBy>
  <cp:revision>3</cp:revision>
  <dcterms:created xsi:type="dcterms:W3CDTF">2019-01-14T07:16:55Z</dcterms:created>
  <dcterms:modified xsi:type="dcterms:W3CDTF">2019-01-14T07:30:11Z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2012-12-19T00:00:00Z</vt:filetime>
  </property>
  <property fmtid="{D5CDD505-2E9C-101B-9397-08002B2CF9AE}" pid="3" name="Creator">
    <vt:lpwstr>LaTeX with Beamer class version 3.24</vt:lpwstr>
  </property>
  <property fmtid="{D5CDD505-2E9C-101B-9397-08002B2CF9AE}" pid="4" name="LastSaved">
    <vt:filetime>2019-01-14T00:00:00Z</vt:filetime>
  </property>
</Properties>
</file>