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9" r:id="rId3"/>
    <p:sldId id="261" r:id="rId4"/>
    <p:sldId id="262" r:id="rId5"/>
    <p:sldId id="264" r:id="rId6"/>
    <p:sldId id="265" r:id="rId7"/>
    <p:sldId id="267" r:id="rId8"/>
    <p:sldId id="268" r:id="rId9"/>
    <p:sldId id="269" r:id="rId10"/>
    <p:sldId id="270" r:id="rId11"/>
    <p:sldId id="271" r:id="rId12"/>
    <p:sldId id="288" r:id="rId13"/>
    <p:sldId id="290" r:id="rId14"/>
    <p:sldId id="291" r:id="rId15"/>
    <p:sldId id="292" r:id="rId16"/>
    <p:sldId id="272" r:id="rId17"/>
    <p:sldId id="274" r:id="rId18"/>
    <p:sldId id="279" r:id="rId19"/>
    <p:sldId id="273" r:id="rId20"/>
    <p:sldId id="278" r:id="rId21"/>
    <p:sldId id="275" r:id="rId22"/>
    <p:sldId id="28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24" y="19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AD12C90-9694-4E8E-8CD0-54D3DB985C04}" type="datetimeFigureOut">
              <a:rPr lang="en-US" smtClean="0"/>
              <a:t>1/8/2017</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5E9C90CF-739F-4EAF-BF2E-EDB1443A5502}"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D12C90-9694-4E8E-8CD0-54D3DB985C04}" type="datetimeFigureOut">
              <a:rPr lang="en-US" smtClean="0"/>
              <a:t>1/8/2017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C90CF-739F-4EAF-BF2E-EDB1443A550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D12C90-9694-4E8E-8CD0-54D3DB985C04}" type="datetimeFigureOut">
              <a:rPr lang="en-US" smtClean="0"/>
              <a:t>1/8/2017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C90CF-739F-4EAF-BF2E-EDB1443A550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D12C90-9694-4E8E-8CD0-54D3DB985C04}" type="datetimeFigureOut">
              <a:rPr lang="en-US" smtClean="0"/>
              <a:t>1/8/2017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C90CF-739F-4EAF-BF2E-EDB1443A550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AD12C90-9694-4E8E-8CD0-54D3DB985C04}" type="datetimeFigureOut">
              <a:rPr lang="en-US" smtClean="0"/>
              <a:t>1/8/2017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C90CF-739F-4EAF-BF2E-EDB1443A5502}"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AD12C90-9694-4E8E-8CD0-54D3DB985C04}" type="datetimeFigureOut">
              <a:rPr lang="en-US" smtClean="0"/>
              <a:t>1/8/2017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9C90CF-739F-4EAF-BF2E-EDB1443A550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AD12C90-9694-4E8E-8CD0-54D3DB985C04}" type="datetimeFigureOut">
              <a:rPr lang="en-US" smtClean="0"/>
              <a:t>1/8/2017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9C90CF-739F-4EAF-BF2E-EDB1443A550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AD12C90-9694-4E8E-8CD0-54D3DB985C04}" type="datetimeFigureOut">
              <a:rPr lang="en-US" smtClean="0"/>
              <a:t>1/8/2017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9C90CF-739F-4EAF-BF2E-EDB1443A550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D12C90-9694-4E8E-8CD0-54D3DB985C04}" type="datetimeFigureOut">
              <a:rPr lang="en-US" smtClean="0"/>
              <a:t>1/8/2017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9C90CF-739F-4EAF-BF2E-EDB1443A550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AD12C90-9694-4E8E-8CD0-54D3DB985C04}" type="datetimeFigureOut">
              <a:rPr lang="en-US" smtClean="0"/>
              <a:t>1/8/2017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9C90CF-739F-4EAF-BF2E-EDB1443A550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AD12C90-9694-4E8E-8CD0-54D3DB985C04}" type="datetimeFigureOut">
              <a:rPr lang="en-US" smtClean="0"/>
              <a:t>1/8/2017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5E9C90CF-739F-4EAF-BF2E-EDB1443A5502}"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AD12C90-9694-4E8E-8CD0-54D3DB985C04}" type="datetimeFigureOut">
              <a:rPr lang="en-US" smtClean="0"/>
              <a:t>1/8/2017</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E9C90CF-739F-4EAF-BF2E-EDB1443A5502}"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Sounding_rocket" TargetMode="External"/><Relationship Id="rId13" Type="http://schemas.openxmlformats.org/officeDocument/2006/relationships/hyperlink" Target="https://en.wikipedia.org/wiki/Multistage_rocket" TargetMode="External"/><Relationship Id="rId3" Type="http://schemas.openxmlformats.org/officeDocument/2006/relationships/hyperlink" Target="https://en.wikipedia.org/wiki/Outer_space" TargetMode="External"/><Relationship Id="rId7" Type="http://schemas.openxmlformats.org/officeDocument/2006/relationships/hyperlink" Target="https://en.wikipedia.org/wiki/Orbit" TargetMode="External"/><Relationship Id="rId12" Type="http://schemas.openxmlformats.org/officeDocument/2006/relationships/hyperlink" Target="https://en.wikipedia.org/wiki/Geocentric_orbit" TargetMode="External"/><Relationship Id="rId2" Type="http://schemas.openxmlformats.org/officeDocument/2006/relationships/hyperlink" Target="https://en.wikipedia.org/wiki/Rocket" TargetMode="External"/><Relationship Id="rId1" Type="http://schemas.openxmlformats.org/officeDocument/2006/relationships/slideLayout" Target="../slideLayouts/slideLayout2.xml"/><Relationship Id="rId6" Type="http://schemas.openxmlformats.org/officeDocument/2006/relationships/hyperlink" Target="https://en.wikipedia.org/wiki/Satellite" TargetMode="External"/><Relationship Id="rId11" Type="http://schemas.openxmlformats.org/officeDocument/2006/relationships/hyperlink" Target="https://en.wikipedia.org/wiki/Escape_velocity" TargetMode="External"/><Relationship Id="rId5" Type="http://schemas.openxmlformats.org/officeDocument/2006/relationships/hyperlink" Target="https://en.wikipedia.org/wiki/Launch_vehicle" TargetMode="External"/><Relationship Id="rId10" Type="http://schemas.openxmlformats.org/officeDocument/2006/relationships/hyperlink" Target="https://en.wikipedia.org/wiki/Spacecraft" TargetMode="External"/><Relationship Id="rId4" Type="http://schemas.openxmlformats.org/officeDocument/2006/relationships/hyperlink" Target="https://en.wikipedia.org/wiki/Launch_pad" TargetMode="External"/><Relationship Id="rId9" Type="http://schemas.openxmlformats.org/officeDocument/2006/relationships/hyperlink" Target="https://en.wikipedia.org/wiki/Sub-orbital_spaceflight"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7200" b="1" i="1" dirty="0" smtClean="0"/>
              <a:t>SETELLITE  LONCHING VEHICLE</a:t>
            </a:r>
            <a:endParaRPr lang="en-IN" sz="7200" b="1" i="1" dirty="0"/>
          </a:p>
        </p:txBody>
      </p:sp>
      <p:sp>
        <p:nvSpPr>
          <p:cNvPr id="3" name="Subtitle 2"/>
          <p:cNvSpPr>
            <a:spLocks noGrp="1"/>
          </p:cNvSpPr>
          <p:nvPr>
            <p:ph type="subTitle" idx="1"/>
          </p:nvPr>
        </p:nvSpPr>
        <p:spPr/>
        <p:txBody>
          <a:bodyPr>
            <a:normAutofit/>
          </a:bodyPr>
          <a:lstStyle/>
          <a:p>
            <a:endParaRPr lang="en-IN" dirty="0" smtClean="0"/>
          </a:p>
          <a:p>
            <a:endParaRPr lang="en-IN" dirty="0"/>
          </a:p>
        </p:txBody>
      </p:sp>
      <p:pic>
        <p:nvPicPr>
          <p:cNvPr id="16386" name="Picture 2" descr="Image result for LONCHING VEHICLE"/>
          <p:cNvPicPr>
            <a:picLocks noChangeAspect="1" noChangeArrowheads="1"/>
          </p:cNvPicPr>
          <p:nvPr/>
        </p:nvPicPr>
        <p:blipFill>
          <a:blip r:embed="rId2" cstate="print"/>
          <a:srcRect/>
          <a:stretch>
            <a:fillRect/>
          </a:stretch>
        </p:blipFill>
        <p:spPr bwMode="auto">
          <a:xfrm flipV="1">
            <a:off x="2903483" y="4005830"/>
            <a:ext cx="5167665" cy="2920408"/>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HOW A LOUNCH VEHICLE WORKS??</a:t>
            </a:r>
            <a:endParaRPr lang="en-IN" sz="4000" b="1" dirty="0"/>
          </a:p>
        </p:txBody>
      </p:sp>
      <p:sp>
        <p:nvSpPr>
          <p:cNvPr id="3" name="Content Placeholder 2"/>
          <p:cNvSpPr>
            <a:spLocks noGrp="1"/>
          </p:cNvSpPr>
          <p:nvPr>
            <p:ph idx="1"/>
          </p:nvPr>
        </p:nvSpPr>
        <p:spPr/>
        <p:txBody>
          <a:bodyPr>
            <a:normAutofit fontScale="85000" lnSpcReduction="10000"/>
          </a:bodyPr>
          <a:lstStyle/>
          <a:p>
            <a:r>
              <a:rPr lang="en-IN" dirty="0" smtClean="0"/>
              <a:t>The primary goal of launch vehicle designers is to maximize the vehicle’s weight-lifting capability while at the same time providing an adequate level of reliability at an acceptable cost. </a:t>
            </a:r>
          </a:p>
          <a:p>
            <a:r>
              <a:rPr lang="en-IN" dirty="0" smtClean="0"/>
              <a:t>Achieving a balance among this three  factors is challenging. In order for the  launch vehicle to lift off of Earth, it’s upward thrust must be greater then the combined weight of it’s spacecraft payload, the vehicle’s propellants, and the structure. </a:t>
            </a:r>
          </a:p>
          <a:p>
            <a:r>
              <a:rPr lang="en-IN" dirty="0" smtClean="0"/>
              <a:t>This puts a premium on making the vehicle’s mechanical structure, fuel tanks, and rocket engines as light as possible but strong enough to withstand the forces and stresses associated with rapid acceleration through  a resistant atmosphere. Most often, propellant makes up 80% or more then total weight of a launch vehicle-spacecraft combination prior to launch.</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descr="Image result for nasa space launch vehicle"/>
          <p:cNvSpPr>
            <a:spLocks noChangeAspect="1" noChangeArrowheads="1"/>
          </p:cNvSpPr>
          <p:nvPr/>
        </p:nvSpPr>
        <p:spPr bwMode="auto">
          <a:xfrm>
            <a:off x="63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5604" name="Picture 4" descr="Image result for nasa space launch vehicle"/>
          <p:cNvPicPr>
            <a:picLocks noChangeAspect="1" noChangeArrowheads="1"/>
          </p:cNvPicPr>
          <p:nvPr/>
        </p:nvPicPr>
        <p:blipFill>
          <a:blip r:embed="rId2"/>
          <a:srcRect/>
          <a:stretch>
            <a:fillRect/>
          </a:stretch>
        </p:blipFill>
        <p:spPr bwMode="auto">
          <a:xfrm>
            <a:off x="1142976" y="785794"/>
            <a:ext cx="7000924" cy="5072098"/>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501122" cy="1214446"/>
          </a:xfrm>
        </p:spPr>
        <p:txBody>
          <a:bodyPr>
            <a:normAutofit fontScale="90000"/>
          </a:bodyPr>
          <a:lstStyle/>
          <a:p>
            <a:r>
              <a:rPr lang="en-IN" b="1" dirty="0" smtClean="0"/>
              <a:t>What happens to the space shuttle’s external tank after it </a:t>
            </a:r>
            <a:r>
              <a:rPr lang="en-IN" b="1" dirty="0" err="1" smtClean="0"/>
              <a:t>disconects</a:t>
            </a:r>
            <a:r>
              <a:rPr lang="en-IN" b="1" dirty="0" smtClean="0"/>
              <a:t>?</a:t>
            </a:r>
            <a:endParaRPr lang="en-IN" b="1" dirty="0"/>
          </a:p>
        </p:txBody>
      </p:sp>
      <p:pic>
        <p:nvPicPr>
          <p:cNvPr id="37890" name="Picture 2" descr="Image result for what happens to the speace shuttle external tank after it disconnect"/>
          <p:cNvPicPr>
            <a:picLocks noGrp="1" noChangeAspect="1" noChangeArrowheads="1"/>
          </p:cNvPicPr>
          <p:nvPr>
            <p:ph idx="1"/>
          </p:nvPr>
        </p:nvPicPr>
        <p:blipFill>
          <a:blip r:embed="rId2"/>
          <a:stretch>
            <a:fillRect/>
          </a:stretch>
        </p:blipFill>
        <p:spPr bwMode="auto">
          <a:xfrm>
            <a:off x="1847850" y="2086769"/>
            <a:ext cx="5448300" cy="4086225"/>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smtClean="0"/>
              <a:t>EXTERNAL TANK</a:t>
            </a:r>
            <a:endParaRPr lang="en-IN" sz="6000" b="1" dirty="0"/>
          </a:p>
        </p:txBody>
      </p:sp>
      <p:sp>
        <p:nvSpPr>
          <p:cNvPr id="3" name="Content Placeholder 2"/>
          <p:cNvSpPr>
            <a:spLocks noGrp="1"/>
          </p:cNvSpPr>
          <p:nvPr>
            <p:ph idx="1"/>
          </p:nvPr>
        </p:nvSpPr>
        <p:spPr/>
        <p:txBody>
          <a:bodyPr/>
          <a:lstStyle/>
          <a:p>
            <a:r>
              <a:rPr lang="en-IN" dirty="0" smtClean="0"/>
              <a:t>The orange external tank is jettisoned 10  seconds after MECO (main engine cut off) and falls back to earth , but it’s not re-used. It doesn’t have any parachutes and is designed to break apart before landing in the ocean(out of way any ship).</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smtClean="0"/>
              <a:t>B00STERS</a:t>
            </a:r>
            <a:endParaRPr lang="en-IN" sz="6000" b="1" dirty="0"/>
          </a:p>
        </p:txBody>
      </p:sp>
      <p:sp>
        <p:nvSpPr>
          <p:cNvPr id="3" name="Content Placeholder 2"/>
          <p:cNvSpPr>
            <a:spLocks noGrp="1"/>
          </p:cNvSpPr>
          <p:nvPr>
            <p:ph idx="1"/>
          </p:nvPr>
        </p:nvSpPr>
        <p:spPr/>
        <p:txBody>
          <a:bodyPr>
            <a:normAutofit/>
          </a:bodyPr>
          <a:lstStyle/>
          <a:p>
            <a:r>
              <a:rPr lang="en-IN" dirty="0" smtClean="0"/>
              <a:t>The solid rocket boosters detach at about 45km and keep rising to about 67km before filling back to earth. </a:t>
            </a:r>
          </a:p>
          <a:p>
            <a:r>
              <a:rPr lang="en-IN" dirty="0" smtClean="0"/>
              <a:t>They depends parachutes once back in the atmosphere and drop into ocean roughly 200km from the launch site, where they’re recovered by two NASA recovery ships. The boosters are then refurbished and reused for the next launch.</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smtClean="0"/>
              <a:t>SHUTTLE ASSMBLY</a:t>
            </a:r>
            <a:endParaRPr lang="en-IN" sz="6000" b="1" dirty="0"/>
          </a:p>
        </p:txBody>
      </p:sp>
      <p:sp>
        <p:nvSpPr>
          <p:cNvPr id="3" name="Content Placeholder 2"/>
          <p:cNvSpPr>
            <a:spLocks noGrp="1"/>
          </p:cNvSpPr>
          <p:nvPr>
            <p:ph idx="1"/>
          </p:nvPr>
        </p:nvSpPr>
        <p:spPr/>
        <p:txBody>
          <a:bodyPr/>
          <a:lstStyle/>
          <a:p>
            <a:r>
              <a:rPr lang="en-IN" dirty="0" smtClean="0"/>
              <a:t>The space shuttle is connected to the external fuel tank, which is then connected to the two solid rocket boosters. </a:t>
            </a:r>
          </a:p>
          <a:p>
            <a:r>
              <a:rPr lang="en-IN" dirty="0" smtClean="0"/>
              <a:t>The boosters carry the weight of the entire shuttle and external fuel tank when sitting on the launch pad and provide most of the power to get the vehicle to space.</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smtClean="0"/>
              <a:t>FUEL</a:t>
            </a:r>
            <a:endParaRPr lang="en-IN" sz="6000" b="1" dirty="0"/>
          </a:p>
        </p:txBody>
      </p:sp>
      <p:sp>
        <p:nvSpPr>
          <p:cNvPr id="3" name="Content Placeholder 2"/>
          <p:cNvSpPr>
            <a:spLocks noGrp="1"/>
          </p:cNvSpPr>
          <p:nvPr>
            <p:ph idx="1"/>
          </p:nvPr>
        </p:nvSpPr>
        <p:spPr/>
        <p:txBody>
          <a:bodyPr/>
          <a:lstStyle/>
          <a:p>
            <a:r>
              <a:rPr lang="en-IN" dirty="0" smtClean="0"/>
              <a:t>The fuel use to power rockets.</a:t>
            </a:r>
          </a:p>
          <a:p>
            <a:r>
              <a:rPr lang="en-IN" dirty="0" smtClean="0"/>
              <a:t>fuel can be divided into three broad categories:</a:t>
            </a:r>
          </a:p>
          <a:p>
            <a:pPr>
              <a:buNone/>
            </a:pPr>
            <a:r>
              <a:rPr lang="en-IN" dirty="0"/>
              <a:t> </a:t>
            </a:r>
            <a:r>
              <a:rPr lang="en-IN" dirty="0" smtClean="0"/>
              <a:t>         -  Liquid </a:t>
            </a:r>
          </a:p>
          <a:p>
            <a:pPr>
              <a:buNone/>
            </a:pPr>
            <a:r>
              <a:rPr lang="en-IN" dirty="0"/>
              <a:t> </a:t>
            </a:r>
            <a:r>
              <a:rPr lang="en-IN" dirty="0" smtClean="0"/>
              <a:t>         -  Solid</a:t>
            </a:r>
          </a:p>
          <a:p>
            <a:pPr>
              <a:buNone/>
            </a:pPr>
            <a:r>
              <a:rPr lang="en-IN" dirty="0"/>
              <a:t> </a:t>
            </a:r>
            <a:r>
              <a:rPr lang="en-IN" dirty="0" smtClean="0"/>
              <a:t>         -  hybrid</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smtClean="0"/>
              <a:t>SOLID</a:t>
            </a:r>
            <a:endParaRPr lang="en-IN" sz="6000" b="1" dirty="0"/>
          </a:p>
        </p:txBody>
      </p:sp>
      <p:sp>
        <p:nvSpPr>
          <p:cNvPr id="3" name="Content Placeholder 2"/>
          <p:cNvSpPr>
            <a:spLocks noGrp="1"/>
          </p:cNvSpPr>
          <p:nvPr>
            <p:ph idx="1"/>
          </p:nvPr>
        </p:nvSpPr>
        <p:spPr/>
        <p:txBody>
          <a:bodyPr>
            <a:normAutofit/>
          </a:bodyPr>
          <a:lstStyle/>
          <a:p>
            <a:r>
              <a:rPr lang="en-IN" dirty="0" smtClean="0"/>
              <a:t>The space shuttle was launched with the help of two solid –fuel booster known as SRBs.</a:t>
            </a:r>
          </a:p>
          <a:p>
            <a:r>
              <a:rPr lang="en-IN" dirty="0" smtClean="0"/>
              <a:t>Solid fuel rocket can remain in stages for long periods, and than reliably launch on short notice, they have been frequently used in military applications such as a missiles.</a:t>
            </a:r>
          </a:p>
          <a:p>
            <a:r>
              <a:rPr lang="en-IN" dirty="0" smtClean="0"/>
              <a:t>Solid rocket are used as light launch vehicles for low earth orbit.</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Image result for Solid Oxidizer Rocket"/>
          <p:cNvPicPr>
            <a:picLocks noChangeAspect="1" noChangeArrowheads="1"/>
          </p:cNvPicPr>
          <p:nvPr/>
        </p:nvPicPr>
        <p:blipFill>
          <a:blip r:embed="rId2"/>
          <a:srcRect/>
          <a:stretch>
            <a:fillRect/>
          </a:stretch>
        </p:blipFill>
        <p:spPr bwMode="auto">
          <a:xfrm>
            <a:off x="0" y="428604"/>
            <a:ext cx="4364181" cy="3885770"/>
          </a:xfrm>
          <a:prstGeom prst="rect">
            <a:avLst/>
          </a:prstGeom>
          <a:noFill/>
        </p:spPr>
      </p:pic>
      <p:pic>
        <p:nvPicPr>
          <p:cNvPr id="34820" name="Picture 4" descr="Image result for Solid Oxidizer Rocket"/>
          <p:cNvPicPr>
            <a:picLocks noChangeAspect="1" noChangeArrowheads="1"/>
          </p:cNvPicPr>
          <p:nvPr/>
        </p:nvPicPr>
        <p:blipFill>
          <a:blip r:embed="rId3"/>
          <a:srcRect/>
          <a:stretch>
            <a:fillRect/>
          </a:stretch>
        </p:blipFill>
        <p:spPr bwMode="auto">
          <a:xfrm>
            <a:off x="3929058" y="3071810"/>
            <a:ext cx="4800600" cy="3219451"/>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smtClean="0"/>
              <a:t>LIQUID</a:t>
            </a:r>
            <a:endParaRPr lang="en-IN" sz="6000" b="1" dirty="0"/>
          </a:p>
        </p:txBody>
      </p:sp>
      <p:sp>
        <p:nvSpPr>
          <p:cNvPr id="3" name="Content Placeholder 2"/>
          <p:cNvSpPr>
            <a:spLocks noGrp="1"/>
          </p:cNvSpPr>
          <p:nvPr>
            <p:ph idx="1"/>
          </p:nvPr>
        </p:nvSpPr>
        <p:spPr/>
        <p:txBody>
          <a:bodyPr/>
          <a:lstStyle/>
          <a:p>
            <a:r>
              <a:rPr lang="en-IN" dirty="0" smtClean="0"/>
              <a:t>Liquid rocket is a rocket engine that uses liquid propellants. Liquids are desirable because their reasonably high density allows the volume of the propellant tanks to be use lightweight centrifugal.</a:t>
            </a:r>
          </a:p>
        </p:txBody>
      </p:sp>
      <p:pic>
        <p:nvPicPr>
          <p:cNvPr id="30722" name="Picture 2" descr="Image result for hybrid rocket "/>
          <p:cNvPicPr>
            <a:picLocks noChangeAspect="1" noChangeArrowheads="1"/>
          </p:cNvPicPr>
          <p:nvPr/>
        </p:nvPicPr>
        <p:blipFill>
          <a:blip r:embed="rId2"/>
          <a:srcRect/>
          <a:stretch>
            <a:fillRect/>
          </a:stretch>
        </p:blipFill>
        <p:spPr bwMode="auto">
          <a:xfrm>
            <a:off x="4857752" y="3714752"/>
            <a:ext cx="4000528" cy="3143248"/>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LOUNCH VEHICLE</a:t>
            </a:r>
            <a:br>
              <a:rPr lang="en-IN" dirty="0" smtClean="0"/>
            </a:br>
            <a:endParaRPr lang="en-IN" dirty="0"/>
          </a:p>
        </p:txBody>
      </p:sp>
      <p:sp>
        <p:nvSpPr>
          <p:cNvPr id="3" name="Content Placeholder 2"/>
          <p:cNvSpPr>
            <a:spLocks noGrp="1"/>
          </p:cNvSpPr>
          <p:nvPr>
            <p:ph idx="1"/>
          </p:nvPr>
        </p:nvSpPr>
        <p:spPr/>
        <p:txBody>
          <a:bodyPr>
            <a:normAutofit fontScale="92500" lnSpcReduction="10000"/>
          </a:bodyPr>
          <a:lstStyle/>
          <a:p>
            <a:endParaRPr lang="en-IN" dirty="0" smtClean="0"/>
          </a:p>
          <a:p>
            <a:pPr>
              <a:buNone/>
            </a:pPr>
            <a:endParaRPr lang="en-IN" dirty="0" smtClean="0"/>
          </a:p>
          <a:p>
            <a:r>
              <a:rPr lang="en-IN" dirty="0" smtClean="0"/>
              <a:t> </a:t>
            </a:r>
            <a:r>
              <a:rPr lang="en-IN" b="1" dirty="0" smtClean="0"/>
              <a:t>launch vehicle</a:t>
            </a:r>
            <a:r>
              <a:rPr lang="en-IN" dirty="0" smtClean="0"/>
              <a:t> or </a:t>
            </a:r>
            <a:r>
              <a:rPr lang="en-IN" b="1" dirty="0" smtClean="0"/>
              <a:t>carrier rocket</a:t>
            </a:r>
            <a:r>
              <a:rPr lang="en-IN" dirty="0" smtClean="0"/>
              <a:t> is a </a:t>
            </a:r>
            <a:r>
              <a:rPr lang="en-IN" dirty="0" smtClean="0">
                <a:hlinkClick r:id="rId2" tooltip="Rocket"/>
              </a:rPr>
              <a:t>rocket</a:t>
            </a:r>
            <a:r>
              <a:rPr lang="en-IN" dirty="0" smtClean="0"/>
              <a:t> used to carry a payload from Earth's surface into </a:t>
            </a:r>
            <a:r>
              <a:rPr lang="en-IN" dirty="0" smtClean="0">
                <a:hlinkClick r:id="rId3" tooltip="Outer space"/>
              </a:rPr>
              <a:t>outer space</a:t>
            </a:r>
            <a:r>
              <a:rPr lang="en-IN" dirty="0" smtClean="0"/>
              <a:t>. A </a:t>
            </a:r>
            <a:r>
              <a:rPr lang="en-IN" b="1" dirty="0" smtClean="0"/>
              <a:t>launch system</a:t>
            </a:r>
            <a:r>
              <a:rPr lang="en-IN" dirty="0" smtClean="0"/>
              <a:t> includes the launch vehicle, the </a:t>
            </a:r>
            <a:r>
              <a:rPr lang="en-IN" dirty="0" smtClean="0">
                <a:hlinkClick r:id="rId4" tooltip="Launch pad"/>
              </a:rPr>
              <a:t>launch pad</a:t>
            </a:r>
            <a:r>
              <a:rPr lang="en-IN" dirty="0" smtClean="0"/>
              <a:t>, and other infrastructure.</a:t>
            </a:r>
            <a:r>
              <a:rPr lang="en-IN" baseline="30000" dirty="0" smtClean="0">
                <a:hlinkClick r:id="rId5"/>
              </a:rPr>
              <a:t>[1]</a:t>
            </a:r>
            <a:r>
              <a:rPr lang="en-IN" dirty="0" smtClean="0"/>
              <a:t> Although a carrier rocket's payload is often an artificial </a:t>
            </a:r>
            <a:r>
              <a:rPr lang="en-IN" dirty="0" smtClean="0">
                <a:hlinkClick r:id="rId6" tooltip="Satellite"/>
              </a:rPr>
              <a:t>satellite</a:t>
            </a:r>
            <a:r>
              <a:rPr lang="en-IN" dirty="0" smtClean="0"/>
              <a:t> placed into </a:t>
            </a:r>
            <a:r>
              <a:rPr lang="en-IN" dirty="0" smtClean="0">
                <a:hlinkClick r:id="rId7" tooltip="Orbit"/>
              </a:rPr>
              <a:t>orbit</a:t>
            </a:r>
            <a:r>
              <a:rPr lang="en-IN" dirty="0" smtClean="0"/>
              <a:t>, some spaceflights, such as </a:t>
            </a:r>
            <a:r>
              <a:rPr lang="en-IN" dirty="0" smtClean="0">
                <a:hlinkClick r:id="rId8" tooltip="Sounding rocket"/>
              </a:rPr>
              <a:t>sounding rockets</a:t>
            </a:r>
            <a:r>
              <a:rPr lang="en-IN" dirty="0" smtClean="0"/>
              <a:t>, are </a:t>
            </a:r>
            <a:r>
              <a:rPr lang="en-IN" dirty="0" smtClean="0">
                <a:hlinkClick r:id="rId9" tooltip="Sub-orbital spaceflight"/>
              </a:rPr>
              <a:t>sub-orbital</a:t>
            </a:r>
            <a:r>
              <a:rPr lang="en-IN" dirty="0" smtClean="0"/>
              <a:t>, while others enable </a:t>
            </a:r>
            <a:r>
              <a:rPr lang="en-IN" dirty="0" smtClean="0">
                <a:hlinkClick r:id="rId10" tooltip="Spacecraft"/>
              </a:rPr>
              <a:t>spacecraft</a:t>
            </a:r>
            <a:r>
              <a:rPr lang="en-IN" dirty="0" smtClean="0"/>
              <a:t> to </a:t>
            </a:r>
            <a:r>
              <a:rPr lang="en-IN" dirty="0" smtClean="0">
                <a:hlinkClick r:id="rId11" tooltip="Escape velocity"/>
              </a:rPr>
              <a:t>escape</a:t>
            </a:r>
            <a:r>
              <a:rPr lang="en-IN" dirty="0" smtClean="0"/>
              <a:t> Earth orbit entirely.</a:t>
            </a:r>
          </a:p>
          <a:p>
            <a:r>
              <a:rPr lang="en-IN" dirty="0" smtClean="0">
                <a:hlinkClick r:id="rId12" tooltip="Geocentric orbit"/>
              </a:rPr>
              <a:t>Earth orbital</a:t>
            </a:r>
            <a:r>
              <a:rPr lang="en-IN" dirty="0" smtClean="0"/>
              <a:t> launch vehicles typically have at least two </a:t>
            </a:r>
            <a:r>
              <a:rPr lang="en-IN" dirty="0" smtClean="0">
                <a:hlinkClick r:id="rId13" tooltip="Multistage rocket"/>
              </a:rPr>
              <a:t>stages</a:t>
            </a:r>
            <a:r>
              <a:rPr lang="en-IN" dirty="0" smtClean="0"/>
              <a:t>, and sometimes as many as four or more.</a:t>
            </a:r>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Image result for Solid Oxidizer Rocket"/>
          <p:cNvPicPr>
            <a:picLocks noChangeAspect="1" noChangeArrowheads="1"/>
          </p:cNvPicPr>
          <p:nvPr/>
        </p:nvPicPr>
        <p:blipFill>
          <a:blip r:embed="rId2"/>
          <a:srcRect/>
          <a:stretch>
            <a:fillRect/>
          </a:stretch>
        </p:blipFill>
        <p:spPr bwMode="auto">
          <a:xfrm>
            <a:off x="714348" y="500042"/>
            <a:ext cx="7858180" cy="5929354"/>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smtClean="0"/>
              <a:t>HYBRID</a:t>
            </a:r>
            <a:endParaRPr lang="en-IN" sz="6000" b="1" dirty="0"/>
          </a:p>
        </p:txBody>
      </p:sp>
      <p:sp>
        <p:nvSpPr>
          <p:cNvPr id="3" name="Content Placeholder 2"/>
          <p:cNvSpPr>
            <a:spLocks noGrp="1"/>
          </p:cNvSpPr>
          <p:nvPr>
            <p:ph idx="1"/>
          </p:nvPr>
        </p:nvSpPr>
        <p:spPr/>
        <p:txBody>
          <a:bodyPr/>
          <a:lstStyle/>
          <a:p>
            <a:r>
              <a:rPr lang="en-IN" dirty="0" smtClean="0"/>
              <a:t>A hybrid propellant rocket is a rocket is a rocket with a rocket propellants in two different phase one solid and other gas or liquid.</a:t>
            </a:r>
            <a:endParaRPr lang="en-IN" dirty="0"/>
          </a:p>
        </p:txBody>
      </p:sp>
      <p:pic>
        <p:nvPicPr>
          <p:cNvPr id="4" name="Picture 2" descr="Image result for hybrid Rocket"/>
          <p:cNvPicPr>
            <a:picLocks noChangeAspect="1" noChangeArrowheads="1"/>
          </p:cNvPicPr>
          <p:nvPr/>
        </p:nvPicPr>
        <p:blipFill>
          <a:blip r:embed="rId2"/>
          <a:srcRect/>
          <a:stretch>
            <a:fillRect/>
          </a:stretch>
        </p:blipFill>
        <p:spPr bwMode="auto">
          <a:xfrm>
            <a:off x="1285852" y="3643314"/>
            <a:ext cx="6858016" cy="2786082"/>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1" y="2643182"/>
            <a:ext cx="7358113" cy="2605159"/>
          </a:xfrm>
        </p:spPr>
        <p:txBody>
          <a:bodyPr>
            <a:noAutofit/>
          </a:bodyPr>
          <a:lstStyle/>
          <a:p>
            <a:r>
              <a:rPr lang="en-IN" sz="10000" b="1" i="1" dirty="0" smtClean="0"/>
              <a:t>THANK YOU </a:t>
            </a:r>
            <a:endParaRPr lang="en-IN" sz="10000" b="1" i="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smtClean="0"/>
              <a:t>TYPES</a:t>
            </a:r>
            <a:endParaRPr lang="en-IN" sz="6000" b="1" dirty="0"/>
          </a:p>
        </p:txBody>
      </p:sp>
      <p:sp>
        <p:nvSpPr>
          <p:cNvPr id="3" name="Content Placeholder 2"/>
          <p:cNvSpPr>
            <a:spLocks noGrp="1"/>
          </p:cNvSpPr>
          <p:nvPr>
            <p:ph idx="1"/>
          </p:nvPr>
        </p:nvSpPr>
        <p:spPr/>
        <p:txBody>
          <a:bodyPr/>
          <a:lstStyle/>
          <a:p>
            <a:r>
              <a:rPr lang="en-IN" dirty="0" smtClean="0"/>
              <a:t>Launch vehicle are classified as</a:t>
            </a:r>
          </a:p>
          <a:p>
            <a:endParaRPr lang="en-IN" dirty="0"/>
          </a:p>
          <a:p>
            <a:pPr>
              <a:buNone/>
            </a:pPr>
            <a:r>
              <a:rPr lang="en-IN" dirty="0" smtClean="0"/>
              <a:t>      1.  Expendable launch vehicle –Delta &amp;                   </a:t>
            </a:r>
          </a:p>
          <a:p>
            <a:pPr>
              <a:buNone/>
            </a:pPr>
            <a:r>
              <a:rPr lang="en-IN" dirty="0" smtClean="0"/>
              <a:t>            </a:t>
            </a:r>
            <a:r>
              <a:rPr lang="en-IN" dirty="0" err="1" smtClean="0"/>
              <a:t>Ariane</a:t>
            </a:r>
            <a:r>
              <a:rPr lang="en-IN" dirty="0" smtClean="0"/>
              <a:t> rockets</a:t>
            </a:r>
          </a:p>
          <a:p>
            <a:pPr>
              <a:buNone/>
            </a:pPr>
            <a:r>
              <a:rPr lang="en-IN" dirty="0"/>
              <a:t> </a:t>
            </a:r>
            <a:r>
              <a:rPr lang="en-IN" dirty="0" smtClean="0"/>
              <a:t>     2.  Reusable launch vehicle –space  shuttle or </a:t>
            </a:r>
          </a:p>
          <a:p>
            <a:pPr>
              <a:buNone/>
            </a:pPr>
            <a:r>
              <a:rPr lang="en-IN" dirty="0"/>
              <a:t> </a:t>
            </a:r>
            <a:r>
              <a:rPr lang="en-IN" dirty="0" smtClean="0"/>
              <a:t>           STS</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sz="6000" b="1" dirty="0" smtClean="0"/>
              <a:t>Expendable Launch Vehicle</a:t>
            </a:r>
            <a:endParaRPr lang="en-IN" sz="6000" b="1" dirty="0"/>
          </a:p>
        </p:txBody>
      </p:sp>
      <p:sp>
        <p:nvSpPr>
          <p:cNvPr id="3" name="Content Placeholder 2"/>
          <p:cNvSpPr>
            <a:spLocks noGrp="1"/>
          </p:cNvSpPr>
          <p:nvPr>
            <p:ph idx="1"/>
          </p:nvPr>
        </p:nvSpPr>
        <p:spPr/>
        <p:txBody>
          <a:bodyPr/>
          <a:lstStyle/>
          <a:p>
            <a:r>
              <a:rPr lang="en-IN" dirty="0" smtClean="0"/>
              <a:t>An expendable launch system is uses to carry a payload into space. The vehicle used in expendable launch systems are design to used only once ( i.e. they are “ expended ” during a single flight ), and there components are not recovered for re-use after launch.</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http://justatinker.com/Future/images/delta-iv-profile-2x.png"/>
          <p:cNvPicPr>
            <a:picLocks noChangeAspect="1" noChangeArrowheads="1"/>
          </p:cNvPicPr>
          <p:nvPr/>
        </p:nvPicPr>
        <p:blipFill>
          <a:blip r:embed="rId2"/>
          <a:srcRect/>
          <a:stretch>
            <a:fillRect/>
          </a:stretch>
        </p:blipFill>
        <p:spPr bwMode="auto">
          <a:xfrm>
            <a:off x="63500" y="-136525"/>
            <a:ext cx="9334500" cy="5972175"/>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smtClean="0"/>
              <a:t>Reusable </a:t>
            </a:r>
            <a:r>
              <a:rPr lang="en-IN" sz="6000" b="1" dirty="0"/>
              <a:t>L</a:t>
            </a:r>
            <a:r>
              <a:rPr lang="en-IN" sz="6000" b="1" dirty="0" smtClean="0"/>
              <a:t>aunch Vehicle</a:t>
            </a:r>
            <a:endParaRPr lang="en-IN" sz="6000" b="1" dirty="0"/>
          </a:p>
        </p:txBody>
      </p:sp>
      <p:sp>
        <p:nvSpPr>
          <p:cNvPr id="3" name="Content Placeholder 2"/>
          <p:cNvSpPr>
            <a:spLocks noGrp="1"/>
          </p:cNvSpPr>
          <p:nvPr>
            <p:ph idx="1"/>
          </p:nvPr>
        </p:nvSpPr>
        <p:spPr/>
        <p:txBody>
          <a:bodyPr>
            <a:normAutofit/>
          </a:bodyPr>
          <a:lstStyle/>
          <a:p>
            <a:r>
              <a:rPr lang="en-IN" dirty="0" smtClean="0"/>
              <a:t>A reusable launch system is capable of launching a payload into space more than once. No completely reusable orbital launch system.</a:t>
            </a:r>
          </a:p>
          <a:p>
            <a:r>
              <a:rPr lang="en-IN" dirty="0" smtClean="0"/>
              <a:t>The space shuttle was partially reusable:</a:t>
            </a:r>
          </a:p>
          <a:p>
            <a:r>
              <a:rPr lang="en-IN" dirty="0"/>
              <a:t> </a:t>
            </a:r>
            <a:r>
              <a:rPr lang="en-IN" dirty="0" smtClean="0"/>
              <a:t>           -   space shuttle main engines</a:t>
            </a:r>
          </a:p>
          <a:p>
            <a:r>
              <a:rPr lang="en-IN" dirty="0"/>
              <a:t> </a:t>
            </a:r>
            <a:r>
              <a:rPr lang="en-IN" dirty="0" smtClean="0"/>
              <a:t>           -   two solid rocket boosters</a:t>
            </a:r>
          </a:p>
          <a:p>
            <a:r>
              <a:rPr lang="en-IN" dirty="0" smtClean="0"/>
              <a:t>Where reusable after several months of refitting work for each launch. The external tank and launch vehicle load frame where discarded after each flight.</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Image result for reusable launch vehicle"/>
          <p:cNvPicPr>
            <a:picLocks noChangeAspect="1" noChangeArrowheads="1"/>
          </p:cNvPicPr>
          <p:nvPr/>
        </p:nvPicPr>
        <p:blipFill>
          <a:blip r:embed="rId2"/>
          <a:srcRect/>
          <a:stretch>
            <a:fillRect/>
          </a:stretch>
        </p:blipFill>
        <p:spPr bwMode="auto">
          <a:xfrm>
            <a:off x="357158" y="500042"/>
            <a:ext cx="8501122" cy="5643602"/>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HOW A LOUNCH VEHICLE WORKS??</a:t>
            </a:r>
            <a:endParaRPr lang="en-IN" b="1" dirty="0"/>
          </a:p>
        </p:txBody>
      </p:sp>
      <p:sp>
        <p:nvSpPr>
          <p:cNvPr id="3" name="Content Placeholder 2"/>
          <p:cNvSpPr>
            <a:spLocks noGrp="1"/>
          </p:cNvSpPr>
          <p:nvPr>
            <p:ph idx="1"/>
          </p:nvPr>
        </p:nvSpPr>
        <p:spPr/>
        <p:txBody>
          <a:bodyPr>
            <a:normAutofit fontScale="92500" lnSpcReduction="20000"/>
          </a:bodyPr>
          <a:lstStyle/>
          <a:p>
            <a:r>
              <a:rPr lang="en-IN" dirty="0" smtClean="0"/>
              <a:t>A launch vehicle is a good illustration of Newton’s third low of motion, “For every action, there is an equal and opposite reaction”.</a:t>
            </a:r>
          </a:p>
          <a:p>
            <a:r>
              <a:rPr lang="en-IN" dirty="0" smtClean="0"/>
              <a:t> In the case of a launch vehicle: “action”= flow out the rear vehicle of exhaust gases produced by the combustion of the vehicle’s fuel in it’s rocket engine. “reaction”= pressure</a:t>
            </a:r>
          </a:p>
          <a:p>
            <a:r>
              <a:rPr lang="en-IN" dirty="0" smtClean="0"/>
              <a:t> called thrust, applied to the internal structure of the launch vehicle that  pushes it in the direction opposite to  the exhaust flow. Unlike jet engines, which operates on the same action-reaction principle but obtain the oxygen needed for burning their fuel from the atmosphere, rockets carry with them their own oxidizing agent. In that way, they can operate in the vacuum beyond the atmosphere.</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Image result for nasa space launch vehicle"/>
          <p:cNvPicPr>
            <a:picLocks noChangeAspect="1" noChangeArrowheads="1"/>
          </p:cNvPicPr>
          <p:nvPr/>
        </p:nvPicPr>
        <p:blipFill>
          <a:blip r:embed="rId2"/>
          <a:srcRect/>
          <a:stretch>
            <a:fillRect/>
          </a:stretch>
        </p:blipFill>
        <p:spPr bwMode="auto">
          <a:xfrm>
            <a:off x="428596" y="714356"/>
            <a:ext cx="8143932" cy="5214974"/>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370</TotalTime>
  <Words>865</Words>
  <Application>Microsoft Office PowerPoint</Application>
  <PresentationFormat>On-screen Show (4:3)</PresentationFormat>
  <Paragraphs>53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SETELLITE  LONCHING VEHICLE</vt:lpstr>
      <vt:lpstr>LOUNCH VEHICLE </vt:lpstr>
      <vt:lpstr>TYPES</vt:lpstr>
      <vt:lpstr> Expendable Launch Vehicle</vt:lpstr>
      <vt:lpstr>Slide 5</vt:lpstr>
      <vt:lpstr>Reusable Launch Vehicle</vt:lpstr>
      <vt:lpstr>Slide 7</vt:lpstr>
      <vt:lpstr>HOW A LOUNCH VEHICLE WORKS??</vt:lpstr>
      <vt:lpstr>Slide 9</vt:lpstr>
      <vt:lpstr>HOW A LOUNCH VEHICLE WORKS??</vt:lpstr>
      <vt:lpstr>Slide 11</vt:lpstr>
      <vt:lpstr>What happens to the space shuttle’s external tank after it disconects?</vt:lpstr>
      <vt:lpstr>EXTERNAL TANK</vt:lpstr>
      <vt:lpstr>B00STERS</vt:lpstr>
      <vt:lpstr>SHUTTLE ASSMBLY</vt:lpstr>
      <vt:lpstr>FUEL</vt:lpstr>
      <vt:lpstr>SOLID</vt:lpstr>
      <vt:lpstr>Slide 18</vt:lpstr>
      <vt:lpstr>LIQUID</vt:lpstr>
      <vt:lpstr>Slide 20</vt:lpstr>
      <vt:lpstr>HYBRID</vt:lpstr>
      <vt:lpstr>THANK YOU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SETELLITE  LONCHING VEHICLE</dc:title>
  <dc:creator>Dhara</dc:creator>
  <cp:lastModifiedBy>Dhara</cp:lastModifiedBy>
  <cp:revision>51</cp:revision>
  <dcterms:created xsi:type="dcterms:W3CDTF">2017-01-08T10:40:51Z</dcterms:created>
  <dcterms:modified xsi:type="dcterms:W3CDTF">2017-01-08T16:51:46Z</dcterms:modified>
</cp:coreProperties>
</file>