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6"/>
  </p:notesMasterIdLst>
  <p:sldIdLst>
    <p:sldId id="420" r:id="rId2"/>
    <p:sldId id="391" r:id="rId3"/>
    <p:sldId id="402" r:id="rId4"/>
    <p:sldId id="495" r:id="rId5"/>
    <p:sldId id="404" r:id="rId6"/>
    <p:sldId id="460" r:id="rId7"/>
    <p:sldId id="473" r:id="rId8"/>
    <p:sldId id="456" r:id="rId9"/>
    <p:sldId id="417" r:id="rId10"/>
    <p:sldId id="475" r:id="rId11"/>
    <p:sldId id="477" r:id="rId12"/>
    <p:sldId id="478" r:id="rId13"/>
    <p:sldId id="479" r:id="rId14"/>
    <p:sldId id="482" r:id="rId15"/>
    <p:sldId id="487" r:id="rId16"/>
    <p:sldId id="500" r:id="rId17"/>
    <p:sldId id="483" r:id="rId18"/>
    <p:sldId id="485" r:id="rId19"/>
    <p:sldId id="501" r:id="rId20"/>
    <p:sldId id="494" r:id="rId21"/>
    <p:sldId id="399" r:id="rId22"/>
    <p:sldId id="464" r:id="rId23"/>
    <p:sldId id="492" r:id="rId24"/>
    <p:sldId id="462" r:id="rId25"/>
    <p:sldId id="398" r:id="rId26"/>
    <p:sldId id="418" r:id="rId27"/>
    <p:sldId id="388" r:id="rId28"/>
    <p:sldId id="489" r:id="rId29"/>
    <p:sldId id="423" r:id="rId30"/>
    <p:sldId id="424" r:id="rId31"/>
    <p:sldId id="425" r:id="rId32"/>
    <p:sldId id="426" r:id="rId33"/>
    <p:sldId id="427" r:id="rId34"/>
    <p:sldId id="498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45" autoAdjust="0"/>
    <p:restoredTop sz="94142" autoAdjust="0"/>
  </p:normalViewPr>
  <p:slideViewPr>
    <p:cSldViewPr>
      <p:cViewPr varScale="1">
        <p:scale>
          <a:sx n="72" d="100"/>
          <a:sy n="72" d="100"/>
        </p:scale>
        <p:origin x="80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10/19/22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10/19/22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10/19/22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10/19/22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10/19/22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10/19/22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50.png"/><Relationship Id="rId7" Type="http://schemas.openxmlformats.org/officeDocument/2006/relationships/image" Target="../media/image10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4" Type="http://schemas.openxmlformats.org/officeDocument/2006/relationships/image" Target="../media/image1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ESO207A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09600" y="4495800"/>
                <a:ext cx="8153400" cy="1447800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rmAutofit lnSpcReduction="10000"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Lecture 29</a:t>
                </a:r>
              </a:p>
              <a:p>
                <a:pPr marL="342900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Building</a:t>
                </a:r>
                <a:r>
                  <a:rPr lang="en-US" sz="2000" dirty="0">
                    <a:solidFill>
                      <a:schemeClr val="tx1"/>
                    </a:solidFill>
                  </a:rPr>
                  <a:t> a Binary heap 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elements in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time.</a:t>
                </a:r>
              </a:p>
              <a:p>
                <a:pPr marL="342900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Applications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Binary heap : sorting</a:t>
                </a:r>
              </a:p>
              <a:p>
                <a:pPr marL="342900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Binary trees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: beyond searching and sorting</a:t>
                </a:r>
                <a:endParaRPr lang="en-US" sz="1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09600" y="4495800"/>
                <a:ext cx="8153400" cy="1447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8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7D1ACC99-8803-7892-2A5F-13FB0DC968C6}"/>
              </a:ext>
            </a:extLst>
          </p:cNvPr>
          <p:cNvSpPr/>
          <p:nvPr/>
        </p:nvSpPr>
        <p:spPr>
          <a:xfrm>
            <a:off x="3237312" y="3938495"/>
            <a:ext cx="533400" cy="53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new approach </a:t>
            </a:r>
            <a:r>
              <a:rPr lang="en-US" sz="3600" b="1" dirty="0"/>
              <a:t>to build binary heap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600" y="10668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155796" y="1295400"/>
            <a:ext cx="1263804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971800" y="2057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15107" y="1295400"/>
            <a:ext cx="1304693" cy="7118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67400" y="2007252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86000" y="3048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4" idx="3"/>
            <a:endCxn id="16" idx="0"/>
          </p:cNvCxnSpPr>
          <p:nvPr/>
        </p:nvCxnSpPr>
        <p:spPr>
          <a:xfrm flipH="1">
            <a:off x="2438400" y="2317563"/>
            <a:ext cx="5780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646448" y="3048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4" idx="5"/>
          </p:cNvCxnSpPr>
          <p:nvPr/>
        </p:nvCxnSpPr>
        <p:spPr>
          <a:xfrm>
            <a:off x="3231963" y="2317563"/>
            <a:ext cx="566885" cy="73043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192752" y="30164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28" idx="0"/>
          </p:cNvCxnSpPr>
          <p:nvPr/>
        </p:nvCxnSpPr>
        <p:spPr>
          <a:xfrm flipH="1">
            <a:off x="5345152" y="2286000"/>
            <a:ext cx="5780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553200" y="30164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138715" y="2286000"/>
            <a:ext cx="5668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828800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16" idx="3"/>
          </p:cNvCxnSpPr>
          <p:nvPr/>
        </p:nvCxnSpPr>
        <p:spPr>
          <a:xfrm flipH="1">
            <a:off x="2012764" y="33081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667000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endCxn id="34" idx="0"/>
          </p:cNvCxnSpPr>
          <p:nvPr/>
        </p:nvCxnSpPr>
        <p:spPr>
          <a:xfrm>
            <a:off x="2557315" y="3308163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352800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492128" y="3321237"/>
            <a:ext cx="241672" cy="717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038600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>
            <a:off x="3928915" y="3308163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4755963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4939927" y="33081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6127563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6311527" y="33081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5562600" y="40070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endCxn id="81" idx="0"/>
          </p:cNvCxnSpPr>
          <p:nvPr/>
        </p:nvCxnSpPr>
        <p:spPr>
          <a:xfrm>
            <a:off x="5452915" y="3276600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6934200" y="40070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>
            <a:endCxn id="84" idx="0"/>
          </p:cNvCxnSpPr>
          <p:nvPr/>
        </p:nvCxnSpPr>
        <p:spPr>
          <a:xfrm>
            <a:off x="6824515" y="3276600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19812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2012764" y="4343400"/>
            <a:ext cx="120836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16002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1771847" y="4311837"/>
            <a:ext cx="133153" cy="8059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28194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2850964" y="4343400"/>
            <a:ext cx="120836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24384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2610047" y="4311837"/>
            <a:ext cx="133153" cy="8059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3314304" y="4344103"/>
            <a:ext cx="210144" cy="7612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32004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381896" y="1078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2069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09800" y="3059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52600" y="4050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1200" y="1992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81600" y="29951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9896" y="29951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15496" y="29951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0800" y="4050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315096" y="4050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0896" y="4050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724400" y="3985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524896" y="3974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058296" y="4050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896496" y="3974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562496" y="5117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943496" y="5117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400696" y="5117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781696" y="5117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57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124200" y="5117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3492128" y="4419600"/>
            <a:ext cx="165471" cy="685097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ine Callout 1 31"/>
          <p:cNvSpPr/>
          <p:nvPr/>
        </p:nvSpPr>
        <p:spPr>
          <a:xfrm>
            <a:off x="5524896" y="4762148"/>
            <a:ext cx="2018904" cy="612648"/>
          </a:xfrm>
          <a:prstGeom prst="borderCallout1">
            <a:avLst>
              <a:gd name="adj1" fmla="val 38772"/>
              <a:gd name="adj2" fmla="val -1016"/>
              <a:gd name="adj3" fmla="val -76797"/>
              <a:gd name="adj4" fmla="val -9249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first node to be processed.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0FE1AAF-0DD6-F40D-C631-FF779B946537}"/>
              </a:ext>
            </a:extLst>
          </p:cNvPr>
          <p:cNvGrpSpPr/>
          <p:nvPr/>
        </p:nvGrpSpPr>
        <p:grpSpPr>
          <a:xfrm>
            <a:off x="381000" y="5410200"/>
            <a:ext cx="8457855" cy="523220"/>
            <a:chOff x="381000" y="5791200"/>
            <a:chExt cx="8457855" cy="52322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E2011C-A4B5-1794-0490-80F3D7737BA1}"/>
                </a:ext>
              </a:extLst>
            </p:cNvPr>
            <p:cNvGrpSpPr/>
            <p:nvPr/>
          </p:nvGrpSpPr>
          <p:grpSpPr>
            <a:xfrm>
              <a:off x="735355" y="5867400"/>
              <a:ext cx="8103500" cy="381000"/>
              <a:chOff x="735355" y="5867400"/>
              <a:chExt cx="8103500" cy="38100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695128E-99B0-78BB-0BC2-2C28AAD66AD6}"/>
                  </a:ext>
                </a:extLst>
              </p:cNvPr>
              <p:cNvSpPr/>
              <p:nvPr/>
            </p:nvSpPr>
            <p:spPr>
              <a:xfrm>
                <a:off x="762000" y="5867400"/>
                <a:ext cx="76200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77D013D-88C7-2F1C-32DF-C210DE7CAB93}"/>
                  </a:ext>
                </a:extLst>
              </p:cNvPr>
              <p:cNvCxnSpPr/>
              <p:nvPr/>
            </p:nvCxnSpPr>
            <p:spPr>
              <a:xfrm>
                <a:off x="114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53BE6B3-6D40-7B4D-FA46-4A414996051F}"/>
                  </a:ext>
                </a:extLst>
              </p:cNvPr>
              <p:cNvCxnSpPr/>
              <p:nvPr/>
            </p:nvCxnSpPr>
            <p:spPr>
              <a:xfrm>
                <a:off x="152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18D57E3-7B1A-BC6E-BCE0-3893591120AE}"/>
                  </a:ext>
                </a:extLst>
              </p:cNvPr>
              <p:cNvCxnSpPr/>
              <p:nvPr/>
            </p:nvCxnSpPr>
            <p:spPr>
              <a:xfrm>
                <a:off x="190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07B4394-B35A-1CD2-7715-73C6E503FB39}"/>
                  </a:ext>
                </a:extLst>
              </p:cNvPr>
              <p:cNvCxnSpPr/>
              <p:nvPr/>
            </p:nvCxnSpPr>
            <p:spPr>
              <a:xfrm>
                <a:off x="228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4279935-286D-CB9D-6BF2-1E46AFBCDD14}"/>
                  </a:ext>
                </a:extLst>
              </p:cNvPr>
              <p:cNvCxnSpPr/>
              <p:nvPr/>
            </p:nvCxnSpPr>
            <p:spPr>
              <a:xfrm>
                <a:off x="266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F40B936-76A9-6BA9-3132-A190DA5160C0}"/>
                  </a:ext>
                </a:extLst>
              </p:cNvPr>
              <p:cNvCxnSpPr/>
              <p:nvPr/>
            </p:nvCxnSpPr>
            <p:spPr>
              <a:xfrm>
                <a:off x="304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EA55D17-67A3-1F3B-C606-1FDCE7EBE2F2}"/>
                  </a:ext>
                </a:extLst>
              </p:cNvPr>
              <p:cNvCxnSpPr/>
              <p:nvPr/>
            </p:nvCxnSpPr>
            <p:spPr>
              <a:xfrm>
                <a:off x="342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19A5F0F2-46BF-07C3-4241-FB2C6C9BF762}"/>
                  </a:ext>
                </a:extLst>
              </p:cNvPr>
              <p:cNvCxnSpPr/>
              <p:nvPr/>
            </p:nvCxnSpPr>
            <p:spPr>
              <a:xfrm>
                <a:off x="457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813FA527-791F-0385-7C2B-1F4C5AF7DA3C}"/>
                  </a:ext>
                </a:extLst>
              </p:cNvPr>
              <p:cNvCxnSpPr/>
              <p:nvPr/>
            </p:nvCxnSpPr>
            <p:spPr>
              <a:xfrm>
                <a:off x="495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D0B78D61-8627-AB61-A5D7-19F6C9D92AE3}"/>
                  </a:ext>
                </a:extLst>
              </p:cNvPr>
              <p:cNvCxnSpPr/>
              <p:nvPr/>
            </p:nvCxnSpPr>
            <p:spPr>
              <a:xfrm>
                <a:off x="533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3D5DE567-C623-3763-FC93-77DF2E1C06B5}"/>
                  </a:ext>
                </a:extLst>
              </p:cNvPr>
              <p:cNvCxnSpPr/>
              <p:nvPr/>
            </p:nvCxnSpPr>
            <p:spPr>
              <a:xfrm>
                <a:off x="571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A1126719-182C-5427-F238-0D6DB63C2B32}"/>
                  </a:ext>
                </a:extLst>
              </p:cNvPr>
              <p:cNvCxnSpPr/>
              <p:nvPr/>
            </p:nvCxnSpPr>
            <p:spPr>
              <a:xfrm>
                <a:off x="609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B247146D-4D33-8EB3-8703-30810434260F}"/>
                  </a:ext>
                </a:extLst>
              </p:cNvPr>
              <p:cNvCxnSpPr/>
              <p:nvPr/>
            </p:nvCxnSpPr>
            <p:spPr>
              <a:xfrm>
                <a:off x="647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B8D58B3A-CCFF-D197-18B7-CDABCD6DBA88}"/>
                  </a:ext>
                </a:extLst>
              </p:cNvPr>
              <p:cNvCxnSpPr/>
              <p:nvPr/>
            </p:nvCxnSpPr>
            <p:spPr>
              <a:xfrm>
                <a:off x="685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4F0204F-511A-07D6-B08F-D099B7C90A3E}"/>
                  </a:ext>
                </a:extLst>
              </p:cNvPr>
              <p:cNvSpPr txBox="1"/>
              <p:nvPr/>
            </p:nvSpPr>
            <p:spPr>
              <a:xfrm>
                <a:off x="735355" y="5867400"/>
                <a:ext cx="8103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98   14  33   37   11   52   32  85    17   25   88   41  21   29   76   47   75   9    57    23  </a:t>
                </a:r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190E34D-1D7A-1A48-486B-CE9C6C9A86D4}"/>
                  </a:ext>
                </a:extLst>
              </p:cNvPr>
              <p:cNvCxnSpPr/>
              <p:nvPr/>
            </p:nvCxnSpPr>
            <p:spPr>
              <a:xfrm>
                <a:off x="381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C55B8EF-F6FB-6DCD-18D0-6AC3169122D9}"/>
                  </a:ext>
                </a:extLst>
              </p:cNvPr>
              <p:cNvCxnSpPr/>
              <p:nvPr/>
            </p:nvCxnSpPr>
            <p:spPr>
              <a:xfrm>
                <a:off x="419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B37C8B4-36F3-C5BC-A7C5-73A1F7900BE3}"/>
                  </a:ext>
                </a:extLst>
              </p:cNvPr>
              <p:cNvCxnSpPr/>
              <p:nvPr/>
            </p:nvCxnSpPr>
            <p:spPr>
              <a:xfrm>
                <a:off x="723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683FBBCF-355A-D5D7-B368-13D90ACB88E4}"/>
                  </a:ext>
                </a:extLst>
              </p:cNvPr>
              <p:cNvCxnSpPr/>
              <p:nvPr/>
            </p:nvCxnSpPr>
            <p:spPr>
              <a:xfrm>
                <a:off x="762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976C130-6D56-24A6-1ECF-3917DA6D513F}"/>
                  </a:ext>
                </a:extLst>
              </p:cNvPr>
              <p:cNvCxnSpPr/>
              <p:nvPr/>
            </p:nvCxnSpPr>
            <p:spPr>
              <a:xfrm>
                <a:off x="800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C724EF1-056B-54C4-4126-76DD26C15093}"/>
                  </a:ext>
                </a:extLst>
              </p:cNvPr>
              <p:cNvCxnSpPr/>
              <p:nvPr/>
            </p:nvCxnSpPr>
            <p:spPr>
              <a:xfrm>
                <a:off x="838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50C8994-9F47-3F8C-8B88-87A10C5C700D}"/>
                </a:ext>
              </a:extLst>
            </p:cNvPr>
            <p:cNvSpPr txBox="1"/>
            <p:nvPr/>
          </p:nvSpPr>
          <p:spPr>
            <a:xfrm>
              <a:off x="381000" y="5791200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H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782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" grpId="0"/>
      <p:bldP spid="32" grpId="0" animBg="1"/>
      <p:bldP spid="3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65176C0-E575-3B5B-C99C-3E7FEF0C6A32}"/>
              </a:ext>
            </a:extLst>
          </p:cNvPr>
          <p:cNvSpPr/>
          <p:nvPr/>
        </p:nvSpPr>
        <p:spPr>
          <a:xfrm>
            <a:off x="2553096" y="3913798"/>
            <a:ext cx="533400" cy="53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D1ACC99-8803-7892-2A5F-13FB0DC968C6}"/>
              </a:ext>
            </a:extLst>
          </p:cNvPr>
          <p:cNvSpPr/>
          <p:nvPr/>
        </p:nvSpPr>
        <p:spPr>
          <a:xfrm>
            <a:off x="3078214" y="4980598"/>
            <a:ext cx="533400" cy="53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new approach </a:t>
            </a:r>
            <a:r>
              <a:rPr lang="en-US" sz="3600" b="1" dirty="0"/>
              <a:t>to build binary heap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600" y="10668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155796" y="1295400"/>
            <a:ext cx="1263804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971800" y="2057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15107" y="1295400"/>
            <a:ext cx="1304693" cy="7118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67400" y="2007252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86000" y="3048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4" idx="3"/>
            <a:endCxn id="16" idx="0"/>
          </p:cNvCxnSpPr>
          <p:nvPr/>
        </p:nvCxnSpPr>
        <p:spPr>
          <a:xfrm flipH="1">
            <a:off x="2438400" y="2317563"/>
            <a:ext cx="5780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646448" y="3048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4" idx="5"/>
          </p:cNvCxnSpPr>
          <p:nvPr/>
        </p:nvCxnSpPr>
        <p:spPr>
          <a:xfrm>
            <a:off x="3231963" y="2317563"/>
            <a:ext cx="566885" cy="73043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192752" y="30164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28" idx="0"/>
          </p:cNvCxnSpPr>
          <p:nvPr/>
        </p:nvCxnSpPr>
        <p:spPr>
          <a:xfrm flipH="1">
            <a:off x="5345152" y="2286000"/>
            <a:ext cx="5780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553200" y="30164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138715" y="2286000"/>
            <a:ext cx="5668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828800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16" idx="3"/>
          </p:cNvCxnSpPr>
          <p:nvPr/>
        </p:nvCxnSpPr>
        <p:spPr>
          <a:xfrm flipH="1">
            <a:off x="2012764" y="33081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667000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endCxn id="34" idx="0"/>
          </p:cNvCxnSpPr>
          <p:nvPr/>
        </p:nvCxnSpPr>
        <p:spPr>
          <a:xfrm>
            <a:off x="2557315" y="3308163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352800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492128" y="3321237"/>
            <a:ext cx="241672" cy="717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038600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>
            <a:off x="3928915" y="3308163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4755963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4939927" y="33081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6127563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6311527" y="33081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5562600" y="40070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endCxn id="81" idx="0"/>
          </p:cNvCxnSpPr>
          <p:nvPr/>
        </p:nvCxnSpPr>
        <p:spPr>
          <a:xfrm>
            <a:off x="5452915" y="3276600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6934200" y="40070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>
            <a:endCxn id="84" idx="0"/>
          </p:cNvCxnSpPr>
          <p:nvPr/>
        </p:nvCxnSpPr>
        <p:spPr>
          <a:xfrm>
            <a:off x="6824515" y="3276600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19812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2012764" y="4343400"/>
            <a:ext cx="120836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16002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1771847" y="4311837"/>
            <a:ext cx="133153" cy="8059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28194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2850964" y="4343400"/>
            <a:ext cx="120836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24384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2610047" y="4311837"/>
            <a:ext cx="133153" cy="8059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3314304" y="4344103"/>
            <a:ext cx="210144" cy="7612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32004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381896" y="1078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2069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09800" y="3059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52600" y="4050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1200" y="1992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81600" y="29951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9896" y="29951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15496" y="29951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0800" y="4050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44240" y="50626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0896" y="4050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724400" y="3985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524896" y="3974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058296" y="4050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896496" y="3974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562496" y="5117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943496" y="5117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400696" y="5117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781696" y="5117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57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308163" y="40381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275513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A3B8D9F-9ACA-7A12-AF3D-866977C9E9F4}"/>
              </a:ext>
            </a:extLst>
          </p:cNvPr>
          <p:cNvSpPr/>
          <p:nvPr/>
        </p:nvSpPr>
        <p:spPr>
          <a:xfrm>
            <a:off x="1725652" y="3936760"/>
            <a:ext cx="533400" cy="53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65176C0-E575-3B5B-C99C-3E7FEF0C6A32}"/>
              </a:ext>
            </a:extLst>
          </p:cNvPr>
          <p:cNvSpPr/>
          <p:nvPr/>
        </p:nvSpPr>
        <p:spPr>
          <a:xfrm>
            <a:off x="2315665" y="4991100"/>
            <a:ext cx="533400" cy="53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new approach </a:t>
            </a:r>
            <a:r>
              <a:rPr lang="en-US" sz="3600" b="1" dirty="0"/>
              <a:t>to build binary heap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600" y="10668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155796" y="1295400"/>
            <a:ext cx="1263804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971800" y="2057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15107" y="1295400"/>
            <a:ext cx="1304693" cy="7118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67400" y="2007252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86000" y="3048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4" idx="3"/>
            <a:endCxn id="16" idx="0"/>
          </p:cNvCxnSpPr>
          <p:nvPr/>
        </p:nvCxnSpPr>
        <p:spPr>
          <a:xfrm flipH="1">
            <a:off x="2438400" y="2317563"/>
            <a:ext cx="5780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646448" y="3048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4" idx="5"/>
          </p:cNvCxnSpPr>
          <p:nvPr/>
        </p:nvCxnSpPr>
        <p:spPr>
          <a:xfrm>
            <a:off x="3231963" y="2317563"/>
            <a:ext cx="566885" cy="73043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192752" y="30164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28" idx="0"/>
          </p:cNvCxnSpPr>
          <p:nvPr/>
        </p:nvCxnSpPr>
        <p:spPr>
          <a:xfrm flipH="1">
            <a:off x="5345152" y="2286000"/>
            <a:ext cx="5780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553200" y="30164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138715" y="2286000"/>
            <a:ext cx="5668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828800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16" idx="3"/>
          </p:cNvCxnSpPr>
          <p:nvPr/>
        </p:nvCxnSpPr>
        <p:spPr>
          <a:xfrm flipH="1">
            <a:off x="2012764" y="33081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667000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endCxn id="34" idx="0"/>
          </p:cNvCxnSpPr>
          <p:nvPr/>
        </p:nvCxnSpPr>
        <p:spPr>
          <a:xfrm>
            <a:off x="2557315" y="3308163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352800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492128" y="3321237"/>
            <a:ext cx="241672" cy="717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038600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>
            <a:off x="3928915" y="3308163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4755963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4939927" y="33081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6127563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6311527" y="33081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5562600" y="40070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endCxn id="81" idx="0"/>
          </p:cNvCxnSpPr>
          <p:nvPr/>
        </p:nvCxnSpPr>
        <p:spPr>
          <a:xfrm>
            <a:off x="5452915" y="3276600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6934200" y="40070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>
            <a:endCxn id="84" idx="0"/>
          </p:cNvCxnSpPr>
          <p:nvPr/>
        </p:nvCxnSpPr>
        <p:spPr>
          <a:xfrm>
            <a:off x="6824515" y="3276600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19812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2012764" y="4343400"/>
            <a:ext cx="120836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16002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1771847" y="4311837"/>
            <a:ext cx="133153" cy="8059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28194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2850964" y="4343400"/>
            <a:ext cx="120836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24384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2610047" y="4311837"/>
            <a:ext cx="133153" cy="8059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3314304" y="4344103"/>
            <a:ext cx="210144" cy="7612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32004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381896" y="1078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2069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09800" y="3059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52600" y="4050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1200" y="1992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81600" y="29951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9896" y="29951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15496" y="29951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91071" y="5105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44240" y="50626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0896" y="4050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724400" y="3985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524896" y="3974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058296" y="4050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896496" y="3974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562496" y="5117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943496" y="5117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676677" y="4006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781696" y="5117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57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308163" y="40381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794622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A3B8D9F-9ACA-7A12-AF3D-866977C9E9F4}"/>
              </a:ext>
            </a:extLst>
          </p:cNvPr>
          <p:cNvSpPr/>
          <p:nvPr/>
        </p:nvSpPr>
        <p:spPr>
          <a:xfrm>
            <a:off x="1499880" y="4980598"/>
            <a:ext cx="533400" cy="53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new approach </a:t>
            </a:r>
            <a:r>
              <a:rPr lang="en-US" sz="3600" b="1" dirty="0"/>
              <a:t>to build binary heap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600" y="10668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155796" y="1295400"/>
            <a:ext cx="1263804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971800" y="2057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15107" y="1295400"/>
            <a:ext cx="1304693" cy="7118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67400" y="2007252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86000" y="3048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4" idx="3"/>
            <a:endCxn id="16" idx="0"/>
          </p:cNvCxnSpPr>
          <p:nvPr/>
        </p:nvCxnSpPr>
        <p:spPr>
          <a:xfrm flipH="1">
            <a:off x="2438400" y="2317563"/>
            <a:ext cx="5780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646448" y="3048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4" idx="5"/>
          </p:cNvCxnSpPr>
          <p:nvPr/>
        </p:nvCxnSpPr>
        <p:spPr>
          <a:xfrm>
            <a:off x="3231963" y="2317563"/>
            <a:ext cx="566885" cy="73043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192752" y="30164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28" idx="0"/>
          </p:cNvCxnSpPr>
          <p:nvPr/>
        </p:nvCxnSpPr>
        <p:spPr>
          <a:xfrm flipH="1">
            <a:off x="5345152" y="2286000"/>
            <a:ext cx="5780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553200" y="30164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138715" y="2286000"/>
            <a:ext cx="5668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828800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16" idx="3"/>
          </p:cNvCxnSpPr>
          <p:nvPr/>
        </p:nvCxnSpPr>
        <p:spPr>
          <a:xfrm flipH="1">
            <a:off x="2012764" y="33081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667000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endCxn id="34" idx="0"/>
          </p:cNvCxnSpPr>
          <p:nvPr/>
        </p:nvCxnSpPr>
        <p:spPr>
          <a:xfrm>
            <a:off x="2557315" y="3308163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352800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492128" y="3321237"/>
            <a:ext cx="241672" cy="717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038600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>
            <a:off x="3928915" y="3308163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4755963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4939927" y="33081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6127563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6311527" y="33081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5562600" y="40070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endCxn id="81" idx="0"/>
          </p:cNvCxnSpPr>
          <p:nvPr/>
        </p:nvCxnSpPr>
        <p:spPr>
          <a:xfrm>
            <a:off x="5452915" y="3276600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6934200" y="40070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>
            <a:endCxn id="84" idx="0"/>
          </p:cNvCxnSpPr>
          <p:nvPr/>
        </p:nvCxnSpPr>
        <p:spPr>
          <a:xfrm>
            <a:off x="6824515" y="3276600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19812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2012764" y="4343400"/>
            <a:ext cx="120836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16002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1771847" y="4311837"/>
            <a:ext cx="133153" cy="8059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28194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2850964" y="4343400"/>
            <a:ext cx="120836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24384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2610047" y="4311837"/>
            <a:ext cx="133153" cy="8059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3314304" y="4344103"/>
            <a:ext cx="210144" cy="7612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32004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381896" y="1078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2069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09800" y="3059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62496" y="50640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1200" y="1992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81600" y="29951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9896" y="29951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15496" y="29951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91071" y="5105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44240" y="50626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0896" y="4050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724400" y="3985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524896" y="3974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058296" y="4050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896496" y="3974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775837" y="40321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943496" y="5117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676677" y="4006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781696" y="5117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57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308163" y="40381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2C0637-60A2-9266-52E7-E37CD46C61D2}"/>
              </a:ext>
            </a:extLst>
          </p:cNvPr>
          <p:cNvCxnSpPr/>
          <p:nvPr/>
        </p:nvCxnSpPr>
        <p:spPr>
          <a:xfrm flipH="1">
            <a:off x="1771848" y="4495800"/>
            <a:ext cx="1771056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AED221-91E4-4C29-A0B8-5FB557110D9D}"/>
              </a:ext>
            </a:extLst>
          </p:cNvPr>
          <p:cNvCxnSpPr/>
          <p:nvPr/>
        </p:nvCxnSpPr>
        <p:spPr>
          <a:xfrm flipH="1">
            <a:off x="2191345" y="3505200"/>
            <a:ext cx="453350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168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922E152-2DB1-E821-B8D9-C22D72E0B5A4}"/>
              </a:ext>
            </a:extLst>
          </p:cNvPr>
          <p:cNvSpPr/>
          <p:nvPr/>
        </p:nvSpPr>
        <p:spPr>
          <a:xfrm>
            <a:off x="5764252" y="1903226"/>
            <a:ext cx="533400" cy="53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new approach </a:t>
            </a:r>
            <a:r>
              <a:rPr lang="en-US" sz="3600" b="1" dirty="0"/>
              <a:t>to build binary heap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600" y="10668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155796" y="1295400"/>
            <a:ext cx="1263804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971800" y="2057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15107" y="1295400"/>
            <a:ext cx="1304693" cy="7118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67400" y="2007252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86000" y="3048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4" idx="3"/>
            <a:endCxn id="16" idx="0"/>
          </p:cNvCxnSpPr>
          <p:nvPr/>
        </p:nvCxnSpPr>
        <p:spPr>
          <a:xfrm flipH="1">
            <a:off x="2438400" y="2317563"/>
            <a:ext cx="5780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646448" y="3048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4" idx="5"/>
          </p:cNvCxnSpPr>
          <p:nvPr/>
        </p:nvCxnSpPr>
        <p:spPr>
          <a:xfrm>
            <a:off x="3231963" y="2317563"/>
            <a:ext cx="566885" cy="73043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192752" y="30164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28" idx="0"/>
          </p:cNvCxnSpPr>
          <p:nvPr/>
        </p:nvCxnSpPr>
        <p:spPr>
          <a:xfrm flipH="1">
            <a:off x="5345152" y="2286000"/>
            <a:ext cx="5780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553200" y="30164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138715" y="2286000"/>
            <a:ext cx="5668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828800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16" idx="3"/>
          </p:cNvCxnSpPr>
          <p:nvPr/>
        </p:nvCxnSpPr>
        <p:spPr>
          <a:xfrm flipH="1">
            <a:off x="2012764" y="33081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667000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endCxn id="34" idx="0"/>
          </p:cNvCxnSpPr>
          <p:nvPr/>
        </p:nvCxnSpPr>
        <p:spPr>
          <a:xfrm>
            <a:off x="2557315" y="3308163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352800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492128" y="3321237"/>
            <a:ext cx="241672" cy="717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038600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>
            <a:off x="3928915" y="3308163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4755963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4939927" y="33081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6127563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6311527" y="33081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5562600" y="40070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endCxn id="81" idx="0"/>
          </p:cNvCxnSpPr>
          <p:nvPr/>
        </p:nvCxnSpPr>
        <p:spPr>
          <a:xfrm>
            <a:off x="5452915" y="3276600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6934200" y="40070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>
            <a:endCxn id="84" idx="0"/>
          </p:cNvCxnSpPr>
          <p:nvPr/>
        </p:nvCxnSpPr>
        <p:spPr>
          <a:xfrm>
            <a:off x="6824515" y="3276600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19812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2012764" y="4343400"/>
            <a:ext cx="120836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16002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1771847" y="4311837"/>
            <a:ext cx="133153" cy="8059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28194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2850964" y="4343400"/>
            <a:ext cx="120836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24384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2610047" y="4311837"/>
            <a:ext cx="133153" cy="8059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3314304" y="4344103"/>
            <a:ext cx="210144" cy="7612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32004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381896" y="1078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2069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68180" y="5117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62496" y="50640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3350" y="19893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24896" y="39989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9896" y="29951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075259" y="40321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15430" y="40194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44240" y="50626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0896" y="4050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724400" y="3985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143896" y="29941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515496" y="30033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896496" y="3974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775837" y="40321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943496" y="5117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268317" y="3034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781696" y="5117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57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308163" y="40381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930C068-39E0-389A-1BFF-1FB02FFDF346}"/>
              </a:ext>
            </a:extLst>
          </p:cNvPr>
          <p:cNvCxnSpPr/>
          <p:nvPr/>
        </p:nvCxnSpPr>
        <p:spPr>
          <a:xfrm flipH="1">
            <a:off x="2931988" y="2514600"/>
            <a:ext cx="3087812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6C4C72-EC3F-3E2F-01CF-636A1D42C18D}"/>
              </a:ext>
            </a:extLst>
          </p:cNvPr>
          <p:cNvCxnSpPr/>
          <p:nvPr/>
        </p:nvCxnSpPr>
        <p:spPr>
          <a:xfrm flipH="1">
            <a:off x="5219700" y="2206845"/>
            <a:ext cx="609600" cy="741402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643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922E152-2DB1-E821-B8D9-C22D72E0B5A4}"/>
              </a:ext>
            </a:extLst>
          </p:cNvPr>
          <p:cNvSpPr/>
          <p:nvPr/>
        </p:nvSpPr>
        <p:spPr>
          <a:xfrm>
            <a:off x="5076145" y="2895600"/>
            <a:ext cx="533400" cy="53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B9101E5-9E0B-4841-BEDB-77BD7A819760}"/>
              </a:ext>
            </a:extLst>
          </p:cNvPr>
          <p:cNvSpPr/>
          <p:nvPr/>
        </p:nvSpPr>
        <p:spPr>
          <a:xfrm>
            <a:off x="5744135" y="1959582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75D4E1D-C7AC-3D40-A45C-8F5D8178DEA4}"/>
              </a:ext>
            </a:extLst>
          </p:cNvPr>
          <p:cNvSpPr/>
          <p:nvPr/>
        </p:nvSpPr>
        <p:spPr>
          <a:xfrm>
            <a:off x="6438900" y="2913766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4141B16-D077-2B43-AF9F-885014E2BA85}"/>
              </a:ext>
            </a:extLst>
          </p:cNvPr>
          <p:cNvSpPr/>
          <p:nvPr/>
        </p:nvSpPr>
        <p:spPr>
          <a:xfrm>
            <a:off x="6839148" y="3800730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B4BD597-95D6-F64C-A9DA-A8B56113C862}"/>
              </a:ext>
            </a:extLst>
          </p:cNvPr>
          <p:cNvSpPr/>
          <p:nvPr/>
        </p:nvSpPr>
        <p:spPr>
          <a:xfrm>
            <a:off x="6044827" y="3937374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62DE32B-9034-3E47-B036-21E3A8084E26}"/>
              </a:ext>
            </a:extLst>
          </p:cNvPr>
          <p:cNvSpPr/>
          <p:nvPr/>
        </p:nvSpPr>
        <p:spPr>
          <a:xfrm>
            <a:off x="5424833" y="3892737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BA0AA0D-EE9A-3C45-BA17-7BDDFEE37A1D}"/>
              </a:ext>
            </a:extLst>
          </p:cNvPr>
          <p:cNvSpPr/>
          <p:nvPr/>
        </p:nvSpPr>
        <p:spPr>
          <a:xfrm>
            <a:off x="4644553" y="3903702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03FD22E-5D79-424F-BD5F-1A10839E353F}"/>
              </a:ext>
            </a:extLst>
          </p:cNvPr>
          <p:cNvSpPr/>
          <p:nvPr/>
        </p:nvSpPr>
        <p:spPr>
          <a:xfrm>
            <a:off x="5067300" y="2889914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2DFCD8B-BA65-C04C-9E11-0814C65AF41B}"/>
              </a:ext>
            </a:extLst>
          </p:cNvPr>
          <p:cNvSpPr/>
          <p:nvPr/>
        </p:nvSpPr>
        <p:spPr>
          <a:xfrm>
            <a:off x="2154957" y="2935772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7C82999-66F5-914A-B4CF-2DF3766B8F7A}"/>
              </a:ext>
            </a:extLst>
          </p:cNvPr>
          <p:cNvSpPr/>
          <p:nvPr/>
        </p:nvSpPr>
        <p:spPr>
          <a:xfrm>
            <a:off x="3543300" y="2926166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521A8D7-13CE-3A49-8320-E64F3476901D}"/>
              </a:ext>
            </a:extLst>
          </p:cNvPr>
          <p:cNvSpPr/>
          <p:nvPr/>
        </p:nvSpPr>
        <p:spPr>
          <a:xfrm>
            <a:off x="1743425" y="3885276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5B41CDB-DBE1-F341-959A-EDADC5B00F68}"/>
              </a:ext>
            </a:extLst>
          </p:cNvPr>
          <p:cNvSpPr/>
          <p:nvPr/>
        </p:nvSpPr>
        <p:spPr>
          <a:xfrm>
            <a:off x="2557315" y="3916954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33DC4C3-A507-674E-92CA-3E54B06AC3E8}"/>
              </a:ext>
            </a:extLst>
          </p:cNvPr>
          <p:cNvSpPr/>
          <p:nvPr/>
        </p:nvSpPr>
        <p:spPr>
          <a:xfrm>
            <a:off x="1418542" y="4955056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A0EE241-FFBA-2844-B867-3FB45856F4CC}"/>
              </a:ext>
            </a:extLst>
          </p:cNvPr>
          <p:cNvSpPr/>
          <p:nvPr/>
        </p:nvSpPr>
        <p:spPr>
          <a:xfrm>
            <a:off x="1875742" y="4976625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7544530-7B6A-6A4E-9583-A1E389C9C758}"/>
              </a:ext>
            </a:extLst>
          </p:cNvPr>
          <p:cNvSpPr/>
          <p:nvPr/>
        </p:nvSpPr>
        <p:spPr>
          <a:xfrm>
            <a:off x="2315268" y="4987306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85694D8-9BAC-524D-B88B-98296D1DD48C}"/>
              </a:ext>
            </a:extLst>
          </p:cNvPr>
          <p:cNvSpPr/>
          <p:nvPr/>
        </p:nvSpPr>
        <p:spPr>
          <a:xfrm>
            <a:off x="2683178" y="4997286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5556D1B-31E7-5740-8B65-22544C972EE7}"/>
              </a:ext>
            </a:extLst>
          </p:cNvPr>
          <p:cNvSpPr/>
          <p:nvPr/>
        </p:nvSpPr>
        <p:spPr>
          <a:xfrm>
            <a:off x="3104952" y="4971253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047FDD6-1E96-5E4E-B4DF-B6A14DA8F684}"/>
              </a:ext>
            </a:extLst>
          </p:cNvPr>
          <p:cNvSpPr/>
          <p:nvPr/>
        </p:nvSpPr>
        <p:spPr>
          <a:xfrm>
            <a:off x="3236381" y="3933638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B48434-6D24-5F47-A7AB-EE4D78F270DD}"/>
              </a:ext>
            </a:extLst>
          </p:cNvPr>
          <p:cNvSpPr/>
          <p:nvPr/>
        </p:nvSpPr>
        <p:spPr>
          <a:xfrm>
            <a:off x="3944120" y="3924300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EDF56E-DA12-40F7-42B3-4BF994FABD6A}"/>
              </a:ext>
            </a:extLst>
          </p:cNvPr>
          <p:cNvSpPr/>
          <p:nvPr/>
        </p:nvSpPr>
        <p:spPr>
          <a:xfrm>
            <a:off x="2857500" y="1940221"/>
            <a:ext cx="533400" cy="53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new approach </a:t>
            </a:r>
            <a:r>
              <a:rPr lang="en-US" sz="3600" b="1" dirty="0"/>
              <a:t>to build binary heap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600" y="10668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155796" y="1295400"/>
            <a:ext cx="1263804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971800" y="2057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15107" y="1295400"/>
            <a:ext cx="1304693" cy="7118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67400" y="2007252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86000" y="3048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4" idx="3"/>
            <a:endCxn id="16" idx="0"/>
          </p:cNvCxnSpPr>
          <p:nvPr/>
        </p:nvCxnSpPr>
        <p:spPr>
          <a:xfrm flipH="1">
            <a:off x="2438400" y="2317563"/>
            <a:ext cx="5780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646448" y="3048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4" idx="5"/>
          </p:cNvCxnSpPr>
          <p:nvPr/>
        </p:nvCxnSpPr>
        <p:spPr>
          <a:xfrm>
            <a:off x="3231963" y="2317563"/>
            <a:ext cx="566885" cy="73043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192752" y="30164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28" idx="0"/>
          </p:cNvCxnSpPr>
          <p:nvPr/>
        </p:nvCxnSpPr>
        <p:spPr>
          <a:xfrm flipH="1">
            <a:off x="5345152" y="2286000"/>
            <a:ext cx="5780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553200" y="30164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138715" y="2286000"/>
            <a:ext cx="5668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828800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16" idx="3"/>
          </p:cNvCxnSpPr>
          <p:nvPr/>
        </p:nvCxnSpPr>
        <p:spPr>
          <a:xfrm flipH="1">
            <a:off x="2012764" y="33081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667000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endCxn id="34" idx="0"/>
          </p:cNvCxnSpPr>
          <p:nvPr/>
        </p:nvCxnSpPr>
        <p:spPr>
          <a:xfrm>
            <a:off x="2557315" y="3308163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352800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492128" y="3321237"/>
            <a:ext cx="241672" cy="717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038600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>
            <a:off x="3928915" y="3308163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4755963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4939927" y="33081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6127563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6311527" y="33081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5562600" y="40070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endCxn id="81" idx="0"/>
          </p:cNvCxnSpPr>
          <p:nvPr/>
        </p:nvCxnSpPr>
        <p:spPr>
          <a:xfrm>
            <a:off x="5452915" y="3276600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6934200" y="40070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>
            <a:endCxn id="84" idx="0"/>
          </p:cNvCxnSpPr>
          <p:nvPr/>
        </p:nvCxnSpPr>
        <p:spPr>
          <a:xfrm>
            <a:off x="6824515" y="3276600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19812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2012764" y="4343400"/>
            <a:ext cx="120836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16002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1771847" y="4311837"/>
            <a:ext cx="133153" cy="8059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28194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2850964" y="4343400"/>
            <a:ext cx="120836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24384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2610047" y="4311837"/>
            <a:ext cx="133153" cy="8059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3314304" y="4344103"/>
            <a:ext cx="210144" cy="7612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32004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381896" y="1078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2069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68180" y="5117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62496" y="50640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72413" y="2983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24896" y="39989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9896" y="29951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075259" y="40321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15430" y="40194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44240" y="50626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0896" y="4050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724400" y="3985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61259" y="1961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515496" y="30033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896496" y="3974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775837" y="40321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943496" y="5117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268317" y="3034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781696" y="5117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57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308163" y="40381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23964B-EA92-B4C8-F0AE-E77D69CEC93E}"/>
              </a:ext>
            </a:extLst>
          </p:cNvPr>
          <p:cNvCxnSpPr/>
          <p:nvPr/>
        </p:nvCxnSpPr>
        <p:spPr>
          <a:xfrm flipH="1">
            <a:off x="2286000" y="2242066"/>
            <a:ext cx="609600" cy="741402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loud Callout 95">
            <a:extLst>
              <a:ext uri="{FF2B5EF4-FFF2-40B4-BE49-F238E27FC236}">
                <a16:creationId xmlns:a16="http://schemas.microsoft.com/office/drawing/2014/main" id="{57E3ECD9-72FA-9344-A69F-0B426C2180A2}"/>
              </a:ext>
            </a:extLst>
          </p:cNvPr>
          <p:cNvSpPr/>
          <p:nvPr/>
        </p:nvSpPr>
        <p:spPr>
          <a:xfrm>
            <a:off x="-266700" y="1084827"/>
            <a:ext cx="3155796" cy="1349574"/>
          </a:xfrm>
          <a:prstGeom prst="cloudCallout">
            <a:avLst>
              <a:gd name="adj1" fmla="val -30846"/>
              <a:gd name="adj2" fmla="val 8019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 you notice any thing at present ?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Down Ribbon 96">
                <a:extLst>
                  <a:ext uri="{FF2B5EF4-FFF2-40B4-BE49-F238E27FC236}">
                    <a16:creationId xmlns:a16="http://schemas.microsoft.com/office/drawing/2014/main" id="{83CFF360-E344-3F48-93C3-D212FBC0183F}"/>
                  </a:ext>
                </a:extLst>
              </p:cNvPr>
              <p:cNvSpPr/>
              <p:nvPr/>
            </p:nvSpPr>
            <p:spPr>
              <a:xfrm>
                <a:off x="3180388" y="5791200"/>
                <a:ext cx="4439612" cy="998831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Heap Property </a:t>
                </a:r>
                <a:r>
                  <a:rPr lang="en-US" b="1" u="sng" dirty="0">
                    <a:solidFill>
                      <a:schemeClr val="tx1"/>
                    </a:solidFill>
                  </a:rPr>
                  <a:t>holds </a:t>
                </a:r>
                <a:r>
                  <a:rPr lang="en-US" dirty="0">
                    <a:solidFill>
                      <a:schemeClr val="tx1"/>
                    </a:solidFill>
                  </a:rPr>
                  <a:t>for all elements that appear after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b="1" dirty="0">
                    <a:solidFill>
                      <a:schemeClr val="tx1"/>
                    </a:solidFill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</a:rPr>
                  <a:t>in heap.</a:t>
                </a:r>
              </a:p>
            </p:txBody>
          </p:sp>
        </mc:Choice>
        <mc:Fallback xmlns="">
          <p:sp>
            <p:nvSpPr>
              <p:cNvPr id="97" name="Down Ribbon 96">
                <a:extLst>
                  <a:ext uri="{FF2B5EF4-FFF2-40B4-BE49-F238E27FC236}">
                    <a16:creationId xmlns:a16="http://schemas.microsoft.com/office/drawing/2014/main" id="{83CFF360-E344-3F48-93C3-D212FBC018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388" y="5791200"/>
                <a:ext cx="4439612" cy="998831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2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13434F-75A3-B246-BB2E-32050BF50B96}"/>
                  </a:ext>
                </a:extLst>
              </p:cNvPr>
              <p:cNvSpPr txBox="1"/>
              <p:nvPr/>
            </p:nvSpPr>
            <p:spPr>
              <a:xfrm>
                <a:off x="2479648" y="1967269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13434F-75A3-B246-BB2E-32050BF50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648" y="1967269"/>
                <a:ext cx="3754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208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4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9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4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9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4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9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4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9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4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9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7" grpId="0" animBg="1"/>
      <p:bldP spid="77" grpId="1" animBg="1"/>
      <p:bldP spid="80" grpId="0" animBg="1"/>
      <p:bldP spid="80" grpId="1" animBg="1"/>
      <p:bldP spid="83" grpId="0" animBg="1"/>
      <p:bldP spid="83" grpId="1" animBg="1"/>
      <p:bldP spid="86" grpId="0" animBg="1"/>
      <p:bldP spid="86" grpId="1" animBg="1"/>
      <p:bldP spid="89" grpId="0" animBg="1"/>
      <p:bldP spid="89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5" grpId="0" animBg="1"/>
      <p:bldP spid="96" grpId="0" animBg="1"/>
      <p:bldP spid="96" grpId="1" animBg="1"/>
      <p:bldP spid="97" grpId="0" animBg="1"/>
      <p:bldP spid="97" grpId="1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922E152-2DB1-E821-B8D9-C22D72E0B5A4}"/>
              </a:ext>
            </a:extLst>
          </p:cNvPr>
          <p:cNvSpPr/>
          <p:nvPr/>
        </p:nvSpPr>
        <p:spPr>
          <a:xfrm>
            <a:off x="5076145" y="2895600"/>
            <a:ext cx="533400" cy="53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B9101E5-9E0B-4841-BEDB-77BD7A819760}"/>
              </a:ext>
            </a:extLst>
          </p:cNvPr>
          <p:cNvSpPr/>
          <p:nvPr/>
        </p:nvSpPr>
        <p:spPr>
          <a:xfrm>
            <a:off x="5744135" y="1959582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75D4E1D-C7AC-3D40-A45C-8F5D8178DEA4}"/>
              </a:ext>
            </a:extLst>
          </p:cNvPr>
          <p:cNvSpPr/>
          <p:nvPr/>
        </p:nvSpPr>
        <p:spPr>
          <a:xfrm>
            <a:off x="6438900" y="2913766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4141B16-D077-2B43-AF9F-885014E2BA85}"/>
              </a:ext>
            </a:extLst>
          </p:cNvPr>
          <p:cNvSpPr/>
          <p:nvPr/>
        </p:nvSpPr>
        <p:spPr>
          <a:xfrm>
            <a:off x="6839148" y="3800730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B4BD597-95D6-F64C-A9DA-A8B56113C862}"/>
              </a:ext>
            </a:extLst>
          </p:cNvPr>
          <p:cNvSpPr/>
          <p:nvPr/>
        </p:nvSpPr>
        <p:spPr>
          <a:xfrm>
            <a:off x="6044827" y="3937374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62DE32B-9034-3E47-B036-21E3A8084E26}"/>
              </a:ext>
            </a:extLst>
          </p:cNvPr>
          <p:cNvSpPr/>
          <p:nvPr/>
        </p:nvSpPr>
        <p:spPr>
          <a:xfrm>
            <a:off x="5424833" y="3892737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BA0AA0D-EE9A-3C45-BA17-7BDDFEE37A1D}"/>
              </a:ext>
            </a:extLst>
          </p:cNvPr>
          <p:cNvSpPr/>
          <p:nvPr/>
        </p:nvSpPr>
        <p:spPr>
          <a:xfrm>
            <a:off x="4644553" y="3903702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03FD22E-5D79-424F-BD5F-1A10839E353F}"/>
              </a:ext>
            </a:extLst>
          </p:cNvPr>
          <p:cNvSpPr/>
          <p:nvPr/>
        </p:nvSpPr>
        <p:spPr>
          <a:xfrm>
            <a:off x="5067300" y="2889914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2DFCD8B-BA65-C04C-9E11-0814C65AF41B}"/>
              </a:ext>
            </a:extLst>
          </p:cNvPr>
          <p:cNvSpPr/>
          <p:nvPr/>
        </p:nvSpPr>
        <p:spPr>
          <a:xfrm>
            <a:off x="2154957" y="2935772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7C82999-66F5-914A-B4CF-2DF3766B8F7A}"/>
              </a:ext>
            </a:extLst>
          </p:cNvPr>
          <p:cNvSpPr/>
          <p:nvPr/>
        </p:nvSpPr>
        <p:spPr>
          <a:xfrm>
            <a:off x="3543300" y="2926166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521A8D7-13CE-3A49-8320-E64F3476901D}"/>
              </a:ext>
            </a:extLst>
          </p:cNvPr>
          <p:cNvSpPr/>
          <p:nvPr/>
        </p:nvSpPr>
        <p:spPr>
          <a:xfrm>
            <a:off x="1743425" y="3885276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5B41CDB-DBE1-F341-959A-EDADC5B00F68}"/>
              </a:ext>
            </a:extLst>
          </p:cNvPr>
          <p:cNvSpPr/>
          <p:nvPr/>
        </p:nvSpPr>
        <p:spPr>
          <a:xfrm>
            <a:off x="2557315" y="3916954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33DC4C3-A507-674E-92CA-3E54B06AC3E8}"/>
              </a:ext>
            </a:extLst>
          </p:cNvPr>
          <p:cNvSpPr/>
          <p:nvPr/>
        </p:nvSpPr>
        <p:spPr>
          <a:xfrm>
            <a:off x="1418542" y="4955056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A0EE241-FFBA-2844-B867-3FB45856F4CC}"/>
              </a:ext>
            </a:extLst>
          </p:cNvPr>
          <p:cNvSpPr/>
          <p:nvPr/>
        </p:nvSpPr>
        <p:spPr>
          <a:xfrm>
            <a:off x="1875742" y="4976625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7544530-7B6A-6A4E-9583-A1E389C9C758}"/>
              </a:ext>
            </a:extLst>
          </p:cNvPr>
          <p:cNvSpPr/>
          <p:nvPr/>
        </p:nvSpPr>
        <p:spPr>
          <a:xfrm>
            <a:off x="2315268" y="4987306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85694D8-9BAC-524D-B88B-98296D1DD48C}"/>
              </a:ext>
            </a:extLst>
          </p:cNvPr>
          <p:cNvSpPr/>
          <p:nvPr/>
        </p:nvSpPr>
        <p:spPr>
          <a:xfrm>
            <a:off x="2683178" y="4997286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5556D1B-31E7-5740-8B65-22544C972EE7}"/>
              </a:ext>
            </a:extLst>
          </p:cNvPr>
          <p:cNvSpPr/>
          <p:nvPr/>
        </p:nvSpPr>
        <p:spPr>
          <a:xfrm>
            <a:off x="3104952" y="4971253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047FDD6-1E96-5E4E-B4DF-B6A14DA8F684}"/>
              </a:ext>
            </a:extLst>
          </p:cNvPr>
          <p:cNvSpPr/>
          <p:nvPr/>
        </p:nvSpPr>
        <p:spPr>
          <a:xfrm>
            <a:off x="3236381" y="3933638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B48434-6D24-5F47-A7AB-EE4D78F270DD}"/>
              </a:ext>
            </a:extLst>
          </p:cNvPr>
          <p:cNvSpPr/>
          <p:nvPr/>
        </p:nvSpPr>
        <p:spPr>
          <a:xfrm>
            <a:off x="3944120" y="3924300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EDF56E-DA12-40F7-42B3-4BF994FABD6A}"/>
              </a:ext>
            </a:extLst>
          </p:cNvPr>
          <p:cNvSpPr/>
          <p:nvPr/>
        </p:nvSpPr>
        <p:spPr>
          <a:xfrm>
            <a:off x="2857500" y="1940221"/>
            <a:ext cx="533400" cy="53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new approach </a:t>
            </a:r>
            <a:r>
              <a:rPr lang="en-US" sz="3600" b="1" dirty="0"/>
              <a:t>to build binary heap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600" y="10668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155796" y="1295400"/>
            <a:ext cx="1263804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971800" y="2057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15107" y="1295400"/>
            <a:ext cx="1304693" cy="7118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67400" y="2007252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86000" y="3048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4" idx="3"/>
            <a:endCxn id="16" idx="0"/>
          </p:cNvCxnSpPr>
          <p:nvPr/>
        </p:nvCxnSpPr>
        <p:spPr>
          <a:xfrm flipH="1">
            <a:off x="2438400" y="2317563"/>
            <a:ext cx="5780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646448" y="3048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4" idx="5"/>
          </p:cNvCxnSpPr>
          <p:nvPr/>
        </p:nvCxnSpPr>
        <p:spPr>
          <a:xfrm>
            <a:off x="3231963" y="2317563"/>
            <a:ext cx="566885" cy="73043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192752" y="30164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28" idx="0"/>
          </p:cNvCxnSpPr>
          <p:nvPr/>
        </p:nvCxnSpPr>
        <p:spPr>
          <a:xfrm flipH="1">
            <a:off x="5345152" y="2286000"/>
            <a:ext cx="5780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553200" y="30164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138715" y="2286000"/>
            <a:ext cx="5668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828800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16" idx="3"/>
          </p:cNvCxnSpPr>
          <p:nvPr/>
        </p:nvCxnSpPr>
        <p:spPr>
          <a:xfrm flipH="1">
            <a:off x="2012764" y="33081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667000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endCxn id="34" idx="0"/>
          </p:cNvCxnSpPr>
          <p:nvPr/>
        </p:nvCxnSpPr>
        <p:spPr>
          <a:xfrm>
            <a:off x="2557315" y="3308163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352800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492128" y="3321237"/>
            <a:ext cx="241672" cy="717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038600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>
            <a:off x="3928915" y="3308163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4755963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4939927" y="33081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6127563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6311527" y="33081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5562600" y="40070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endCxn id="81" idx="0"/>
          </p:cNvCxnSpPr>
          <p:nvPr/>
        </p:nvCxnSpPr>
        <p:spPr>
          <a:xfrm>
            <a:off x="5452915" y="3276600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6934200" y="40070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>
            <a:endCxn id="84" idx="0"/>
          </p:cNvCxnSpPr>
          <p:nvPr/>
        </p:nvCxnSpPr>
        <p:spPr>
          <a:xfrm>
            <a:off x="6824515" y="3276600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19812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2012764" y="4343400"/>
            <a:ext cx="120836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16002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1771847" y="4311837"/>
            <a:ext cx="133153" cy="8059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28194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2850964" y="4343400"/>
            <a:ext cx="120836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24384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2610047" y="4311837"/>
            <a:ext cx="133153" cy="8059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3314304" y="4344103"/>
            <a:ext cx="210144" cy="7612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32004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381896" y="1078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2069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68180" y="5117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62496" y="50640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72413" y="2983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24896" y="39989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9896" y="29951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075259" y="40321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15430" y="40194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44240" y="50626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0896" y="4050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724400" y="3985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61259" y="1961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515496" y="30033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896496" y="3974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775837" y="40321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943496" y="5117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268317" y="3034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781696" y="5117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57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308163" y="40381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23964B-EA92-B4C8-F0AE-E77D69CEC93E}"/>
              </a:ext>
            </a:extLst>
          </p:cNvPr>
          <p:cNvCxnSpPr/>
          <p:nvPr/>
        </p:nvCxnSpPr>
        <p:spPr>
          <a:xfrm flipH="1">
            <a:off x="2286000" y="2242066"/>
            <a:ext cx="609600" cy="741402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loud Callout 95">
            <a:extLst>
              <a:ext uri="{FF2B5EF4-FFF2-40B4-BE49-F238E27FC236}">
                <a16:creationId xmlns:a16="http://schemas.microsoft.com/office/drawing/2014/main" id="{57E3ECD9-72FA-9344-A69F-0B426C2180A2}"/>
              </a:ext>
            </a:extLst>
          </p:cNvPr>
          <p:cNvSpPr/>
          <p:nvPr/>
        </p:nvSpPr>
        <p:spPr>
          <a:xfrm>
            <a:off x="-266700" y="1084827"/>
            <a:ext cx="3155796" cy="1349574"/>
          </a:xfrm>
          <a:prstGeom prst="cloudCallout">
            <a:avLst>
              <a:gd name="adj1" fmla="val -30846"/>
              <a:gd name="adj2" fmla="val 8019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 you notice any thing at present ?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Down Ribbon 96">
                <a:extLst>
                  <a:ext uri="{FF2B5EF4-FFF2-40B4-BE49-F238E27FC236}">
                    <a16:creationId xmlns:a16="http://schemas.microsoft.com/office/drawing/2014/main" id="{83CFF360-E344-3F48-93C3-D212FBC0183F}"/>
                  </a:ext>
                </a:extLst>
              </p:cNvPr>
              <p:cNvSpPr/>
              <p:nvPr/>
            </p:nvSpPr>
            <p:spPr>
              <a:xfrm>
                <a:off x="3180388" y="5791200"/>
                <a:ext cx="4439612" cy="998831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Heap Property </a:t>
                </a:r>
                <a:r>
                  <a:rPr lang="en-US" b="1" u="sng" dirty="0">
                    <a:solidFill>
                      <a:schemeClr val="tx1"/>
                    </a:solidFill>
                  </a:rPr>
                  <a:t>holds </a:t>
                </a:r>
                <a:r>
                  <a:rPr lang="en-US" dirty="0">
                    <a:solidFill>
                      <a:schemeClr val="tx1"/>
                    </a:solidFill>
                  </a:rPr>
                  <a:t>for all elements that appear after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b="1" dirty="0">
                    <a:solidFill>
                      <a:schemeClr val="tx1"/>
                    </a:solidFill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</a:rPr>
                  <a:t>in heap.</a:t>
                </a:r>
              </a:p>
            </p:txBody>
          </p:sp>
        </mc:Choice>
        <mc:Fallback xmlns="">
          <p:sp>
            <p:nvSpPr>
              <p:cNvPr id="97" name="Down Ribbon 96">
                <a:extLst>
                  <a:ext uri="{FF2B5EF4-FFF2-40B4-BE49-F238E27FC236}">
                    <a16:creationId xmlns:a16="http://schemas.microsoft.com/office/drawing/2014/main" id="{83CFF360-E344-3F48-93C3-D212FBC018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388" y="5791200"/>
                <a:ext cx="4439612" cy="998831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2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13434F-75A3-B246-BB2E-32050BF50B96}"/>
                  </a:ext>
                </a:extLst>
              </p:cNvPr>
              <p:cNvSpPr txBox="1"/>
              <p:nvPr/>
            </p:nvSpPr>
            <p:spPr>
              <a:xfrm>
                <a:off x="2479648" y="1967269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13434F-75A3-B246-BB2E-32050BF50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648" y="1967269"/>
                <a:ext cx="3754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Cloud Callout 97">
                <a:extLst>
                  <a:ext uri="{FF2B5EF4-FFF2-40B4-BE49-F238E27FC236}">
                    <a16:creationId xmlns:a16="http://schemas.microsoft.com/office/drawing/2014/main" id="{60800E58-4362-5A48-A180-38A8F38F6D52}"/>
                  </a:ext>
                </a:extLst>
              </p:cNvPr>
              <p:cNvSpPr/>
              <p:nvPr/>
            </p:nvSpPr>
            <p:spPr>
              <a:xfrm>
                <a:off x="-203387" y="1001613"/>
                <a:ext cx="3155796" cy="1349574"/>
              </a:xfrm>
              <a:prstGeom prst="cloudCallout">
                <a:avLst>
                  <a:gd name="adj1" fmla="val -30846"/>
                  <a:gd name="adj2" fmla="val 8019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Let us try  ensure heap property for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now.</a:t>
                </a:r>
              </a:p>
            </p:txBody>
          </p:sp>
        </mc:Choice>
        <mc:Fallback>
          <p:sp>
            <p:nvSpPr>
              <p:cNvPr id="98" name="Cloud Callout 97">
                <a:extLst>
                  <a:ext uri="{FF2B5EF4-FFF2-40B4-BE49-F238E27FC236}">
                    <a16:creationId xmlns:a16="http://schemas.microsoft.com/office/drawing/2014/main" id="{60800E58-4362-5A48-A180-38A8F38F6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3387" y="1001613"/>
                <a:ext cx="3155796" cy="1349574"/>
              </a:xfrm>
              <a:prstGeom prst="cloudCallout">
                <a:avLst>
                  <a:gd name="adj1" fmla="val -30846"/>
                  <a:gd name="adj2" fmla="val 80198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536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80" grpId="0" animBg="1"/>
      <p:bldP spid="83" grpId="0" animBg="1"/>
      <p:bldP spid="86" grpId="0" animBg="1"/>
      <p:bldP spid="89" grpId="0" animBg="1"/>
      <p:bldP spid="92" grpId="0" animBg="1"/>
      <p:bldP spid="93" grpId="0" animBg="1"/>
      <p:bldP spid="94" grpId="0" animBg="1"/>
      <p:bldP spid="95" grpId="0" animBg="1"/>
      <p:bldP spid="5" grpId="0" animBg="1"/>
      <p:bldP spid="96" grpId="0" animBg="1"/>
      <p:bldP spid="96" grpId="1" animBg="1"/>
      <p:bldP spid="97" grpId="0" animBg="1"/>
      <p:bldP spid="97" grpId="1" animBg="1"/>
      <p:bldP spid="3" grpId="0"/>
      <p:bldP spid="98" grpId="0" animBg="1"/>
      <p:bldP spid="9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65">
            <a:extLst>
              <a:ext uri="{FF2B5EF4-FFF2-40B4-BE49-F238E27FC236}">
                <a16:creationId xmlns:a16="http://schemas.microsoft.com/office/drawing/2014/main" id="{522653C9-9E6A-2D43-B1D6-80FA91557E0C}"/>
              </a:ext>
            </a:extLst>
          </p:cNvPr>
          <p:cNvSpPr/>
          <p:nvPr/>
        </p:nvSpPr>
        <p:spPr>
          <a:xfrm>
            <a:off x="5762987" y="1924361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25EA0D8-F76B-124C-94DE-CD5A856B77F4}"/>
              </a:ext>
            </a:extLst>
          </p:cNvPr>
          <p:cNvSpPr/>
          <p:nvPr/>
        </p:nvSpPr>
        <p:spPr>
          <a:xfrm>
            <a:off x="6457752" y="2878545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C948AAC-8BA2-9A47-91A0-07BE0FA18124}"/>
              </a:ext>
            </a:extLst>
          </p:cNvPr>
          <p:cNvSpPr/>
          <p:nvPr/>
        </p:nvSpPr>
        <p:spPr>
          <a:xfrm>
            <a:off x="6858000" y="3765509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27CA7E5-ED73-1A41-867B-EC3A532A7C30}"/>
              </a:ext>
            </a:extLst>
          </p:cNvPr>
          <p:cNvSpPr/>
          <p:nvPr/>
        </p:nvSpPr>
        <p:spPr>
          <a:xfrm>
            <a:off x="6063679" y="3902153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65EAEBB-C2C1-B24E-A29F-42E60EBA7438}"/>
              </a:ext>
            </a:extLst>
          </p:cNvPr>
          <p:cNvSpPr/>
          <p:nvPr/>
        </p:nvSpPr>
        <p:spPr>
          <a:xfrm>
            <a:off x="5443685" y="3857516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7CABDCF-4A03-7144-B9D5-7069B8B789F9}"/>
              </a:ext>
            </a:extLst>
          </p:cNvPr>
          <p:cNvSpPr/>
          <p:nvPr/>
        </p:nvSpPr>
        <p:spPr>
          <a:xfrm>
            <a:off x="4663405" y="3868481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5002783-1E57-3145-8CF1-E6EDE132A778}"/>
              </a:ext>
            </a:extLst>
          </p:cNvPr>
          <p:cNvSpPr/>
          <p:nvPr/>
        </p:nvSpPr>
        <p:spPr>
          <a:xfrm>
            <a:off x="5086152" y="2854693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36B949A-ADDA-4D4A-83A7-038EFD6F791D}"/>
              </a:ext>
            </a:extLst>
          </p:cNvPr>
          <p:cNvSpPr/>
          <p:nvPr/>
        </p:nvSpPr>
        <p:spPr>
          <a:xfrm>
            <a:off x="2895600" y="1905000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630CD4A-BD8C-E94D-B42D-AAAD015B75CD}"/>
              </a:ext>
            </a:extLst>
          </p:cNvPr>
          <p:cNvSpPr/>
          <p:nvPr/>
        </p:nvSpPr>
        <p:spPr>
          <a:xfrm>
            <a:off x="3562152" y="2890945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295C233-ABEC-8E44-A52C-93B1EFC47F14}"/>
              </a:ext>
            </a:extLst>
          </p:cNvPr>
          <p:cNvSpPr/>
          <p:nvPr/>
        </p:nvSpPr>
        <p:spPr>
          <a:xfrm>
            <a:off x="1762277" y="3850055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B91D508-3D5D-0F4A-8245-314051A3D67C}"/>
              </a:ext>
            </a:extLst>
          </p:cNvPr>
          <p:cNvSpPr/>
          <p:nvPr/>
        </p:nvSpPr>
        <p:spPr>
          <a:xfrm>
            <a:off x="2576167" y="3881733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FA23C80-41EC-E144-92AE-99646B419186}"/>
              </a:ext>
            </a:extLst>
          </p:cNvPr>
          <p:cNvSpPr/>
          <p:nvPr/>
        </p:nvSpPr>
        <p:spPr>
          <a:xfrm>
            <a:off x="1437394" y="4919835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A0B7F1D-18A4-6D47-BCAC-42C09543825A}"/>
              </a:ext>
            </a:extLst>
          </p:cNvPr>
          <p:cNvSpPr/>
          <p:nvPr/>
        </p:nvSpPr>
        <p:spPr>
          <a:xfrm>
            <a:off x="1894594" y="4941404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252C631-B572-8749-9B8F-DBBFAAB87DFA}"/>
              </a:ext>
            </a:extLst>
          </p:cNvPr>
          <p:cNvSpPr/>
          <p:nvPr/>
        </p:nvSpPr>
        <p:spPr>
          <a:xfrm>
            <a:off x="2334120" y="4952085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5EEAB7-7E63-1242-951F-19871304901D}"/>
              </a:ext>
            </a:extLst>
          </p:cNvPr>
          <p:cNvSpPr/>
          <p:nvPr/>
        </p:nvSpPr>
        <p:spPr>
          <a:xfrm>
            <a:off x="2702030" y="4962065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678D9E3-B451-BA4B-BA6C-30B8624C7D3C}"/>
              </a:ext>
            </a:extLst>
          </p:cNvPr>
          <p:cNvSpPr/>
          <p:nvPr/>
        </p:nvSpPr>
        <p:spPr>
          <a:xfrm>
            <a:off x="3123804" y="4936032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52F1C0E-22A5-7A40-A591-10FA0653F860}"/>
              </a:ext>
            </a:extLst>
          </p:cNvPr>
          <p:cNvSpPr/>
          <p:nvPr/>
        </p:nvSpPr>
        <p:spPr>
          <a:xfrm>
            <a:off x="3255233" y="3898417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3A9E081-5277-2C43-ABEF-34E355D2B905}"/>
              </a:ext>
            </a:extLst>
          </p:cNvPr>
          <p:cNvSpPr/>
          <p:nvPr/>
        </p:nvSpPr>
        <p:spPr>
          <a:xfrm>
            <a:off x="3962972" y="3889079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767D936-3BCF-8754-69C7-D76D347BE5D7}"/>
              </a:ext>
            </a:extLst>
          </p:cNvPr>
          <p:cNvSpPr/>
          <p:nvPr/>
        </p:nvSpPr>
        <p:spPr>
          <a:xfrm>
            <a:off x="2165646" y="2939356"/>
            <a:ext cx="533400" cy="53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new approach </a:t>
            </a:r>
            <a:r>
              <a:rPr lang="en-US" sz="3600" b="1" dirty="0"/>
              <a:t>to build binary heap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600" y="10668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155796" y="1295400"/>
            <a:ext cx="1263804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971800" y="2057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15107" y="1295400"/>
            <a:ext cx="1304693" cy="7118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67400" y="2007252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86000" y="3048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4" idx="3"/>
            <a:endCxn id="16" idx="0"/>
          </p:cNvCxnSpPr>
          <p:nvPr/>
        </p:nvCxnSpPr>
        <p:spPr>
          <a:xfrm flipH="1">
            <a:off x="2438400" y="2317563"/>
            <a:ext cx="5780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646448" y="3048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4" idx="5"/>
          </p:cNvCxnSpPr>
          <p:nvPr/>
        </p:nvCxnSpPr>
        <p:spPr>
          <a:xfrm>
            <a:off x="3231963" y="2317563"/>
            <a:ext cx="566885" cy="73043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192752" y="30164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28" idx="0"/>
          </p:cNvCxnSpPr>
          <p:nvPr/>
        </p:nvCxnSpPr>
        <p:spPr>
          <a:xfrm flipH="1">
            <a:off x="5345152" y="2286000"/>
            <a:ext cx="5780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553200" y="30164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138715" y="2286000"/>
            <a:ext cx="5668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828800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16" idx="3"/>
          </p:cNvCxnSpPr>
          <p:nvPr/>
        </p:nvCxnSpPr>
        <p:spPr>
          <a:xfrm flipH="1">
            <a:off x="2012764" y="33081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667000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endCxn id="34" idx="0"/>
          </p:cNvCxnSpPr>
          <p:nvPr/>
        </p:nvCxnSpPr>
        <p:spPr>
          <a:xfrm>
            <a:off x="2557315" y="3308163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352800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492128" y="3321237"/>
            <a:ext cx="241672" cy="717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038600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>
            <a:off x="3928915" y="3308163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4755963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4939927" y="33081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6127563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6311527" y="33081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5562600" y="40070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endCxn id="81" idx="0"/>
          </p:cNvCxnSpPr>
          <p:nvPr/>
        </p:nvCxnSpPr>
        <p:spPr>
          <a:xfrm>
            <a:off x="5452915" y="3276600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6934200" y="40070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>
            <a:endCxn id="84" idx="0"/>
          </p:cNvCxnSpPr>
          <p:nvPr/>
        </p:nvCxnSpPr>
        <p:spPr>
          <a:xfrm>
            <a:off x="6824515" y="3276600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19812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2012764" y="4343400"/>
            <a:ext cx="120836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16002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1771847" y="4311837"/>
            <a:ext cx="133153" cy="8059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28194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2850964" y="4343400"/>
            <a:ext cx="120836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24384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2610047" y="4311837"/>
            <a:ext cx="133153" cy="8059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3314304" y="4344103"/>
            <a:ext cx="210144" cy="7612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32004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381896" y="1078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45240" y="30274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68180" y="5117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62496" y="50640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55800" y="29882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24896" y="39989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9896" y="29951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075259" y="40321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15430" y="40194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44240" y="50626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0896" y="4050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724400" y="3985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28137" y="19749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515496" y="30033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896496" y="3974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775837" y="40321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943496" y="5117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979894" y="20185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781696" y="5117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57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308163" y="40381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F4D994-5D51-44A8-6EC5-D5FD1B048F56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663944" y="3212068"/>
            <a:ext cx="302198" cy="794969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81BB9EF-D3E1-F944-A066-C3F8078084C1}"/>
              </a:ext>
            </a:extLst>
          </p:cNvPr>
          <p:cNvCxnSpPr/>
          <p:nvPr/>
        </p:nvCxnSpPr>
        <p:spPr>
          <a:xfrm flipH="1">
            <a:off x="3333156" y="4308882"/>
            <a:ext cx="210144" cy="7612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F45F66E-53C8-BB47-9B6D-70B46FC62F9B}"/>
                  </a:ext>
                </a:extLst>
              </p:cNvPr>
              <p:cNvSpPr txBox="1"/>
              <p:nvPr/>
            </p:nvSpPr>
            <p:spPr>
              <a:xfrm>
                <a:off x="2479648" y="1967269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F45F66E-53C8-BB47-9B6D-70B46FC62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648" y="1967269"/>
                <a:ext cx="37542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845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val 94">
            <a:extLst>
              <a:ext uri="{FF2B5EF4-FFF2-40B4-BE49-F238E27FC236}">
                <a16:creationId xmlns:a16="http://schemas.microsoft.com/office/drawing/2014/main" id="{5CD18FD5-7C35-9745-981A-3BDD23A070C6}"/>
              </a:ext>
            </a:extLst>
          </p:cNvPr>
          <p:cNvSpPr/>
          <p:nvPr/>
        </p:nvSpPr>
        <p:spPr>
          <a:xfrm>
            <a:off x="2895600" y="1905000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11DE5AD-B400-464B-85ED-F3C310B96ED0}"/>
              </a:ext>
            </a:extLst>
          </p:cNvPr>
          <p:cNvSpPr/>
          <p:nvPr/>
        </p:nvSpPr>
        <p:spPr>
          <a:xfrm>
            <a:off x="5773393" y="1924361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A6BB356-8ACF-564D-BA87-CA2AEECEA6D1}"/>
              </a:ext>
            </a:extLst>
          </p:cNvPr>
          <p:cNvSpPr/>
          <p:nvPr/>
        </p:nvSpPr>
        <p:spPr>
          <a:xfrm>
            <a:off x="6468158" y="2878545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86304A4-7B56-CD43-B868-2FB6FC7C8C3E}"/>
              </a:ext>
            </a:extLst>
          </p:cNvPr>
          <p:cNvSpPr/>
          <p:nvPr/>
        </p:nvSpPr>
        <p:spPr>
          <a:xfrm>
            <a:off x="6868406" y="3765509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D121C5E-CAA8-AE44-9F2A-6A22F301C459}"/>
              </a:ext>
            </a:extLst>
          </p:cNvPr>
          <p:cNvSpPr/>
          <p:nvPr/>
        </p:nvSpPr>
        <p:spPr>
          <a:xfrm>
            <a:off x="6074085" y="3902153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A343759-7858-1341-9FF9-6B61ECE74D9A}"/>
              </a:ext>
            </a:extLst>
          </p:cNvPr>
          <p:cNvSpPr/>
          <p:nvPr/>
        </p:nvSpPr>
        <p:spPr>
          <a:xfrm>
            <a:off x="5454091" y="3857516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3F3BBBA-03DB-B349-A396-D28FCEA40483}"/>
              </a:ext>
            </a:extLst>
          </p:cNvPr>
          <p:cNvSpPr/>
          <p:nvPr/>
        </p:nvSpPr>
        <p:spPr>
          <a:xfrm>
            <a:off x="4673811" y="3868481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113007A-AD14-1843-9E07-43413DA68403}"/>
              </a:ext>
            </a:extLst>
          </p:cNvPr>
          <p:cNvSpPr/>
          <p:nvPr/>
        </p:nvSpPr>
        <p:spPr>
          <a:xfrm>
            <a:off x="5096558" y="2854693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0BAE439-8A94-AD48-A12D-AA6AD5B79C39}"/>
              </a:ext>
            </a:extLst>
          </p:cNvPr>
          <p:cNvSpPr/>
          <p:nvPr/>
        </p:nvSpPr>
        <p:spPr>
          <a:xfrm>
            <a:off x="3572558" y="2890945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9732D8F-0159-4F4C-8483-4F3631F8A6A3}"/>
              </a:ext>
            </a:extLst>
          </p:cNvPr>
          <p:cNvSpPr/>
          <p:nvPr/>
        </p:nvSpPr>
        <p:spPr>
          <a:xfrm>
            <a:off x="1772683" y="3850055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9B6A038-2651-F440-B26E-31B340ECC22F}"/>
              </a:ext>
            </a:extLst>
          </p:cNvPr>
          <p:cNvSpPr/>
          <p:nvPr/>
        </p:nvSpPr>
        <p:spPr>
          <a:xfrm>
            <a:off x="2209800" y="2895600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35B5D64-73F8-2740-86F2-10E41EC9E089}"/>
              </a:ext>
            </a:extLst>
          </p:cNvPr>
          <p:cNvSpPr/>
          <p:nvPr/>
        </p:nvSpPr>
        <p:spPr>
          <a:xfrm>
            <a:off x="1447800" y="4919835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10C01F4-7A00-1947-8257-06F6DEEC87DB}"/>
              </a:ext>
            </a:extLst>
          </p:cNvPr>
          <p:cNvSpPr/>
          <p:nvPr/>
        </p:nvSpPr>
        <p:spPr>
          <a:xfrm>
            <a:off x="1905000" y="4941404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E4F4748-908E-3847-8B4D-75EF897358CA}"/>
              </a:ext>
            </a:extLst>
          </p:cNvPr>
          <p:cNvSpPr/>
          <p:nvPr/>
        </p:nvSpPr>
        <p:spPr>
          <a:xfrm>
            <a:off x="2344526" y="4952085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33DFB82-6418-F942-8362-8BEFF469A3CA}"/>
              </a:ext>
            </a:extLst>
          </p:cNvPr>
          <p:cNvSpPr/>
          <p:nvPr/>
        </p:nvSpPr>
        <p:spPr>
          <a:xfrm>
            <a:off x="2712436" y="4962065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784B537-F5C8-274E-9DCD-73195735717F}"/>
              </a:ext>
            </a:extLst>
          </p:cNvPr>
          <p:cNvSpPr/>
          <p:nvPr/>
        </p:nvSpPr>
        <p:spPr>
          <a:xfrm>
            <a:off x="3134210" y="4936032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EA12271-933F-E946-9B4C-A40E32C289F5}"/>
              </a:ext>
            </a:extLst>
          </p:cNvPr>
          <p:cNvSpPr/>
          <p:nvPr/>
        </p:nvSpPr>
        <p:spPr>
          <a:xfrm>
            <a:off x="3265639" y="3898417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85B0BB7-4133-0C4E-8702-35BDD36A4771}"/>
              </a:ext>
            </a:extLst>
          </p:cNvPr>
          <p:cNvSpPr/>
          <p:nvPr/>
        </p:nvSpPr>
        <p:spPr>
          <a:xfrm>
            <a:off x="3973378" y="3889079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2739A57-D36F-8C44-A9BD-A9396FD18893}"/>
              </a:ext>
            </a:extLst>
          </p:cNvPr>
          <p:cNvCxnSpPr/>
          <p:nvPr/>
        </p:nvCxnSpPr>
        <p:spPr>
          <a:xfrm flipH="1">
            <a:off x="3343562" y="4308882"/>
            <a:ext cx="210144" cy="7612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1767D936-3BCF-8754-69C7-D76D347BE5D7}"/>
              </a:ext>
            </a:extLst>
          </p:cNvPr>
          <p:cNvSpPr/>
          <p:nvPr/>
        </p:nvSpPr>
        <p:spPr>
          <a:xfrm>
            <a:off x="2514600" y="3886200"/>
            <a:ext cx="533400" cy="53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new approach </a:t>
            </a:r>
            <a:r>
              <a:rPr lang="en-US" sz="3600" b="1" dirty="0"/>
              <a:t>to build binary heap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600" y="10668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155796" y="1295400"/>
            <a:ext cx="1263804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971800" y="2057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15107" y="1295400"/>
            <a:ext cx="1304693" cy="7118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67400" y="2007252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86000" y="3048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4" idx="3"/>
            <a:endCxn id="16" idx="0"/>
          </p:cNvCxnSpPr>
          <p:nvPr/>
        </p:nvCxnSpPr>
        <p:spPr>
          <a:xfrm flipH="1">
            <a:off x="2438400" y="2317563"/>
            <a:ext cx="5780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646448" y="3048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4" idx="5"/>
          </p:cNvCxnSpPr>
          <p:nvPr/>
        </p:nvCxnSpPr>
        <p:spPr>
          <a:xfrm>
            <a:off x="3231963" y="2317563"/>
            <a:ext cx="566885" cy="73043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192752" y="30164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28" idx="0"/>
          </p:cNvCxnSpPr>
          <p:nvPr/>
        </p:nvCxnSpPr>
        <p:spPr>
          <a:xfrm flipH="1">
            <a:off x="5345152" y="2286000"/>
            <a:ext cx="5780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553200" y="30164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138715" y="2286000"/>
            <a:ext cx="5668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828800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16" idx="3"/>
          </p:cNvCxnSpPr>
          <p:nvPr/>
        </p:nvCxnSpPr>
        <p:spPr>
          <a:xfrm flipH="1">
            <a:off x="2012764" y="33081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667000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endCxn id="34" idx="0"/>
          </p:cNvCxnSpPr>
          <p:nvPr/>
        </p:nvCxnSpPr>
        <p:spPr>
          <a:xfrm>
            <a:off x="2557315" y="3308163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352800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492128" y="3321237"/>
            <a:ext cx="241672" cy="717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038600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>
            <a:off x="3928915" y="3308163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4755963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4939927" y="33081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6127563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6311527" y="33081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5562600" y="40070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endCxn id="81" idx="0"/>
          </p:cNvCxnSpPr>
          <p:nvPr/>
        </p:nvCxnSpPr>
        <p:spPr>
          <a:xfrm>
            <a:off x="5452915" y="3276600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6934200" y="40070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>
            <a:endCxn id="84" idx="0"/>
          </p:cNvCxnSpPr>
          <p:nvPr/>
        </p:nvCxnSpPr>
        <p:spPr>
          <a:xfrm>
            <a:off x="6824515" y="3276600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19812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2012764" y="4343400"/>
            <a:ext cx="120836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16002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1771847" y="4311837"/>
            <a:ext cx="133153" cy="8059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28194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2850964" y="4343400"/>
            <a:ext cx="120836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24384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2610047" y="4311837"/>
            <a:ext cx="133153" cy="8059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3314304" y="4344103"/>
            <a:ext cx="210144" cy="7612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32004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381896" y="1078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614267" y="4006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68180" y="5117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62496" y="50640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67363" y="29872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24896" y="39989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9896" y="29951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075259" y="40321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233024" y="30243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44240" y="50626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0896" y="4050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724400" y="3985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28137" y="19577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515496" y="30033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896496" y="3974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775837" y="40321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943496" y="5117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979894" y="20185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781696" y="5117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57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308163" y="40381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F4D994-5D51-44A8-6EC5-D5FD1B048F56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2407357" y="4191000"/>
            <a:ext cx="206910" cy="981207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60EEDCD-0215-C347-997D-7C70F3AA8F28}"/>
                  </a:ext>
                </a:extLst>
              </p:cNvPr>
              <p:cNvSpPr txBox="1"/>
              <p:nvPr/>
            </p:nvSpPr>
            <p:spPr>
              <a:xfrm>
                <a:off x="2479648" y="1967269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60EEDCD-0215-C347-997D-7C70F3AA8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648" y="1967269"/>
                <a:ext cx="37542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213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val 94">
            <a:extLst>
              <a:ext uri="{FF2B5EF4-FFF2-40B4-BE49-F238E27FC236}">
                <a16:creationId xmlns:a16="http://schemas.microsoft.com/office/drawing/2014/main" id="{5CD18FD5-7C35-9745-981A-3BDD23A070C6}"/>
              </a:ext>
            </a:extLst>
          </p:cNvPr>
          <p:cNvSpPr/>
          <p:nvPr/>
        </p:nvSpPr>
        <p:spPr>
          <a:xfrm>
            <a:off x="2895600" y="1905000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11DE5AD-B400-464B-85ED-F3C310B96ED0}"/>
              </a:ext>
            </a:extLst>
          </p:cNvPr>
          <p:cNvSpPr/>
          <p:nvPr/>
        </p:nvSpPr>
        <p:spPr>
          <a:xfrm>
            <a:off x="5773393" y="1924361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A6BB356-8ACF-564D-BA87-CA2AEECEA6D1}"/>
              </a:ext>
            </a:extLst>
          </p:cNvPr>
          <p:cNvSpPr/>
          <p:nvPr/>
        </p:nvSpPr>
        <p:spPr>
          <a:xfrm>
            <a:off x="6468158" y="2878545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86304A4-7B56-CD43-B868-2FB6FC7C8C3E}"/>
              </a:ext>
            </a:extLst>
          </p:cNvPr>
          <p:cNvSpPr/>
          <p:nvPr/>
        </p:nvSpPr>
        <p:spPr>
          <a:xfrm>
            <a:off x="6868406" y="3765509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D121C5E-CAA8-AE44-9F2A-6A22F301C459}"/>
              </a:ext>
            </a:extLst>
          </p:cNvPr>
          <p:cNvSpPr/>
          <p:nvPr/>
        </p:nvSpPr>
        <p:spPr>
          <a:xfrm>
            <a:off x="6074085" y="3902153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A343759-7858-1341-9FF9-6B61ECE74D9A}"/>
              </a:ext>
            </a:extLst>
          </p:cNvPr>
          <p:cNvSpPr/>
          <p:nvPr/>
        </p:nvSpPr>
        <p:spPr>
          <a:xfrm>
            <a:off x="5454091" y="3857516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3F3BBBA-03DB-B349-A396-D28FCEA40483}"/>
              </a:ext>
            </a:extLst>
          </p:cNvPr>
          <p:cNvSpPr/>
          <p:nvPr/>
        </p:nvSpPr>
        <p:spPr>
          <a:xfrm>
            <a:off x="4673811" y="3868481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113007A-AD14-1843-9E07-43413DA68403}"/>
              </a:ext>
            </a:extLst>
          </p:cNvPr>
          <p:cNvSpPr/>
          <p:nvPr/>
        </p:nvSpPr>
        <p:spPr>
          <a:xfrm>
            <a:off x="5096558" y="2854693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0BAE439-8A94-AD48-A12D-AA6AD5B79C39}"/>
              </a:ext>
            </a:extLst>
          </p:cNvPr>
          <p:cNvSpPr/>
          <p:nvPr/>
        </p:nvSpPr>
        <p:spPr>
          <a:xfrm>
            <a:off x="3572558" y="2890945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9732D8F-0159-4F4C-8483-4F3631F8A6A3}"/>
              </a:ext>
            </a:extLst>
          </p:cNvPr>
          <p:cNvSpPr/>
          <p:nvPr/>
        </p:nvSpPr>
        <p:spPr>
          <a:xfrm>
            <a:off x="1772683" y="3850055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9B6A038-2651-F440-B26E-31B340ECC22F}"/>
              </a:ext>
            </a:extLst>
          </p:cNvPr>
          <p:cNvSpPr/>
          <p:nvPr/>
        </p:nvSpPr>
        <p:spPr>
          <a:xfrm>
            <a:off x="2209800" y="2895600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35B5D64-73F8-2740-86F2-10E41EC9E089}"/>
              </a:ext>
            </a:extLst>
          </p:cNvPr>
          <p:cNvSpPr/>
          <p:nvPr/>
        </p:nvSpPr>
        <p:spPr>
          <a:xfrm>
            <a:off x="1447800" y="4919835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10C01F4-7A00-1947-8257-06F6DEEC87DB}"/>
              </a:ext>
            </a:extLst>
          </p:cNvPr>
          <p:cNvSpPr/>
          <p:nvPr/>
        </p:nvSpPr>
        <p:spPr>
          <a:xfrm>
            <a:off x="1905000" y="4941404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E4F4748-908E-3847-8B4D-75EF897358CA}"/>
              </a:ext>
            </a:extLst>
          </p:cNvPr>
          <p:cNvSpPr/>
          <p:nvPr/>
        </p:nvSpPr>
        <p:spPr>
          <a:xfrm>
            <a:off x="2514600" y="3962400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33DFB82-6418-F942-8362-8BEFF469A3CA}"/>
              </a:ext>
            </a:extLst>
          </p:cNvPr>
          <p:cNvSpPr/>
          <p:nvPr/>
        </p:nvSpPr>
        <p:spPr>
          <a:xfrm>
            <a:off x="2712436" y="4962065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784B537-F5C8-274E-9DCD-73195735717F}"/>
              </a:ext>
            </a:extLst>
          </p:cNvPr>
          <p:cNvSpPr/>
          <p:nvPr/>
        </p:nvSpPr>
        <p:spPr>
          <a:xfrm>
            <a:off x="3134210" y="4936032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EA12271-933F-E946-9B4C-A40E32C289F5}"/>
              </a:ext>
            </a:extLst>
          </p:cNvPr>
          <p:cNvSpPr/>
          <p:nvPr/>
        </p:nvSpPr>
        <p:spPr>
          <a:xfrm>
            <a:off x="3265639" y="3898417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85B0BB7-4133-0C4E-8702-35BDD36A4771}"/>
              </a:ext>
            </a:extLst>
          </p:cNvPr>
          <p:cNvSpPr/>
          <p:nvPr/>
        </p:nvSpPr>
        <p:spPr>
          <a:xfrm>
            <a:off x="3973378" y="3889079"/>
            <a:ext cx="533400" cy="533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2739A57-D36F-8C44-A9BD-A9396FD18893}"/>
              </a:ext>
            </a:extLst>
          </p:cNvPr>
          <p:cNvCxnSpPr/>
          <p:nvPr/>
        </p:nvCxnSpPr>
        <p:spPr>
          <a:xfrm flipH="1">
            <a:off x="3343562" y="4308882"/>
            <a:ext cx="210144" cy="7612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1767D936-3BCF-8754-69C7-D76D347BE5D7}"/>
              </a:ext>
            </a:extLst>
          </p:cNvPr>
          <p:cNvSpPr/>
          <p:nvPr/>
        </p:nvSpPr>
        <p:spPr>
          <a:xfrm>
            <a:off x="2362200" y="4953000"/>
            <a:ext cx="533400" cy="53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new approach </a:t>
            </a:r>
            <a:r>
              <a:rPr lang="en-US" sz="3600" b="1" dirty="0"/>
              <a:t>to build binary heap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600" y="10668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155796" y="1295400"/>
            <a:ext cx="1263804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971800" y="2057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15107" y="1295400"/>
            <a:ext cx="1304693" cy="7118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67400" y="2007252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86000" y="3048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4" idx="3"/>
            <a:endCxn id="16" idx="0"/>
          </p:cNvCxnSpPr>
          <p:nvPr/>
        </p:nvCxnSpPr>
        <p:spPr>
          <a:xfrm flipH="1">
            <a:off x="2438400" y="2317563"/>
            <a:ext cx="5780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646448" y="3048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4" idx="5"/>
          </p:cNvCxnSpPr>
          <p:nvPr/>
        </p:nvCxnSpPr>
        <p:spPr>
          <a:xfrm>
            <a:off x="3231963" y="2317563"/>
            <a:ext cx="566885" cy="73043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192752" y="30164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28" idx="0"/>
          </p:cNvCxnSpPr>
          <p:nvPr/>
        </p:nvCxnSpPr>
        <p:spPr>
          <a:xfrm flipH="1">
            <a:off x="5345152" y="2286000"/>
            <a:ext cx="5780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553200" y="30164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138715" y="2286000"/>
            <a:ext cx="5668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828800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16" idx="3"/>
          </p:cNvCxnSpPr>
          <p:nvPr/>
        </p:nvCxnSpPr>
        <p:spPr>
          <a:xfrm flipH="1">
            <a:off x="2012764" y="33081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667000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endCxn id="34" idx="0"/>
          </p:cNvCxnSpPr>
          <p:nvPr/>
        </p:nvCxnSpPr>
        <p:spPr>
          <a:xfrm>
            <a:off x="2557315" y="3308163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352800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492128" y="3321237"/>
            <a:ext cx="241672" cy="717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038600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>
            <a:off x="3928915" y="3308163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4755963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4939927" y="33081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6127563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6311527" y="33081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5562600" y="40070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endCxn id="81" idx="0"/>
          </p:cNvCxnSpPr>
          <p:nvPr/>
        </p:nvCxnSpPr>
        <p:spPr>
          <a:xfrm>
            <a:off x="5452915" y="3276600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6934200" y="40070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>
            <a:endCxn id="84" idx="0"/>
          </p:cNvCxnSpPr>
          <p:nvPr/>
        </p:nvCxnSpPr>
        <p:spPr>
          <a:xfrm>
            <a:off x="6824515" y="3276600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19812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2012764" y="4343400"/>
            <a:ext cx="120836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16002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1771847" y="4311837"/>
            <a:ext cx="133153" cy="8059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28194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2850964" y="4343400"/>
            <a:ext cx="120836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24384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2610047" y="4311837"/>
            <a:ext cx="133153" cy="8059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3314304" y="4344103"/>
            <a:ext cx="210144" cy="7612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32004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381896" y="1078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400696" y="5117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29296" y="4050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62496" y="50640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67363" y="29872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24896" y="39989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9896" y="29951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075259" y="40321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233024" y="30243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44240" y="50626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0896" y="4050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724400" y="3985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28137" y="19577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515496" y="30033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896496" y="3974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775837" y="40321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943496" y="5117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979894" y="20185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781696" y="5117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57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308163" y="40381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11D4918-26FA-7943-BFCB-B7C0A0BECC75}"/>
                  </a:ext>
                </a:extLst>
              </p:cNvPr>
              <p:cNvSpPr txBox="1"/>
              <p:nvPr/>
            </p:nvSpPr>
            <p:spPr>
              <a:xfrm>
                <a:off x="2479648" y="1967269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11D4918-26FA-7943-BFCB-B7C0A0BEC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648" y="1967269"/>
                <a:ext cx="37542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Down Ribbon 97">
                <a:extLst>
                  <a:ext uri="{FF2B5EF4-FFF2-40B4-BE49-F238E27FC236}">
                    <a16:creationId xmlns:a16="http://schemas.microsoft.com/office/drawing/2014/main" id="{C883CBD0-1630-7349-B2F7-337EF000952C}"/>
                  </a:ext>
                </a:extLst>
              </p:cNvPr>
              <p:cNvSpPr/>
              <p:nvPr/>
            </p:nvSpPr>
            <p:spPr>
              <a:xfrm>
                <a:off x="2072249" y="5826111"/>
                <a:ext cx="4439612" cy="998831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Heap Property </a:t>
                </a:r>
                <a:r>
                  <a:rPr lang="en-US" b="1" u="sng" dirty="0">
                    <a:solidFill>
                      <a:schemeClr val="tx1"/>
                    </a:solidFill>
                  </a:rPr>
                  <a:t>holds </a:t>
                </a:r>
                <a:r>
                  <a:rPr lang="en-US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and all elements that appear after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b="1" dirty="0">
                    <a:solidFill>
                      <a:schemeClr val="tx1"/>
                    </a:solidFill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</a:rPr>
                  <a:t>in heap. </a:t>
                </a:r>
                <a:r>
                  <a:rPr lang="en-IN" dirty="0">
                    <a:solidFill>
                      <a:schemeClr val="tx1"/>
                    </a:solidFill>
                    <a:sym typeface="Wingdings" pitchFamily="2" charset="2"/>
                  </a:rPr>
                  <a:t>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8" name="Down Ribbon 97">
                <a:extLst>
                  <a:ext uri="{FF2B5EF4-FFF2-40B4-BE49-F238E27FC236}">
                    <a16:creationId xmlns:a16="http://schemas.microsoft.com/office/drawing/2014/main" id="{C883CBD0-1630-7349-B2F7-337EF00095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249" y="5826111"/>
                <a:ext cx="4439612" cy="998831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3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945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8" grpId="0" animBg="1"/>
      <p:bldP spid="9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Recap from the last lecture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64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new approach </a:t>
            </a:r>
            <a:r>
              <a:rPr lang="en-US" sz="3600" b="1" dirty="0"/>
              <a:t>to build binary heap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600" y="10668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155796" y="1295400"/>
            <a:ext cx="1263804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971800" y="2057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15107" y="1295400"/>
            <a:ext cx="1304693" cy="7118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67400" y="2007252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86000" y="3048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4" idx="3"/>
            <a:endCxn id="16" idx="0"/>
          </p:cNvCxnSpPr>
          <p:nvPr/>
        </p:nvCxnSpPr>
        <p:spPr>
          <a:xfrm flipH="1">
            <a:off x="2438400" y="2317563"/>
            <a:ext cx="5780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646448" y="3048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4" idx="5"/>
          </p:cNvCxnSpPr>
          <p:nvPr/>
        </p:nvCxnSpPr>
        <p:spPr>
          <a:xfrm>
            <a:off x="3231963" y="2317563"/>
            <a:ext cx="566885" cy="73043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192752" y="30164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28" idx="0"/>
          </p:cNvCxnSpPr>
          <p:nvPr/>
        </p:nvCxnSpPr>
        <p:spPr>
          <a:xfrm flipH="1">
            <a:off x="5345152" y="2286000"/>
            <a:ext cx="5780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553200" y="30164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138715" y="2286000"/>
            <a:ext cx="5668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828800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16" idx="3"/>
          </p:cNvCxnSpPr>
          <p:nvPr/>
        </p:nvCxnSpPr>
        <p:spPr>
          <a:xfrm flipH="1">
            <a:off x="2012764" y="33081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667000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endCxn id="34" idx="0"/>
          </p:cNvCxnSpPr>
          <p:nvPr/>
        </p:nvCxnSpPr>
        <p:spPr>
          <a:xfrm>
            <a:off x="2557315" y="3308163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352800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492128" y="3321237"/>
            <a:ext cx="241672" cy="717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038600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>
            <a:off x="3928915" y="3308163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4755963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4939927" y="33081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6127563" y="4038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6311527" y="33081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5562600" y="40070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endCxn id="81" idx="0"/>
          </p:cNvCxnSpPr>
          <p:nvPr/>
        </p:nvCxnSpPr>
        <p:spPr>
          <a:xfrm>
            <a:off x="5452915" y="3276600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6934200" y="40070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>
            <a:endCxn id="84" idx="0"/>
          </p:cNvCxnSpPr>
          <p:nvPr/>
        </p:nvCxnSpPr>
        <p:spPr>
          <a:xfrm>
            <a:off x="6824515" y="3276600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19812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2012764" y="4343400"/>
            <a:ext cx="120836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16002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1771847" y="4311837"/>
            <a:ext cx="133153" cy="8059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28194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2850964" y="4343400"/>
            <a:ext cx="120836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24384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2610047" y="4311837"/>
            <a:ext cx="133153" cy="8059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3314304" y="4344103"/>
            <a:ext cx="210144" cy="7612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3200400" y="510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381896" y="1078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80656" y="50896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19788" y="4003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62496" y="50640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29174" y="29872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24896" y="39989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9896" y="29951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075259" y="40321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233024" y="30243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44240" y="50626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0896" y="4050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724400" y="3985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53372" y="19862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515496" y="30033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896496" y="3974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775837" y="40321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943496" y="5117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979894" y="20185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781696" y="5117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57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308163" y="40381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Down Ribbon 116">
                <a:extLst>
                  <a:ext uri="{FF2B5EF4-FFF2-40B4-BE49-F238E27FC236}">
                    <a16:creationId xmlns:a16="http://schemas.microsoft.com/office/drawing/2014/main" id="{2EBBB9C3-EF86-4C47-9F11-9597DD27B6D9}"/>
                  </a:ext>
                </a:extLst>
              </p:cNvPr>
              <p:cNvSpPr/>
              <p:nvPr/>
            </p:nvSpPr>
            <p:spPr>
              <a:xfrm>
                <a:off x="381000" y="5511966"/>
                <a:ext cx="8229600" cy="1346033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2060"/>
                    </a:solidFill>
                  </a:rPr>
                  <a:t> 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be a node corresponding to index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in </a:t>
                </a:r>
                <a:r>
                  <a:rPr lang="en-US" b="1" dirty="0">
                    <a:solidFill>
                      <a:schemeClr val="tx1"/>
                    </a:solidFill>
                  </a:rPr>
                  <a:t>H.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rgbClr val="002060"/>
                    </a:solidFill>
                  </a:rPr>
                  <a:t>The process of ensuring heap property 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that we described is called </a:t>
                </a:r>
                <a:r>
                  <a:rPr lang="en-US" b="1" dirty="0" err="1">
                    <a:solidFill>
                      <a:srgbClr val="7030A0"/>
                    </a:solidFill>
                  </a:rPr>
                  <a:t>Heapify</a:t>
                </a:r>
                <a:r>
                  <a:rPr lang="en-US" dirty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1" dirty="0" err="1">
                    <a:solidFill>
                      <a:schemeClr val="tx1"/>
                    </a:solidFill>
                  </a:rPr>
                  <a:t>H</a:t>
                </a:r>
                <a:r>
                  <a:rPr lang="en-US" dirty="0">
                    <a:solidFill>
                      <a:srgbClr val="002060"/>
                    </a:solidFill>
                  </a:rPr>
                  <a:t>).</a:t>
                </a:r>
              </a:p>
            </p:txBody>
          </p:sp>
        </mc:Choice>
        <mc:Fallback>
          <p:sp>
            <p:nvSpPr>
              <p:cNvPr id="64" name="Down Ribbon 116">
                <a:extLst>
                  <a:ext uri="{FF2B5EF4-FFF2-40B4-BE49-F238E27FC236}">
                    <a16:creationId xmlns:a16="http://schemas.microsoft.com/office/drawing/2014/main" id="{2EBBB9C3-EF86-4C47-9F11-9597DD27B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511966"/>
                <a:ext cx="8229600" cy="1346033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4A5374A-1DE8-E64D-8E36-11ECB55467C4}"/>
                  </a:ext>
                </a:extLst>
              </p:cNvPr>
              <p:cNvSpPr txBox="1"/>
              <p:nvPr/>
            </p:nvSpPr>
            <p:spPr>
              <a:xfrm>
                <a:off x="2479648" y="1967269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4A5374A-1DE8-E64D-8E36-11ECB5546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648" y="1967269"/>
                <a:ext cx="3754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889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err="1">
                    <a:solidFill>
                      <a:srgbClr val="7030A0"/>
                    </a:solidFill>
                  </a:rPr>
                  <a:t>Heapify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>
                    <a:solidFill>
                      <a:srgbClr val="7030A0"/>
                    </a:solidFill>
                  </a:rPr>
                  <a:t>,</a:t>
                </a:r>
                <a:r>
                  <a:rPr lang="en-US" sz="3600" b="1" dirty="0" err="1"/>
                  <a:t>H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Heapify(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,</a:t>
                </a:r>
                <a:r>
                  <a:rPr lang="en-US" sz="2000" b="1" dirty="0" err="1"/>
                  <a:t>H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)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{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size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H</a:t>
                </a:r>
                <a:r>
                  <a:rPr lang="en-US" sz="2000" dirty="0">
                    <a:sym typeface="Wingdings" pitchFamily="2" charset="2"/>
                  </a:rPr>
                  <a:t>) -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>
                    <a:sym typeface="Wingdings" pitchFamily="2" charset="2"/>
                  </a:rPr>
                  <a:t> ;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      While (        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           </a:t>
                </a:r>
                <a:r>
                  <a:rPr lang="en-US" sz="2000" b="1" dirty="0"/>
                  <a:t>and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         ?</a:t>
                </a:r>
                <a:r>
                  <a:rPr lang="en-US" sz="2000" b="1" dirty="0"/>
                  <a:t>          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{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  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05400"/>
              </a:xfrm>
              <a:blipFill rotWithShape="1">
                <a:blip r:embed="rId3"/>
                <a:stretch>
                  <a:fillRect l="-741" t="-836" b="-17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48362" y="3440668"/>
                <a:ext cx="530619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node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, compare its value with those of its children</a:t>
                </a:r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362" y="3440668"/>
                <a:ext cx="530619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918" t="-8197" r="-126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676400" y="3886200"/>
            <a:ext cx="363182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If</a:t>
            </a:r>
            <a:r>
              <a:rPr lang="en-US" dirty="0"/>
              <a:t> it is smaller than any of its children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494339" y="3886200"/>
            <a:ext cx="2966838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/>
              <a:buChar char="è"/>
            </a:pPr>
            <a:r>
              <a:rPr lang="en-US" dirty="0"/>
              <a:t>Swap it with </a:t>
            </a:r>
            <a:r>
              <a:rPr lang="en-US" b="1" dirty="0"/>
              <a:t>smallest </a:t>
            </a:r>
            <a:r>
              <a:rPr lang="en-US" dirty="0"/>
              <a:t>child</a:t>
            </a:r>
          </a:p>
          <a:p>
            <a:r>
              <a:rPr lang="en-US" dirty="0"/>
              <a:t>     and move down 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53941" y="4724400"/>
            <a:ext cx="114165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ym typeface="Wingdings" pitchFamily="2" charset="2"/>
              </a:rPr>
              <a:t>Else</a:t>
            </a:r>
            <a:r>
              <a:rPr lang="en-US" dirty="0">
                <a:sym typeface="Wingdings" pitchFamily="2" charset="2"/>
              </a:rPr>
              <a:t> stop 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0709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2" grpId="1" animBg="1"/>
      <p:bldP spid="9" grpId="0" animBg="1"/>
      <p:bldP spid="9" grpId="1" animBg="1"/>
      <p:bldP spid="11" grpId="0" animBg="1"/>
      <p:bldP spid="11" grpId="1" animBg="1"/>
      <p:bldP spid="11" grpId="2" uiExpand="1" build="allAtOnce" animBg="1"/>
      <p:bldP spid="13" grpId="0" animBg="1"/>
      <p:bldP spid="13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err="1">
                    <a:solidFill>
                      <a:srgbClr val="7030A0"/>
                    </a:solidFill>
                  </a:rPr>
                  <a:t>Heapify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>
                    <a:solidFill>
                      <a:srgbClr val="7030A0"/>
                    </a:solidFill>
                  </a:rPr>
                  <a:t>,</a:t>
                </a:r>
                <a:r>
                  <a:rPr lang="en-US" sz="3600" b="1" dirty="0" err="1"/>
                  <a:t>H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Heapify(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,</a:t>
                </a:r>
                <a:r>
                  <a:rPr lang="en-US" sz="2000" b="1" dirty="0" err="1"/>
                  <a:t>H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)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{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size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H</a:t>
                </a:r>
                <a:r>
                  <a:rPr lang="en-US" sz="2000" dirty="0">
                    <a:sym typeface="Wingdings" pitchFamily="2" charset="2"/>
                  </a:rPr>
                  <a:t>) -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>
                    <a:sym typeface="Wingdings" pitchFamily="2" charset="2"/>
                  </a:rPr>
                  <a:t> ;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      While (        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           </a:t>
                </a:r>
                <a:r>
                  <a:rPr lang="en-US" sz="2000" b="1" dirty="0"/>
                  <a:t>and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         ?</a:t>
                </a:r>
                <a:r>
                  <a:rPr lang="en-US" sz="2000" b="1" dirty="0"/>
                  <a:t>          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{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If(            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b="1" dirty="0"/>
                  <a:t>                  )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</a:t>
                </a:r>
                <a:r>
                  <a:rPr lang="en-US" sz="2000" b="1" dirty="0"/>
                  <a:t>If(                      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b="1" dirty="0"/>
                  <a:t>                                  )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If(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    {      </a:t>
                </a:r>
                <a:r>
                  <a:rPr lang="en-US" sz="2000" b="1" dirty="0"/>
                  <a:t>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↔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r>
                  <a:rPr lang="en-US" sz="2000" dirty="0"/>
                  <a:t>;   </a:t>
                </a: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</a:t>
                </a:r>
                <a:r>
                  <a:rPr lang="en-US" sz="2000" b="1" dirty="0"/>
                  <a:t>else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Flag</a:t>
                </a:r>
                <a:r>
                  <a:rPr lang="en-US" sz="2000" b="1" dirty="0"/>
                  <a:t> </a:t>
                </a:r>
                <a:r>
                  <a:rPr lang="en-US" sz="2000" b="1" dirty="0">
                    <a:sym typeface="Wingdings" pitchFamily="2" charset="2"/>
                  </a:rPr>
                  <a:t> false;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  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05400"/>
              </a:xfrm>
              <a:blipFill rotWithShape="1">
                <a:blip r:embed="rId3"/>
                <a:stretch>
                  <a:fillRect l="-741" t="-836" b="-17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61648" y="2373868"/>
            <a:ext cx="119135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Flag</a:t>
            </a:r>
            <a:r>
              <a:rPr lang="en-US" b="1" dirty="0"/>
              <a:t> = true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87923" y="2362200"/>
                <a:ext cx="1488677" cy="41575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≤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dirty="0">
                            <a:sym typeface="Wingdings" pitchFamily="2" charset="2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)/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923" y="2362200"/>
                <a:ext cx="1488677" cy="415755"/>
              </a:xfrm>
              <a:prstGeom prst="rect">
                <a:avLst/>
              </a:prstGeom>
              <a:blipFill rotWithShape="1">
                <a:blip r:embed="rId4"/>
                <a:stretch>
                  <a:fillRect r="-6122" b="-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38200" y="2069068"/>
            <a:ext cx="136608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Flag</a:t>
            </a:r>
            <a:r>
              <a:rPr lang="en-US" b="1" dirty="0"/>
              <a:t> </a:t>
            </a:r>
            <a:r>
              <a:rPr lang="en-US" b="1" dirty="0">
                <a:sym typeface="Wingdings" pitchFamily="2" charset="2"/>
              </a:rPr>
              <a:t></a:t>
            </a:r>
            <a:r>
              <a:rPr lang="en-US" b="1" dirty="0"/>
              <a:t> true;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25595" y="2754868"/>
                <a:ext cx="1112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𝒎𝒊𝒏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/>
                  <a:t>;</a:t>
                </a:r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595" y="2754868"/>
                <a:ext cx="111280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9836" r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48370" y="3518727"/>
                <a:ext cx="354937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≤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/>
                  <a:t>  and H[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r>
                  <a:rPr lang="en-US" b="1" dirty="0"/>
                  <a:t>]&gt;H[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b="1" dirty="0"/>
                  <a:t>]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370" y="3518727"/>
                <a:ext cx="354937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2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81200" y="3135868"/>
                <a:ext cx="172034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H[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/>
                  <a:t>] &gt; H[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/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135868"/>
                <a:ext cx="1720343" cy="369332"/>
              </a:xfrm>
              <a:prstGeom prst="rect">
                <a:avLst/>
              </a:prstGeom>
              <a:blipFill>
                <a:blip r:embed="rId8"/>
                <a:stretch>
                  <a:fillRect l="-2837" t="-8197" r="-177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89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10" grpId="0" animBg="1"/>
      <p:bldP spid="12" grpId="0" animBg="1"/>
      <p:bldP spid="3" grpId="0" uiExpand="1"/>
      <p:bldP spid="7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Building Binary heap in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3600" b="1" dirty="0">
                    <a:solidFill>
                      <a:srgbClr val="7030A0"/>
                    </a:solidFill>
                  </a:rPr>
                  <a:t>) time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000" b="1" dirty="0"/>
          </a:p>
          <a:p>
            <a:pPr marL="0" indent="0">
              <a:buNone/>
            </a:pPr>
            <a:r>
              <a:rPr lang="en-US" sz="1800" b="1" dirty="0"/>
              <a:t>Time complexity of algorithm </a:t>
            </a:r>
            <a:r>
              <a:rPr lang="en-US" sz="1800" dirty="0"/>
              <a:t>=</a:t>
            </a:r>
            <a:r>
              <a:rPr lang="en-US" sz="1800" dirty="0">
                <a:solidFill>
                  <a:srgbClr val="7030A0"/>
                </a:solidFill>
              </a:rPr>
              <a:t>     </a:t>
            </a:r>
            <a:r>
              <a:rPr lang="en-US" sz="18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600200" y="1295400"/>
            <a:ext cx="5638800" cy="4343400"/>
            <a:chOff x="1600200" y="1295400"/>
            <a:chExt cx="5638800" cy="4343400"/>
          </a:xfrm>
        </p:grpSpPr>
        <p:sp>
          <p:nvSpPr>
            <p:cNvPr id="6" name="Oval 5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971800" y="1524000"/>
              <a:ext cx="1447800" cy="1066800"/>
              <a:chOff x="2971800" y="2209800"/>
              <a:chExt cx="1447800" cy="10668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715107" y="1524000"/>
              <a:ext cx="1457093" cy="1016652"/>
              <a:chOff x="4715107" y="2209800"/>
              <a:chExt cx="1457093" cy="101665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2546163"/>
              <a:ext cx="730437" cy="1035237"/>
              <a:chOff x="2286000" y="3231963"/>
              <a:chExt cx="730437" cy="103523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stCxn id="14" idx="3"/>
                <a:endCxn id="1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231963" y="2546163"/>
              <a:ext cx="719285" cy="1035237"/>
              <a:chOff x="3231963" y="3231963"/>
              <a:chExt cx="719285" cy="1035237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14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192752" y="2514600"/>
              <a:ext cx="730437" cy="1035237"/>
              <a:chOff x="5192752" y="3200400"/>
              <a:chExt cx="730437" cy="103523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138715" y="2514600"/>
              <a:ext cx="719285" cy="1035237"/>
              <a:chOff x="6138715" y="3200400"/>
              <a:chExt cx="719285" cy="1035237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828800" y="3536763"/>
              <a:ext cx="501837" cy="1035237"/>
              <a:chOff x="1828800" y="4222563"/>
              <a:chExt cx="501837" cy="103523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16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2557315" y="3536763"/>
              <a:ext cx="414485" cy="1035237"/>
              <a:chOff x="2557315" y="4222563"/>
              <a:chExt cx="414485" cy="1035237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endCxn id="34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352800" y="3549837"/>
              <a:ext cx="381000" cy="1022163"/>
              <a:chOff x="3245037" y="4235637"/>
              <a:chExt cx="381000" cy="102216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45037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3384365" y="4235637"/>
                <a:ext cx="241672" cy="7173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928915" y="3536763"/>
              <a:ext cx="414485" cy="1035237"/>
              <a:chOff x="3928915" y="4222563"/>
              <a:chExt cx="414485" cy="1035237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49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>
              <a:off x="4755963" y="3536763"/>
              <a:ext cx="501837" cy="1035237"/>
              <a:chOff x="3200400" y="4222563"/>
              <a:chExt cx="501837" cy="1035237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6127563" y="3536763"/>
              <a:ext cx="501837" cy="1035237"/>
              <a:chOff x="3200400" y="4222563"/>
              <a:chExt cx="501837" cy="1035237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Arrow Connector 78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5452915" y="3505200"/>
              <a:ext cx="414485" cy="1035237"/>
              <a:chOff x="3928915" y="4222563"/>
              <a:chExt cx="414485" cy="1035237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>
                <a:endCxn id="81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6824515" y="3505200"/>
              <a:ext cx="414485" cy="1035237"/>
              <a:chOff x="3928915" y="4222563"/>
              <a:chExt cx="414485" cy="1035237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Arrow Connector 84"/>
              <p:cNvCxnSpPr>
                <a:endCxn id="84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/>
            <p:cNvGrpSpPr/>
            <p:nvPr/>
          </p:nvGrpSpPr>
          <p:grpSpPr>
            <a:xfrm>
              <a:off x="16002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87" name="Oval 86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1" name="Straight Arrow Connector 90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9" name="Group 98"/>
            <p:cNvGrpSpPr/>
            <p:nvPr/>
          </p:nvGrpSpPr>
          <p:grpSpPr>
            <a:xfrm>
              <a:off x="24384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104" name="Oval 103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Arrow Connector 104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Group 100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102" name="Oval 101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23"/>
            <p:cNvGrpSpPr/>
            <p:nvPr/>
          </p:nvGrpSpPr>
          <p:grpSpPr>
            <a:xfrm>
              <a:off x="3200400" y="4572703"/>
              <a:ext cx="324048" cy="1066097"/>
              <a:chOff x="3200400" y="4572703"/>
              <a:chExt cx="324048" cy="106609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Oval 115"/>
              <p:cNvSpPr/>
              <p:nvPr/>
            </p:nvSpPr>
            <p:spPr>
              <a:xfrm>
                <a:off x="3200400" y="5334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1562496" y="1295400"/>
            <a:ext cx="5752704" cy="4407932"/>
            <a:chOff x="1562496" y="1295400"/>
            <a:chExt cx="5752704" cy="4407932"/>
          </a:xfrm>
        </p:grpSpPr>
        <p:sp>
          <p:nvSpPr>
            <p:cNvPr id="41" name="TextBox 40"/>
            <p:cNvSpPr txBox="1"/>
            <p:nvPr/>
          </p:nvSpPr>
          <p:spPr>
            <a:xfrm>
              <a:off x="4381896" y="1295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98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95600" y="2286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54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09800" y="327660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47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91200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81600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198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154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29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90800" y="4267200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17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150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008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88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724400" y="4202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41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5248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52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0582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8964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76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562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85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943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75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400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37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781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57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124200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81000" y="5725180"/>
            <a:ext cx="8329615" cy="523220"/>
            <a:chOff x="381000" y="5791200"/>
            <a:chExt cx="8329615" cy="523220"/>
          </a:xfrm>
        </p:grpSpPr>
        <p:grpSp>
          <p:nvGrpSpPr>
            <p:cNvPr id="157" name="Group 156"/>
            <p:cNvGrpSpPr/>
            <p:nvPr/>
          </p:nvGrpSpPr>
          <p:grpSpPr>
            <a:xfrm>
              <a:off x="735355" y="5867400"/>
              <a:ext cx="7975260" cy="381000"/>
              <a:chOff x="735355" y="5867400"/>
              <a:chExt cx="7975260" cy="38100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762000" y="5867400"/>
                <a:ext cx="76200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>
                <a:off x="114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152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190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228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266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04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342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57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95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533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571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609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647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685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1"/>
              <p:nvPr/>
            </p:nvSpPr>
            <p:spPr>
              <a:xfrm>
                <a:off x="735355" y="5867400"/>
                <a:ext cx="7975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98   54  21    9    11   33   29   47    17   23   88   41  52   32   76   85   75   37  57   25  </a:t>
                </a:r>
              </a:p>
            </p:txBody>
          </p:sp>
          <p:cxnSp>
            <p:nvCxnSpPr>
              <p:cNvPr id="151" name="Straight Connector 150"/>
              <p:cNvCxnSpPr/>
              <p:nvPr/>
            </p:nvCxnSpPr>
            <p:spPr>
              <a:xfrm>
                <a:off x="381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419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723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762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800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838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TextBox 116"/>
            <p:cNvSpPr txBox="1"/>
            <p:nvPr/>
          </p:nvSpPr>
          <p:spPr>
            <a:xfrm>
              <a:off x="381000" y="5791200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H</a:t>
              </a:r>
              <a:endParaRPr lang="en-US" sz="2800" dirty="0"/>
            </a:p>
          </p:txBody>
        </p:sp>
      </p:grpSp>
      <p:sp>
        <p:nvSpPr>
          <p:cNvPr id="32" name="Down Ribbon 31"/>
          <p:cNvSpPr/>
          <p:nvPr/>
        </p:nvSpPr>
        <p:spPr>
          <a:xfrm>
            <a:off x="5452915" y="1371600"/>
            <a:ext cx="3614885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complexity of </a:t>
            </a:r>
            <a:r>
              <a:rPr lang="en-US" b="1" dirty="0" err="1">
                <a:solidFill>
                  <a:schemeClr val="tx1"/>
                </a:solidFill>
              </a:rPr>
              <a:t>heapifying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node </a:t>
            </a:r>
            <a:r>
              <a:rPr lang="en-US" b="1" dirty="0">
                <a:solidFill>
                  <a:srgbClr val="0070C0"/>
                </a:solidFill>
              </a:rPr>
              <a:t>v </a:t>
            </a:r>
            <a:r>
              <a:rPr lang="en-US" dirty="0">
                <a:solidFill>
                  <a:schemeClr val="tx1"/>
                </a:solidFill>
              </a:rPr>
              <a:t>?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01430" y="22214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v 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76200" y="2438400"/>
            <a:ext cx="1052981" cy="3200400"/>
            <a:chOff x="76200" y="2438400"/>
            <a:chExt cx="1052981" cy="3200400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1066800" y="2438400"/>
              <a:ext cx="0" cy="320040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6200" y="3440668"/>
              <a:ext cx="1052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Height(</a:t>
              </a:r>
              <a:r>
                <a:rPr lang="en-US" b="1" dirty="0">
                  <a:solidFill>
                    <a:srgbClr val="0070C0"/>
                  </a:solidFill>
                </a:rPr>
                <a:t>v</a:t>
              </a:r>
              <a:r>
                <a:rPr lang="en-US" dirty="0"/>
                <a:t>)</a:t>
              </a:r>
            </a:p>
          </p:txBody>
        </p:sp>
      </p:grpSp>
      <p:sp>
        <p:nvSpPr>
          <p:cNvPr id="60" name="Freeform 59"/>
          <p:cNvSpPr/>
          <p:nvPr/>
        </p:nvSpPr>
        <p:spPr>
          <a:xfrm>
            <a:off x="2520177" y="2653990"/>
            <a:ext cx="557561" cy="2609386"/>
          </a:xfrm>
          <a:custGeom>
            <a:avLst/>
            <a:gdLst>
              <a:gd name="connsiteX0" fmla="*/ 479503 w 479503"/>
              <a:gd name="connsiteY0" fmla="*/ 0 h 2653991"/>
              <a:gd name="connsiteX1" fmla="*/ 22303 w 479503"/>
              <a:gd name="connsiteY1" fmla="*/ 568713 h 2653991"/>
              <a:gd name="connsiteX2" fmla="*/ 0 w 479503"/>
              <a:gd name="connsiteY2" fmla="*/ 613318 h 2653991"/>
              <a:gd name="connsiteX3" fmla="*/ 379142 w 479503"/>
              <a:gd name="connsiteY3" fmla="*/ 1694986 h 2653991"/>
              <a:gd name="connsiteX4" fmla="*/ 167269 w 479503"/>
              <a:gd name="connsiteY4" fmla="*/ 2653991 h 2653991"/>
              <a:gd name="connsiteX0" fmla="*/ 457200 w 457200"/>
              <a:gd name="connsiteY0" fmla="*/ 0 h 2653991"/>
              <a:gd name="connsiteX1" fmla="*/ 0 w 457200"/>
              <a:gd name="connsiteY1" fmla="*/ 568713 h 2653991"/>
              <a:gd name="connsiteX2" fmla="*/ 457200 w 457200"/>
              <a:gd name="connsiteY2" fmla="*/ 546411 h 2653991"/>
              <a:gd name="connsiteX3" fmla="*/ 356839 w 457200"/>
              <a:gd name="connsiteY3" fmla="*/ 1694986 h 2653991"/>
              <a:gd name="connsiteX4" fmla="*/ 144966 w 457200"/>
              <a:gd name="connsiteY4" fmla="*/ 2653991 h 2653991"/>
              <a:gd name="connsiteX0" fmla="*/ 312234 w 312234"/>
              <a:gd name="connsiteY0" fmla="*/ 0 h 2653991"/>
              <a:gd name="connsiteX1" fmla="*/ 223024 w 312234"/>
              <a:gd name="connsiteY1" fmla="*/ 446050 h 2653991"/>
              <a:gd name="connsiteX2" fmla="*/ 312234 w 312234"/>
              <a:gd name="connsiteY2" fmla="*/ 546411 h 2653991"/>
              <a:gd name="connsiteX3" fmla="*/ 211873 w 312234"/>
              <a:gd name="connsiteY3" fmla="*/ 1694986 h 2653991"/>
              <a:gd name="connsiteX4" fmla="*/ 0 w 312234"/>
              <a:gd name="connsiteY4" fmla="*/ 2653991 h 2653991"/>
              <a:gd name="connsiteX0" fmla="*/ 624468 w 624468"/>
              <a:gd name="connsiteY0" fmla="*/ 0 h 2743201"/>
              <a:gd name="connsiteX1" fmla="*/ 223024 w 624468"/>
              <a:gd name="connsiteY1" fmla="*/ 535260 h 2743201"/>
              <a:gd name="connsiteX2" fmla="*/ 312234 w 624468"/>
              <a:gd name="connsiteY2" fmla="*/ 635621 h 2743201"/>
              <a:gd name="connsiteX3" fmla="*/ 211873 w 624468"/>
              <a:gd name="connsiteY3" fmla="*/ 1784196 h 2743201"/>
              <a:gd name="connsiteX4" fmla="*/ 0 w 624468"/>
              <a:gd name="connsiteY4" fmla="*/ 2743201 h 2743201"/>
              <a:gd name="connsiteX0" fmla="*/ 624468 w 624468"/>
              <a:gd name="connsiteY0" fmla="*/ 0 h 2743201"/>
              <a:gd name="connsiteX1" fmla="*/ 111512 w 624468"/>
              <a:gd name="connsiteY1" fmla="*/ 669074 h 2743201"/>
              <a:gd name="connsiteX2" fmla="*/ 312234 w 624468"/>
              <a:gd name="connsiteY2" fmla="*/ 635621 h 2743201"/>
              <a:gd name="connsiteX3" fmla="*/ 211873 w 624468"/>
              <a:gd name="connsiteY3" fmla="*/ 1784196 h 2743201"/>
              <a:gd name="connsiteX4" fmla="*/ 0 w 624468"/>
              <a:gd name="connsiteY4" fmla="*/ 2743201 h 2743201"/>
              <a:gd name="connsiteX0" fmla="*/ 624468 w 624468"/>
              <a:gd name="connsiteY0" fmla="*/ 0 h 2743201"/>
              <a:gd name="connsiteX1" fmla="*/ 111512 w 624468"/>
              <a:gd name="connsiteY1" fmla="*/ 669074 h 2743201"/>
              <a:gd name="connsiteX2" fmla="*/ 379142 w 624468"/>
              <a:gd name="connsiteY2" fmla="*/ 1438508 h 2743201"/>
              <a:gd name="connsiteX3" fmla="*/ 211873 w 624468"/>
              <a:gd name="connsiteY3" fmla="*/ 1784196 h 2743201"/>
              <a:gd name="connsiteX4" fmla="*/ 0 w 624468"/>
              <a:gd name="connsiteY4" fmla="*/ 2743201 h 2743201"/>
              <a:gd name="connsiteX0" fmla="*/ 624468 w 624468"/>
              <a:gd name="connsiteY0" fmla="*/ 0 h 2743201"/>
              <a:gd name="connsiteX1" fmla="*/ 111512 w 624468"/>
              <a:gd name="connsiteY1" fmla="*/ 669074 h 2743201"/>
              <a:gd name="connsiteX2" fmla="*/ 345688 w 624468"/>
              <a:gd name="connsiteY2" fmla="*/ 1405055 h 2743201"/>
              <a:gd name="connsiteX3" fmla="*/ 211873 w 624468"/>
              <a:gd name="connsiteY3" fmla="*/ 1784196 h 2743201"/>
              <a:gd name="connsiteX4" fmla="*/ 0 w 624468"/>
              <a:gd name="connsiteY4" fmla="*/ 2743201 h 2743201"/>
              <a:gd name="connsiteX0" fmla="*/ 624468 w 624468"/>
              <a:gd name="connsiteY0" fmla="*/ 0 h 2743201"/>
              <a:gd name="connsiteX1" fmla="*/ 111512 w 624468"/>
              <a:gd name="connsiteY1" fmla="*/ 669074 h 2743201"/>
              <a:gd name="connsiteX2" fmla="*/ 345688 w 624468"/>
              <a:gd name="connsiteY2" fmla="*/ 1405055 h 2743201"/>
              <a:gd name="connsiteX3" fmla="*/ 234175 w 624468"/>
              <a:gd name="connsiteY3" fmla="*/ 1795347 h 2743201"/>
              <a:gd name="connsiteX4" fmla="*/ 0 w 624468"/>
              <a:gd name="connsiteY4" fmla="*/ 2743201 h 2743201"/>
              <a:gd name="connsiteX0" fmla="*/ 557561 w 557561"/>
              <a:gd name="connsiteY0" fmla="*/ 0 h 2609386"/>
              <a:gd name="connsiteX1" fmla="*/ 44605 w 557561"/>
              <a:gd name="connsiteY1" fmla="*/ 669074 h 2609386"/>
              <a:gd name="connsiteX2" fmla="*/ 278781 w 557561"/>
              <a:gd name="connsiteY2" fmla="*/ 1405055 h 2609386"/>
              <a:gd name="connsiteX3" fmla="*/ 167268 w 557561"/>
              <a:gd name="connsiteY3" fmla="*/ 1795347 h 2609386"/>
              <a:gd name="connsiteX4" fmla="*/ 0 w 557561"/>
              <a:gd name="connsiteY4" fmla="*/ 2609386 h 2609386"/>
              <a:gd name="connsiteX0" fmla="*/ 557561 w 557561"/>
              <a:gd name="connsiteY0" fmla="*/ 0 h 2609386"/>
              <a:gd name="connsiteX1" fmla="*/ 44605 w 557561"/>
              <a:gd name="connsiteY1" fmla="*/ 669074 h 2609386"/>
              <a:gd name="connsiteX2" fmla="*/ 245327 w 557561"/>
              <a:gd name="connsiteY2" fmla="*/ 1371601 h 2609386"/>
              <a:gd name="connsiteX3" fmla="*/ 167268 w 557561"/>
              <a:gd name="connsiteY3" fmla="*/ 1795347 h 2609386"/>
              <a:gd name="connsiteX4" fmla="*/ 0 w 557561"/>
              <a:gd name="connsiteY4" fmla="*/ 2609386 h 2609386"/>
              <a:gd name="connsiteX0" fmla="*/ 557561 w 557561"/>
              <a:gd name="connsiteY0" fmla="*/ 0 h 2609386"/>
              <a:gd name="connsiteX1" fmla="*/ 44605 w 557561"/>
              <a:gd name="connsiteY1" fmla="*/ 669074 h 2609386"/>
              <a:gd name="connsiteX2" fmla="*/ 345688 w 557561"/>
              <a:gd name="connsiteY2" fmla="*/ 1315845 h 2609386"/>
              <a:gd name="connsiteX3" fmla="*/ 167268 w 557561"/>
              <a:gd name="connsiteY3" fmla="*/ 1795347 h 2609386"/>
              <a:gd name="connsiteX4" fmla="*/ 0 w 557561"/>
              <a:gd name="connsiteY4" fmla="*/ 2609386 h 2609386"/>
              <a:gd name="connsiteX0" fmla="*/ 557561 w 557561"/>
              <a:gd name="connsiteY0" fmla="*/ 0 h 2609386"/>
              <a:gd name="connsiteX1" fmla="*/ 122663 w 557561"/>
              <a:gd name="connsiteY1" fmla="*/ 691376 h 2609386"/>
              <a:gd name="connsiteX2" fmla="*/ 345688 w 557561"/>
              <a:gd name="connsiteY2" fmla="*/ 1315845 h 2609386"/>
              <a:gd name="connsiteX3" fmla="*/ 167268 w 557561"/>
              <a:gd name="connsiteY3" fmla="*/ 1795347 h 2609386"/>
              <a:gd name="connsiteX4" fmla="*/ 0 w 557561"/>
              <a:gd name="connsiteY4" fmla="*/ 2609386 h 2609386"/>
              <a:gd name="connsiteX0" fmla="*/ 557561 w 557561"/>
              <a:gd name="connsiteY0" fmla="*/ 0 h 2609386"/>
              <a:gd name="connsiteX1" fmla="*/ 122663 w 557561"/>
              <a:gd name="connsiteY1" fmla="*/ 691376 h 2609386"/>
              <a:gd name="connsiteX2" fmla="*/ 323385 w 557561"/>
              <a:gd name="connsiteY2" fmla="*/ 1293542 h 2609386"/>
              <a:gd name="connsiteX3" fmla="*/ 167268 w 557561"/>
              <a:gd name="connsiteY3" fmla="*/ 1795347 h 2609386"/>
              <a:gd name="connsiteX4" fmla="*/ 0 w 557561"/>
              <a:gd name="connsiteY4" fmla="*/ 2609386 h 260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561" h="2609386">
                <a:moveTo>
                  <a:pt x="557561" y="0"/>
                </a:moveTo>
                <a:lnTo>
                  <a:pt x="122663" y="691376"/>
                </a:lnTo>
                <a:lnTo>
                  <a:pt x="323385" y="1293542"/>
                </a:lnTo>
                <a:lnTo>
                  <a:pt x="167268" y="1795347"/>
                </a:lnTo>
                <a:lnTo>
                  <a:pt x="0" y="2609386"/>
                </a:lnTo>
              </a:path>
            </a:pathLst>
          </a:cu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624390" y="6168196"/>
                <a:ext cx="1605376" cy="68980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IN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b="0" i="1" smtClean="0">
                              <a:latin typeface="Cambria Math"/>
                            </a:rPr>
                            <m:t>h</m:t>
                          </m:r>
                        </m:sub>
                        <m:sup/>
                        <m:e>
                          <m: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𝑶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) ∙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𝑵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390" y="6168196"/>
                <a:ext cx="1605376" cy="689804"/>
              </a:xfrm>
              <a:prstGeom prst="rect">
                <a:avLst/>
              </a:prstGeom>
              <a:blipFill rotWithShape="1">
                <a:blip r:embed="rId3"/>
                <a:stretch>
                  <a:fillRect r="-26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ight Brace 39"/>
          <p:cNvSpPr/>
          <p:nvPr/>
        </p:nvSpPr>
        <p:spPr>
          <a:xfrm rot="5400000">
            <a:off x="4836949" y="6364451"/>
            <a:ext cx="243212" cy="62071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grpSp>
        <p:nvGrpSpPr>
          <p:cNvPr id="67" name="Group 66"/>
          <p:cNvGrpSpPr/>
          <p:nvPr/>
        </p:nvGrpSpPr>
        <p:grpSpPr>
          <a:xfrm>
            <a:off x="4958555" y="6477000"/>
            <a:ext cx="3804445" cy="369332"/>
            <a:chOff x="4958555" y="6477000"/>
            <a:chExt cx="3804445" cy="369332"/>
          </a:xfrm>
        </p:grpSpPr>
        <p:cxnSp>
          <p:nvCxnSpPr>
            <p:cNvPr id="58" name="Straight Connector 57"/>
            <p:cNvCxnSpPr>
              <a:stCxn id="40" idx="1"/>
            </p:cNvCxnSpPr>
            <p:nvPr/>
          </p:nvCxnSpPr>
          <p:spPr>
            <a:xfrm>
              <a:off x="4958555" y="6796412"/>
              <a:ext cx="13214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6248914" y="6477000"/>
                  <a:ext cx="2514086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No. of nodes of height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h</m:t>
                      </m:r>
                    </m:oMath>
                  </a14:m>
                  <a:r>
                    <a:rPr lang="en-US" dirty="0"/>
                    <a:t> 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914" y="6477000"/>
                  <a:ext cx="251408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687" t="-6452" r="-2892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7604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 animBg="1"/>
      <p:bldP spid="38" grpId="0"/>
      <p:bldP spid="60" grpId="0" animBg="1"/>
      <p:bldP spid="37" grpId="0" animBg="1"/>
      <p:bldP spid="4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complete </a:t>
            </a:r>
            <a:r>
              <a:rPr lang="en-US" sz="3600" b="1" dirty="0"/>
              <a:t>binary tree</a:t>
            </a:r>
            <a:endParaRPr lang="en-IN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1800" dirty="0"/>
                  <a:t>Each subtree of a complete binary tree is also a </a:t>
                </a:r>
                <a:r>
                  <a:rPr lang="en-US" sz="1800" u="sng" dirty="0"/>
                  <a:t>complete</a:t>
                </a:r>
                <a:r>
                  <a:rPr lang="en-US" sz="1800" dirty="0"/>
                  <a:t> binary tree.</a:t>
                </a:r>
              </a:p>
              <a:p>
                <a:pPr>
                  <a:buFont typeface="Wingdings"/>
                  <a:buChar char="è"/>
                </a:pPr>
                <a:r>
                  <a:rPr lang="en-US" sz="1800" dirty="0">
                    <a:sym typeface="Wingdings" pitchFamily="2" charset="2"/>
                  </a:rPr>
                  <a:t>A </a:t>
                </a:r>
                <a:r>
                  <a:rPr lang="en-US" sz="1800" dirty="0" err="1">
                    <a:sym typeface="Wingdings" pitchFamily="2" charset="2"/>
                  </a:rPr>
                  <a:t>subtree</a:t>
                </a:r>
                <a:r>
                  <a:rPr lang="en-US" sz="1800" dirty="0">
                    <a:sym typeface="Wingdings" pitchFamily="2" charset="2"/>
                  </a:rPr>
                  <a:t> of </a:t>
                </a:r>
                <a:r>
                  <a:rPr lang="en-US" sz="1800" dirty="0"/>
                  <a:t> height 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h</m:t>
                    </m:r>
                  </m:oMath>
                </a14:m>
                <a:r>
                  <a:rPr lang="en-US" sz="1800" dirty="0"/>
                  <a:t> has </a:t>
                </a:r>
                <a:r>
                  <a:rPr lang="en-US" sz="1800" u="sng" dirty="0"/>
                  <a:t>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dirty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1800" i="1" dirty="0">
                            <a:latin typeface="Cambria Math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1800" dirty="0"/>
                  <a:t> nodes</a:t>
                </a:r>
              </a:p>
              <a:p>
                <a:pPr marL="0" indent="0">
                  <a:buNone/>
                </a:pPr>
                <a:r>
                  <a:rPr lang="en-US" sz="1800" dirty="0"/>
                  <a:t>Moreover, </a:t>
                </a:r>
                <a:r>
                  <a:rPr lang="en-US" sz="1800" u="sng" dirty="0"/>
                  <a:t>no</a:t>
                </a:r>
                <a:r>
                  <a:rPr lang="en-US" sz="1800" dirty="0"/>
                  <a:t> two </a:t>
                </a:r>
                <a:r>
                  <a:rPr lang="en-US" sz="1800" dirty="0" err="1"/>
                  <a:t>subtrees</a:t>
                </a:r>
                <a:r>
                  <a:rPr lang="en-US" sz="1800" dirty="0"/>
                  <a:t> of height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h</m:t>
                    </m:r>
                  </m:oMath>
                </a14:m>
                <a:r>
                  <a:rPr lang="en-IN" sz="1800" dirty="0"/>
                  <a:t> in the given tree have </a:t>
                </a:r>
                <a:r>
                  <a:rPr lang="en-IN" sz="1800" u="sng" dirty="0"/>
                  <a:t>any element in common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>
                <a:blip r:embed="rId2"/>
                <a:stretch>
                  <a:fillRect l="-617" b="-1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loud Callout 65"/>
              <p:cNvSpPr/>
              <p:nvPr/>
            </p:nvSpPr>
            <p:spPr>
              <a:xfrm>
                <a:off x="0" y="1066800"/>
                <a:ext cx="3612964" cy="1371600"/>
              </a:xfrm>
              <a:prstGeom prst="cloudCallout">
                <a:avLst>
                  <a:gd name="adj1" fmla="val -30846"/>
                  <a:gd name="adj2" fmla="val 8019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many nodes of 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can there be in a complete Binary tree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nodes 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Cloud Callout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3612964" cy="1371600"/>
              </a:xfrm>
              <a:prstGeom prst="cloudCallout">
                <a:avLst>
                  <a:gd name="adj1" fmla="val -30846"/>
                  <a:gd name="adj2" fmla="val 80198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ounded Rectangle 67"/>
              <p:cNvSpPr/>
              <p:nvPr/>
            </p:nvSpPr>
            <p:spPr>
              <a:xfrm>
                <a:off x="6680023" y="2303276"/>
                <a:ext cx="2457274" cy="9353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Hence the number of nodes of 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upper bounded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𝒉</m:t>
                            </m:r>
                          </m:sup>
                        </m:sSup>
                      </m:den>
                    </m:f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Rounded 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023" y="2303276"/>
                <a:ext cx="2457274" cy="935317"/>
              </a:xfrm>
              <a:prstGeom prst="roundRect">
                <a:avLst/>
              </a:prstGeom>
              <a:blipFill>
                <a:blip r:embed="rId4"/>
                <a:stretch>
                  <a:fillRect t="-5263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/>
          <p:cNvGrpSpPr/>
          <p:nvPr/>
        </p:nvGrpSpPr>
        <p:grpSpPr>
          <a:xfrm>
            <a:off x="1600200" y="1295400"/>
            <a:ext cx="5638800" cy="4343400"/>
            <a:chOff x="1600200" y="1295400"/>
            <a:chExt cx="5638800" cy="4343400"/>
          </a:xfrm>
        </p:grpSpPr>
        <p:sp>
          <p:nvSpPr>
            <p:cNvPr id="70" name="Oval 69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2971800" y="1524000"/>
              <a:ext cx="1447800" cy="1066800"/>
              <a:chOff x="2971800" y="2209800"/>
              <a:chExt cx="1447800" cy="1066800"/>
            </a:xfrm>
          </p:grpSpPr>
          <p:cxnSp>
            <p:nvCxnSpPr>
              <p:cNvPr id="128" name="Straight Arrow Connector 127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Oval 128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4715107" y="1524000"/>
              <a:ext cx="1457093" cy="1016652"/>
              <a:chOff x="4715107" y="2209800"/>
              <a:chExt cx="1457093" cy="1016652"/>
            </a:xfrm>
          </p:grpSpPr>
          <p:cxnSp>
            <p:nvCxnSpPr>
              <p:cNvPr id="126" name="Straight Arrow Connector 125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Oval 126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2286000" y="2546163"/>
              <a:ext cx="730437" cy="1035237"/>
              <a:chOff x="2286000" y="3231963"/>
              <a:chExt cx="730437" cy="1035237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5" name="Straight Arrow Connector 124"/>
              <p:cNvCxnSpPr>
                <a:stCxn id="129" idx="3"/>
                <a:endCxn id="124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>
              <a:off x="3231963" y="2546163"/>
              <a:ext cx="719285" cy="1035237"/>
              <a:chOff x="3231963" y="3231963"/>
              <a:chExt cx="719285" cy="1035237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Arrow Connector 122"/>
              <p:cNvCxnSpPr>
                <a:stCxn id="129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5192752" y="2514600"/>
              <a:ext cx="730437" cy="1035237"/>
              <a:chOff x="5192752" y="3200400"/>
              <a:chExt cx="730437" cy="1035237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Arrow Connector 120"/>
              <p:cNvCxnSpPr>
                <a:endCxn id="120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6138715" y="2514600"/>
              <a:ext cx="719285" cy="1035237"/>
              <a:chOff x="6138715" y="3200400"/>
              <a:chExt cx="719285" cy="1035237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9" name="Straight Arrow Connector 118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1828800" y="3536763"/>
              <a:ext cx="501837" cy="1035237"/>
              <a:chOff x="1828800" y="4222563"/>
              <a:chExt cx="501837" cy="1035237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Straight Arrow Connector 116"/>
              <p:cNvCxnSpPr>
                <a:stCxn id="124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2557315" y="3536763"/>
              <a:ext cx="414485" cy="1035237"/>
              <a:chOff x="2557315" y="4222563"/>
              <a:chExt cx="414485" cy="1035237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5" name="Straight Arrow Connector 114"/>
              <p:cNvCxnSpPr>
                <a:endCxn id="114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3352800" y="3549837"/>
              <a:ext cx="381000" cy="1022163"/>
              <a:chOff x="3245037" y="4235637"/>
              <a:chExt cx="381000" cy="1022163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3245037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Arrow Connector 112"/>
              <p:cNvCxnSpPr/>
              <p:nvPr/>
            </p:nvCxnSpPr>
            <p:spPr>
              <a:xfrm flipH="1">
                <a:off x="3384365" y="4235637"/>
                <a:ext cx="241672" cy="7173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3928915" y="3536763"/>
              <a:ext cx="414485" cy="1035237"/>
              <a:chOff x="3928915" y="4222563"/>
              <a:chExt cx="414485" cy="1035237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" name="Straight Arrow Connector 110"/>
              <p:cNvCxnSpPr>
                <a:endCxn id="110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4755963" y="3536763"/>
              <a:ext cx="501837" cy="1035237"/>
              <a:chOff x="3200400" y="4222563"/>
              <a:chExt cx="501837" cy="1035237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Arrow Connector 108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6127563" y="3536763"/>
              <a:ext cx="501837" cy="1035237"/>
              <a:chOff x="3200400" y="4222563"/>
              <a:chExt cx="501837" cy="1035237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5452915" y="3505200"/>
              <a:ext cx="414485" cy="1035237"/>
              <a:chOff x="3928915" y="4222563"/>
              <a:chExt cx="414485" cy="1035237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>
                <a:endCxn id="104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6824515" y="3505200"/>
              <a:ext cx="414485" cy="1035237"/>
              <a:chOff x="3928915" y="4222563"/>
              <a:chExt cx="414485" cy="1035237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/>
              <p:cNvCxnSpPr>
                <a:endCxn id="102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16002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98" name="Oval 97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Arrow Connector 98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6" name="Group 85"/>
            <p:cNvGrpSpPr/>
            <p:nvPr/>
          </p:nvGrpSpPr>
          <p:grpSpPr>
            <a:xfrm>
              <a:off x="24384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5" name="Straight Arrow Connector 94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3" name="Straight Arrow Connector 92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7" name="Group 86"/>
            <p:cNvGrpSpPr/>
            <p:nvPr/>
          </p:nvGrpSpPr>
          <p:grpSpPr>
            <a:xfrm>
              <a:off x="3200400" y="4572703"/>
              <a:ext cx="324048" cy="1066097"/>
              <a:chOff x="3200400" y="4572703"/>
              <a:chExt cx="324048" cy="1066097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Oval 88"/>
              <p:cNvSpPr/>
              <p:nvPr/>
            </p:nvSpPr>
            <p:spPr>
              <a:xfrm>
                <a:off x="3200400" y="5334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0" name="Oval 129"/>
          <p:cNvSpPr/>
          <p:nvPr/>
        </p:nvSpPr>
        <p:spPr>
          <a:xfrm>
            <a:off x="2133600" y="3168837"/>
            <a:ext cx="552647" cy="564963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1" name="Oval 130"/>
          <p:cNvSpPr/>
          <p:nvPr/>
        </p:nvSpPr>
        <p:spPr>
          <a:xfrm>
            <a:off x="3505200" y="3168837"/>
            <a:ext cx="552647" cy="564963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2" name="Oval 131"/>
          <p:cNvSpPr/>
          <p:nvPr/>
        </p:nvSpPr>
        <p:spPr>
          <a:xfrm>
            <a:off x="5715000" y="2102037"/>
            <a:ext cx="552647" cy="564963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Rounded Rectangle 132">
                <a:extLst>
                  <a:ext uri="{FF2B5EF4-FFF2-40B4-BE49-F238E27FC236}">
                    <a16:creationId xmlns:a16="http://schemas.microsoft.com/office/drawing/2014/main" id="{CF5A89EC-4AB2-2C49-A6E8-FB7B913B55E7}"/>
                  </a:ext>
                </a:extLst>
              </p:cNvPr>
              <p:cNvSpPr/>
              <p:nvPr/>
            </p:nvSpPr>
            <p:spPr>
              <a:xfrm>
                <a:off x="5497552" y="1098363"/>
                <a:ext cx="3632529" cy="90011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Hence the sum of the elements in the </a:t>
                </a:r>
                <a:r>
                  <a:rPr lang="en-US" dirty="0" err="1">
                    <a:solidFill>
                      <a:schemeClr val="tx1"/>
                    </a:solidFill>
                  </a:rPr>
                  <a:t>suntrees</a:t>
                </a:r>
                <a:r>
                  <a:rPr lang="en-US" dirty="0">
                    <a:solidFill>
                      <a:schemeClr val="tx1"/>
                    </a:solidFill>
                  </a:rPr>
                  <a:t> rooted at all nodes of 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bounded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133" name="Rounded Rectangle 132">
                <a:extLst>
                  <a:ext uri="{FF2B5EF4-FFF2-40B4-BE49-F238E27FC236}">
                    <a16:creationId xmlns:a16="http://schemas.microsoft.com/office/drawing/2014/main" id="{CF5A89EC-4AB2-2C49-A6E8-FB7B913B55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52" y="1098363"/>
                <a:ext cx="3632529" cy="900113"/>
              </a:xfrm>
              <a:prstGeom prst="roundRect">
                <a:avLst/>
              </a:prstGeom>
              <a:blipFill>
                <a:blip r:embed="rId5"/>
                <a:stretch>
                  <a:fillRect t="-1351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FA30271F-2BB7-B645-A57C-5E7D54F7442D}"/>
              </a:ext>
            </a:extLst>
          </p:cNvPr>
          <p:cNvSpPr/>
          <p:nvPr/>
        </p:nvSpPr>
        <p:spPr>
          <a:xfrm>
            <a:off x="5846988" y="4675935"/>
            <a:ext cx="2947576" cy="59493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locate nodes with height 2. 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627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6" grpId="0" animBg="1"/>
      <p:bldP spid="66" grpId="1" animBg="1"/>
      <p:bldP spid="68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4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Building Binary heap in </a:t>
            </a:r>
            <a:r>
              <a:rPr lang="en-US" sz="3600" b="1" dirty="0">
                <a:solidFill>
                  <a:srgbClr val="C00000"/>
                </a:solidFill>
              </a:rPr>
              <a:t>O</a:t>
            </a:r>
            <a:r>
              <a:rPr lang="en-US" sz="3600" b="1" dirty="0">
                <a:solidFill>
                  <a:srgbClr val="7030A0"/>
                </a:solidFill>
              </a:rPr>
              <a:t>(</a:t>
            </a:r>
            <a:r>
              <a:rPr lang="en-US" sz="3600" b="1" dirty="0">
                <a:solidFill>
                  <a:srgbClr val="0070C0"/>
                </a:solidFill>
              </a:rPr>
              <a:t>n</a:t>
            </a:r>
            <a:r>
              <a:rPr lang="en-US" sz="3600" b="1" dirty="0">
                <a:solidFill>
                  <a:srgbClr val="7030A0"/>
                </a:solidFill>
              </a:rPr>
              <a:t>) time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Lemma:</a:t>
                </a:r>
                <a:r>
                  <a:rPr lang="en-US" sz="1800" dirty="0"/>
                  <a:t> the number of nodes of height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bounded by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r>
                  <a:rPr lang="en-US" sz="1800" dirty="0"/>
                  <a:t> 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Hence Time complexity to build the heap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p>
                      <m:e>
                        <m:box>
                          <m:box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8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h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 </m:t>
                            </m:r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𝑶</m:t>
                            </m:r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h</m:t>
                            </m:r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box>
                      </m:e>
                    </m:nary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                                =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p>
                      <m:e>
                        <m:box>
                          <m:box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8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h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nary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                                =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/>
                  <a:t>) </a:t>
                </a: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5105400"/>
              </a:xfrm>
              <a:blipFill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276EDC-E271-7B76-4A76-5824FC44AA05}"/>
              </a:ext>
            </a:extLst>
          </p:cNvPr>
          <p:cNvSpPr/>
          <p:nvPr/>
        </p:nvSpPr>
        <p:spPr>
          <a:xfrm>
            <a:off x="5334000" y="2970276"/>
            <a:ext cx="1066800" cy="6111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B3D928-DDD7-BF47-18C1-E8D1F3185649}"/>
                  </a:ext>
                </a:extLst>
              </p:cNvPr>
              <p:cNvSpPr txBox="1"/>
              <p:nvPr/>
            </p:nvSpPr>
            <p:spPr>
              <a:xfrm>
                <a:off x="990600" y="5556950"/>
                <a:ext cx="375424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B3D928-DDD7-BF47-18C1-E8D1F3185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556950"/>
                <a:ext cx="375424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81DDC2-9D15-BBB1-3055-A116CA6A8D5C}"/>
                  </a:ext>
                </a:extLst>
              </p:cNvPr>
              <p:cNvSpPr txBox="1"/>
              <p:nvPr/>
            </p:nvSpPr>
            <p:spPr>
              <a:xfrm>
                <a:off x="1178312" y="5556950"/>
                <a:ext cx="587019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81DDC2-9D15-BBB1-3055-A116CA6A8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312" y="5556950"/>
                <a:ext cx="587019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BD6F23-006B-C47B-4505-215EA2FCD06E}"/>
                  </a:ext>
                </a:extLst>
              </p:cNvPr>
              <p:cNvSpPr txBox="1"/>
              <p:nvPr/>
            </p:nvSpPr>
            <p:spPr>
              <a:xfrm>
                <a:off x="1605914" y="5556020"/>
                <a:ext cx="587019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BD6F23-006B-C47B-4505-215EA2FCD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914" y="5556020"/>
                <a:ext cx="587019" cy="6127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986E70-EB7C-5BC4-11BD-539F7734A5D9}"/>
                  </a:ext>
                </a:extLst>
              </p:cNvPr>
              <p:cNvSpPr txBox="1"/>
              <p:nvPr/>
            </p:nvSpPr>
            <p:spPr>
              <a:xfrm>
                <a:off x="2011545" y="5556565"/>
                <a:ext cx="724878" cy="611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𝟏𝟔</m:t>
                          </m:r>
                        </m:den>
                      </m:f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986E70-EB7C-5BC4-11BD-539F7734A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545" y="5556565"/>
                <a:ext cx="724878" cy="6117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65C8E2-6F80-0C0B-A2A7-061BD3EA59DD}"/>
                  </a:ext>
                </a:extLst>
              </p:cNvPr>
              <p:cNvSpPr txBox="1"/>
              <p:nvPr/>
            </p:nvSpPr>
            <p:spPr>
              <a:xfrm>
                <a:off x="2594798" y="5553263"/>
                <a:ext cx="724878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𝟑𝟐</m:t>
                          </m:r>
                        </m:den>
                      </m:f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65C8E2-6F80-0C0B-A2A7-061BD3EA5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798" y="5553263"/>
                <a:ext cx="724878" cy="6183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01414B-784C-8EE5-CD3E-038ECAD7FBF9}"/>
                  </a:ext>
                </a:extLst>
              </p:cNvPr>
              <p:cNvSpPr txBox="1"/>
              <p:nvPr/>
            </p:nvSpPr>
            <p:spPr>
              <a:xfrm>
                <a:off x="3141183" y="5556052"/>
                <a:ext cx="724878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𝟔𝟒</m:t>
                          </m:r>
                        </m:den>
                      </m:f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01414B-784C-8EE5-CD3E-038ECAD7F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183" y="5556052"/>
                <a:ext cx="724878" cy="6127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0EBD8B-C27B-95D1-103C-5240D2C60174}"/>
                  </a:ext>
                </a:extLst>
              </p:cNvPr>
              <p:cNvSpPr txBox="1"/>
              <p:nvPr/>
            </p:nvSpPr>
            <p:spPr>
              <a:xfrm>
                <a:off x="3902929" y="5677752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0EBD8B-C27B-95D1-103C-5240D2C60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929" y="5677752"/>
                <a:ext cx="64633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A3D28CD1-D2CB-43E8-05E7-C3E9DD975376}"/>
              </a:ext>
            </a:extLst>
          </p:cNvPr>
          <p:cNvSpPr/>
          <p:nvPr/>
        </p:nvSpPr>
        <p:spPr>
          <a:xfrm>
            <a:off x="4724400" y="2282952"/>
            <a:ext cx="2400300" cy="6873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6E00D5-F1A0-8159-9E16-DB5B26DD3758}"/>
                  </a:ext>
                </a:extLst>
              </p:cNvPr>
              <p:cNvSpPr txBox="1"/>
              <p:nvPr/>
            </p:nvSpPr>
            <p:spPr>
              <a:xfrm>
                <a:off x="4741228" y="5731363"/>
                <a:ext cx="612667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6E00D5-F1A0-8159-9E16-DB5B26DD3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228" y="5731363"/>
                <a:ext cx="6126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51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Sorting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</a:rPr>
              <a:t>using a</a:t>
            </a:r>
            <a:r>
              <a:rPr lang="en-US" sz="2800" b="1" dirty="0">
                <a:solidFill>
                  <a:srgbClr val="7030A0"/>
                </a:solidFill>
              </a:rPr>
              <a:t> Binary Heap</a:t>
            </a:r>
          </a:p>
        </p:txBody>
      </p:sp>
    </p:spTree>
    <p:extLst>
      <p:ext uri="{BB962C8B-B14F-4D97-AF65-F5344CB8AC3E}">
        <p14:creationId xmlns:p14="http://schemas.microsoft.com/office/powerpoint/2010/main" val="225269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Heap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Build heap </a:t>
                </a:r>
                <a:r>
                  <a:rPr lang="en-US" sz="2000" b="1" dirty="0"/>
                  <a:t>H </a:t>
                </a:r>
                <a:r>
                  <a:rPr lang="en-US" sz="2000" dirty="0"/>
                  <a:t>on the given 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elements;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(</a:t>
                </a:r>
                <a:r>
                  <a:rPr lang="en-US" sz="2000" b="1" dirty="0"/>
                  <a:t>H</a:t>
                </a:r>
                <a:r>
                  <a:rPr lang="en-US" sz="2000" dirty="0"/>
                  <a:t> is not empty)</a:t>
                </a:r>
              </a:p>
              <a:p>
                <a:pPr marL="0" indent="0">
                  <a:buNone/>
                </a:pPr>
                <a:r>
                  <a:rPr lang="en-US" sz="2000" dirty="0"/>
                  <a:t> {  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x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7030A0"/>
                    </a:solidFill>
                    <a:sym typeface="Wingdings" pitchFamily="2" charset="2"/>
                  </a:rPr>
                  <a:t>Extract-min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H</a:t>
                </a:r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print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x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}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Time complexity </a:t>
                </a:r>
                <a:r>
                  <a:rPr lang="en-US" sz="2000" dirty="0"/>
                  <a:t>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Which is the best sorting algorithm : (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Merge </a:t>
                </a:r>
                <a:r>
                  <a:rPr lang="en-US" sz="2000" dirty="0"/>
                  <a:t>sort,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Heap</a:t>
                </a:r>
                <a:r>
                  <a:rPr lang="en-US" sz="2000" dirty="0"/>
                  <a:t> sort,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Quick</a:t>
                </a:r>
                <a:r>
                  <a:rPr lang="en-US" sz="2000" dirty="0"/>
                  <a:t> sort)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Explore during </a:t>
                </a:r>
                <a:r>
                  <a:rPr lang="en-US" sz="2000" b="1" dirty="0"/>
                  <a:t>Winter break </a:t>
                </a:r>
                <a:r>
                  <a:rPr lang="en-US" sz="2000" dirty="0">
                    <a:sym typeface="Wingdings" panose="05000000000000000000" pitchFamily="2" charset="2"/>
                  </a:rPr>
                  <a:t></a:t>
                </a:r>
                <a:endParaRPr lang="en-US" sz="2000" dirty="0"/>
              </a:p>
              <a:p>
                <a:endParaRPr lang="en-US" sz="2000" dirty="0"/>
              </a:p>
              <a:p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3734AE-D873-6C6D-7C4B-3EB6D34C5CE5}"/>
              </a:ext>
            </a:extLst>
          </p:cNvPr>
          <p:cNvSpPr/>
          <p:nvPr/>
        </p:nvSpPr>
        <p:spPr>
          <a:xfrm>
            <a:off x="4242352" y="5029200"/>
            <a:ext cx="4444448" cy="6484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04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56719"/>
            <a:ext cx="8229600" cy="1143000"/>
          </a:xfrm>
        </p:spPr>
        <p:txBody>
          <a:bodyPr/>
          <a:lstStyle/>
          <a:p>
            <a:pPr marL="342900" indent="-342900"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7030A0"/>
                </a:solidFill>
              </a:rPr>
              <a:t>Binary trees</a:t>
            </a:r>
            <a:br>
              <a:rPr lang="en-US" sz="3200" b="1" dirty="0">
                <a:solidFill>
                  <a:srgbClr val="002060"/>
                </a:solidFill>
              </a:rPr>
            </a:br>
            <a:r>
              <a:rPr lang="en-US" sz="3200" b="1" dirty="0">
                <a:solidFill>
                  <a:srgbClr val="002060"/>
                </a:solidFill>
              </a:rPr>
              <a:t>beyond searching and sorting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23B4F-E154-171B-67A0-A105009429D8}"/>
              </a:ext>
            </a:extLst>
          </p:cNvPr>
          <p:cNvSpPr/>
          <p:nvPr/>
        </p:nvSpPr>
        <p:spPr>
          <a:xfrm>
            <a:off x="1981200" y="3581400"/>
            <a:ext cx="5410200" cy="6873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15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Interesting problems on sequences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7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Building a Binary heap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Problem:</a:t>
                </a:r>
                <a:r>
                  <a:rPr lang="en-US" sz="2400" b="1" dirty="0"/>
                  <a:t> </a:t>
                </a:r>
                <a:r>
                  <a:rPr lang="en-US" sz="2000" dirty="0"/>
                  <a:t>Given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elements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}, build a binary </a:t>
                </a:r>
                <a:r>
                  <a:rPr lang="en-US" sz="2000" b="1" dirty="0"/>
                  <a:t>heap H</a:t>
                </a:r>
                <a:r>
                  <a:rPr lang="en-US" sz="2000" dirty="0"/>
                  <a:t> storing them.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Trivial solution: </a:t>
                </a: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(</a:t>
                </a:r>
                <a:r>
                  <a:rPr lang="en-US" sz="2000" dirty="0"/>
                  <a:t>Building the Binary heap </a:t>
                </a:r>
                <a:r>
                  <a:rPr lang="en-US" sz="2000" dirty="0">
                    <a:solidFill>
                      <a:srgbClr val="0070C0"/>
                    </a:solidFill>
                  </a:rPr>
                  <a:t>incrementally</a:t>
                </a:r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CreateHeap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H</a:t>
                </a:r>
                <a:r>
                  <a:rPr lang="en-US" sz="2000" dirty="0"/>
                  <a:t>);</a:t>
                </a: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     </a:t>
                </a:r>
                <a:r>
                  <a:rPr lang="en-US" sz="2000" b="1" dirty="0"/>
                  <a:t>For(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 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Insert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H);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458200" cy="4525963"/>
              </a:xfrm>
              <a:blipFill rotWithShape="1">
                <a:blip r:embed="rId2"/>
                <a:stretch>
                  <a:fillRect l="-1154" t="-1078" r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4953000" y="4340352"/>
            <a:ext cx="3505200" cy="1146048"/>
          </a:xfrm>
          <a:prstGeom prst="cloudCallout">
            <a:avLst>
              <a:gd name="adj1" fmla="val -24332"/>
              <a:gd name="adj2" fmla="val 8001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time complexity of this algorithm?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25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What is a sequence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A sequence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S</a:t>
                </a:r>
                <a:r>
                  <a:rPr lang="en-US" sz="2400" dirty="0"/>
                  <a:t> </a:t>
                </a:r>
                <a:r>
                  <a:rPr lang="en-US" sz="2400" b="1" dirty="0"/>
                  <a:t>=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≺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≻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Can be viewed as a mapping from [</a:t>
                </a:r>
                <a:r>
                  <a:rPr lang="en-US" sz="2400" dirty="0">
                    <a:solidFill>
                      <a:srgbClr val="0070C0"/>
                    </a:solidFill>
                  </a:rPr>
                  <a:t>0</a:t>
                </a:r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].</a:t>
                </a:r>
              </a:p>
              <a:p>
                <a:r>
                  <a:rPr lang="en-US" sz="2400" dirty="0"/>
                  <a:t>Order </a:t>
                </a:r>
                <a:r>
                  <a:rPr lang="en-US" sz="2400" u="sng" dirty="0"/>
                  <a:t>does</a:t>
                </a:r>
                <a:r>
                  <a:rPr lang="en-US" sz="2400" dirty="0"/>
                  <a:t> matter.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18081D-A5BA-B35A-D50F-3669BD224AC1}"/>
              </a:ext>
            </a:extLst>
          </p:cNvPr>
          <p:cNvSpPr/>
          <p:nvPr/>
        </p:nvSpPr>
        <p:spPr>
          <a:xfrm>
            <a:off x="2438400" y="2728424"/>
            <a:ext cx="2743200" cy="7005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60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Problem 1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Multi-increment</a:t>
            </a:r>
          </a:p>
        </p:txBody>
      </p:sp>
    </p:spTree>
    <p:extLst>
      <p:ext uri="{BB962C8B-B14F-4D97-AF65-F5344CB8AC3E}">
        <p14:creationId xmlns:p14="http://schemas.microsoft.com/office/powerpoint/2010/main" val="106423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Problem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Given an initial sequence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</a:t>
                </a:r>
                <a:r>
                  <a:rPr lang="en-US" sz="1800" dirty="0"/>
                  <a:t> </a:t>
                </a:r>
                <a:r>
                  <a:rPr lang="en-US" sz="1800" b="1" dirty="0"/>
                  <a:t>=</a:t>
                </a:r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≺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≻</m:t>
                    </m:r>
                  </m:oMath>
                </a14:m>
                <a:r>
                  <a:rPr lang="en-US" sz="1800" dirty="0"/>
                  <a:t> of numbers, </a:t>
                </a:r>
              </a:p>
              <a:p>
                <a:pPr marL="0" indent="0">
                  <a:buNone/>
                </a:pPr>
                <a:r>
                  <a:rPr lang="en-US" sz="1800" dirty="0"/>
                  <a:t>maintain a compact data structure to perform the following operations: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ReportElement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Report the current value of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. 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/>
                  <a:t>):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Add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for each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≤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sz="1800" dirty="0"/>
                  <a:t>Let the initial sequence be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 </a:t>
                </a:r>
                <a:r>
                  <a:rPr lang="en-US" sz="1800" b="1" dirty="0"/>
                  <a:t>=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≺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14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12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23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12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111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51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321</a:t>
                </a:r>
                <a:r>
                  <a:rPr lang="en-US" sz="1800" dirty="0"/>
                  <a:t>,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-40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≻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After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Multi-Increment</a:t>
                </a:r>
                <a:r>
                  <a:rPr lang="en-US" sz="1800" dirty="0"/>
                  <a:t>(</a:t>
                </a:r>
                <a:r>
                  <a:rPr lang="en-US" sz="1800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6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 </m:t>
                    </m:r>
                    <m:r>
                      <a:rPr lang="en-US" sz="1800" b="0" i="0" smtClean="0">
                        <a:solidFill>
                          <a:srgbClr val="C00000"/>
                        </a:solidFill>
                        <a:latin typeface="Cambria Math"/>
                      </a:rPr>
                      <m:t>10</m:t>
                    </m:r>
                  </m:oMath>
                </a14:m>
                <a:r>
                  <a:rPr lang="en-US" sz="1800" dirty="0"/>
                  <a:t>),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 </a:t>
                </a:r>
                <a:r>
                  <a:rPr lang="en-US" sz="1800" dirty="0"/>
                  <a:t>becomes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  </m:t>
                    </m:r>
                    <m:r>
                      <a:rPr lang="en-US" sz="1800" i="1">
                        <a:latin typeface="Cambria Math"/>
                      </a:rPr>
                      <m:t>≺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14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12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33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22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121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61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331</a:t>
                </a:r>
                <a:r>
                  <a:rPr lang="en-US" sz="1800" dirty="0"/>
                  <a:t>,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-40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≻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After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Multi-Increment</a:t>
                </a:r>
                <a:r>
                  <a:rPr lang="en-US" sz="1800" dirty="0"/>
                  <a:t>(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4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 </m:t>
                    </m:r>
                    <m:r>
                      <a:rPr lang="en-US" sz="1800" b="0" i="0" smtClean="0">
                        <a:solidFill>
                          <a:srgbClr val="C00000"/>
                        </a:solidFill>
                        <a:latin typeface="Cambria Math"/>
                      </a:rPr>
                      <m:t>25</m:t>
                    </m:r>
                  </m:oMath>
                </a14:m>
                <a:r>
                  <a:rPr lang="en-US" sz="1800" dirty="0"/>
                  <a:t>),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 </a:t>
                </a:r>
                <a:r>
                  <a:rPr lang="en-US" sz="1800" dirty="0"/>
                  <a:t>becomes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  </m:t>
                    </m:r>
                    <m:r>
                      <a:rPr lang="en-US" sz="1800" i="1">
                        <a:latin typeface="Cambria Math"/>
                      </a:rPr>
                      <m:t>≺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39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37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58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47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146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61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331</a:t>
                </a:r>
                <a:r>
                  <a:rPr lang="en-US" sz="1800" dirty="0"/>
                  <a:t>,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-40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≻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After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Multi-Increment</a:t>
                </a:r>
                <a:r>
                  <a:rPr lang="en-US" sz="1800" dirty="0"/>
                  <a:t>(</a:t>
                </a:r>
                <a:r>
                  <a:rPr lang="en-US" sz="1800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5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 </m:t>
                    </m:r>
                    <m:r>
                      <a:rPr lang="en-US" sz="1800" b="0" i="0" smtClean="0">
                        <a:solidFill>
                          <a:srgbClr val="C00000"/>
                        </a:solidFill>
                        <a:latin typeface="Cambria Math"/>
                      </a:rPr>
                      <m:t>31</m:t>
                    </m:r>
                  </m:oMath>
                </a14:m>
                <a:r>
                  <a:rPr lang="en-US" sz="1800" dirty="0"/>
                  <a:t>),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 </a:t>
                </a:r>
                <a:r>
                  <a:rPr lang="en-US" sz="1800" dirty="0"/>
                  <a:t>becomes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  </m:t>
                    </m:r>
                    <m:r>
                      <a:rPr lang="en-US" sz="1800" i="1">
                        <a:latin typeface="Cambria Math"/>
                      </a:rPr>
                      <m:t>≺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70C0"/>
                    </a:solidFill>
                  </a:rPr>
                  <a:t>39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37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89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78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177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92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331</a:t>
                </a:r>
                <a:r>
                  <a:rPr lang="en-US" sz="1800" dirty="0"/>
                  <a:t>,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-40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≻</m:t>
                    </m:r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  <a:blipFill>
                <a:blip r:embed="rId2"/>
                <a:stretch>
                  <a:fillRect l="-617" t="-756" b="-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34290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838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Problem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Given an initial sequence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</a:t>
                </a:r>
                <a:r>
                  <a:rPr lang="en-US" sz="1800" dirty="0"/>
                  <a:t> </a:t>
                </a:r>
                <a:r>
                  <a:rPr lang="en-US" sz="1800" b="1" dirty="0"/>
                  <a:t>=</a:t>
                </a:r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≺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≻</m:t>
                    </m:r>
                  </m:oMath>
                </a14:m>
                <a:r>
                  <a:rPr lang="en-US" sz="1800" dirty="0"/>
                  <a:t> of numbers, </a:t>
                </a:r>
              </a:p>
              <a:p>
                <a:pPr marL="0" indent="0">
                  <a:buNone/>
                </a:pPr>
                <a:r>
                  <a:rPr lang="en-US" sz="1800" dirty="0"/>
                  <a:t>maintain a compact data structure to perform the following operations: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ReportElement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Report the current value of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. </a:t>
                </a:r>
                <a:endParaRPr lang="en-US" sz="1800" b="1" dirty="0">
                  <a:solidFill>
                    <a:srgbClr val="7030A0"/>
                  </a:solidFill>
                </a:endParaRP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/>
                  <a:t>):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Add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for each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≤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Trivial solution :</a:t>
                </a:r>
                <a:r>
                  <a:rPr lang="en-US" sz="18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dirty="0"/>
                  <a:t>Store</a:t>
                </a:r>
                <a:r>
                  <a:rPr lang="en-US" sz="1800" b="1" dirty="0"/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</a:t>
                </a:r>
                <a:r>
                  <a:rPr lang="en-US" sz="1800" b="1" dirty="0"/>
                  <a:t> </a:t>
                </a:r>
                <a:r>
                  <a:rPr lang="en-US" sz="1800" dirty="0"/>
                  <a:t>in an array </a:t>
                </a:r>
                <a:r>
                  <a:rPr lang="en-US" sz="1800" b="1" dirty="0"/>
                  <a:t>A[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b="1" dirty="0"/>
                  <a:t>..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-1</a:t>
                </a:r>
                <a:r>
                  <a:rPr lang="en-US" sz="1800" b="1" dirty="0"/>
                  <a:t>] </a:t>
                </a:r>
                <a:r>
                  <a:rPr lang="en-US" sz="1800" dirty="0"/>
                  <a:t>such that </a:t>
                </a:r>
                <a:r>
                  <a:rPr lang="en-US" sz="1800" b="1" dirty="0"/>
                  <a:t>A[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] </a:t>
                </a:r>
                <a:r>
                  <a:rPr lang="en-US" sz="1800" dirty="0"/>
                  <a:t>stores </a:t>
                </a:r>
                <a:r>
                  <a:rPr lang="en-US" sz="1800" b="1" dirty="0"/>
                  <a:t>the current value </a:t>
                </a:r>
                <a:r>
                  <a:rPr lang="en-US" sz="1800" dirty="0"/>
                  <a:t>of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b="1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{          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For 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≤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≤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b="1" dirty="0"/>
                  <a:t>)          A[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b="1" dirty="0"/>
                  <a:t>]</a:t>
                </a:r>
                <a:r>
                  <a:rPr lang="en-US" sz="1800" b="1" dirty="0">
                    <a:sym typeface="Wingdings" pitchFamily="2" charset="2"/>
                  </a:rPr>
                  <a:t> A[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b="1" dirty="0"/>
                  <a:t>]+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>
                    <a:solidFill>
                      <a:srgbClr val="0070C0"/>
                    </a:solidFill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}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ReportElement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</a:t>
                </a:r>
                <a:r>
                  <a:rPr lang="en-US" sz="1800" b="1" dirty="0"/>
                  <a:t>{</a:t>
                </a:r>
                <a:r>
                  <a:rPr lang="en-US" sz="1800" dirty="0"/>
                  <a:t>         </a:t>
                </a:r>
                <a:r>
                  <a:rPr lang="en-US" sz="1800" b="1" dirty="0"/>
                  <a:t>return</a:t>
                </a:r>
                <a:r>
                  <a:rPr lang="en-US" sz="1800" dirty="0"/>
                  <a:t>  A[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]     </a:t>
                </a:r>
                <a:r>
                  <a:rPr lang="en-US" sz="1800" b="1" dirty="0"/>
                  <a:t>}</a:t>
                </a:r>
              </a:p>
              <a:p>
                <a:pPr marL="0" indent="0">
                  <a:buNone/>
                </a:pP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  <a:blipFill>
                <a:blip r:embed="rId2"/>
                <a:stretch>
                  <a:fillRect l="-617" t="-756" b="-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34290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5334000" y="4648200"/>
            <a:ext cx="1855951" cy="1143000"/>
            <a:chOff x="5334000" y="4648200"/>
            <a:chExt cx="1855951" cy="1143000"/>
          </a:xfrm>
        </p:grpSpPr>
        <p:sp>
          <p:nvSpPr>
            <p:cNvPr id="5" name="Right Brace 4"/>
            <p:cNvSpPr/>
            <p:nvPr/>
          </p:nvSpPr>
          <p:spPr>
            <a:xfrm>
              <a:off x="5334000" y="4648200"/>
              <a:ext cx="231648" cy="1143000"/>
            </a:xfrm>
            <a:prstGeom prst="rightBrac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558542" y="5029200"/>
                  <a:ext cx="16314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dirty="0"/>
                    <a:t>) =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8542" y="5029200"/>
                  <a:ext cx="163140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3371" t="-8197" r="-412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5334000" y="5911334"/>
            <a:ext cx="757804" cy="565666"/>
            <a:chOff x="5410200" y="5225534"/>
            <a:chExt cx="757804" cy="565666"/>
          </a:xfrm>
        </p:grpSpPr>
        <p:sp>
          <p:nvSpPr>
            <p:cNvPr id="10" name="Right Brace 9"/>
            <p:cNvSpPr/>
            <p:nvPr/>
          </p:nvSpPr>
          <p:spPr>
            <a:xfrm>
              <a:off x="5410200" y="5225534"/>
              <a:ext cx="155448" cy="565666"/>
            </a:xfrm>
            <a:prstGeom prst="rightBrac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558542" y="53340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8542" y="5334000"/>
                  <a:ext cx="60946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8000" t="-8333" r="-19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643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Problem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Given an initial sequence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</a:t>
                </a:r>
                <a:r>
                  <a:rPr lang="en-US" sz="1800" dirty="0"/>
                  <a:t> </a:t>
                </a:r>
                <a:r>
                  <a:rPr lang="en-US" sz="1800" b="1" dirty="0"/>
                  <a:t>=</a:t>
                </a:r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≺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≻</m:t>
                    </m:r>
                  </m:oMath>
                </a14:m>
                <a:r>
                  <a:rPr lang="en-US" sz="1800" dirty="0"/>
                  <a:t> of numbers, </a:t>
                </a:r>
              </a:p>
              <a:p>
                <a:pPr marL="0" indent="0">
                  <a:buNone/>
                </a:pPr>
                <a:r>
                  <a:rPr lang="en-US" sz="1800" dirty="0"/>
                  <a:t>maintain a compact data structure to perform the following operations: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ReportElement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Report the current value of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. </a:t>
                </a:r>
                <a:endParaRPr lang="en-US" sz="1800" b="1" dirty="0">
                  <a:solidFill>
                    <a:srgbClr val="7030A0"/>
                  </a:solidFill>
                </a:endParaRP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/>
                  <a:t>):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Add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for each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≤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AIM: 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size data structure.</a:t>
                </a:r>
              </a:p>
              <a:p>
                <a:endParaRPr lang="en-US" sz="1800" dirty="0"/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/>
                  <a:t>) in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(log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time. </a:t>
                </a:r>
              </a:p>
              <a:p>
                <a:endParaRPr lang="en-US" sz="1800" dirty="0"/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ReportElement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) </m:t>
                    </m:r>
                    <m:r>
                      <m:rPr>
                        <m:nor/>
                      </m:rPr>
                      <a:rPr lang="en-US" sz="1800" dirty="0"/>
                      <m:t>in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(log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time.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  <a:blipFill>
                <a:blip r:embed="rId2"/>
                <a:stretch>
                  <a:fillRect l="-617" t="-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34290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080DB-CF8E-84DE-381B-C3A18853522F}"/>
              </a:ext>
            </a:extLst>
          </p:cNvPr>
          <p:cNvSpPr/>
          <p:nvPr/>
        </p:nvSpPr>
        <p:spPr>
          <a:xfrm>
            <a:off x="559904" y="1654996"/>
            <a:ext cx="6755296" cy="3262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7A281B-5F84-B343-BA3D-52DBB6C66A2F}"/>
                  </a:ext>
                </a:extLst>
              </p:cNvPr>
              <p:cNvSpPr txBox="1"/>
              <p:nvPr/>
            </p:nvSpPr>
            <p:spPr>
              <a:xfrm>
                <a:off x="3257564" y="6169580"/>
                <a:ext cx="291592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/>
                  <a:t>Hint</a:t>
                </a:r>
                <a:r>
                  <a:rPr lang="en-US" sz="1800" dirty="0"/>
                  <a:t>: Assume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is power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7A281B-5F84-B343-BA3D-52DBB6C66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564" y="6169580"/>
                <a:ext cx="2915926" cy="369332"/>
              </a:xfrm>
              <a:prstGeom prst="rect">
                <a:avLst/>
              </a:prstGeom>
              <a:blipFill>
                <a:blip r:embed="rId3"/>
                <a:stretch>
                  <a:fillRect l="-1732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Ribbon 7">
            <a:extLst>
              <a:ext uri="{FF2B5EF4-FFF2-40B4-BE49-F238E27FC236}">
                <a16:creationId xmlns:a16="http://schemas.microsoft.com/office/drawing/2014/main" id="{859254E4-14A3-DE4B-8096-1C689E5BF1BB}"/>
              </a:ext>
            </a:extLst>
          </p:cNvPr>
          <p:cNvSpPr/>
          <p:nvPr/>
        </p:nvSpPr>
        <p:spPr>
          <a:xfrm>
            <a:off x="4000500" y="3575731"/>
            <a:ext cx="5105400" cy="1146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</a:t>
            </a:r>
            <a:r>
              <a:rPr lang="en-US" b="1" dirty="0">
                <a:solidFill>
                  <a:srgbClr val="7030A0"/>
                </a:solidFill>
              </a:rPr>
              <a:t>data structure lovers </a:t>
            </a:r>
            <a:r>
              <a:rPr lang="en-US" dirty="0">
                <a:solidFill>
                  <a:schemeClr val="tx1"/>
                </a:solidFill>
              </a:rPr>
              <a:t>must ponder over this problem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. </a:t>
            </a:r>
          </a:p>
          <a:p>
            <a:pPr algn="ctr"/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We shall discuss it in the next class.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85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Building a Binary heap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Problem:</a:t>
                </a:r>
                <a:r>
                  <a:rPr lang="en-US" sz="2400" b="1" dirty="0"/>
                  <a:t> </a:t>
                </a:r>
                <a:r>
                  <a:rPr lang="en-US" sz="2000" dirty="0"/>
                  <a:t>Given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elements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}, build a binary </a:t>
                </a:r>
                <a:r>
                  <a:rPr lang="en-US" sz="2000" b="1" dirty="0"/>
                  <a:t>heap H</a:t>
                </a:r>
                <a:r>
                  <a:rPr lang="en-US" sz="2000" dirty="0"/>
                  <a:t> storing them.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Trivial solution: </a:t>
                </a: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(</a:t>
                </a:r>
                <a:r>
                  <a:rPr lang="en-US" sz="2000" dirty="0"/>
                  <a:t>Building the Binary heap </a:t>
                </a:r>
                <a:r>
                  <a:rPr lang="en-US" sz="2000" dirty="0">
                    <a:solidFill>
                      <a:srgbClr val="0070C0"/>
                    </a:solidFill>
                  </a:rPr>
                  <a:t>incrementally</a:t>
                </a:r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CreateHeap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H</a:t>
                </a:r>
                <a:r>
                  <a:rPr lang="en-US" sz="2000" dirty="0"/>
                  <a:t>);</a:t>
                </a: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     </a:t>
                </a:r>
                <a:r>
                  <a:rPr lang="en-US" sz="2000" b="1" dirty="0"/>
                  <a:t>For(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 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Insert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H);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458200" cy="4525963"/>
              </a:xfrm>
              <a:blipFill rotWithShape="1">
                <a:blip r:embed="rId2"/>
                <a:stretch>
                  <a:fillRect l="-1154" t="-1078" r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3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Building a</a:t>
            </a:r>
            <a:r>
              <a:rPr lang="en-US" sz="3200" b="1" dirty="0">
                <a:solidFill>
                  <a:srgbClr val="7030A0"/>
                </a:solidFill>
              </a:rPr>
              <a:t> Binary heap </a:t>
            </a:r>
            <a:r>
              <a:rPr lang="en-US" sz="3200" b="1" dirty="0">
                <a:solidFill>
                  <a:srgbClr val="0070C0"/>
                </a:solidFill>
              </a:rPr>
              <a:t>incrementally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638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1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The time complexity for inserting a leaf node =  ?</a:t>
                </a:r>
              </a:p>
              <a:p>
                <a:pPr marL="0" indent="0">
                  <a:buNone/>
                </a:pPr>
                <a:r>
                  <a:rPr lang="en-US" sz="1800" dirty="0"/>
                  <a:t># leaf nodes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latin typeface="Cambria Math"/>
                          </a:rPr>
                          <m:t>/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  <a:sym typeface="Wingdings" pitchFamily="2" charset="2"/>
                  </a:rPr>
                  <a:t>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Theorem</a:t>
                </a:r>
                <a:r>
                  <a:rPr lang="en-US" sz="1800" b="1" dirty="0"/>
                  <a:t>: </a:t>
                </a:r>
                <a:r>
                  <a:rPr lang="en-US" sz="1800" dirty="0"/>
                  <a:t>Time complexity of building a binary heap incrementally is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log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).</a:t>
                </a:r>
                <a:endParaRPr lang="en-US" sz="1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638800"/>
              </a:xfrm>
              <a:blipFill rotWithShape="1">
                <a:blip r:embed="rId2"/>
                <a:stretch>
                  <a:fillRect l="-593" t="-5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600200" y="1295400"/>
            <a:ext cx="5638800" cy="4343400"/>
            <a:chOff x="1600200" y="1295400"/>
            <a:chExt cx="5638800" cy="4343400"/>
          </a:xfrm>
        </p:grpSpPr>
        <p:grpSp>
          <p:nvGrpSpPr>
            <p:cNvPr id="26" name="Group 25"/>
            <p:cNvGrpSpPr/>
            <p:nvPr/>
          </p:nvGrpSpPr>
          <p:grpSpPr>
            <a:xfrm>
              <a:off x="1600200" y="1295400"/>
              <a:ext cx="5638800" cy="4343400"/>
              <a:chOff x="1600200" y="1295400"/>
              <a:chExt cx="5638800" cy="4343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1295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2971800" y="1524000"/>
                <a:ext cx="1447800" cy="1066800"/>
                <a:chOff x="2971800" y="2209800"/>
                <a:chExt cx="1447800" cy="1066800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3155796" y="2209800"/>
                  <a:ext cx="1263804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/>
                <p:cNvSpPr/>
                <p:nvPr/>
              </p:nvSpPr>
              <p:spPr>
                <a:xfrm>
                  <a:off x="2971800" y="2971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4715107" y="1524000"/>
                <a:ext cx="1457093" cy="1016652"/>
                <a:chOff x="4715107" y="2209800"/>
                <a:chExt cx="1457093" cy="1016652"/>
              </a:xfrm>
            </p:grpSpPr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4715107" y="2209800"/>
                  <a:ext cx="1304693" cy="711852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5867400" y="2921652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286000" y="2546163"/>
                <a:ext cx="730437" cy="1035237"/>
                <a:chOff x="2286000" y="3231963"/>
                <a:chExt cx="730437" cy="1035237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2286000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Arrow Connector 17"/>
                <p:cNvCxnSpPr>
                  <a:stCxn id="14" idx="3"/>
                  <a:endCxn id="16" idx="0"/>
                </p:cNvCxnSpPr>
                <p:nvPr/>
              </p:nvCxnSpPr>
              <p:spPr>
                <a:xfrm flipH="1">
                  <a:off x="2438400" y="3231963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3231963" y="2546163"/>
                <a:ext cx="719285" cy="1035237"/>
                <a:chOff x="3231963" y="3231963"/>
                <a:chExt cx="719285" cy="1035237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36464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Arrow Connector 20"/>
                <p:cNvCxnSpPr>
                  <a:stCxn id="14" idx="5"/>
                </p:cNvCxnSpPr>
                <p:nvPr/>
              </p:nvCxnSpPr>
              <p:spPr>
                <a:xfrm>
                  <a:off x="3231963" y="3231963"/>
                  <a:ext cx="566885" cy="73043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5192752" y="2514600"/>
                <a:ext cx="730437" cy="1035237"/>
                <a:chOff x="5192752" y="3200400"/>
                <a:chExt cx="730437" cy="1035237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192752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/>
                <p:cNvCxnSpPr>
                  <a:endCxn id="28" idx="0"/>
                </p:cNvCxnSpPr>
                <p:nvPr/>
              </p:nvCxnSpPr>
              <p:spPr>
                <a:xfrm flipH="1">
                  <a:off x="5345152" y="3200400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6138715" y="2514600"/>
                <a:ext cx="719285" cy="1035237"/>
                <a:chOff x="6138715" y="3200400"/>
                <a:chExt cx="719285" cy="1035237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6553200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6138715" y="3200400"/>
                  <a:ext cx="5668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1828800" y="3536763"/>
                <a:ext cx="501837" cy="1035237"/>
                <a:chOff x="1828800" y="4222563"/>
                <a:chExt cx="501837" cy="1035237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8288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Arrow Connector 34"/>
                <p:cNvCxnSpPr>
                  <a:stCxn id="16" idx="3"/>
                </p:cNvCxnSpPr>
                <p:nvPr/>
              </p:nvCxnSpPr>
              <p:spPr>
                <a:xfrm flipH="1">
                  <a:off x="20127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2557315" y="3536763"/>
                <a:ext cx="414485" cy="1035237"/>
                <a:chOff x="2557315" y="4222563"/>
                <a:chExt cx="414485" cy="1035237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6670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Arrow Connector 35"/>
                <p:cNvCxnSpPr>
                  <a:endCxn id="34" idx="0"/>
                </p:cNvCxnSpPr>
                <p:nvPr/>
              </p:nvCxnSpPr>
              <p:spPr>
                <a:xfrm>
                  <a:off x="25573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3352800" y="3549837"/>
                <a:ext cx="381000" cy="1022163"/>
                <a:chOff x="3245037" y="4235637"/>
                <a:chExt cx="381000" cy="1022163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3245037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 flipH="1">
                  <a:off x="3384365" y="4235637"/>
                  <a:ext cx="241672" cy="7173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3928915" y="3536763"/>
                <a:ext cx="414485" cy="1035237"/>
                <a:chOff x="3928915" y="4222563"/>
                <a:chExt cx="414485" cy="1035237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>
                  <a:endCxn id="49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/>
              <p:cNvGrpSpPr/>
              <p:nvPr/>
            </p:nvGrpSpPr>
            <p:grpSpPr>
              <a:xfrm>
                <a:off x="47559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/>
              <p:cNvGrpSpPr/>
              <p:nvPr/>
            </p:nvGrpSpPr>
            <p:grpSpPr>
              <a:xfrm>
                <a:off x="61275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Arrow Connector 78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54529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>
                  <a:endCxn id="81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/>
              <p:cNvGrpSpPr/>
              <p:nvPr/>
            </p:nvGrpSpPr>
            <p:grpSpPr>
              <a:xfrm>
                <a:off x="68245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Arrow Connector 84"/>
                <p:cNvCxnSpPr>
                  <a:endCxn id="84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/>
              <p:cNvGrpSpPr/>
              <p:nvPr/>
            </p:nvGrpSpPr>
            <p:grpSpPr>
              <a:xfrm>
                <a:off x="16002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87" name="Oval 86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8" name="Straight Arrow Connector 87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90" name="Oval 89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1" name="Straight Arrow Connector 90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9" name="Group 98"/>
              <p:cNvGrpSpPr/>
              <p:nvPr/>
            </p:nvGrpSpPr>
            <p:grpSpPr>
              <a:xfrm>
                <a:off x="24384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104" name="Oval 103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5" name="Straight Arrow Connector 104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102" name="Oval 101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3" name="Straight Arrow Connector 102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362200" y="1752600"/>
            <a:ext cx="2209800" cy="3581401"/>
            <a:chOff x="2362200" y="1752600"/>
            <a:chExt cx="2209800" cy="3581401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3276600" y="1752600"/>
              <a:ext cx="1295400" cy="83820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>
              <a:off x="2362200" y="2590800"/>
              <a:ext cx="869763" cy="1234981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2362200" y="3825781"/>
              <a:ext cx="228600" cy="593819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2438400" y="4451866"/>
              <a:ext cx="152400" cy="882135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Oval 66"/>
          <p:cNvSpPr/>
          <p:nvPr/>
        </p:nvSpPr>
        <p:spPr>
          <a:xfrm>
            <a:off x="2330636" y="5181600"/>
            <a:ext cx="488763" cy="5334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3" name="Group 72"/>
          <p:cNvGrpSpPr/>
          <p:nvPr/>
        </p:nvGrpSpPr>
        <p:grpSpPr>
          <a:xfrm>
            <a:off x="4572000" y="1752600"/>
            <a:ext cx="1143000" cy="1455690"/>
            <a:chOff x="4572000" y="1752600"/>
            <a:chExt cx="1143000" cy="1455690"/>
          </a:xfrm>
        </p:grpSpPr>
        <p:cxnSp>
          <p:nvCxnSpPr>
            <p:cNvPr id="160" name="Straight Connector 159"/>
            <p:cNvCxnSpPr/>
            <p:nvPr/>
          </p:nvCxnSpPr>
          <p:spPr>
            <a:xfrm flipH="1">
              <a:off x="5098863" y="2438400"/>
              <a:ext cx="616137" cy="76989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 flipV="1">
              <a:off x="4572000" y="1752600"/>
              <a:ext cx="1143000" cy="635652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Oval 162"/>
          <p:cNvSpPr/>
          <p:nvPr/>
        </p:nvSpPr>
        <p:spPr>
          <a:xfrm>
            <a:off x="5073837" y="3124200"/>
            <a:ext cx="488763" cy="5334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4953000" y="5715000"/>
                <a:ext cx="101822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(log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715000"/>
                <a:ext cx="101822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389" t="-8333" r="-9581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ounded Rectangle 92"/>
          <p:cNvSpPr/>
          <p:nvPr/>
        </p:nvSpPr>
        <p:spPr>
          <a:xfrm>
            <a:off x="1447800" y="5257800"/>
            <a:ext cx="22098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4" name="Rounded Rectangle 163"/>
          <p:cNvSpPr/>
          <p:nvPr/>
        </p:nvSpPr>
        <p:spPr>
          <a:xfrm>
            <a:off x="3886200" y="4122690"/>
            <a:ext cx="3581400" cy="52551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5" name="Up Arrow 164"/>
          <p:cNvSpPr/>
          <p:nvPr/>
        </p:nvSpPr>
        <p:spPr>
          <a:xfrm rot="10800000">
            <a:off x="8077200" y="2576940"/>
            <a:ext cx="685800" cy="1842660"/>
          </a:xfrm>
          <a:prstGeom prst="up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Cloud Callout 93"/>
          <p:cNvSpPr/>
          <p:nvPr/>
        </p:nvSpPr>
        <p:spPr>
          <a:xfrm>
            <a:off x="76200" y="1520952"/>
            <a:ext cx="3505200" cy="1146048"/>
          </a:xfrm>
          <a:prstGeom prst="cloudCallout">
            <a:avLst>
              <a:gd name="adj1" fmla="val -24332"/>
              <a:gd name="adj2" fmla="val 8001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useful inference can you draw from this </a:t>
            </a:r>
            <a:r>
              <a:rPr lang="en-US" b="1" dirty="0">
                <a:solidFill>
                  <a:srgbClr val="7030A0"/>
                </a:solidFill>
              </a:rPr>
              <a:t>Theorem</a:t>
            </a:r>
            <a:r>
              <a:rPr lang="en-US" dirty="0">
                <a:solidFill>
                  <a:schemeClr val="tx1"/>
                </a:solidFill>
              </a:rPr>
              <a:t> 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48600" y="1868269"/>
            <a:ext cx="1120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Top-down</a:t>
            </a:r>
          </a:p>
          <a:p>
            <a:r>
              <a:rPr lang="en-US" dirty="0"/>
              <a:t>approach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889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4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7" grpId="0" animBg="1"/>
      <p:bldP spid="67" grpId="1" animBg="1"/>
      <p:bldP spid="163" grpId="0" animBg="1"/>
      <p:bldP spid="163" grpId="1" animBg="1"/>
      <p:bldP spid="92" grpId="0" animBg="1"/>
      <p:bldP spid="93" grpId="0" animBg="1"/>
      <p:bldP spid="164" grpId="0" animBg="1"/>
      <p:bldP spid="165" grpId="0" animBg="1"/>
      <p:bldP spid="94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Building a</a:t>
            </a:r>
            <a:r>
              <a:rPr lang="en-US" sz="3200" b="1" dirty="0">
                <a:solidFill>
                  <a:srgbClr val="7030A0"/>
                </a:solidFill>
              </a:rPr>
              <a:t> Binary heap </a:t>
            </a:r>
            <a:r>
              <a:rPr lang="en-US" sz="3200" b="1" dirty="0">
                <a:solidFill>
                  <a:srgbClr val="0070C0"/>
                </a:solidFill>
              </a:rPr>
              <a:t>incrementally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1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600200" y="1295400"/>
            <a:ext cx="5638800" cy="4343400"/>
            <a:chOff x="1600200" y="1295400"/>
            <a:chExt cx="5638800" cy="4343400"/>
          </a:xfrm>
        </p:grpSpPr>
        <p:grpSp>
          <p:nvGrpSpPr>
            <p:cNvPr id="26" name="Group 25"/>
            <p:cNvGrpSpPr/>
            <p:nvPr/>
          </p:nvGrpSpPr>
          <p:grpSpPr>
            <a:xfrm>
              <a:off x="1600200" y="1295400"/>
              <a:ext cx="5638800" cy="4343400"/>
              <a:chOff x="1600200" y="1295400"/>
              <a:chExt cx="5638800" cy="4343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1295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2971800" y="1524000"/>
                <a:ext cx="1447800" cy="1066800"/>
                <a:chOff x="2971800" y="2209800"/>
                <a:chExt cx="1447800" cy="1066800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3155796" y="2209800"/>
                  <a:ext cx="1263804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/>
                <p:cNvSpPr/>
                <p:nvPr/>
              </p:nvSpPr>
              <p:spPr>
                <a:xfrm>
                  <a:off x="2971800" y="2971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4715107" y="1524000"/>
                <a:ext cx="1457093" cy="1016652"/>
                <a:chOff x="4715107" y="2209800"/>
                <a:chExt cx="1457093" cy="1016652"/>
              </a:xfrm>
            </p:grpSpPr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4715107" y="2209800"/>
                  <a:ext cx="1304693" cy="711852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5867400" y="2921652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286000" y="2546163"/>
                <a:ext cx="730437" cy="1035237"/>
                <a:chOff x="2286000" y="3231963"/>
                <a:chExt cx="730437" cy="1035237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2286000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Arrow Connector 17"/>
                <p:cNvCxnSpPr>
                  <a:stCxn id="14" idx="3"/>
                  <a:endCxn id="16" idx="0"/>
                </p:cNvCxnSpPr>
                <p:nvPr/>
              </p:nvCxnSpPr>
              <p:spPr>
                <a:xfrm flipH="1">
                  <a:off x="2438400" y="3231963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3231963" y="2546163"/>
                <a:ext cx="719285" cy="1035237"/>
                <a:chOff x="3231963" y="3231963"/>
                <a:chExt cx="719285" cy="1035237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36464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Arrow Connector 20"/>
                <p:cNvCxnSpPr>
                  <a:stCxn id="14" idx="5"/>
                </p:cNvCxnSpPr>
                <p:nvPr/>
              </p:nvCxnSpPr>
              <p:spPr>
                <a:xfrm>
                  <a:off x="3231963" y="3231963"/>
                  <a:ext cx="566885" cy="73043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5192752" y="2514600"/>
                <a:ext cx="730437" cy="1035237"/>
                <a:chOff x="5192752" y="3200400"/>
                <a:chExt cx="730437" cy="1035237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192752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/>
                <p:cNvCxnSpPr>
                  <a:endCxn id="28" idx="0"/>
                </p:cNvCxnSpPr>
                <p:nvPr/>
              </p:nvCxnSpPr>
              <p:spPr>
                <a:xfrm flipH="1">
                  <a:off x="5345152" y="3200400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6138715" y="2514600"/>
                <a:ext cx="719285" cy="1035237"/>
                <a:chOff x="6138715" y="3200400"/>
                <a:chExt cx="719285" cy="1035237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6553200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6138715" y="3200400"/>
                  <a:ext cx="5668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1828800" y="3536763"/>
                <a:ext cx="501837" cy="1035237"/>
                <a:chOff x="1828800" y="4222563"/>
                <a:chExt cx="501837" cy="1035237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8288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Arrow Connector 34"/>
                <p:cNvCxnSpPr>
                  <a:stCxn id="16" idx="3"/>
                </p:cNvCxnSpPr>
                <p:nvPr/>
              </p:nvCxnSpPr>
              <p:spPr>
                <a:xfrm flipH="1">
                  <a:off x="20127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2557315" y="3536763"/>
                <a:ext cx="414485" cy="1035237"/>
                <a:chOff x="2557315" y="4222563"/>
                <a:chExt cx="414485" cy="1035237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6670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Arrow Connector 35"/>
                <p:cNvCxnSpPr>
                  <a:endCxn id="34" idx="0"/>
                </p:cNvCxnSpPr>
                <p:nvPr/>
              </p:nvCxnSpPr>
              <p:spPr>
                <a:xfrm>
                  <a:off x="25573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3352800" y="3549837"/>
                <a:ext cx="381000" cy="1022163"/>
                <a:chOff x="3245037" y="4235637"/>
                <a:chExt cx="381000" cy="1022163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3245037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 flipH="1">
                  <a:off x="3384365" y="4235637"/>
                  <a:ext cx="241672" cy="7173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3928915" y="3536763"/>
                <a:ext cx="414485" cy="1035237"/>
                <a:chOff x="3928915" y="4222563"/>
                <a:chExt cx="414485" cy="1035237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>
                  <a:endCxn id="49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/>
              <p:cNvGrpSpPr/>
              <p:nvPr/>
            </p:nvGrpSpPr>
            <p:grpSpPr>
              <a:xfrm>
                <a:off x="47559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/>
              <p:cNvGrpSpPr/>
              <p:nvPr/>
            </p:nvGrpSpPr>
            <p:grpSpPr>
              <a:xfrm>
                <a:off x="61275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Arrow Connector 78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54529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>
                  <a:endCxn id="81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/>
              <p:cNvGrpSpPr/>
              <p:nvPr/>
            </p:nvGrpSpPr>
            <p:grpSpPr>
              <a:xfrm>
                <a:off x="68245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Arrow Connector 84"/>
                <p:cNvCxnSpPr>
                  <a:endCxn id="84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/>
              <p:cNvGrpSpPr/>
              <p:nvPr/>
            </p:nvGrpSpPr>
            <p:grpSpPr>
              <a:xfrm>
                <a:off x="16002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87" name="Oval 86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8" name="Straight Arrow Connector 87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90" name="Oval 89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1" name="Straight Arrow Connector 90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9" name="Group 98"/>
              <p:cNvGrpSpPr/>
              <p:nvPr/>
            </p:nvGrpSpPr>
            <p:grpSpPr>
              <a:xfrm>
                <a:off x="24384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104" name="Oval 103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5" name="Straight Arrow Connector 104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102" name="Oval 101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3" name="Straight Arrow Connector 102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1447800" y="5257800"/>
            <a:ext cx="22098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4" name="Rounded Rectangle 163"/>
          <p:cNvSpPr/>
          <p:nvPr/>
        </p:nvSpPr>
        <p:spPr>
          <a:xfrm>
            <a:off x="3886200" y="4122690"/>
            <a:ext cx="3581400" cy="52551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5" name="Up Arrow 164"/>
          <p:cNvSpPr/>
          <p:nvPr/>
        </p:nvSpPr>
        <p:spPr>
          <a:xfrm rot="10800000">
            <a:off x="8077200" y="2576940"/>
            <a:ext cx="685800" cy="1842660"/>
          </a:xfrm>
          <a:prstGeom prst="up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Down Ribbon 23"/>
              <p:cNvSpPr/>
              <p:nvPr/>
            </p:nvSpPr>
            <p:spPr>
              <a:xfrm>
                <a:off x="2133600" y="5880485"/>
                <a:ext cx="5943600" cy="748915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time algorithm must take </a:t>
                </a:r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</a:rPr>
                  <a:t>) time for each of the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leaves.  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Down Ribbon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880485"/>
                <a:ext cx="5943600" cy="748915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"/>
                <a:stretch>
                  <a:fillRect b="-118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/>
          <p:cNvSpPr txBox="1"/>
          <p:nvPr/>
        </p:nvSpPr>
        <p:spPr>
          <a:xfrm>
            <a:off x="7848600" y="1868269"/>
            <a:ext cx="1120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Top-down</a:t>
            </a:r>
          </a:p>
          <a:p>
            <a:r>
              <a:rPr lang="en-US" dirty="0"/>
              <a:t>approach</a:t>
            </a:r>
            <a:endParaRPr lang="en-IN" dirty="0"/>
          </a:p>
        </p:txBody>
      </p:sp>
      <p:sp>
        <p:nvSpPr>
          <p:cNvPr id="95" name="Cloud Callout 94"/>
          <p:cNvSpPr/>
          <p:nvPr/>
        </p:nvSpPr>
        <p:spPr>
          <a:xfrm>
            <a:off x="76200" y="1520952"/>
            <a:ext cx="3505200" cy="1146048"/>
          </a:xfrm>
          <a:prstGeom prst="cloudCallout">
            <a:avLst>
              <a:gd name="adj1" fmla="val -24332"/>
              <a:gd name="adj2" fmla="val 8001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useful inference can you draw from this </a:t>
            </a:r>
            <a:r>
              <a:rPr lang="en-US" b="1" dirty="0">
                <a:solidFill>
                  <a:srgbClr val="7030A0"/>
                </a:solidFill>
              </a:rPr>
              <a:t>Theorem</a:t>
            </a:r>
            <a:r>
              <a:rPr lang="en-US" dirty="0">
                <a:solidFill>
                  <a:schemeClr val="tx1"/>
                </a:solidFill>
              </a:rPr>
              <a:t>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717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BC8C-E4CD-9B39-F85B-F7A77D032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Heap</a:t>
            </a:r>
            <a:r>
              <a:rPr lang="en-US" sz="3600" b="1" dirty="0"/>
              <a:t> Property</a:t>
            </a:r>
            <a:endParaRPr lang="en-I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FE7409-BDD4-5CA0-CB04-90F33232B4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key(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dirty="0"/>
                  <a:t>) &gt; key(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parent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dirty="0"/>
                  <a:t>))</a:t>
                </a:r>
              </a:p>
              <a:p>
                <a:r>
                  <a:rPr lang="en-US" sz="2400" dirty="0"/>
                  <a:t>key(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dirty="0"/>
                  <a:t>) &lt; key(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lchild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dirty="0"/>
                  <a:t>)) and key(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dirty="0"/>
                  <a:t>) &lt; key(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rchild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dirty="0"/>
                  <a:t>))</a:t>
                </a:r>
              </a:p>
              <a:p>
                <a:endParaRPr lang="en-US" sz="2400" dirty="0"/>
              </a:p>
              <a:p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FE7409-BDD4-5CA0-CB04-90F33232B4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FFBB5-3570-D047-02BD-55E08C62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ABDEE1-F243-67B7-40D4-77C44B49155D}"/>
              </a:ext>
            </a:extLst>
          </p:cNvPr>
          <p:cNvSpPr/>
          <p:nvPr/>
        </p:nvSpPr>
        <p:spPr>
          <a:xfrm>
            <a:off x="4560848" y="3254282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B1959E-2CA1-F272-91A3-5EE39F5D3880}"/>
              </a:ext>
            </a:extLst>
          </p:cNvPr>
          <p:cNvSpPr/>
          <p:nvPr/>
        </p:nvSpPr>
        <p:spPr>
          <a:xfrm>
            <a:off x="4560848" y="4419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1659CFE-FE70-A35A-E690-7992C5A45B5F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713248" y="3559082"/>
            <a:ext cx="0" cy="86051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908E6BC-760A-1190-6D87-21763EF78DD5}"/>
              </a:ext>
            </a:extLst>
          </p:cNvPr>
          <p:cNvSpPr/>
          <p:nvPr/>
        </p:nvSpPr>
        <p:spPr>
          <a:xfrm>
            <a:off x="4114800" y="5410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CB6A77-B68D-7E8D-4517-D89EA5D53C95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4267200" y="4679763"/>
            <a:ext cx="3382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6A8F9D7-E08D-546D-13EE-4AF88AD021E9}"/>
              </a:ext>
            </a:extLst>
          </p:cNvPr>
          <p:cNvSpPr/>
          <p:nvPr/>
        </p:nvSpPr>
        <p:spPr>
          <a:xfrm>
            <a:off x="5029200" y="5410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0012F4-EF45-8C85-7805-566CA258773E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4821011" y="4679763"/>
            <a:ext cx="360589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6CFEE1-9BED-B05C-58E3-5480AA95805C}"/>
                  </a:ext>
                </a:extLst>
              </p:cNvPr>
              <p:cNvSpPr txBox="1"/>
              <p:nvPr/>
            </p:nvSpPr>
            <p:spPr>
              <a:xfrm>
                <a:off x="4267200" y="4322802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6CFEE1-9BED-B05C-58E3-5480AA958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322802"/>
                <a:ext cx="3754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39B30874-7C5E-9D13-80F8-350816A95673}"/>
              </a:ext>
            </a:extLst>
          </p:cNvPr>
          <p:cNvSpPr/>
          <p:nvPr/>
        </p:nvSpPr>
        <p:spPr>
          <a:xfrm>
            <a:off x="381000" y="1600201"/>
            <a:ext cx="3733800" cy="4571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loud Callout 13">
            <a:extLst>
              <a:ext uri="{FF2B5EF4-FFF2-40B4-BE49-F238E27FC236}">
                <a16:creationId xmlns:a16="http://schemas.microsoft.com/office/drawing/2014/main" id="{82E652E2-8AF3-F043-9872-A2DB3C1143A9}"/>
              </a:ext>
            </a:extLst>
          </p:cNvPr>
          <p:cNvSpPr/>
          <p:nvPr/>
        </p:nvSpPr>
        <p:spPr>
          <a:xfrm>
            <a:off x="271237" y="3559082"/>
            <a:ext cx="3155796" cy="1349574"/>
          </a:xfrm>
          <a:prstGeom prst="cloudCallout">
            <a:avLst>
              <a:gd name="adj1" fmla="val -30846"/>
              <a:gd name="adj2" fmla="val 8019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 you notice any redundancy here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02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5" grpId="1" animBg="1"/>
      <p:bldP spid="6" grpId="0" animBg="1"/>
      <p:bldP spid="8" grpId="0" animBg="1"/>
      <p:bldP spid="10" grpId="0" animBg="1"/>
      <p:bldP spid="18" grpId="0"/>
      <p:bldP spid="26" grpId="0" animBg="1"/>
      <p:bldP spid="14" grpId="0" animBg="1"/>
      <p:bldP spid="1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1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600200" y="1295400"/>
            <a:ext cx="5638800" cy="4343400"/>
            <a:chOff x="1600200" y="1295400"/>
            <a:chExt cx="5638800" cy="4343400"/>
          </a:xfrm>
        </p:grpSpPr>
        <p:grpSp>
          <p:nvGrpSpPr>
            <p:cNvPr id="26" name="Group 25"/>
            <p:cNvGrpSpPr/>
            <p:nvPr/>
          </p:nvGrpSpPr>
          <p:grpSpPr>
            <a:xfrm>
              <a:off x="1600200" y="1295400"/>
              <a:ext cx="5638800" cy="4343400"/>
              <a:chOff x="1600200" y="1295400"/>
              <a:chExt cx="5638800" cy="4343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1295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2971800" y="1524000"/>
                <a:ext cx="1447800" cy="1066800"/>
                <a:chOff x="2971800" y="2209800"/>
                <a:chExt cx="1447800" cy="1066800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3155796" y="2209800"/>
                  <a:ext cx="1263804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/>
                <p:cNvSpPr/>
                <p:nvPr/>
              </p:nvSpPr>
              <p:spPr>
                <a:xfrm>
                  <a:off x="2971800" y="2971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4715107" y="1524000"/>
                <a:ext cx="1457093" cy="1016652"/>
                <a:chOff x="4715107" y="2209800"/>
                <a:chExt cx="1457093" cy="1016652"/>
              </a:xfrm>
            </p:grpSpPr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4715107" y="2209800"/>
                  <a:ext cx="1304693" cy="711852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5867400" y="2921652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286000" y="2546163"/>
                <a:ext cx="730437" cy="1035237"/>
                <a:chOff x="2286000" y="3231963"/>
                <a:chExt cx="730437" cy="1035237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2286000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Arrow Connector 17"/>
                <p:cNvCxnSpPr>
                  <a:stCxn id="14" idx="3"/>
                  <a:endCxn id="16" idx="0"/>
                </p:cNvCxnSpPr>
                <p:nvPr/>
              </p:nvCxnSpPr>
              <p:spPr>
                <a:xfrm flipH="1">
                  <a:off x="2438400" y="3231963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3231963" y="2546163"/>
                <a:ext cx="719285" cy="1035237"/>
                <a:chOff x="3231963" y="3231963"/>
                <a:chExt cx="719285" cy="1035237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36464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Arrow Connector 20"/>
                <p:cNvCxnSpPr>
                  <a:stCxn id="14" idx="5"/>
                </p:cNvCxnSpPr>
                <p:nvPr/>
              </p:nvCxnSpPr>
              <p:spPr>
                <a:xfrm>
                  <a:off x="3231963" y="3231963"/>
                  <a:ext cx="566885" cy="73043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5192752" y="2514600"/>
                <a:ext cx="730437" cy="1035237"/>
                <a:chOff x="5192752" y="3200400"/>
                <a:chExt cx="730437" cy="1035237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192752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/>
                <p:cNvCxnSpPr>
                  <a:endCxn id="28" idx="0"/>
                </p:cNvCxnSpPr>
                <p:nvPr/>
              </p:nvCxnSpPr>
              <p:spPr>
                <a:xfrm flipH="1">
                  <a:off x="5345152" y="3200400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6138715" y="2514600"/>
                <a:ext cx="719285" cy="1035237"/>
                <a:chOff x="6138715" y="3200400"/>
                <a:chExt cx="719285" cy="1035237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6553200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6138715" y="3200400"/>
                  <a:ext cx="5668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1828800" y="3536763"/>
                <a:ext cx="501837" cy="1035237"/>
                <a:chOff x="1828800" y="4222563"/>
                <a:chExt cx="501837" cy="1035237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8288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Arrow Connector 34"/>
                <p:cNvCxnSpPr>
                  <a:stCxn id="16" idx="3"/>
                </p:cNvCxnSpPr>
                <p:nvPr/>
              </p:nvCxnSpPr>
              <p:spPr>
                <a:xfrm flipH="1">
                  <a:off x="20127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2557315" y="3536763"/>
                <a:ext cx="414485" cy="1035237"/>
                <a:chOff x="2557315" y="4222563"/>
                <a:chExt cx="414485" cy="1035237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6670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Arrow Connector 35"/>
                <p:cNvCxnSpPr>
                  <a:endCxn id="34" idx="0"/>
                </p:cNvCxnSpPr>
                <p:nvPr/>
              </p:nvCxnSpPr>
              <p:spPr>
                <a:xfrm>
                  <a:off x="25573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3352800" y="3549837"/>
                <a:ext cx="381000" cy="1022163"/>
                <a:chOff x="3245037" y="4235637"/>
                <a:chExt cx="381000" cy="1022163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3245037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 flipH="1">
                  <a:off x="3384365" y="4235637"/>
                  <a:ext cx="241672" cy="7173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3928915" y="3536763"/>
                <a:ext cx="414485" cy="1035237"/>
                <a:chOff x="3928915" y="4222563"/>
                <a:chExt cx="414485" cy="1035237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>
                  <a:endCxn id="49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/>
              <p:cNvGrpSpPr/>
              <p:nvPr/>
            </p:nvGrpSpPr>
            <p:grpSpPr>
              <a:xfrm>
                <a:off x="47559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/>
              <p:cNvGrpSpPr/>
              <p:nvPr/>
            </p:nvGrpSpPr>
            <p:grpSpPr>
              <a:xfrm>
                <a:off x="61275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Arrow Connector 78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54529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>
                  <a:endCxn id="81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/>
              <p:cNvGrpSpPr/>
              <p:nvPr/>
            </p:nvGrpSpPr>
            <p:grpSpPr>
              <a:xfrm>
                <a:off x="68245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Arrow Connector 84"/>
                <p:cNvCxnSpPr>
                  <a:endCxn id="84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/>
              <p:cNvGrpSpPr/>
              <p:nvPr/>
            </p:nvGrpSpPr>
            <p:grpSpPr>
              <a:xfrm>
                <a:off x="16002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87" name="Oval 86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8" name="Straight Arrow Connector 87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90" name="Oval 89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1" name="Straight Arrow Connector 90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9" name="Group 98"/>
              <p:cNvGrpSpPr/>
              <p:nvPr/>
            </p:nvGrpSpPr>
            <p:grpSpPr>
              <a:xfrm>
                <a:off x="24384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104" name="Oval 103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5" name="Straight Arrow Connector 104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102" name="Oval 101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3" name="Straight Arrow Connector 102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447800" y="4122690"/>
            <a:ext cx="6019800" cy="1592310"/>
            <a:chOff x="1447800" y="4122690"/>
            <a:chExt cx="6019800" cy="1592310"/>
          </a:xfrm>
        </p:grpSpPr>
        <p:sp>
          <p:nvSpPr>
            <p:cNvPr id="93" name="Rounded Rectangle 92"/>
            <p:cNvSpPr/>
            <p:nvPr/>
          </p:nvSpPr>
          <p:spPr>
            <a:xfrm>
              <a:off x="1447800" y="5257800"/>
              <a:ext cx="2209800" cy="4572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3886200" y="4122690"/>
              <a:ext cx="3581400" cy="52551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5" name="Cloud Callout 24"/>
          <p:cNvSpPr/>
          <p:nvPr/>
        </p:nvSpPr>
        <p:spPr>
          <a:xfrm>
            <a:off x="0" y="1143000"/>
            <a:ext cx="3155796" cy="1349574"/>
          </a:xfrm>
          <a:prstGeom prst="cloudCallout">
            <a:avLst>
              <a:gd name="adj1" fmla="val -30846"/>
              <a:gd name="adj2" fmla="val 8019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 any </a:t>
            </a:r>
            <a:r>
              <a:rPr lang="en-US" b="1" dirty="0">
                <a:solidFill>
                  <a:schemeClr val="tx1"/>
                </a:solidFill>
              </a:rPr>
              <a:t>complete binary tree</a:t>
            </a:r>
            <a:r>
              <a:rPr lang="en-US" dirty="0">
                <a:solidFill>
                  <a:schemeClr val="tx1"/>
                </a:solidFill>
              </a:rPr>
              <a:t>, how many nodes satisfy heap property ?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1562496" y="1307068"/>
            <a:ext cx="5752704" cy="4407932"/>
            <a:chOff x="1562496" y="1295400"/>
            <a:chExt cx="5752704" cy="4407932"/>
          </a:xfrm>
        </p:grpSpPr>
        <p:sp>
          <p:nvSpPr>
            <p:cNvPr id="95" name="TextBox 94"/>
            <p:cNvSpPr txBox="1"/>
            <p:nvPr/>
          </p:nvSpPr>
          <p:spPr>
            <a:xfrm>
              <a:off x="4381896" y="1295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98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895600" y="2286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209800" y="3276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37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52600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85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791200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33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181600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6198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5154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590800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17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3150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0008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88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724400" y="4202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41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5248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21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0582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29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8964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76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562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47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943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75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400696" y="5334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781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57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124200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</p:grpSp>
      <p:sp>
        <p:nvSpPr>
          <p:cNvPr id="32" name="Down Ribbon 31"/>
          <p:cNvSpPr/>
          <p:nvPr/>
        </p:nvSpPr>
        <p:spPr>
          <a:xfrm>
            <a:off x="3180388" y="5822763"/>
            <a:ext cx="4668212" cy="959037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Property </a:t>
            </a:r>
            <a:r>
              <a:rPr lang="en-US" b="1" u="sng" dirty="0">
                <a:solidFill>
                  <a:schemeClr val="tx1"/>
                </a:solidFill>
              </a:rPr>
              <a:t>holds</a:t>
            </a:r>
            <a:r>
              <a:rPr lang="en-US" dirty="0">
                <a:solidFill>
                  <a:schemeClr val="tx1"/>
                </a:solidFill>
              </a:rPr>
              <a:t> for all leaf nodes since they have no children 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8" name="Up Arrow 127"/>
          <p:cNvSpPr/>
          <p:nvPr/>
        </p:nvSpPr>
        <p:spPr>
          <a:xfrm>
            <a:off x="8077200" y="2576940"/>
            <a:ext cx="685800" cy="1842660"/>
          </a:xfrm>
          <a:prstGeom prst="up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TextBox 118"/>
          <p:cNvSpPr txBox="1"/>
          <p:nvPr/>
        </p:nvSpPr>
        <p:spPr>
          <a:xfrm>
            <a:off x="7848600" y="4535269"/>
            <a:ext cx="1200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Bottom-up</a:t>
            </a:r>
          </a:p>
          <a:p>
            <a:r>
              <a:rPr lang="en-US" dirty="0"/>
              <a:t>approach</a:t>
            </a:r>
            <a:endParaRPr lang="en-IN" dirty="0"/>
          </a:p>
        </p:txBody>
      </p:sp>
      <p:sp>
        <p:nvSpPr>
          <p:cNvPr id="120" name="Cloud Callout 119"/>
          <p:cNvSpPr/>
          <p:nvPr/>
        </p:nvSpPr>
        <p:spPr>
          <a:xfrm>
            <a:off x="152400" y="1295400"/>
            <a:ext cx="3155796" cy="1349574"/>
          </a:xfrm>
          <a:prstGeom prst="cloudCallout">
            <a:avLst>
              <a:gd name="adj1" fmla="val -30846"/>
              <a:gd name="adj2" fmla="val 8019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Does it suggest a </a:t>
            </a:r>
            <a:r>
              <a:rPr lang="en-US" b="1" dirty="0">
                <a:solidFill>
                  <a:srgbClr val="7030A0"/>
                </a:solidFill>
              </a:rPr>
              <a:t>new approach </a:t>
            </a:r>
            <a:r>
              <a:rPr lang="en-US" dirty="0">
                <a:solidFill>
                  <a:schemeClr val="tx1"/>
                </a:solidFill>
              </a:rPr>
              <a:t>to build binary heap 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4C2CA5B9-1714-4B4F-BAA2-FC6D1DE2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0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32" grpId="0" animBg="1"/>
      <p:bldP spid="128" grpId="0" animBg="1"/>
      <p:bldP spid="119" grpId="0"/>
      <p:bldP spid="120" grpId="0" animBg="1"/>
      <p:bldP spid="12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 new approach </a:t>
            </a:r>
            <a:r>
              <a:rPr lang="en-US" sz="3200" b="1" dirty="0"/>
              <a:t>to build binary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Just copy the given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elements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} into an array </a:t>
                </a:r>
                <a:r>
                  <a:rPr lang="en-US" sz="2000" b="1" dirty="0"/>
                  <a:t>H</a:t>
                </a:r>
                <a:r>
                  <a:rPr lang="en-US" sz="20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The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heap property </a:t>
                </a:r>
                <a:r>
                  <a:rPr lang="en-US" sz="2000" dirty="0"/>
                  <a:t>holds for all the leaf nodes in the corresponding complete binary tree.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Leaving all the leaf nodes,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process the elements in the  decreasing order of their numbering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and set the heap property for each of them.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2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12058</TotalTime>
  <Words>1897</Words>
  <Application>Microsoft Macintosh PowerPoint</Application>
  <PresentationFormat>On-screen Show (4:3)</PresentationFormat>
  <Paragraphs>603</Paragraphs>
  <Slides>34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Cambria Math</vt:lpstr>
      <vt:lpstr>Wingdings</vt:lpstr>
      <vt:lpstr>Office Theme</vt:lpstr>
      <vt:lpstr>Data Structures and Algorithms (ESO207A) </vt:lpstr>
      <vt:lpstr>Recap from the last lecture</vt:lpstr>
      <vt:lpstr>Building a Binary heap</vt:lpstr>
      <vt:lpstr>Building a Binary heap</vt:lpstr>
      <vt:lpstr>Building a Binary heap incrementally</vt:lpstr>
      <vt:lpstr>Building a Binary heap incrementally</vt:lpstr>
      <vt:lpstr>Heap Property</vt:lpstr>
      <vt:lpstr>PowerPoint Presentation</vt:lpstr>
      <vt:lpstr>A new approach to build binary heap</vt:lpstr>
      <vt:lpstr>A new approach to build binary heap </vt:lpstr>
      <vt:lpstr>A new approach to build binary heap </vt:lpstr>
      <vt:lpstr>A new approach to build binary heap </vt:lpstr>
      <vt:lpstr>A new approach to build binary heap </vt:lpstr>
      <vt:lpstr>A new approach to build binary heap </vt:lpstr>
      <vt:lpstr>A new approach to build binary heap </vt:lpstr>
      <vt:lpstr>A new approach to build binary heap </vt:lpstr>
      <vt:lpstr>A new approach to build binary heap </vt:lpstr>
      <vt:lpstr>A new approach to build binary heap </vt:lpstr>
      <vt:lpstr>A new approach to build binary heap </vt:lpstr>
      <vt:lpstr>A new approach to build binary heap </vt:lpstr>
      <vt:lpstr>Heapify(i,H)</vt:lpstr>
      <vt:lpstr>Heapify(i,H)</vt:lpstr>
      <vt:lpstr>Building Binary heap in O(n) time</vt:lpstr>
      <vt:lpstr>A complete binary tree</vt:lpstr>
      <vt:lpstr>Building Binary heap in O(n) time</vt:lpstr>
      <vt:lpstr>Sorting</vt:lpstr>
      <vt:lpstr>Heap Sort</vt:lpstr>
      <vt:lpstr>Binary trees beyond searching and sorting</vt:lpstr>
      <vt:lpstr>Interesting problems on sequences</vt:lpstr>
      <vt:lpstr>What is a sequence ?</vt:lpstr>
      <vt:lpstr>Problem 1</vt:lpstr>
      <vt:lpstr>Problem 1</vt:lpstr>
      <vt:lpstr>Problem 1</vt:lpstr>
      <vt:lpstr>Problem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1172</cp:revision>
  <dcterms:created xsi:type="dcterms:W3CDTF">2011-12-03T04:13:03Z</dcterms:created>
  <dcterms:modified xsi:type="dcterms:W3CDTF">2022-10-19T07:54:00Z</dcterms:modified>
</cp:coreProperties>
</file>