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28" r:id="rId2"/>
    <p:sldId id="408" r:id="rId3"/>
    <p:sldId id="382" r:id="rId4"/>
    <p:sldId id="591" r:id="rId5"/>
    <p:sldId id="587" r:id="rId6"/>
    <p:sldId id="257" r:id="rId7"/>
    <p:sldId id="259" r:id="rId8"/>
    <p:sldId id="260" r:id="rId9"/>
    <p:sldId id="261" r:id="rId10"/>
    <p:sldId id="262" r:id="rId11"/>
    <p:sldId id="263" r:id="rId12"/>
    <p:sldId id="318" r:id="rId13"/>
    <p:sldId id="319" r:id="rId14"/>
    <p:sldId id="264" r:id="rId15"/>
    <p:sldId id="266" r:id="rId16"/>
    <p:sldId id="267" r:id="rId17"/>
    <p:sldId id="589" r:id="rId18"/>
    <p:sldId id="515" r:id="rId19"/>
    <p:sldId id="548" r:id="rId20"/>
    <p:sldId id="535" r:id="rId21"/>
    <p:sldId id="575" r:id="rId22"/>
    <p:sldId id="451" r:id="rId23"/>
    <p:sldId id="442" r:id="rId24"/>
    <p:sldId id="583" r:id="rId25"/>
    <p:sldId id="452" r:id="rId26"/>
    <p:sldId id="59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6" autoAdjust="0"/>
    <p:restoredTop sz="81670" autoAdjust="0"/>
  </p:normalViewPr>
  <p:slideViewPr>
    <p:cSldViewPr>
      <p:cViewPr varScale="1">
        <p:scale>
          <a:sx n="62" d="100"/>
          <a:sy n="62" d="100"/>
        </p:scale>
        <p:origin x="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Let us take a close look at the problem. Suppose there are two candidates Ram and Mohan. Both study hard for JEE(Mains) and JEE(Advanced). It turns out that Ram outperforms Mohan in JEE Advanced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Ram prefers NIT Warangal Electrical.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Mohan prefers IITK Civil.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Unfortunately both these seats remain vacant and none of them get their desired programs.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  <p:extLst>
      <p:ext uri="{BB962C8B-B14F-4D97-AF65-F5344CB8AC3E}">
        <p14:creationId xmlns:p14="http://schemas.microsoft.com/office/powerpoint/2010/main" val="395956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Shyam gets NIT Warangal Electrical though his rank is inferior to that of Ram.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reason: On the date of spot round at NIT Warangal, Ram is unable to come physically to NIT Warangal but Shyam does.</a:t>
            </a:r>
          </a:p>
        </p:txBody>
      </p:sp>
    </p:spTree>
    <p:extLst>
      <p:ext uri="{BB962C8B-B14F-4D97-AF65-F5344CB8AC3E}">
        <p14:creationId xmlns:p14="http://schemas.microsoft.com/office/powerpoint/2010/main" val="94028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solve any problem in this paradigm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step (</a:t>
            </a:r>
            <a:r>
              <a:rPr lang="en-US" b="1" baseline="0" dirty="0"/>
              <a:t>Combine</a:t>
            </a:r>
            <a:r>
              <a:rPr lang="en-US" baseline="0" dirty="0"/>
              <a:t> step)</a:t>
            </a:r>
            <a:r>
              <a:rPr lang="en-US" dirty="0"/>
              <a:t> is usually the main </a:t>
            </a:r>
            <a:r>
              <a:rPr lang="en-US" b="1" dirty="0"/>
              <a:t>nontrivial</a:t>
            </a:r>
            <a:r>
              <a:rPr lang="en-US" dirty="0"/>
              <a:t> step in the design of an algorithm using divide and conquer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10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Overview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rgbClr val="7030A0"/>
                </a:solidFill>
              </a:rPr>
              <a:t> Motivation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10</a:t>
            </a:fld>
            <a:endParaRPr sz="1200">
              <a:solidFill>
                <a:srgbClr val="888888"/>
              </a:solidFill>
            </a:endParaRPr>
          </a:p>
        </p:txBody>
      </p:sp>
      <p:graphicFrame>
        <p:nvGraphicFramePr>
          <p:cNvPr id="132" name="Table 132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3" name="Table 133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4" name="Shape 134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137" name="Group 137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>
              <a:off x="0" y="718456"/>
              <a:ext cx="152400" cy="272144"/>
              <a:chOff x="0" y="0"/>
              <a:chExt cx="152400" cy="272143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141" name="Shape 14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 14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5" name="Group 155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8" name="Group 158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1" name="Group 161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159" name="Shape 15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08" name="Group 20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174" name="Group 17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8" name="Group 19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9" name="Shape 209"/>
          <p:cNvSpPr/>
          <p:nvPr/>
        </p:nvSpPr>
        <p:spPr>
          <a:xfrm>
            <a:off x="1393035" y="2543251"/>
            <a:ext cx="110964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25791E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 </a:t>
            </a:r>
            <a:r>
              <a:rPr sz="1400" b="1">
                <a:solidFill>
                  <a:srgbClr val="C00000"/>
                </a:solidFill>
              </a:rPr>
              <a:t>    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6809979" y="2896705"/>
            <a:ext cx="154690" cy="2100945"/>
            <a:chOff x="0" y="0"/>
            <a:chExt cx="154689" cy="2100943"/>
          </a:xfrm>
        </p:grpSpPr>
        <p:grpSp>
          <p:nvGrpSpPr>
            <p:cNvPr id="212" name="Group 212"/>
            <p:cNvGrpSpPr/>
            <p:nvPr/>
          </p:nvGrpSpPr>
          <p:grpSpPr>
            <a:xfrm>
              <a:off x="2288" y="0"/>
              <a:ext cx="152401" cy="272144"/>
              <a:chOff x="0" y="0"/>
              <a:chExt cx="152400" cy="272143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15" name="Group 215"/>
            <p:cNvGrpSpPr/>
            <p:nvPr/>
          </p:nvGrpSpPr>
          <p:grpSpPr>
            <a:xfrm>
              <a:off x="-1" y="1845532"/>
              <a:ext cx="152401" cy="255412"/>
              <a:chOff x="0" y="0"/>
              <a:chExt cx="152400" cy="255411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19050" y="0"/>
                <a:ext cx="114300" cy="109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0" y="109461"/>
                <a:ext cx="152400" cy="145951"/>
              </a:xfrm>
              <a:prstGeom prst="roundRect">
                <a:avLst>
                  <a:gd name="adj" fmla="val 16667"/>
                </a:avLst>
              </a:pr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23" name="Group 223"/>
          <p:cNvGrpSpPr/>
          <p:nvPr/>
        </p:nvGrpSpPr>
        <p:grpSpPr>
          <a:xfrm>
            <a:off x="2921000" y="2563989"/>
            <a:ext cx="152400" cy="2084212"/>
            <a:chOff x="0" y="0"/>
            <a:chExt cx="152400" cy="2084211"/>
          </a:xfrm>
        </p:grpSpPr>
        <p:grpSp>
          <p:nvGrpSpPr>
            <p:cNvPr id="219" name="Group 219"/>
            <p:cNvGrpSpPr/>
            <p:nvPr/>
          </p:nvGrpSpPr>
          <p:grpSpPr>
            <a:xfrm>
              <a:off x="0" y="1812068"/>
              <a:ext cx="152400" cy="272144"/>
              <a:chOff x="0" y="0"/>
              <a:chExt cx="152400" cy="272143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22" name="Group 222"/>
            <p:cNvGrpSpPr/>
            <p:nvPr/>
          </p:nvGrpSpPr>
          <p:grpSpPr>
            <a:xfrm>
              <a:off x="0" y="-1"/>
              <a:ext cx="152400" cy="255412"/>
              <a:chOff x="0" y="0"/>
              <a:chExt cx="152400" cy="255411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19050" y="0"/>
                <a:ext cx="114300" cy="109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0" y="109461"/>
                <a:ext cx="152400" cy="145951"/>
              </a:xfrm>
              <a:prstGeom prst="roundRect">
                <a:avLst>
                  <a:gd name="adj" fmla="val 16667"/>
                </a:avLst>
              </a:prstGeom>
              <a:solidFill>
                <a:srgbClr val="95373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24" name="Shape 224"/>
          <p:cNvSpPr/>
          <p:nvPr/>
        </p:nvSpPr>
        <p:spPr>
          <a:xfrm>
            <a:off x="990600" y="4376056"/>
            <a:ext cx="162560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 b="1">
                <a:solidFill>
                  <a:srgbClr val="1F7B1E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225" name="Shape 225"/>
          <p:cNvSpPr/>
          <p:nvPr/>
        </p:nvSpPr>
        <p:spPr>
          <a:xfrm>
            <a:off x="46537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226" name="Shape 226"/>
          <p:cNvSpPr/>
          <p:nvPr/>
        </p:nvSpPr>
        <p:spPr>
          <a:xfrm>
            <a:off x="4638840" y="2891001"/>
            <a:ext cx="17236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>
                <a:solidFill>
                  <a:srgbClr val="0070C0"/>
                </a:solidFill>
              </a:rPr>
              <a:t>NIT Warangal </a:t>
            </a:r>
            <a:r>
              <a:rPr sz="1200">
                <a:solidFill>
                  <a:srgbClr val="002060"/>
                </a:solidFill>
              </a:rPr>
              <a:t>Electrical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227" name="Shape 22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0" name="Shape 230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231" name="Shape 231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Mohan</a:t>
            </a:r>
          </a:p>
        </p:txBody>
      </p:sp>
      <p:sp>
        <p:nvSpPr>
          <p:cNvPr id="235" name="Shape 235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sp>
        <p:nvSpPr>
          <p:cNvPr id="236" name="Shape 236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37" name="Shape 237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  <p:bldP spid="132" grpId="0" animBg="1" advAuto="0"/>
      <p:bldP spid="133" grpId="0" animBg="1" advAuto="0"/>
      <p:bldP spid="134" grpId="0" animBg="1" advAuto="0"/>
      <p:bldP spid="171" grpId="0" animBg="1" advAuto="0"/>
      <p:bldP spid="208" grpId="0" animBg="1" advAuto="0"/>
      <p:bldP spid="209" grpId="0" animBg="1" advAuto="0"/>
      <p:bldP spid="216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9" grpId="0" animBg="1" advAuto="0"/>
      <p:bldP spid="230" grpId="0" animBg="1" advAuto="0"/>
      <p:bldP spid="233" grpId="0" animBg="1" advAuto="0"/>
      <p:bldP spid="234" grpId="0" animBg="1" advAuto="0"/>
      <p:bldP spid="235" grpId="0" animBg="1" advAuto="0"/>
      <p:bldP spid="236" grpId="0" animBg="1" advAuto="0"/>
      <p:bldP spid="23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11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6815887" y="2878138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2915271" y="2563989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7236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>
                <a:solidFill>
                  <a:srgbClr val="0070C0"/>
                </a:solidFill>
              </a:rPr>
              <a:t>NIT Warangal </a:t>
            </a:r>
            <a:r>
              <a:rPr sz="1200">
                <a:solidFill>
                  <a:srgbClr val="002060"/>
                </a:solidFill>
              </a:rPr>
              <a:t>Electrical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 advAuto="0"/>
      <p:bldP spid="36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12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2933700" y="4383833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6811654" y="4749217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7236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>
                <a:solidFill>
                  <a:srgbClr val="0070C0"/>
                </a:solidFill>
              </a:rPr>
              <a:t>NIT Warangal </a:t>
            </a:r>
            <a:r>
              <a:rPr sz="1200">
                <a:solidFill>
                  <a:srgbClr val="002060"/>
                </a:solidFill>
              </a:rPr>
              <a:t>Electrical</a:t>
            </a:r>
          </a:p>
        </p:txBody>
      </p:sp>
      <p:sp>
        <p:nvSpPr>
          <p:cNvPr id="334" name="Shape 334"/>
          <p:cNvSpPr/>
          <p:nvPr/>
        </p:nvSpPr>
        <p:spPr>
          <a:xfrm>
            <a:off x="2857499" y="2542557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DCDB"/>
          </a:solidFill>
          <a:ln w="25400">
            <a:solidFill>
              <a:srgbClr val="D99694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39685" y="2874313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9CDE5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8" name="Group 338"/>
          <p:cNvGrpSpPr/>
          <p:nvPr/>
        </p:nvGrpSpPr>
        <p:grpSpPr>
          <a:xfrm>
            <a:off x="6815887" y="5486146"/>
            <a:ext cx="152401" cy="255412"/>
            <a:chOff x="0" y="0"/>
            <a:chExt cx="152400" cy="255411"/>
          </a:xfrm>
        </p:grpSpPr>
        <p:sp>
          <p:nvSpPr>
            <p:cNvPr id="336" name="Shape 336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8048064" y="5434781"/>
            <a:ext cx="7615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Shyam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7569200" y="3519239"/>
            <a:ext cx="1447800" cy="519361"/>
            <a:chOff x="0" y="0"/>
            <a:chExt cx="1447800" cy="51936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47800" cy="519361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5353" y="80610"/>
              <a:ext cx="13970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SPOT round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819464" y="5499313"/>
            <a:ext cx="152401" cy="255412"/>
            <a:chOff x="0" y="0"/>
            <a:chExt cx="152400" cy="255411"/>
          </a:xfrm>
        </p:grpSpPr>
        <p:sp>
          <p:nvSpPr>
            <p:cNvPr id="347" name="Shape 34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2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 advAuto="0"/>
      <p:bldP spid="335" grpId="0" animBg="1" advAuto="0"/>
      <p:bldP spid="338" grpId="0" animBg="1" advAuto="0"/>
      <p:bldP spid="339" grpId="0" animBg="1" advAuto="0"/>
      <p:bldP spid="346" grpId="0" animBg="1" advAuto="0"/>
      <p:bldP spid="349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241"/>
          <p:cNvGraphicFramePr/>
          <p:nvPr/>
        </p:nvGraphicFramePr>
        <p:xfrm>
          <a:off x="4640964" y="1752600"/>
          <a:ext cx="2799864" cy="4419600"/>
        </p:xfrm>
        <a:graphic>
          <a:graphicData uri="http://schemas.openxmlformats.org/drawingml/2006/table">
            <a:tbl>
              <a:tblPr firstRow="1" bandRow="1"/>
              <a:tblGrid>
                <a:gridCol w="175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78" name="Group 278"/>
          <p:cNvGrpSpPr/>
          <p:nvPr/>
        </p:nvGrpSpPr>
        <p:grpSpPr>
          <a:xfrm>
            <a:off x="6812268" y="1829905"/>
            <a:ext cx="159637" cy="4267201"/>
            <a:chOff x="0" y="0"/>
            <a:chExt cx="159636" cy="4267199"/>
          </a:xfrm>
        </p:grpSpPr>
        <p:grpSp>
          <p:nvGrpSpPr>
            <p:cNvPr id="244" name="Group 244"/>
            <p:cNvGrpSpPr/>
            <p:nvPr/>
          </p:nvGrpSpPr>
          <p:grpSpPr>
            <a:xfrm>
              <a:off x="7236" y="-1"/>
              <a:ext cx="152401" cy="272144"/>
              <a:chOff x="0" y="0"/>
              <a:chExt cx="152400" cy="272143"/>
            </a:xfrm>
          </p:grpSpPr>
          <p:sp>
            <p:nvSpPr>
              <p:cNvPr id="242" name="Shape 24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7" name="Group 247"/>
            <p:cNvGrpSpPr/>
            <p:nvPr/>
          </p:nvGrpSpPr>
          <p:grpSpPr>
            <a:xfrm>
              <a:off x="7236" y="337456"/>
              <a:ext cx="152401" cy="272144"/>
              <a:chOff x="0" y="0"/>
              <a:chExt cx="152400" cy="27214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>
              <a:off x="7236" y="718456"/>
              <a:ext cx="152401" cy="272144"/>
              <a:chOff x="0" y="0"/>
              <a:chExt cx="152400" cy="272143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7236" y="1447799"/>
              <a:ext cx="152401" cy="272145"/>
              <a:chOff x="0" y="0"/>
              <a:chExt cx="152400" cy="272143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7236" y="1828799"/>
              <a:ext cx="152401" cy="272145"/>
              <a:chOff x="0" y="0"/>
              <a:chExt cx="152400" cy="27214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7236" y="2166256"/>
              <a:ext cx="152401" cy="272144"/>
              <a:chOff x="0" y="0"/>
              <a:chExt cx="152400" cy="272143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7236" y="2514599"/>
              <a:ext cx="152401" cy="272145"/>
              <a:chOff x="0" y="0"/>
              <a:chExt cx="152400" cy="272143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7236" y="2895599"/>
              <a:ext cx="152401" cy="272145"/>
              <a:chOff x="0" y="0"/>
              <a:chExt cx="152400" cy="272143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7236" y="3276599"/>
              <a:ext cx="152401" cy="272145"/>
              <a:chOff x="0" y="0"/>
              <a:chExt cx="152400" cy="272143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7236" y="3657599"/>
              <a:ext cx="152401" cy="272145"/>
              <a:chOff x="0" y="0"/>
              <a:chExt cx="152400" cy="272143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C6D9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7236" y="3995056"/>
              <a:ext cx="152401" cy="272144"/>
              <a:chOff x="0" y="0"/>
              <a:chExt cx="152400" cy="272143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1066799"/>
              <a:ext cx="152401" cy="272145"/>
              <a:chOff x="0" y="0"/>
              <a:chExt cx="152400" cy="272143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B9CD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9" name="Shape 279"/>
          <p:cNvSpPr/>
          <p:nvPr/>
        </p:nvSpPr>
        <p:spPr>
          <a:xfrm>
            <a:off x="6412318" y="1234110"/>
            <a:ext cx="1010338" cy="4978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300" b="1">
                <a:solidFill>
                  <a:srgbClr val="0070C0"/>
                </a:solidFill>
              </a:rPr>
              <a:t>JEE</a:t>
            </a:r>
          </a:p>
          <a:p>
            <a:pPr lvl="0" algn="ctr"/>
            <a:r>
              <a:rPr sz="1300" b="1">
                <a:solidFill>
                  <a:srgbClr val="0070C0"/>
                </a:solidFill>
              </a:rPr>
              <a:t>(Mains)</a:t>
            </a:r>
          </a:p>
        </p:txBody>
      </p:sp>
      <p:sp>
        <p:nvSpPr>
          <p:cNvPr id="280" name="Shape 280"/>
          <p:cNvSpPr/>
          <p:nvPr/>
        </p:nvSpPr>
        <p:spPr>
          <a:xfrm>
            <a:off x="4648200" y="1216679"/>
            <a:ext cx="1774612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 </a:t>
            </a:r>
          </a:p>
          <a:p>
            <a:pPr lvl="0" algn="ctr"/>
            <a:r>
              <a:rPr sz="1400" b="1">
                <a:solidFill>
                  <a:srgbClr val="0D39FB"/>
                </a:solidFill>
              </a:rPr>
              <a:t>CSAB</a:t>
            </a:r>
            <a:r>
              <a:rPr sz="1400">
                <a:solidFill>
                  <a:srgbClr val="7030A0"/>
                </a:solidFill>
              </a:rPr>
              <a:t> Institutes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838200" y="1783079"/>
          <a:ext cx="2700109" cy="4389120"/>
        </p:xfrm>
        <a:graphic>
          <a:graphicData uri="http://schemas.openxmlformats.org/drawingml/2006/table">
            <a:tbl>
              <a:tblPr firstRow="1" bandRow="1"/>
              <a:tblGrid>
                <a:gridCol w="160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C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05255">
              <a:defRPr sz="1800"/>
            </a:pPr>
            <a:r>
              <a:rPr sz="3564" b="1"/>
              <a:t>A closer look at the </a:t>
            </a:r>
            <a:r>
              <a:rPr sz="3564" b="1">
                <a:solidFill>
                  <a:srgbClr val="7030A0"/>
                </a:solidFill>
              </a:rPr>
              <a:t>problem</a:t>
            </a:r>
            <a:br>
              <a:rPr sz="3564" b="1">
                <a:solidFill>
                  <a:srgbClr val="7030A0"/>
                </a:solidFill>
              </a:rPr>
            </a:br>
            <a:endParaRPr sz="3564" b="1">
              <a:solidFill>
                <a:srgbClr val="7030A0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13</a:t>
            </a:fld>
            <a:endParaRPr sz="1200">
              <a:solidFill>
                <a:srgbClr val="888888"/>
              </a:solidFill>
            </a:endParaRPr>
          </a:p>
        </p:txBody>
      </p:sp>
      <p:grpSp>
        <p:nvGrpSpPr>
          <p:cNvPr id="317" name="Group 317"/>
          <p:cNvGrpSpPr/>
          <p:nvPr/>
        </p:nvGrpSpPr>
        <p:grpSpPr>
          <a:xfrm>
            <a:off x="2933700" y="1828799"/>
            <a:ext cx="152400" cy="4267201"/>
            <a:chOff x="0" y="0"/>
            <a:chExt cx="152400" cy="4267199"/>
          </a:xfrm>
        </p:grpSpPr>
        <p:grpSp>
          <p:nvGrpSpPr>
            <p:cNvPr id="286" name="Group 286"/>
            <p:cNvGrpSpPr/>
            <p:nvPr/>
          </p:nvGrpSpPr>
          <p:grpSpPr>
            <a:xfrm>
              <a:off x="0" y="337456"/>
              <a:ext cx="152400" cy="272144"/>
              <a:chOff x="0" y="0"/>
              <a:chExt cx="152400" cy="27214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0" y="1099457"/>
              <a:ext cx="152400" cy="272144"/>
              <a:chOff x="0" y="0"/>
              <a:chExt cx="152400" cy="272143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>
              <a:off x="0" y="1447799"/>
              <a:ext cx="152400" cy="272145"/>
              <a:chOff x="0" y="0"/>
              <a:chExt cx="152400" cy="272143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>
              <a:off x="0" y="1785256"/>
              <a:ext cx="152400" cy="272144"/>
              <a:chOff x="0" y="0"/>
              <a:chExt cx="152400" cy="272143"/>
            </a:xfrm>
          </p:grpSpPr>
          <p:sp>
            <p:nvSpPr>
              <p:cNvPr id="293" name="Shape 293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98" name="Group 298"/>
            <p:cNvGrpSpPr/>
            <p:nvPr/>
          </p:nvGrpSpPr>
          <p:grpSpPr>
            <a:xfrm>
              <a:off x="0" y="2166256"/>
              <a:ext cx="152400" cy="272144"/>
              <a:chOff x="0" y="0"/>
              <a:chExt cx="152400" cy="272143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0" y="2895599"/>
              <a:ext cx="152400" cy="272145"/>
              <a:chOff x="0" y="0"/>
              <a:chExt cx="152400" cy="272143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>
              <a:off x="0" y="3276599"/>
              <a:ext cx="152400" cy="272145"/>
              <a:chOff x="0" y="0"/>
              <a:chExt cx="152400" cy="272143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>
              <a:off x="0" y="3657599"/>
              <a:ext cx="152400" cy="272145"/>
              <a:chOff x="0" y="0"/>
              <a:chExt cx="152400" cy="272143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>
              <a:off x="0" y="3995056"/>
              <a:ext cx="152400" cy="272144"/>
              <a:chOff x="0" y="0"/>
              <a:chExt cx="152400" cy="272143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>
              <a:off x="0" y="-1"/>
              <a:ext cx="152400" cy="272144"/>
              <a:chOff x="0" y="0"/>
              <a:chExt cx="152400" cy="272143"/>
            </a:xfrm>
          </p:grpSpPr>
          <p:sp>
            <p:nvSpPr>
              <p:cNvPr id="311" name="Shape 311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>
              <a:off x="0" y="2547256"/>
              <a:ext cx="152400" cy="272144"/>
              <a:chOff x="0" y="0"/>
              <a:chExt cx="152400" cy="27214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19050" y="0"/>
                <a:ext cx="114300" cy="1166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116632"/>
                <a:ext cx="152400" cy="155512"/>
              </a:xfrm>
              <a:prstGeom prst="roundRect">
                <a:avLst>
                  <a:gd name="adj" fmla="val 16667"/>
                </a:avLst>
              </a:prstGeom>
              <a:solidFill>
                <a:srgbClr val="E6B9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18" name="Shape 318"/>
          <p:cNvSpPr/>
          <p:nvPr/>
        </p:nvSpPr>
        <p:spPr>
          <a:xfrm>
            <a:off x="1393035" y="2543251"/>
            <a:ext cx="84182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447B1F"/>
                </a:solidFill>
              </a:rPr>
              <a:t>IITK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Civil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2933700" y="4383833"/>
            <a:ext cx="152401" cy="272144"/>
            <a:chOff x="0" y="0"/>
            <a:chExt cx="152400" cy="272143"/>
          </a:xfrm>
        </p:grpSpPr>
        <p:sp>
          <p:nvSpPr>
            <p:cNvPr id="319" name="Shape 319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6815887" y="4750562"/>
            <a:ext cx="152401" cy="255412"/>
            <a:chOff x="0" y="0"/>
            <a:chExt cx="152400" cy="255411"/>
          </a:xfrm>
        </p:grpSpPr>
        <p:sp>
          <p:nvSpPr>
            <p:cNvPr id="322" name="Shape 32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2933700" y="4376056"/>
            <a:ext cx="152400" cy="272144"/>
            <a:chOff x="0" y="0"/>
            <a:chExt cx="152400" cy="272143"/>
          </a:xfrm>
        </p:grpSpPr>
        <p:sp>
          <p:nvSpPr>
            <p:cNvPr id="325" name="Shape 325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30" name="Group 330"/>
          <p:cNvGrpSpPr/>
          <p:nvPr/>
        </p:nvGrpSpPr>
        <p:grpSpPr>
          <a:xfrm>
            <a:off x="6811654" y="4749217"/>
            <a:ext cx="152400" cy="255412"/>
            <a:chOff x="0" y="0"/>
            <a:chExt cx="152400" cy="255411"/>
          </a:xfrm>
        </p:grpSpPr>
        <p:sp>
          <p:nvSpPr>
            <p:cNvPr id="328" name="Shape 328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90600" y="4376056"/>
            <a:ext cx="136784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3B791F"/>
                </a:solidFill>
              </a:rPr>
              <a:t>IITM</a:t>
            </a:r>
            <a:r>
              <a:rPr sz="1400" b="1">
                <a:solidFill>
                  <a:srgbClr val="C00000"/>
                </a:solidFill>
              </a:rPr>
              <a:t> </a:t>
            </a:r>
            <a:r>
              <a:rPr sz="1400" b="1">
                <a:solidFill>
                  <a:srgbClr val="002060"/>
                </a:solidFill>
              </a:rPr>
              <a:t>Metallurgy</a:t>
            </a:r>
          </a:p>
        </p:txBody>
      </p:sp>
      <p:sp>
        <p:nvSpPr>
          <p:cNvPr id="332" name="Shape 332"/>
          <p:cNvSpPr/>
          <p:nvPr/>
        </p:nvSpPr>
        <p:spPr>
          <a:xfrm>
            <a:off x="4641077" y="4730948"/>
            <a:ext cx="180001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400" b="1">
                <a:solidFill>
                  <a:srgbClr val="0070C0"/>
                </a:solidFill>
              </a:rPr>
              <a:t>NIT Surat </a:t>
            </a:r>
            <a:r>
              <a:rPr sz="1400">
                <a:solidFill>
                  <a:srgbClr val="002060"/>
                </a:solidFill>
              </a:rPr>
              <a:t>Mechanical</a:t>
            </a:r>
          </a:p>
        </p:txBody>
      </p:sp>
      <p:sp>
        <p:nvSpPr>
          <p:cNvPr id="333" name="Shape 333"/>
          <p:cNvSpPr/>
          <p:nvPr/>
        </p:nvSpPr>
        <p:spPr>
          <a:xfrm>
            <a:off x="4651540" y="2891001"/>
            <a:ext cx="17236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 b="1">
                <a:solidFill>
                  <a:srgbClr val="0070C0"/>
                </a:solidFill>
              </a:rPr>
              <a:t>NIT Warangal </a:t>
            </a:r>
            <a:r>
              <a:rPr sz="1200">
                <a:solidFill>
                  <a:srgbClr val="002060"/>
                </a:solidFill>
              </a:rPr>
              <a:t>Electrical</a:t>
            </a:r>
          </a:p>
        </p:txBody>
      </p:sp>
      <p:sp>
        <p:nvSpPr>
          <p:cNvPr id="334" name="Shape 334"/>
          <p:cNvSpPr/>
          <p:nvPr/>
        </p:nvSpPr>
        <p:spPr>
          <a:xfrm>
            <a:off x="2857499" y="2542557"/>
            <a:ext cx="304802" cy="304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2DCDB"/>
          </a:solidFill>
          <a:ln w="25400">
            <a:solidFill>
              <a:srgbClr val="D99694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739685" y="2889061"/>
            <a:ext cx="3048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9CDE5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8" name="Group 338"/>
          <p:cNvGrpSpPr/>
          <p:nvPr/>
        </p:nvGrpSpPr>
        <p:grpSpPr>
          <a:xfrm>
            <a:off x="6815887" y="2905175"/>
            <a:ext cx="152401" cy="255412"/>
            <a:chOff x="0" y="0"/>
            <a:chExt cx="152400" cy="255411"/>
          </a:xfrm>
        </p:grpSpPr>
        <p:sp>
          <p:nvSpPr>
            <p:cNvPr id="336" name="Shape 336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8048064" y="5434781"/>
            <a:ext cx="7615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Shyam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2880490" y="3136761"/>
            <a:ext cx="240678" cy="499740"/>
            <a:chOff x="0" y="0"/>
            <a:chExt cx="240677" cy="499739"/>
          </a:xfrm>
        </p:grpSpPr>
        <p:sp>
          <p:nvSpPr>
            <p:cNvPr id="340" name="Shape 34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7569200" y="3519239"/>
            <a:ext cx="1447800" cy="519361"/>
            <a:chOff x="0" y="0"/>
            <a:chExt cx="1447800" cy="519360"/>
          </a:xfrm>
        </p:grpSpPr>
        <p:sp>
          <p:nvSpPr>
            <p:cNvPr id="344" name="Shape 344"/>
            <p:cNvSpPr/>
            <p:nvPr/>
          </p:nvSpPr>
          <p:spPr>
            <a:xfrm>
              <a:off x="0" y="0"/>
              <a:ext cx="1447800" cy="519361"/>
            </a:xfrm>
            <a:prstGeom prst="roundRect">
              <a:avLst>
                <a:gd name="adj" fmla="val 16667"/>
              </a:avLst>
            </a:prstGeom>
            <a:solidFill>
              <a:srgbClr val="E46C0A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5353" y="80610"/>
              <a:ext cx="1397094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SPOT round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819464" y="5499313"/>
            <a:ext cx="152401" cy="255412"/>
            <a:chOff x="0" y="0"/>
            <a:chExt cx="152400" cy="255411"/>
          </a:xfrm>
        </p:grpSpPr>
        <p:sp>
          <p:nvSpPr>
            <p:cNvPr id="347" name="Shape 347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006C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0" name="Shape 350"/>
          <p:cNvSpPr/>
          <p:nvPr/>
        </p:nvSpPr>
        <p:spPr>
          <a:xfrm>
            <a:off x="838200" y="1247456"/>
            <a:ext cx="1600201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1400">
                <a:solidFill>
                  <a:srgbClr val="7030A0"/>
                </a:solidFill>
              </a:rPr>
              <a:t>Allocation in</a:t>
            </a:r>
          </a:p>
          <a:p>
            <a:pPr lvl="0" algn="ctr"/>
            <a:r>
              <a:rPr sz="1400" b="1">
                <a:solidFill>
                  <a:srgbClr val="2C771D"/>
                </a:solidFill>
              </a:rPr>
              <a:t>IITs</a:t>
            </a:r>
          </a:p>
        </p:txBody>
      </p:sp>
      <p:sp>
        <p:nvSpPr>
          <p:cNvPr id="351" name="Shape 351"/>
          <p:cNvSpPr/>
          <p:nvPr/>
        </p:nvSpPr>
        <p:spPr>
          <a:xfrm>
            <a:off x="2438400" y="1247456"/>
            <a:ext cx="1084248" cy="523241"/>
          </a:xfrm>
          <a:prstGeom prst="rect">
            <a:avLst/>
          </a:prstGeom>
          <a:solidFill>
            <a:srgbClr val="C6D9F1"/>
          </a:solidFill>
          <a:ln w="25400">
            <a:solidFill>
              <a:srgbClr val="002060"/>
            </a:solidFill>
            <a:miter lim="400000"/>
          </a:ln>
          <a:effectLst>
            <a:outerShdw blurRad="101600" dist="254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>
                <a:solidFill>
                  <a:srgbClr val="C00000"/>
                </a:solidFill>
              </a:rPr>
              <a:t>JEE Advanced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7899400" y="990600"/>
            <a:ext cx="152400" cy="255412"/>
            <a:chOff x="0" y="0"/>
            <a:chExt cx="152400" cy="255411"/>
          </a:xfrm>
        </p:grpSpPr>
        <p:sp>
          <p:nvSpPr>
            <p:cNvPr id="352" name="Shape 352"/>
            <p:cNvSpPr/>
            <p:nvPr/>
          </p:nvSpPr>
          <p:spPr>
            <a:xfrm>
              <a:off x="19050" y="0"/>
              <a:ext cx="114300" cy="10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0" y="109461"/>
              <a:ext cx="152400" cy="145951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5" name="Shape 355"/>
          <p:cNvSpPr/>
          <p:nvPr/>
        </p:nvSpPr>
        <p:spPr>
          <a:xfrm>
            <a:off x="8280400" y="929607"/>
            <a:ext cx="5470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Ram</a:t>
            </a:r>
          </a:p>
        </p:txBody>
      </p:sp>
      <p:grpSp>
        <p:nvGrpSpPr>
          <p:cNvPr id="358" name="Group 358"/>
          <p:cNvGrpSpPr/>
          <p:nvPr/>
        </p:nvGrpSpPr>
        <p:grpSpPr>
          <a:xfrm>
            <a:off x="7899400" y="1404257"/>
            <a:ext cx="152400" cy="272144"/>
            <a:chOff x="0" y="0"/>
            <a:chExt cx="152400" cy="272143"/>
          </a:xfrm>
        </p:grpSpPr>
        <p:sp>
          <p:nvSpPr>
            <p:cNvPr id="356" name="Shape 356"/>
            <p:cNvSpPr/>
            <p:nvPr/>
          </p:nvSpPr>
          <p:spPr>
            <a:xfrm>
              <a:off x="19050" y="0"/>
              <a:ext cx="114300" cy="11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116632"/>
              <a:ext cx="152400" cy="155512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8280400" y="1383267"/>
            <a:ext cx="7589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Mohan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771747" y="3529050"/>
            <a:ext cx="240679" cy="499740"/>
            <a:chOff x="0" y="0"/>
            <a:chExt cx="240677" cy="499739"/>
          </a:xfrm>
        </p:grpSpPr>
        <p:sp>
          <p:nvSpPr>
            <p:cNvPr id="360" name="Shape 360"/>
            <p:cNvSpPr/>
            <p:nvPr/>
          </p:nvSpPr>
          <p:spPr>
            <a:xfrm rot="5442030">
              <a:off x="32582" y="-30293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5442030">
              <a:off x="41939" y="139838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 rot="5442030">
              <a:off x="51296" y="309969"/>
              <a:ext cx="156799" cy="220063"/>
            </a:xfrm>
            <a:prstGeom prst="chevron">
              <a:avLst>
                <a:gd name="adj" fmla="val 50000"/>
              </a:avLst>
            </a:prstGeom>
            <a:solidFill>
              <a:srgbClr val="FF006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51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400"/>
              <a:t> </a:t>
            </a:r>
          </a:p>
        </p:txBody>
      </p:sp>
      <p:pic>
        <p:nvPicPr>
          <p:cNvPr id="368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343368" y="1985665"/>
            <a:ext cx="905032" cy="13671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14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370" name="image5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239000" y="2630700"/>
            <a:ext cx="990600" cy="1463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6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3000375" y="2833686"/>
            <a:ext cx="1495425" cy="14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3657600" y="3200400"/>
            <a:ext cx="533400" cy="533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Shape 373"/>
          <p:cNvSpPr/>
          <p:nvPr/>
        </p:nvSpPr>
        <p:spPr>
          <a:xfrm>
            <a:off x="4572000" y="3200400"/>
            <a:ext cx="2438400" cy="53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6C31"/>
          </a:solidFill>
          <a:ln w="25400"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8" name="Group 378"/>
          <p:cNvGrpSpPr/>
          <p:nvPr/>
        </p:nvGrpSpPr>
        <p:grpSpPr>
          <a:xfrm>
            <a:off x="1523999" y="2436166"/>
            <a:ext cx="1219202" cy="2804758"/>
            <a:chOff x="0" y="0"/>
            <a:chExt cx="1219200" cy="2804756"/>
          </a:xfrm>
        </p:grpSpPr>
        <p:sp>
          <p:nvSpPr>
            <p:cNvPr id="374" name="Shape 374"/>
            <p:cNvSpPr/>
            <p:nvPr/>
          </p:nvSpPr>
          <p:spPr>
            <a:xfrm>
              <a:off x="152400" y="-1"/>
              <a:ext cx="1066801" cy="94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 rot="10800000" flipH="1">
              <a:off x="-1" y="1554034"/>
              <a:ext cx="1200498" cy="125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8026" y="759766"/>
              <a:ext cx="990948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466" y="0"/>
                  </a:lnTo>
                  <a:lnTo>
                    <a:pt x="6466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rot="10800000" flipH="1">
              <a:off x="179553" y="1293166"/>
              <a:ext cx="1029420" cy="45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644" y="0"/>
                  </a:lnTo>
                  <a:lnTo>
                    <a:pt x="6644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00206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79" name="Shape 379"/>
          <p:cNvSpPr/>
          <p:nvPr/>
        </p:nvSpPr>
        <p:spPr>
          <a:xfrm>
            <a:off x="4724400" y="1611867"/>
            <a:ext cx="2155327" cy="367666"/>
          </a:xfrm>
          <a:prstGeom prst="rect">
            <a:avLst/>
          </a:prstGeom>
          <a:solidFill>
            <a:srgbClr val="F2DCDB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C00000"/>
                </a:solidFill>
              </a:rPr>
              <a:t>Multiple Merit Lists</a:t>
            </a:r>
          </a:p>
        </p:txBody>
      </p:sp>
      <p:sp>
        <p:nvSpPr>
          <p:cNvPr id="380" name="Shape 380"/>
          <p:cNvSpPr/>
          <p:nvPr/>
        </p:nvSpPr>
        <p:spPr>
          <a:xfrm>
            <a:off x="1000882" y="2246629"/>
            <a:ext cx="754533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t> </a:t>
            </a:r>
            <a:r>
              <a:rPr b="1">
                <a:solidFill>
                  <a:srgbClr val="2B8B22"/>
                </a:solidFill>
              </a:rPr>
              <a:t>IITs</a:t>
            </a:r>
          </a:p>
        </p:txBody>
      </p:sp>
      <p:sp>
        <p:nvSpPr>
          <p:cNvPr id="381" name="Shape 381"/>
          <p:cNvSpPr/>
          <p:nvPr/>
        </p:nvSpPr>
        <p:spPr>
          <a:xfrm>
            <a:off x="937382" y="3008629"/>
            <a:ext cx="843495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NITs</a:t>
            </a:r>
          </a:p>
        </p:txBody>
      </p:sp>
      <p:sp>
        <p:nvSpPr>
          <p:cNvPr id="382" name="Shape 382"/>
          <p:cNvSpPr/>
          <p:nvPr/>
        </p:nvSpPr>
        <p:spPr>
          <a:xfrm>
            <a:off x="950082" y="3999229"/>
            <a:ext cx="818157" cy="370841"/>
          </a:xfrm>
          <a:prstGeom prst="rect">
            <a:avLst/>
          </a:prstGeom>
          <a:solidFill>
            <a:srgbClr val="CDDDAC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D31F9"/>
                </a:solidFill>
              </a:rPr>
              <a:t>IIITs</a:t>
            </a:r>
          </a:p>
        </p:txBody>
      </p:sp>
      <p:sp>
        <p:nvSpPr>
          <p:cNvPr id="383" name="Shape 383"/>
          <p:cNvSpPr/>
          <p:nvPr/>
        </p:nvSpPr>
        <p:spPr>
          <a:xfrm>
            <a:off x="149982" y="5053329"/>
            <a:ext cx="1619038" cy="370841"/>
          </a:xfrm>
          <a:prstGeom prst="rect">
            <a:avLst/>
          </a:prstGeom>
          <a:solidFill>
            <a:srgbClr val="A5D6E3"/>
          </a:solidFill>
          <a:ln w="12700">
            <a:solidFill/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t> </a:t>
            </a:r>
            <a:r>
              <a:rPr b="1">
                <a:solidFill>
                  <a:srgbClr val="0F48F9"/>
                </a:solidFill>
              </a:rPr>
              <a:t>OtherGFTIs</a:t>
            </a:r>
          </a:p>
        </p:txBody>
      </p:sp>
      <p:sp>
        <p:nvSpPr>
          <p:cNvPr id="384" name="Shape 384"/>
          <p:cNvSpPr/>
          <p:nvPr/>
        </p:nvSpPr>
        <p:spPr>
          <a:xfrm>
            <a:off x="3115587" y="4133264"/>
            <a:ext cx="1274526" cy="367666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33989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3F6797"/>
                </a:solidFill>
              </a:rPr>
              <a:t>seats</a:t>
            </a:r>
          </a:p>
        </p:txBody>
      </p:sp>
      <p:sp>
        <p:nvSpPr>
          <p:cNvPr id="385" name="Shape 385"/>
          <p:cNvSpPr/>
          <p:nvPr/>
        </p:nvSpPr>
        <p:spPr>
          <a:xfrm>
            <a:off x="6689955" y="4133264"/>
            <a:ext cx="2088690" cy="3676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1304127</a:t>
            </a:r>
            <a:r>
              <a:t> </a:t>
            </a:r>
            <a:r>
              <a:rPr>
                <a:solidFill>
                  <a:srgbClr val="3F6797"/>
                </a:solidFill>
              </a:rPr>
              <a:t>candidates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  <p:bldP spid="368" grpId="0" animBg="1" advAuto="0"/>
      <p:bldP spid="370" grpId="0" animBg="1" advAuto="0"/>
      <p:bldP spid="371" grpId="0" animBg="1" advAuto="0"/>
      <p:bldP spid="372" grpId="0" animBg="1" advAuto="0"/>
      <p:bldP spid="373" grpId="0" animBg="1" advAuto="0"/>
      <p:bldP spid="378" grpId="0" animBg="1" advAuto="0"/>
      <p:bldP spid="379" grpId="0" animBg="1" advAuto="0"/>
      <p:bldP spid="380" grpId="0" animBg="1" advAuto="0"/>
      <p:bldP spid="381" grpId="0" animBg="1" advAuto="0"/>
      <p:bldP spid="382" grpId="0" animBg="1" advAuto="0"/>
      <p:bldP spid="383" grpId="0" animBg="1" advAuto="0"/>
      <p:bldP spid="384" grpId="0" animBg="1" advAuto="0"/>
      <p:bldP spid="38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9525">
            <a:bevel/>
          </a:ln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lang="en-US" sz="3600" b="1" dirty="0">
                <a:solidFill>
                  <a:srgbClr val="D04220"/>
                </a:solidFill>
              </a:rPr>
              <a:t>How to approach the problem</a:t>
            </a:r>
            <a:r>
              <a:rPr sz="3600" b="1" dirty="0">
                <a:solidFill>
                  <a:srgbClr val="D04220"/>
                </a:solidFill>
              </a:rPr>
              <a:t> </a:t>
            </a:r>
          </a:p>
          <a:p>
            <a:pPr lvl="0">
              <a:defRPr sz="1800"/>
            </a:pPr>
            <a:r>
              <a:rPr sz="3600" b="1" dirty="0"/>
              <a:t>of Multiple Merit Lists</a:t>
            </a:r>
            <a:r>
              <a:rPr lang="en-US" sz="3600" b="1" dirty="0"/>
              <a:t> ?</a:t>
            </a:r>
            <a:endParaRPr sz="3600" b="1" dirty="0"/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15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006472" y="894080"/>
            <a:ext cx="1033821" cy="612141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2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 lvl="0">
              <a:defRPr sz="1800"/>
            </a:pPr>
            <a:r>
              <a:rPr sz="3200"/>
              <a:t>Part I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 animBg="1" advAuto="0"/>
      <p:bldP spid="40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rgbClr val="7030A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7030A0"/>
                </a:solidFill>
              </a:rPr>
              <a:t>Fairness</a:t>
            </a:r>
          </a:p>
        </p:txBody>
      </p:sp>
      <p:graphicFrame>
        <p:nvGraphicFramePr>
          <p:cNvPr id="407" name="Table 407"/>
          <p:cNvGraphicFramePr/>
          <p:nvPr/>
        </p:nvGraphicFramePr>
        <p:xfrm>
          <a:off x="3225800" y="1864878"/>
          <a:ext cx="5633030" cy="480610"/>
        </p:xfrm>
        <a:graphic>
          <a:graphicData uri="http://schemas.openxmlformats.org/drawingml/2006/table">
            <a:tbl>
              <a:tblPr bandRow="1"/>
              <a:tblGrid>
                <a:gridCol w="56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3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061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" name="Shape 408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16</a:t>
            </a:fld>
            <a:endParaRPr sz="1200">
              <a:solidFill>
                <a:srgbClr val="888888"/>
              </a:solidFill>
            </a:endParaRPr>
          </a:p>
        </p:txBody>
      </p:sp>
      <p:pic>
        <p:nvPicPr>
          <p:cNvPr id="409" name="image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100" y="1779432"/>
            <a:ext cx="381000" cy="562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 412"/>
          <p:cNvGrpSpPr/>
          <p:nvPr/>
        </p:nvGrpSpPr>
        <p:grpSpPr>
          <a:xfrm>
            <a:off x="1527499" y="3035775"/>
            <a:ext cx="304801" cy="533401"/>
            <a:chOff x="0" y="0"/>
            <a:chExt cx="304800" cy="533400"/>
          </a:xfrm>
        </p:grpSpPr>
        <p:sp>
          <p:nvSpPr>
            <p:cNvPr id="410" name="Shape 410"/>
            <p:cNvSpPr/>
            <p:nvPr/>
          </p:nvSpPr>
          <p:spPr>
            <a:xfrm>
              <a:off x="38100" y="-1"/>
              <a:ext cx="228600" cy="22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228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95373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aphicFrame>
        <p:nvGraphicFramePr>
          <p:cNvPr id="413" name="Table 413"/>
          <p:cNvGraphicFramePr/>
          <p:nvPr/>
        </p:nvGraphicFramePr>
        <p:xfrm>
          <a:off x="3156530" y="4496353"/>
          <a:ext cx="5771560" cy="533400"/>
        </p:xfrm>
        <a:graphic>
          <a:graphicData uri="http://schemas.openxmlformats.org/drawingml/2006/table">
            <a:tbl>
              <a:tblPr bandRow="1"/>
              <a:tblGrid>
                <a:gridCol w="57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" name="Shape 414"/>
          <p:cNvSpPr/>
          <p:nvPr/>
        </p:nvSpPr>
        <p:spPr>
          <a:xfrm>
            <a:off x="5077593" y="3999865"/>
            <a:ext cx="1020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Merit list</a:t>
            </a:r>
          </a:p>
        </p:txBody>
      </p:sp>
      <p:sp>
        <p:nvSpPr>
          <p:cNvPr id="415" name="Shape 415"/>
          <p:cNvSpPr/>
          <p:nvPr/>
        </p:nvSpPr>
        <p:spPr>
          <a:xfrm>
            <a:off x="712282" y="3200121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16" name="Shape 416"/>
          <p:cNvSpPr/>
          <p:nvPr/>
        </p:nvSpPr>
        <p:spPr>
          <a:xfrm flipV="1">
            <a:off x="1006328" y="2156618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736628" y="1914049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18" name="Shape 418"/>
          <p:cNvSpPr/>
          <p:nvPr/>
        </p:nvSpPr>
        <p:spPr>
          <a:xfrm>
            <a:off x="1024174" y="3449041"/>
            <a:ext cx="413897" cy="1"/>
          </a:xfrm>
          <a:prstGeom prst="line">
            <a:avLst/>
          </a:prstGeom>
          <a:ln w="28575">
            <a:solidFill/>
            <a:tailEnd type="triangle"/>
          </a:ln>
        </p:spPr>
        <p:txBody>
          <a:bodyPr lIns="45719" rIns="45719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5600543" y="1863608"/>
            <a:ext cx="25536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q</a:t>
            </a:r>
          </a:p>
        </p:txBody>
      </p:sp>
      <p:sp>
        <p:nvSpPr>
          <p:cNvPr id="420" name="Shape 420"/>
          <p:cNvSpPr/>
          <p:nvPr/>
        </p:nvSpPr>
        <p:spPr>
          <a:xfrm>
            <a:off x="7267592" y="1863608"/>
            <a:ext cx="2548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 i="1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defRPr>
            </a:lvl1pPr>
          </a:lstStyle>
          <a:p>
            <a:pPr lvl="0">
              <a:defRPr sz="1800" b="0" i="0">
                <a:solidFill>
                  <a:srgbClr val="000000"/>
                </a:solidFill>
              </a:defRPr>
            </a:pPr>
            <a:r>
              <a:rPr sz="2100" b="1" i="1">
                <a:solidFill>
                  <a:srgbClr val="3F6797"/>
                </a:solidFill>
              </a:rPr>
              <a:t>p</a:t>
            </a:r>
          </a:p>
        </p:txBody>
      </p:sp>
      <p:sp>
        <p:nvSpPr>
          <p:cNvPr id="421" name="Shape 421"/>
          <p:cNvSpPr/>
          <p:nvPr/>
        </p:nvSpPr>
        <p:spPr>
          <a:xfrm>
            <a:off x="1406373" y="3544453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2" name="Shape 422"/>
          <p:cNvSpPr/>
          <p:nvPr/>
        </p:nvSpPr>
        <p:spPr>
          <a:xfrm>
            <a:off x="1246145" y="2366641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  <p:sp>
        <p:nvSpPr>
          <p:cNvPr id="423" name="Shape 423"/>
          <p:cNvSpPr/>
          <p:nvPr/>
        </p:nvSpPr>
        <p:spPr>
          <a:xfrm>
            <a:off x="5268093" y="1447800"/>
            <a:ext cx="2136117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Choice list of </a:t>
            </a:r>
            <a:r>
              <a:rPr sz="1600" b="1"/>
              <a:t>Mohan</a:t>
            </a:r>
          </a:p>
        </p:txBody>
      </p:sp>
      <p:sp>
        <p:nvSpPr>
          <p:cNvPr id="424" name="Shape 424"/>
          <p:cNvSpPr/>
          <p:nvPr/>
        </p:nvSpPr>
        <p:spPr>
          <a:xfrm>
            <a:off x="6186688" y="4043209"/>
            <a:ext cx="1814312" cy="37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dirty="0"/>
              <a:t>of </a:t>
            </a:r>
            <a:r>
              <a:rPr dirty="0" err="1"/>
              <a:t>programme</a:t>
            </a:r>
            <a:r>
              <a:rPr dirty="0"/>
              <a:t> </a:t>
            </a:r>
            <a:r>
              <a:rPr b="1" i="1" dirty="0">
                <a:solidFill>
                  <a:srgbClr val="3F6797"/>
                </a:solidFill>
                <a:latin typeface="Seravek"/>
                <a:ea typeface="Seravek"/>
                <a:cs typeface="Seravek"/>
                <a:sym typeface="Seravek"/>
              </a:rPr>
              <a:t>q</a:t>
            </a:r>
            <a:r>
              <a:rPr dirty="0"/>
              <a:t> </a:t>
            </a:r>
          </a:p>
        </p:txBody>
      </p:sp>
      <p:sp>
        <p:nvSpPr>
          <p:cNvPr id="425" name="Shape 425"/>
          <p:cNvSpPr/>
          <p:nvPr/>
        </p:nvSpPr>
        <p:spPr>
          <a:xfrm>
            <a:off x="5485374" y="4615732"/>
            <a:ext cx="48569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Ram</a:t>
            </a:r>
          </a:p>
        </p:txBody>
      </p:sp>
      <p:sp>
        <p:nvSpPr>
          <p:cNvPr id="426" name="Shape 426"/>
          <p:cNvSpPr/>
          <p:nvPr/>
        </p:nvSpPr>
        <p:spPr>
          <a:xfrm>
            <a:off x="7158983" y="4591603"/>
            <a:ext cx="68075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500" b="1"/>
            </a:lvl1pPr>
          </a:lstStyle>
          <a:p>
            <a:pPr lvl="0">
              <a:defRPr sz="1800" b="0"/>
            </a:pPr>
            <a:r>
              <a:rPr sz="1500" b="1"/>
              <a:t>Mohan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6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6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  <p:bldP spid="409" grpId="0" animBg="1" advAuto="0"/>
      <p:bldP spid="412" grpId="0" animBg="1" advAuto="0"/>
      <p:bldP spid="413" grpId="0" animBg="1" advAuto="0"/>
      <p:bldP spid="414" grpId="0" animBg="1" advAuto="0"/>
      <p:bldP spid="415" grpId="0" animBg="1" advAuto="0"/>
      <p:bldP spid="416" grpId="0" animBg="1" advAuto="0"/>
      <p:bldP spid="417" grpId="0" animBg="1" advAuto="0"/>
      <p:bldP spid="418" grpId="0" animBg="1" advAuto="0"/>
      <p:bldP spid="419" grpId="0" animBg="1" advAuto="0"/>
      <p:bldP spid="420" grpId="0" animBg="1" advAuto="0"/>
      <p:bldP spid="421" grpId="0" animBg="1" advAuto="0"/>
      <p:bldP spid="422" grpId="0" animBg="1" advAuto="0"/>
      <p:bldP spid="423" grpId="0" animBg="1" advAuto="0"/>
      <p:bldP spid="424" grpId="0" animBg="1" advAuto="0"/>
      <p:bldP spid="425" grpId="0" animBg="1" advAuto="0"/>
      <p:bldP spid="426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seat allocation algorithm for the </a:t>
            </a:r>
            <a:r>
              <a:rPr lang="en-US" sz="2400" b="1" dirty="0"/>
              <a:t>single merit list</a:t>
            </a:r>
            <a:r>
              <a:rPr lang="en-US" sz="2400" dirty="0"/>
              <a:t>.?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Can you now </a:t>
            </a:r>
            <a:r>
              <a:rPr lang="en-US" sz="2400" u="sng" dirty="0"/>
              <a:t>tackle the problem</a:t>
            </a:r>
            <a:r>
              <a:rPr lang="en-US" sz="2400" dirty="0"/>
              <a:t> of multiple merit lists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r>
              <a:rPr lang="en-US" sz="3600" b="1" dirty="0"/>
              <a:t>paradigm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60C1738-4DB1-BE48-BC13-798AEF7476A2}"/>
              </a:ext>
            </a:extLst>
          </p:cNvPr>
          <p:cNvSpPr/>
          <p:nvPr/>
        </p:nvSpPr>
        <p:spPr>
          <a:xfrm>
            <a:off x="0" y="4040030"/>
            <a:ext cx="457200" cy="6843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into two or more instances  of the same problem.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dirty="0"/>
              <a:t>Solve each smaller instance  </a:t>
            </a:r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1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505200"/>
            <a:ext cx="12212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5052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3886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F95D2-BB53-9447-82B5-0D2C548F01AF}"/>
              </a:ext>
            </a:extLst>
          </p:cNvPr>
          <p:cNvSpPr/>
          <p:nvPr/>
        </p:nvSpPr>
        <p:spPr>
          <a:xfrm>
            <a:off x="683779" y="2842419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BB239-6358-AB4E-90EA-3552CF7F4D2F}"/>
              </a:ext>
            </a:extLst>
          </p:cNvPr>
          <p:cNvSpPr/>
          <p:nvPr/>
        </p:nvSpPr>
        <p:spPr>
          <a:xfrm>
            <a:off x="609600" y="34290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59B59-A57C-854C-9BA1-86C2BBB8812D}"/>
              </a:ext>
            </a:extLst>
          </p:cNvPr>
          <p:cNvSpPr/>
          <p:nvPr/>
        </p:nvSpPr>
        <p:spPr>
          <a:xfrm>
            <a:off x="609601" y="4191000"/>
            <a:ext cx="1219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The website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moodle.cse.iitk.ac.in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CSE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CS345A: Design and Analysis of Algorithms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sz="2800" dirty="0">
                <a:sym typeface="Wingdings" pitchFamily="2" charset="2"/>
              </a:rPr>
              <a:t>(guest login allowed)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flipV="1">
            <a:off x="76200" y="2438400"/>
            <a:ext cx="4572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>
            <a:extLst>
              <a:ext uri="{FF2B5EF4-FFF2-40B4-BE49-F238E27FC236}">
                <a16:creationId xmlns:a16="http://schemas.microsoft.com/office/drawing/2014/main" id="{9663C8CB-2BD2-0945-91F0-211E2AB3AE17}"/>
              </a:ext>
            </a:extLst>
          </p:cNvPr>
          <p:cNvSpPr/>
          <p:nvPr/>
        </p:nvSpPr>
        <p:spPr>
          <a:xfrm>
            <a:off x="1905000" y="50292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course will be taught </a:t>
            </a:r>
            <a:r>
              <a:rPr lang="en-US" b="1" u="sng" dirty="0">
                <a:solidFill>
                  <a:schemeClr val="tx1"/>
                </a:solidFill>
              </a:rPr>
              <a:t>differently.</a:t>
            </a:r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Merge</a:t>
                </a:r>
                <a:r>
                  <a:rPr lang="en-US" sz="2000" dirty="0"/>
                  <a:t>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Multiplication</a:t>
                </a:r>
                <a:r>
                  <a:rPr lang="en-US" sz="2000" dirty="0"/>
                  <a:t>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:r>
                  <a:rPr lang="en-US" sz="2000" dirty="0"/>
                  <a:t>Counting the number of </a:t>
                </a:r>
                <a:r>
                  <a:rPr lang="en-US" sz="2000" b="1" dirty="0"/>
                  <a:t>inversions</a:t>
                </a:r>
                <a:r>
                  <a:rPr lang="en-US" sz="2000" dirty="0"/>
                  <a:t> in an array.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 </a:t>
                </a:r>
                <a:r>
                  <a:rPr lang="en-US" sz="2000" dirty="0"/>
                  <a:t>Finding  </a:t>
                </a:r>
                <a:r>
                  <a:rPr lang="en-US" sz="2000" b="1" dirty="0"/>
                  <a:t>median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in linear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6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Divide and Conquer </a:t>
            </a:r>
            <a:r>
              <a:rPr lang="en-US" sz="3200" b="1" dirty="0"/>
              <a:t>Paradigm</a:t>
            </a:r>
            <a:br>
              <a:rPr lang="en-US" sz="3200" b="1" dirty="0"/>
            </a:br>
            <a:r>
              <a:rPr lang="en-US" sz="2400" b="1" dirty="0">
                <a:solidFill>
                  <a:srgbClr val="006C31"/>
                </a:solidFill>
              </a:rPr>
              <a:t>(Advanced Problems)</a:t>
            </a:r>
            <a:endParaRPr lang="en-US" sz="2400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Geometric Problems: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Closest Pair Distance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Convex Hull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Non-dominated Points</a:t>
            </a:r>
            <a:endParaRPr lang="en-US" sz="3200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Number theoretic Problem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Multiplication of 2 Polynomials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Distance </a:t>
            </a:r>
            <a:r>
              <a:rPr lang="en-US" sz="4000" b="1" dirty="0"/>
              <a:t>between 2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6EB3D0-F47D-BB40-92DD-497891EFAB6E}"/>
              </a:ext>
            </a:extLst>
          </p:cNvPr>
          <p:cNvGrpSpPr/>
          <p:nvPr/>
        </p:nvGrpSpPr>
        <p:grpSpPr>
          <a:xfrm>
            <a:off x="3022921" y="4308812"/>
            <a:ext cx="909801" cy="491788"/>
            <a:chOff x="3022921" y="3048000"/>
            <a:chExt cx="909801" cy="491788"/>
          </a:xfrm>
        </p:grpSpPr>
        <p:sp>
          <p:nvSpPr>
            <p:cNvPr id="79" name="Oval 78"/>
            <p:cNvSpPr/>
            <p:nvPr/>
          </p:nvSpPr>
          <p:spPr>
            <a:xfrm>
              <a:off x="35052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/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41348-AFE1-D44C-A755-E199D684B66C}"/>
              </a:ext>
            </a:extLst>
          </p:cNvPr>
          <p:cNvGrpSpPr/>
          <p:nvPr/>
        </p:nvGrpSpPr>
        <p:grpSpPr>
          <a:xfrm>
            <a:off x="5029200" y="3242012"/>
            <a:ext cx="914481" cy="533400"/>
            <a:chOff x="5029200" y="1981200"/>
            <a:chExt cx="914481" cy="533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D01E57-3DEE-2242-B726-404F570020C3}"/>
                </a:ext>
              </a:extLst>
            </p:cNvPr>
            <p:cNvSpPr/>
            <p:nvPr/>
          </p:nvSpPr>
          <p:spPr>
            <a:xfrm>
              <a:off x="5257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/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817D3-E357-9C4B-8720-6BBA16358C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81400" y="3307053"/>
            <a:ext cx="1687559" cy="10017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/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blipFill>
                <a:blip r:embed="rId10"/>
                <a:stretch>
                  <a:fillRect l="-5208" t="-9091" r="-312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5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minimum Euclidean distance among all pairs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1A3-8D4E-AD45-851E-3AFA555E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46671-F835-D244-A6D6-71FD0FCBD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/>
                  <a:t>Make sincere </a:t>
                </a:r>
                <a:r>
                  <a:rPr lang="en-US" sz="2400" b="1" dirty="0"/>
                  <a:t>attempt </a:t>
                </a:r>
                <a:r>
                  <a:rPr lang="en-US" sz="2400" dirty="0"/>
                  <a:t>to design the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>
                        <a:latin typeface="Cambria Math"/>
                      </a:rPr>
                      <m:t>𝐥𝐨𝐠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 algorithm.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We shall design it interactively in the next 2 classes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Wingdings" pitchFamily="2" charset="2"/>
                  </a:rPr>
                  <a:t>                See you at 9:00 AM on Monday (1</a:t>
                </a:r>
                <a:r>
                  <a:rPr lang="en-US" sz="2400" baseline="30000" dirty="0">
                    <a:sym typeface="Wingdings" pitchFamily="2" charset="2"/>
                  </a:rPr>
                  <a:t>st</a:t>
                </a:r>
                <a:r>
                  <a:rPr lang="en-US" sz="2400" dirty="0">
                    <a:sym typeface="Wingdings" pitchFamily="2" charset="2"/>
                  </a:rPr>
                  <a:t> August).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46671-F835-D244-A6D6-71FD0FCBD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ADF12-E202-4948-84BB-4C671FA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What is an algorithm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Definition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finite sequence</a:t>
            </a:r>
            <a:r>
              <a:rPr lang="en-US" sz="2400" dirty="0"/>
              <a:t> of </a:t>
            </a:r>
            <a:r>
              <a:rPr lang="en-US" sz="2400" b="1" dirty="0"/>
              <a:t>well defined instructions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required to </a:t>
            </a:r>
            <a:r>
              <a:rPr lang="en-US" sz="2400" u="sng" dirty="0"/>
              <a:t>solve</a:t>
            </a:r>
            <a:r>
              <a:rPr lang="en-US" sz="2400" dirty="0"/>
              <a:t> a given computational problem.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0282F-D85C-E644-B221-343B2FF3D6C6}"/>
              </a:ext>
            </a:extLst>
          </p:cNvPr>
          <p:cNvSpPr/>
          <p:nvPr/>
        </p:nvSpPr>
        <p:spPr>
          <a:xfrm>
            <a:off x="685801" y="228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AIM of the Course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2D50D7-EF0E-D948-9E11-B8A2BC39C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2B6D-A347-B04A-917B-F181D8A2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2EC-7FC0-6A41-99D6-E3182620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Input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Output</a:t>
            </a:r>
            <a:r>
              <a:rPr lang="en-US" sz="2400" dirty="0"/>
              <a:t>:</a:t>
            </a:r>
          </a:p>
          <a:p>
            <a:r>
              <a:rPr lang="en-US" sz="2400" dirty="0"/>
              <a:t>in some order, </a:t>
            </a:r>
          </a:p>
          <a:p>
            <a:r>
              <a:rPr lang="en-US" sz="2400" dirty="0"/>
              <a:t>possibly with repetitions, </a:t>
            </a:r>
          </a:p>
          <a:p>
            <a:pPr marL="0" indent="0">
              <a:buNone/>
            </a:pPr>
            <a:r>
              <a:rPr lang="en-US" sz="2400" dirty="0"/>
              <a:t> so that the result is a </a:t>
            </a:r>
            <a:r>
              <a:rPr lang="en-US" sz="2400" b="1" dirty="0">
                <a:solidFill>
                  <a:srgbClr val="0070C0"/>
                </a:solidFill>
              </a:rPr>
              <a:t>zero </a:t>
            </a:r>
            <a:r>
              <a:rPr lang="en-US" sz="2400" dirty="0"/>
              <a:t>matrix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A33C-24A7-1440-80CA-6B345E44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B638F-C8BE-AB45-A3B5-933EA12196A2}"/>
                  </a:ext>
                </a:extLst>
              </p:cNvPr>
              <p:cNvSpPr txBox="1"/>
              <p:nvPr/>
            </p:nvSpPr>
            <p:spPr>
              <a:xfrm>
                <a:off x="1447800" y="2052935"/>
                <a:ext cx="5945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set of six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 × 3</m:t>
                    </m:r>
                  </m:oMath>
                </a14:m>
                <a:r>
                  <a:rPr lang="en-US" sz="2400" dirty="0"/>
                  <a:t> matrices with integer entries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B638F-C8BE-AB45-A3B5-933EA1219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052935"/>
                <a:ext cx="5945667" cy="461665"/>
              </a:xfrm>
              <a:prstGeom prst="rect">
                <a:avLst/>
              </a:prstGeom>
              <a:blipFill>
                <a:blip r:embed="rId2"/>
                <a:stretch>
                  <a:fillRect l="-1706" t="-7895" r="-6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E45470E-94A3-E14D-B08A-CE302F38AAFE}"/>
              </a:ext>
            </a:extLst>
          </p:cNvPr>
          <p:cNvSpPr txBox="1"/>
          <p:nvPr/>
        </p:nvSpPr>
        <p:spPr>
          <a:xfrm>
            <a:off x="1743093" y="3043535"/>
            <a:ext cx="381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multiply the matrices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68AFF-A961-D046-982B-4B1804AC7358}"/>
              </a:ext>
            </a:extLst>
          </p:cNvPr>
          <p:cNvSpPr/>
          <p:nvPr/>
        </p:nvSpPr>
        <p:spPr>
          <a:xfrm>
            <a:off x="533400" y="38862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0B301-7C5D-A647-855F-32E21605E6DD}"/>
              </a:ext>
            </a:extLst>
          </p:cNvPr>
          <p:cNvSpPr txBox="1"/>
          <p:nvPr/>
        </p:nvSpPr>
        <p:spPr>
          <a:xfrm>
            <a:off x="2667000" y="5257800"/>
            <a:ext cx="2989216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algorithm exists</a:t>
            </a:r>
          </a:p>
        </p:txBody>
      </p:sp>
    </p:spTree>
    <p:extLst>
      <p:ext uri="{BB962C8B-B14F-4D97-AF65-F5344CB8AC3E}">
        <p14:creationId xmlns:p14="http://schemas.microsoft.com/office/powerpoint/2010/main" val="38568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 b="1"/>
              <a:t>The world of </a:t>
            </a:r>
            <a:r>
              <a:rPr sz="4000" b="1">
                <a:solidFill>
                  <a:srgbClr val="0D24F7"/>
                </a:solidFill>
              </a:rPr>
              <a:t>Algorithms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 sz="1800"/>
            </a:pPr>
            <a:r>
              <a:rPr sz="2800" b="1">
                <a:solidFill>
                  <a:srgbClr val="0D26F6"/>
                </a:solidFill>
              </a:rPr>
              <a:t>Algorithms</a:t>
            </a:r>
            <a:r>
              <a:rPr sz="2800"/>
              <a:t> having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980498" y="4664550"/>
            <a:ext cx="1406436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 b="1"/>
            </a:lvl1pPr>
          </a:lstStyle>
          <a:p>
            <a:pPr lvl="0">
              <a:defRPr sz="1800" b="0"/>
            </a:pPr>
            <a:r>
              <a:rPr sz="2200" b="1"/>
              <a:t>Efficiency</a:t>
            </a:r>
          </a:p>
        </p:txBody>
      </p:sp>
      <p:sp>
        <p:nvSpPr>
          <p:cNvPr id="57" name="Shape 57"/>
          <p:cNvSpPr/>
          <p:nvPr/>
        </p:nvSpPr>
        <p:spPr>
          <a:xfrm>
            <a:off x="1488819" y="2908777"/>
            <a:ext cx="2332086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200"/>
              <a:t>non-trivial </a:t>
            </a:r>
            <a:r>
              <a:rPr sz="2200" b="1"/>
              <a:t>design</a:t>
            </a:r>
          </a:p>
        </p:txBody>
      </p:sp>
      <p:sp>
        <p:nvSpPr>
          <p:cNvPr id="58" name="Shape 58"/>
          <p:cNvSpPr/>
          <p:nvPr/>
        </p:nvSpPr>
        <p:spPr>
          <a:xfrm>
            <a:off x="1395572" y="3786663"/>
            <a:ext cx="2518580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200"/>
              <a:t>non-trivial </a:t>
            </a:r>
            <a:r>
              <a:rPr sz="2200" b="1"/>
              <a:t>analysis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6" grpId="0" animBg="1" advAuto="0"/>
      <p:bldP spid="57" grpId="0" animBg="1" advAuto="0"/>
      <p:bldP spid="5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000" b="1"/>
              <a:t>The world of </a:t>
            </a:r>
            <a:r>
              <a:rPr sz="4000" b="1">
                <a:solidFill>
                  <a:srgbClr val="0D24F7"/>
                </a:solidFill>
              </a:rPr>
              <a:t>Algorithms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 sz="1800"/>
            </a:pPr>
            <a:r>
              <a:rPr sz="2800" b="1">
                <a:solidFill>
                  <a:srgbClr val="0D26F6"/>
                </a:solidFill>
              </a:rPr>
              <a:t>Algorithms</a:t>
            </a:r>
            <a:r>
              <a:rPr sz="2800"/>
              <a:t> having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7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980498" y="4664550"/>
            <a:ext cx="1406436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 b="1"/>
            </a:lvl1pPr>
          </a:lstStyle>
          <a:p>
            <a:pPr lvl="0">
              <a:defRPr sz="1800" b="0"/>
            </a:pPr>
            <a:r>
              <a:rPr sz="2200" b="1"/>
              <a:t>Efficiency</a:t>
            </a:r>
          </a:p>
        </p:txBody>
      </p:sp>
      <p:sp>
        <p:nvSpPr>
          <p:cNvPr id="72" name="Shape 72"/>
          <p:cNvSpPr/>
          <p:nvPr/>
        </p:nvSpPr>
        <p:spPr>
          <a:xfrm>
            <a:off x="1488819" y="2908777"/>
            <a:ext cx="2332086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200"/>
              <a:t>non-trivial </a:t>
            </a:r>
            <a:r>
              <a:rPr sz="2200" b="1"/>
              <a:t>design</a:t>
            </a:r>
          </a:p>
        </p:txBody>
      </p:sp>
      <p:sp>
        <p:nvSpPr>
          <p:cNvPr id="73" name="Shape 73"/>
          <p:cNvSpPr/>
          <p:nvPr/>
        </p:nvSpPr>
        <p:spPr>
          <a:xfrm>
            <a:off x="1395572" y="3786663"/>
            <a:ext cx="2518580" cy="4311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200"/>
              <a:t>non-trivial </a:t>
            </a:r>
            <a:r>
              <a:rPr sz="2200" b="1"/>
              <a:t>analysis</a:t>
            </a:r>
          </a:p>
        </p:txBody>
      </p:sp>
      <p:sp>
        <p:nvSpPr>
          <p:cNvPr id="74" name="Shape 74"/>
          <p:cNvSpPr/>
          <p:nvPr/>
        </p:nvSpPr>
        <p:spPr>
          <a:xfrm>
            <a:off x="5750852" y="2567146"/>
            <a:ext cx="1470050" cy="2870201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Real World Applications</a:t>
            </a:r>
          </a:p>
        </p:txBody>
      </p:sp>
      <p:sp>
        <p:nvSpPr>
          <p:cNvPr id="75" name="Shape 75"/>
          <p:cNvSpPr/>
          <p:nvPr/>
        </p:nvSpPr>
        <p:spPr>
          <a:xfrm rot="10800000">
            <a:off x="3840848" y="2915116"/>
            <a:ext cx="1909643" cy="418487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6" name="Shape 76"/>
          <p:cNvSpPr/>
          <p:nvPr/>
        </p:nvSpPr>
        <p:spPr>
          <a:xfrm rot="10800000">
            <a:off x="3935260" y="3793431"/>
            <a:ext cx="1753952" cy="417630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420652" y="4671317"/>
            <a:ext cx="2323586" cy="417631"/>
          </a:xfrm>
          <a:prstGeom prst="rightArrow">
            <a:avLst>
              <a:gd name="adj1" fmla="val 32000"/>
              <a:gd name="adj2" fmla="val 108283"/>
            </a:avLst>
          </a:prstGeom>
          <a:solidFill>
            <a:srgbClr val="7C9647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grpSp>
        <p:nvGrpSpPr>
          <p:cNvPr id="81" name="Group 81"/>
          <p:cNvGrpSpPr/>
          <p:nvPr/>
        </p:nvGrpSpPr>
        <p:grpSpPr>
          <a:xfrm>
            <a:off x="4599933" y="6180181"/>
            <a:ext cx="457201" cy="533401"/>
            <a:chOff x="0" y="0"/>
            <a:chExt cx="457200" cy="533400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4572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E6B9B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31550" y="159155"/>
              <a:ext cx="194100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4" y="0"/>
                    <a:pt x="5300" y="4835"/>
                    <a:pt x="5300" y="10800"/>
                  </a:cubicBezTo>
                  <a:cubicBezTo>
                    <a:pt x="5300" y="16765"/>
                    <a:pt x="4114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6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6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0"/>
              <a:ext cx="4572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7520"/>
                  </a:moveTo>
                  <a:cubicBezTo>
                    <a:pt x="8849" y="14840"/>
                    <a:pt x="12747" y="14840"/>
                    <a:pt x="16640" y="1752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4158407" y="5321559"/>
            <a:ext cx="1340252" cy="637541"/>
          </a:xfrm>
          <a:prstGeom prst="rect">
            <a:avLst/>
          </a:prstGeom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dvAuto="0"/>
      <p:bldP spid="75" grpId="0" animBg="1" advAuto="0"/>
      <p:bldP spid="76" grpId="0" animBg="1" advAuto="0"/>
      <p:bldP spid="77" grpId="0" animBg="1" advAuto="0"/>
      <p:bldP spid="81" grpId="0" animBg="1" advAuto="0"/>
      <p:bldP spid="8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8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615040" y="2545079"/>
            <a:ext cx="5964720" cy="777241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 w="50800">
            <a:solidFill>
              <a:srgbClr val="C0504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43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Impact of an</a:t>
            </a:r>
            <a:r>
              <a:rPr sz="4300" b="1">
                <a:solidFill>
                  <a:srgbClr val="7030A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rPr>
              <a:t> Algorithm</a:t>
            </a:r>
          </a:p>
        </p:txBody>
      </p:sp>
      <p:sp>
        <p:nvSpPr>
          <p:cNvPr id="88" name="Shape 88"/>
          <p:cNvSpPr/>
          <p:nvPr/>
        </p:nvSpPr>
        <p:spPr>
          <a:xfrm>
            <a:off x="1467460" y="4776249"/>
            <a:ext cx="614480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600"/>
              <a:t>Future of</a:t>
            </a:r>
            <a:r>
              <a:rPr sz="2600" b="1"/>
              <a:t> </a:t>
            </a:r>
            <a:r>
              <a:rPr sz="2600" b="1">
                <a:solidFill>
                  <a:srgbClr val="4F81BD"/>
                </a:solidFill>
              </a:rPr>
              <a:t>thousands</a:t>
            </a:r>
            <a:r>
              <a:rPr sz="2600"/>
              <a:t> of </a:t>
            </a:r>
            <a:r>
              <a:rPr sz="2600" b="1">
                <a:solidFill>
                  <a:srgbClr val="C67838"/>
                </a:solidFill>
              </a:rPr>
              <a:t>students</a:t>
            </a:r>
            <a:r>
              <a:rPr sz="2600"/>
              <a:t> in India</a:t>
            </a:r>
          </a:p>
        </p:txBody>
      </p:sp>
      <p:sp>
        <p:nvSpPr>
          <p:cNvPr id="89" name="Shape 89"/>
          <p:cNvSpPr/>
          <p:nvPr/>
        </p:nvSpPr>
        <p:spPr>
          <a:xfrm>
            <a:off x="4035661" y="3774964"/>
            <a:ext cx="48925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on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 advAuto="0"/>
      <p:bldP spid="88" grpId="0" animBg="1" advAuto="0"/>
      <p:bldP spid="8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200" b="1">
                <a:solidFill>
                  <a:srgbClr val="7030A0"/>
                </a:solidFill>
              </a:rPr>
              <a:t>Technical Institutes </a:t>
            </a:r>
            <a:r>
              <a:rPr sz="3200" b="1"/>
              <a:t>in India</a:t>
            </a:r>
            <a:br>
              <a:rPr sz="3200" b="1"/>
            </a:br>
            <a:endParaRPr sz="3200" b="1"/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0" rIns="45719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lang="en-IN" smtClean="0"/>
              <a:pPr lvl="0">
                <a:defRPr sz="1800">
                  <a:solidFill>
                    <a:srgbClr val="000000"/>
                  </a:solidFill>
                </a:defRPr>
              </a:pPr>
              <a:t>9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57198" y="1600200"/>
            <a:ext cx="567295" cy="456565"/>
          </a:xfrm>
          <a:prstGeom prst="rect">
            <a:avLst/>
          </a:prstGeom>
          <a:solidFill>
            <a:srgbClr val="F2DCDB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C00000"/>
                </a:solidFill>
              </a:rPr>
              <a:t>IITs</a:t>
            </a:r>
          </a:p>
        </p:txBody>
      </p:sp>
      <p:sp>
        <p:nvSpPr>
          <p:cNvPr id="95" name="Shape 95"/>
          <p:cNvSpPr/>
          <p:nvPr/>
        </p:nvSpPr>
        <p:spPr>
          <a:xfrm>
            <a:off x="457200" y="2531417"/>
            <a:ext cx="685910" cy="456566"/>
          </a:xfrm>
          <a:prstGeom prst="rect">
            <a:avLst/>
          </a:prstGeom>
          <a:solidFill>
            <a:srgbClr val="DCE6F2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70C0"/>
                </a:solidFill>
              </a:rPr>
              <a:t>NITs</a:t>
            </a:r>
          </a:p>
        </p:txBody>
      </p:sp>
      <p:sp>
        <p:nvSpPr>
          <p:cNvPr id="96" name="Shape 96"/>
          <p:cNvSpPr/>
          <p:nvPr/>
        </p:nvSpPr>
        <p:spPr>
          <a:xfrm>
            <a:off x="1600200" y="2514600"/>
            <a:ext cx="652126" cy="456565"/>
          </a:xfrm>
          <a:prstGeom prst="rect">
            <a:avLst/>
          </a:prstGeom>
          <a:solidFill>
            <a:srgbClr val="E6B9B8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7030A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7030A0"/>
                </a:solidFill>
              </a:rPr>
              <a:t>IIITs</a:t>
            </a:r>
          </a:p>
        </p:txBody>
      </p:sp>
      <p:sp>
        <p:nvSpPr>
          <p:cNvPr id="97" name="Shape 97"/>
          <p:cNvSpPr/>
          <p:nvPr/>
        </p:nvSpPr>
        <p:spPr>
          <a:xfrm>
            <a:off x="2667000" y="2514600"/>
            <a:ext cx="898734" cy="456565"/>
          </a:xfrm>
          <a:prstGeom prst="rect">
            <a:avLst/>
          </a:prstGeom>
          <a:solidFill>
            <a:srgbClr val="9BBB59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rgbClr val="006C31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6C31"/>
                </a:solidFill>
              </a:rPr>
              <a:t>GFTIs</a:t>
            </a:r>
          </a:p>
        </p:txBody>
      </p:sp>
      <p:sp>
        <p:nvSpPr>
          <p:cNvPr id="98" name="Shape 98"/>
          <p:cNvSpPr/>
          <p:nvPr/>
        </p:nvSpPr>
        <p:spPr>
          <a:xfrm>
            <a:off x="457200" y="4267200"/>
            <a:ext cx="1727558" cy="456565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BITS PILANI</a:t>
            </a:r>
          </a:p>
        </p:txBody>
      </p:sp>
      <p:sp>
        <p:nvSpPr>
          <p:cNvPr id="99" name="Shape 99"/>
          <p:cNvSpPr/>
          <p:nvPr/>
        </p:nvSpPr>
        <p:spPr>
          <a:xfrm>
            <a:off x="457200" y="3493442"/>
            <a:ext cx="669390" cy="456566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DCE</a:t>
            </a:r>
          </a:p>
        </p:txBody>
      </p:sp>
      <p:sp>
        <p:nvSpPr>
          <p:cNvPr id="100" name="Shape 100"/>
          <p:cNvSpPr/>
          <p:nvPr/>
        </p:nvSpPr>
        <p:spPr>
          <a:xfrm>
            <a:off x="457199" y="5024735"/>
            <a:ext cx="2430920" cy="456566"/>
          </a:xfrm>
          <a:prstGeom prst="rect">
            <a:avLst/>
          </a:prstGeom>
          <a:solidFill>
            <a:srgbClr val="EEECE1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/>
            </a:lvl1pPr>
          </a:lstStyle>
          <a:p>
            <a:pPr lvl="0">
              <a:defRPr sz="1800" b="0"/>
            </a:pPr>
            <a:r>
              <a:rPr sz="2400" b="1"/>
              <a:t>ANNA University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609600" y="5791199"/>
            <a:ext cx="76201" cy="685802"/>
            <a:chOff x="0" y="0"/>
            <a:chExt cx="76200" cy="685800"/>
          </a:xfrm>
        </p:grpSpPr>
        <p:sp>
          <p:nvSpPr>
            <p:cNvPr id="101" name="Shape 101"/>
            <p:cNvSpPr/>
            <p:nvPr/>
          </p:nvSpPr>
          <p:spPr>
            <a:xfrm>
              <a:off x="-1" y="-1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-1" y="297507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-1" y="602306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5" name="Shape 105"/>
          <p:cNvSpPr/>
          <p:nvPr/>
        </p:nvSpPr>
        <p:spPr>
          <a:xfrm>
            <a:off x="304800" y="2438400"/>
            <a:ext cx="3429000" cy="609600"/>
          </a:xfrm>
          <a:prstGeom prst="roundRect">
            <a:avLst>
              <a:gd name="adj" fmla="val 16667"/>
            </a:avLst>
          </a:prstGeom>
          <a:ln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105400" y="1600200"/>
            <a:ext cx="1498623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JEE Advanced</a:t>
            </a:r>
          </a:p>
        </p:txBody>
      </p:sp>
      <p:sp>
        <p:nvSpPr>
          <p:cNvPr id="107" name="Shape 107"/>
          <p:cNvSpPr/>
          <p:nvPr/>
        </p:nvSpPr>
        <p:spPr>
          <a:xfrm>
            <a:off x="5170539" y="2602468"/>
            <a:ext cx="9992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JEE Main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5638800" y="3581399"/>
            <a:ext cx="76201" cy="1676403"/>
            <a:chOff x="0" y="0"/>
            <a:chExt cx="76200" cy="1676401"/>
          </a:xfrm>
        </p:grpSpPr>
        <p:sp>
          <p:nvSpPr>
            <p:cNvPr id="108" name="Shape 108"/>
            <p:cNvSpPr/>
            <p:nvPr/>
          </p:nvSpPr>
          <p:spPr>
            <a:xfrm>
              <a:off x="-1" y="-1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-1" y="838199"/>
              <a:ext cx="76202" cy="83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-1" y="1592907"/>
              <a:ext cx="76202" cy="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Shape 112"/>
          <p:cNvSpPr/>
          <p:nvPr/>
        </p:nvSpPr>
        <p:spPr>
          <a:xfrm>
            <a:off x="4983346" y="1078467"/>
            <a:ext cx="1639080" cy="367666"/>
          </a:xfrm>
          <a:prstGeom prst="rect">
            <a:avLst/>
          </a:prstGeom>
          <a:solidFill>
            <a:srgbClr val="C6D9F1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Entrance Exam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7086600" y="761999"/>
            <a:ext cx="1267783" cy="646332"/>
            <a:chOff x="0" y="0"/>
            <a:chExt cx="1267782" cy="646331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1267783" cy="64633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0"/>
              <a:ext cx="126778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7239000" y="1600199"/>
            <a:ext cx="651139" cy="369334"/>
            <a:chOff x="0" y="0"/>
            <a:chExt cx="651138" cy="369332"/>
          </a:xfrm>
        </p:grpSpPr>
        <p:sp>
          <p:nvSpPr>
            <p:cNvPr id="116" name="Shape 116"/>
            <p:cNvSpPr/>
            <p:nvPr/>
          </p:nvSpPr>
          <p:spPr>
            <a:xfrm>
              <a:off x="0" y="-1"/>
              <a:ext cx="651139" cy="369334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-1"/>
              <a:ext cx="651139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7238999" y="2602468"/>
            <a:ext cx="1336330" cy="369333"/>
            <a:chOff x="0" y="0"/>
            <a:chExt cx="1336328" cy="369332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336330" cy="36933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-1" y="-1"/>
              <a:ext cx="133633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4495798" y="2438399"/>
            <a:ext cx="304802" cy="533401"/>
            <a:chOff x="0" y="0"/>
            <a:chExt cx="304800" cy="533400"/>
          </a:xfrm>
        </p:grpSpPr>
        <p:sp>
          <p:nvSpPr>
            <p:cNvPr id="122" name="Shape 122"/>
            <p:cNvSpPr/>
            <p:nvPr/>
          </p:nvSpPr>
          <p:spPr>
            <a:xfrm>
              <a:off x="38100" y="-1"/>
              <a:ext cx="228601" cy="22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28600"/>
              <a:ext cx="304801" cy="3048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flipH="1" flipV="1">
            <a:off x="1060633" y="1831033"/>
            <a:ext cx="3435167" cy="818083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3733800" y="2743199"/>
            <a:ext cx="762001" cy="2234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 flipH="1">
            <a:off x="2107139" y="2862943"/>
            <a:ext cx="2388662" cy="1640151"/>
          </a:xfrm>
          <a:prstGeom prst="line">
            <a:avLst/>
          </a:prstGeom>
          <a:ln w="1905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459893" y="3034972"/>
            <a:ext cx="1655265" cy="3676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CSAB institutes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99" grpId="0" animBg="1" advAuto="0"/>
      <p:bldP spid="100" grpId="0" animBg="1" advAuto="0"/>
      <p:bldP spid="104" grpId="0" animBg="1" advAuto="0"/>
      <p:bldP spid="105" grpId="0" animBg="1" advAuto="0"/>
      <p:bldP spid="106" grpId="0" animBg="1" advAuto="0"/>
      <p:bldP spid="107" grpId="0" animBg="1" advAuto="0"/>
      <p:bldP spid="111" grpId="0" animBg="1" advAuto="0"/>
      <p:bldP spid="112" grpId="0" animBg="1" advAuto="0"/>
      <p:bldP spid="115" grpId="0" animBg="1" advAuto="0"/>
      <p:bldP spid="118" grpId="0" animBg="1" advAuto="0"/>
      <p:bldP spid="121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8|1.9|1.6|1.5|2.2|1.3|3.9|2.5|3.4|0.8|1.3|1.7|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7.7|1.8|2.7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4|3.5|2.9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2.5|3.5|15.4|0.7|5.6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889</Words>
  <Application>Microsoft Macintosh PowerPoint</Application>
  <PresentationFormat>On-screen Show (4:3)</PresentationFormat>
  <Paragraphs>249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Bernard MT Condensed</vt:lpstr>
      <vt:lpstr>Calibri</vt:lpstr>
      <vt:lpstr>Cambria Math</vt:lpstr>
      <vt:lpstr>Seravek</vt:lpstr>
      <vt:lpstr>Times New Roman</vt:lpstr>
      <vt:lpstr>Office Theme</vt:lpstr>
      <vt:lpstr>Design and Analysis of Algorithms </vt:lpstr>
      <vt:lpstr>The website of the course</vt:lpstr>
      <vt:lpstr>What is an algorithm ?</vt:lpstr>
      <vt:lpstr>Design and analysis of efficient algorithm</vt:lpstr>
      <vt:lpstr>An example problem</vt:lpstr>
      <vt:lpstr>The world of Algorithms</vt:lpstr>
      <vt:lpstr>The world of Algorithms</vt:lpstr>
      <vt:lpstr>PowerPoint Presentation</vt:lpstr>
      <vt:lpstr>Technical Institutes in India </vt:lpstr>
      <vt:lpstr>A closer look at the problem </vt:lpstr>
      <vt:lpstr>A closer look at the problem </vt:lpstr>
      <vt:lpstr>A closer look at the problem </vt:lpstr>
      <vt:lpstr>A closer look at the problem </vt:lpstr>
      <vt:lpstr> </vt:lpstr>
      <vt:lpstr>How to approach the problem  of Multiple Merit Lists ?</vt:lpstr>
      <vt:lpstr>Fairness</vt:lpstr>
      <vt:lpstr>Homework</vt:lpstr>
      <vt:lpstr>Divide and Conquer paradigm  </vt:lpstr>
      <vt:lpstr>An Overview</vt:lpstr>
      <vt:lpstr>Example Problems</vt:lpstr>
      <vt:lpstr>Divide and Conquer Paradigm (Advanced Problems)</vt:lpstr>
      <vt:lpstr>problem 1 </vt:lpstr>
      <vt:lpstr>Distance between 2 points</vt:lpstr>
      <vt:lpstr>The Closest Pair Distance Problem</vt:lpstr>
      <vt:lpstr>The Closest Pair Distance Problem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759</cp:revision>
  <dcterms:created xsi:type="dcterms:W3CDTF">2011-12-03T04:13:03Z</dcterms:created>
  <dcterms:modified xsi:type="dcterms:W3CDTF">2022-07-29T06:09:00Z</dcterms:modified>
</cp:coreProperties>
</file>