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593" r:id="rId2"/>
    <p:sldId id="611" r:id="rId3"/>
    <p:sldId id="609" r:id="rId4"/>
    <p:sldId id="555" r:id="rId5"/>
    <p:sldId id="517" r:id="rId6"/>
    <p:sldId id="519" r:id="rId7"/>
    <p:sldId id="592" r:id="rId8"/>
    <p:sldId id="523" r:id="rId9"/>
    <p:sldId id="528" r:id="rId10"/>
    <p:sldId id="521" r:id="rId11"/>
    <p:sldId id="525" r:id="rId12"/>
    <p:sldId id="526" r:id="rId13"/>
    <p:sldId id="527" r:id="rId14"/>
    <p:sldId id="530" r:id="rId15"/>
    <p:sldId id="529" r:id="rId16"/>
    <p:sldId id="604" r:id="rId17"/>
    <p:sldId id="603" r:id="rId18"/>
    <p:sldId id="483" r:id="rId19"/>
    <p:sldId id="615" r:id="rId20"/>
    <p:sldId id="493" r:id="rId21"/>
    <p:sldId id="514" r:id="rId22"/>
    <p:sldId id="488" r:id="rId23"/>
    <p:sldId id="515" r:id="rId24"/>
    <p:sldId id="489" r:id="rId25"/>
    <p:sldId id="61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4547" autoAdjust="0"/>
  </p:normalViewPr>
  <p:slideViewPr>
    <p:cSldViewPr>
      <p:cViewPr varScale="1">
        <p:scale>
          <a:sx n="72" d="100"/>
          <a:sy n="72" d="100"/>
        </p:scale>
        <p:origin x="22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2.png"/><Relationship Id="rId7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0.png"/><Relationship Id="rId7" Type="http://schemas.openxmlformats.org/officeDocument/2006/relationships/image" Target="../media/image3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5.png"/><Relationship Id="rId4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Relationship Id="rId9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2.png"/><Relationship Id="rId7" Type="http://schemas.openxmlformats.org/officeDocument/2006/relationships/image" Target="../media/image2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7.png"/><Relationship Id="rId5" Type="http://schemas.openxmlformats.org/officeDocument/2006/relationships/image" Target="../media/image172.png"/><Relationship Id="rId10" Type="http://schemas.openxmlformats.org/officeDocument/2006/relationships/image" Target="../media/image26.png"/><Relationship Id="rId4" Type="http://schemas.openxmlformats.org/officeDocument/2006/relationships/image" Target="../media/image43.png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10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6C31"/>
                </a:solidFill>
              </a:rPr>
              <a:t>A </a:t>
            </a:r>
            <a:r>
              <a:rPr lang="en-US" sz="2800" b="1" dirty="0">
                <a:solidFill>
                  <a:srgbClr val="7030A0"/>
                </a:solidFill>
              </a:rPr>
              <a:t>generic </a:t>
            </a:r>
            <a:r>
              <a:rPr lang="en-US" sz="2800" b="1" dirty="0">
                <a:solidFill>
                  <a:srgbClr val="006C31"/>
                </a:solidFill>
              </a:rPr>
              <a:t>way to design </a:t>
            </a:r>
            <a:r>
              <a:rPr lang="en-US" sz="2800" b="1" dirty="0">
                <a:solidFill>
                  <a:srgbClr val="7030A0"/>
                </a:solidFill>
              </a:rPr>
              <a:t>Greedy Algorithms </a:t>
            </a:r>
            <a:r>
              <a:rPr lang="en-US" sz="2800" b="1" dirty="0">
                <a:solidFill>
                  <a:schemeClr val="tx1"/>
                </a:solidFill>
              </a:rPr>
              <a:t>(Final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0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91533" y="1828800"/>
            <a:ext cx="4021813" cy="1440339"/>
            <a:chOff x="2591533" y="2064861"/>
            <a:chExt cx="4021813" cy="1440339"/>
          </a:xfrm>
        </p:grpSpPr>
        <p:grpSp>
          <p:nvGrpSpPr>
            <p:cNvPr id="22" name="Group 21"/>
            <p:cNvGrpSpPr/>
            <p:nvPr/>
          </p:nvGrpSpPr>
          <p:grpSpPr>
            <a:xfrm>
              <a:off x="2591533" y="2064861"/>
              <a:ext cx="3201865" cy="1255435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572608" y="213661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/>
          <p:cNvSpPr/>
          <p:nvPr/>
        </p:nvSpPr>
        <p:spPr>
          <a:xfrm>
            <a:off x="838200" y="12192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B0A391-C203-CB4C-B35D-2F3C7D987BDA}"/>
              </a:ext>
            </a:extLst>
          </p:cNvPr>
          <p:cNvGrpSpPr/>
          <p:nvPr/>
        </p:nvGrpSpPr>
        <p:grpSpPr>
          <a:xfrm>
            <a:off x="3069029" y="3086815"/>
            <a:ext cx="1502971" cy="2087324"/>
            <a:chOff x="3069029" y="3086815"/>
            <a:chExt cx="1502971" cy="2087324"/>
          </a:xfrm>
        </p:grpSpPr>
        <p:grpSp>
          <p:nvGrpSpPr>
            <p:cNvPr id="16" name="Group 15"/>
            <p:cNvGrpSpPr/>
            <p:nvPr/>
          </p:nvGrpSpPr>
          <p:grpSpPr>
            <a:xfrm>
              <a:off x="3429000" y="3086815"/>
              <a:ext cx="1143000" cy="2087324"/>
              <a:chOff x="3429000" y="3322876"/>
              <a:chExt cx="1143000" cy="2087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</m:oMath>
                    </a14:m>
                    <a:r>
                      <a:rPr lang="en-US" dirty="0">
                        <a:solidFill>
                          <a:srgbClr val="7030A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5040868"/>
                    <a:ext cx="3850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r="-111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Group 2"/>
              <p:cNvGrpSpPr/>
              <p:nvPr/>
            </p:nvGrpSpPr>
            <p:grpSpPr>
              <a:xfrm>
                <a:off x="3657600" y="3593068"/>
                <a:ext cx="914400" cy="1475860"/>
                <a:chOff x="3429000" y="3264455"/>
                <a:chExt cx="914400" cy="147586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824434" y="3911957"/>
                  <a:ext cx="290366" cy="41687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3637817" y="3681333"/>
                  <a:ext cx="278423" cy="270193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3429000" y="3264455"/>
                  <a:ext cx="290366" cy="416878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3919085" y="3894321"/>
                  <a:ext cx="275579" cy="327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29049" y="4343400"/>
                  <a:ext cx="514351" cy="396915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3429000" y="3322876"/>
                <a:ext cx="278423" cy="270192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798C1AF-E610-F04C-BA5D-5F156DC6FEB6}"/>
                </a:ext>
              </a:extLst>
            </p:cNvPr>
            <p:cNvCxnSpPr/>
            <p:nvPr/>
          </p:nvCxnSpPr>
          <p:spPr>
            <a:xfrm flipH="1">
              <a:off x="3069029" y="33255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7F66CD-B762-A54F-B7FF-47A7EBB89E14}"/>
                </a:ext>
              </a:extLst>
            </p:cNvPr>
            <p:cNvCxnSpPr/>
            <p:nvPr/>
          </p:nvCxnSpPr>
          <p:spPr>
            <a:xfrm flipH="1">
              <a:off x="3526229" y="4011374"/>
              <a:ext cx="359971" cy="48442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209800" y="59436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B6D92C-FD3A-AE46-B884-D92F21EA227D}"/>
              </a:ext>
            </a:extLst>
          </p:cNvPr>
          <p:cNvCxnSpPr/>
          <p:nvPr/>
        </p:nvCxnSpPr>
        <p:spPr>
          <a:xfrm flipH="1">
            <a:off x="3069029" y="33255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A1744C-BFFD-4E41-B805-7CD34C0E6156}"/>
              </a:ext>
            </a:extLst>
          </p:cNvPr>
          <p:cNvCxnSpPr/>
          <p:nvPr/>
        </p:nvCxnSpPr>
        <p:spPr>
          <a:xfrm flipH="1">
            <a:off x="3526229" y="4011374"/>
            <a:ext cx="359971" cy="48442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1424EEB-C418-CA4B-99B1-6F4235F9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F5D67FDA-49EA-3F42-A472-8053E116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4800"/>
                <a:ext cx="8229600" cy="1143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535" y="3321699"/>
            <a:ext cx="1138114" cy="1823948"/>
            <a:chOff x="6148021" y="3813730"/>
            <a:chExt cx="1327372" cy="22211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221173"/>
              <a:chOff x="6148021" y="3813730"/>
              <a:chExt cx="1327372" cy="22211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56840" y="5514016"/>
                <a:ext cx="486601" cy="520883"/>
                <a:chOff x="6553200" y="5334000"/>
                <a:chExt cx="532700" cy="58760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1364" r="-39683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364" r="-41270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7030A0"/>
                </a:solidFill>
              </a:rPr>
              <a:t>Theorem 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8200" y="11430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9" grpId="0" animBg="1"/>
      <p:bldP spid="21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  <m:r>
                          <a:rPr lang="en-US" sz="24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  <m:r>
                      <a:rPr lang="en-US" sz="1800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 b="-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27663" y="3853405"/>
            <a:ext cx="248965" cy="342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3579" y="3664024"/>
            <a:ext cx="238725" cy="22187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535" y="3321699"/>
            <a:ext cx="248965" cy="342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743" y="3838922"/>
            <a:ext cx="236287" cy="26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3580" y="4163237"/>
            <a:ext cx="959069" cy="982410"/>
            <a:chOff x="5983580" y="4163237"/>
            <a:chExt cx="959069" cy="982410"/>
          </a:xfrm>
        </p:grpSpPr>
        <p:sp>
          <p:nvSpPr>
            <p:cNvPr id="14" name="Oval 13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1364" r="-39683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41270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8283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0538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7030A0"/>
                </a:solidFill>
              </a:rPr>
              <a:t>Theorem 1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212022" y="4191000"/>
            <a:ext cx="493578" cy="597932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20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blipFill rotWithShape="1">
                <a:blip r:embed="rId8"/>
                <a:stretch>
                  <a:fillRect r="-2048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2439801" y="6006811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proved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≥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(1) and (2)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352800" y="3124200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9812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8100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5090950" cy="6477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The algorithm </a:t>
                </a:r>
                <a:r>
                  <a:rPr lang="en-US" sz="3200" b="1" dirty="0"/>
                  <a:t>based on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,  return                        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{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 the two alphabets with </a:t>
                </a:r>
                <a:r>
                  <a:rPr lang="en-US" sz="2000" b="1" dirty="0"/>
                  <a:t>least frequencies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Create</a:t>
                </a:r>
                <a:r>
                  <a:rPr lang="en-US" sz="2000" dirty="0"/>
                  <a:t> a new alphabet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0" dirty="0" smtClean="0">
                        <a:solidFill>
                          <a:srgbClr val="006C3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6C3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Insert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b="1" dirty="0"/>
                  <a:t>Replace</a:t>
                </a:r>
                <a:r>
                  <a:rPr lang="en-US" sz="2000" dirty="0"/>
                  <a:t> node               in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by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return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0" y="4778710"/>
            <a:ext cx="457200" cy="584047"/>
            <a:chOff x="4057650" y="4672013"/>
            <a:chExt cx="493578" cy="62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93216"/>
                </a:xfrm>
                <a:prstGeom prst="rect">
                  <a:avLst/>
                </a:prstGeom>
                <a:blipFill>
                  <a:blip r:embed="rId4"/>
                  <a:stretch>
                    <a:fillRect t="-8197" r="-60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1999" y="4724400"/>
            <a:ext cx="769014" cy="713563"/>
            <a:chOff x="5942575" y="4163237"/>
            <a:chExt cx="1000074" cy="982410"/>
          </a:xfrm>
        </p:grpSpPr>
        <p:sp>
          <p:nvSpPr>
            <p:cNvPr id="9" name="Oval 8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5625" r="-816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625" r="-833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4786" y="1600200"/>
            <a:ext cx="769014" cy="713563"/>
            <a:chOff x="5942575" y="4163237"/>
            <a:chExt cx="1000074" cy="982410"/>
          </a:xfrm>
        </p:grpSpPr>
        <p:sp>
          <p:nvSpPr>
            <p:cNvPr id="21" name="Oval 20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5625" r="-833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5625" r="-816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413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6C31"/>
                    </a:solidFill>
                  </a:rPr>
                  <a:t>Homework: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Achieve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5715000" y="2438400"/>
            <a:ext cx="1905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04348" y="2895600"/>
            <a:ext cx="934052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504348" y="3962400"/>
            <a:ext cx="705452" cy="39404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More Homework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</a:t>
            </a:r>
            <a:r>
              <a:rPr lang="en-US" sz="3600" b="1" dirty="0">
                <a:solidFill>
                  <a:srgbClr val="7030A0"/>
                </a:solidFill>
              </a:rPr>
              <a:t>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lateness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882123"/>
            <a:ext cx="3657600" cy="2299477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Electric signal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980394" y="6247677"/>
            <a:ext cx="671215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6C3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Design and </a:t>
            </a:r>
            <a:r>
              <a:rPr lang="en-US" dirty="0" err="1"/>
              <a:t>analyse</a:t>
            </a:r>
            <a:r>
              <a:rPr lang="en-US" dirty="0"/>
              <a:t> a greed algorithm based on the </a:t>
            </a:r>
            <a:r>
              <a:rPr lang="en-US" b="1" u="sng" dirty="0"/>
              <a:t>generic</a:t>
            </a:r>
            <a:r>
              <a:rPr lang="en-US" dirty="0"/>
              <a:t> technique.</a:t>
            </a:r>
          </a:p>
        </p:txBody>
      </p:sp>
    </p:spTree>
    <p:extLst>
      <p:ext uri="{BB962C8B-B14F-4D97-AF65-F5344CB8AC3E}">
        <p14:creationId xmlns:p14="http://schemas.microsoft.com/office/powerpoint/2010/main" val="23585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Represented as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/>
                  <a:t> </a:t>
                </a:r>
                <a:r>
                  <a:rPr lang="en-US" sz="2000" dirty="0"/>
                  <a:t>or </a:t>
                </a:r>
                <a:r>
                  <a:rPr lang="en-US" sz="2000" b="1" dirty="0"/>
                  <a:t>Adjacency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29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667000" y="3276600"/>
            <a:ext cx="1371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6019800" y="2590800"/>
            <a:ext cx="2286000" cy="457200"/>
          </a:xfrm>
          <a:prstGeom prst="borderCallout2">
            <a:avLst>
              <a:gd name="adj1" fmla="val 46787"/>
              <a:gd name="adj2" fmla="val -1230"/>
              <a:gd name="adj3" fmla="val 46787"/>
              <a:gd name="adj4" fmla="val -16293"/>
              <a:gd name="adj5" fmla="val 151752"/>
              <a:gd name="adj6" fmla="val -877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vertex is repeated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67000" y="54864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5146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386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770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3" grpId="1" animBg="1"/>
      <p:bldP spid="17" grpId="0" animBg="1"/>
      <p:bldP spid="17" grpId="1" animBg="1"/>
      <p:bldP spid="28" grpId="0" animBg="1"/>
      <p:bldP spid="29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961470-54B9-B24D-A676-1A14486D5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2472D9-D244-8344-BF15-A77BD6967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667D7-46B6-A140-AA72-41B00C85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The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minimum length</a:t>
                </a:r>
                <a:r>
                  <a:rPr lang="en-US" sz="2000" dirty="0"/>
                  <a:t> is called the </a:t>
                </a:r>
                <a:r>
                  <a:rPr lang="en-US" sz="2000" b="1" dirty="0"/>
                  <a:t>shortest path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is the length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1981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981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0480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41148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4572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This problem is simple and beautiful enough to convince anyone about 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the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importance of designing efficient algorithms</a:t>
                </a:r>
                <a:r>
                  <a:rPr lang="en-US" sz="2000" dirty="0">
                    <a:solidFill>
                      <a:srgbClr val="00B05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600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Inference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             The distance to any vertex </a:t>
            </a:r>
            <a:r>
              <a:rPr lang="en-US" sz="2000" u="sng" dirty="0"/>
              <a:t>depends</a:t>
            </a:r>
            <a:r>
              <a:rPr lang="en-US" sz="2000" dirty="0"/>
              <a:t> upon </a:t>
            </a:r>
            <a:r>
              <a:rPr lang="en-US" sz="2000" u="sng" dirty="0"/>
              <a:t>global</a:t>
            </a:r>
            <a:r>
              <a:rPr lang="en-US" sz="2000" dirty="0"/>
              <a:t> parameters.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16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11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9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4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7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there any vertex in this picture for which you are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5471230" y="5715000"/>
            <a:ext cx="245357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Give reasons.</a:t>
            </a:r>
          </a:p>
        </p:txBody>
      </p: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 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Designing 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a greedy algorithm </a:t>
            </a:r>
            <a:r>
              <a:rPr lang="en-US" sz="2800" b="1" dirty="0"/>
              <a:t>for shortest paths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/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b="1" dirty="0"/>
                  <a:t>Establish </a:t>
                </a:r>
                <a:r>
                  <a:rPr lang="en-US" sz="2000" dirty="0"/>
                  <a:t>a relation between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and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                       </a:t>
                </a:r>
                <a:r>
                  <a:rPr lang="en-US" sz="2000" b="1" dirty="0"/>
                  <a:t>shortest 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1" t="-8197" r="-4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8333" r="-44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4495800"/>
            <a:ext cx="222642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own Ribbon 10">
                <a:extLst>
                  <a:ext uri="{FF2B5EF4-FFF2-40B4-BE49-F238E27FC236}">
                    <a16:creationId xmlns:a16="http://schemas.microsoft.com/office/drawing/2014/main" id="{E20806D2-E6B6-AE44-8144-7F95EFBDC6BC}"/>
                  </a:ext>
                </a:extLst>
              </p:cNvPr>
              <p:cNvSpPr/>
              <p:nvPr/>
            </p:nvSpPr>
            <p:spPr>
              <a:xfrm>
                <a:off x="838200" y="5758418"/>
                <a:ext cx="6858000" cy="9471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How will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look like ?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Do it as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Homework</a:t>
                </a:r>
              </a:p>
            </p:txBody>
          </p:sp>
        </mc:Choice>
        <mc:Fallback xmlns="">
          <p:sp>
            <p:nvSpPr>
              <p:cNvPr id="11" name="Down Ribbon 10">
                <a:extLst>
                  <a:ext uri="{FF2B5EF4-FFF2-40B4-BE49-F238E27FC236}">
                    <a16:creationId xmlns:a16="http://schemas.microsoft.com/office/drawing/2014/main" id="{E20806D2-E6B6-AE44-8144-7F95EFBD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58418"/>
                <a:ext cx="6858000" cy="9471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74638"/>
            <a:ext cx="8444744" cy="1143000"/>
          </a:xfrm>
        </p:spPr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7030A0"/>
                </a:solidFill>
              </a:rPr>
              <a:t>design</a:t>
            </a:r>
            <a:r>
              <a:rPr lang="en-US" sz="2800" b="1" dirty="0"/>
              <a:t> and </a:t>
            </a:r>
            <a:r>
              <a:rPr lang="en-US" sz="2800" b="1" dirty="0" err="1">
                <a:solidFill>
                  <a:srgbClr val="7030A0"/>
                </a:solidFill>
              </a:rPr>
              <a:t>analyse</a:t>
            </a:r>
            <a:r>
              <a:rPr lang="en-US" sz="2800" b="1" dirty="0"/>
              <a:t> a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greedy </a:t>
            </a:r>
            <a:r>
              <a:rPr lang="en-US" sz="2800" b="1" dirty="0"/>
              <a:t>algorithm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/>
                  <a:t>: a given 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1. Try to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2. Try to prove </a:t>
                </a:r>
                <a:r>
                  <a:rPr lang="en-US" sz="2000" dirty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7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9565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10742" y="6400800"/>
            <a:ext cx="14789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6C31"/>
                </a:solidFill>
              </a:rPr>
              <a:t>use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Prove a suitable </a:t>
                </a:r>
                <a:r>
                  <a:rPr lang="en-US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dirty="0"/>
                  <a:t>about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) for this greedy step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blipFill>
                <a:blip r:embed="rId10"/>
                <a:stretch>
                  <a:fillRect l="-1221" t="-4630" r="-61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4660" y="1600200"/>
            <a:ext cx="227581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If you succeed, </a:t>
            </a:r>
          </a:p>
          <a:p>
            <a:pPr algn="ctr"/>
            <a:r>
              <a:rPr lang="en-US" dirty="0"/>
              <a:t>you have an algorithm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5943600"/>
            <a:ext cx="19494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from construction</a:t>
            </a:r>
            <a:endParaRPr lang="en-IN" dirty="0"/>
          </a:p>
        </p:txBody>
      </p:sp>
      <p:sp>
        <p:nvSpPr>
          <p:cNvPr id="20" name="Smiley Face 19"/>
          <p:cNvSpPr/>
          <p:nvPr/>
        </p:nvSpPr>
        <p:spPr>
          <a:xfrm>
            <a:off x="6248400" y="1143000"/>
            <a:ext cx="56134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90800" y="2743200"/>
            <a:ext cx="388420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the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6C31"/>
                </a:solidFill>
              </a:rPr>
              <a:t>optimal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prefix codes </a:t>
            </a:r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211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52" name="Cloud Callout 51"/>
          <p:cNvSpPr/>
          <p:nvPr/>
        </p:nvSpPr>
        <p:spPr>
          <a:xfrm>
            <a:off x="5865843" y="914400"/>
            <a:ext cx="3278157" cy="1187637"/>
          </a:xfrm>
          <a:prstGeom prst="cloudCallout">
            <a:avLst>
              <a:gd name="adj1" fmla="val -21918"/>
              <a:gd name="adj2" fmla="val 833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From this picture, can you design the greedy step that you will perform ?</a:t>
            </a:r>
          </a:p>
        </p:txBody>
      </p:sp>
    </p:spTree>
    <p:extLst>
      <p:ext uri="{BB962C8B-B14F-4D97-AF65-F5344CB8AC3E}">
        <p14:creationId xmlns:p14="http://schemas.microsoft.com/office/powerpoint/2010/main" val="42290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448682" y="3911957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80638" y="3681333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71821" y="3264455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7030A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  <a:blipFill>
                <a:blip r:embed="rId2"/>
                <a:stretch>
                  <a:fillRect t="-10000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561906" y="3894321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48400" y="4343400"/>
            <a:ext cx="1159120" cy="793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=</m:t>
                    </m:r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Observation</a:t>
                </a:r>
                <a:r>
                  <a:rPr lang="en-US" sz="2000" b="1" dirty="0">
                    <a:sym typeface="Wingdings" pitchFamily="2" charset="2"/>
                  </a:rPr>
                  <a:t>: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this relation is true, we have an algorithm for optimal prefix codes.</a:t>
                </a: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5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78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50" t="-6452" r="-325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33800" y="5410200"/>
            <a:ext cx="2438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29068" y="5605790"/>
            <a:ext cx="433132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1183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000" y="2895600"/>
            <a:ext cx="9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Relation ?</a:t>
            </a:r>
            <a:endParaRPr lang="en-US" sz="14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 animBg="1"/>
      <p:bldP spid="14" grpId="1" animBg="1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Proof for</a:t>
                </a:r>
                <a:br>
                  <a:rPr lang="en-US" sz="2800" b="1" dirty="0"/>
                </a:br>
                <a:br>
                  <a:rPr lang="en-US" sz="2800" b="1" dirty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6C31"/>
                </a:solidFill>
              </a:rPr>
              <a:t>Spend some time thinking about the proof  </a:t>
            </a:r>
          </a:p>
          <a:p>
            <a:r>
              <a:rPr lang="en-US" sz="2000" dirty="0">
                <a:solidFill>
                  <a:srgbClr val="006C31"/>
                </a:solidFill>
              </a:rPr>
              <a:t>before moving ahead.</a:t>
            </a:r>
          </a:p>
          <a:p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How to prove </a:t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r>
                      <a:rPr lang="en-US" sz="2000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𝐓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810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3733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14046</TotalTime>
  <Words>1311</Words>
  <Application>Microsoft Macintosh PowerPoint</Application>
  <PresentationFormat>On-screen Show (4:3)</PresentationFormat>
  <Paragraphs>465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last lecture</vt:lpstr>
      <vt:lpstr>A generic way to design and analyse a greedy algorithm </vt:lpstr>
      <vt:lpstr>Finding the labeled binary tree for</vt:lpstr>
      <vt:lpstr>The binary tree of the optimal prefix code</vt:lpstr>
      <vt:lpstr>The binary tree of the optimal prefix code</vt:lpstr>
      <vt:lpstr>PowerPoint Presentation</vt:lpstr>
      <vt:lpstr>Proof for  OPT_ABL (A)=OPT_ABL (A′) + f(a_1 )+f(a_2 )</vt:lpstr>
      <vt:lpstr>How to prove  OPT_ABL (A)=OPT_ABL (A′) + f(a_1 )+f(a_2 )  ?</vt:lpstr>
      <vt:lpstr>A prefix coding for A from  OPT(A^′ ) </vt:lpstr>
      <vt:lpstr>PowerPoint Presentation</vt:lpstr>
      <vt:lpstr>A prefix coding for A′ from  OPT(A) </vt:lpstr>
      <vt:lpstr>A prefix coding for A′ from  OPT(A) </vt:lpstr>
      <vt:lpstr>PowerPoint Presentation</vt:lpstr>
      <vt:lpstr>The algorithm based on  OPT_ABL (A)=OPT_ABL (A′) + f(a_1 )+f(a_2 )</vt:lpstr>
      <vt:lpstr>More Homework</vt:lpstr>
      <vt:lpstr>The 2 problems we discussed</vt:lpstr>
      <vt:lpstr>Shortest pathS in a graph</vt:lpstr>
      <vt:lpstr>Notations and Terminologies </vt:lpstr>
      <vt:lpstr>Notations and Terminologies 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1376</cp:revision>
  <dcterms:created xsi:type="dcterms:W3CDTF">2011-12-03T04:13:03Z</dcterms:created>
  <dcterms:modified xsi:type="dcterms:W3CDTF">2022-08-24T05:53:17Z</dcterms:modified>
</cp:coreProperties>
</file>