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1"/>
  </p:notesMasterIdLst>
  <p:sldIdLst>
    <p:sldId id="531" r:id="rId2"/>
    <p:sldId id="538" r:id="rId3"/>
    <p:sldId id="537" r:id="rId4"/>
    <p:sldId id="488" r:id="rId5"/>
    <p:sldId id="515" r:id="rId6"/>
    <p:sldId id="489" r:id="rId7"/>
    <p:sldId id="517" r:id="rId8"/>
    <p:sldId id="516" r:id="rId9"/>
    <p:sldId id="491" r:id="rId10"/>
    <p:sldId id="492" r:id="rId11"/>
    <p:sldId id="495" r:id="rId12"/>
    <p:sldId id="536" r:id="rId13"/>
    <p:sldId id="476" r:id="rId14"/>
    <p:sldId id="496" r:id="rId15"/>
    <p:sldId id="503" r:id="rId16"/>
    <p:sldId id="500" r:id="rId17"/>
    <p:sldId id="501" r:id="rId18"/>
    <p:sldId id="522" r:id="rId19"/>
    <p:sldId id="505" r:id="rId20"/>
    <p:sldId id="507" r:id="rId21"/>
    <p:sldId id="513" r:id="rId22"/>
    <p:sldId id="508" r:id="rId23"/>
    <p:sldId id="510" r:id="rId24"/>
    <p:sldId id="509" r:id="rId25"/>
    <p:sldId id="544" r:id="rId26"/>
    <p:sldId id="547" r:id="rId27"/>
    <p:sldId id="548" r:id="rId28"/>
    <p:sldId id="549" r:id="rId29"/>
    <p:sldId id="551" r:id="rId3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56" autoAdjust="0"/>
    <p:restoredTop sz="94143" autoAdjust="0"/>
  </p:normalViewPr>
  <p:slideViewPr>
    <p:cSldViewPr>
      <p:cViewPr varScale="1">
        <p:scale>
          <a:sx n="72" d="100"/>
          <a:sy n="72" d="100"/>
        </p:scale>
        <p:origin x="1048" y="2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8/26/22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1. </a:t>
            </a:r>
            <a:r>
              <a:rPr lang="en-US" sz="1200" dirty="0">
                <a:solidFill>
                  <a:schemeClr val="tx1"/>
                </a:solidFill>
              </a:rPr>
              <a:t>Compute the closest pair distance of the </a:t>
            </a:r>
            <a:r>
              <a:rPr lang="en-US" sz="1200" b="1" dirty="0">
                <a:solidFill>
                  <a:schemeClr val="tx1"/>
                </a:solidFill>
              </a:rPr>
              <a:t>left half </a:t>
            </a:r>
            <a:r>
              <a:rPr lang="en-US" sz="1200" dirty="0">
                <a:solidFill>
                  <a:schemeClr val="tx1"/>
                </a:solidFill>
              </a:rPr>
              <a:t>set</a:t>
            </a:r>
          </a:p>
          <a:p>
            <a:r>
              <a:rPr lang="en-US" dirty="0"/>
              <a:t>2. Let it be </a:t>
            </a:r>
            <a:r>
              <a:rPr lang="en-US" dirty="0" err="1"/>
              <a:t>Delta_L</a:t>
            </a:r>
            <a:r>
              <a:rPr lang="en-US" dirty="0"/>
              <a:t>.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chemeClr val="tx1"/>
              </a:solidFill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tx1"/>
                </a:solidFill>
              </a:rPr>
              <a:t>3.Compute the closest pair distance of the </a:t>
            </a:r>
            <a:r>
              <a:rPr lang="en-US" sz="1200" b="1" dirty="0">
                <a:solidFill>
                  <a:schemeClr val="tx1"/>
                </a:solidFill>
              </a:rPr>
              <a:t>right half </a:t>
            </a:r>
            <a:r>
              <a:rPr lang="en-US" sz="1200" dirty="0">
                <a:solidFill>
                  <a:schemeClr val="tx1"/>
                </a:solidFill>
              </a:rPr>
              <a:t>set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tx1"/>
                </a:solidFill>
              </a:rPr>
              <a:t>4. Let it be </a:t>
            </a:r>
            <a:r>
              <a:rPr lang="en-US" sz="1200" dirty="0" err="1">
                <a:solidFill>
                  <a:schemeClr val="tx1"/>
                </a:solidFill>
              </a:rPr>
              <a:t>Delta_R</a:t>
            </a:r>
            <a:r>
              <a:rPr lang="en-US" sz="1200" dirty="0">
                <a:solidFill>
                  <a:schemeClr val="tx1"/>
                </a:solidFill>
              </a:rPr>
              <a:t>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8B6ACE-7DA9-451D-B4FE-F8D8CCE413A2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5445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>
                    <a:solidFill>
                      <a:schemeClr val="tx1"/>
                    </a:solidFill>
                  </a:rPr>
                  <a:t>But there may still be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200" b="0" i="0" smtClean="0">
                        <a:solidFill>
                          <a:schemeClr val="tx1"/>
                        </a:solidFill>
                        <a:latin typeface="Cambria Math"/>
                      </a:rPr>
                      <m:t>Θ</m:t>
                    </m:r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1200" dirty="0">
                    <a:solidFill>
                      <a:schemeClr val="tx1"/>
                    </a:solidFill>
                  </a:rPr>
                  <a:t> points in</a:t>
                </a:r>
                <a:r>
                  <a:rPr lang="en-US" sz="1200" baseline="0" dirty="0">
                    <a:solidFill>
                      <a:schemeClr val="tx1"/>
                    </a:solidFill>
                  </a:rPr>
                  <a:t> each of these strips</a:t>
                </a:r>
                <a:r>
                  <a:rPr lang="en-US" sz="1200" dirty="0">
                    <a:solidFill>
                      <a:schemeClr val="tx1"/>
                    </a:solidFill>
                  </a:rPr>
                  <a:t>. </a:t>
                </a:r>
              </a:p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>
                    <a:solidFill>
                      <a:schemeClr val="tx1"/>
                    </a:solidFill>
                  </a:rPr>
                  <a:t>So what to do ?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 smtClean="0">
                    <a:solidFill>
                      <a:schemeClr val="tx1"/>
                    </a:solidFill>
                  </a:rPr>
                  <a:t>But there may still be </a:t>
                </a:r>
                <a:r>
                  <a:rPr lang="en-US" sz="1200" b="0" i="0" smtClean="0">
                    <a:solidFill>
                      <a:schemeClr val="tx1"/>
                    </a:solidFill>
                    <a:latin typeface="Cambria Math"/>
                  </a:rPr>
                  <a:t>Θ(</a:t>
                </a:r>
                <a:r>
                  <a:rPr lang="en-US" sz="1200" b="0" i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𝑛</a:t>
                </a:r>
                <a:r>
                  <a:rPr lang="en-US" sz="1200" b="0" i="0" smtClean="0">
                    <a:solidFill>
                      <a:schemeClr val="tx1"/>
                    </a:solidFill>
                    <a:latin typeface="Cambria Math"/>
                  </a:rPr>
                  <a:t>)</a:t>
                </a:r>
                <a:r>
                  <a:rPr lang="en-US" sz="1200" dirty="0">
                    <a:solidFill>
                      <a:schemeClr val="tx1"/>
                    </a:solidFill>
                  </a:rPr>
                  <a:t> </a:t>
                </a:r>
                <a:r>
                  <a:rPr lang="en-US" sz="1200" dirty="0" smtClean="0">
                    <a:solidFill>
                      <a:schemeClr val="tx1"/>
                    </a:solidFill>
                  </a:rPr>
                  <a:t>points in</a:t>
                </a:r>
                <a:r>
                  <a:rPr lang="en-US" sz="1200" baseline="0" dirty="0" smtClean="0">
                    <a:solidFill>
                      <a:schemeClr val="tx1"/>
                    </a:solidFill>
                  </a:rPr>
                  <a:t> each of these strips</a:t>
                </a:r>
                <a:r>
                  <a:rPr lang="en-US" sz="1200" dirty="0" smtClean="0">
                    <a:solidFill>
                      <a:schemeClr val="tx1"/>
                    </a:solidFill>
                  </a:rPr>
                  <a:t>. </a:t>
                </a:r>
              </a:p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 smtClean="0">
                    <a:solidFill>
                      <a:schemeClr val="tx1"/>
                    </a:solidFill>
                  </a:rPr>
                  <a:t>So </a:t>
                </a:r>
                <a:r>
                  <a:rPr lang="en-US" sz="1200" dirty="0">
                    <a:solidFill>
                      <a:schemeClr val="tx1"/>
                    </a:solidFill>
                  </a:rPr>
                  <a:t>what to do ?</a:t>
                </a:r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8B6ACE-7DA9-451D-B4FE-F8D8CCE413A2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569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>
                    <a:solidFill>
                      <a:schemeClr val="tx1"/>
                    </a:solidFill>
                  </a:rPr>
                  <a:t>But there may still be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200" b="0" i="0" smtClean="0">
                        <a:solidFill>
                          <a:schemeClr val="tx1"/>
                        </a:solidFill>
                        <a:latin typeface="Cambria Math"/>
                      </a:rPr>
                      <m:t>Θ</m:t>
                    </m:r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1200" dirty="0">
                    <a:solidFill>
                      <a:schemeClr val="tx1"/>
                    </a:solidFill>
                  </a:rPr>
                  <a:t> points in</a:t>
                </a:r>
                <a:r>
                  <a:rPr lang="en-US" sz="1200" baseline="0" dirty="0">
                    <a:solidFill>
                      <a:schemeClr val="tx1"/>
                    </a:solidFill>
                  </a:rPr>
                  <a:t> each of these strips</a:t>
                </a:r>
                <a:r>
                  <a:rPr lang="en-US" sz="1200" dirty="0">
                    <a:solidFill>
                      <a:schemeClr val="tx1"/>
                    </a:solidFill>
                  </a:rPr>
                  <a:t>. </a:t>
                </a:r>
              </a:p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>
                    <a:solidFill>
                      <a:schemeClr val="tx1"/>
                    </a:solidFill>
                  </a:rPr>
                  <a:t>So what to do ?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 smtClean="0">
                    <a:solidFill>
                      <a:schemeClr val="tx1"/>
                    </a:solidFill>
                  </a:rPr>
                  <a:t>But there may still be </a:t>
                </a:r>
                <a:r>
                  <a:rPr lang="en-US" sz="1200" b="0" i="0" smtClean="0">
                    <a:solidFill>
                      <a:schemeClr val="tx1"/>
                    </a:solidFill>
                    <a:latin typeface="Cambria Math"/>
                  </a:rPr>
                  <a:t>Θ(</a:t>
                </a:r>
                <a:r>
                  <a:rPr lang="en-US" sz="1200" b="0" i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𝑛</a:t>
                </a:r>
                <a:r>
                  <a:rPr lang="en-US" sz="1200" b="0" i="0" smtClean="0">
                    <a:solidFill>
                      <a:schemeClr val="tx1"/>
                    </a:solidFill>
                    <a:latin typeface="Cambria Math"/>
                  </a:rPr>
                  <a:t>)</a:t>
                </a:r>
                <a:r>
                  <a:rPr lang="en-US" sz="1200" dirty="0">
                    <a:solidFill>
                      <a:schemeClr val="tx1"/>
                    </a:solidFill>
                  </a:rPr>
                  <a:t> </a:t>
                </a:r>
                <a:r>
                  <a:rPr lang="en-US" sz="1200" dirty="0" smtClean="0">
                    <a:solidFill>
                      <a:schemeClr val="tx1"/>
                    </a:solidFill>
                  </a:rPr>
                  <a:t>points in</a:t>
                </a:r>
                <a:r>
                  <a:rPr lang="en-US" sz="1200" baseline="0" dirty="0" smtClean="0">
                    <a:solidFill>
                      <a:schemeClr val="tx1"/>
                    </a:solidFill>
                  </a:rPr>
                  <a:t> each of these strips</a:t>
                </a:r>
                <a:r>
                  <a:rPr lang="en-US" sz="1200" dirty="0" smtClean="0">
                    <a:solidFill>
                      <a:schemeClr val="tx1"/>
                    </a:solidFill>
                  </a:rPr>
                  <a:t>. </a:t>
                </a:r>
              </a:p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 smtClean="0">
                    <a:solidFill>
                      <a:schemeClr val="tx1"/>
                    </a:solidFill>
                  </a:rPr>
                  <a:t>So </a:t>
                </a:r>
                <a:r>
                  <a:rPr lang="en-US" sz="1200" dirty="0">
                    <a:solidFill>
                      <a:schemeClr val="tx1"/>
                    </a:solidFill>
                  </a:rPr>
                  <a:t>what to do ?</a:t>
                </a:r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8B6ACE-7DA9-451D-B4FE-F8D8CCE413A2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9778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8B6ACE-7DA9-451D-B4FE-F8D8CCE413A2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041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8/26/22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8/26/22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8/26/22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8/26/22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8/26/22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8/26/22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8/26/22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8/26/22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8/26/22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8/26/22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8/26/22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8/26/22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7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500.png"/><Relationship Id="rId10" Type="http://schemas.openxmlformats.org/officeDocument/2006/relationships/image" Target="../media/image120.png"/><Relationship Id="rId4" Type="http://schemas.openxmlformats.org/officeDocument/2006/relationships/image" Target="../media/image400.png"/><Relationship Id="rId9" Type="http://schemas.openxmlformats.org/officeDocument/2006/relationships/image" Target="../media/image1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70.png"/><Relationship Id="rId7" Type="http://schemas.openxmlformats.org/officeDocument/2006/relationships/image" Target="../media/image22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9" Type="http://schemas.openxmlformats.org/officeDocument/2006/relationships/image" Target="../media/image24.png"/><Relationship Id="rId4" Type="http://schemas.openxmlformats.org/officeDocument/2006/relationships/image" Target="../media/image18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70.png"/><Relationship Id="rId7" Type="http://schemas.openxmlformats.org/officeDocument/2006/relationships/image" Target="../media/image22.png"/><Relationship Id="rId12" Type="http://schemas.openxmlformats.org/officeDocument/2006/relationships/image" Target="../media/image2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7.png"/><Relationship Id="rId5" Type="http://schemas.openxmlformats.org/officeDocument/2006/relationships/image" Target="../media/image19.png"/><Relationship Id="rId10" Type="http://schemas.openxmlformats.org/officeDocument/2006/relationships/image" Target="../media/image260.png"/><Relationship Id="rId4" Type="http://schemas.openxmlformats.org/officeDocument/2006/relationships/image" Target="../media/image180.png"/><Relationship Id="rId9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0.png"/><Relationship Id="rId3" Type="http://schemas.openxmlformats.org/officeDocument/2006/relationships/image" Target="../media/image350.png"/><Relationship Id="rId7" Type="http://schemas.openxmlformats.org/officeDocument/2006/relationships/image" Target="../media/image390.png"/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0.png"/><Relationship Id="rId9" Type="http://schemas.openxmlformats.org/officeDocument/2006/relationships/image" Target="../media/image4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0.png"/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5" Type="http://schemas.openxmlformats.org/officeDocument/2006/relationships/image" Target="../media/image7.png"/><Relationship Id="rId10" Type="http://schemas.openxmlformats.org/officeDocument/2006/relationships/image" Target="../media/image70.png"/><Relationship Id="rId4" Type="http://schemas.openxmlformats.org/officeDocument/2006/relationships/image" Target="../media/image6.png"/><Relationship Id="rId9" Type="http://schemas.openxmlformats.org/officeDocument/2006/relationships/image" Target="../media/image8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29.png"/><Relationship Id="rId5" Type="http://schemas.openxmlformats.org/officeDocument/2006/relationships/image" Target="../media/image25.png"/><Relationship Id="rId4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29.png"/><Relationship Id="rId5" Type="http://schemas.openxmlformats.org/officeDocument/2006/relationships/image" Target="../media/image25.png"/><Relationship Id="rId4" Type="http://schemas.openxmlformats.org/officeDocument/2006/relationships/image" Target="../media/image11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21.png"/><Relationship Id="rId7" Type="http://schemas.openxmlformats.org/officeDocument/2006/relationships/image" Target="../media/image6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0.png"/><Relationship Id="rId5" Type="http://schemas.openxmlformats.org/officeDocument/2006/relationships/image" Target="../media/image400.png"/><Relationship Id="rId4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21.png"/><Relationship Id="rId7" Type="http://schemas.openxmlformats.org/officeDocument/2006/relationships/image" Target="../media/image6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0.png"/><Relationship Id="rId5" Type="http://schemas.openxmlformats.org/officeDocument/2006/relationships/image" Target="../media/image400.png"/><Relationship Id="rId4" Type="http://schemas.openxmlformats.org/officeDocument/2006/relationships/image" Target="../media/image30.png"/><Relationship Id="rId9" Type="http://schemas.openxmlformats.org/officeDocument/2006/relationships/image" Target="../media/image9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21.png"/><Relationship Id="rId7" Type="http://schemas.openxmlformats.org/officeDocument/2006/relationships/image" Target="../media/image6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0.png"/><Relationship Id="rId5" Type="http://schemas.openxmlformats.org/officeDocument/2006/relationships/image" Target="../media/image400.png"/><Relationship Id="rId10" Type="http://schemas.openxmlformats.org/officeDocument/2006/relationships/image" Target="../media/image110.png"/><Relationship Id="rId4" Type="http://schemas.openxmlformats.org/officeDocument/2006/relationships/image" Target="../media/image30.png"/><Relationship Id="rId9" Type="http://schemas.openxmlformats.org/officeDocument/2006/relationships/image" Target="../media/image10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7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500.png"/><Relationship Id="rId10" Type="http://schemas.openxmlformats.org/officeDocument/2006/relationships/image" Target="../media/image120.png"/><Relationship Id="rId4" Type="http://schemas.openxmlformats.org/officeDocument/2006/relationships/image" Target="../media/image400.png"/><Relationship Id="rId9" Type="http://schemas.openxmlformats.org/officeDocument/2006/relationships/image" Target="../media/image1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and Analysis of Algorithms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499848"/>
            <a:ext cx="7239000" cy="185650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800" b="1" dirty="0">
                <a:solidFill>
                  <a:srgbClr val="C00000"/>
                </a:solidFill>
              </a:rPr>
              <a:t>Lecture 11</a:t>
            </a:r>
          </a:p>
          <a:p>
            <a:pPr fontAlgn="auto">
              <a:spcAft>
                <a:spcPts val="0"/>
              </a:spcAft>
              <a:defRPr/>
            </a:pPr>
            <a:endParaRPr lang="en-US" sz="1000" b="1" dirty="0">
              <a:solidFill>
                <a:srgbClr val="7030A0"/>
              </a:solidFill>
            </a:endParaRPr>
          </a:p>
          <a:p>
            <a:pPr marL="342900" indent="-342900" algn="l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1" dirty="0">
                <a:solidFill>
                  <a:srgbClr val="7030A0"/>
                </a:solidFill>
              </a:rPr>
              <a:t>Shortest paths </a:t>
            </a:r>
            <a:r>
              <a:rPr lang="en-US" sz="2000" b="1" dirty="0">
                <a:solidFill>
                  <a:schemeClr val="tx1"/>
                </a:solidFill>
              </a:rPr>
              <a:t>in graphs with </a:t>
            </a:r>
            <a:r>
              <a:rPr lang="en-US" sz="2000" b="1" dirty="0">
                <a:solidFill>
                  <a:srgbClr val="0070C0"/>
                </a:solidFill>
              </a:rPr>
              <a:t>positive</a:t>
            </a: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>
                <a:solidFill>
                  <a:schemeClr val="tx1"/>
                </a:solidFill>
              </a:rPr>
              <a:t>weights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38400" y="3062734"/>
            <a:ext cx="4267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Algorithms-II 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/>
              <a:t>: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>
                <a:solidFill>
                  <a:srgbClr val="002060"/>
                </a:solidFill>
              </a:rPr>
              <a:t>CS345A</a:t>
            </a:r>
            <a:endParaRPr lang="en-US" sz="28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60747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002060"/>
                </a:solidFill>
              </a:rPr>
              <a:t>An</a:t>
            </a:r>
            <a:r>
              <a:rPr lang="en-US" sz="3200" b="1" dirty="0"/>
              <a:t> </a:t>
            </a:r>
            <a:r>
              <a:rPr lang="en-US" sz="3200" b="1" dirty="0">
                <a:solidFill>
                  <a:srgbClr val="002060"/>
                </a:solidFill>
              </a:rPr>
              <a:t>example</a:t>
            </a:r>
            <a:r>
              <a:rPr lang="en-US" sz="3200" b="1" dirty="0"/>
              <a:t> to get </a:t>
            </a:r>
            <a:br>
              <a:rPr lang="en-US" sz="3200" b="1" dirty="0"/>
            </a:br>
            <a:r>
              <a:rPr lang="en-US" sz="3200" b="1" dirty="0"/>
              <a:t>an </a:t>
            </a:r>
            <a:r>
              <a:rPr lang="en-US" sz="3200" b="1" dirty="0">
                <a:solidFill>
                  <a:srgbClr val="7030A0"/>
                </a:solidFill>
              </a:rPr>
              <a:t>insight into this problem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5" name="Cloud 4"/>
          <p:cNvSpPr/>
          <p:nvPr/>
        </p:nvSpPr>
        <p:spPr>
          <a:xfrm>
            <a:off x="1066800" y="1447800"/>
            <a:ext cx="7620000" cy="3657600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4267200" y="2971801"/>
            <a:ext cx="685800" cy="15239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4800600" y="3200400"/>
            <a:ext cx="228600" cy="685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1" idx="5"/>
          </p:cNvCxnSpPr>
          <p:nvPr/>
        </p:nvCxnSpPr>
        <p:spPr>
          <a:xfrm flipH="1" flipV="1">
            <a:off x="4702082" y="2416082"/>
            <a:ext cx="327118" cy="63191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Group 94"/>
          <p:cNvGrpSpPr/>
          <p:nvPr/>
        </p:nvGrpSpPr>
        <p:grpSpPr>
          <a:xfrm>
            <a:off x="4005693" y="1992868"/>
            <a:ext cx="1779931" cy="2263446"/>
            <a:chOff x="4005693" y="1992868"/>
            <a:chExt cx="1779931" cy="2263446"/>
          </a:xfrm>
        </p:grpSpPr>
        <p:sp>
          <p:nvSpPr>
            <p:cNvPr id="7" name="Oval 6"/>
            <p:cNvSpPr/>
            <p:nvPr/>
          </p:nvSpPr>
          <p:spPr>
            <a:xfrm>
              <a:off x="5486400" y="2438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4724400" y="3886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4114800" y="2895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4572000" y="2286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4005693" y="2971800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05693" y="2971800"/>
                  <a:ext cx="37061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2295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4488507" y="3886982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8507" y="3886982"/>
                  <a:ext cx="375423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 r="-20968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4368213" y="1992868"/>
                  <a:ext cx="3561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𝒛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8213" y="1992868"/>
                  <a:ext cx="356187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5410200" y="25262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2526268"/>
                  <a:ext cx="375424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7" name="Straight Connector 36"/>
          <p:cNvCxnSpPr>
            <a:endCxn id="7" idx="7"/>
          </p:cNvCxnSpPr>
          <p:nvPr/>
        </p:nvCxnSpPr>
        <p:spPr>
          <a:xfrm flipH="1">
            <a:off x="5616482" y="2416082"/>
            <a:ext cx="408962" cy="44636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5616482" y="2111282"/>
            <a:ext cx="98518" cy="327118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4800600" y="4038600"/>
            <a:ext cx="0" cy="30480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 flipV="1">
            <a:off x="4800600" y="4016282"/>
            <a:ext cx="282482" cy="240032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3733800" y="2971800"/>
            <a:ext cx="386580" cy="7620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3793262" y="2830832"/>
            <a:ext cx="327118" cy="140968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endCxn id="11" idx="2"/>
          </p:cNvCxnSpPr>
          <p:nvPr/>
        </p:nvCxnSpPr>
        <p:spPr>
          <a:xfrm>
            <a:off x="4267200" y="2177534"/>
            <a:ext cx="304800" cy="184666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>
            <a:off x="4676218" y="1992868"/>
            <a:ext cx="124384" cy="369332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4676962" y="34260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5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4572000" y="28164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12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4814192" y="25146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10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5105400" y="2568482"/>
            <a:ext cx="403318" cy="555718"/>
            <a:chOff x="5105400" y="2568482"/>
            <a:chExt cx="403318" cy="555718"/>
          </a:xfrm>
        </p:grpSpPr>
        <p:cxnSp>
          <p:nvCxnSpPr>
            <p:cNvPr id="21" name="Straight Arrow Connector 20"/>
            <p:cNvCxnSpPr>
              <a:endCxn id="7" idx="3"/>
            </p:cNvCxnSpPr>
            <p:nvPr/>
          </p:nvCxnSpPr>
          <p:spPr>
            <a:xfrm flipV="1">
              <a:off x="5105400" y="2568482"/>
              <a:ext cx="403318" cy="533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/>
            <p:cNvSpPr txBox="1"/>
            <p:nvPr/>
          </p:nvSpPr>
          <p:spPr>
            <a:xfrm>
              <a:off x="5195192" y="28164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7</a:t>
              </a:r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610368" y="2895600"/>
            <a:ext cx="460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solidFill>
                  <a:srgbClr val="0070C0"/>
                </a:solidFill>
              </a:rPr>
              <a:t>G’</a:t>
            </a:r>
          </a:p>
        </p:txBody>
      </p:sp>
      <p:grpSp>
        <p:nvGrpSpPr>
          <p:cNvPr id="63" name="Group 62"/>
          <p:cNvGrpSpPr/>
          <p:nvPr/>
        </p:nvGrpSpPr>
        <p:grpSpPr>
          <a:xfrm>
            <a:off x="6705600" y="2698564"/>
            <a:ext cx="485162" cy="1644836"/>
            <a:chOff x="6705600" y="2698564"/>
            <a:chExt cx="485162" cy="1644836"/>
          </a:xfrm>
        </p:grpSpPr>
        <p:cxnSp>
          <p:nvCxnSpPr>
            <p:cNvPr id="71" name="Straight Connector 70"/>
            <p:cNvCxnSpPr/>
            <p:nvPr/>
          </p:nvCxnSpPr>
          <p:spPr>
            <a:xfrm flipH="1">
              <a:off x="6781800" y="3003364"/>
              <a:ext cx="408962" cy="44636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H="1">
              <a:off x="6781800" y="2698564"/>
              <a:ext cx="98518" cy="327118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flipH="1">
              <a:off x="6781800" y="3917764"/>
              <a:ext cx="408962" cy="44636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flipH="1">
              <a:off x="6781800" y="3612964"/>
              <a:ext cx="98518" cy="327118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V="1">
              <a:off x="6705600" y="4038600"/>
              <a:ext cx="0" cy="30480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Straight Arrow Connector 60"/>
          <p:cNvCxnSpPr/>
          <p:nvPr/>
        </p:nvCxnSpPr>
        <p:spPr>
          <a:xfrm flipV="1">
            <a:off x="5867400" y="3080266"/>
            <a:ext cx="784318" cy="304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5867400" y="3429000"/>
            <a:ext cx="784318" cy="49118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endCxn id="32" idx="0"/>
          </p:cNvCxnSpPr>
          <p:nvPr/>
        </p:nvCxnSpPr>
        <p:spPr>
          <a:xfrm flipH="1" flipV="1">
            <a:off x="5597912" y="2526268"/>
            <a:ext cx="193288" cy="82653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4914900" y="3505200"/>
            <a:ext cx="800101" cy="457200"/>
            <a:chOff x="4914900" y="3505200"/>
            <a:chExt cx="800101" cy="457200"/>
          </a:xfrm>
        </p:grpSpPr>
        <p:cxnSp>
          <p:nvCxnSpPr>
            <p:cNvPr id="52" name="Straight Arrow Connector 51"/>
            <p:cNvCxnSpPr/>
            <p:nvPr/>
          </p:nvCxnSpPr>
          <p:spPr>
            <a:xfrm flipH="1">
              <a:off x="4914900" y="3505200"/>
              <a:ext cx="800101" cy="457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/>
            <p:cNvSpPr txBox="1"/>
            <p:nvPr/>
          </p:nvSpPr>
          <p:spPr>
            <a:xfrm>
              <a:off x="5286562" y="36546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6</a:t>
              </a:r>
            </a:p>
          </p:txBody>
        </p:sp>
      </p:grpSp>
      <p:sp>
        <p:nvSpPr>
          <p:cNvPr id="91" name="TextBox 90"/>
          <p:cNvSpPr txBox="1"/>
          <p:nvPr/>
        </p:nvSpPr>
        <p:spPr>
          <a:xfrm>
            <a:off x="5715000" y="28194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5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6048562" y="35814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11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6096000" y="29688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24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6411186" y="2971800"/>
            <a:ext cx="419564" cy="1295400"/>
            <a:chOff x="6411186" y="2971800"/>
            <a:chExt cx="419564" cy="1295400"/>
          </a:xfrm>
        </p:grpSpPr>
        <p:grpSp>
          <p:nvGrpSpPr>
            <p:cNvPr id="62" name="Group 61"/>
            <p:cNvGrpSpPr/>
            <p:nvPr/>
          </p:nvGrpSpPr>
          <p:grpSpPr>
            <a:xfrm>
              <a:off x="6629400" y="2971800"/>
              <a:ext cx="152400" cy="1066800"/>
              <a:chOff x="6629400" y="2971800"/>
              <a:chExt cx="152400" cy="1066800"/>
            </a:xfrm>
          </p:grpSpPr>
          <p:sp>
            <p:nvSpPr>
              <p:cNvPr id="59" name="Oval 58"/>
              <p:cNvSpPr/>
              <p:nvPr/>
            </p:nvSpPr>
            <p:spPr>
              <a:xfrm>
                <a:off x="6629400" y="29718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6629400" y="38862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TextBox 98"/>
                <p:cNvSpPr txBox="1"/>
                <p:nvPr/>
              </p:nvSpPr>
              <p:spPr>
                <a:xfrm>
                  <a:off x="6411186" y="3897868"/>
                  <a:ext cx="36099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𝒓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9" name="TextBox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1186" y="3897868"/>
                  <a:ext cx="360996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203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TextBox 99"/>
                <p:cNvSpPr txBox="1"/>
                <p:nvPr/>
              </p:nvSpPr>
              <p:spPr>
                <a:xfrm>
                  <a:off x="6497004" y="3048000"/>
                  <a:ext cx="3337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0" name="TextBox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7004" y="3048000"/>
                  <a:ext cx="333746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236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" name="Oval 12"/>
          <p:cNvSpPr/>
          <p:nvPr/>
        </p:nvSpPr>
        <p:spPr>
          <a:xfrm rot="1318162">
            <a:off x="4881190" y="3160435"/>
            <a:ext cx="1052962" cy="229353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/>
              <p:cNvSpPr txBox="1"/>
              <p:nvPr/>
            </p:nvSpPr>
            <p:spPr>
              <a:xfrm>
                <a:off x="5039586" y="3212068"/>
                <a:ext cx="3529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𝒔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8" name="TextBox 1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9586" y="3212068"/>
                <a:ext cx="352981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2241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5571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>
                    <a:solidFill>
                      <a:srgbClr val="7030A0"/>
                    </a:solidFill>
                  </a:rPr>
                  <a:t>How to compute </a:t>
                </a:r>
                <a:r>
                  <a:rPr lang="en-US" sz="3600" dirty="0">
                    <a:solidFill>
                      <a:srgbClr val="002060"/>
                    </a:solidFill>
                  </a:rPr>
                  <a:t>instance</a:t>
                </a:r>
                <a:r>
                  <a:rPr lang="en-US" sz="36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600" b="1" i="1" dirty="0" smtClean="0">
                        <a:latin typeface="Cambria Math"/>
                      </a:rPr>
                      <m:t>𝑮</m:t>
                    </m:r>
                    <m:r>
                      <a:rPr lang="en-US" sz="3600" b="1" i="1" dirty="0">
                        <a:latin typeface="Cambria Math"/>
                      </a:rPr>
                      <m:t>′</m:t>
                    </m:r>
                  </m:oMath>
                </a14:m>
                <a:br>
                  <a:rPr lang="en-US" sz="3600" b="1" dirty="0"/>
                </a:br>
                <a:endParaRPr lang="en-US" sz="36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10106" b="-21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5029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Let 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 err="1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) be the </a:t>
                </a:r>
                <a:r>
                  <a:rPr lang="en-US" sz="2000" b="1" dirty="0"/>
                  <a:t>least weight edge</a:t>
                </a:r>
                <a:r>
                  <a:rPr lang="en-US" sz="2000" dirty="0"/>
                  <a:t> from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 in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=(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/>
                  <a:t>).  </a:t>
                </a:r>
              </a:p>
              <a:p>
                <a:pPr marL="0" indent="0">
                  <a:buNone/>
                </a:pPr>
                <a:r>
                  <a:rPr lang="en-US" sz="2000" dirty="0"/>
                  <a:t>Transform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 into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 as follows.</a:t>
                </a:r>
              </a:p>
              <a:p>
                <a:pPr marL="0" indent="0">
                  <a:buNone/>
                </a:pPr>
                <a:r>
                  <a:rPr lang="en-US" sz="2000" dirty="0"/>
                  <a:t>1.  For each edge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</a:t>
                </a:r>
                <a:r>
                  <a:rPr lang="el-GR" sz="2000" dirty="0"/>
                  <a:t>ϵ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/>
                  <a:t>,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  add edge 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:r>
                  <a:rPr lang="en-US" sz="2000" dirty="0">
                    <a:solidFill>
                      <a:srgbClr val="C00000"/>
                    </a:solidFill>
                    <a:sym typeface="Wingdings" pitchFamily="2" charset="2"/>
                  </a:rPr>
                  <a:t>??</a:t>
                </a:r>
                <a:endParaRPr lang="en-US" sz="2000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/>
                  <a:t>2. In case of two edges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/>
                  <a:t>to any vertex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 , keep only the </a:t>
                </a:r>
                <a:r>
                  <a:rPr lang="en-US" sz="2000" b="1" dirty="0"/>
                  <a:t>lighter</a:t>
                </a:r>
                <a:r>
                  <a:rPr lang="en-US" sz="2000" dirty="0"/>
                  <a:t> edge.</a:t>
                </a:r>
              </a:p>
              <a:p>
                <a:pPr marL="0" indent="0">
                  <a:buNone/>
                </a:pPr>
                <a:r>
                  <a:rPr lang="en-US" sz="2000" dirty="0"/>
                  <a:t>3. Remove vertex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Theorem:   </a:t>
                </a:r>
                <a:r>
                  <a:rPr lang="en-US" sz="2000" dirty="0"/>
                  <a:t>For each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i="1" dirty="0"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>
                        <a:latin typeface="Cambria Math"/>
                      </a:rPr>
                      <m:t>\</m:t>
                    </m:r>
                    <m:r>
                      <m:rPr>
                        <m:lit/>
                      </m:rPr>
                      <a:rPr lang="en-US" sz="2000" b="1" i="1" dirty="0">
                        <a:latin typeface="Cambria Math"/>
                      </a:rPr>
                      <m:t>{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latin typeface="Cambria Math"/>
                      </a:rPr>
                      <m:t>}</m:t>
                    </m:r>
                  </m:oMath>
                </a14:m>
                <a:r>
                  <a:rPr lang="en-US" sz="2000" dirty="0"/>
                  <a:t>,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𝑮</m:t>
                          </m:r>
                        </m:sub>
                      </m:sSub>
                      <m:d>
                        <m:dPr>
                          <m:ctrlPr>
                            <a:rPr lang="en-US" sz="2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  <m:r>
                            <a:rPr lang="en-US" sz="2000" b="1" i="1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</m:e>
                      </m:d>
                      <m:r>
                        <a:rPr lang="en-US" sz="2000" b="1" i="1" dirty="0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𝜹</m:t>
                          </m:r>
                        </m:e>
                        <m:sub>
                          <m:sSup>
                            <m:sSupPr>
                              <m:ctrlPr>
                                <a:rPr lang="en-US" sz="2000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𝑮</m:t>
                              </m:r>
                            </m:e>
                            <m:sup>
                              <m:r>
                                <a:rPr lang="en-US" sz="20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  <m:d>
                        <m:dPr>
                          <m:ctrlPr>
                            <a:rPr lang="en-US" sz="2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  <m:r>
                            <a:rPr lang="en-US" sz="2000" b="1" i="1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</m:e>
                      </m:d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>
                  <a:buFont typeface="Wingdings"/>
                  <a:buChar char="è"/>
                </a:pPr>
                <a:r>
                  <a:rPr lang="en-US" sz="2000" dirty="0"/>
                  <a:t>an algorithm for </a:t>
                </a:r>
                <a:r>
                  <a:rPr lang="en-US" sz="2000" b="1" dirty="0"/>
                  <a:t>distances</a:t>
                </a:r>
                <a:r>
                  <a:rPr lang="en-US" sz="2000" dirty="0"/>
                  <a:t>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with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𝑶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time complexity.</a:t>
                </a:r>
              </a:p>
              <a:p>
                <a:pPr>
                  <a:buFont typeface="Wingdings"/>
                  <a:buChar char="è"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5029200"/>
              </a:xfrm>
              <a:blipFill rotWithShape="1">
                <a:blip r:embed="rId3"/>
                <a:stretch>
                  <a:fillRect l="-741" t="-606" b="-19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048000" y="2678668"/>
                <a:ext cx="1781257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dirty="0"/>
                  <a:t>,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dirty="0"/>
                  <a:t>) +</a:t>
                </a:r>
                <a:r>
                  <a:rPr lang="en-US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dirty="0"/>
                  <a:t>,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dirty="0"/>
                  <a:t>);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2678668"/>
                <a:ext cx="1781257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513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5257800" y="3048000"/>
            <a:ext cx="2971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wn Ribbon 5"/>
          <p:cNvSpPr/>
          <p:nvPr/>
        </p:nvSpPr>
        <p:spPr>
          <a:xfrm>
            <a:off x="2895600" y="5867400"/>
            <a:ext cx="3781344" cy="8412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Can you see some </a:t>
            </a:r>
            <a:r>
              <a:rPr lang="en-US" dirty="0">
                <a:solidFill>
                  <a:srgbClr val="C00000"/>
                </a:solidFill>
              </a:rPr>
              <a:t>negative points</a:t>
            </a:r>
            <a:r>
              <a:rPr lang="en-US" dirty="0">
                <a:solidFill>
                  <a:schemeClr val="tx1"/>
                </a:solidFill>
              </a:rPr>
              <a:t> of this algorithm ?</a:t>
            </a:r>
            <a:endParaRPr lang="en-US" dirty="0"/>
          </a:p>
        </p:txBody>
      </p:sp>
      <p:sp>
        <p:nvSpPr>
          <p:cNvPr id="8" name="Smiley Face 7"/>
          <p:cNvSpPr/>
          <p:nvPr/>
        </p:nvSpPr>
        <p:spPr>
          <a:xfrm>
            <a:off x="7817664" y="1676400"/>
            <a:ext cx="823872" cy="805934"/>
          </a:xfrm>
          <a:prstGeom prst="smileyFace">
            <a:avLst>
              <a:gd name="adj" fmla="val -4653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343400" y="5181600"/>
            <a:ext cx="3276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26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3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3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7" grpId="0" animBg="1"/>
      <p:bldP spid="5" grpId="0" animBg="1"/>
      <p:bldP spid="6" grpId="0" animBg="1"/>
      <p:bldP spid="8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C00000"/>
                </a:solidFill>
              </a:rPr>
              <a:t>Shortcomings</a:t>
            </a:r>
            <a:r>
              <a:rPr lang="en-US" sz="3200" b="1" dirty="0"/>
              <a:t> of the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915400" cy="4525963"/>
          </a:xfrm>
        </p:spPr>
        <p:txBody>
          <a:bodyPr/>
          <a:lstStyle/>
          <a:p>
            <a:endParaRPr lang="en-US" sz="2000" dirty="0"/>
          </a:p>
          <a:p>
            <a:r>
              <a:rPr lang="en-US" sz="2000" b="1" dirty="0"/>
              <a:t>No insight </a:t>
            </a:r>
            <a:r>
              <a:rPr lang="en-US" sz="2000" dirty="0"/>
              <a:t>into the (beautiful) structure of shortest paths.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b="1" dirty="0"/>
              <a:t>Just convinces </a:t>
            </a:r>
            <a:r>
              <a:rPr lang="en-US" sz="2000" dirty="0"/>
              <a:t>that we can solve the shortest paths problem in polynomial time.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b="1" dirty="0"/>
              <a:t>Very few options </a:t>
            </a:r>
            <a:r>
              <a:rPr lang="en-US" sz="2000" u="sng" dirty="0"/>
              <a:t>to improve </a:t>
            </a:r>
            <a:r>
              <a:rPr lang="en-US" sz="2000" dirty="0"/>
              <a:t>the time complexity.</a:t>
            </a:r>
          </a:p>
          <a:p>
            <a:endParaRPr lang="en-US" sz="2000" dirty="0"/>
          </a:p>
          <a:p>
            <a:r>
              <a:rPr lang="en-US" sz="2000" dirty="0"/>
              <a:t>Silent about a </a:t>
            </a:r>
            <a:r>
              <a:rPr lang="en-US" sz="2000" b="1" dirty="0"/>
              <a:t>compact data structure </a:t>
            </a:r>
            <a:r>
              <a:rPr lang="en-US" sz="2000" dirty="0"/>
              <a:t>for storing </a:t>
            </a:r>
            <a:r>
              <a:rPr lang="en-US" sz="2000" u="sng" dirty="0"/>
              <a:t>all</a:t>
            </a:r>
            <a:r>
              <a:rPr lang="en-US" sz="2000" dirty="0"/>
              <a:t> shortest paths from the source.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1800" dirty="0"/>
              <a:t>We shall now design a very </a:t>
            </a:r>
            <a:r>
              <a:rPr lang="en-US" sz="1800" b="1" dirty="0">
                <a:solidFill>
                  <a:srgbClr val="7030A0"/>
                </a:solidFill>
              </a:rPr>
              <a:t>insightful</a:t>
            </a:r>
            <a:r>
              <a:rPr lang="en-US" sz="1800" dirty="0"/>
              <a:t> algorithm based on </a:t>
            </a:r>
            <a:r>
              <a:rPr lang="en-US" sz="1800" b="1" dirty="0"/>
              <a:t>properties</a:t>
            </a:r>
            <a:r>
              <a:rPr lang="en-US" sz="1800" dirty="0"/>
              <a:t> of shortest paths.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3811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1362075"/>
          </a:xfrm>
        </p:spPr>
        <p:txBody>
          <a:bodyPr/>
          <a:lstStyle/>
          <a:p>
            <a:pPr algn="ctr"/>
            <a:r>
              <a:rPr lang="en-US" sz="3600" dirty="0">
                <a:solidFill>
                  <a:srgbClr val="7030A0"/>
                </a:solidFill>
              </a:rPr>
              <a:t>Properties  </a:t>
            </a:r>
            <a:r>
              <a:rPr lang="en-US" sz="3600" dirty="0">
                <a:solidFill>
                  <a:srgbClr val="0070C0"/>
                </a:solidFill>
              </a:rPr>
              <a:t>of a shortest path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965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006C31"/>
                </a:solidFill>
              </a:rPr>
              <a:t>Optimal </a:t>
            </a:r>
            <a:r>
              <a:rPr lang="en-US" sz="3600" b="1" dirty="0" err="1">
                <a:solidFill>
                  <a:srgbClr val="006C31"/>
                </a:solidFill>
              </a:rPr>
              <a:t>subpath</a:t>
            </a:r>
            <a:r>
              <a:rPr lang="en-US" sz="3600" b="1" dirty="0">
                <a:solidFill>
                  <a:srgbClr val="006C31"/>
                </a:solidFill>
              </a:rPr>
              <a:t> </a:t>
            </a:r>
            <a:r>
              <a:rPr lang="en-US" sz="3600" b="1" dirty="0"/>
              <a:t>property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Consider any shortest path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.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= </a:t>
                </a:r>
                <a:r>
                  <a:rPr lang="en-US" sz="2000" dirty="0">
                    <a:solidFill>
                      <a:srgbClr val="7030A0"/>
                    </a:solidFill>
                  </a:rPr>
                  <a:t>51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Lemma 1: </a:t>
                </a:r>
                <a:r>
                  <a:rPr lang="en-US" sz="1800" dirty="0"/>
                  <a:t>Every </a:t>
                </a:r>
                <a:r>
                  <a:rPr lang="en-US" sz="1800" b="1" dirty="0" err="1"/>
                  <a:t>subpath</a:t>
                </a:r>
                <a:r>
                  <a:rPr lang="en-US" sz="1800" dirty="0"/>
                  <a:t> of a shortest path is also a shortest path.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NOTE:  </a:t>
                </a:r>
                <a:r>
                  <a:rPr lang="en-US" sz="1800" dirty="0"/>
                  <a:t>Does the lemma use the fact that the edge weights are positive? 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If yes, can you locate the exact place where it used it?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21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grpSp>
        <p:nvGrpSpPr>
          <p:cNvPr id="43" name="Group 42"/>
          <p:cNvGrpSpPr/>
          <p:nvPr/>
        </p:nvGrpSpPr>
        <p:grpSpPr>
          <a:xfrm>
            <a:off x="1828800" y="3288268"/>
            <a:ext cx="352981" cy="445532"/>
            <a:chOff x="1828800" y="2831068"/>
            <a:chExt cx="352981" cy="445532"/>
          </a:xfrm>
        </p:grpSpPr>
        <p:sp>
          <p:nvSpPr>
            <p:cNvPr id="38" name="Oval 37"/>
            <p:cNvSpPr/>
            <p:nvPr/>
          </p:nvSpPr>
          <p:spPr>
            <a:xfrm>
              <a:off x="1981200" y="2831068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1828800" y="2907268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800" y="2907268"/>
                  <a:ext cx="352981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2" name="Group 41"/>
          <p:cNvGrpSpPr/>
          <p:nvPr/>
        </p:nvGrpSpPr>
        <p:grpSpPr>
          <a:xfrm>
            <a:off x="6833413" y="3288268"/>
            <a:ext cx="375423" cy="445532"/>
            <a:chOff x="6833413" y="2983468"/>
            <a:chExt cx="375423" cy="445532"/>
          </a:xfrm>
        </p:grpSpPr>
        <p:sp>
          <p:nvSpPr>
            <p:cNvPr id="40" name="Oval 39"/>
            <p:cNvSpPr/>
            <p:nvPr/>
          </p:nvSpPr>
          <p:spPr>
            <a:xfrm>
              <a:off x="7010400" y="2983468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6833413" y="3059668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0070C0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3413" y="3059668"/>
                  <a:ext cx="375423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l="-14516" t="-8197" r="-2580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6" name="Group 45"/>
          <p:cNvGrpSpPr/>
          <p:nvPr/>
        </p:nvGrpSpPr>
        <p:grpSpPr>
          <a:xfrm>
            <a:off x="3657600" y="3717669"/>
            <a:ext cx="2590800" cy="778131"/>
            <a:chOff x="3657600" y="3036334"/>
            <a:chExt cx="2590800" cy="778131"/>
          </a:xfrm>
        </p:grpSpPr>
        <p:sp>
          <p:nvSpPr>
            <p:cNvPr id="44" name="Right Brace 43"/>
            <p:cNvSpPr/>
            <p:nvPr/>
          </p:nvSpPr>
          <p:spPr>
            <a:xfrm rot="5400000">
              <a:off x="4756667" y="1937267"/>
              <a:ext cx="392666" cy="2590800"/>
            </a:xfrm>
            <a:prstGeom prst="rightBrace">
              <a:avLst/>
            </a:prstGeom>
            <a:ln w="28575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778066" y="3352800"/>
              <a:ext cx="3273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?</a:t>
              </a: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3720104" y="2665847"/>
            <a:ext cx="2528296" cy="666354"/>
            <a:chOff x="3720104" y="1968379"/>
            <a:chExt cx="2528296" cy="666354"/>
          </a:xfrm>
        </p:grpSpPr>
        <p:sp>
          <p:nvSpPr>
            <p:cNvPr id="47" name="Freeform 46"/>
            <p:cNvSpPr/>
            <p:nvPr/>
          </p:nvSpPr>
          <p:spPr>
            <a:xfrm>
              <a:off x="3720104" y="1968379"/>
              <a:ext cx="2506525" cy="633307"/>
            </a:xfrm>
            <a:custGeom>
              <a:avLst/>
              <a:gdLst>
                <a:gd name="connsiteX0" fmla="*/ 2810 w 2506525"/>
                <a:gd name="connsiteY0" fmla="*/ 633307 h 633307"/>
                <a:gd name="connsiteX1" fmla="*/ 68125 w 2506525"/>
                <a:gd name="connsiteY1" fmla="*/ 328507 h 633307"/>
                <a:gd name="connsiteX2" fmla="*/ 460010 w 2506525"/>
                <a:gd name="connsiteY2" fmla="*/ 176107 h 633307"/>
                <a:gd name="connsiteX3" fmla="*/ 1080496 w 2506525"/>
                <a:gd name="connsiteY3" fmla="*/ 1935 h 633307"/>
                <a:gd name="connsiteX4" fmla="*/ 1494153 w 2506525"/>
                <a:gd name="connsiteY4" fmla="*/ 295850 h 633307"/>
                <a:gd name="connsiteX5" fmla="*/ 2212610 w 2506525"/>
                <a:gd name="connsiteY5" fmla="*/ 252307 h 633307"/>
                <a:gd name="connsiteX6" fmla="*/ 2506525 w 2506525"/>
                <a:gd name="connsiteY6" fmla="*/ 611535 h 633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06525" h="633307">
                  <a:moveTo>
                    <a:pt x="2810" y="633307"/>
                  </a:moveTo>
                  <a:cubicBezTo>
                    <a:pt x="-2633" y="519007"/>
                    <a:pt x="-8075" y="404707"/>
                    <a:pt x="68125" y="328507"/>
                  </a:cubicBezTo>
                  <a:cubicBezTo>
                    <a:pt x="144325" y="252307"/>
                    <a:pt x="291282" y="230536"/>
                    <a:pt x="460010" y="176107"/>
                  </a:cubicBezTo>
                  <a:cubicBezTo>
                    <a:pt x="628738" y="121678"/>
                    <a:pt x="908139" y="-18022"/>
                    <a:pt x="1080496" y="1935"/>
                  </a:cubicBezTo>
                  <a:cubicBezTo>
                    <a:pt x="1252853" y="21892"/>
                    <a:pt x="1305467" y="254121"/>
                    <a:pt x="1494153" y="295850"/>
                  </a:cubicBezTo>
                  <a:cubicBezTo>
                    <a:pt x="1682839" y="337579"/>
                    <a:pt x="2043881" y="199693"/>
                    <a:pt x="2212610" y="252307"/>
                  </a:cubicBezTo>
                  <a:cubicBezTo>
                    <a:pt x="2381339" y="304921"/>
                    <a:pt x="2443932" y="458228"/>
                    <a:pt x="2506525" y="611535"/>
                  </a:cubicBezTo>
                </a:path>
              </a:pathLst>
            </a:cu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Arrow Connector 47"/>
            <p:cNvCxnSpPr>
              <a:stCxn id="47" idx="6"/>
            </p:cNvCxnSpPr>
            <p:nvPr/>
          </p:nvCxnSpPr>
          <p:spPr>
            <a:xfrm>
              <a:off x="6226629" y="2579914"/>
              <a:ext cx="21771" cy="5481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52"/>
          <p:cNvSpPr txBox="1"/>
          <p:nvPr/>
        </p:nvSpPr>
        <p:spPr>
          <a:xfrm>
            <a:off x="5026876" y="260246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&lt; </a:t>
            </a:r>
            <a:r>
              <a:rPr lang="en-US" sz="1400" b="1" dirty="0">
                <a:solidFill>
                  <a:srgbClr val="7030A0"/>
                </a:solidFill>
              </a:rPr>
              <a:t>27</a:t>
            </a:r>
          </a:p>
        </p:txBody>
      </p:sp>
      <p:sp>
        <p:nvSpPr>
          <p:cNvPr id="54" name="&quot;No&quot; Symbol 53"/>
          <p:cNvSpPr/>
          <p:nvPr/>
        </p:nvSpPr>
        <p:spPr>
          <a:xfrm>
            <a:off x="4343400" y="2602468"/>
            <a:ext cx="375423" cy="304800"/>
          </a:xfrm>
          <a:prstGeom prst="noSmoking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2133600" y="3056691"/>
            <a:ext cx="4876800" cy="677109"/>
            <a:chOff x="2133600" y="2359223"/>
            <a:chExt cx="4876800" cy="677109"/>
          </a:xfrm>
        </p:grpSpPr>
        <p:grpSp>
          <p:nvGrpSpPr>
            <p:cNvPr id="7" name="Group 6"/>
            <p:cNvGrpSpPr/>
            <p:nvPr/>
          </p:nvGrpSpPr>
          <p:grpSpPr>
            <a:xfrm>
              <a:off x="2133600" y="2590800"/>
              <a:ext cx="4876800" cy="445532"/>
              <a:chOff x="2133600" y="4191000"/>
              <a:chExt cx="4876800" cy="445532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2819400" y="4191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3657600" y="4191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2714433" y="4267200"/>
                    <a:ext cx="38023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𝒂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14433" y="4267200"/>
                    <a:ext cx="380232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2063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3505200" y="4267200"/>
                    <a:ext cx="39305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𝒈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5" name="Text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05200" y="4267200"/>
                    <a:ext cx="393056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2031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6019800" y="4267200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19800" y="4267200"/>
                    <a:ext cx="370614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2333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8" name="Straight Arrow Connector 17"/>
              <p:cNvCxnSpPr/>
              <p:nvPr/>
            </p:nvCxnSpPr>
            <p:spPr>
              <a:xfrm>
                <a:off x="2133600" y="4267200"/>
                <a:ext cx="6858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/>
              <p:nvPr/>
            </p:nvCxnSpPr>
            <p:spPr>
              <a:xfrm>
                <a:off x="2971800" y="4267200"/>
                <a:ext cx="6858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/>
              <p:nvPr/>
            </p:nvCxnSpPr>
            <p:spPr>
              <a:xfrm>
                <a:off x="6324600" y="4267200"/>
                <a:ext cx="6858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/>
            <p:cNvGrpSpPr/>
            <p:nvPr/>
          </p:nvGrpSpPr>
          <p:grpSpPr>
            <a:xfrm>
              <a:off x="2286000" y="2359223"/>
              <a:ext cx="4404430" cy="310754"/>
              <a:chOff x="2286000" y="3959423"/>
              <a:chExt cx="4404430" cy="310754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2286000" y="3959423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7030A0"/>
                    </a:solidFill>
                  </a:rPr>
                  <a:t>12</a:t>
                </a: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3124200" y="3962400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7030A0"/>
                    </a:solidFill>
                  </a:rPr>
                  <a:t>3</a:t>
                </a: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6414392" y="3962400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7030A0"/>
                    </a:solidFill>
                  </a:rPr>
                  <a:t>9</a:t>
                </a:r>
              </a:p>
            </p:txBody>
          </p:sp>
        </p:grpSp>
        <p:sp>
          <p:nvSpPr>
            <p:cNvPr id="26" name="Oval 25"/>
            <p:cNvSpPr/>
            <p:nvPr/>
          </p:nvSpPr>
          <p:spPr>
            <a:xfrm>
              <a:off x="4495800" y="2590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3810000" y="2667000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/>
            <p:cNvSpPr/>
            <p:nvPr/>
          </p:nvSpPr>
          <p:spPr>
            <a:xfrm>
              <a:off x="5334000" y="2590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>
              <a:off x="4648200" y="2667000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/>
            <p:cNvSpPr/>
            <p:nvPr/>
          </p:nvSpPr>
          <p:spPr>
            <a:xfrm>
              <a:off x="6172200" y="2590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>
              <a:off x="5486400" y="2667000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4343400" y="2667000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43400" y="2667000"/>
                  <a:ext cx="375423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5181600" y="2667000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1600" y="2667000"/>
                  <a:ext cx="386644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TextBox 33"/>
            <p:cNvSpPr txBox="1"/>
            <p:nvPr/>
          </p:nvSpPr>
          <p:spPr>
            <a:xfrm>
              <a:off x="5715000" y="236220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15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800600" y="23622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5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962400" y="23622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7</a:t>
              </a:r>
            </a:p>
          </p:txBody>
        </p:sp>
      </p:grpSp>
      <p:sp>
        <p:nvSpPr>
          <p:cNvPr id="51" name="Cloud Callout 50"/>
          <p:cNvSpPr/>
          <p:nvPr/>
        </p:nvSpPr>
        <p:spPr>
          <a:xfrm>
            <a:off x="6324601" y="3549134"/>
            <a:ext cx="2819400" cy="1362505"/>
          </a:xfrm>
          <a:prstGeom prst="cloud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Can you realize an assumption in your proof ?</a:t>
            </a:r>
          </a:p>
        </p:txBody>
      </p:sp>
      <p:sp>
        <p:nvSpPr>
          <p:cNvPr id="2" name="Down Ribbon 1"/>
          <p:cNvSpPr/>
          <p:nvPr/>
        </p:nvSpPr>
        <p:spPr>
          <a:xfrm>
            <a:off x="1371600" y="6248400"/>
            <a:ext cx="6705600" cy="5334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6C31"/>
                </a:solidFill>
              </a:rPr>
              <a:t>Homework: </a:t>
            </a:r>
            <a:r>
              <a:rPr lang="en-US" sz="1400" dirty="0">
                <a:solidFill>
                  <a:schemeClr val="tx1"/>
                </a:solidFill>
              </a:rPr>
              <a:t>Write a complete and formal proof for </a:t>
            </a:r>
            <a:r>
              <a:rPr lang="en-US" sz="1400" b="1" dirty="0">
                <a:solidFill>
                  <a:srgbClr val="7030A0"/>
                </a:solidFill>
              </a:rPr>
              <a:t>Lemma 1 </a:t>
            </a:r>
          </a:p>
        </p:txBody>
      </p:sp>
    </p:spTree>
    <p:extLst>
      <p:ext uri="{BB962C8B-B14F-4D97-AF65-F5344CB8AC3E}">
        <p14:creationId xmlns:p14="http://schemas.microsoft.com/office/powerpoint/2010/main" val="16426882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1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  <p:bldP spid="6" grpId="1" uiExpand="1" build="p"/>
      <p:bldP spid="53" grpId="0"/>
      <p:bldP spid="53" grpId="1"/>
      <p:bldP spid="54" grpId="0" animBg="1"/>
      <p:bldP spid="54" grpId="1" animBg="1"/>
      <p:bldP spid="51" grpId="0" animBg="1"/>
      <p:bldP spid="51" grpId="1" animBg="1"/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C00000"/>
                </a:solidFill>
              </a:rPr>
              <a:t>Exploiting</a:t>
            </a:r>
            <a:r>
              <a:rPr lang="en-US" sz="3600" b="1" dirty="0"/>
              <a:t> the </a:t>
            </a:r>
            <a:r>
              <a:rPr lang="en-US" sz="3600" b="1" u="sng" dirty="0">
                <a:solidFill>
                  <a:srgbClr val="7030A0"/>
                </a:solidFill>
              </a:rPr>
              <a:t>positive</a:t>
            </a:r>
            <a:r>
              <a:rPr lang="en-US" sz="3600" b="1" dirty="0"/>
              <a:t> weight on edges</a:t>
            </a:r>
            <a:br>
              <a:rPr lang="en-US" sz="3600" b="1" u="sng" dirty="0"/>
            </a:br>
            <a:endParaRPr lang="en-US" sz="3600" b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Consider once again a shortest path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.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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sz="2000" b="1" i="1" dirty="0">
                            <a:latin typeface="Cambria Math"/>
                          </a:rPr>
                          <m:t>,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𝒂</m:t>
                        </m:r>
                      </m:e>
                    </m:d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sz="2000" b="1" i="1" dirty="0">
                            <a:latin typeface="Cambria Math"/>
                          </a:rPr>
                          <m:t>,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𝒈</m:t>
                        </m:r>
                      </m:e>
                    </m:d>
                    <m:r>
                      <a:rPr lang="en-US" sz="2000" b="1" i="1" dirty="0" smtClean="0">
                        <a:latin typeface="Cambria Math"/>
                      </a:rPr>
                      <m:t>&lt;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e>
                    </m:d>
                    <m:r>
                      <a:rPr lang="en-US" sz="2000" b="1" i="1" dirty="0" smtClean="0">
                        <a:latin typeface="Cambria Math"/>
                      </a:rPr>
                      <m:t>&lt;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sz="2000" b="1" i="1" dirty="0">
                            <a:latin typeface="Cambria Math"/>
                          </a:rPr>
                          <m:t>,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e>
                    </m:d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  <m:r>
                      <a:rPr lang="en-US" sz="2000" b="1" i="1" dirty="0" smtClean="0">
                        <a:latin typeface="Cambria Math"/>
                      </a:rPr>
                      <m:t>&lt;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>
                  <a:buFont typeface="Wingdings"/>
                  <a:buChar char="è"/>
                </a:pPr>
                <a:r>
                  <a:rPr lang="en-US" sz="2000" dirty="0"/>
                  <a:t>The nearest vertex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 must be its </a:t>
                </a:r>
                <a:r>
                  <a:rPr lang="en-US" sz="2000" b="1" dirty="0"/>
                  <a:t>neighbor</a:t>
                </a:r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2" t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grpSp>
        <p:nvGrpSpPr>
          <p:cNvPr id="37" name="Group 36"/>
          <p:cNvGrpSpPr/>
          <p:nvPr/>
        </p:nvGrpSpPr>
        <p:grpSpPr>
          <a:xfrm>
            <a:off x="2133600" y="3288268"/>
            <a:ext cx="4876800" cy="445532"/>
            <a:chOff x="2133600" y="2590800"/>
            <a:chExt cx="4876800" cy="445532"/>
          </a:xfrm>
        </p:grpSpPr>
        <p:grpSp>
          <p:nvGrpSpPr>
            <p:cNvPr id="7" name="Group 6"/>
            <p:cNvGrpSpPr/>
            <p:nvPr/>
          </p:nvGrpSpPr>
          <p:grpSpPr>
            <a:xfrm>
              <a:off x="2133600" y="2590800"/>
              <a:ext cx="4876800" cy="445532"/>
              <a:chOff x="2133600" y="4191000"/>
              <a:chExt cx="4876800" cy="445532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2819400" y="4191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3657600" y="4191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2714433" y="4267200"/>
                    <a:ext cx="38023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𝒂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14433" y="4267200"/>
                    <a:ext cx="380232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2063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3505200" y="4267200"/>
                    <a:ext cx="39305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𝒈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5" name="Text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05200" y="4267200"/>
                    <a:ext cx="393056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2031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6019800" y="4267200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19800" y="4267200"/>
                    <a:ext cx="370614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2333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8" name="Straight Arrow Connector 17"/>
              <p:cNvCxnSpPr/>
              <p:nvPr/>
            </p:nvCxnSpPr>
            <p:spPr>
              <a:xfrm>
                <a:off x="2133600" y="4267200"/>
                <a:ext cx="6858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/>
              <p:nvPr/>
            </p:nvCxnSpPr>
            <p:spPr>
              <a:xfrm>
                <a:off x="2971800" y="4267200"/>
                <a:ext cx="6858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/>
              <p:nvPr/>
            </p:nvCxnSpPr>
            <p:spPr>
              <a:xfrm>
                <a:off x="6324600" y="4267200"/>
                <a:ext cx="6858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Oval 25"/>
            <p:cNvSpPr/>
            <p:nvPr/>
          </p:nvSpPr>
          <p:spPr>
            <a:xfrm>
              <a:off x="4495800" y="2590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3810000" y="2667000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/>
            <p:cNvSpPr/>
            <p:nvPr/>
          </p:nvSpPr>
          <p:spPr>
            <a:xfrm>
              <a:off x="5334000" y="2590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>
              <a:off x="4648200" y="2667000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/>
            <p:cNvSpPr/>
            <p:nvPr/>
          </p:nvSpPr>
          <p:spPr>
            <a:xfrm>
              <a:off x="6172200" y="2590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>
              <a:off x="5486400" y="2667000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4343400" y="2667000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43400" y="2667000"/>
                  <a:ext cx="375423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5181600" y="2667000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1600" y="2667000"/>
                  <a:ext cx="386644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3" name="Group 42"/>
          <p:cNvGrpSpPr/>
          <p:nvPr/>
        </p:nvGrpSpPr>
        <p:grpSpPr>
          <a:xfrm>
            <a:off x="1828800" y="3288268"/>
            <a:ext cx="352981" cy="445532"/>
            <a:chOff x="1828800" y="2831068"/>
            <a:chExt cx="352981" cy="445532"/>
          </a:xfrm>
        </p:grpSpPr>
        <p:sp>
          <p:nvSpPr>
            <p:cNvPr id="38" name="Oval 37"/>
            <p:cNvSpPr/>
            <p:nvPr/>
          </p:nvSpPr>
          <p:spPr>
            <a:xfrm>
              <a:off x="1981200" y="2831068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1828800" y="2907268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800" y="2907268"/>
                  <a:ext cx="352981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2" name="Group 41"/>
          <p:cNvGrpSpPr/>
          <p:nvPr/>
        </p:nvGrpSpPr>
        <p:grpSpPr>
          <a:xfrm>
            <a:off x="6833413" y="3288268"/>
            <a:ext cx="375423" cy="445532"/>
            <a:chOff x="6833413" y="2983468"/>
            <a:chExt cx="375423" cy="445532"/>
          </a:xfrm>
        </p:grpSpPr>
        <p:sp>
          <p:nvSpPr>
            <p:cNvPr id="40" name="Oval 39"/>
            <p:cNvSpPr/>
            <p:nvPr/>
          </p:nvSpPr>
          <p:spPr>
            <a:xfrm>
              <a:off x="7010400" y="2983468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6833413" y="3059668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0070C0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3413" y="3059668"/>
                  <a:ext cx="375423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l="-14516" t="-8197" r="-2580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" name="Group 1"/>
          <p:cNvGrpSpPr/>
          <p:nvPr/>
        </p:nvGrpSpPr>
        <p:grpSpPr>
          <a:xfrm>
            <a:off x="2226520" y="3045023"/>
            <a:ext cx="4631480" cy="310754"/>
            <a:chOff x="2226520" y="3045023"/>
            <a:chExt cx="4631480" cy="3107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2226520" y="3045023"/>
                  <a:ext cx="51668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&gt;</m:t>
                        </m:r>
                        <m:r>
                          <a:rPr lang="en-US" sz="14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𝟎</m:t>
                        </m:r>
                      </m:oMath>
                    </m:oMathPara>
                  </a14:m>
                  <a:endParaRPr lang="en-US" sz="14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6520" y="3045023"/>
                  <a:ext cx="516680" cy="307777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2000" r="-8235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/>
                <p:cNvSpPr txBox="1"/>
                <p:nvPr/>
              </p:nvSpPr>
              <p:spPr>
                <a:xfrm>
                  <a:off x="3048000" y="3048000"/>
                  <a:ext cx="51668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&gt;</m:t>
                        </m:r>
                        <m:r>
                          <a:rPr lang="en-US" sz="14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𝟎</m:t>
                        </m:r>
                      </m:oMath>
                    </m:oMathPara>
                  </a14:m>
                  <a:endParaRPr lang="en-US" sz="14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Text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8000" y="3048000"/>
                  <a:ext cx="516680" cy="307777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2000" r="-7059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/>
                <p:cNvSpPr txBox="1"/>
                <p:nvPr/>
              </p:nvSpPr>
              <p:spPr>
                <a:xfrm>
                  <a:off x="3902920" y="3048000"/>
                  <a:ext cx="51668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&gt;</m:t>
                        </m:r>
                        <m:r>
                          <a:rPr lang="en-US" sz="14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𝟎</m:t>
                        </m:r>
                      </m:oMath>
                    </m:oMathPara>
                  </a14:m>
                  <a:endParaRPr lang="en-US" sz="14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51" name="Text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02920" y="3048000"/>
                  <a:ext cx="516680" cy="307777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2000" r="-8235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4724400" y="3048000"/>
                  <a:ext cx="51668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&gt;</m:t>
                        </m:r>
                        <m:r>
                          <a:rPr lang="en-US" sz="14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𝟎</m:t>
                        </m:r>
                      </m:oMath>
                    </m:oMathPara>
                  </a14:m>
                  <a:endParaRPr lang="en-US" sz="14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4400" y="3048000"/>
                  <a:ext cx="516680" cy="307777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2000" r="-7059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/>
                <p:cNvSpPr txBox="1"/>
                <p:nvPr/>
              </p:nvSpPr>
              <p:spPr>
                <a:xfrm>
                  <a:off x="5579320" y="3048000"/>
                  <a:ext cx="51668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&gt;</m:t>
                        </m:r>
                        <m:r>
                          <a:rPr lang="en-US" sz="14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𝟎</m:t>
                        </m:r>
                      </m:oMath>
                    </m:oMathPara>
                  </a14:m>
                  <a:endParaRPr lang="en-US" sz="14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56" name="Text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9320" y="3048000"/>
                  <a:ext cx="516680" cy="307777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2000" r="-8235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/>
                <p:cNvSpPr txBox="1"/>
                <p:nvPr/>
              </p:nvSpPr>
              <p:spPr>
                <a:xfrm>
                  <a:off x="6341320" y="3045023"/>
                  <a:ext cx="51668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&gt;</m:t>
                        </m:r>
                        <m:r>
                          <a:rPr lang="en-US" sz="14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𝟎</m:t>
                        </m:r>
                      </m:oMath>
                    </m:oMathPara>
                  </a14:m>
                  <a:endParaRPr lang="en-US" sz="14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57" name="TextBox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41320" y="3045023"/>
                  <a:ext cx="516680" cy="307777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2000" r="-8235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TextBox 2"/>
          <p:cNvSpPr txBox="1"/>
          <p:nvPr/>
        </p:nvSpPr>
        <p:spPr>
          <a:xfrm>
            <a:off x="7329650" y="4202668"/>
            <a:ext cx="442750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(1)</a:t>
            </a:r>
          </a:p>
        </p:txBody>
      </p:sp>
    </p:spTree>
    <p:extLst>
      <p:ext uri="{BB962C8B-B14F-4D97-AF65-F5344CB8AC3E}">
        <p14:creationId xmlns:p14="http://schemas.microsoft.com/office/powerpoint/2010/main" val="7969203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75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More </a:t>
            </a:r>
            <a:r>
              <a:rPr lang="en-US" sz="3600" b="1" dirty="0">
                <a:solidFill>
                  <a:srgbClr val="7030A0"/>
                </a:solidFill>
              </a:rPr>
              <a:t>insights</a:t>
            </a:r>
            <a:r>
              <a:rPr lang="en-US" sz="3600" b="1" dirty="0"/>
              <a:t> …</a:t>
            </a:r>
            <a:br>
              <a:rPr lang="en-US" sz="3600" b="1" dirty="0"/>
            </a:b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1"/>
                <a:ext cx="8229600" cy="4724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Let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/>
                  <a:t> :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nearest vertex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70C0"/>
                    </a:solidFill>
                  </a:rPr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2000" dirty="0"/>
                  <a:t> =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/>
                  <a:t>Consider the shortest path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sz="2000" b="1" i="1" dirty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e>
                          <m:sub>
                            <m:r>
                              <a:rPr lang="en-US" sz="20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/>
                  <a:t>.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Lemma 2: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sz="2000" b="1" i="1" dirty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e>
                          <m:sub>
                            <m: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/>
                  <a:t> must be of the form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⇝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→</m:t>
                    </m:r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/>
                  <a:t> for some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&lt;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. </a:t>
                </a: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1"/>
                <a:ext cx="8229600" cy="4724400"/>
              </a:xfrm>
              <a:blipFill rotWithShape="1">
                <a:blip r:embed="rId2"/>
                <a:stretch>
                  <a:fillRect l="-741" t="-6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2133600" y="2971800"/>
            <a:ext cx="4876800" cy="152400"/>
            <a:chOff x="2133600" y="3288268"/>
            <a:chExt cx="4876800" cy="152400"/>
          </a:xfrm>
        </p:grpSpPr>
        <p:grpSp>
          <p:nvGrpSpPr>
            <p:cNvPr id="6" name="Group 5"/>
            <p:cNvGrpSpPr/>
            <p:nvPr/>
          </p:nvGrpSpPr>
          <p:grpSpPr>
            <a:xfrm>
              <a:off x="2133600" y="3288268"/>
              <a:ext cx="4876800" cy="152400"/>
              <a:chOff x="2133600" y="4191000"/>
              <a:chExt cx="4876800" cy="152400"/>
            </a:xfrm>
          </p:grpSpPr>
          <p:sp>
            <p:nvSpPr>
              <p:cNvPr id="15" name="Oval 14"/>
              <p:cNvSpPr/>
              <p:nvPr/>
            </p:nvSpPr>
            <p:spPr>
              <a:xfrm>
                <a:off x="2819400" y="4191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3657600" y="4191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Arrow Connector 19"/>
              <p:cNvCxnSpPr/>
              <p:nvPr/>
            </p:nvCxnSpPr>
            <p:spPr>
              <a:xfrm>
                <a:off x="2133600" y="4267200"/>
                <a:ext cx="6858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>
                <a:off x="2971800" y="4267200"/>
                <a:ext cx="6858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/>
              <p:nvPr/>
            </p:nvCxnSpPr>
            <p:spPr>
              <a:xfrm>
                <a:off x="6324600" y="4267200"/>
                <a:ext cx="6858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Oval 6"/>
            <p:cNvSpPr/>
            <p:nvPr/>
          </p:nvSpPr>
          <p:spPr>
            <a:xfrm>
              <a:off x="4495800" y="3288268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3810000" y="3364468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5334000" y="3288268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4648200" y="3364468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6172200" y="3288268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5486400" y="3364468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1828800" y="2971800"/>
            <a:ext cx="352981" cy="445532"/>
            <a:chOff x="1828800" y="2831068"/>
            <a:chExt cx="352981" cy="445532"/>
          </a:xfrm>
        </p:grpSpPr>
        <p:sp>
          <p:nvSpPr>
            <p:cNvPr id="24" name="Oval 23"/>
            <p:cNvSpPr/>
            <p:nvPr/>
          </p:nvSpPr>
          <p:spPr>
            <a:xfrm>
              <a:off x="1981200" y="2831068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1828800" y="2907268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800" y="2907268"/>
                  <a:ext cx="352981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Group 25"/>
          <p:cNvGrpSpPr/>
          <p:nvPr/>
        </p:nvGrpSpPr>
        <p:grpSpPr>
          <a:xfrm>
            <a:off x="6833413" y="2971800"/>
            <a:ext cx="425053" cy="445532"/>
            <a:chOff x="6833413" y="2983468"/>
            <a:chExt cx="425053" cy="445532"/>
          </a:xfrm>
        </p:grpSpPr>
        <p:sp>
          <p:nvSpPr>
            <p:cNvPr id="27" name="Oval 26"/>
            <p:cNvSpPr/>
            <p:nvPr/>
          </p:nvSpPr>
          <p:spPr>
            <a:xfrm>
              <a:off x="7010400" y="2983468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6833413" y="3059668"/>
                  <a:ext cx="42505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0070C0"/>
                      </a:solidFill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3413" y="3059668"/>
                  <a:ext cx="425053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12857" t="-8197" r="-2285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6019800" y="3112532"/>
                <a:ext cx="370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00" y="3112532"/>
                <a:ext cx="370614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333" r="-2333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ounded Rectangle 30"/>
          <p:cNvSpPr/>
          <p:nvPr/>
        </p:nvSpPr>
        <p:spPr>
          <a:xfrm>
            <a:off x="457200" y="4419600"/>
            <a:ext cx="7467600" cy="685800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loud Callout 4"/>
              <p:cNvSpPr/>
              <p:nvPr/>
            </p:nvSpPr>
            <p:spPr>
              <a:xfrm>
                <a:off x="5400942" y="5257800"/>
                <a:ext cx="3048000" cy="1146048"/>
              </a:xfrm>
              <a:prstGeom prst="cloudCallou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What picture captures all shortest paths from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?</a:t>
                </a:r>
                <a:endParaRPr lang="en-US" dirty="0"/>
              </a:p>
            </p:txBody>
          </p:sp>
        </mc:Choice>
        <mc:Fallback xmlns="">
          <p:sp>
            <p:nvSpPr>
              <p:cNvPr id="5" name="Cloud Callout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0942" y="5257800"/>
                <a:ext cx="3048000" cy="1146048"/>
              </a:xfrm>
              <a:prstGeom prst="cloudCallou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Oval 31"/>
          <p:cNvSpPr/>
          <p:nvPr/>
        </p:nvSpPr>
        <p:spPr>
          <a:xfrm>
            <a:off x="6112555" y="2917176"/>
            <a:ext cx="277859" cy="26164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loud Callout 32"/>
              <p:cNvSpPr/>
              <p:nvPr/>
            </p:nvSpPr>
            <p:spPr>
              <a:xfrm>
                <a:off x="6019800" y="990600"/>
                <a:ext cx="2819400" cy="990600"/>
              </a:xfrm>
              <a:prstGeom prst="cloudCallou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indent="0" algn="ctr">
                  <a:buNone/>
                </a:pPr>
                <a:r>
                  <a:rPr lang="en-US" sz="1600" dirty="0">
                    <a:solidFill>
                      <a:schemeClr val="tx1"/>
                    </a:solidFill>
                  </a:rPr>
                  <a:t>What can we say about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600" dirty="0"/>
                  <a:t> </a:t>
                </a:r>
                <a:r>
                  <a:rPr lang="en-US" sz="1600" dirty="0">
                    <a:solidFill>
                      <a:schemeClr val="tx1"/>
                    </a:solidFill>
                  </a:rPr>
                  <a:t>?</a:t>
                </a:r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Cloud Callout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00" y="990600"/>
                <a:ext cx="2819400" cy="990600"/>
              </a:xfrm>
              <a:prstGeom prst="cloudCallou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019800" y="2209800"/>
                <a:ext cx="2846164" cy="395621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dirty="0"/>
                  <a:t> must be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dirty="0"/>
                  <a:t> for some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00" y="2209800"/>
                <a:ext cx="2846164" cy="395621"/>
              </a:xfrm>
              <a:prstGeom prst="rect">
                <a:avLst/>
              </a:prstGeom>
              <a:blipFill rotWithShape="1">
                <a:blip r:embed="rId8"/>
                <a:stretch>
                  <a:fillRect t="-6250" r="-3004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ctangle 33"/>
          <p:cNvSpPr/>
          <p:nvPr/>
        </p:nvSpPr>
        <p:spPr>
          <a:xfrm>
            <a:off x="4572000" y="4495800"/>
            <a:ext cx="1633107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6172200" y="4495800"/>
            <a:ext cx="1633107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274502" y="1257300"/>
            <a:ext cx="2687898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ACA016B-9567-E942-926E-DFA269BD8868}"/>
              </a:ext>
            </a:extLst>
          </p:cNvPr>
          <p:cNvSpPr/>
          <p:nvPr/>
        </p:nvSpPr>
        <p:spPr>
          <a:xfrm>
            <a:off x="1600200" y="4572000"/>
            <a:ext cx="2971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2731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8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9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30" grpId="0"/>
      <p:bldP spid="31" grpId="0" animBg="1"/>
      <p:bldP spid="5" grpId="0" animBg="1"/>
      <p:bldP spid="32" grpId="0" animBg="1"/>
      <p:bldP spid="33" grpId="0" animBg="1"/>
      <p:bldP spid="33" grpId="1" animBg="1"/>
      <p:bldP spid="13" grpId="0" animBg="1"/>
      <p:bldP spid="13" grpId="1" animBg="1"/>
      <p:bldP spid="34" grpId="0" animBg="1"/>
      <p:bldP spid="35" grpId="0" animBg="1"/>
      <p:bldP spid="14" grpId="0" animBg="1"/>
      <p:bldP spid="3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Complete picture </a:t>
            </a:r>
            <a:r>
              <a:rPr lang="en-US" sz="3600" b="1" dirty="0"/>
              <a:t>of all shortest paths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                                          Shortest paths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4321082" y="1882682"/>
            <a:ext cx="1019243" cy="848850"/>
            <a:chOff x="4321082" y="1882682"/>
            <a:chExt cx="1019243" cy="848850"/>
          </a:xfrm>
        </p:grpSpPr>
        <p:cxnSp>
          <p:nvCxnSpPr>
            <p:cNvPr id="6" name="Straight Arrow Connector 5"/>
            <p:cNvCxnSpPr>
              <a:stCxn id="5" idx="5"/>
              <a:endCxn id="7" idx="1"/>
            </p:cNvCxnSpPr>
            <p:nvPr/>
          </p:nvCxnSpPr>
          <p:spPr>
            <a:xfrm>
              <a:off x="4321082" y="1882682"/>
              <a:ext cx="730436" cy="4256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/>
            <p:cNvGrpSpPr/>
            <p:nvPr/>
          </p:nvGrpSpPr>
          <p:grpSpPr>
            <a:xfrm>
              <a:off x="4876800" y="2286000"/>
              <a:ext cx="463525" cy="445532"/>
              <a:chOff x="4876800" y="2286000"/>
              <a:chExt cx="463525" cy="445532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5029200" y="2286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4876800" y="2362200"/>
                    <a:ext cx="46352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76800" y="2362200"/>
                    <a:ext cx="463525" cy="369332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 t="-8333" r="-17105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9" name="Group 18"/>
          <p:cNvGrpSpPr/>
          <p:nvPr/>
        </p:nvGrpSpPr>
        <p:grpSpPr>
          <a:xfrm>
            <a:off x="4032275" y="2362200"/>
            <a:ext cx="996925" cy="990600"/>
            <a:chOff x="2660675" y="2590800"/>
            <a:chExt cx="996925" cy="990600"/>
          </a:xfrm>
        </p:grpSpPr>
        <p:grpSp>
          <p:nvGrpSpPr>
            <p:cNvPr id="14" name="Group 13"/>
            <p:cNvGrpSpPr/>
            <p:nvPr/>
          </p:nvGrpSpPr>
          <p:grpSpPr>
            <a:xfrm>
              <a:off x="2819400" y="2590800"/>
              <a:ext cx="838200" cy="685800"/>
              <a:chOff x="2819400" y="2590800"/>
              <a:chExt cx="838200" cy="685800"/>
            </a:xfrm>
          </p:grpSpPr>
          <p:sp>
            <p:nvSpPr>
              <p:cNvPr id="10" name="Oval 9"/>
              <p:cNvSpPr/>
              <p:nvPr/>
            </p:nvSpPr>
            <p:spPr>
              <a:xfrm>
                <a:off x="2819400" y="31242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Arrow Connector 10"/>
              <p:cNvCxnSpPr/>
              <p:nvPr/>
            </p:nvCxnSpPr>
            <p:spPr>
              <a:xfrm flipH="1">
                <a:off x="2971800" y="2590800"/>
                <a:ext cx="685800" cy="5334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2660675" y="3212068"/>
                  <a:ext cx="46352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0675" y="3212068"/>
                  <a:ext cx="463525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1688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Group 21"/>
          <p:cNvGrpSpPr/>
          <p:nvPr/>
        </p:nvGrpSpPr>
        <p:grpSpPr>
          <a:xfrm>
            <a:off x="4066618" y="1752600"/>
            <a:ext cx="352982" cy="457200"/>
            <a:chOff x="4066618" y="1752600"/>
            <a:chExt cx="352982" cy="457200"/>
          </a:xfrm>
        </p:grpSpPr>
        <p:sp>
          <p:nvSpPr>
            <p:cNvPr id="5" name="Oval 4"/>
            <p:cNvSpPr/>
            <p:nvPr/>
          </p:nvSpPr>
          <p:spPr>
            <a:xfrm>
              <a:off x="4191000" y="17526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4066618" y="1840468"/>
                  <a:ext cx="3529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6618" y="1840468"/>
                  <a:ext cx="352982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2413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Group 22"/>
          <p:cNvGrpSpPr/>
          <p:nvPr/>
        </p:nvGrpSpPr>
        <p:grpSpPr>
          <a:xfrm>
            <a:off x="3194075" y="1828800"/>
            <a:ext cx="996925" cy="990600"/>
            <a:chOff x="2660675" y="2590800"/>
            <a:chExt cx="996925" cy="990600"/>
          </a:xfrm>
        </p:grpSpPr>
        <p:grpSp>
          <p:nvGrpSpPr>
            <p:cNvPr id="24" name="Group 23"/>
            <p:cNvGrpSpPr/>
            <p:nvPr/>
          </p:nvGrpSpPr>
          <p:grpSpPr>
            <a:xfrm>
              <a:off x="2819400" y="2590800"/>
              <a:ext cx="838200" cy="685800"/>
              <a:chOff x="2819400" y="2590800"/>
              <a:chExt cx="838200" cy="685800"/>
            </a:xfrm>
          </p:grpSpPr>
          <p:sp>
            <p:nvSpPr>
              <p:cNvPr id="26" name="Oval 25"/>
              <p:cNvSpPr/>
              <p:nvPr/>
            </p:nvSpPr>
            <p:spPr>
              <a:xfrm>
                <a:off x="2819400" y="31242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" name="Straight Arrow Connector 26"/>
              <p:cNvCxnSpPr/>
              <p:nvPr/>
            </p:nvCxnSpPr>
            <p:spPr>
              <a:xfrm flipH="1">
                <a:off x="2971800" y="2590800"/>
                <a:ext cx="685800" cy="5334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2660675" y="3212068"/>
                  <a:ext cx="46352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0675" y="3212068"/>
                  <a:ext cx="463525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1710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8" name="Group 27"/>
          <p:cNvGrpSpPr/>
          <p:nvPr/>
        </p:nvGrpSpPr>
        <p:grpSpPr>
          <a:xfrm>
            <a:off x="5181600" y="2362200"/>
            <a:ext cx="1019243" cy="848850"/>
            <a:chOff x="4321082" y="1882682"/>
            <a:chExt cx="1019243" cy="848850"/>
          </a:xfrm>
        </p:grpSpPr>
        <p:cxnSp>
          <p:nvCxnSpPr>
            <p:cNvPr id="29" name="Straight Arrow Connector 28"/>
            <p:cNvCxnSpPr>
              <a:endCxn id="31" idx="1"/>
            </p:cNvCxnSpPr>
            <p:nvPr/>
          </p:nvCxnSpPr>
          <p:spPr>
            <a:xfrm>
              <a:off x="4321082" y="1882682"/>
              <a:ext cx="730436" cy="4256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Group 29"/>
            <p:cNvGrpSpPr/>
            <p:nvPr/>
          </p:nvGrpSpPr>
          <p:grpSpPr>
            <a:xfrm>
              <a:off x="4876800" y="2286000"/>
              <a:ext cx="463525" cy="445532"/>
              <a:chOff x="4876800" y="2286000"/>
              <a:chExt cx="463525" cy="445532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5029200" y="2286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4876800" y="2362200"/>
                    <a:ext cx="46352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𝟓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2" name="TextBox 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76800" y="2362200"/>
                    <a:ext cx="463525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1842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33" name="Group 32"/>
          <p:cNvGrpSpPr/>
          <p:nvPr/>
        </p:nvGrpSpPr>
        <p:grpSpPr>
          <a:xfrm>
            <a:off x="3581400" y="2983468"/>
            <a:ext cx="612763" cy="1131332"/>
            <a:chOff x="2882950" y="2373868"/>
            <a:chExt cx="612763" cy="1131332"/>
          </a:xfrm>
        </p:grpSpPr>
        <p:grpSp>
          <p:nvGrpSpPr>
            <p:cNvPr id="34" name="Group 33"/>
            <p:cNvGrpSpPr/>
            <p:nvPr/>
          </p:nvGrpSpPr>
          <p:grpSpPr>
            <a:xfrm>
              <a:off x="3041675" y="2373868"/>
              <a:ext cx="454038" cy="826532"/>
              <a:chOff x="3041675" y="2373868"/>
              <a:chExt cx="454038" cy="826532"/>
            </a:xfrm>
          </p:grpSpPr>
          <p:sp>
            <p:nvSpPr>
              <p:cNvPr id="36" name="Oval 35"/>
              <p:cNvSpPr/>
              <p:nvPr/>
            </p:nvSpPr>
            <p:spPr>
              <a:xfrm>
                <a:off x="3041675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7" name="Straight Arrow Connector 36"/>
              <p:cNvCxnSpPr>
                <a:stCxn id="18" idx="0"/>
              </p:cNvCxnSpPr>
              <p:nvPr/>
            </p:nvCxnSpPr>
            <p:spPr>
              <a:xfrm flipH="1">
                <a:off x="3130525" y="2373868"/>
                <a:ext cx="365188" cy="63019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2882950" y="3135868"/>
                  <a:ext cx="46352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2950" y="3135868"/>
                  <a:ext cx="463525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1710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5" name="Group 54"/>
          <p:cNvGrpSpPr/>
          <p:nvPr/>
        </p:nvGrpSpPr>
        <p:grpSpPr>
          <a:xfrm>
            <a:off x="1752600" y="1774918"/>
            <a:ext cx="2460718" cy="1120682"/>
            <a:chOff x="1752600" y="1774918"/>
            <a:chExt cx="2460718" cy="1120682"/>
          </a:xfrm>
        </p:grpSpPr>
        <p:sp>
          <p:nvSpPr>
            <p:cNvPr id="42" name="Oval 41"/>
            <p:cNvSpPr/>
            <p:nvPr/>
          </p:nvSpPr>
          <p:spPr>
            <a:xfrm>
              <a:off x="1911325" y="24384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1752600" y="2526268"/>
                  <a:ext cx="46352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𝟕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2600" y="2526268"/>
                  <a:ext cx="463525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1710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Straight Arrow Connector 44"/>
            <p:cNvCxnSpPr>
              <a:stCxn id="5" idx="1"/>
              <a:endCxn id="42" idx="7"/>
            </p:cNvCxnSpPr>
            <p:nvPr/>
          </p:nvCxnSpPr>
          <p:spPr>
            <a:xfrm flipH="1">
              <a:off x="2041407" y="1774918"/>
              <a:ext cx="2171911" cy="685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3879875" y="3810000"/>
            <a:ext cx="463525" cy="1371600"/>
            <a:chOff x="2955988" y="1981200"/>
            <a:chExt cx="463525" cy="1371600"/>
          </a:xfrm>
        </p:grpSpPr>
        <p:grpSp>
          <p:nvGrpSpPr>
            <p:cNvPr id="49" name="Group 48"/>
            <p:cNvGrpSpPr/>
            <p:nvPr/>
          </p:nvGrpSpPr>
          <p:grpSpPr>
            <a:xfrm>
              <a:off x="2968638" y="1981200"/>
              <a:ext cx="298475" cy="1066800"/>
              <a:chOff x="2968638" y="1981200"/>
              <a:chExt cx="298475" cy="1066800"/>
            </a:xfrm>
          </p:grpSpPr>
          <p:sp>
            <p:nvSpPr>
              <p:cNvPr id="51" name="Oval 50"/>
              <p:cNvSpPr/>
              <p:nvPr/>
            </p:nvSpPr>
            <p:spPr>
              <a:xfrm>
                <a:off x="3114713" y="28956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2" name="Straight Arrow Connector 51"/>
              <p:cNvCxnSpPr/>
              <p:nvPr/>
            </p:nvCxnSpPr>
            <p:spPr>
              <a:xfrm>
                <a:off x="2968638" y="1981200"/>
                <a:ext cx="222275" cy="90273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/>
                <p:cNvSpPr txBox="1"/>
                <p:nvPr/>
              </p:nvSpPr>
              <p:spPr>
                <a:xfrm>
                  <a:off x="2955988" y="2983468"/>
                  <a:ext cx="46352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𝟔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0" name="Text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5988" y="2983468"/>
                  <a:ext cx="463525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1688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2" name="Group 81"/>
          <p:cNvGrpSpPr/>
          <p:nvPr/>
        </p:nvGrpSpPr>
        <p:grpSpPr>
          <a:xfrm>
            <a:off x="2667000" y="2438400"/>
            <a:ext cx="3886200" cy="3429000"/>
            <a:chOff x="2667000" y="2438400"/>
            <a:chExt cx="3886200" cy="3429000"/>
          </a:xfrm>
        </p:grpSpPr>
        <p:grpSp>
          <p:nvGrpSpPr>
            <p:cNvPr id="58" name="Group 57"/>
            <p:cNvGrpSpPr/>
            <p:nvPr/>
          </p:nvGrpSpPr>
          <p:grpSpPr>
            <a:xfrm>
              <a:off x="2667000" y="2438400"/>
              <a:ext cx="685800" cy="685800"/>
              <a:chOff x="2667000" y="2514600"/>
              <a:chExt cx="685800" cy="685800"/>
            </a:xfrm>
          </p:grpSpPr>
          <p:sp>
            <p:nvSpPr>
              <p:cNvPr id="56" name="Oval 55"/>
              <p:cNvSpPr/>
              <p:nvPr/>
            </p:nvSpPr>
            <p:spPr>
              <a:xfrm>
                <a:off x="26670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7" name="Straight Arrow Connector 56"/>
              <p:cNvCxnSpPr>
                <a:endCxn id="56" idx="0"/>
              </p:cNvCxnSpPr>
              <p:nvPr/>
            </p:nvCxnSpPr>
            <p:spPr>
              <a:xfrm flipH="1">
                <a:off x="2743200" y="2514600"/>
                <a:ext cx="609600" cy="5334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/>
            <p:cNvGrpSpPr/>
            <p:nvPr/>
          </p:nvGrpSpPr>
          <p:grpSpPr>
            <a:xfrm>
              <a:off x="3048000" y="3733800"/>
              <a:ext cx="685800" cy="685800"/>
              <a:chOff x="2667000" y="2514600"/>
              <a:chExt cx="685800" cy="685800"/>
            </a:xfrm>
          </p:grpSpPr>
          <p:sp>
            <p:nvSpPr>
              <p:cNvPr id="62" name="Oval 61"/>
              <p:cNvSpPr/>
              <p:nvPr/>
            </p:nvSpPr>
            <p:spPr>
              <a:xfrm>
                <a:off x="26670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3" name="Straight Arrow Connector 62"/>
              <p:cNvCxnSpPr>
                <a:endCxn id="62" idx="0"/>
              </p:cNvCxnSpPr>
              <p:nvPr/>
            </p:nvCxnSpPr>
            <p:spPr>
              <a:xfrm flipH="1">
                <a:off x="2743200" y="2514600"/>
                <a:ext cx="609600" cy="5334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Group 63"/>
            <p:cNvGrpSpPr/>
            <p:nvPr/>
          </p:nvGrpSpPr>
          <p:grpSpPr>
            <a:xfrm>
              <a:off x="4343400" y="2971800"/>
              <a:ext cx="609600" cy="707416"/>
              <a:chOff x="2209800" y="2492984"/>
              <a:chExt cx="609600" cy="707416"/>
            </a:xfrm>
          </p:grpSpPr>
          <p:sp>
            <p:nvSpPr>
              <p:cNvPr id="65" name="Oval 64"/>
              <p:cNvSpPr/>
              <p:nvPr/>
            </p:nvSpPr>
            <p:spPr>
              <a:xfrm>
                <a:off x="26670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6" name="Straight Arrow Connector 65"/>
              <p:cNvCxnSpPr>
                <a:endCxn id="65" idx="0"/>
              </p:cNvCxnSpPr>
              <p:nvPr/>
            </p:nvCxnSpPr>
            <p:spPr>
              <a:xfrm>
                <a:off x="2209800" y="2492984"/>
                <a:ext cx="533400" cy="55501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7" name="Group 66"/>
            <p:cNvGrpSpPr/>
            <p:nvPr/>
          </p:nvGrpSpPr>
          <p:grpSpPr>
            <a:xfrm>
              <a:off x="3429000" y="4876800"/>
              <a:ext cx="685800" cy="685800"/>
              <a:chOff x="2667000" y="2514600"/>
              <a:chExt cx="685800" cy="685800"/>
            </a:xfrm>
          </p:grpSpPr>
          <p:sp>
            <p:nvSpPr>
              <p:cNvPr id="68" name="Oval 67"/>
              <p:cNvSpPr/>
              <p:nvPr/>
            </p:nvSpPr>
            <p:spPr>
              <a:xfrm>
                <a:off x="26670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9" name="Straight Arrow Connector 68"/>
              <p:cNvCxnSpPr>
                <a:endCxn id="68" idx="0"/>
              </p:cNvCxnSpPr>
              <p:nvPr/>
            </p:nvCxnSpPr>
            <p:spPr>
              <a:xfrm flipH="1">
                <a:off x="2743200" y="2514600"/>
                <a:ext cx="609600" cy="5334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Group 69"/>
            <p:cNvGrpSpPr/>
            <p:nvPr/>
          </p:nvGrpSpPr>
          <p:grpSpPr>
            <a:xfrm>
              <a:off x="6042118" y="2895600"/>
              <a:ext cx="511082" cy="685800"/>
              <a:chOff x="2308318" y="2514600"/>
              <a:chExt cx="511082" cy="685800"/>
            </a:xfrm>
          </p:grpSpPr>
          <p:sp>
            <p:nvSpPr>
              <p:cNvPr id="71" name="Oval 70"/>
              <p:cNvSpPr/>
              <p:nvPr/>
            </p:nvSpPr>
            <p:spPr>
              <a:xfrm>
                <a:off x="26670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2" name="Straight Arrow Connector 71"/>
              <p:cNvCxnSpPr>
                <a:endCxn id="71" idx="0"/>
              </p:cNvCxnSpPr>
              <p:nvPr/>
            </p:nvCxnSpPr>
            <p:spPr>
              <a:xfrm>
                <a:off x="2308318" y="2514600"/>
                <a:ext cx="434882" cy="5334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5" name="Group 74"/>
            <p:cNvGrpSpPr/>
            <p:nvPr/>
          </p:nvGrpSpPr>
          <p:grpSpPr>
            <a:xfrm>
              <a:off x="4191000" y="4800600"/>
              <a:ext cx="609600" cy="707416"/>
              <a:chOff x="2209800" y="2492984"/>
              <a:chExt cx="609600" cy="707416"/>
            </a:xfrm>
          </p:grpSpPr>
          <p:sp>
            <p:nvSpPr>
              <p:cNvPr id="76" name="Oval 75"/>
              <p:cNvSpPr/>
              <p:nvPr/>
            </p:nvSpPr>
            <p:spPr>
              <a:xfrm>
                <a:off x="26670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7" name="Straight Arrow Connector 76"/>
              <p:cNvCxnSpPr>
                <a:endCxn id="76" idx="0"/>
              </p:cNvCxnSpPr>
              <p:nvPr/>
            </p:nvCxnSpPr>
            <p:spPr>
              <a:xfrm>
                <a:off x="2209800" y="2492984"/>
                <a:ext cx="533400" cy="55501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8" name="Group 77"/>
            <p:cNvGrpSpPr/>
            <p:nvPr/>
          </p:nvGrpSpPr>
          <p:grpSpPr>
            <a:xfrm>
              <a:off x="4129000" y="4849508"/>
              <a:ext cx="384163" cy="1017892"/>
              <a:chOff x="2435237" y="2182508"/>
              <a:chExt cx="384163" cy="1017892"/>
            </a:xfrm>
          </p:grpSpPr>
          <p:sp>
            <p:nvSpPr>
              <p:cNvPr id="79" name="Oval 78"/>
              <p:cNvSpPr/>
              <p:nvPr/>
            </p:nvSpPr>
            <p:spPr>
              <a:xfrm>
                <a:off x="26670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0" name="Straight Arrow Connector 79"/>
              <p:cNvCxnSpPr>
                <a:endCxn id="79" idx="0"/>
              </p:cNvCxnSpPr>
              <p:nvPr/>
            </p:nvCxnSpPr>
            <p:spPr>
              <a:xfrm>
                <a:off x="2435237" y="2182508"/>
                <a:ext cx="307963" cy="86549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595732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1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1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2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Designing</a:t>
            </a:r>
            <a:r>
              <a:rPr lang="en-US" sz="3600" b="1" dirty="0"/>
              <a:t> the algorithm …</a:t>
            </a:r>
            <a:br>
              <a:rPr lang="en-US" sz="3600" b="1" dirty="0"/>
            </a:br>
            <a:endParaRPr 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8229600" cy="4525963"/>
              </a:xfrm>
              <a:ln w="38100"/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Lemma 2: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sz="2000" b="1" i="1" dirty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e>
                          <m:sub>
                            <m: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/>
                  <a:t> must be of the form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i="1" dirty="0">
                        <a:latin typeface="Cambria Math"/>
                        <a:ea typeface="Cambria Math"/>
                      </a:rPr>
                      <m:t>⇝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dirty="0">
                        <a:latin typeface="Cambria Math"/>
                        <a:ea typeface="Cambria Math"/>
                      </a:rPr>
                      <m:t>→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/>
                  <a:t> for some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 dirty="0">
                        <a:latin typeface="Cambria Math"/>
                      </a:rPr>
                      <m:t>&lt;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.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Question:</a:t>
                </a:r>
                <a:r>
                  <a:rPr lang="en-US" sz="2000" dirty="0"/>
                  <a:t> Can we  use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Lemma 2 </a:t>
                </a:r>
                <a:r>
                  <a:rPr lang="en-US" sz="2000" dirty="0"/>
                  <a:t> to design an algorithm ?</a:t>
                </a:r>
              </a:p>
              <a:p>
                <a:pPr marL="0" indent="0">
                  <a:buNone/>
                </a:pPr>
                <a:endParaRPr lang="en-US" sz="2000" u="sng" dirty="0"/>
              </a:p>
              <a:p>
                <a:pPr marL="0" indent="0" algn="ctr">
                  <a:buNone/>
                </a:pPr>
                <a:r>
                  <a:rPr lang="en-US" sz="2000" b="1" dirty="0"/>
                  <a:t>Incremental way </a:t>
                </a:r>
                <a:r>
                  <a:rPr lang="en-US" sz="2000" dirty="0"/>
                  <a:t>to compute shortest paths.</a:t>
                </a:r>
              </a:p>
              <a:p>
                <a:pPr marL="0" indent="0" algn="ctr">
                  <a:buNone/>
                </a:pPr>
                <a:r>
                  <a:rPr lang="en-US" sz="2000" dirty="0"/>
                  <a:t>Ponder over it before going to the next slide.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endParaRPr lang="en-US" sz="2000" u="sng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229600" cy="4525963"/>
              </a:xfrm>
              <a:blipFill>
                <a:blip r:embed="rId2"/>
                <a:stretch>
                  <a:fillRect l="-772"/>
                </a:stretch>
              </a:blipFill>
              <a:ln w="381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572000" y="2057400"/>
            <a:ext cx="914400" cy="533400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636656" y="2590800"/>
            <a:ext cx="785087" cy="307777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shortest</a:t>
            </a:r>
          </a:p>
        </p:txBody>
      </p:sp>
    </p:spTree>
    <p:extLst>
      <p:ext uri="{BB962C8B-B14F-4D97-AF65-F5344CB8AC3E}">
        <p14:creationId xmlns:p14="http://schemas.microsoft.com/office/powerpoint/2010/main" val="20081620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90600"/>
                <a:ext cx="8229600" cy="4906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Suppose we have computed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,…,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. </a:t>
                </a:r>
              </a:p>
              <a:p>
                <a:pPr marL="0" indent="0">
                  <a:buNone/>
                </a:pPr>
                <a:r>
                  <a:rPr lang="en-US" sz="2000" dirty="0"/>
                  <a:t>We can compute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/>
                  <a:t> as follows.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For each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m:rPr>
                        <m:lit/>
                      </m:rP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\</m:t>
                    </m:r>
                    <m:r>
                      <m:rPr>
                        <m:lit/>
                      </m:rP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{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m:rPr>
                        <m:nor/>
                      </m:rPr>
                      <a:rPr lang="en-US" sz="2000" dirty="0"/>
                      <m:t>,</m:t>
                    </m:r>
                    <m:r>
                      <m:rPr>
                        <m:nor/>
                      </m:rPr>
                      <a:rPr lang="en-US" sz="2000" b="1" dirty="0">
                        <a:solidFill>
                          <a:srgbClr val="0070C0"/>
                        </a:solidFill>
                      </a:rPr>
                      <m:t> 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m:rPr>
                        <m:nor/>
                      </m:rPr>
                      <a:rPr lang="en-US" sz="2000" dirty="0"/>
                      <m:t>,…,</m:t>
                    </m:r>
                    <m:r>
                      <m:rPr>
                        <m:nor/>
                      </m:rPr>
                      <a:rPr lang="en-US" sz="2000" b="1" dirty="0">
                        <a:solidFill>
                          <a:srgbClr val="0070C0"/>
                        </a:solidFill>
                      </a:rPr>
                      <m:t> 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}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𝑳</m:t>
                      </m:r>
                      <m:d>
                        <m:d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</m:e>
                      </m:d>
                      <m:r>
                        <a:rPr lang="en-US" sz="2000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=                                 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/>
                  <a:t> is 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90600"/>
                <a:ext cx="8229600" cy="4906963"/>
              </a:xfrm>
              <a:blipFill rotWithShape="1">
                <a:blip r:embed="rId2"/>
                <a:stretch>
                  <a:fillRect l="-741" t="-622" b="-5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42" name="Cloud 41"/>
          <p:cNvSpPr/>
          <p:nvPr/>
        </p:nvSpPr>
        <p:spPr>
          <a:xfrm>
            <a:off x="1066800" y="1752600"/>
            <a:ext cx="7696200" cy="3276600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3962400" y="2286000"/>
            <a:ext cx="2514600" cy="2514600"/>
          </a:xfrm>
          <a:prstGeom prst="ellipse">
            <a:avLst/>
          </a:prstGeom>
          <a:noFill/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/>
          <p:cNvGrpSpPr/>
          <p:nvPr/>
        </p:nvGrpSpPr>
        <p:grpSpPr>
          <a:xfrm>
            <a:off x="4178350" y="2362200"/>
            <a:ext cx="2146250" cy="2362200"/>
            <a:chOff x="3194075" y="1752600"/>
            <a:chExt cx="2146250" cy="2362200"/>
          </a:xfrm>
        </p:grpSpPr>
        <p:grpSp>
          <p:nvGrpSpPr>
            <p:cNvPr id="45" name="Group 44"/>
            <p:cNvGrpSpPr/>
            <p:nvPr/>
          </p:nvGrpSpPr>
          <p:grpSpPr>
            <a:xfrm>
              <a:off x="4321082" y="1882682"/>
              <a:ext cx="1019243" cy="848850"/>
              <a:chOff x="4321082" y="1882682"/>
              <a:chExt cx="1019243" cy="848850"/>
            </a:xfrm>
          </p:grpSpPr>
          <p:cxnSp>
            <p:nvCxnSpPr>
              <p:cNvPr id="64" name="Straight Arrow Connector 63"/>
              <p:cNvCxnSpPr>
                <a:stCxn id="58" idx="5"/>
                <a:endCxn id="66" idx="1"/>
              </p:cNvCxnSpPr>
              <p:nvPr/>
            </p:nvCxnSpPr>
            <p:spPr>
              <a:xfrm>
                <a:off x="4321082" y="1882682"/>
                <a:ext cx="730436" cy="4256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5" name="Group 64"/>
              <p:cNvGrpSpPr/>
              <p:nvPr/>
            </p:nvGrpSpPr>
            <p:grpSpPr>
              <a:xfrm>
                <a:off x="4876800" y="2286000"/>
                <a:ext cx="463525" cy="445532"/>
                <a:chOff x="4876800" y="2286000"/>
                <a:chExt cx="463525" cy="445532"/>
              </a:xfrm>
            </p:grpSpPr>
            <p:sp>
              <p:nvSpPr>
                <p:cNvPr id="66" name="Oval 65"/>
                <p:cNvSpPr/>
                <p:nvPr/>
              </p:nvSpPr>
              <p:spPr>
                <a:xfrm>
                  <a:off x="5029200" y="22860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7" name="TextBox 66"/>
                    <p:cNvSpPr txBox="1"/>
                    <p:nvPr/>
                  </p:nvSpPr>
                  <p:spPr>
                    <a:xfrm>
                      <a:off x="4876800" y="2362200"/>
                      <a:ext cx="46352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𝒔</m:t>
                                </m:r>
                              </m:e>
                              <m:sub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67" name="TextBox 6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876800" y="2362200"/>
                      <a:ext cx="463525" cy="369332"/>
                    </a:xfrm>
                    <a:prstGeom prst="rect">
                      <a:avLst/>
                    </a:prstGeom>
                    <a:blipFill rotWithShape="1">
                      <a:blip r:embed="rId3"/>
                      <a:stretch>
                        <a:fillRect t="-8333" r="-16883" b="-2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46" name="Group 45"/>
            <p:cNvGrpSpPr/>
            <p:nvPr/>
          </p:nvGrpSpPr>
          <p:grpSpPr>
            <a:xfrm>
              <a:off x="4032275" y="2362200"/>
              <a:ext cx="996925" cy="990600"/>
              <a:chOff x="2660675" y="2590800"/>
              <a:chExt cx="996925" cy="990600"/>
            </a:xfrm>
          </p:grpSpPr>
          <p:grpSp>
            <p:nvGrpSpPr>
              <p:cNvPr id="60" name="Group 59"/>
              <p:cNvGrpSpPr/>
              <p:nvPr/>
            </p:nvGrpSpPr>
            <p:grpSpPr>
              <a:xfrm>
                <a:off x="2819400" y="2590800"/>
                <a:ext cx="838200" cy="685800"/>
                <a:chOff x="2819400" y="2590800"/>
                <a:chExt cx="838200" cy="685800"/>
              </a:xfrm>
            </p:grpSpPr>
            <p:sp>
              <p:nvSpPr>
                <p:cNvPr id="62" name="Oval 61"/>
                <p:cNvSpPr/>
                <p:nvPr/>
              </p:nvSpPr>
              <p:spPr>
                <a:xfrm>
                  <a:off x="2819400" y="31242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3" name="Straight Arrow Connector 62"/>
                <p:cNvCxnSpPr/>
                <p:nvPr/>
              </p:nvCxnSpPr>
              <p:spPr>
                <a:xfrm flipH="1">
                  <a:off x="2971800" y="2590800"/>
                  <a:ext cx="685800" cy="53340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TextBox 60"/>
                  <p:cNvSpPr txBox="1"/>
                  <p:nvPr/>
                </p:nvSpPr>
                <p:spPr>
                  <a:xfrm>
                    <a:off x="2660675" y="3212068"/>
                    <a:ext cx="46352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1" name="TextBox 6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0675" y="3212068"/>
                    <a:ext cx="463525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1710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7" name="Group 46"/>
            <p:cNvGrpSpPr/>
            <p:nvPr/>
          </p:nvGrpSpPr>
          <p:grpSpPr>
            <a:xfrm>
              <a:off x="4066618" y="1752600"/>
              <a:ext cx="352982" cy="457200"/>
              <a:chOff x="4066618" y="1752600"/>
              <a:chExt cx="352982" cy="457200"/>
            </a:xfrm>
          </p:grpSpPr>
          <p:sp>
            <p:nvSpPr>
              <p:cNvPr id="58" name="Oval 57"/>
              <p:cNvSpPr/>
              <p:nvPr/>
            </p:nvSpPr>
            <p:spPr>
              <a:xfrm>
                <a:off x="4191000" y="17526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TextBox 58"/>
                  <p:cNvSpPr txBox="1"/>
                  <p:nvPr/>
                </p:nvSpPr>
                <p:spPr>
                  <a:xfrm>
                    <a:off x="4066618" y="1840468"/>
                    <a:ext cx="35298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9" name="TextBox 5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66618" y="1840468"/>
                    <a:ext cx="352982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2456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8" name="Group 47"/>
            <p:cNvGrpSpPr/>
            <p:nvPr/>
          </p:nvGrpSpPr>
          <p:grpSpPr>
            <a:xfrm>
              <a:off x="3194075" y="1828800"/>
              <a:ext cx="996925" cy="990600"/>
              <a:chOff x="2660675" y="2590800"/>
              <a:chExt cx="996925" cy="990600"/>
            </a:xfrm>
          </p:grpSpPr>
          <p:grpSp>
            <p:nvGrpSpPr>
              <p:cNvPr id="54" name="Group 53"/>
              <p:cNvGrpSpPr/>
              <p:nvPr/>
            </p:nvGrpSpPr>
            <p:grpSpPr>
              <a:xfrm>
                <a:off x="2819400" y="2590800"/>
                <a:ext cx="838200" cy="685800"/>
                <a:chOff x="2819400" y="2590800"/>
                <a:chExt cx="838200" cy="685800"/>
              </a:xfrm>
            </p:grpSpPr>
            <p:sp>
              <p:nvSpPr>
                <p:cNvPr id="56" name="Oval 55"/>
                <p:cNvSpPr/>
                <p:nvPr/>
              </p:nvSpPr>
              <p:spPr>
                <a:xfrm>
                  <a:off x="2819400" y="31242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7" name="Straight Arrow Connector 56"/>
                <p:cNvCxnSpPr/>
                <p:nvPr/>
              </p:nvCxnSpPr>
              <p:spPr>
                <a:xfrm flipH="1">
                  <a:off x="2971800" y="2590800"/>
                  <a:ext cx="685800" cy="53340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TextBox 54"/>
                  <p:cNvSpPr txBox="1"/>
                  <p:nvPr/>
                </p:nvSpPr>
                <p:spPr>
                  <a:xfrm>
                    <a:off x="2660675" y="3212068"/>
                    <a:ext cx="46352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𝟒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5" name="TextBox 5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0675" y="3212068"/>
                    <a:ext cx="463525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1842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9" name="Group 48"/>
            <p:cNvGrpSpPr/>
            <p:nvPr/>
          </p:nvGrpSpPr>
          <p:grpSpPr>
            <a:xfrm>
              <a:off x="3581400" y="2983468"/>
              <a:ext cx="612763" cy="1131332"/>
              <a:chOff x="2882950" y="2373868"/>
              <a:chExt cx="612763" cy="1131332"/>
            </a:xfrm>
          </p:grpSpPr>
          <p:grpSp>
            <p:nvGrpSpPr>
              <p:cNvPr id="50" name="Group 49"/>
              <p:cNvGrpSpPr/>
              <p:nvPr/>
            </p:nvGrpSpPr>
            <p:grpSpPr>
              <a:xfrm>
                <a:off x="3041675" y="2373868"/>
                <a:ext cx="454038" cy="826532"/>
                <a:chOff x="3041675" y="2373868"/>
                <a:chExt cx="454038" cy="826532"/>
              </a:xfrm>
            </p:grpSpPr>
            <p:sp>
              <p:nvSpPr>
                <p:cNvPr id="52" name="Oval 51"/>
                <p:cNvSpPr/>
                <p:nvPr/>
              </p:nvSpPr>
              <p:spPr>
                <a:xfrm>
                  <a:off x="3041675" y="30480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3" name="Straight Arrow Connector 52"/>
                <p:cNvCxnSpPr>
                  <a:stCxn id="61" idx="0"/>
                </p:cNvCxnSpPr>
                <p:nvPr/>
              </p:nvCxnSpPr>
              <p:spPr>
                <a:xfrm flipH="1">
                  <a:off x="3130525" y="2373868"/>
                  <a:ext cx="365188" cy="630198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TextBox 50"/>
                  <p:cNvSpPr txBox="1"/>
                  <p:nvPr/>
                </p:nvSpPr>
                <p:spPr>
                  <a:xfrm>
                    <a:off x="2882950" y="3135868"/>
                    <a:ext cx="46352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1" name="TextBox 5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82950" y="3135868"/>
                    <a:ext cx="463525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1710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68" name="TextBox 67"/>
          <p:cNvSpPr txBox="1"/>
          <p:nvPr/>
        </p:nvSpPr>
        <p:spPr>
          <a:xfrm>
            <a:off x="610368" y="2895600"/>
            <a:ext cx="380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solidFill>
                  <a:srgbClr val="0070C0"/>
                </a:solidFill>
              </a:rPr>
              <a:t>G</a:t>
            </a:r>
          </a:p>
        </p:txBody>
      </p:sp>
      <p:grpSp>
        <p:nvGrpSpPr>
          <p:cNvPr id="76" name="Group 75"/>
          <p:cNvGrpSpPr/>
          <p:nvPr/>
        </p:nvGrpSpPr>
        <p:grpSpPr>
          <a:xfrm>
            <a:off x="2590800" y="2209800"/>
            <a:ext cx="4419600" cy="2514600"/>
            <a:chOff x="2590800" y="2209800"/>
            <a:chExt cx="4419600" cy="2514600"/>
          </a:xfrm>
        </p:grpSpPr>
        <p:sp>
          <p:nvSpPr>
            <p:cNvPr id="69" name="Oval 68"/>
            <p:cNvSpPr/>
            <p:nvPr/>
          </p:nvSpPr>
          <p:spPr>
            <a:xfrm>
              <a:off x="6705600" y="3200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3505200" y="3352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3962400" y="2438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4191000" y="4572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6705600" y="4191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6858000" y="2209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25908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4397829" y="1781544"/>
            <a:ext cx="2437853" cy="1811524"/>
            <a:chOff x="4397829" y="1781544"/>
            <a:chExt cx="2437853" cy="1811524"/>
          </a:xfrm>
        </p:grpSpPr>
        <p:cxnSp>
          <p:nvCxnSpPr>
            <p:cNvPr id="78" name="Straight Arrow Connector 77"/>
            <p:cNvCxnSpPr>
              <a:endCxn id="69" idx="0"/>
            </p:cNvCxnSpPr>
            <p:nvPr/>
          </p:nvCxnSpPr>
          <p:spPr>
            <a:xfrm>
              <a:off x="6165875" y="2971800"/>
              <a:ext cx="615925" cy="2286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>
              <a:stCxn id="61" idx="0"/>
              <a:endCxn id="69" idx="3"/>
            </p:cNvCxnSpPr>
            <p:nvPr/>
          </p:nvCxnSpPr>
          <p:spPr>
            <a:xfrm flipV="1">
              <a:off x="5248313" y="3330482"/>
              <a:ext cx="1479605" cy="26258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2" name="Group 91"/>
            <p:cNvGrpSpPr/>
            <p:nvPr/>
          </p:nvGrpSpPr>
          <p:grpSpPr>
            <a:xfrm>
              <a:off x="4397829" y="1781544"/>
              <a:ext cx="2437853" cy="1441174"/>
              <a:chOff x="4397829" y="1781544"/>
              <a:chExt cx="2437853" cy="1441174"/>
            </a:xfrm>
          </p:grpSpPr>
          <p:sp>
            <p:nvSpPr>
              <p:cNvPr id="85" name="Freeform 84"/>
              <p:cNvSpPr/>
              <p:nvPr/>
            </p:nvSpPr>
            <p:spPr>
              <a:xfrm>
                <a:off x="4397829" y="1781544"/>
                <a:ext cx="2420486" cy="1419038"/>
              </a:xfrm>
              <a:custGeom>
                <a:avLst/>
                <a:gdLst>
                  <a:gd name="connsiteX0" fmla="*/ 0 w 2433682"/>
                  <a:gd name="connsiteY0" fmla="*/ 1190256 h 1422276"/>
                  <a:gd name="connsiteX1" fmla="*/ 43542 w 2433682"/>
                  <a:gd name="connsiteY1" fmla="*/ 831027 h 1422276"/>
                  <a:gd name="connsiteX2" fmla="*/ 195942 w 2433682"/>
                  <a:gd name="connsiteY2" fmla="*/ 460913 h 1422276"/>
                  <a:gd name="connsiteX3" fmla="*/ 609600 w 2433682"/>
                  <a:gd name="connsiteY3" fmla="*/ 47256 h 1422276"/>
                  <a:gd name="connsiteX4" fmla="*/ 1600200 w 2433682"/>
                  <a:gd name="connsiteY4" fmla="*/ 79913 h 1422276"/>
                  <a:gd name="connsiteX5" fmla="*/ 2155371 w 2433682"/>
                  <a:gd name="connsiteY5" fmla="*/ 678627 h 1422276"/>
                  <a:gd name="connsiteX6" fmla="*/ 2405742 w 2433682"/>
                  <a:gd name="connsiteY6" fmla="*/ 1309999 h 1422276"/>
                  <a:gd name="connsiteX7" fmla="*/ 2416628 w 2433682"/>
                  <a:gd name="connsiteY7" fmla="*/ 1418856 h 1422276"/>
                  <a:gd name="connsiteX0" fmla="*/ 0 w 2420486"/>
                  <a:gd name="connsiteY0" fmla="*/ 1190256 h 1419038"/>
                  <a:gd name="connsiteX1" fmla="*/ 43542 w 2420486"/>
                  <a:gd name="connsiteY1" fmla="*/ 831027 h 1419038"/>
                  <a:gd name="connsiteX2" fmla="*/ 195942 w 2420486"/>
                  <a:gd name="connsiteY2" fmla="*/ 460913 h 1419038"/>
                  <a:gd name="connsiteX3" fmla="*/ 609600 w 2420486"/>
                  <a:gd name="connsiteY3" fmla="*/ 47256 h 1419038"/>
                  <a:gd name="connsiteX4" fmla="*/ 1600200 w 2420486"/>
                  <a:gd name="connsiteY4" fmla="*/ 79913 h 1419038"/>
                  <a:gd name="connsiteX5" fmla="*/ 2155371 w 2420486"/>
                  <a:gd name="connsiteY5" fmla="*/ 678627 h 1419038"/>
                  <a:gd name="connsiteX6" fmla="*/ 2351314 w 2420486"/>
                  <a:gd name="connsiteY6" fmla="*/ 1092284 h 1419038"/>
                  <a:gd name="connsiteX7" fmla="*/ 2416628 w 2420486"/>
                  <a:gd name="connsiteY7" fmla="*/ 1418856 h 1419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420486" h="1419038">
                    <a:moveTo>
                      <a:pt x="0" y="1190256"/>
                    </a:moveTo>
                    <a:cubicBezTo>
                      <a:pt x="5442" y="1071420"/>
                      <a:pt x="10885" y="952584"/>
                      <a:pt x="43542" y="831027"/>
                    </a:cubicBezTo>
                    <a:cubicBezTo>
                      <a:pt x="76199" y="709470"/>
                      <a:pt x="101599" y="591541"/>
                      <a:pt x="195942" y="460913"/>
                    </a:cubicBezTo>
                    <a:cubicBezTo>
                      <a:pt x="290285" y="330285"/>
                      <a:pt x="375557" y="110756"/>
                      <a:pt x="609600" y="47256"/>
                    </a:cubicBezTo>
                    <a:cubicBezTo>
                      <a:pt x="843643" y="-16244"/>
                      <a:pt x="1342571" y="-25316"/>
                      <a:pt x="1600200" y="79913"/>
                    </a:cubicBezTo>
                    <a:cubicBezTo>
                      <a:pt x="1857829" y="185142"/>
                      <a:pt x="2030185" y="509899"/>
                      <a:pt x="2155371" y="678627"/>
                    </a:cubicBezTo>
                    <a:cubicBezTo>
                      <a:pt x="2280557" y="847355"/>
                      <a:pt x="2307771" y="968913"/>
                      <a:pt x="2351314" y="1092284"/>
                    </a:cubicBezTo>
                    <a:cubicBezTo>
                      <a:pt x="2394857" y="1215655"/>
                      <a:pt x="2432956" y="1426113"/>
                      <a:pt x="2416628" y="1418856"/>
                    </a:cubicBezTo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7" name="Straight Arrow Connector 86"/>
              <p:cNvCxnSpPr>
                <a:stCxn id="85" idx="6"/>
                <a:endCxn id="69" idx="7"/>
              </p:cNvCxnSpPr>
              <p:nvPr/>
            </p:nvCxnSpPr>
            <p:spPr>
              <a:xfrm>
                <a:off x="6749143" y="2873828"/>
                <a:ext cx="86539" cy="34889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/>
              <p:cNvSpPr txBox="1"/>
              <p:nvPr/>
            </p:nvSpPr>
            <p:spPr>
              <a:xfrm>
                <a:off x="6629400" y="3288268"/>
                <a:ext cx="37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3288268"/>
                <a:ext cx="375423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213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/>
              <p:cNvSpPr txBox="1"/>
              <p:nvPr/>
            </p:nvSpPr>
            <p:spPr>
              <a:xfrm>
                <a:off x="990600" y="5715000"/>
                <a:ext cx="3654783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the vertex with </a:t>
                </a:r>
                <a:r>
                  <a:rPr lang="en-US" b="1" dirty="0"/>
                  <a:t>minimum</a:t>
                </a:r>
                <a:r>
                  <a:rPr lang="en-US" dirty="0"/>
                  <a:t> value of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96" name="TextBox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5715000"/>
                <a:ext cx="3654783" cy="369332"/>
              </a:xfrm>
              <a:prstGeom prst="rect">
                <a:avLst/>
              </a:prstGeom>
              <a:blipFill rotWithShape="1">
                <a:blip r:embed="rId9"/>
                <a:stretch>
                  <a:fillRect l="-1503" t="-8333" r="-1169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980946" y="5250218"/>
                <a:ext cx="2343654" cy="5409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dirty="0">
                                  <a:latin typeface="Cambria Math"/>
                                </a:rPr>
                                <m:t>min</m:t>
                              </m:r>
                            </m:e>
                            <m:lim>
                              <m:d>
                                <m:dPr>
                                  <m:ctrlPr>
                                    <a:rPr lang="en-US" b="1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1" i="1" dirty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 dirty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(</m:t>
                                      </m:r>
                                      <m:r>
                                        <a:rPr lang="en-US" b="1" i="1" dirty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𝒔</m:t>
                                      </m:r>
                                    </m:e>
                                    <m:sub>
                                      <m:r>
                                        <a:rPr lang="en-US" b="1" i="1" dirty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𝒋</m:t>
                                      </m:r>
                                    </m:sub>
                                  </m:sSub>
                                  <m:r>
                                    <a:rPr lang="en-US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𝒗</m:t>
                                  </m:r>
                                </m:e>
                              </m:d>
                              <m:r>
                                <a:rPr lang="en-US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∈</m:t>
                              </m:r>
                              <m:r>
                                <a:rPr lang="en-US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𝑬</m:t>
                              </m:r>
                              <m:r>
                                <a:rPr lang="en-US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)</m:t>
                              </m:r>
                            </m:lim>
                          </m:limLow>
                        </m:fName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               </m:t>
                          </m:r>
                          <m:r>
                            <a:rPr lang="en-US" b="1" i="1" dirty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?</m:t>
                          </m:r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      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0946" y="5250218"/>
                <a:ext cx="2343654" cy="540982"/>
              </a:xfrm>
              <a:prstGeom prst="rect">
                <a:avLst/>
              </a:prstGeom>
              <a:blipFill rotWithShape="1">
                <a:blip r:embed="rId10"/>
                <a:stretch>
                  <a:fillRect t="-4494" r="-2857" b="-22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957863" y="5208130"/>
                <a:ext cx="2281137" cy="50687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𝜹</m:t>
                          </m:r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𝒔</m:t>
                              </m:r>
                              <m:r>
                                <a:rPr lang="en-US" dirty="0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1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𝒔</m:t>
                                  </m:r>
                                </m:e>
                                <m:sub>
                                  <m:r>
                                    <a:rPr lang="en-US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𝒋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𝝎</m:t>
                          </m:r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𝒔</m:t>
                                  </m:r>
                                </m:e>
                                <m:sub>
                                  <m:r>
                                    <a:rPr lang="en-US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𝒋</m:t>
                                  </m:r>
                                </m:sub>
                              </m:sSub>
                              <m:r>
                                <a:rPr lang="en-US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𝒗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7863" y="5208130"/>
                <a:ext cx="2281137" cy="506870"/>
              </a:xfrm>
              <a:prstGeom prst="rect">
                <a:avLst/>
              </a:prstGeom>
              <a:blipFill rotWithShape="1">
                <a:blip r:embed="rId11"/>
                <a:stretch>
                  <a:fillRect r="-2933"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31523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2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1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2" grpId="0" animBg="1"/>
      <p:bldP spid="43" grpId="0" animBg="1"/>
      <p:bldP spid="68" grpId="0"/>
      <p:bldP spid="96" grpId="0" animBg="1"/>
      <p:bldP spid="6" grpId="0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71DEDEC-E73E-784B-9D57-9F29716996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Recap</a:t>
            </a:r>
            <a:r>
              <a:rPr lang="en-US" b="1" dirty="0"/>
              <a:t> of last lecture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BB3897CD-7E8B-CB43-99A6-410C50566A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EA3E41-F7F0-0C4E-88A2-F5C683DE8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235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7030A0"/>
                </a:solidFill>
              </a:rPr>
              <a:t>Dijkstra</a:t>
            </a:r>
            <a:r>
              <a:rPr lang="en-US" b="1" dirty="0" err="1"/>
              <a:t>’s</a:t>
            </a:r>
            <a:r>
              <a:rPr lang="en-US" b="1" dirty="0"/>
              <a:t>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724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Dijkstra-algo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{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𝑼</m:t>
                    </m:r>
                  </m:oMath>
                </a14:m>
                <a:r>
                  <a:rPr lang="en-US" sz="2000" b="1" i="1" dirty="0">
                    <a:solidFill>
                      <a:srgbClr val="0070C0"/>
                    </a:solidFill>
                    <a:latin typeface="Cambria Math"/>
                  </a:rPr>
                  <a:t> </a:t>
                </a:r>
                <a:r>
                  <a:rPr lang="en-US" sz="2000" b="1" dirty="0">
                    <a:latin typeface="Cambria Math"/>
                    <a:sym typeface="Wingdings" pitchFamily="2" charset="2"/>
                  </a:rPr>
                  <a:t></a:t>
                </a:r>
                <a:r>
                  <a:rPr lang="en-US" sz="2000" b="1" i="1" dirty="0">
                    <a:solidFill>
                      <a:srgbClr val="0070C0"/>
                    </a:solidFill>
                    <a:latin typeface="Cambria Math"/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m:rPr>
                        <m:lit/>
                      </m:rP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\</m:t>
                    </m:r>
                    <m:r>
                      <m:rPr>
                        <m:lit/>
                      </m:rP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e>
                    </m:d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e>
                    </m:d>
                  </m:oMath>
                </a14:m>
                <a:r>
                  <a:rPr lang="en-US" sz="2000" dirty="0">
                    <a:sym typeface="Wingdings" pitchFamily="2" charset="2"/>
                  </a:rPr>
                  <a:t>;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For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 = </a:t>
                </a:r>
                <a:r>
                  <a:rPr lang="en-US" sz="2000" dirty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 do</a:t>
                </a:r>
              </a:p>
              <a:p>
                <a:pPr marL="0" indent="0">
                  <a:buNone/>
                </a:pPr>
                <a:r>
                  <a:rPr lang="en-US" sz="2000" dirty="0"/>
                  <a:t>{           </a:t>
                </a:r>
                <a:r>
                  <a:rPr lang="en-US" sz="2000" b="1" dirty="0"/>
                  <a:t>For each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𝑼</m:t>
                    </m:r>
                  </m:oMath>
                </a14:m>
                <a:r>
                  <a:rPr lang="en-US" sz="2000" dirty="0"/>
                  <a:t> do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{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  <a:sym typeface="Wingdings" pitchFamily="2" charset="2"/>
                      </a:rPr>
                      <m:t>∞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    </a:t>
                </a:r>
                <a:r>
                  <a:rPr lang="en-US" sz="2000" b="1" dirty="0"/>
                  <a:t>For each </a:t>
                </a:r>
                <a14:m>
                  <m:oMath xmlns:m="http://schemas.openxmlformats.org/officeDocument/2006/math">
                    <m:r>
                      <a:rPr lang="en-US" sz="2000" b="1" i="0" dirty="0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i="0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/>
                  <a:t>  with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do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 sz="2000" dirty="0">
                        <a:sym typeface="Wingdings" pitchFamily="2" charset="2"/>
                      </a:rPr>
                      <m:t>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/>
                  <a:t>min</a:t>
                </a:r>
                <a:r>
                  <a:rPr lang="en-US" sz="2000" dirty="0"/>
                  <a:t>(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</m:oMath>
                </a14:m>
                <a:r>
                  <a:rPr lang="en-US" sz="2000" dirty="0"/>
                  <a:t>,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sz="2000" dirty="0">
                            <a:latin typeface="Cambria Math"/>
                          </a:rPr>
                          <m:t>,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</m:d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</m:oMath>
                </a14:m>
                <a:r>
                  <a:rPr lang="en-US" sz="2000" dirty="0"/>
                  <a:t> )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}           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70C0"/>
                    </a:solidFill>
                  </a:rPr>
                  <a:t>         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 vertex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𝑼</m:t>
                    </m:r>
                  </m:oMath>
                </a14:m>
                <a:r>
                  <a:rPr lang="en-US" sz="2000" dirty="0"/>
                  <a:t> with </a:t>
                </a:r>
                <a:r>
                  <a:rPr lang="en-US" sz="2000" b="1" dirty="0"/>
                  <a:t>minimum</a:t>
                </a:r>
                <a:r>
                  <a:rPr lang="en-US" sz="2000" dirty="0"/>
                  <a:t> value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sz="2000" dirty="0">
                            <a:latin typeface="Cambria Math"/>
                          </a:rPr>
                          <m:t>,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e>
                    </m:d>
                    <m:r>
                      <m:rPr>
                        <m:nor/>
                      </m:rPr>
                      <a:rPr lang="en-US" sz="2000" dirty="0">
                        <a:sym typeface="Wingdings" pitchFamily="2" charset="2"/>
                      </a:rPr>
                      <m:t></m:t>
                    </m:r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e>
                    </m:d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</a:t>
                </a:r>
                <a:r>
                  <a:rPr lang="en-US" sz="2000" b="1" dirty="0"/>
                  <a:t>move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𝑼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724400"/>
              </a:xfrm>
              <a:blipFill rotWithShape="1">
                <a:blip r:embed="rId2"/>
                <a:stretch>
                  <a:fillRect l="-741" t="-645" b="-11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800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In this algorithm, we first compute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for  each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𝑼</m:t>
                    </m:r>
                  </m:oMath>
                </a14:m>
                <a:r>
                  <a:rPr lang="en-US" sz="2000" dirty="0"/>
                  <a:t> and then find the vertex with the least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value.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Try to rearrange its statements so that in the beginning of each iteration, we have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</m:oMath>
                </a14:m>
                <a:r>
                  <a:rPr lang="en-US" sz="2000" dirty="0"/>
                  <a:t> values </a:t>
                </a:r>
                <a:r>
                  <a:rPr lang="en-US" sz="2000" b="1" dirty="0"/>
                  <a:t>computed</a:t>
                </a:r>
                <a:r>
                  <a:rPr lang="en-US" sz="2000" dirty="0"/>
                  <a:t> </a:t>
                </a:r>
                <a:r>
                  <a:rPr lang="en-US" sz="2000" b="1" dirty="0"/>
                  <a:t>already</a:t>
                </a:r>
                <a:r>
                  <a:rPr lang="en-US" sz="2000" dirty="0"/>
                  <a:t>. 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This rearrangement will be helpful for improving the running time.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So please </a:t>
                </a:r>
                <a:r>
                  <a:rPr lang="en-US" sz="2000" u="sng" dirty="0"/>
                  <a:t>try it on your own first before viewing the next slide</a:t>
                </a:r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388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7030A0"/>
                </a:solidFill>
              </a:rPr>
              <a:t>Dijkstra</a:t>
            </a:r>
            <a:r>
              <a:rPr lang="en-US" b="1" dirty="0" err="1"/>
              <a:t>’s</a:t>
            </a:r>
            <a:r>
              <a:rPr lang="en-US" b="1" dirty="0"/>
              <a:t>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724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Dijkstra-algo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{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𝑼</m:t>
                    </m:r>
                  </m:oMath>
                </a14:m>
                <a:r>
                  <a:rPr lang="en-US" sz="2000" b="1" i="1" dirty="0">
                    <a:solidFill>
                      <a:srgbClr val="0070C0"/>
                    </a:solidFill>
                    <a:latin typeface="Cambria Math"/>
                  </a:rPr>
                  <a:t> </a:t>
                </a:r>
                <a:r>
                  <a:rPr lang="en-US" sz="2000" b="1" dirty="0">
                    <a:latin typeface="Cambria Math"/>
                    <a:sym typeface="Wingdings" pitchFamily="2" charset="2"/>
                  </a:rPr>
                  <a:t></a:t>
                </a:r>
                <a:r>
                  <a:rPr lang="en-US" sz="2000" b="1" i="1" dirty="0">
                    <a:solidFill>
                      <a:srgbClr val="0070C0"/>
                    </a:solidFill>
                    <a:latin typeface="Cambria Math"/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e>
                    </m:d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  <a:sym typeface="Wingdings" pitchFamily="2" charset="2"/>
                      </a:rPr>
                      <m:t>𝟎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For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 = </a:t>
                </a:r>
                <a:r>
                  <a:rPr lang="en-US" sz="2000" dirty="0">
                    <a:solidFill>
                      <a:srgbClr val="0070C0"/>
                    </a:solidFill>
                  </a:rPr>
                  <a:t>0</a:t>
                </a:r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 do</a:t>
                </a:r>
              </a:p>
              <a:p>
                <a:pPr marL="0" indent="0">
                  <a:buNone/>
                </a:pPr>
                <a:r>
                  <a:rPr lang="en-US" sz="2000" dirty="0"/>
                  <a:t>   {    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 vertex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𝑼</m:t>
                    </m:r>
                  </m:oMath>
                </a14:m>
                <a:r>
                  <a:rPr lang="en-US" sz="2000" dirty="0"/>
                  <a:t> with </a:t>
                </a:r>
                <a:r>
                  <a:rPr lang="en-US" sz="2000" b="1" dirty="0"/>
                  <a:t>minimum</a:t>
                </a:r>
                <a:r>
                  <a:rPr lang="en-US" sz="2000" dirty="0"/>
                  <a:t> value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sz="2000" dirty="0">
                            <a:latin typeface="Cambria Math"/>
                          </a:rPr>
                          <m:t>,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e>
                    </m:d>
                    <m:r>
                      <m:rPr>
                        <m:nor/>
                      </m:rPr>
                      <a:rPr lang="en-US" sz="2000" dirty="0">
                        <a:sym typeface="Wingdings" pitchFamily="2" charset="2"/>
                      </a:rPr>
                      <m:t></m:t>
                    </m:r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e>
                    </m:d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move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𝑼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For each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𝑼</m:t>
                    </m:r>
                  </m:oMath>
                </a14:m>
                <a:r>
                  <a:rPr lang="en-US" sz="2000" dirty="0"/>
                  <a:t> do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{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  <a:sym typeface="Wingdings" pitchFamily="2" charset="2"/>
                      </a:rPr>
                      <m:t>∞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    </a:t>
                </a:r>
                <a:r>
                  <a:rPr lang="en-US" sz="2000" b="1" dirty="0"/>
                  <a:t>For each </a:t>
                </a:r>
                <a14:m>
                  <m:oMath xmlns:m="http://schemas.openxmlformats.org/officeDocument/2006/math">
                    <m:r>
                      <a:rPr lang="en-US" sz="2000" b="1" dirty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)∈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/>
                  <a:t>  with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do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 sz="2000" dirty="0">
                        <a:sym typeface="Wingdings" pitchFamily="2" charset="2"/>
                      </a:rPr>
                      <m:t>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/>
                  <a:t>min</a:t>
                </a:r>
                <a:r>
                  <a:rPr lang="en-US" sz="2000" dirty="0"/>
                  <a:t>(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</m:oMath>
                </a14:m>
                <a:r>
                  <a:rPr lang="en-US" sz="2000" dirty="0"/>
                  <a:t>,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sz="2000" dirty="0">
                            <a:latin typeface="Cambria Math"/>
                          </a:rPr>
                          <m:t>,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</m:d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</m:oMath>
                </a14:m>
                <a:r>
                  <a:rPr lang="en-US" sz="2000" dirty="0"/>
                  <a:t> )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}            </a:t>
                </a:r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724400"/>
              </a:xfrm>
              <a:blipFill rotWithShape="1">
                <a:blip r:embed="rId2"/>
                <a:stretch>
                  <a:fillRect l="-741" t="-645" b="-11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7" name="Right Brace 6"/>
          <p:cNvSpPr/>
          <p:nvPr/>
        </p:nvSpPr>
        <p:spPr>
          <a:xfrm>
            <a:off x="6400800" y="4343400"/>
            <a:ext cx="231648" cy="1524000"/>
          </a:xfrm>
          <a:prstGeom prst="righ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705600" y="4953000"/>
            <a:ext cx="2388731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a lot of </a:t>
            </a:r>
            <a:r>
              <a:rPr lang="en-US" b="1" dirty="0"/>
              <a:t>re-computation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752600" y="1981200"/>
                <a:ext cx="270670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  <a:sym typeface="Wingdings" pitchFamily="2" charset="2"/>
                      </a:rPr>
                      <m:t>∞</m:t>
                    </m:r>
                  </m:oMath>
                </a14:m>
                <a:r>
                  <a:rPr lang="en-US" sz="2000" dirty="0"/>
                  <a:t> for all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𝑼</m:t>
                    </m:r>
                  </m:oMath>
                </a14:m>
                <a:r>
                  <a:rPr lang="en-US" sz="2000" dirty="0"/>
                  <a:t> ;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1981200"/>
                <a:ext cx="2706703" cy="400110"/>
              </a:xfrm>
              <a:prstGeom prst="rect">
                <a:avLst/>
              </a:prstGeom>
              <a:blipFill rotWithShape="1">
                <a:blip r:embed="rId3"/>
                <a:stretch>
                  <a:fillRect t="-9091" r="-3378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ounded Rectangle 4"/>
          <p:cNvSpPr/>
          <p:nvPr/>
        </p:nvSpPr>
        <p:spPr>
          <a:xfrm>
            <a:off x="1066800" y="4235152"/>
            <a:ext cx="5257800" cy="1784647"/>
          </a:xfrm>
          <a:prstGeom prst="roundRect">
            <a:avLst/>
          </a:prstGeom>
          <a:noFill/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964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8" grpId="0" animBg="1"/>
      <p:bldP spid="9" grpId="0"/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7030A0"/>
                </a:solidFill>
              </a:rPr>
              <a:t>Dijkstra</a:t>
            </a:r>
            <a:r>
              <a:rPr lang="en-US" b="1" dirty="0" err="1"/>
              <a:t>’s</a:t>
            </a:r>
            <a:r>
              <a:rPr lang="en-US" b="1" dirty="0"/>
              <a:t>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724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Dijkstra-algo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{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𝑼</m:t>
                    </m:r>
                  </m:oMath>
                </a14:m>
                <a:r>
                  <a:rPr lang="en-US" sz="2000" b="1" i="1" dirty="0">
                    <a:solidFill>
                      <a:srgbClr val="0070C0"/>
                    </a:solidFill>
                    <a:latin typeface="Cambria Math"/>
                  </a:rPr>
                  <a:t> </a:t>
                </a:r>
                <a:r>
                  <a:rPr lang="en-US" sz="2000" b="1" dirty="0">
                    <a:latin typeface="Cambria Math"/>
                    <a:sym typeface="Wingdings" pitchFamily="2" charset="2"/>
                  </a:rPr>
                  <a:t></a:t>
                </a:r>
                <a:r>
                  <a:rPr lang="en-US" sz="2000" b="1" i="1" dirty="0">
                    <a:solidFill>
                      <a:srgbClr val="0070C0"/>
                    </a:solidFill>
                    <a:latin typeface="Cambria Math"/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e>
                    </m:d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  <a:sym typeface="Wingdings" pitchFamily="2" charset="2"/>
                      </a:rPr>
                      <m:t>𝟎</m:t>
                    </m:r>
                  </m:oMath>
                </a14:m>
                <a:r>
                  <a:rPr lang="en-US" sz="2000" dirty="0"/>
                  <a:t>;    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For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 = </a:t>
                </a:r>
                <a:r>
                  <a:rPr lang="en-US" sz="2000" dirty="0">
                    <a:solidFill>
                      <a:srgbClr val="0070C0"/>
                    </a:solidFill>
                  </a:rPr>
                  <a:t>0</a:t>
                </a:r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 do</a:t>
                </a:r>
              </a:p>
              <a:p>
                <a:pPr marL="0" indent="0">
                  <a:buNone/>
                </a:pPr>
                <a:r>
                  <a:rPr lang="en-US" sz="2000" dirty="0"/>
                  <a:t>   {    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 vertex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𝑼</m:t>
                    </m:r>
                  </m:oMath>
                </a14:m>
                <a:r>
                  <a:rPr lang="en-US" sz="2000" dirty="0"/>
                  <a:t> with </a:t>
                </a:r>
                <a:r>
                  <a:rPr lang="en-US" sz="2000" b="1" dirty="0"/>
                  <a:t>minimum</a:t>
                </a:r>
                <a:r>
                  <a:rPr lang="en-US" sz="2000" dirty="0"/>
                  <a:t> value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sz="2000" dirty="0">
                            <a:latin typeface="Cambria Math"/>
                          </a:rPr>
                          <m:t>,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e>
                    </m:d>
                    <m:r>
                      <m:rPr>
                        <m:nor/>
                      </m:rPr>
                      <a:rPr lang="en-US" sz="2000" dirty="0">
                        <a:sym typeface="Wingdings" pitchFamily="2" charset="2"/>
                      </a:rPr>
                      <m:t></m:t>
                    </m:r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e>
                    </m:d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move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𝑼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For each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𝑼</m:t>
                    </m:r>
                  </m:oMath>
                </a14:m>
                <a:r>
                  <a:rPr lang="en-US" sz="2000" dirty="0"/>
                  <a:t> do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{           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    </a:t>
                </a:r>
                <a:r>
                  <a:rPr lang="en-US" sz="2000" b="1" dirty="0"/>
                  <a:t>For each </a:t>
                </a:r>
                <a14:m>
                  <m:oMath xmlns:m="http://schemas.openxmlformats.org/officeDocument/2006/math">
                    <m:r>
                      <a:rPr lang="en-US" sz="2000" b="1" dirty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)∈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/>
                  <a:t>  with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do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 sz="2000" dirty="0">
                        <a:sym typeface="Wingdings" pitchFamily="2" charset="2"/>
                      </a:rPr>
                      <m:t>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/>
                  <a:t>min</a:t>
                </a:r>
                <a:r>
                  <a:rPr lang="en-US" sz="2000" dirty="0"/>
                  <a:t>(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</m:oMath>
                </a14:m>
                <a:r>
                  <a:rPr lang="en-US" sz="2000" dirty="0"/>
                  <a:t>,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sz="2000" dirty="0">
                            <a:latin typeface="Cambria Math"/>
                          </a:rPr>
                          <m:t>,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</m:d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</m:oMath>
                </a14:m>
                <a:r>
                  <a:rPr lang="en-US" sz="2000" dirty="0"/>
                  <a:t> )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}            </a:t>
                </a:r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724400"/>
              </a:xfrm>
              <a:blipFill rotWithShape="1">
                <a:blip r:embed="rId2"/>
                <a:stretch>
                  <a:fillRect l="-741" t="-645" b="-11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752600" y="1981200"/>
                <a:ext cx="270670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  <a:sym typeface="Wingdings" pitchFamily="2" charset="2"/>
                      </a:rPr>
                      <m:t>∞</m:t>
                    </m:r>
                  </m:oMath>
                </a14:m>
                <a:r>
                  <a:rPr lang="en-US" sz="2000" dirty="0"/>
                  <a:t> for all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𝑼</m:t>
                    </m:r>
                  </m:oMath>
                </a14:m>
                <a:r>
                  <a:rPr lang="en-US" sz="2000" dirty="0"/>
                  <a:t> ;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1981200"/>
                <a:ext cx="2706703" cy="400110"/>
              </a:xfrm>
              <a:prstGeom prst="rect">
                <a:avLst/>
              </a:prstGeom>
              <a:blipFill rotWithShape="1">
                <a:blip r:embed="rId3"/>
                <a:stretch>
                  <a:fillRect t="-9091" r="-112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/>
          <p:cNvGrpSpPr/>
          <p:nvPr/>
        </p:nvGrpSpPr>
        <p:grpSpPr>
          <a:xfrm>
            <a:off x="6172200" y="4267200"/>
            <a:ext cx="2698635" cy="1524000"/>
            <a:chOff x="6172200" y="4038600"/>
            <a:chExt cx="2698635" cy="1524000"/>
          </a:xfrm>
        </p:grpSpPr>
        <p:sp>
          <p:nvSpPr>
            <p:cNvPr id="9" name="Right Brace 8"/>
            <p:cNvSpPr/>
            <p:nvPr/>
          </p:nvSpPr>
          <p:spPr>
            <a:xfrm>
              <a:off x="6172200" y="4038600"/>
              <a:ext cx="231648" cy="1524000"/>
            </a:xfrm>
            <a:prstGeom prst="rightBrac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6400800" y="4343400"/>
                  <a:ext cx="2470035" cy="830997"/>
                </a:xfrm>
                <a:prstGeom prst="rect">
                  <a:avLst/>
                </a:prstGeom>
                <a:solidFill>
                  <a:srgbClr val="FFC000"/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What are the vertices </a:t>
                  </a:r>
                </a:p>
                <a:p>
                  <a:r>
                    <a:rPr lang="en-US" sz="1600" dirty="0"/>
                    <a:t>whose </a:t>
                  </a:r>
                  <a14:m>
                    <m:oMath xmlns:m="http://schemas.openxmlformats.org/officeDocument/2006/math">
                      <m:r>
                        <a:rPr lang="en-US" sz="1600" b="1" i="1" dirty="0">
                          <a:solidFill>
                            <a:srgbClr val="006C31"/>
                          </a:solidFill>
                          <a:latin typeface="Cambria Math"/>
                        </a:rPr>
                        <m:t>𝑳</m:t>
                      </m:r>
                    </m:oMath>
                  </a14:m>
                  <a:r>
                    <a:rPr lang="en-US" sz="1600" dirty="0"/>
                    <a:t> value may change </a:t>
                  </a:r>
                </a:p>
                <a:p>
                  <a:r>
                    <a:rPr lang="en-US" sz="1600" dirty="0"/>
                    <a:t>in this iteration ? </a:t>
                  </a:r>
                  <a:endParaRPr lang="en-US" sz="1600" b="1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00800" y="4343400"/>
                  <a:ext cx="2470035" cy="830997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1235" t="-2206" r="-494" b="-88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Down Ribbon 11"/>
              <p:cNvSpPr/>
              <p:nvPr/>
            </p:nvSpPr>
            <p:spPr>
              <a:xfrm>
                <a:off x="5791200" y="1676400"/>
                <a:ext cx="2819400" cy="866745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Only </a:t>
                </a:r>
                <a:r>
                  <a:rPr lang="en-US" u="sng" dirty="0">
                    <a:solidFill>
                      <a:schemeClr val="tx1"/>
                    </a:solidFill>
                  </a:rPr>
                  <a:t>neighbors</a:t>
                </a:r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Down Ribbon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0" y="1676400"/>
                <a:ext cx="2819400" cy="866745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ounded Rectangle 12"/>
          <p:cNvSpPr/>
          <p:nvPr/>
        </p:nvSpPr>
        <p:spPr>
          <a:xfrm>
            <a:off x="1066800" y="4235152"/>
            <a:ext cx="5257800" cy="1784647"/>
          </a:xfrm>
          <a:prstGeom prst="roundRect">
            <a:avLst/>
          </a:prstGeom>
          <a:noFill/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0478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7030A0"/>
                </a:solidFill>
              </a:rPr>
              <a:t>Dijkstra</a:t>
            </a:r>
            <a:r>
              <a:rPr lang="en-US" b="1" dirty="0" err="1"/>
              <a:t>’s</a:t>
            </a:r>
            <a:r>
              <a:rPr lang="en-US" b="1" dirty="0"/>
              <a:t>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724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Dijkstra-algo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{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𝑼</m:t>
                    </m:r>
                  </m:oMath>
                </a14:m>
                <a:r>
                  <a:rPr lang="en-US" sz="2000" b="1" i="1" dirty="0">
                    <a:solidFill>
                      <a:srgbClr val="0070C0"/>
                    </a:solidFill>
                    <a:latin typeface="Cambria Math"/>
                  </a:rPr>
                  <a:t> </a:t>
                </a:r>
                <a:r>
                  <a:rPr lang="en-US" sz="2000" b="1" dirty="0">
                    <a:latin typeface="Cambria Math"/>
                    <a:sym typeface="Wingdings" pitchFamily="2" charset="2"/>
                  </a:rPr>
                  <a:t></a:t>
                </a:r>
                <a:r>
                  <a:rPr lang="en-US" sz="2000" b="1" i="1" dirty="0">
                    <a:solidFill>
                      <a:srgbClr val="0070C0"/>
                    </a:solidFill>
                    <a:latin typeface="Cambria Math"/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/>
                  <a:t>;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e>
                    </m:d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  <a:sym typeface="Wingdings" pitchFamily="2" charset="2"/>
                      </a:rPr>
                      <m:t>𝟎</m:t>
                    </m:r>
                  </m:oMath>
                </a14:m>
                <a:r>
                  <a:rPr lang="en-US" sz="2000" dirty="0"/>
                  <a:t>;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For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 = </a:t>
                </a:r>
                <a:r>
                  <a:rPr lang="en-US" sz="2000" dirty="0">
                    <a:solidFill>
                      <a:srgbClr val="0070C0"/>
                    </a:solidFill>
                  </a:rPr>
                  <a:t>0</a:t>
                </a:r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 do</a:t>
                </a:r>
              </a:p>
              <a:p>
                <a:pPr marL="0" indent="0">
                  <a:buNone/>
                </a:pPr>
                <a:r>
                  <a:rPr lang="en-US" sz="2000" dirty="0"/>
                  <a:t>   {    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 vertex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𝑼</m:t>
                    </m:r>
                  </m:oMath>
                </a14:m>
                <a:r>
                  <a:rPr lang="en-US" sz="2000" dirty="0"/>
                  <a:t> with </a:t>
                </a:r>
                <a:r>
                  <a:rPr lang="en-US" sz="2000" b="1" dirty="0"/>
                  <a:t>minimum</a:t>
                </a:r>
                <a:r>
                  <a:rPr lang="en-US" sz="2000" dirty="0"/>
                  <a:t> value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sz="2000" dirty="0">
                            <a:latin typeface="Cambria Math"/>
                          </a:rPr>
                          <m:t>,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e>
                    </m:d>
                    <m:r>
                      <m:rPr>
                        <m:nor/>
                      </m:rPr>
                      <a:rPr lang="en-US" sz="2000" dirty="0">
                        <a:sym typeface="Wingdings" pitchFamily="2" charset="2"/>
                      </a:rPr>
                      <m:t></m:t>
                    </m:r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e>
                    </m:d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move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𝑼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For each </a:t>
                </a:r>
                <a14:m>
                  <m:oMath xmlns:m="http://schemas.openxmlformats.org/officeDocument/2006/math">
                    <m:r>
                      <a:rPr lang="en-US" sz="2000" b="1" i="0" dirty="0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r>
                      <a:rPr lang="en-US" sz="2000" b="1" i="0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/>
                  <a:t>  with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𝑼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do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{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 sz="2000" dirty="0">
                        <a:sym typeface="Wingdings" pitchFamily="2" charset="2"/>
                      </a:rPr>
                      <m:t>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/>
                  <a:t>min</a:t>
                </a:r>
                <a:r>
                  <a:rPr lang="en-US" sz="2000" dirty="0"/>
                  <a:t>(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</m:oMath>
                </a14:m>
                <a:r>
                  <a:rPr lang="en-US" sz="2000" dirty="0"/>
                  <a:t>,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sz="2000" dirty="0">
                            <a:latin typeface="Cambria Math"/>
                          </a:rPr>
                          <m:t>,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e>
                    </m:d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</m:oMath>
                </a14:m>
                <a:r>
                  <a:rPr lang="en-US" sz="2000" dirty="0"/>
                  <a:t> )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}            </a:t>
                </a:r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724400"/>
              </a:xfrm>
              <a:blipFill rotWithShape="1">
                <a:blip r:embed="rId2"/>
                <a:stretch>
                  <a:fillRect l="-741" t="-645" b="-11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5" name="Left Arrow 4"/>
          <p:cNvSpPr/>
          <p:nvPr/>
        </p:nvSpPr>
        <p:spPr>
          <a:xfrm>
            <a:off x="5867400" y="2971800"/>
            <a:ext cx="2590800" cy="685800"/>
          </a:xfrm>
          <a:prstGeom prst="leftArrow">
            <a:avLst>
              <a:gd name="adj1" fmla="val 69048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1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extract-min</a:t>
            </a:r>
            <a:r>
              <a:rPr lang="en-US" dirty="0">
                <a:solidFill>
                  <a:schemeClr val="tx1"/>
                </a:solidFill>
              </a:rPr>
              <a:t> operation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5864352" y="3886200"/>
            <a:ext cx="2822448" cy="1371600"/>
            <a:chOff x="5864352" y="3886200"/>
            <a:chExt cx="2822448" cy="13716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Left Arrow 5"/>
                <p:cNvSpPr/>
                <p:nvPr/>
              </p:nvSpPr>
              <p:spPr>
                <a:xfrm>
                  <a:off x="6096000" y="4267200"/>
                  <a:ext cx="2590800" cy="685800"/>
                </a:xfrm>
                <a:prstGeom prst="leftArrow">
                  <a:avLst>
                    <a:gd name="adj1" fmla="val 69048"/>
                    <a:gd name="adj2" fmla="val 50000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 err="1">
                      <a:solidFill>
                        <a:schemeClr val="tx1"/>
                      </a:solidFill>
                    </a:rPr>
                    <a:t>deg</a:t>
                  </a:r>
                  <a:r>
                    <a:rPr lang="en-US" dirty="0">
                      <a:solidFill>
                        <a:schemeClr val="tx1"/>
                      </a:solidFill>
                    </a:rPr>
                    <a:t>(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𝒚</m:t>
                      </m:r>
                    </m:oMath>
                  </a14:m>
                  <a:r>
                    <a:rPr lang="en-US" dirty="0">
                      <a:solidFill>
                        <a:schemeClr val="tx1"/>
                      </a:solidFill>
                    </a:rPr>
                    <a:t>)  </a:t>
                  </a:r>
                  <a:r>
                    <a:rPr lang="en-US" b="1" dirty="0">
                      <a:solidFill>
                        <a:schemeClr val="tx1"/>
                      </a:solidFill>
                    </a:rPr>
                    <a:t>Decrease-key</a:t>
                  </a:r>
                  <a:r>
                    <a:rPr lang="en-US" dirty="0">
                      <a:solidFill>
                        <a:schemeClr val="tx1"/>
                      </a:solidFill>
                    </a:rPr>
                    <a:t> operations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6" name="Left Arrow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6000" y="4267200"/>
                  <a:ext cx="2590800" cy="685800"/>
                </a:xfrm>
                <a:prstGeom prst="leftArrow">
                  <a:avLst>
                    <a:gd name="adj1" fmla="val 69048"/>
                    <a:gd name="adj2" fmla="val 50000"/>
                  </a:avLst>
                </a:prstGeom>
                <a:blipFill rotWithShape="1">
                  <a:blip r:embed="rId3"/>
                  <a:stretch>
                    <a:fillRect b="-85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Right Brace 6"/>
            <p:cNvSpPr/>
            <p:nvPr/>
          </p:nvSpPr>
          <p:spPr>
            <a:xfrm>
              <a:off x="5864352" y="3886200"/>
              <a:ext cx="155448" cy="1371600"/>
            </a:xfrm>
            <a:prstGeom prst="rightBrac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752600" y="1981200"/>
                <a:ext cx="270670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  <a:sym typeface="Wingdings" pitchFamily="2" charset="2"/>
                      </a:rPr>
                      <m:t>∞</m:t>
                    </m:r>
                  </m:oMath>
                </a14:m>
                <a:r>
                  <a:rPr lang="en-US" sz="2000" dirty="0"/>
                  <a:t> for all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𝑼</m:t>
                    </m:r>
                  </m:oMath>
                </a14:m>
                <a:r>
                  <a:rPr lang="en-US" sz="2000" dirty="0"/>
                  <a:t> ;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1981200"/>
                <a:ext cx="2706703" cy="400110"/>
              </a:xfrm>
              <a:prstGeom prst="rect">
                <a:avLst/>
              </a:prstGeom>
              <a:blipFill rotWithShape="1">
                <a:blip r:embed="rId4"/>
                <a:stretch>
                  <a:fillRect t="-9091" r="-112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ounded Rectangle 9"/>
          <p:cNvSpPr/>
          <p:nvPr/>
        </p:nvSpPr>
        <p:spPr>
          <a:xfrm>
            <a:off x="1066800" y="4235152"/>
            <a:ext cx="5257800" cy="1784647"/>
          </a:xfrm>
          <a:prstGeom prst="roundRect">
            <a:avLst/>
          </a:prstGeom>
          <a:noFill/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03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1362075"/>
          </a:xfrm>
        </p:spPr>
        <p:txBody>
          <a:bodyPr/>
          <a:lstStyle/>
          <a:p>
            <a:pPr algn="ctr"/>
            <a:r>
              <a:rPr lang="en-US" sz="3600" dirty="0">
                <a:solidFill>
                  <a:srgbClr val="7030A0"/>
                </a:solidFill>
              </a:rPr>
              <a:t>Quiz 1 problem</a:t>
            </a:r>
            <a:endParaRPr lang="en-US" sz="3600" dirty="0">
              <a:solidFill>
                <a:srgbClr val="0070C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975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Solving the </a:t>
            </a:r>
            <a:r>
              <a:rPr lang="en-US" sz="3600" b="1" dirty="0">
                <a:solidFill>
                  <a:srgbClr val="0070C0"/>
                </a:solidFill>
              </a:rPr>
              <a:t>2</a:t>
            </a:r>
            <a:r>
              <a:rPr lang="en-US" sz="3600" b="1" dirty="0"/>
              <a:t> </a:t>
            </a:r>
            <a:r>
              <a:rPr lang="en-US" sz="3600" b="1" dirty="0">
                <a:solidFill>
                  <a:srgbClr val="7030A0"/>
                </a:solidFill>
              </a:rPr>
              <a:t>smaller instances</a:t>
            </a:r>
            <a:endParaRPr lang="en-US" sz="3600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276600" y="2895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6576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629400" y="3505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4648200" y="4724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191000" y="4953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60198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6096000" y="5181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5486400" y="2438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3124200" y="5334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2743200" y="3657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69342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6477000" y="2590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1581051" y="3276600"/>
                <a:ext cx="4843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𝑳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1051" y="3276600"/>
                <a:ext cx="484363" cy="369332"/>
              </a:xfrm>
              <a:prstGeom prst="rect">
                <a:avLst/>
              </a:prstGeom>
              <a:blipFill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Oval 46"/>
          <p:cNvSpPr/>
          <p:nvPr/>
        </p:nvSpPr>
        <p:spPr>
          <a:xfrm>
            <a:off x="2438400" y="2667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1981200" y="3276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1828800" y="2895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1676400" y="3200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7" name="Oval 56"/>
          <p:cNvSpPr/>
          <p:nvPr/>
        </p:nvSpPr>
        <p:spPr>
          <a:xfrm>
            <a:off x="1905000" y="5029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8" name="Oval 57"/>
          <p:cNvSpPr/>
          <p:nvPr/>
        </p:nvSpPr>
        <p:spPr>
          <a:xfrm>
            <a:off x="1752600" y="2514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9" name="Oval 58"/>
          <p:cNvSpPr/>
          <p:nvPr/>
        </p:nvSpPr>
        <p:spPr>
          <a:xfrm>
            <a:off x="4267200" y="2209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0" name="Oval 59"/>
          <p:cNvSpPr/>
          <p:nvPr/>
        </p:nvSpPr>
        <p:spPr>
          <a:xfrm>
            <a:off x="54864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1" name="Oval 60"/>
          <p:cNvSpPr/>
          <p:nvPr/>
        </p:nvSpPr>
        <p:spPr>
          <a:xfrm>
            <a:off x="54864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2" name="Oval 61"/>
          <p:cNvSpPr/>
          <p:nvPr/>
        </p:nvSpPr>
        <p:spPr>
          <a:xfrm>
            <a:off x="5638800" y="5562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3" name="Oval 62"/>
          <p:cNvSpPr/>
          <p:nvPr/>
        </p:nvSpPr>
        <p:spPr>
          <a:xfrm>
            <a:off x="5791200" y="182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4" name="Oval 63"/>
          <p:cNvSpPr/>
          <p:nvPr/>
        </p:nvSpPr>
        <p:spPr>
          <a:xfrm>
            <a:off x="6629400" y="182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5" name="Oval 64"/>
          <p:cNvSpPr/>
          <p:nvPr/>
        </p:nvSpPr>
        <p:spPr>
          <a:xfrm>
            <a:off x="7772400" y="3124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6" name="Oval 65"/>
          <p:cNvSpPr/>
          <p:nvPr/>
        </p:nvSpPr>
        <p:spPr>
          <a:xfrm>
            <a:off x="7162800" y="4114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7" name="Oval 66"/>
          <p:cNvSpPr/>
          <p:nvPr/>
        </p:nvSpPr>
        <p:spPr>
          <a:xfrm>
            <a:off x="7924800" y="2057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8" name="Oval 67"/>
          <p:cNvSpPr/>
          <p:nvPr/>
        </p:nvSpPr>
        <p:spPr>
          <a:xfrm>
            <a:off x="7772400" y="5334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6934200" y="4648200"/>
                <a:ext cx="506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𝑹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200" y="4648200"/>
                <a:ext cx="506805" cy="369332"/>
              </a:xfrm>
              <a:prstGeom prst="rect">
                <a:avLst/>
              </a:prstGeom>
              <a:blipFill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Straight Connector 71"/>
          <p:cNvCxnSpPr/>
          <p:nvPr/>
        </p:nvCxnSpPr>
        <p:spPr>
          <a:xfrm>
            <a:off x="4572000" y="1600200"/>
            <a:ext cx="0" cy="4525963"/>
          </a:xfrm>
          <a:prstGeom prst="line">
            <a:avLst/>
          </a:prstGeom>
          <a:ln w="3810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/>
          <p:cNvSpPr/>
          <p:nvPr/>
        </p:nvSpPr>
        <p:spPr>
          <a:xfrm>
            <a:off x="1371600" y="5029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6" name="Oval 75"/>
          <p:cNvSpPr/>
          <p:nvPr/>
        </p:nvSpPr>
        <p:spPr>
          <a:xfrm>
            <a:off x="838200" y="5791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7" name="Oval 76"/>
          <p:cNvSpPr/>
          <p:nvPr/>
        </p:nvSpPr>
        <p:spPr>
          <a:xfrm>
            <a:off x="43434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/>
          <p:cNvSpPr/>
          <p:nvPr/>
        </p:nvSpPr>
        <p:spPr>
          <a:xfrm>
            <a:off x="4343400" y="563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Oval 78"/>
          <p:cNvSpPr/>
          <p:nvPr/>
        </p:nvSpPr>
        <p:spPr>
          <a:xfrm>
            <a:off x="4800600" y="6019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Oval 80"/>
          <p:cNvSpPr/>
          <p:nvPr/>
        </p:nvSpPr>
        <p:spPr>
          <a:xfrm>
            <a:off x="4343400" y="4419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Oval 81"/>
          <p:cNvSpPr/>
          <p:nvPr/>
        </p:nvSpPr>
        <p:spPr>
          <a:xfrm>
            <a:off x="4876800" y="4191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Oval 83"/>
          <p:cNvSpPr/>
          <p:nvPr/>
        </p:nvSpPr>
        <p:spPr>
          <a:xfrm>
            <a:off x="4724400" y="2438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Oval 84"/>
          <p:cNvSpPr/>
          <p:nvPr/>
        </p:nvSpPr>
        <p:spPr>
          <a:xfrm>
            <a:off x="4267200" y="2743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Oval 85"/>
          <p:cNvSpPr/>
          <p:nvPr/>
        </p:nvSpPr>
        <p:spPr>
          <a:xfrm>
            <a:off x="4038600" y="3429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Oval 86"/>
          <p:cNvSpPr/>
          <p:nvPr/>
        </p:nvSpPr>
        <p:spPr>
          <a:xfrm>
            <a:off x="5181600" y="3581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657600" y="6285559"/>
                <a:ext cx="1800365" cy="36933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𝜹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b="1" dirty="0">
                    <a:sym typeface="Wingdings" panose="05000000000000000000" pitchFamily="2" charset="2"/>
                  </a:rPr>
                  <a:t>  min</a:t>
                </a:r>
                <a:r>
                  <a:rPr lang="en-US" dirty="0">
                    <a:sym typeface="Wingdings" panose="05000000000000000000" pitchFamily="2" charset="2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𝑳</m:t>
                        </m:r>
                      </m:sub>
                    </m:sSub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𝑹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0" y="6285559"/>
                <a:ext cx="1800365" cy="369332"/>
              </a:xfrm>
              <a:prstGeom prst="rect">
                <a:avLst/>
              </a:prstGeom>
              <a:blipFill>
                <a:blip r:embed="rId8"/>
                <a:stretch>
                  <a:fillRect t="-7937" r="-2020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Oval 72"/>
          <p:cNvSpPr/>
          <p:nvPr/>
        </p:nvSpPr>
        <p:spPr>
          <a:xfrm>
            <a:off x="4648200" y="5334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Oval 73"/>
          <p:cNvSpPr/>
          <p:nvPr/>
        </p:nvSpPr>
        <p:spPr>
          <a:xfrm>
            <a:off x="4419600" y="1752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88" name="Oval 87"/>
          <p:cNvSpPr/>
          <p:nvPr/>
        </p:nvSpPr>
        <p:spPr>
          <a:xfrm>
            <a:off x="4648200" y="1752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80" name="Oval 79"/>
          <p:cNvSpPr/>
          <p:nvPr/>
        </p:nvSpPr>
        <p:spPr>
          <a:xfrm>
            <a:off x="4533900" y="3429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9E334FD-7203-CD62-B249-D4739183216F}"/>
              </a:ext>
            </a:extLst>
          </p:cNvPr>
          <p:cNvSpPr/>
          <p:nvPr/>
        </p:nvSpPr>
        <p:spPr>
          <a:xfrm>
            <a:off x="763130" y="6131052"/>
            <a:ext cx="7942719" cy="56791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83DA898-8854-3F63-915C-036673DE840A}"/>
              </a:ext>
            </a:extLst>
          </p:cNvPr>
          <p:cNvSpPr txBox="1"/>
          <p:nvPr/>
        </p:nvSpPr>
        <p:spPr>
          <a:xfrm>
            <a:off x="690880" y="6412468"/>
            <a:ext cx="1338764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Left half set 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D49A50A-B173-BD4C-4887-45907DF64595}"/>
              </a:ext>
            </a:extLst>
          </p:cNvPr>
          <p:cNvSpPr txBox="1"/>
          <p:nvPr/>
        </p:nvSpPr>
        <p:spPr>
          <a:xfrm>
            <a:off x="7365816" y="6412468"/>
            <a:ext cx="1463734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Right half set 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35FE2AC4-6F9C-95CD-6183-8B1A052F79D0}"/>
              </a:ext>
            </a:extLst>
          </p:cNvPr>
          <p:cNvGrpSpPr/>
          <p:nvPr/>
        </p:nvGrpSpPr>
        <p:grpSpPr>
          <a:xfrm>
            <a:off x="4648200" y="6131052"/>
            <a:ext cx="3810000" cy="726948"/>
            <a:chOff x="685800" y="5978652"/>
            <a:chExt cx="3810000" cy="726948"/>
          </a:xfrm>
        </p:grpSpPr>
        <p:sp>
          <p:nvSpPr>
            <p:cNvPr id="90" name="Right Brace 89">
              <a:extLst>
                <a:ext uri="{FF2B5EF4-FFF2-40B4-BE49-F238E27FC236}">
                  <a16:creationId xmlns:a16="http://schemas.microsoft.com/office/drawing/2014/main" id="{6CA69985-848C-689D-EC2C-53CCD556EB54}"/>
                </a:ext>
              </a:extLst>
            </p:cNvPr>
            <p:cNvSpPr/>
            <p:nvPr/>
          </p:nvSpPr>
          <p:spPr>
            <a:xfrm rot="5400000">
              <a:off x="2417826" y="4246626"/>
              <a:ext cx="345948" cy="3810000"/>
            </a:xfrm>
            <a:prstGeom prst="righ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6C3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CF132CA3-5D6A-C910-5E02-9D1026E275A4}"/>
                    </a:ext>
                  </a:extLst>
                </p:cNvPr>
                <p:cNvSpPr txBox="1"/>
                <p:nvPr/>
              </p:nvSpPr>
              <p:spPr>
                <a:xfrm>
                  <a:off x="2209800" y="6245218"/>
                  <a:ext cx="1036951" cy="4603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⌊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den>
                      </m:f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⌋</m:t>
                      </m:r>
                    </m:oMath>
                  </a14:m>
                  <a:r>
                    <a:rPr lang="en-US" dirty="0"/>
                    <a:t>points</a:t>
                  </a:r>
                </a:p>
              </p:txBody>
            </p:sp>
          </mc:Choice>
          <mc:Fallback xmlns="">
            <p:sp>
              <p:nvSpPr>
                <p:cNvPr id="72" name="TextBox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9800" y="6245218"/>
                  <a:ext cx="1036951" cy="460382"/>
                </a:xfrm>
                <a:prstGeom prst="rect">
                  <a:avLst/>
                </a:prstGeom>
                <a:blipFill>
                  <a:blip r:embed="rId9"/>
                  <a:stretch>
                    <a:fillRect l="-1765" r="-5294" b="-789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AA7857AD-B8CD-E682-9AC2-A24FA4983585}"/>
              </a:ext>
            </a:extLst>
          </p:cNvPr>
          <p:cNvGrpSpPr/>
          <p:nvPr/>
        </p:nvGrpSpPr>
        <p:grpSpPr>
          <a:xfrm>
            <a:off x="742950" y="6131052"/>
            <a:ext cx="3810000" cy="726948"/>
            <a:chOff x="685800" y="5978652"/>
            <a:chExt cx="3810000" cy="726948"/>
          </a:xfrm>
        </p:grpSpPr>
        <p:sp>
          <p:nvSpPr>
            <p:cNvPr id="93" name="Right Brace 92">
              <a:extLst>
                <a:ext uri="{FF2B5EF4-FFF2-40B4-BE49-F238E27FC236}">
                  <a16:creationId xmlns:a16="http://schemas.microsoft.com/office/drawing/2014/main" id="{BBBFDA6C-2173-D0F0-FFE2-17B1A916B104}"/>
                </a:ext>
              </a:extLst>
            </p:cNvPr>
            <p:cNvSpPr/>
            <p:nvPr/>
          </p:nvSpPr>
          <p:spPr>
            <a:xfrm rot="5400000">
              <a:off x="2417826" y="4246626"/>
              <a:ext cx="345948" cy="3810000"/>
            </a:xfrm>
            <a:prstGeom prst="righ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6C3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515B0012-6819-86C9-8FF8-35409A4CA05F}"/>
                    </a:ext>
                  </a:extLst>
                </p:cNvPr>
                <p:cNvSpPr txBox="1"/>
                <p:nvPr/>
              </p:nvSpPr>
              <p:spPr>
                <a:xfrm>
                  <a:off x="2209800" y="6245218"/>
                  <a:ext cx="1036951" cy="4603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⌈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den>
                      </m:f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⌉</m:t>
                      </m:r>
                    </m:oMath>
                  </a14:m>
                  <a:r>
                    <a:rPr lang="en-US" dirty="0"/>
                    <a:t>points</a:t>
                  </a:r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9800" y="6245218"/>
                  <a:ext cx="1036951" cy="460382"/>
                </a:xfrm>
                <a:prstGeom prst="rect">
                  <a:avLst/>
                </a:prstGeom>
                <a:blipFill>
                  <a:blip r:embed="rId10"/>
                  <a:stretch>
                    <a:fillRect l="-1765" r="-5294" b="-789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AA860B9-149A-6543-BCF8-D88473F0AFF3}"/>
              </a:ext>
            </a:extLst>
          </p:cNvPr>
          <p:cNvCxnSpPr>
            <a:cxnSpLocks/>
            <a:stCxn id="55" idx="4"/>
            <a:endCxn id="56" idx="6"/>
          </p:cNvCxnSpPr>
          <p:nvPr/>
        </p:nvCxnSpPr>
        <p:spPr>
          <a:xfrm flipH="1">
            <a:off x="1752600" y="2971800"/>
            <a:ext cx="114300" cy="2667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52C88A0E-E03E-B244-8D91-E6259A1C593F}"/>
              </a:ext>
            </a:extLst>
          </p:cNvPr>
          <p:cNvCxnSpPr>
            <a:cxnSpLocks/>
            <a:stCxn id="55" idx="7"/>
            <a:endCxn id="49" idx="7"/>
          </p:cNvCxnSpPr>
          <p:nvPr/>
        </p:nvCxnSpPr>
        <p:spPr>
          <a:xfrm>
            <a:off x="1893841" y="2906759"/>
            <a:ext cx="15240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BE5302B6-9B5A-E348-A375-271BBB4C2535}"/>
              </a:ext>
            </a:extLst>
          </p:cNvPr>
          <p:cNvCxnSpPr>
            <a:cxnSpLocks/>
            <a:stCxn id="56" idx="6"/>
            <a:endCxn id="49" idx="7"/>
          </p:cNvCxnSpPr>
          <p:nvPr/>
        </p:nvCxnSpPr>
        <p:spPr>
          <a:xfrm>
            <a:off x="1752600" y="3238500"/>
            <a:ext cx="293641" cy="4925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0EEE82B8-93EF-7440-9952-A5B6E36AE5DC}"/>
              </a:ext>
            </a:extLst>
          </p:cNvPr>
          <p:cNvCxnSpPr>
            <a:cxnSpLocks/>
            <a:stCxn id="66" idx="3"/>
          </p:cNvCxnSpPr>
          <p:nvPr/>
        </p:nvCxnSpPr>
        <p:spPr>
          <a:xfrm flipH="1">
            <a:off x="7021559" y="4179841"/>
            <a:ext cx="152400" cy="3429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FE806089-2C74-514E-9DC2-98D8CBF896A0}"/>
              </a:ext>
            </a:extLst>
          </p:cNvPr>
          <p:cNvCxnSpPr>
            <a:cxnSpLocks/>
            <a:stCxn id="66" idx="5"/>
            <a:endCxn id="100" idx="0"/>
          </p:cNvCxnSpPr>
          <p:nvPr/>
        </p:nvCxnSpPr>
        <p:spPr>
          <a:xfrm>
            <a:off x="7227841" y="4179841"/>
            <a:ext cx="125459" cy="39215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6030E993-5886-6947-A898-64D943FE4E83}"/>
              </a:ext>
            </a:extLst>
          </p:cNvPr>
          <p:cNvCxnSpPr>
            <a:cxnSpLocks/>
          </p:cNvCxnSpPr>
          <p:nvPr/>
        </p:nvCxnSpPr>
        <p:spPr>
          <a:xfrm>
            <a:off x="7021559" y="4522741"/>
            <a:ext cx="293641" cy="4925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Oval 99">
            <a:extLst>
              <a:ext uri="{FF2B5EF4-FFF2-40B4-BE49-F238E27FC236}">
                <a16:creationId xmlns:a16="http://schemas.microsoft.com/office/drawing/2014/main" id="{EE538631-377A-884D-92ED-9488F5D13E16}"/>
              </a:ext>
            </a:extLst>
          </p:cNvPr>
          <p:cNvSpPr/>
          <p:nvPr/>
        </p:nvSpPr>
        <p:spPr>
          <a:xfrm>
            <a:off x="7315200" y="4572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48219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7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  <p:bldP spid="45" grpId="0"/>
      <p:bldP spid="71" grpId="0"/>
      <p:bldP spid="6" grpId="0" animBg="1"/>
      <p:bldP spid="69" grpId="0" animBg="1"/>
      <p:bldP spid="8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/>
          <p:cNvSpPr/>
          <p:nvPr/>
        </p:nvSpPr>
        <p:spPr>
          <a:xfrm>
            <a:off x="4610100" y="1623218"/>
            <a:ext cx="381000" cy="45259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191000" y="1600199"/>
            <a:ext cx="381000" cy="45259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The </a:t>
            </a:r>
            <a:r>
              <a:rPr lang="en-US" sz="4000" b="1" dirty="0">
                <a:solidFill>
                  <a:srgbClr val="7030A0"/>
                </a:solidFill>
              </a:rPr>
              <a:t>combine</a:t>
            </a:r>
            <a:r>
              <a:rPr lang="en-US" sz="4000" b="1" dirty="0"/>
              <a:t> step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276600" y="2895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6576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629400" y="3505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4648200" y="4724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191000" y="4953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60198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6096000" y="5181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5486400" y="2438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3124200" y="5334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2743200" y="3657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69342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6477000" y="2590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2438400" y="2667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1981200" y="3276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133600" y="3962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1676400" y="3200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7" name="Oval 56"/>
          <p:cNvSpPr/>
          <p:nvPr/>
        </p:nvSpPr>
        <p:spPr>
          <a:xfrm>
            <a:off x="1905000" y="5029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8" name="Oval 57"/>
          <p:cNvSpPr/>
          <p:nvPr/>
        </p:nvSpPr>
        <p:spPr>
          <a:xfrm>
            <a:off x="1752600" y="2514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9" name="Oval 58"/>
          <p:cNvSpPr/>
          <p:nvPr/>
        </p:nvSpPr>
        <p:spPr>
          <a:xfrm>
            <a:off x="4267200" y="2209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0" name="Oval 59"/>
          <p:cNvSpPr/>
          <p:nvPr/>
        </p:nvSpPr>
        <p:spPr>
          <a:xfrm>
            <a:off x="54864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1" name="Oval 60"/>
          <p:cNvSpPr/>
          <p:nvPr/>
        </p:nvSpPr>
        <p:spPr>
          <a:xfrm>
            <a:off x="54864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2" name="Oval 61"/>
          <p:cNvSpPr/>
          <p:nvPr/>
        </p:nvSpPr>
        <p:spPr>
          <a:xfrm>
            <a:off x="5638800" y="5562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3" name="Oval 62"/>
          <p:cNvSpPr/>
          <p:nvPr/>
        </p:nvSpPr>
        <p:spPr>
          <a:xfrm>
            <a:off x="5791200" y="182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4" name="Oval 63"/>
          <p:cNvSpPr/>
          <p:nvPr/>
        </p:nvSpPr>
        <p:spPr>
          <a:xfrm>
            <a:off x="6629400" y="182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5" name="Oval 64"/>
          <p:cNvSpPr/>
          <p:nvPr/>
        </p:nvSpPr>
        <p:spPr>
          <a:xfrm>
            <a:off x="7772400" y="3124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6" name="Oval 65"/>
          <p:cNvSpPr/>
          <p:nvPr/>
        </p:nvSpPr>
        <p:spPr>
          <a:xfrm>
            <a:off x="7924800" y="4038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7" name="Oval 66"/>
          <p:cNvSpPr/>
          <p:nvPr/>
        </p:nvSpPr>
        <p:spPr>
          <a:xfrm>
            <a:off x="7924800" y="2057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8" name="Oval 67"/>
          <p:cNvSpPr/>
          <p:nvPr/>
        </p:nvSpPr>
        <p:spPr>
          <a:xfrm>
            <a:off x="7772400" y="5334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72" name="Straight Connector 71"/>
          <p:cNvCxnSpPr>
            <a:stCxn id="3" idx="0"/>
            <a:endCxn id="3" idx="2"/>
          </p:cNvCxnSpPr>
          <p:nvPr/>
        </p:nvCxnSpPr>
        <p:spPr>
          <a:xfrm>
            <a:off x="4572000" y="1600200"/>
            <a:ext cx="0" cy="4525963"/>
          </a:xfrm>
          <a:prstGeom prst="line">
            <a:avLst/>
          </a:prstGeom>
          <a:ln w="3810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/>
          <p:cNvSpPr/>
          <p:nvPr/>
        </p:nvSpPr>
        <p:spPr>
          <a:xfrm>
            <a:off x="1371600" y="5029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6" name="Oval 75"/>
          <p:cNvSpPr/>
          <p:nvPr/>
        </p:nvSpPr>
        <p:spPr>
          <a:xfrm>
            <a:off x="838200" y="5791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7" name="Oval 76"/>
          <p:cNvSpPr/>
          <p:nvPr/>
        </p:nvSpPr>
        <p:spPr>
          <a:xfrm>
            <a:off x="43434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/>
          <p:cNvSpPr/>
          <p:nvPr/>
        </p:nvSpPr>
        <p:spPr>
          <a:xfrm>
            <a:off x="4343400" y="563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Oval 78"/>
          <p:cNvSpPr/>
          <p:nvPr/>
        </p:nvSpPr>
        <p:spPr>
          <a:xfrm>
            <a:off x="4800600" y="6019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Oval 80"/>
          <p:cNvSpPr/>
          <p:nvPr/>
        </p:nvSpPr>
        <p:spPr>
          <a:xfrm>
            <a:off x="4343400" y="4419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Oval 81"/>
          <p:cNvSpPr/>
          <p:nvPr/>
        </p:nvSpPr>
        <p:spPr>
          <a:xfrm>
            <a:off x="4876800" y="4191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Oval 83"/>
          <p:cNvSpPr/>
          <p:nvPr/>
        </p:nvSpPr>
        <p:spPr>
          <a:xfrm>
            <a:off x="4724400" y="2438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Oval 84"/>
          <p:cNvSpPr/>
          <p:nvPr/>
        </p:nvSpPr>
        <p:spPr>
          <a:xfrm>
            <a:off x="4267200" y="2743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Oval 85"/>
          <p:cNvSpPr/>
          <p:nvPr/>
        </p:nvSpPr>
        <p:spPr>
          <a:xfrm>
            <a:off x="4038600" y="3429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Oval 86"/>
          <p:cNvSpPr/>
          <p:nvPr/>
        </p:nvSpPr>
        <p:spPr>
          <a:xfrm>
            <a:off x="5181600" y="3581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191000" y="1600199"/>
            <a:ext cx="0" cy="449580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4964151" y="1600200"/>
            <a:ext cx="0" cy="449580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>
            <a:off x="4572000" y="5791200"/>
            <a:ext cx="392151" cy="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4552851" y="5908126"/>
                <a:ext cx="380232" cy="5688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2851" y="5908126"/>
                <a:ext cx="380232" cy="568874"/>
              </a:xfrm>
              <a:prstGeom prst="rect">
                <a:avLst/>
              </a:prstGeom>
              <a:blipFill>
                <a:blip r:embed="rId4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4191000" y="5943600"/>
                <a:ext cx="380232" cy="5688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5943600"/>
                <a:ext cx="380232" cy="568874"/>
              </a:xfrm>
              <a:prstGeom prst="rect">
                <a:avLst/>
              </a:prstGeom>
              <a:blipFill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Straight Arrow Connector 89"/>
          <p:cNvCxnSpPr/>
          <p:nvPr/>
        </p:nvCxnSpPr>
        <p:spPr>
          <a:xfrm flipH="1">
            <a:off x="4179849" y="5943600"/>
            <a:ext cx="392151" cy="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/>
          <p:cNvSpPr/>
          <p:nvPr/>
        </p:nvSpPr>
        <p:spPr>
          <a:xfrm>
            <a:off x="4648200" y="5334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Oval 91"/>
          <p:cNvSpPr/>
          <p:nvPr/>
        </p:nvSpPr>
        <p:spPr>
          <a:xfrm>
            <a:off x="4419600" y="1752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93" name="Oval 92"/>
          <p:cNvSpPr/>
          <p:nvPr/>
        </p:nvSpPr>
        <p:spPr>
          <a:xfrm>
            <a:off x="4648200" y="1752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80" name="Oval 79"/>
          <p:cNvSpPr/>
          <p:nvPr/>
        </p:nvSpPr>
        <p:spPr>
          <a:xfrm>
            <a:off x="4533900" y="3429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3657600" y="6488668"/>
                <a:ext cx="1822807" cy="36933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b="1" dirty="0">
                    <a:sym typeface="Wingdings" panose="05000000000000000000" pitchFamily="2" charset="2"/>
                  </a:rPr>
                  <a:t>  min</a:t>
                </a:r>
                <a:r>
                  <a:rPr lang="en-US" dirty="0">
                    <a:sym typeface="Wingdings" panose="05000000000000000000" pitchFamily="2" charset="2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𝑳</m:t>
                        </m:r>
                      </m:sub>
                    </m:sSub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𝑹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0" y="6488668"/>
                <a:ext cx="1822807" cy="369332"/>
              </a:xfrm>
              <a:prstGeom prst="rect">
                <a:avLst/>
              </a:prstGeom>
              <a:blipFill>
                <a:blip r:embed="rId6"/>
                <a:stretch>
                  <a:fillRect t="-6452" r="-1370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100421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  <p:bldP spid="89" grpId="0"/>
      <p:bldP spid="8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/>
          <p:cNvSpPr/>
          <p:nvPr/>
        </p:nvSpPr>
        <p:spPr>
          <a:xfrm>
            <a:off x="4610100" y="1623218"/>
            <a:ext cx="381000" cy="45259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191000" y="1600199"/>
            <a:ext cx="381000" cy="45259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The </a:t>
            </a:r>
            <a:r>
              <a:rPr lang="en-US" sz="4000" b="1" dirty="0">
                <a:solidFill>
                  <a:srgbClr val="7030A0"/>
                </a:solidFill>
              </a:rPr>
              <a:t>combine</a:t>
            </a:r>
            <a:r>
              <a:rPr lang="en-US" sz="4000" b="1" dirty="0"/>
              <a:t> step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276600" y="2895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6576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629400" y="3505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4648200" y="4724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191000" y="4953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60198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6096000" y="5181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5486400" y="2438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3124200" y="5334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2743200" y="3657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69342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6477000" y="2590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2438400" y="2667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1981200" y="3276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133600" y="3962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1676400" y="3200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7" name="Oval 56"/>
          <p:cNvSpPr/>
          <p:nvPr/>
        </p:nvSpPr>
        <p:spPr>
          <a:xfrm>
            <a:off x="1905000" y="5029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8" name="Oval 57"/>
          <p:cNvSpPr/>
          <p:nvPr/>
        </p:nvSpPr>
        <p:spPr>
          <a:xfrm>
            <a:off x="1752600" y="2514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9" name="Oval 58"/>
          <p:cNvSpPr/>
          <p:nvPr/>
        </p:nvSpPr>
        <p:spPr>
          <a:xfrm>
            <a:off x="4267200" y="2209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0" name="Oval 59"/>
          <p:cNvSpPr/>
          <p:nvPr/>
        </p:nvSpPr>
        <p:spPr>
          <a:xfrm>
            <a:off x="54864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1" name="Oval 60"/>
          <p:cNvSpPr/>
          <p:nvPr/>
        </p:nvSpPr>
        <p:spPr>
          <a:xfrm>
            <a:off x="54864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2" name="Oval 61"/>
          <p:cNvSpPr/>
          <p:nvPr/>
        </p:nvSpPr>
        <p:spPr>
          <a:xfrm>
            <a:off x="5638800" y="5562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3" name="Oval 62"/>
          <p:cNvSpPr/>
          <p:nvPr/>
        </p:nvSpPr>
        <p:spPr>
          <a:xfrm>
            <a:off x="5791200" y="182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4" name="Oval 63"/>
          <p:cNvSpPr/>
          <p:nvPr/>
        </p:nvSpPr>
        <p:spPr>
          <a:xfrm>
            <a:off x="6629400" y="182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5" name="Oval 64"/>
          <p:cNvSpPr/>
          <p:nvPr/>
        </p:nvSpPr>
        <p:spPr>
          <a:xfrm>
            <a:off x="7772400" y="3124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6" name="Oval 65"/>
          <p:cNvSpPr/>
          <p:nvPr/>
        </p:nvSpPr>
        <p:spPr>
          <a:xfrm>
            <a:off x="7924800" y="4038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7" name="Oval 66"/>
          <p:cNvSpPr/>
          <p:nvPr/>
        </p:nvSpPr>
        <p:spPr>
          <a:xfrm>
            <a:off x="7924800" y="2057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8" name="Oval 67"/>
          <p:cNvSpPr/>
          <p:nvPr/>
        </p:nvSpPr>
        <p:spPr>
          <a:xfrm>
            <a:off x="7772400" y="5334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72" name="Straight Connector 71"/>
          <p:cNvCxnSpPr>
            <a:stCxn id="3" idx="0"/>
            <a:endCxn id="3" idx="2"/>
          </p:cNvCxnSpPr>
          <p:nvPr/>
        </p:nvCxnSpPr>
        <p:spPr>
          <a:xfrm>
            <a:off x="4572000" y="1600200"/>
            <a:ext cx="0" cy="4525963"/>
          </a:xfrm>
          <a:prstGeom prst="line">
            <a:avLst/>
          </a:prstGeom>
          <a:ln w="3810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/>
          <p:cNvSpPr/>
          <p:nvPr/>
        </p:nvSpPr>
        <p:spPr>
          <a:xfrm>
            <a:off x="1371600" y="5029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6" name="Oval 75"/>
          <p:cNvSpPr/>
          <p:nvPr/>
        </p:nvSpPr>
        <p:spPr>
          <a:xfrm>
            <a:off x="838200" y="5791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7" name="Oval 76"/>
          <p:cNvSpPr/>
          <p:nvPr/>
        </p:nvSpPr>
        <p:spPr>
          <a:xfrm>
            <a:off x="43434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/>
          <p:cNvSpPr/>
          <p:nvPr/>
        </p:nvSpPr>
        <p:spPr>
          <a:xfrm>
            <a:off x="4343400" y="563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Oval 78"/>
          <p:cNvSpPr/>
          <p:nvPr/>
        </p:nvSpPr>
        <p:spPr>
          <a:xfrm>
            <a:off x="4800600" y="6019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Oval 80"/>
          <p:cNvSpPr/>
          <p:nvPr/>
        </p:nvSpPr>
        <p:spPr>
          <a:xfrm>
            <a:off x="4343400" y="4419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Oval 81"/>
          <p:cNvSpPr/>
          <p:nvPr/>
        </p:nvSpPr>
        <p:spPr>
          <a:xfrm>
            <a:off x="4876800" y="4191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Oval 83"/>
          <p:cNvSpPr/>
          <p:nvPr/>
        </p:nvSpPr>
        <p:spPr>
          <a:xfrm>
            <a:off x="4724400" y="2438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Oval 84"/>
          <p:cNvSpPr/>
          <p:nvPr/>
        </p:nvSpPr>
        <p:spPr>
          <a:xfrm>
            <a:off x="4267200" y="2743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Oval 85"/>
          <p:cNvSpPr/>
          <p:nvPr/>
        </p:nvSpPr>
        <p:spPr>
          <a:xfrm>
            <a:off x="4038600" y="3429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Oval 86"/>
          <p:cNvSpPr/>
          <p:nvPr/>
        </p:nvSpPr>
        <p:spPr>
          <a:xfrm>
            <a:off x="5181600" y="3581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191000" y="1600199"/>
            <a:ext cx="0" cy="449580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4964151" y="1600200"/>
            <a:ext cx="0" cy="449580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>
            <a:off x="4572000" y="5791200"/>
            <a:ext cx="392151" cy="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4552851" y="5726668"/>
                <a:ext cx="380232" cy="5688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2851" y="5726668"/>
                <a:ext cx="380232" cy="568874"/>
              </a:xfrm>
              <a:prstGeom prst="rect">
                <a:avLst/>
              </a:prstGeom>
              <a:blipFill>
                <a:blip r:embed="rId4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4191000" y="5943600"/>
                <a:ext cx="380232" cy="5688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5943600"/>
                <a:ext cx="380232" cy="568874"/>
              </a:xfrm>
              <a:prstGeom prst="rect">
                <a:avLst/>
              </a:prstGeom>
              <a:blipFill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Straight Arrow Connector 89"/>
          <p:cNvCxnSpPr/>
          <p:nvPr/>
        </p:nvCxnSpPr>
        <p:spPr>
          <a:xfrm flipH="1">
            <a:off x="4179849" y="5943600"/>
            <a:ext cx="392151" cy="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/>
          <p:cNvSpPr/>
          <p:nvPr/>
        </p:nvSpPr>
        <p:spPr>
          <a:xfrm>
            <a:off x="4648200" y="5334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Oval 91"/>
          <p:cNvSpPr/>
          <p:nvPr/>
        </p:nvSpPr>
        <p:spPr>
          <a:xfrm>
            <a:off x="4419600" y="1752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93" name="Oval 92"/>
          <p:cNvSpPr/>
          <p:nvPr/>
        </p:nvSpPr>
        <p:spPr>
          <a:xfrm>
            <a:off x="4648200" y="1752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80" name="Oval 79"/>
          <p:cNvSpPr/>
          <p:nvPr/>
        </p:nvSpPr>
        <p:spPr>
          <a:xfrm>
            <a:off x="4533900" y="3429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3657600" y="6488668"/>
                <a:ext cx="1822807" cy="36933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b="1" dirty="0">
                    <a:sym typeface="Wingdings" panose="05000000000000000000" pitchFamily="2" charset="2"/>
                  </a:rPr>
                  <a:t>  min</a:t>
                </a:r>
                <a:r>
                  <a:rPr lang="en-US" dirty="0">
                    <a:sym typeface="Wingdings" panose="05000000000000000000" pitchFamily="2" charset="2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𝑳</m:t>
                        </m:r>
                      </m:sub>
                    </m:sSub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𝑹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0" y="6488668"/>
                <a:ext cx="1822807" cy="369332"/>
              </a:xfrm>
              <a:prstGeom prst="rect">
                <a:avLst/>
              </a:prstGeom>
              <a:blipFill>
                <a:blip r:embed="rId6"/>
                <a:stretch>
                  <a:fillRect t="-6452" r="-1370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Rectangle 69">
            <a:extLst>
              <a:ext uri="{FF2B5EF4-FFF2-40B4-BE49-F238E27FC236}">
                <a16:creationId xmlns:a16="http://schemas.microsoft.com/office/drawing/2014/main" id="{031A5078-3080-8843-8608-39A92D6FB61B}"/>
              </a:ext>
            </a:extLst>
          </p:cNvPr>
          <p:cNvSpPr/>
          <p:nvPr/>
        </p:nvSpPr>
        <p:spPr>
          <a:xfrm>
            <a:off x="4572000" y="4572000"/>
            <a:ext cx="388999" cy="419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77290180-0041-9F4C-B205-FF2887E4E21C}"/>
              </a:ext>
            </a:extLst>
          </p:cNvPr>
          <p:cNvSpPr/>
          <p:nvPr/>
        </p:nvSpPr>
        <p:spPr>
          <a:xfrm>
            <a:off x="4076700" y="4876800"/>
            <a:ext cx="266700" cy="228600"/>
          </a:xfrm>
          <a:prstGeom prst="ellipse">
            <a:avLst/>
          </a:prstGeom>
          <a:noFill/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91DB935-4BC3-ED49-993A-542C3FECA32E}"/>
              </a:ext>
            </a:extLst>
          </p:cNvPr>
          <p:cNvSpPr/>
          <p:nvPr/>
        </p:nvSpPr>
        <p:spPr>
          <a:xfrm>
            <a:off x="4578099" y="4990159"/>
            <a:ext cx="388999" cy="419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81298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  <p:bldP spid="71" grpId="0" animBg="1"/>
      <p:bldP spid="94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sz="2800" b="1" dirty="0"/>
            </a:br>
            <a:endParaRPr lang="en-US" sz="28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98316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Our aim is to get a bound on the number of points in this square.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We need to use the fact that for any 3 points inside the square, the perimeter of the triangle formed by the is not less than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𝒑</m:t>
                        </m:r>
                      </m:num>
                      <m:den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IN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Argue that there can not be 3 points in any one of these triangles such that the triangle formed by them has perimeter at least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𝒑</m:t>
                        </m:r>
                      </m:num>
                      <m:den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Use the hint given to you in the exam.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983162"/>
              </a:xfrm>
              <a:blipFill>
                <a:blip r:embed="rId4"/>
                <a:stretch>
                  <a:fillRect l="-772" t="-763" r="-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505200" y="3429000"/>
            <a:ext cx="2057400" cy="182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5943600" y="3429000"/>
            <a:ext cx="535746" cy="1828800"/>
            <a:chOff x="5943600" y="3429000"/>
            <a:chExt cx="535746" cy="1828800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5943600" y="3429000"/>
              <a:ext cx="0" cy="182880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6099114" y="4050268"/>
                  <a:ext cx="380232" cy="5688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𝒑</m:t>
                            </m:r>
                          </m:num>
                          <m:den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</m:oMath>
                    </m:oMathPara>
                  </a14:m>
                  <a:endParaRPr lang="en-IN" dirty="0"/>
                </a:p>
              </p:txBody>
            </p:sp>
          </mc:Choice>
          <mc:Fallback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9114" y="4050268"/>
                  <a:ext cx="380232" cy="568874"/>
                </a:xfrm>
                <a:prstGeom prst="rect">
                  <a:avLst/>
                </a:prstGeom>
                <a:blipFill>
                  <a:blip r:embed="rId5"/>
                  <a:stretch>
                    <a:fillRect b="-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3" name="Straight Connector 12"/>
          <p:cNvCxnSpPr>
            <a:stCxn id="5" idx="0"/>
            <a:endCxn id="5" idx="2"/>
          </p:cNvCxnSpPr>
          <p:nvPr/>
        </p:nvCxnSpPr>
        <p:spPr>
          <a:xfrm>
            <a:off x="4533900" y="3429000"/>
            <a:ext cx="0" cy="1828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5" idx="1"/>
            <a:endCxn id="5" idx="3"/>
          </p:cNvCxnSpPr>
          <p:nvPr/>
        </p:nvCxnSpPr>
        <p:spPr>
          <a:xfrm>
            <a:off x="3505200" y="4343400"/>
            <a:ext cx="2057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F5070DB-6D6B-6249-B75E-ADA8A0BE9F09}"/>
              </a:ext>
            </a:extLst>
          </p:cNvPr>
          <p:cNvCxnSpPr>
            <a:cxnSpLocks/>
          </p:cNvCxnSpPr>
          <p:nvPr/>
        </p:nvCxnSpPr>
        <p:spPr>
          <a:xfrm>
            <a:off x="3505200" y="3429000"/>
            <a:ext cx="1066800" cy="914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D6914F5-05D0-5248-9739-6FA505ACEE9E}"/>
              </a:ext>
            </a:extLst>
          </p:cNvPr>
          <p:cNvCxnSpPr>
            <a:cxnSpLocks/>
          </p:cNvCxnSpPr>
          <p:nvPr/>
        </p:nvCxnSpPr>
        <p:spPr>
          <a:xfrm>
            <a:off x="4495800" y="3429000"/>
            <a:ext cx="1066800" cy="914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4526BCF-FCF3-2840-B4DB-A5F14C2F6224}"/>
              </a:ext>
            </a:extLst>
          </p:cNvPr>
          <p:cNvCxnSpPr>
            <a:cxnSpLocks/>
          </p:cNvCxnSpPr>
          <p:nvPr/>
        </p:nvCxnSpPr>
        <p:spPr>
          <a:xfrm>
            <a:off x="4533900" y="4343400"/>
            <a:ext cx="1028700" cy="914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2D16754-D320-3A4A-A6CF-95299FFE0A2A}"/>
              </a:ext>
            </a:extLst>
          </p:cNvPr>
          <p:cNvCxnSpPr>
            <a:cxnSpLocks/>
          </p:cNvCxnSpPr>
          <p:nvPr/>
        </p:nvCxnSpPr>
        <p:spPr>
          <a:xfrm>
            <a:off x="3505200" y="4343400"/>
            <a:ext cx="1066800" cy="914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92953457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002060"/>
                </a:solidFill>
              </a:rPr>
              <a:t>Problem Definition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3820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Input</a:t>
                </a:r>
                <a:r>
                  <a:rPr lang="en-US" sz="2000" dirty="0"/>
                  <a:t>: A directed graph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=(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with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: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→</m:t>
                    </m:r>
                    <m:sSup>
                      <m:sSup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𝑹</m:t>
                        </m:r>
                      </m:e>
                      <m:sup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2000" dirty="0"/>
                  <a:t>  and a source vertex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Aim</a:t>
                </a:r>
                <a:r>
                  <a:rPr lang="en-US" sz="2000" dirty="0"/>
                  <a:t>: </a:t>
                </a: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r>
                  <a:rPr lang="en-US" sz="2000" dirty="0"/>
                  <a:t>	Compute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for all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i="1" dirty="0"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\</m:t>
                    </m:r>
                    <m:r>
                      <m:rPr>
                        <m:lit/>
                      </m:rP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{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}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	Compute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for all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i="1" dirty="0"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>
                        <a:latin typeface="Cambria Math"/>
                      </a:rPr>
                      <m:t>\</m:t>
                    </m:r>
                    <m:r>
                      <m:rPr>
                        <m:lit/>
                      </m:rPr>
                      <a:rPr lang="en-US" sz="2000" b="1" i="1" dirty="0">
                        <a:latin typeface="Cambria Math"/>
                      </a:rPr>
                      <m:t>{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latin typeface="Cambria Math"/>
                      </a:rPr>
                      <m:t>}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382000" cy="4525963"/>
              </a:xfrm>
              <a:blipFill>
                <a:blip r:embed="rId2"/>
                <a:stretch>
                  <a:fillRect l="-758" t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191000" y="1600200"/>
            <a:ext cx="1676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943600" y="1600200"/>
            <a:ext cx="2895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91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002060"/>
                </a:solidFill>
              </a:rPr>
              <a:t>An example</a:t>
            </a:r>
            <a:r>
              <a:rPr lang="en-US" sz="3200" b="1" dirty="0"/>
              <a:t> to get </a:t>
            </a:r>
            <a:br>
              <a:rPr lang="en-US" sz="3200" b="1" dirty="0"/>
            </a:br>
            <a:r>
              <a:rPr lang="en-US" sz="3200" b="1" dirty="0"/>
              <a:t>an </a:t>
            </a:r>
            <a:r>
              <a:rPr lang="en-US" sz="3200" b="1" dirty="0">
                <a:solidFill>
                  <a:srgbClr val="7030A0"/>
                </a:solidFill>
              </a:rPr>
              <a:t>insight into this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5" name="Cloud 4"/>
          <p:cNvSpPr/>
          <p:nvPr/>
        </p:nvSpPr>
        <p:spPr>
          <a:xfrm>
            <a:off x="1066800" y="1447800"/>
            <a:ext cx="7620000" cy="3657600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3" name="Group 92"/>
          <p:cNvGrpSpPr/>
          <p:nvPr/>
        </p:nvGrpSpPr>
        <p:grpSpPr>
          <a:xfrm>
            <a:off x="4676219" y="3048000"/>
            <a:ext cx="429181" cy="369332"/>
            <a:chOff x="4676219" y="3048000"/>
            <a:chExt cx="429181" cy="369332"/>
          </a:xfrm>
        </p:grpSpPr>
        <p:sp>
          <p:nvSpPr>
            <p:cNvPr id="6" name="Oval 5"/>
            <p:cNvSpPr/>
            <p:nvPr/>
          </p:nvSpPr>
          <p:spPr>
            <a:xfrm>
              <a:off x="4953000" y="3048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4676219" y="3048000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6219" y="3048000"/>
                  <a:ext cx="352981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413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0" name="TextBox 89"/>
          <p:cNvSpPr txBox="1"/>
          <p:nvPr/>
        </p:nvSpPr>
        <p:spPr>
          <a:xfrm>
            <a:off x="610368" y="2895600"/>
            <a:ext cx="380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solidFill>
                  <a:srgbClr val="0070C0"/>
                </a:solidFill>
              </a:rPr>
              <a:t>G</a:t>
            </a:r>
          </a:p>
        </p:txBody>
      </p:sp>
      <p:sp>
        <p:nvSpPr>
          <p:cNvPr id="47" name="Oval 46"/>
          <p:cNvSpPr/>
          <p:nvPr/>
        </p:nvSpPr>
        <p:spPr>
          <a:xfrm>
            <a:off x="3276600" y="3048000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3048000" y="3733800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2286000" y="3188732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2667000" y="2525797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Arrow Connector 55"/>
          <p:cNvCxnSpPr>
            <a:stCxn id="29" idx="0"/>
          </p:cNvCxnSpPr>
          <p:nvPr/>
        </p:nvCxnSpPr>
        <p:spPr>
          <a:xfrm flipH="1">
            <a:off x="3429000" y="2971800"/>
            <a:ext cx="762000" cy="11677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3200400" y="4419600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2362200" y="3962400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Arrow Connector 60"/>
          <p:cNvCxnSpPr>
            <a:stCxn id="47" idx="4"/>
            <a:endCxn id="50" idx="7"/>
          </p:cNvCxnSpPr>
          <p:nvPr/>
        </p:nvCxnSpPr>
        <p:spPr>
          <a:xfrm flipH="1">
            <a:off x="3178082" y="3200400"/>
            <a:ext cx="174718" cy="55571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50" idx="4"/>
            <a:endCxn id="59" idx="0"/>
          </p:cNvCxnSpPr>
          <p:nvPr/>
        </p:nvCxnSpPr>
        <p:spPr>
          <a:xfrm>
            <a:off x="3124200" y="3886200"/>
            <a:ext cx="152400" cy="5334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59" idx="2"/>
            <a:endCxn id="60" idx="5"/>
          </p:cNvCxnSpPr>
          <p:nvPr/>
        </p:nvCxnSpPr>
        <p:spPr>
          <a:xfrm flipH="1" flipV="1">
            <a:off x="2492282" y="4092482"/>
            <a:ext cx="708118" cy="40331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60" idx="0"/>
            <a:endCxn id="51" idx="4"/>
          </p:cNvCxnSpPr>
          <p:nvPr/>
        </p:nvCxnSpPr>
        <p:spPr>
          <a:xfrm flipH="1" flipV="1">
            <a:off x="2362200" y="3341132"/>
            <a:ext cx="76200" cy="62126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51" idx="0"/>
            <a:endCxn id="52" idx="3"/>
          </p:cNvCxnSpPr>
          <p:nvPr/>
        </p:nvCxnSpPr>
        <p:spPr>
          <a:xfrm flipV="1">
            <a:off x="2362200" y="2655879"/>
            <a:ext cx="327118" cy="53285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52" idx="2"/>
          </p:cNvCxnSpPr>
          <p:nvPr/>
        </p:nvCxnSpPr>
        <p:spPr>
          <a:xfrm flipH="1" flipV="1">
            <a:off x="2057400" y="2416083"/>
            <a:ext cx="609600" cy="18591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/>
        </p:nvGrpSpPr>
        <p:grpSpPr>
          <a:xfrm>
            <a:off x="1905000" y="1992868"/>
            <a:ext cx="382603" cy="521732"/>
            <a:chOff x="1905000" y="1992868"/>
            <a:chExt cx="382603" cy="521732"/>
          </a:xfrm>
        </p:grpSpPr>
        <p:sp>
          <p:nvSpPr>
            <p:cNvPr id="53" name="Oval 52"/>
            <p:cNvSpPr/>
            <p:nvPr/>
          </p:nvSpPr>
          <p:spPr>
            <a:xfrm>
              <a:off x="1905000" y="23622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/>
                <p:cNvSpPr txBox="1"/>
                <p:nvPr/>
              </p:nvSpPr>
              <p:spPr>
                <a:xfrm>
                  <a:off x="1910577" y="1992868"/>
                  <a:ext cx="3770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𝒒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9" name="TextBox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0577" y="1992868"/>
                  <a:ext cx="377026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2258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6" name="Group 65"/>
          <p:cNvGrpSpPr/>
          <p:nvPr/>
        </p:nvGrpSpPr>
        <p:grpSpPr>
          <a:xfrm>
            <a:off x="2262281" y="2283023"/>
            <a:ext cx="2677127" cy="2060377"/>
            <a:chOff x="2262281" y="2283023"/>
            <a:chExt cx="2677127" cy="2060377"/>
          </a:xfrm>
        </p:grpSpPr>
        <p:sp>
          <p:nvSpPr>
            <p:cNvPr id="87" name="TextBox 86"/>
            <p:cNvSpPr txBox="1"/>
            <p:nvPr/>
          </p:nvSpPr>
          <p:spPr>
            <a:xfrm>
              <a:off x="4572000" y="281642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12</a:t>
              </a:r>
            </a:p>
          </p:txBody>
        </p:sp>
        <p:grpSp>
          <p:nvGrpSpPr>
            <p:cNvPr id="65" name="Group 64"/>
            <p:cNvGrpSpPr/>
            <p:nvPr/>
          </p:nvGrpSpPr>
          <p:grpSpPr>
            <a:xfrm>
              <a:off x="2262281" y="2283023"/>
              <a:ext cx="1595157" cy="2060377"/>
              <a:chOff x="2262281" y="2283023"/>
              <a:chExt cx="1595157" cy="2060377"/>
            </a:xfrm>
          </p:grpSpPr>
          <p:sp>
            <p:nvSpPr>
              <p:cNvPr id="83" name="TextBox 82"/>
              <p:cNvSpPr txBox="1"/>
              <p:nvPr/>
            </p:nvSpPr>
            <p:spPr>
              <a:xfrm>
                <a:off x="3581400" y="2816423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7030A0"/>
                    </a:solidFill>
                  </a:rPr>
                  <a:t>6</a:t>
                </a:r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2971800" y="327660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7030A0"/>
                    </a:solidFill>
                  </a:rPr>
                  <a:t>16</a:t>
                </a:r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3124200" y="3959423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7030A0"/>
                    </a:solidFill>
                  </a:rPr>
                  <a:t>11</a:t>
                </a:r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2680592" y="4035623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7030A0"/>
                    </a:solidFill>
                  </a:rPr>
                  <a:t>9</a:t>
                </a:r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2362200" y="3505200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7030A0"/>
                    </a:solidFill>
                  </a:rPr>
                  <a:t>4</a:t>
                </a:r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2262281" y="2747427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7030A0"/>
                    </a:solidFill>
                  </a:rPr>
                  <a:t>7</a:t>
                </a:r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2314762" y="2283023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7030A0"/>
                    </a:solidFill>
                  </a:rPr>
                  <a:t>5</a:t>
                </a:r>
              </a:p>
            </p:txBody>
          </p:sp>
        </p:grpSp>
      </p:grpSp>
      <p:cxnSp>
        <p:nvCxnSpPr>
          <p:cNvPr id="104" name="Straight Arrow Connector 103"/>
          <p:cNvCxnSpPr/>
          <p:nvPr/>
        </p:nvCxnSpPr>
        <p:spPr>
          <a:xfrm flipH="1" flipV="1">
            <a:off x="4267200" y="2971801"/>
            <a:ext cx="685800" cy="15239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Oval 104"/>
          <p:cNvSpPr/>
          <p:nvPr/>
        </p:nvSpPr>
        <p:spPr>
          <a:xfrm>
            <a:off x="4114800" y="2895600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866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500"/>
                            </p:stCondLst>
                            <p:childTnLst>
                              <p:par>
                                <p:cTn id="5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000"/>
                            </p:stCondLst>
                            <p:childTnLst>
                              <p:par>
                                <p:cTn id="6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500"/>
                            </p:stCondLst>
                            <p:childTnLst>
                              <p:par>
                                <p:cTn id="6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4000"/>
                            </p:stCondLst>
                            <p:childTnLst>
                              <p:par>
                                <p:cTn id="7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4500"/>
                            </p:stCondLst>
                            <p:childTnLst>
                              <p:par>
                                <p:cTn id="7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0"/>
                            </p:stCondLst>
                            <p:childTnLst>
                              <p:par>
                                <p:cTn id="8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500"/>
                            </p:stCondLst>
                            <p:childTnLst>
                              <p:par>
                                <p:cTn id="8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6000"/>
                            </p:stCondLst>
                            <p:childTnLst>
                              <p:par>
                                <p:cTn id="9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6500"/>
                            </p:stCondLst>
                            <p:childTnLst>
                              <p:par>
                                <p:cTn id="9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7000"/>
                            </p:stCondLst>
                            <p:childTnLst>
                              <p:par>
                                <p:cTn id="10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90" grpId="0"/>
      <p:bldP spid="47" grpId="0" animBg="1"/>
      <p:bldP spid="50" grpId="0" animBg="1"/>
      <p:bldP spid="51" grpId="0" animBg="1"/>
      <p:bldP spid="52" grpId="0" animBg="1"/>
      <p:bldP spid="59" grpId="0" animBg="1"/>
      <p:bldP spid="60" grpId="0" animBg="1"/>
      <p:bldP spid="10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002060"/>
                </a:solidFill>
              </a:rPr>
              <a:t>An example</a:t>
            </a:r>
            <a:r>
              <a:rPr lang="en-US" sz="3200" b="1" dirty="0"/>
              <a:t> to get </a:t>
            </a:r>
            <a:br>
              <a:rPr lang="en-US" sz="3200" b="1" dirty="0"/>
            </a:br>
            <a:r>
              <a:rPr lang="en-US" sz="3200" b="1" dirty="0"/>
              <a:t>an </a:t>
            </a:r>
            <a:r>
              <a:rPr lang="en-US" sz="3200" b="1" dirty="0">
                <a:solidFill>
                  <a:srgbClr val="7030A0"/>
                </a:solidFill>
              </a:rPr>
              <a:t>insight into this problem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7244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Let us look at the neighborhood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724400"/>
              </a:xfrm>
              <a:blipFill>
                <a:blip r:embed="rId2"/>
                <a:stretch>
                  <a:fillRect l="-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5" name="Cloud 4"/>
          <p:cNvSpPr/>
          <p:nvPr/>
        </p:nvSpPr>
        <p:spPr>
          <a:xfrm>
            <a:off x="1066800" y="1447800"/>
            <a:ext cx="7620000" cy="3657600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4" name="Group 93"/>
          <p:cNvGrpSpPr/>
          <p:nvPr/>
        </p:nvGrpSpPr>
        <p:grpSpPr>
          <a:xfrm>
            <a:off x="4267200" y="2416082"/>
            <a:ext cx="1447800" cy="1470118"/>
            <a:chOff x="4267200" y="2416082"/>
            <a:chExt cx="1447800" cy="1470118"/>
          </a:xfrm>
        </p:grpSpPr>
        <p:cxnSp>
          <p:nvCxnSpPr>
            <p:cNvPr id="12" name="Straight Arrow Connector 11"/>
            <p:cNvCxnSpPr>
              <a:stCxn id="6" idx="2"/>
            </p:cNvCxnSpPr>
            <p:nvPr/>
          </p:nvCxnSpPr>
          <p:spPr>
            <a:xfrm flipH="1" flipV="1">
              <a:off x="4267200" y="2971801"/>
              <a:ext cx="685800" cy="1523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6" idx="4"/>
            </p:cNvCxnSpPr>
            <p:nvPr/>
          </p:nvCxnSpPr>
          <p:spPr>
            <a:xfrm flipH="1">
              <a:off x="4800600" y="3200400"/>
              <a:ext cx="228600" cy="685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6" idx="5"/>
            </p:cNvCxnSpPr>
            <p:nvPr/>
          </p:nvCxnSpPr>
          <p:spPr>
            <a:xfrm>
              <a:off x="5083082" y="3178082"/>
              <a:ext cx="631918" cy="1747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endCxn id="7" idx="3"/>
            </p:cNvCxnSpPr>
            <p:nvPr/>
          </p:nvCxnSpPr>
          <p:spPr>
            <a:xfrm flipV="1">
              <a:off x="5105400" y="2568482"/>
              <a:ext cx="403318" cy="533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6" idx="0"/>
              <a:endCxn id="11" idx="5"/>
            </p:cNvCxnSpPr>
            <p:nvPr/>
          </p:nvCxnSpPr>
          <p:spPr>
            <a:xfrm flipH="1" flipV="1">
              <a:off x="4702082" y="2416082"/>
              <a:ext cx="327118" cy="6319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92"/>
          <p:cNvGrpSpPr/>
          <p:nvPr/>
        </p:nvGrpSpPr>
        <p:grpSpPr>
          <a:xfrm>
            <a:off x="4676219" y="3048000"/>
            <a:ext cx="429181" cy="369332"/>
            <a:chOff x="4676219" y="3048000"/>
            <a:chExt cx="429181" cy="369332"/>
          </a:xfrm>
        </p:grpSpPr>
        <p:sp>
          <p:nvSpPr>
            <p:cNvPr id="6" name="Oval 5"/>
            <p:cNvSpPr/>
            <p:nvPr/>
          </p:nvSpPr>
          <p:spPr>
            <a:xfrm>
              <a:off x="4953000" y="3048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4676219" y="3048000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6219" y="3048000"/>
                  <a:ext cx="352981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413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5" name="Group 94"/>
          <p:cNvGrpSpPr/>
          <p:nvPr/>
        </p:nvGrpSpPr>
        <p:grpSpPr>
          <a:xfrm>
            <a:off x="4005693" y="1992868"/>
            <a:ext cx="2019751" cy="2263446"/>
            <a:chOff x="4005693" y="1992868"/>
            <a:chExt cx="2019751" cy="2263446"/>
          </a:xfrm>
        </p:grpSpPr>
        <p:sp>
          <p:nvSpPr>
            <p:cNvPr id="7" name="Oval 6"/>
            <p:cNvSpPr/>
            <p:nvPr/>
          </p:nvSpPr>
          <p:spPr>
            <a:xfrm>
              <a:off x="5486400" y="2438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5715000" y="3352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4724400" y="3886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4114800" y="2895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4572000" y="2286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5638800" y="34406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8800" y="3440668"/>
                  <a:ext cx="38664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4005693" y="2971800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05693" y="2971800"/>
                  <a:ext cx="370614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 r="-2295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4488507" y="3886982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8507" y="3886982"/>
                  <a:ext cx="375423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333" r="-20968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4368213" y="1992868"/>
                  <a:ext cx="3561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𝒛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8213" y="1992868"/>
                  <a:ext cx="356187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5410200" y="25262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2526268"/>
                  <a:ext cx="375424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7" name="Group 96"/>
          <p:cNvGrpSpPr/>
          <p:nvPr/>
        </p:nvGrpSpPr>
        <p:grpSpPr>
          <a:xfrm>
            <a:off x="4572000" y="2514600"/>
            <a:ext cx="899230" cy="1219200"/>
            <a:chOff x="4572000" y="2514600"/>
            <a:chExt cx="899230" cy="1219200"/>
          </a:xfrm>
        </p:grpSpPr>
        <p:sp>
          <p:nvSpPr>
            <p:cNvPr id="85" name="TextBox 84"/>
            <p:cNvSpPr txBox="1"/>
            <p:nvPr/>
          </p:nvSpPr>
          <p:spPr>
            <a:xfrm>
              <a:off x="5184714" y="32004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3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676962" y="34260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5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572000" y="281642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12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814192" y="251460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10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5195192" y="28164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7</a:t>
              </a:r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610368" y="2895600"/>
            <a:ext cx="380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solidFill>
                  <a:srgbClr val="0070C0"/>
                </a:solidFill>
              </a:rPr>
              <a:t>G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3733800" y="1992868"/>
            <a:ext cx="2438400" cy="2350532"/>
            <a:chOff x="3733800" y="1992868"/>
            <a:chExt cx="2438400" cy="2350532"/>
          </a:xfrm>
        </p:grpSpPr>
        <p:grpSp>
          <p:nvGrpSpPr>
            <p:cNvPr id="96" name="Group 95"/>
            <p:cNvGrpSpPr/>
            <p:nvPr/>
          </p:nvGrpSpPr>
          <p:grpSpPr>
            <a:xfrm>
              <a:off x="3733800" y="1992868"/>
              <a:ext cx="2438400" cy="2350532"/>
              <a:chOff x="3733800" y="1992868"/>
              <a:chExt cx="2438400" cy="2350532"/>
            </a:xfrm>
          </p:grpSpPr>
          <p:cxnSp>
            <p:nvCxnSpPr>
              <p:cNvPr id="37" name="Straight Connector 36"/>
              <p:cNvCxnSpPr>
                <a:endCxn id="7" idx="7"/>
              </p:cNvCxnSpPr>
              <p:nvPr/>
            </p:nvCxnSpPr>
            <p:spPr>
              <a:xfrm flipH="1">
                <a:off x="5616482" y="2416082"/>
                <a:ext cx="408962" cy="44636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 flipH="1">
                <a:off x="5616482" y="2111282"/>
                <a:ext cx="98518" cy="327118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 flipH="1" flipV="1">
                <a:off x="5867400" y="3429000"/>
                <a:ext cx="304800" cy="196334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 flipH="1">
                <a:off x="5867400" y="3276600"/>
                <a:ext cx="304800" cy="130082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flipV="1">
                <a:off x="4800600" y="4038600"/>
                <a:ext cx="0" cy="30480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 flipH="1" flipV="1">
                <a:off x="4800600" y="4016282"/>
                <a:ext cx="282482" cy="240032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flipV="1">
                <a:off x="3733800" y="2971800"/>
                <a:ext cx="386580" cy="7620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3793262" y="2830832"/>
                <a:ext cx="327118" cy="140968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>
                <a:endCxn id="11" idx="2"/>
              </p:cNvCxnSpPr>
              <p:nvPr/>
            </p:nvCxnSpPr>
            <p:spPr>
              <a:xfrm>
                <a:off x="4267200" y="2177534"/>
                <a:ext cx="304800" cy="184666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 flipH="1">
                <a:off x="4676218" y="1992868"/>
                <a:ext cx="124384" cy="369332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4" name="Straight Connector 43"/>
            <p:cNvCxnSpPr/>
            <p:nvPr/>
          </p:nvCxnSpPr>
          <p:spPr>
            <a:xfrm flipV="1">
              <a:off x="5562600" y="3494042"/>
              <a:ext cx="152400" cy="131292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Oval 46"/>
          <p:cNvSpPr/>
          <p:nvPr/>
        </p:nvSpPr>
        <p:spPr>
          <a:xfrm>
            <a:off x="5657255" y="3292116"/>
            <a:ext cx="277859" cy="26164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297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002060"/>
                </a:solidFill>
              </a:rPr>
              <a:t>An example</a:t>
            </a:r>
            <a:r>
              <a:rPr lang="en-US" sz="3200" b="1" dirty="0"/>
              <a:t> to get </a:t>
            </a:r>
            <a:br>
              <a:rPr lang="en-US" sz="3200" b="1" dirty="0"/>
            </a:br>
            <a:r>
              <a:rPr lang="en-US" sz="3200" b="1" dirty="0"/>
              <a:t>an </a:t>
            </a:r>
            <a:r>
              <a:rPr lang="en-US" sz="3200" b="1" dirty="0">
                <a:solidFill>
                  <a:srgbClr val="7030A0"/>
                </a:solidFill>
              </a:rPr>
              <a:t>insight into this problem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</a:t>
                </a:r>
                <a:r>
                  <a:rPr lang="en-US" sz="2000" dirty="0"/>
                  <a:t> The shortest path to vertex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 is edge 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).</a:t>
                </a:r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8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5" name="Cloud 4"/>
          <p:cNvSpPr/>
          <p:nvPr/>
        </p:nvSpPr>
        <p:spPr>
          <a:xfrm>
            <a:off x="1066800" y="1447800"/>
            <a:ext cx="7620000" cy="3657600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4" name="Group 93"/>
          <p:cNvGrpSpPr/>
          <p:nvPr/>
        </p:nvGrpSpPr>
        <p:grpSpPr>
          <a:xfrm>
            <a:off x="4267200" y="2416082"/>
            <a:ext cx="1447800" cy="1470118"/>
            <a:chOff x="4267200" y="2416082"/>
            <a:chExt cx="1447800" cy="1470118"/>
          </a:xfrm>
        </p:grpSpPr>
        <p:cxnSp>
          <p:nvCxnSpPr>
            <p:cNvPr id="12" name="Straight Arrow Connector 11"/>
            <p:cNvCxnSpPr>
              <a:stCxn id="6" idx="2"/>
            </p:cNvCxnSpPr>
            <p:nvPr/>
          </p:nvCxnSpPr>
          <p:spPr>
            <a:xfrm flipH="1" flipV="1">
              <a:off x="4267200" y="2971801"/>
              <a:ext cx="685800" cy="1523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6" idx="4"/>
            </p:cNvCxnSpPr>
            <p:nvPr/>
          </p:nvCxnSpPr>
          <p:spPr>
            <a:xfrm flipH="1">
              <a:off x="4800600" y="3200400"/>
              <a:ext cx="228600" cy="685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6" idx="5"/>
            </p:cNvCxnSpPr>
            <p:nvPr/>
          </p:nvCxnSpPr>
          <p:spPr>
            <a:xfrm>
              <a:off x="5083082" y="3178082"/>
              <a:ext cx="631918" cy="1747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endCxn id="7" idx="3"/>
            </p:cNvCxnSpPr>
            <p:nvPr/>
          </p:nvCxnSpPr>
          <p:spPr>
            <a:xfrm flipV="1">
              <a:off x="5105400" y="2568482"/>
              <a:ext cx="403318" cy="533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6" idx="0"/>
              <a:endCxn id="11" idx="5"/>
            </p:cNvCxnSpPr>
            <p:nvPr/>
          </p:nvCxnSpPr>
          <p:spPr>
            <a:xfrm flipH="1" flipV="1">
              <a:off x="4702082" y="2416082"/>
              <a:ext cx="327118" cy="6319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92"/>
          <p:cNvGrpSpPr/>
          <p:nvPr/>
        </p:nvGrpSpPr>
        <p:grpSpPr>
          <a:xfrm>
            <a:off x="4676219" y="3048000"/>
            <a:ext cx="429181" cy="369332"/>
            <a:chOff x="4676219" y="3048000"/>
            <a:chExt cx="429181" cy="369332"/>
          </a:xfrm>
        </p:grpSpPr>
        <p:sp>
          <p:nvSpPr>
            <p:cNvPr id="6" name="Oval 5"/>
            <p:cNvSpPr/>
            <p:nvPr/>
          </p:nvSpPr>
          <p:spPr>
            <a:xfrm>
              <a:off x="4953000" y="3048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4676219" y="3048000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6219" y="3048000"/>
                  <a:ext cx="352981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413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5" name="Group 94"/>
          <p:cNvGrpSpPr/>
          <p:nvPr/>
        </p:nvGrpSpPr>
        <p:grpSpPr>
          <a:xfrm>
            <a:off x="4005693" y="1992868"/>
            <a:ext cx="2019751" cy="2263446"/>
            <a:chOff x="4005693" y="1992868"/>
            <a:chExt cx="2019751" cy="2263446"/>
          </a:xfrm>
        </p:grpSpPr>
        <p:sp>
          <p:nvSpPr>
            <p:cNvPr id="7" name="Oval 6"/>
            <p:cNvSpPr/>
            <p:nvPr/>
          </p:nvSpPr>
          <p:spPr>
            <a:xfrm>
              <a:off x="5486400" y="2438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5715000" y="3352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4724400" y="3886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4114800" y="2895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4572000" y="2286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5638800" y="34406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8800" y="3440668"/>
                  <a:ext cx="38664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4005693" y="2971800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05693" y="2971800"/>
                  <a:ext cx="370614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 r="-2295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4488507" y="3886982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8507" y="3886982"/>
                  <a:ext cx="375423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333" r="-20968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4368213" y="1992868"/>
                  <a:ext cx="3561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𝒛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8213" y="1992868"/>
                  <a:ext cx="356187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5410200" y="25262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2526268"/>
                  <a:ext cx="375424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6" name="Group 95"/>
          <p:cNvGrpSpPr/>
          <p:nvPr/>
        </p:nvGrpSpPr>
        <p:grpSpPr>
          <a:xfrm>
            <a:off x="3733800" y="1992868"/>
            <a:ext cx="2438400" cy="2350532"/>
            <a:chOff x="3733800" y="1992868"/>
            <a:chExt cx="2438400" cy="2350532"/>
          </a:xfrm>
        </p:grpSpPr>
        <p:cxnSp>
          <p:nvCxnSpPr>
            <p:cNvPr id="37" name="Straight Connector 36"/>
            <p:cNvCxnSpPr>
              <a:endCxn id="7" idx="7"/>
            </p:cNvCxnSpPr>
            <p:nvPr/>
          </p:nvCxnSpPr>
          <p:spPr>
            <a:xfrm flipH="1">
              <a:off x="5616482" y="2416082"/>
              <a:ext cx="408962" cy="44636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>
              <a:off x="5616482" y="2111282"/>
              <a:ext cx="98518" cy="327118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H="1" flipV="1">
              <a:off x="5867400" y="3429000"/>
              <a:ext cx="304800" cy="196334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H="1">
              <a:off x="5867400" y="3276600"/>
              <a:ext cx="304800" cy="130082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V="1">
              <a:off x="4800600" y="4038600"/>
              <a:ext cx="0" cy="30480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 flipV="1">
              <a:off x="4800600" y="4016282"/>
              <a:ext cx="282482" cy="240032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V="1">
              <a:off x="3733800" y="2971800"/>
              <a:ext cx="386580" cy="7620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3793262" y="2830832"/>
              <a:ext cx="327118" cy="140968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endCxn id="11" idx="2"/>
            </p:cNvCxnSpPr>
            <p:nvPr/>
          </p:nvCxnSpPr>
          <p:spPr>
            <a:xfrm>
              <a:off x="4267200" y="2177534"/>
              <a:ext cx="304800" cy="184666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H="1">
              <a:off x="4676218" y="1992868"/>
              <a:ext cx="124384" cy="369332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oup 96"/>
          <p:cNvGrpSpPr/>
          <p:nvPr/>
        </p:nvGrpSpPr>
        <p:grpSpPr>
          <a:xfrm>
            <a:off x="4572000" y="2514600"/>
            <a:ext cx="899230" cy="1219200"/>
            <a:chOff x="4572000" y="2514600"/>
            <a:chExt cx="899230" cy="1219200"/>
          </a:xfrm>
        </p:grpSpPr>
        <p:sp>
          <p:nvSpPr>
            <p:cNvPr id="85" name="TextBox 84"/>
            <p:cNvSpPr txBox="1"/>
            <p:nvPr/>
          </p:nvSpPr>
          <p:spPr>
            <a:xfrm>
              <a:off x="5184714" y="32004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3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676962" y="34260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5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572000" y="281642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12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814192" y="251460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10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5195192" y="28164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7</a:t>
              </a:r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610368" y="2895600"/>
            <a:ext cx="380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solidFill>
                  <a:srgbClr val="0070C0"/>
                </a:solidFill>
              </a:rPr>
              <a:t>G</a:t>
            </a:r>
          </a:p>
        </p:txBody>
      </p:sp>
      <p:sp>
        <p:nvSpPr>
          <p:cNvPr id="16" name="Freeform 15"/>
          <p:cNvSpPr/>
          <p:nvPr/>
        </p:nvSpPr>
        <p:spPr>
          <a:xfrm>
            <a:off x="2918982" y="2950029"/>
            <a:ext cx="2099332" cy="1654628"/>
          </a:xfrm>
          <a:custGeom>
            <a:avLst/>
            <a:gdLst>
              <a:gd name="connsiteX0" fmla="*/ 1261132 w 2099332"/>
              <a:gd name="connsiteY0" fmla="*/ 0 h 1654628"/>
              <a:gd name="connsiteX1" fmla="*/ 716847 w 2099332"/>
              <a:gd name="connsiteY1" fmla="*/ 119742 h 1654628"/>
              <a:gd name="connsiteX2" fmla="*/ 390275 w 2099332"/>
              <a:gd name="connsiteY2" fmla="*/ 206828 h 1654628"/>
              <a:gd name="connsiteX3" fmla="*/ 74589 w 2099332"/>
              <a:gd name="connsiteY3" fmla="*/ 435428 h 1654628"/>
              <a:gd name="connsiteX4" fmla="*/ 31047 w 2099332"/>
              <a:gd name="connsiteY4" fmla="*/ 751114 h 1654628"/>
              <a:gd name="connsiteX5" fmla="*/ 466475 w 2099332"/>
              <a:gd name="connsiteY5" fmla="*/ 1317171 h 1654628"/>
              <a:gd name="connsiteX6" fmla="*/ 1631247 w 2099332"/>
              <a:gd name="connsiteY6" fmla="*/ 1415142 h 1654628"/>
              <a:gd name="connsiteX7" fmla="*/ 2099332 w 2099332"/>
              <a:gd name="connsiteY7" fmla="*/ 1654628 h 165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9332" h="1654628">
                <a:moveTo>
                  <a:pt x="1261132" y="0"/>
                </a:moveTo>
                <a:lnTo>
                  <a:pt x="716847" y="119742"/>
                </a:lnTo>
                <a:cubicBezTo>
                  <a:pt x="571704" y="154213"/>
                  <a:pt x="497318" y="154214"/>
                  <a:pt x="390275" y="206828"/>
                </a:cubicBezTo>
                <a:cubicBezTo>
                  <a:pt x="283232" y="259442"/>
                  <a:pt x="134460" y="344714"/>
                  <a:pt x="74589" y="435428"/>
                </a:cubicBezTo>
                <a:cubicBezTo>
                  <a:pt x="14718" y="526142"/>
                  <a:pt x="-34267" y="604157"/>
                  <a:pt x="31047" y="751114"/>
                </a:cubicBezTo>
                <a:cubicBezTo>
                  <a:pt x="96361" y="898071"/>
                  <a:pt x="199775" y="1206500"/>
                  <a:pt x="466475" y="1317171"/>
                </a:cubicBezTo>
                <a:cubicBezTo>
                  <a:pt x="733175" y="1427842"/>
                  <a:pt x="1359104" y="1358899"/>
                  <a:pt x="1631247" y="1415142"/>
                </a:cubicBezTo>
                <a:cubicBezTo>
                  <a:pt x="1903390" y="1471385"/>
                  <a:pt x="2001361" y="1563006"/>
                  <a:pt x="2099332" y="1654628"/>
                </a:cubicBezTo>
              </a:path>
            </a:pathLst>
          </a:custGeom>
          <a:ln w="28575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5018314" y="3461657"/>
            <a:ext cx="1045398" cy="1433462"/>
          </a:xfrm>
          <a:custGeom>
            <a:avLst/>
            <a:gdLst>
              <a:gd name="connsiteX0" fmla="*/ 0 w 1045398"/>
              <a:gd name="connsiteY0" fmla="*/ 1143000 h 1433462"/>
              <a:gd name="connsiteX1" fmla="*/ 130629 w 1045398"/>
              <a:gd name="connsiteY1" fmla="*/ 1262743 h 1433462"/>
              <a:gd name="connsiteX2" fmla="*/ 413657 w 1045398"/>
              <a:gd name="connsiteY2" fmla="*/ 1426029 h 1433462"/>
              <a:gd name="connsiteX3" fmla="*/ 762000 w 1045398"/>
              <a:gd name="connsiteY3" fmla="*/ 1349829 h 1433462"/>
              <a:gd name="connsiteX4" fmla="*/ 903515 w 1045398"/>
              <a:gd name="connsiteY4" fmla="*/ 870857 h 1433462"/>
              <a:gd name="connsiteX5" fmla="*/ 1045029 w 1045398"/>
              <a:gd name="connsiteY5" fmla="*/ 304800 h 1433462"/>
              <a:gd name="connsiteX6" fmla="*/ 859972 w 1045398"/>
              <a:gd name="connsiteY6" fmla="*/ 0 h 1433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45398" h="1433462">
                <a:moveTo>
                  <a:pt x="0" y="1143000"/>
                </a:moveTo>
                <a:cubicBezTo>
                  <a:pt x="30843" y="1179286"/>
                  <a:pt x="61686" y="1215572"/>
                  <a:pt x="130629" y="1262743"/>
                </a:cubicBezTo>
                <a:cubicBezTo>
                  <a:pt x="199572" y="1309914"/>
                  <a:pt x="308429" y="1411515"/>
                  <a:pt x="413657" y="1426029"/>
                </a:cubicBezTo>
                <a:cubicBezTo>
                  <a:pt x="518886" y="1440543"/>
                  <a:pt x="680357" y="1442358"/>
                  <a:pt x="762000" y="1349829"/>
                </a:cubicBezTo>
                <a:cubicBezTo>
                  <a:pt x="843643" y="1257300"/>
                  <a:pt x="856344" y="1045028"/>
                  <a:pt x="903515" y="870857"/>
                </a:cubicBezTo>
                <a:cubicBezTo>
                  <a:pt x="950686" y="696686"/>
                  <a:pt x="1052286" y="449943"/>
                  <a:pt x="1045029" y="304800"/>
                </a:cubicBezTo>
                <a:cubicBezTo>
                  <a:pt x="1037772" y="159657"/>
                  <a:pt x="948872" y="79828"/>
                  <a:pt x="859972" y="0"/>
                </a:cubicBezTo>
              </a:path>
            </a:pathLst>
          </a:custGeom>
          <a:ln w="28575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>
            <a:endCxn id="19" idx="6"/>
          </p:cNvCxnSpPr>
          <p:nvPr/>
        </p:nvCxnSpPr>
        <p:spPr>
          <a:xfrm flipH="1" flipV="1">
            <a:off x="5878286" y="3461657"/>
            <a:ext cx="147158" cy="118254"/>
          </a:xfrm>
          <a:prstGeom prst="straightConnector1">
            <a:avLst/>
          </a:prstGeom>
          <a:ln w="28575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730732" y="4038600"/>
                <a:ext cx="6126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&gt;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0732" y="4038600"/>
                <a:ext cx="612668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333" r="-1188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Connector 49"/>
          <p:cNvCxnSpPr/>
          <p:nvPr/>
        </p:nvCxnSpPr>
        <p:spPr>
          <a:xfrm flipV="1">
            <a:off x="5562600" y="3494042"/>
            <a:ext cx="152400" cy="131292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5105400" y="3200400"/>
            <a:ext cx="631918" cy="174718"/>
          </a:xfrm>
          <a:prstGeom prst="straightConnector1">
            <a:avLst/>
          </a:prstGeom>
          <a:ln w="57150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5657255" y="3292116"/>
            <a:ext cx="277859" cy="26164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1253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6" grpId="0" animBg="1"/>
      <p:bldP spid="16" grpId="1" animBg="1"/>
      <p:bldP spid="19" grpId="0" animBg="1"/>
      <p:bldP spid="19" grpId="1" animBg="1"/>
      <p:bldP spid="13" grpId="0"/>
      <p:bldP spid="13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solidFill>
                  <a:srgbClr val="0070C0"/>
                </a:solidFill>
              </a:rPr>
              <a:t>Designing </a:t>
            </a:r>
            <a:r>
              <a:rPr lang="en-US" sz="2800" b="1" dirty="0"/>
              <a:t> </a:t>
            </a:r>
            <a:r>
              <a:rPr lang="en-US" sz="2800" b="1" dirty="0">
                <a:solidFill>
                  <a:srgbClr val="7030A0"/>
                </a:solidFill>
              </a:rPr>
              <a:t>a greedy algorithm </a:t>
            </a:r>
            <a:r>
              <a:rPr lang="en-US" sz="2800" b="1" dirty="0"/>
              <a:t>for shortest paths</a:t>
            </a:r>
            <a:br>
              <a:rPr lang="en-US" sz="2800" b="1" dirty="0"/>
            </a:br>
            <a:endParaRPr 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54102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457200" indent="-457200">
                  <a:buAutoNum type="arabicPeriod"/>
                </a:pPr>
                <a:endParaRPr lang="en-US" sz="2000" b="1" dirty="0"/>
              </a:p>
              <a:p>
                <a:pPr marL="457200" indent="-457200">
                  <a:buFont typeface="Arial" charset="0"/>
                  <a:buAutoNum type="arabicPeriod"/>
                </a:pPr>
                <a:r>
                  <a:rPr lang="en-US" sz="2000" b="1" dirty="0"/>
                  <a:t>Establish </a:t>
                </a:r>
                <a:r>
                  <a:rPr lang="en-US" sz="2000" dirty="0"/>
                  <a:t>a relation between </a:t>
                </a:r>
                <a:r>
                  <a:rPr lang="en-US" sz="2000" b="1" dirty="0"/>
                  <a:t>shortest paths </a:t>
                </a:r>
                <a:r>
                  <a:rPr lang="en-US" sz="2000" dirty="0"/>
                  <a:t>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𝑮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                                                                   and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                                                            </a:t>
                </a:r>
                <a:r>
                  <a:rPr lang="en-US" sz="2000" b="1" dirty="0"/>
                  <a:t>shortest paths </a:t>
                </a:r>
                <a:r>
                  <a:rPr lang="en-US" sz="2000" dirty="0"/>
                  <a:t>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𝑮</m:t>
                    </m:r>
                    <m:r>
                      <a:rPr lang="en-US" sz="2000" b="1" i="1" dirty="0" smtClean="0">
                        <a:latin typeface="Cambria Math"/>
                      </a:rPr>
                      <m:t>′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5410200"/>
              </a:xfrm>
              <a:blipFill rotWithShape="1">
                <a:blip r:embed="rId2"/>
                <a:stretch>
                  <a:fillRect l="-741" t="-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/>
              <p:cNvSpPr/>
              <p:nvPr/>
            </p:nvSpPr>
            <p:spPr>
              <a:xfrm>
                <a:off x="2667000" y="1828800"/>
                <a:ext cx="2514600" cy="609600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𝑮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ounded 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1828800"/>
                <a:ext cx="2514600" cy="609600"/>
              </a:xfrm>
              <a:prstGeom prst="round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ounded Rectangle 5"/>
              <p:cNvSpPr/>
              <p:nvPr/>
            </p:nvSpPr>
            <p:spPr>
              <a:xfrm>
                <a:off x="2819400" y="3657600"/>
                <a:ext cx="2133600" cy="609600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𝑮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ounded 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3657600"/>
                <a:ext cx="2133600" cy="609600"/>
              </a:xfrm>
              <a:prstGeom prst="round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257800" y="1981200"/>
                <a:ext cx="18620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instance of size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0" y="1981200"/>
                <a:ext cx="1862048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2951" t="-8197" r="-491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Down Arrow 7"/>
          <p:cNvSpPr/>
          <p:nvPr/>
        </p:nvSpPr>
        <p:spPr>
          <a:xfrm>
            <a:off x="2971800" y="2590800"/>
            <a:ext cx="1828800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Greedy</a:t>
            </a:r>
          </a:p>
          <a:p>
            <a:pPr algn="ctr"/>
            <a:r>
              <a:rPr lang="en-US" dirty="0"/>
              <a:t>step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257800" y="3733800"/>
                <a:ext cx="20479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instance of size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endParaRPr lang="en-US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0" y="3733800"/>
                <a:ext cx="2047997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2687" t="-8333" r="-447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3962400" y="4495800"/>
            <a:ext cx="2226424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322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6" grpId="0" animBg="1"/>
      <p:bldP spid="7" grpId="0"/>
      <p:bldP spid="8" grpId="0" animBg="1"/>
      <p:bldP spid="9" grpId="0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002060"/>
                </a:solidFill>
              </a:rPr>
              <a:t>An example</a:t>
            </a:r>
            <a:r>
              <a:rPr lang="en-US" sz="3200" b="1" dirty="0"/>
              <a:t> to get </a:t>
            </a:r>
            <a:br>
              <a:rPr lang="en-US" sz="3200" b="1" dirty="0"/>
            </a:br>
            <a:r>
              <a:rPr lang="en-US" sz="3200" b="1" dirty="0"/>
              <a:t>an </a:t>
            </a:r>
            <a:r>
              <a:rPr lang="en-US" sz="3200" b="1" dirty="0">
                <a:solidFill>
                  <a:srgbClr val="7030A0"/>
                </a:solidFill>
              </a:rPr>
              <a:t>insight into this problem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Can you remove vertex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 without affecting the distance from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 ?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5" name="Cloud 4"/>
          <p:cNvSpPr/>
          <p:nvPr/>
        </p:nvSpPr>
        <p:spPr>
          <a:xfrm>
            <a:off x="1066800" y="1447800"/>
            <a:ext cx="7620000" cy="3657600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4" name="Group 93"/>
          <p:cNvGrpSpPr/>
          <p:nvPr/>
        </p:nvGrpSpPr>
        <p:grpSpPr>
          <a:xfrm>
            <a:off x="4267200" y="2416082"/>
            <a:ext cx="1447800" cy="1470118"/>
            <a:chOff x="4267200" y="2416082"/>
            <a:chExt cx="1447800" cy="1470118"/>
          </a:xfrm>
        </p:grpSpPr>
        <p:cxnSp>
          <p:nvCxnSpPr>
            <p:cNvPr id="12" name="Straight Arrow Connector 11"/>
            <p:cNvCxnSpPr>
              <a:stCxn id="6" idx="2"/>
            </p:cNvCxnSpPr>
            <p:nvPr/>
          </p:nvCxnSpPr>
          <p:spPr>
            <a:xfrm flipH="1" flipV="1">
              <a:off x="4267200" y="2971801"/>
              <a:ext cx="685800" cy="1523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6" idx="4"/>
            </p:cNvCxnSpPr>
            <p:nvPr/>
          </p:nvCxnSpPr>
          <p:spPr>
            <a:xfrm flipH="1">
              <a:off x="4800600" y="3200400"/>
              <a:ext cx="228600" cy="685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6" idx="5"/>
            </p:cNvCxnSpPr>
            <p:nvPr/>
          </p:nvCxnSpPr>
          <p:spPr>
            <a:xfrm>
              <a:off x="5083082" y="3178082"/>
              <a:ext cx="631918" cy="174718"/>
            </a:xfrm>
            <a:prstGeom prst="straightConnector1">
              <a:avLst/>
            </a:prstGeom>
            <a:ln w="57150">
              <a:solidFill>
                <a:srgbClr val="006C3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endCxn id="7" idx="3"/>
            </p:cNvCxnSpPr>
            <p:nvPr/>
          </p:nvCxnSpPr>
          <p:spPr>
            <a:xfrm flipV="1">
              <a:off x="5105400" y="2568482"/>
              <a:ext cx="403318" cy="533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6" idx="0"/>
              <a:endCxn id="11" idx="5"/>
            </p:cNvCxnSpPr>
            <p:nvPr/>
          </p:nvCxnSpPr>
          <p:spPr>
            <a:xfrm flipH="1" flipV="1">
              <a:off x="4702082" y="2416082"/>
              <a:ext cx="327118" cy="6319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92"/>
          <p:cNvGrpSpPr/>
          <p:nvPr/>
        </p:nvGrpSpPr>
        <p:grpSpPr>
          <a:xfrm>
            <a:off x="4676219" y="3048000"/>
            <a:ext cx="429181" cy="369332"/>
            <a:chOff x="4676219" y="3048000"/>
            <a:chExt cx="429181" cy="369332"/>
          </a:xfrm>
        </p:grpSpPr>
        <p:sp>
          <p:nvSpPr>
            <p:cNvPr id="6" name="Oval 5"/>
            <p:cNvSpPr/>
            <p:nvPr/>
          </p:nvSpPr>
          <p:spPr>
            <a:xfrm>
              <a:off x="4953000" y="3048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4676219" y="3048000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6219" y="3048000"/>
                  <a:ext cx="352981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413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5" name="Group 94"/>
          <p:cNvGrpSpPr/>
          <p:nvPr/>
        </p:nvGrpSpPr>
        <p:grpSpPr>
          <a:xfrm>
            <a:off x="4005693" y="1992868"/>
            <a:ext cx="2019751" cy="2263446"/>
            <a:chOff x="4005693" y="1992868"/>
            <a:chExt cx="2019751" cy="2263446"/>
          </a:xfrm>
        </p:grpSpPr>
        <p:sp>
          <p:nvSpPr>
            <p:cNvPr id="7" name="Oval 6"/>
            <p:cNvSpPr/>
            <p:nvPr/>
          </p:nvSpPr>
          <p:spPr>
            <a:xfrm>
              <a:off x="5486400" y="2438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5715000" y="3352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4724400" y="3886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4114800" y="2895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4572000" y="2286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5638800" y="34406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8800" y="3440668"/>
                  <a:ext cx="38664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4005693" y="2971800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05693" y="2971800"/>
                  <a:ext cx="370614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 r="-2295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4488507" y="3886982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8507" y="3886982"/>
                  <a:ext cx="375423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333" r="-20968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4368213" y="1992868"/>
                  <a:ext cx="3561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𝒛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8213" y="1992868"/>
                  <a:ext cx="356187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5410200" y="25262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2526268"/>
                  <a:ext cx="375424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7" name="Straight Connector 36"/>
          <p:cNvCxnSpPr>
            <a:endCxn id="7" idx="7"/>
          </p:cNvCxnSpPr>
          <p:nvPr/>
        </p:nvCxnSpPr>
        <p:spPr>
          <a:xfrm flipH="1">
            <a:off x="5616482" y="2416082"/>
            <a:ext cx="408962" cy="44636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5616482" y="2111282"/>
            <a:ext cx="98518" cy="327118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4800600" y="4038600"/>
            <a:ext cx="0" cy="30480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 flipV="1">
            <a:off x="4800600" y="4016282"/>
            <a:ext cx="282482" cy="240032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3733800" y="2971800"/>
            <a:ext cx="386580" cy="7620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3793262" y="2830832"/>
            <a:ext cx="327118" cy="140968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endCxn id="11" idx="2"/>
          </p:cNvCxnSpPr>
          <p:nvPr/>
        </p:nvCxnSpPr>
        <p:spPr>
          <a:xfrm>
            <a:off x="4267200" y="2177534"/>
            <a:ext cx="304800" cy="184666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>
            <a:off x="4676218" y="1992868"/>
            <a:ext cx="124384" cy="369332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Group 96"/>
          <p:cNvGrpSpPr/>
          <p:nvPr/>
        </p:nvGrpSpPr>
        <p:grpSpPr>
          <a:xfrm>
            <a:off x="4572000" y="2514600"/>
            <a:ext cx="899230" cy="1219200"/>
            <a:chOff x="4572000" y="2514600"/>
            <a:chExt cx="899230" cy="1219200"/>
          </a:xfrm>
        </p:grpSpPr>
        <p:sp>
          <p:nvSpPr>
            <p:cNvPr id="85" name="TextBox 84"/>
            <p:cNvSpPr txBox="1"/>
            <p:nvPr/>
          </p:nvSpPr>
          <p:spPr>
            <a:xfrm>
              <a:off x="5184714" y="32004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3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676962" y="34260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5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572000" y="281642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12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814192" y="251460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10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5195192" y="28164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7</a:t>
              </a:r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610368" y="2895600"/>
            <a:ext cx="380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solidFill>
                  <a:srgbClr val="0070C0"/>
                </a:solidFill>
              </a:rPr>
              <a:t>G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5562600" y="3276600"/>
            <a:ext cx="609600" cy="348734"/>
            <a:chOff x="5562600" y="3276600"/>
            <a:chExt cx="609600" cy="348734"/>
          </a:xfrm>
        </p:grpSpPr>
        <p:cxnSp>
          <p:nvCxnSpPr>
            <p:cNvPr id="42" name="Straight Connector 41"/>
            <p:cNvCxnSpPr/>
            <p:nvPr/>
          </p:nvCxnSpPr>
          <p:spPr>
            <a:xfrm flipH="1" flipV="1">
              <a:off x="5867400" y="3429000"/>
              <a:ext cx="304800" cy="196334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H="1">
              <a:off x="5867400" y="3276600"/>
              <a:ext cx="304800" cy="130082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V="1">
              <a:off x="5562600" y="3494042"/>
              <a:ext cx="152400" cy="131292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/>
          <p:cNvGrpSpPr/>
          <p:nvPr/>
        </p:nvGrpSpPr>
        <p:grpSpPr>
          <a:xfrm>
            <a:off x="6705600" y="2698564"/>
            <a:ext cx="485162" cy="1644836"/>
            <a:chOff x="6705600" y="2698564"/>
            <a:chExt cx="485162" cy="1644836"/>
          </a:xfrm>
        </p:grpSpPr>
        <p:cxnSp>
          <p:nvCxnSpPr>
            <p:cNvPr id="71" name="Straight Connector 70"/>
            <p:cNvCxnSpPr/>
            <p:nvPr/>
          </p:nvCxnSpPr>
          <p:spPr>
            <a:xfrm flipH="1">
              <a:off x="6781800" y="3003364"/>
              <a:ext cx="408962" cy="44636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H="1">
              <a:off x="6781800" y="2698564"/>
              <a:ext cx="98518" cy="327118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flipH="1">
              <a:off x="6781800" y="3917764"/>
              <a:ext cx="408962" cy="44636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flipH="1">
              <a:off x="6781800" y="3612964"/>
              <a:ext cx="98518" cy="327118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V="1">
              <a:off x="6705600" y="4038600"/>
              <a:ext cx="0" cy="30480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4914900" y="2526268"/>
            <a:ext cx="1736818" cy="1436132"/>
            <a:chOff x="4914900" y="2526268"/>
            <a:chExt cx="1736818" cy="1436132"/>
          </a:xfrm>
        </p:grpSpPr>
        <p:grpSp>
          <p:nvGrpSpPr>
            <p:cNvPr id="58" name="Group 57"/>
            <p:cNvGrpSpPr/>
            <p:nvPr/>
          </p:nvGrpSpPr>
          <p:grpSpPr>
            <a:xfrm>
              <a:off x="4914900" y="2526268"/>
              <a:ext cx="1736818" cy="1436132"/>
              <a:chOff x="4914900" y="2526268"/>
              <a:chExt cx="1736818" cy="1436132"/>
            </a:xfrm>
          </p:grpSpPr>
          <p:cxnSp>
            <p:nvCxnSpPr>
              <p:cNvPr id="52" name="Straight Arrow Connector 51"/>
              <p:cNvCxnSpPr/>
              <p:nvPr/>
            </p:nvCxnSpPr>
            <p:spPr>
              <a:xfrm flipH="1">
                <a:off x="4914900" y="3505200"/>
                <a:ext cx="800101" cy="4572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/>
              <p:cNvCxnSpPr/>
              <p:nvPr/>
            </p:nvCxnSpPr>
            <p:spPr>
              <a:xfrm flipV="1">
                <a:off x="5867400" y="3080266"/>
                <a:ext cx="784318" cy="3048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/>
              <p:cNvCxnSpPr/>
              <p:nvPr/>
            </p:nvCxnSpPr>
            <p:spPr>
              <a:xfrm>
                <a:off x="5867400" y="3429000"/>
                <a:ext cx="784318" cy="49118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/>
              <p:cNvCxnSpPr>
                <a:stCxn id="8" idx="0"/>
                <a:endCxn id="32" idx="0"/>
              </p:cNvCxnSpPr>
              <p:nvPr/>
            </p:nvCxnSpPr>
            <p:spPr>
              <a:xfrm flipH="1" flipV="1">
                <a:off x="5597912" y="2526268"/>
                <a:ext cx="193288" cy="82653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Group 64"/>
            <p:cNvGrpSpPr/>
            <p:nvPr/>
          </p:nvGrpSpPr>
          <p:grpSpPr>
            <a:xfrm>
              <a:off x="5286562" y="2819400"/>
              <a:ext cx="1176846" cy="1143000"/>
              <a:chOff x="5286562" y="2819400"/>
              <a:chExt cx="1176846" cy="1143000"/>
            </a:xfrm>
          </p:grpSpPr>
          <p:sp>
            <p:nvSpPr>
              <p:cNvPr id="84" name="TextBox 83"/>
              <p:cNvSpPr txBox="1"/>
              <p:nvPr/>
            </p:nvSpPr>
            <p:spPr>
              <a:xfrm>
                <a:off x="5286562" y="3654623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7030A0"/>
                    </a:solidFill>
                  </a:rPr>
                  <a:t>3</a:t>
                </a:r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5715000" y="2819400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7030A0"/>
                    </a:solidFill>
                  </a:rPr>
                  <a:t>2</a:t>
                </a:r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6048562" y="3581400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7030A0"/>
                    </a:solidFill>
                  </a:rPr>
                  <a:t>8</a:t>
                </a:r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6096000" y="2968823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7030A0"/>
                    </a:solidFill>
                  </a:rPr>
                  <a:t>21</a:t>
                </a:r>
              </a:p>
            </p:txBody>
          </p:sp>
        </p:grpSp>
      </p:grpSp>
      <p:grpSp>
        <p:nvGrpSpPr>
          <p:cNvPr id="64" name="Group 63"/>
          <p:cNvGrpSpPr/>
          <p:nvPr/>
        </p:nvGrpSpPr>
        <p:grpSpPr>
          <a:xfrm>
            <a:off x="6411186" y="2971800"/>
            <a:ext cx="419564" cy="1295400"/>
            <a:chOff x="6411186" y="2971800"/>
            <a:chExt cx="419564" cy="1295400"/>
          </a:xfrm>
        </p:grpSpPr>
        <p:grpSp>
          <p:nvGrpSpPr>
            <p:cNvPr id="62" name="Group 61"/>
            <p:cNvGrpSpPr/>
            <p:nvPr/>
          </p:nvGrpSpPr>
          <p:grpSpPr>
            <a:xfrm>
              <a:off x="6629400" y="2971800"/>
              <a:ext cx="152400" cy="1066800"/>
              <a:chOff x="6629400" y="2971800"/>
              <a:chExt cx="152400" cy="1066800"/>
            </a:xfrm>
          </p:grpSpPr>
          <p:sp>
            <p:nvSpPr>
              <p:cNvPr id="59" name="Oval 58"/>
              <p:cNvSpPr/>
              <p:nvPr/>
            </p:nvSpPr>
            <p:spPr>
              <a:xfrm>
                <a:off x="6629400" y="29718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6629400" y="38862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TextBox 98"/>
                <p:cNvSpPr txBox="1"/>
                <p:nvPr/>
              </p:nvSpPr>
              <p:spPr>
                <a:xfrm>
                  <a:off x="6411186" y="3897868"/>
                  <a:ext cx="36099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𝒓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9" name="TextBox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1186" y="3897868"/>
                  <a:ext cx="360996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2203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TextBox 99"/>
                <p:cNvSpPr txBox="1"/>
                <p:nvPr/>
              </p:nvSpPr>
              <p:spPr>
                <a:xfrm>
                  <a:off x="6497004" y="3048000"/>
                  <a:ext cx="3337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0" name="TextBox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7004" y="3048000"/>
                  <a:ext cx="333746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197" r="-236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77015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6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0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002060"/>
                </a:solidFill>
              </a:rPr>
              <a:t>An</a:t>
            </a:r>
            <a:r>
              <a:rPr lang="en-US" sz="3200" b="1" dirty="0"/>
              <a:t> </a:t>
            </a:r>
            <a:r>
              <a:rPr lang="en-US" sz="3200" b="1" dirty="0">
                <a:solidFill>
                  <a:srgbClr val="002060"/>
                </a:solidFill>
              </a:rPr>
              <a:t>example</a:t>
            </a:r>
            <a:r>
              <a:rPr lang="en-US" sz="3200" b="1" dirty="0"/>
              <a:t> to get </a:t>
            </a:r>
            <a:br>
              <a:rPr lang="en-US" sz="3200" b="1" dirty="0"/>
            </a:br>
            <a:r>
              <a:rPr lang="en-US" sz="3200" b="1" dirty="0"/>
              <a:t>an </a:t>
            </a:r>
            <a:r>
              <a:rPr lang="en-US" sz="3200" b="1" dirty="0">
                <a:solidFill>
                  <a:srgbClr val="7030A0"/>
                </a:solidFill>
              </a:rPr>
              <a:t>insight into this problem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5" name="Cloud 4"/>
          <p:cNvSpPr/>
          <p:nvPr/>
        </p:nvSpPr>
        <p:spPr>
          <a:xfrm>
            <a:off x="1066800" y="1447800"/>
            <a:ext cx="7620000" cy="3657600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4" name="Group 93"/>
          <p:cNvGrpSpPr/>
          <p:nvPr/>
        </p:nvGrpSpPr>
        <p:grpSpPr>
          <a:xfrm>
            <a:off x="4267200" y="2416082"/>
            <a:ext cx="1241518" cy="1470118"/>
            <a:chOff x="4267200" y="2416082"/>
            <a:chExt cx="1241518" cy="1470118"/>
          </a:xfrm>
        </p:grpSpPr>
        <p:cxnSp>
          <p:nvCxnSpPr>
            <p:cNvPr id="12" name="Straight Arrow Connector 11"/>
            <p:cNvCxnSpPr/>
            <p:nvPr/>
          </p:nvCxnSpPr>
          <p:spPr>
            <a:xfrm flipH="1" flipV="1">
              <a:off x="4267200" y="2971801"/>
              <a:ext cx="685800" cy="1523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H="1">
              <a:off x="4800600" y="3200400"/>
              <a:ext cx="228600" cy="685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endCxn id="7" idx="3"/>
            </p:cNvCxnSpPr>
            <p:nvPr/>
          </p:nvCxnSpPr>
          <p:spPr>
            <a:xfrm flipV="1">
              <a:off x="5105400" y="2568482"/>
              <a:ext cx="403318" cy="533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endCxn id="11" idx="5"/>
            </p:cNvCxnSpPr>
            <p:nvPr/>
          </p:nvCxnSpPr>
          <p:spPr>
            <a:xfrm flipH="1" flipV="1">
              <a:off x="4702082" y="2416082"/>
              <a:ext cx="327118" cy="6319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/>
          <p:nvPr/>
        </p:nvGrpSpPr>
        <p:grpSpPr>
          <a:xfrm>
            <a:off x="4005693" y="1992868"/>
            <a:ext cx="1779931" cy="2263446"/>
            <a:chOff x="4005693" y="1992868"/>
            <a:chExt cx="1779931" cy="2263446"/>
          </a:xfrm>
        </p:grpSpPr>
        <p:sp>
          <p:nvSpPr>
            <p:cNvPr id="7" name="Oval 6"/>
            <p:cNvSpPr/>
            <p:nvPr/>
          </p:nvSpPr>
          <p:spPr>
            <a:xfrm>
              <a:off x="5486400" y="2438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4724400" y="3886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4114800" y="2895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4572000" y="2286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4005693" y="2971800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05693" y="2971800"/>
                  <a:ext cx="37061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2295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4488507" y="3886982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8507" y="3886982"/>
                  <a:ext cx="375423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 r="-20968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4368213" y="1992868"/>
                  <a:ext cx="3561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𝒛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8213" y="1992868"/>
                  <a:ext cx="356187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5410200" y="25262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2526268"/>
                  <a:ext cx="375424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7" name="Straight Connector 36"/>
          <p:cNvCxnSpPr>
            <a:endCxn id="7" idx="7"/>
          </p:cNvCxnSpPr>
          <p:nvPr/>
        </p:nvCxnSpPr>
        <p:spPr>
          <a:xfrm flipH="1">
            <a:off x="5616482" y="2416082"/>
            <a:ext cx="408962" cy="44636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5616482" y="2111282"/>
            <a:ext cx="98518" cy="327118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4800600" y="4038600"/>
            <a:ext cx="0" cy="30480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 flipV="1">
            <a:off x="4800600" y="4016282"/>
            <a:ext cx="282482" cy="240032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3733800" y="2971800"/>
            <a:ext cx="386580" cy="7620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3793262" y="2830832"/>
            <a:ext cx="327118" cy="140968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endCxn id="11" idx="2"/>
          </p:cNvCxnSpPr>
          <p:nvPr/>
        </p:nvCxnSpPr>
        <p:spPr>
          <a:xfrm>
            <a:off x="4267200" y="2177534"/>
            <a:ext cx="304800" cy="184666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>
            <a:off x="4676218" y="1992868"/>
            <a:ext cx="124384" cy="369332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Group 96"/>
          <p:cNvGrpSpPr/>
          <p:nvPr/>
        </p:nvGrpSpPr>
        <p:grpSpPr>
          <a:xfrm>
            <a:off x="4572000" y="2514600"/>
            <a:ext cx="899230" cy="1219200"/>
            <a:chOff x="4572000" y="2514600"/>
            <a:chExt cx="899230" cy="1219200"/>
          </a:xfrm>
        </p:grpSpPr>
        <p:sp>
          <p:nvSpPr>
            <p:cNvPr id="86" name="TextBox 85"/>
            <p:cNvSpPr txBox="1"/>
            <p:nvPr/>
          </p:nvSpPr>
          <p:spPr>
            <a:xfrm>
              <a:off x="4676962" y="34260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5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572000" y="281642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12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814192" y="251460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10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5195192" y="28164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7</a:t>
              </a:r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610368" y="2895600"/>
            <a:ext cx="460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solidFill>
                  <a:srgbClr val="0070C0"/>
                </a:solidFill>
              </a:rPr>
              <a:t>G’</a:t>
            </a:r>
          </a:p>
        </p:txBody>
      </p:sp>
      <p:grpSp>
        <p:nvGrpSpPr>
          <p:cNvPr id="63" name="Group 62"/>
          <p:cNvGrpSpPr/>
          <p:nvPr/>
        </p:nvGrpSpPr>
        <p:grpSpPr>
          <a:xfrm>
            <a:off x="6705600" y="2698564"/>
            <a:ext cx="485162" cy="1644836"/>
            <a:chOff x="6705600" y="2698564"/>
            <a:chExt cx="485162" cy="1644836"/>
          </a:xfrm>
        </p:grpSpPr>
        <p:cxnSp>
          <p:nvCxnSpPr>
            <p:cNvPr id="71" name="Straight Connector 70"/>
            <p:cNvCxnSpPr/>
            <p:nvPr/>
          </p:nvCxnSpPr>
          <p:spPr>
            <a:xfrm flipH="1">
              <a:off x="6781800" y="3003364"/>
              <a:ext cx="408962" cy="44636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H="1">
              <a:off x="6781800" y="2698564"/>
              <a:ext cx="98518" cy="327118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flipH="1">
              <a:off x="6781800" y="3917764"/>
              <a:ext cx="408962" cy="44636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flipH="1">
              <a:off x="6781800" y="3612964"/>
              <a:ext cx="98518" cy="327118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V="1">
              <a:off x="6705600" y="4038600"/>
              <a:ext cx="0" cy="30480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4914900" y="2526268"/>
            <a:ext cx="1736818" cy="1436132"/>
            <a:chOff x="4914900" y="2526268"/>
            <a:chExt cx="1736818" cy="1436132"/>
          </a:xfrm>
        </p:grpSpPr>
        <p:grpSp>
          <p:nvGrpSpPr>
            <p:cNvPr id="58" name="Group 57"/>
            <p:cNvGrpSpPr/>
            <p:nvPr/>
          </p:nvGrpSpPr>
          <p:grpSpPr>
            <a:xfrm>
              <a:off x="4914900" y="2526268"/>
              <a:ext cx="1736818" cy="1436132"/>
              <a:chOff x="4914900" y="2526268"/>
              <a:chExt cx="1736818" cy="1436132"/>
            </a:xfrm>
          </p:grpSpPr>
          <p:cxnSp>
            <p:nvCxnSpPr>
              <p:cNvPr id="52" name="Straight Arrow Connector 51"/>
              <p:cNvCxnSpPr/>
              <p:nvPr/>
            </p:nvCxnSpPr>
            <p:spPr>
              <a:xfrm flipH="1">
                <a:off x="4914900" y="3505200"/>
                <a:ext cx="800101" cy="4572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/>
              <p:cNvCxnSpPr/>
              <p:nvPr/>
            </p:nvCxnSpPr>
            <p:spPr>
              <a:xfrm flipV="1">
                <a:off x="5867400" y="3080266"/>
                <a:ext cx="784318" cy="3048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/>
              <p:cNvCxnSpPr/>
              <p:nvPr/>
            </p:nvCxnSpPr>
            <p:spPr>
              <a:xfrm>
                <a:off x="5867400" y="3429000"/>
                <a:ext cx="784318" cy="49118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/>
              <p:cNvCxnSpPr>
                <a:endCxn id="32" idx="0"/>
              </p:cNvCxnSpPr>
              <p:nvPr/>
            </p:nvCxnSpPr>
            <p:spPr>
              <a:xfrm flipH="1" flipV="1">
                <a:off x="5597912" y="2526268"/>
                <a:ext cx="193288" cy="82653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Group 64"/>
            <p:cNvGrpSpPr/>
            <p:nvPr/>
          </p:nvGrpSpPr>
          <p:grpSpPr>
            <a:xfrm>
              <a:off x="5286562" y="2819400"/>
              <a:ext cx="1176846" cy="1143000"/>
              <a:chOff x="5286562" y="2819400"/>
              <a:chExt cx="1176846" cy="1143000"/>
            </a:xfrm>
          </p:grpSpPr>
          <p:sp>
            <p:nvSpPr>
              <p:cNvPr id="84" name="TextBox 83"/>
              <p:cNvSpPr txBox="1"/>
              <p:nvPr/>
            </p:nvSpPr>
            <p:spPr>
              <a:xfrm>
                <a:off x="5286562" y="3654623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7030A0"/>
                    </a:solidFill>
                  </a:rPr>
                  <a:t>3</a:t>
                </a:r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5715000" y="2819400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7030A0"/>
                    </a:solidFill>
                  </a:rPr>
                  <a:t>2</a:t>
                </a:r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6048562" y="3581400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7030A0"/>
                    </a:solidFill>
                  </a:rPr>
                  <a:t>8</a:t>
                </a:r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6096000" y="2968823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7030A0"/>
                    </a:solidFill>
                  </a:rPr>
                  <a:t>21</a:t>
                </a:r>
              </a:p>
            </p:txBody>
          </p:sp>
        </p:grpSp>
      </p:grpSp>
      <p:grpSp>
        <p:nvGrpSpPr>
          <p:cNvPr id="64" name="Group 63"/>
          <p:cNvGrpSpPr/>
          <p:nvPr/>
        </p:nvGrpSpPr>
        <p:grpSpPr>
          <a:xfrm>
            <a:off x="6411186" y="2971800"/>
            <a:ext cx="419564" cy="1295400"/>
            <a:chOff x="6411186" y="2971800"/>
            <a:chExt cx="419564" cy="1295400"/>
          </a:xfrm>
        </p:grpSpPr>
        <p:grpSp>
          <p:nvGrpSpPr>
            <p:cNvPr id="62" name="Group 61"/>
            <p:cNvGrpSpPr/>
            <p:nvPr/>
          </p:nvGrpSpPr>
          <p:grpSpPr>
            <a:xfrm>
              <a:off x="6629400" y="2971800"/>
              <a:ext cx="152400" cy="1066800"/>
              <a:chOff x="6629400" y="2971800"/>
              <a:chExt cx="152400" cy="1066800"/>
            </a:xfrm>
          </p:grpSpPr>
          <p:sp>
            <p:nvSpPr>
              <p:cNvPr id="59" name="Oval 58"/>
              <p:cNvSpPr/>
              <p:nvPr/>
            </p:nvSpPr>
            <p:spPr>
              <a:xfrm>
                <a:off x="6629400" y="29718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6629400" y="38862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TextBox 98"/>
                <p:cNvSpPr txBox="1"/>
                <p:nvPr/>
              </p:nvSpPr>
              <p:spPr>
                <a:xfrm>
                  <a:off x="6411186" y="3897868"/>
                  <a:ext cx="36099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𝒓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9" name="TextBox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1186" y="3897868"/>
                  <a:ext cx="360996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203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TextBox 99"/>
                <p:cNvSpPr txBox="1"/>
                <p:nvPr/>
              </p:nvSpPr>
              <p:spPr>
                <a:xfrm>
                  <a:off x="6497004" y="3048000"/>
                  <a:ext cx="3337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0" name="TextBox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7004" y="3048000"/>
                  <a:ext cx="333746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236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" name="Oval 12"/>
          <p:cNvSpPr/>
          <p:nvPr/>
        </p:nvSpPr>
        <p:spPr>
          <a:xfrm rot="1318162">
            <a:off x="4881190" y="3160435"/>
            <a:ext cx="1052962" cy="229353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5334000" y="2797082"/>
            <a:ext cx="1295400" cy="1143000"/>
            <a:chOff x="5402615" y="2971800"/>
            <a:chExt cx="1295400" cy="1143000"/>
          </a:xfrm>
        </p:grpSpPr>
        <p:sp>
          <p:nvSpPr>
            <p:cNvPr id="114" name="TextBox 113"/>
            <p:cNvSpPr txBox="1"/>
            <p:nvPr/>
          </p:nvSpPr>
          <p:spPr>
            <a:xfrm>
              <a:off x="5402615" y="3807023"/>
              <a:ext cx="4058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 </a:t>
              </a:r>
              <a:r>
                <a:rPr lang="en-US" sz="1400" dirty="0">
                  <a:solidFill>
                    <a:srgbClr val="FF0000"/>
                  </a:solidFill>
                </a:rPr>
                <a:t>+3</a:t>
              </a: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5867400" y="2971800"/>
              <a:ext cx="3658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+3</a:t>
              </a: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6164615" y="3753141"/>
              <a:ext cx="4058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 </a:t>
              </a:r>
              <a:r>
                <a:rPr lang="en-US" sz="1400" dirty="0">
                  <a:solidFill>
                    <a:srgbClr val="FF0000"/>
                  </a:solidFill>
                </a:rPr>
                <a:t>+3</a:t>
              </a: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6292135" y="3121223"/>
              <a:ext cx="4058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 </a:t>
              </a:r>
              <a:r>
                <a:rPr lang="en-US" sz="1400" dirty="0">
                  <a:solidFill>
                    <a:srgbClr val="FF0000"/>
                  </a:solidFill>
                </a:rPr>
                <a:t>+3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/>
              <p:cNvSpPr txBox="1"/>
              <p:nvPr/>
            </p:nvSpPr>
            <p:spPr>
              <a:xfrm>
                <a:off x="5039586" y="3212068"/>
                <a:ext cx="3529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𝒔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8" name="TextBox 1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9586" y="3212068"/>
                <a:ext cx="352981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2241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1082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11.3|1.9|5.4|1.8|1.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7|4.2|7.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7|4.2|7.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2.5|3.9|0.9|1.1|1.6|2.7|2.1|1.8|14.3|8.7|15.3|7.4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13379</TotalTime>
  <Words>1710</Words>
  <Application>Microsoft Macintosh PowerPoint</Application>
  <PresentationFormat>On-screen Show (4:3)</PresentationFormat>
  <Paragraphs>474</Paragraphs>
  <Slides>29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Cambria Math</vt:lpstr>
      <vt:lpstr>Wingdings</vt:lpstr>
      <vt:lpstr>Office Theme</vt:lpstr>
      <vt:lpstr>Design and Analysis of Algorithms </vt:lpstr>
      <vt:lpstr>Recap of last lecture</vt:lpstr>
      <vt:lpstr>Problem Definition</vt:lpstr>
      <vt:lpstr>An example to get  an insight into this problem</vt:lpstr>
      <vt:lpstr>An example to get  an insight into this problem</vt:lpstr>
      <vt:lpstr>An example to get  an insight into this problem</vt:lpstr>
      <vt:lpstr>Designing  a greedy algorithm for shortest paths </vt:lpstr>
      <vt:lpstr>An example to get  an insight into this problem</vt:lpstr>
      <vt:lpstr>An example to get  an insight into this problem</vt:lpstr>
      <vt:lpstr>An example to get  an insight into this problem</vt:lpstr>
      <vt:lpstr>How to compute instance G′ </vt:lpstr>
      <vt:lpstr>Shortcomings of the algorithm</vt:lpstr>
      <vt:lpstr>Properties  of a shortest path</vt:lpstr>
      <vt:lpstr>Optimal subpath property</vt:lpstr>
      <vt:lpstr>Exploiting the positive weight on edges </vt:lpstr>
      <vt:lpstr>More insights … </vt:lpstr>
      <vt:lpstr>Complete picture of all shortest paths ?</vt:lpstr>
      <vt:lpstr>Designing the algorithm … </vt:lpstr>
      <vt:lpstr>PowerPoint Presentation</vt:lpstr>
      <vt:lpstr>Dijkstra’s algorithm</vt:lpstr>
      <vt:lpstr>PowerPoint Presentation</vt:lpstr>
      <vt:lpstr>Dijkstra’s algorithm</vt:lpstr>
      <vt:lpstr>Dijkstra’s algorithm</vt:lpstr>
      <vt:lpstr>Dijkstra’s algorithm</vt:lpstr>
      <vt:lpstr>Quiz 1 problem</vt:lpstr>
      <vt:lpstr>Solving the 2 smaller instances</vt:lpstr>
      <vt:lpstr>The combine step</vt:lpstr>
      <vt:lpstr>The combine step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Surender Baswana</cp:lastModifiedBy>
  <cp:revision>1330</cp:revision>
  <dcterms:created xsi:type="dcterms:W3CDTF">2011-12-03T04:13:03Z</dcterms:created>
  <dcterms:modified xsi:type="dcterms:W3CDTF">2022-08-26T06:21:05Z</dcterms:modified>
</cp:coreProperties>
</file>