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8"/>
  </p:notesMasterIdLst>
  <p:sldIdLst>
    <p:sldId id="539" r:id="rId2"/>
    <p:sldId id="504" r:id="rId3"/>
    <p:sldId id="563" r:id="rId4"/>
    <p:sldId id="506" r:id="rId5"/>
    <p:sldId id="565" r:id="rId6"/>
    <p:sldId id="554" r:id="rId7"/>
    <p:sldId id="388" r:id="rId8"/>
    <p:sldId id="390" r:id="rId9"/>
    <p:sldId id="391" r:id="rId10"/>
    <p:sldId id="424" r:id="rId11"/>
    <p:sldId id="561" r:id="rId12"/>
    <p:sldId id="553" r:id="rId13"/>
    <p:sldId id="425" r:id="rId14"/>
    <p:sldId id="427" r:id="rId15"/>
    <p:sldId id="397" r:id="rId16"/>
    <p:sldId id="398" r:id="rId17"/>
    <p:sldId id="399" r:id="rId18"/>
    <p:sldId id="400" r:id="rId19"/>
    <p:sldId id="394" r:id="rId20"/>
    <p:sldId id="422" r:id="rId21"/>
    <p:sldId id="402" r:id="rId22"/>
    <p:sldId id="429" r:id="rId23"/>
    <p:sldId id="404" r:id="rId24"/>
    <p:sldId id="552" r:id="rId25"/>
    <p:sldId id="405" r:id="rId26"/>
    <p:sldId id="406" r:id="rId27"/>
    <p:sldId id="410" r:id="rId28"/>
    <p:sldId id="409" r:id="rId29"/>
    <p:sldId id="421" r:id="rId30"/>
    <p:sldId id="507" r:id="rId31"/>
    <p:sldId id="501" r:id="rId32"/>
    <p:sldId id="485" r:id="rId33"/>
    <p:sldId id="502" r:id="rId34"/>
    <p:sldId id="508" r:id="rId35"/>
    <p:sldId id="545" r:id="rId36"/>
    <p:sldId id="54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4143" autoAdjust="0"/>
  </p:normalViewPr>
  <p:slideViewPr>
    <p:cSldViewPr>
      <p:cViewPr varScale="1">
        <p:scale>
          <a:sx n="72" d="100"/>
          <a:sy n="72" d="100"/>
        </p:scale>
        <p:origin x="100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12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60.png"/><Relationship Id="rId10" Type="http://schemas.openxmlformats.org/officeDocument/2006/relationships/image" Target="../media/image24.png"/><Relationship Id="rId4" Type="http://schemas.openxmlformats.org/officeDocument/2006/relationships/image" Target="../media/image50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0.png"/><Relationship Id="rId7" Type="http://schemas.openxmlformats.org/officeDocument/2006/relationships/image" Target="../media/image25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1.png"/><Relationship Id="rId7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3" Type="http://schemas.openxmlformats.org/officeDocument/2006/relationships/image" Target="../media/image180.png"/><Relationship Id="rId7" Type="http://schemas.openxmlformats.org/officeDocument/2006/relationships/image" Target="../media/image1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60.png"/><Relationship Id="rId10" Type="http://schemas.openxmlformats.org/officeDocument/2006/relationships/image" Target="../media/image12.png"/><Relationship Id="rId4" Type="http://schemas.openxmlformats.org/officeDocument/2006/relationships/image" Target="../media/image50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1.png"/><Relationship Id="rId7" Type="http://schemas.openxmlformats.org/officeDocument/2006/relationships/image" Target="../media/image17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2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01.png"/><Relationship Id="rId7" Type="http://schemas.openxmlformats.org/officeDocument/2006/relationships/image" Target="../media/image25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0.png"/><Relationship Id="rId7" Type="http://schemas.openxmlformats.org/officeDocument/2006/relationships/image" Target="../media/image2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0.png"/><Relationship Id="rId10" Type="http://schemas.openxmlformats.org/officeDocument/2006/relationships/image" Target="../media/image32.png"/><Relationship Id="rId4" Type="http://schemas.openxmlformats.org/officeDocument/2006/relationships/image" Target="../media/image250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72.png"/><Relationship Id="rId7" Type="http://schemas.openxmlformats.org/officeDocument/2006/relationships/image" Target="../media/image11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2.png"/><Relationship Id="rId5" Type="http://schemas.openxmlformats.org/officeDocument/2006/relationships/image" Target="../media/image92.png"/><Relationship Id="rId10" Type="http://schemas.openxmlformats.org/officeDocument/2006/relationships/image" Target="../media/image34.png"/><Relationship Id="rId4" Type="http://schemas.openxmlformats.org/officeDocument/2006/relationships/image" Target="../media/image81.png"/><Relationship Id="rId9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43.png"/><Relationship Id="rId4" Type="http://schemas.openxmlformats.org/officeDocument/2006/relationships/image" Target="../media/image351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0.png"/><Relationship Id="rId7" Type="http://schemas.openxmlformats.org/officeDocument/2006/relationships/image" Target="../media/image45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350.png"/><Relationship Id="rId4" Type="http://schemas.openxmlformats.org/officeDocument/2006/relationships/image" Target="../media/image43.png"/><Relationship Id="rId9" Type="http://schemas.openxmlformats.org/officeDocument/2006/relationships/image" Target="../media/image4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8" Type="http://schemas.openxmlformats.org/officeDocument/2006/relationships/image" Target="../media/image70.png"/><Relationship Id="rId12" Type="http://schemas.openxmlformats.org/officeDocument/2006/relationships/image" Target="../media/image311.png"/><Relationship Id="rId7" Type="http://schemas.openxmlformats.org/officeDocument/2006/relationships/image" Target="../media/image600.png"/><Relationship Id="rId17" Type="http://schemas.openxmlformats.org/officeDocument/2006/relationships/image" Target="../media/image101.png"/><Relationship Id="rId2" Type="http://schemas.openxmlformats.org/officeDocument/2006/relationships/image" Target="../media/image111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1.png"/><Relationship Id="rId15" Type="http://schemas.openxmlformats.org/officeDocument/2006/relationships/image" Target="../media/image61.png"/><Relationship Id="rId10" Type="http://schemas.openxmlformats.org/officeDocument/2006/relationships/image" Target="../media/image91.png"/><Relationship Id="rId9" Type="http://schemas.openxmlformats.org/officeDocument/2006/relationships/image" Target="../media/image80.png"/><Relationship Id="rId1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0.png"/><Relationship Id="rId7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70.png"/><Relationship Id="rId4" Type="http://schemas.openxmlformats.org/officeDocument/2006/relationships/image" Target="../media/image3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0.png"/><Relationship Id="rId7" Type="http://schemas.openxmlformats.org/officeDocument/2006/relationships/image" Target="../media/image60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470.png"/><Relationship Id="rId4" Type="http://schemas.openxmlformats.org/officeDocument/2006/relationships/image" Target="../media/image3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0.png"/><Relationship Id="rId7" Type="http://schemas.openxmlformats.org/officeDocument/2006/relationships/image" Target="../media/image60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470.png"/><Relationship Id="rId4" Type="http://schemas.openxmlformats.org/officeDocument/2006/relationships/image" Target="../media/image3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12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13</a:t>
            </a:r>
            <a:endParaRPr lang="en-US" sz="2400" b="1" dirty="0">
              <a:solidFill>
                <a:srgbClr val="0070C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70C0"/>
                </a:solidFill>
              </a:rPr>
              <a:t>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new</a:t>
            </a:r>
            <a:r>
              <a:rPr lang="en-US" sz="2000" b="1" dirty="0">
                <a:solidFill>
                  <a:schemeClr val="tx1"/>
                </a:solidFill>
              </a:rPr>
              <a:t> algorithm paradigm</a:t>
            </a:r>
          </a:p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</a:rPr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3062734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67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Observations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may be matched with many elements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to start from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Down Arrow 4"/>
          <p:cNvSpPr/>
          <p:nvPr/>
        </p:nvSpPr>
        <p:spPr>
          <a:xfrm>
            <a:off x="3581400" y="1905000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2819400" y="2831592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B984E9-046C-2F4D-B9DA-E3B749A9A2F8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B984E9-046C-2F4D-B9DA-E3B749A9A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038A02-EFB4-9E4B-B07F-EAB1D5EF8855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038A02-EFB4-9E4B-B07F-EAB1D5EF8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14" grpId="0"/>
      <p:bldP spid="15" grpId="0"/>
      <p:bldP spid="5" grpId="0" animBg="1"/>
      <p:bldP spid="28" grpId="0" animBg="1"/>
      <p:bldP spid="26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Down Arrow 4"/>
          <p:cNvSpPr/>
          <p:nvPr/>
        </p:nvSpPr>
        <p:spPr>
          <a:xfrm>
            <a:off x="4724400" y="1752600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3948684" y="2831592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41386" y="908227"/>
                <a:ext cx="2720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720296" cy="584775"/>
              </a:xfrm>
              <a:prstGeom prst="rect">
                <a:avLst/>
              </a:prstGeom>
              <a:blipFill rotWithShape="1">
                <a:blip r:embed="rId5"/>
                <a:stretch>
                  <a:fillRect l="-5605" t="-12500" r="-829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B984E9-046C-2F4D-B9DA-E3B749A9A2F8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B984E9-046C-2F4D-B9DA-E3B749A9A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038A02-EFB4-9E4B-B07F-EAB1D5EF8855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038A02-EFB4-9E4B-B07F-EAB1D5EF8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899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There is a</a:t>
                </a:r>
                <a:r>
                  <a:rPr lang="en-US" sz="2000" b="1" dirty="0"/>
                  <a:t> Longest Common Subsequence </a:t>
                </a: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4078" y="4191000"/>
            <a:ext cx="45529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400800" y="4191000"/>
            <a:ext cx="23812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05000" y="4171890"/>
                <a:ext cx="6405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Last symbol of </a:t>
                </a:r>
                <a:r>
                  <a:rPr lang="en-US" sz="2000" b="1" dirty="0"/>
                  <a:t>Longest Common Subsequence</a:t>
                </a:r>
                <a:r>
                  <a:rPr lang="en-US" sz="2000" dirty="0"/>
                  <a:t>  must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171890"/>
                <a:ext cx="6405664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048" t="-7576" r="-104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 flipH="1">
            <a:off x="4229100" y="2819400"/>
            <a:ext cx="4953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581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695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Down Ribbon 39"/>
              <p:cNvSpPr/>
              <p:nvPr/>
            </p:nvSpPr>
            <p:spPr>
              <a:xfrm>
                <a:off x="6172200" y="1828800"/>
                <a:ext cx="2590800" cy="201346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Otherwise, we can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at the end of such </a:t>
                </a:r>
                <a:r>
                  <a:rPr lang="en-US" b="1" dirty="0">
                    <a:solidFill>
                      <a:schemeClr val="tx1"/>
                    </a:solidFill>
                  </a:rPr>
                  <a:t>LCS </a:t>
                </a:r>
                <a:r>
                  <a:rPr lang="en-US" dirty="0">
                    <a:solidFill>
                      <a:schemeClr val="tx1"/>
                    </a:solidFill>
                  </a:rPr>
                  <a:t>to get a longer </a:t>
                </a:r>
                <a:r>
                  <a:rPr lang="en-US" b="1" dirty="0">
                    <a:solidFill>
                      <a:schemeClr val="tx1"/>
                    </a:solidFill>
                  </a:rPr>
                  <a:t>LCS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contradiction !</a:t>
                </a:r>
              </a:p>
            </p:txBody>
          </p:sp>
        </mc:Choice>
        <mc:Fallback xmlns="">
          <p:sp>
            <p:nvSpPr>
              <p:cNvPr id="40" name="Down Ribbon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8800"/>
                <a:ext cx="2590800" cy="201346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loud Callout 40"/>
          <p:cNvSpPr/>
          <p:nvPr/>
        </p:nvSpPr>
        <p:spPr>
          <a:xfrm>
            <a:off x="5791200" y="5197826"/>
            <a:ext cx="2745434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can even make a stronger observation.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Down Ribbon 41"/>
              <p:cNvSpPr/>
              <p:nvPr/>
            </p:nvSpPr>
            <p:spPr>
              <a:xfrm>
                <a:off x="5867400" y="1752600"/>
                <a:ext cx="3048000" cy="244212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matched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last symbol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 we can as well match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get the desired  </a:t>
                </a:r>
                <a:r>
                  <a:rPr lang="en-US" b="1" dirty="0">
                    <a:solidFill>
                      <a:schemeClr val="tx1"/>
                    </a:solidFill>
                  </a:rPr>
                  <a:t>LCS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Down Ribbon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752600"/>
                <a:ext cx="3048000" cy="244212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loud Callout 42"/>
          <p:cNvSpPr/>
          <p:nvPr/>
        </p:nvSpPr>
        <p:spPr>
          <a:xfrm>
            <a:off x="5350844" y="5274026"/>
            <a:ext cx="3564556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kind of picture emerge for the </a:t>
            </a:r>
            <a:r>
              <a:rPr lang="en-US" b="1" dirty="0">
                <a:solidFill>
                  <a:schemeClr val="tx1"/>
                </a:solidFill>
              </a:rPr>
              <a:t>LCS</a:t>
            </a:r>
            <a:r>
              <a:rPr lang="en-US" dirty="0">
                <a:solidFill>
                  <a:schemeClr val="tx1"/>
                </a:solidFill>
              </a:rPr>
              <a:t> in this case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E048B3-D624-2D49-8FC6-8427457643AE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E048B3-D624-2D49-8FC6-84274576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DEB2A2-F7CD-BC49-A937-99BA3F27CC3A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DEB2A2-F7CD-BC49-A937-99BA3F27C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57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35" grpId="0" animBg="1"/>
      <p:bldP spid="5" grpId="0" animBg="1"/>
      <p:bldP spid="36" grpId="0" animBg="1"/>
      <p:bldP spid="25" grpId="0"/>
      <p:bldP spid="25" grpId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There is a</a:t>
                </a:r>
                <a:r>
                  <a:rPr lang="en-US" sz="2000" b="1" dirty="0"/>
                  <a:t> Longest Common Subsequence</a:t>
                </a:r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Longest Common Subsequence</a:t>
                </a:r>
                <a:r>
                  <a:rPr lang="en-US" sz="2000" dirty="0"/>
                  <a:t> =          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2969840" y="618295"/>
            <a:ext cx="384049" cy="304800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2606935" y="2835535"/>
            <a:ext cx="424932" cy="22859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86000" y="5334000"/>
                <a:ext cx="6525322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Longest Common Subsequence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 </m:t>
                    </m:r>
                  </m:oMath>
                </a14:m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34000"/>
                <a:ext cx="652532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935" t="-7576" r="-186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>
            <a:off x="4229100" y="2819400"/>
            <a:ext cx="4953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0336" y="4872335"/>
                <a:ext cx="3395801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                 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            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6" y="4872335"/>
                <a:ext cx="339580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693" t="-10526" r="-395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72072" y="4876800"/>
                <a:ext cx="3176319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072" y="4876800"/>
                <a:ext cx="3176319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879" t="-10526" r="-441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171700" y="5334000"/>
            <a:ext cx="6721714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153400" y="5334000"/>
            <a:ext cx="106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8875" y="6093767"/>
                <a:ext cx="8037650" cy="4616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): </a:t>
                </a:r>
                <a:r>
                  <a:rPr lang="en-US" sz="2400" b="1" dirty="0"/>
                  <a:t>Longest common subsequence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75" y="6093767"/>
                <a:ext cx="803765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213" t="-10667" r="-174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1676400" y="6092950"/>
            <a:ext cx="3856157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548662" y="6096000"/>
            <a:ext cx="1309338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0" y="6096000"/>
            <a:ext cx="1542325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Callout 43"/>
          <p:cNvSpPr/>
          <p:nvPr/>
        </p:nvSpPr>
        <p:spPr>
          <a:xfrm>
            <a:off x="5350844" y="2242066"/>
            <a:ext cx="3716956" cy="1524000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can you say about the </a:t>
            </a:r>
            <a:r>
              <a:rPr lang="en-US" b="1" dirty="0">
                <a:solidFill>
                  <a:schemeClr val="tx1"/>
                </a:solidFill>
              </a:rPr>
              <a:t>Longest Common Subsequence</a:t>
            </a:r>
            <a:r>
              <a:rPr lang="en-US" dirty="0">
                <a:solidFill>
                  <a:schemeClr val="tx1"/>
                </a:solidFill>
              </a:rPr>
              <a:t>  excluding the last (red) symbol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Down Ribbon 44"/>
              <p:cNvSpPr/>
              <p:nvPr/>
            </p:nvSpPr>
            <p:spPr>
              <a:xfrm>
                <a:off x="2667000" y="5418967"/>
                <a:ext cx="6226414" cy="142111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</a:t>
                </a:r>
                <a:r>
                  <a:rPr lang="en-US" b="1" dirty="0">
                    <a:solidFill>
                      <a:schemeClr val="tx1"/>
                    </a:solidFill>
                  </a:rPr>
                  <a:t>must</a:t>
                </a:r>
                <a:r>
                  <a:rPr lang="en-US" dirty="0">
                    <a:solidFill>
                      <a:schemeClr val="tx1"/>
                    </a:solidFill>
                  </a:rPr>
                  <a:t> be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Longest Common Subsequence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of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</a:t>
                </a:r>
              </a:p>
              <a:p>
                <a:pPr algn="ctr"/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Otherwise, we can get even longer </a:t>
                </a:r>
                <a:r>
                  <a:rPr lang="en-US" b="1" dirty="0">
                    <a:solidFill>
                      <a:schemeClr val="tx1"/>
                    </a:solidFill>
                  </a:rPr>
                  <a:t>LCS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 </a:t>
                </a:r>
              </a:p>
            </p:txBody>
          </p:sp>
        </mc:Choice>
        <mc:Fallback xmlns="">
          <p:sp>
            <p:nvSpPr>
              <p:cNvPr id="45" name="Down Ribbon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418967"/>
                <a:ext cx="6226414" cy="142111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5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588EA8C-D1B8-ED45-9581-94B460922810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588EA8C-D1B8-ED45-9581-94B460922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E710F87-94D1-7349-A679-1FB84124BC7E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E710F87-94D1-7349-A679-1FB84124B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31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30" grpId="0" animBg="1"/>
      <p:bldP spid="26" grpId="0" animBg="1"/>
      <p:bldP spid="27" grpId="0" animBg="1"/>
      <p:bldP spid="39" grpId="0" animBg="1"/>
      <p:bldP spid="29" grpId="0" animBg="1"/>
      <p:bldP spid="33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u="sng" dirty="0"/>
                  <a:t>is not</a:t>
                </a:r>
                <a:r>
                  <a:rPr lang="en-US" sz="2000" b="1" dirty="0"/>
                  <a:t> </a:t>
                </a:r>
                <a:r>
                  <a:rPr lang="en-US" sz="2000" dirty="0"/>
                  <a:t>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24078" y="4114800"/>
            <a:ext cx="53149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7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7EBE208-1EB7-2F46-A2A8-22DEA5BB5319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7EBE208-1EB7-2F46-A2A8-22DEA5BB5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B85575-0574-D64C-8475-828981E60DE2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B85575-0574-D64C-8475-828981E60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64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5" grpId="0"/>
      <p:bldP spid="27" grpId="0" animBg="1"/>
      <p:bldP spid="32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10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 rot="5400000">
            <a:off x="2797434" y="2645036"/>
            <a:ext cx="424931" cy="2666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6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BC09AC-76F9-0D42-AD25-5487ECB40B66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BC09AC-76F9-0D42-AD25-5487ECB4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BCA58B-FDD3-0A40-B021-69AD40EF96C9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BCA58B-FDD3-0A40-B021-69AD40EF9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8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>
                    <a:sym typeface="Wingdings" pitchFamily="2" charset="2"/>
                  </a:rPr>
                  <a:t>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is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2797434" y="2645036"/>
            <a:ext cx="424931" cy="2666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8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2ECE3C-31BF-CA48-A4CF-85F521950D51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2ECE3C-31BF-CA48-A4CF-85F521950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998101-6354-F248-9B20-4F2CBBA2E73C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998101-6354-F248-9B20-4F2CBBA2E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1E092E-A6B2-6848-B990-B6191192E3F4}"/>
              </a:ext>
            </a:extLst>
          </p:cNvPr>
          <p:cNvCxnSpPr/>
          <p:nvPr/>
        </p:nvCxnSpPr>
        <p:spPr>
          <a:xfrm>
            <a:off x="3810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E1E58DD-98B7-784B-89D3-41161AA58A1E}"/>
              </a:ext>
            </a:extLst>
          </p:cNvPr>
          <p:cNvSpPr/>
          <p:nvPr/>
        </p:nvSpPr>
        <p:spPr>
          <a:xfrm>
            <a:off x="3581400" y="2438400"/>
            <a:ext cx="228600" cy="304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>
                    <a:sym typeface="Wingdings" pitchFamily="2" charset="2"/>
                  </a:rPr>
                  <a:t>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is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 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is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2606934" y="2835535"/>
            <a:ext cx="424933" cy="22859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6200000">
            <a:off x="3198876" y="306322"/>
            <a:ext cx="384051" cy="342900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276600" y="56196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619690"/>
                <a:ext cx="158985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8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9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439993-BF40-724D-A6F7-1F1559BA1851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439993-BF40-724D-A6F7-1F1559BA1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20E18-6EFD-A041-99CB-C5B420570F5E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20E18-6EFD-A041-99CB-C5B420570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94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0875 0.11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36" grpId="0" animBg="1"/>
      <p:bldP spid="37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is  either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1828800" y="49530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91000" y="48768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7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8E8678-5214-2F42-980C-84F651B5F86B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8E8678-5214-2F42-980C-84F651B5F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BBD8BA-FEFA-374B-9C46-CAE51768CA32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BBD8BA-FEFA-374B-9C46-CAE51768C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4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Problem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3886200"/>
                <a:ext cx="6553200" cy="17526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All-pairs  </a:t>
                </a:r>
                <a:r>
                  <a:rPr lang="en-US" b="1" dirty="0">
                    <a:solidFill>
                      <a:srgbClr val="C00000"/>
                    </a:solidFill>
                  </a:rPr>
                  <a:t>closest</a:t>
                </a:r>
                <a:r>
                  <a:rPr lang="en-US" b="1" dirty="0">
                    <a:solidFill>
                      <a:schemeClr val="tx1"/>
                    </a:solidFill>
                  </a:rPr>
                  <a:t> pair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points</a:t>
                </a:r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3886200"/>
                <a:ext cx="6553200" cy="1752600"/>
              </a:xfrm>
              <a:blipFill>
                <a:blip r:embed="rId2"/>
                <a:stretch>
                  <a:fillRect t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345366" y="3972580"/>
            <a:ext cx="1361078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farthest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66923" y="4930027"/>
                <a:ext cx="1879041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</a:t>
                </a:r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23" y="4930027"/>
                <a:ext cx="187904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581" t="-6452" r="-4516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3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Recursive formulation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00200" y="3429000"/>
                <a:ext cx="6100516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LCS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): Longest common subsequence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29000"/>
                <a:ext cx="610051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98" t="-6452" r="-59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5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Base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/>
                  <a:t>      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/>
                  <a:t>      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General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   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</a:t>
                </a:r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   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 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: length of longest common subsequence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Base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    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=     ?  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=    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2800" y="4888468"/>
                <a:ext cx="19927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 + 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888468"/>
                <a:ext cx="19927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52800" y="5257800"/>
                <a:ext cx="31991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</a:rPr>
                  <a:t>Max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 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))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257800"/>
                <a:ext cx="3199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24" t="-8333" r="-2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3048000"/>
                <a:ext cx="4615687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i="1" u="sng" dirty="0"/>
                  <a:t>bigger</a:t>
                </a:r>
                <a:r>
                  <a:rPr lang="en-US" sz="2000" dirty="0"/>
                  <a:t>  of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048000"/>
                <a:ext cx="4615687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453" t="-7576" r="-198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676400" y="3657600"/>
            <a:ext cx="6934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2514600"/>
            <a:ext cx="3124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648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return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648200"/>
              </a:xfrm>
              <a:blipFill rotWithShape="1">
                <a:blip r:embed="rId3"/>
                <a:stretch>
                  <a:fillRect l="-1357" t="-656" r="-4072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: worst case running  time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A simple exercise </a:t>
                </a:r>
                <a:r>
                  <a:rPr lang="en-US" sz="2000" dirty="0"/>
                  <a:t>from discrete math: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Exponential !!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why ?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us explore its reason.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 rotWithShape="1">
                <a:blip r:embed="rId4"/>
                <a:stretch>
                  <a:fillRect l="-1357" t="-625" r="-1900" b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/>
          <p:cNvSpPr/>
          <p:nvPr/>
        </p:nvSpPr>
        <p:spPr>
          <a:xfrm>
            <a:off x="6324600" y="4191000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1600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2209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9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  <p:bldP spid="5" grpId="0" animBg="1"/>
      <p:bldP spid="6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572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return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572000"/>
              </a:xfrm>
              <a:blipFill rotWithShape="1">
                <a:blip r:embed="rId3"/>
                <a:stretch>
                  <a:fillRect l="-1357" t="-667" r="-4072" b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59665" y="1600200"/>
                <a:ext cx="4984335" cy="5105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Solving same sub-problem  multiple times !!</a:t>
                </a:r>
              </a:p>
              <a:p>
                <a:pPr marL="0" indent="0">
                  <a:buNone/>
                </a:pPr>
                <a:r>
                  <a:rPr lang="en-US" sz="2000" dirty="0"/>
                  <a:t>But how many sub-problems are there ? </a:t>
                </a:r>
              </a:p>
              <a:p>
                <a:pPr marL="0" indent="0">
                  <a:buNone/>
                </a:pPr>
                <a:r>
                  <a:rPr lang="en-US" sz="2000" dirty="0"/>
                  <a:t>only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)*(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Can we compute them efficiently 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59665" y="1600200"/>
                <a:ext cx="4984335" cy="5105400"/>
              </a:xfrm>
              <a:blipFill rotWithShape="1">
                <a:blip r:embed="rId4"/>
                <a:stretch>
                  <a:fillRect l="-1100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281854" y="1449350"/>
            <a:ext cx="846578" cy="695918"/>
            <a:chOff x="6586654" y="1437682"/>
            <a:chExt cx="846578" cy="695918"/>
          </a:xfrm>
        </p:grpSpPr>
        <p:sp>
          <p:nvSpPr>
            <p:cNvPr id="5" name="Oval 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86654" y="1437682"/>
                  <a:ext cx="8465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654" y="1437682"/>
                  <a:ext cx="84657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22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799540" y="2209800"/>
            <a:ext cx="1250535" cy="773668"/>
            <a:chOff x="6399740" y="1359932"/>
            <a:chExt cx="1250535" cy="773668"/>
          </a:xfrm>
        </p:grpSpPr>
        <p:sp>
          <p:nvSpPr>
            <p:cNvPr id="9" name="Oval 8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99740" y="1359932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740" y="1359932"/>
                  <a:ext cx="125053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829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7229168" y="2209800"/>
            <a:ext cx="1250535" cy="773668"/>
            <a:chOff x="6498503" y="1359932"/>
            <a:chExt cx="1250535" cy="773668"/>
          </a:xfrm>
        </p:grpSpPr>
        <p:sp>
          <p:nvSpPr>
            <p:cNvPr id="12" name="Oval 11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498503" y="1359932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503" y="1359932"/>
                  <a:ext cx="125053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78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159665" y="3745468"/>
            <a:ext cx="1250535" cy="750332"/>
            <a:chOff x="6217065" y="1828800"/>
            <a:chExt cx="1250535" cy="750332"/>
          </a:xfrm>
        </p:grpSpPr>
        <p:sp>
          <p:nvSpPr>
            <p:cNvPr id="15" name="Oval 1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17065" y="2209800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065" y="2209800"/>
                  <a:ext cx="125053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77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257800" y="3733800"/>
            <a:ext cx="1654492" cy="762000"/>
            <a:chOff x="6279735" y="1828800"/>
            <a:chExt cx="1654492" cy="762000"/>
          </a:xfrm>
        </p:grpSpPr>
        <p:sp>
          <p:nvSpPr>
            <p:cNvPr id="18" name="Oval 17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79735" y="2221468"/>
                  <a:ext cx="1654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735" y="2221468"/>
                  <a:ext cx="165449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5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172200" y="3352800"/>
            <a:ext cx="1654492" cy="685800"/>
            <a:chOff x="5822535" y="1447800"/>
            <a:chExt cx="1654492" cy="685800"/>
          </a:xfrm>
        </p:grpSpPr>
        <p:sp>
          <p:nvSpPr>
            <p:cNvPr id="21" name="Oval 20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822535" y="1447800"/>
                  <a:ext cx="1654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535" y="1447800"/>
                  <a:ext cx="165449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5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8001000" y="3352800"/>
            <a:ext cx="1250535" cy="685800"/>
            <a:chOff x="6432135" y="1447800"/>
            <a:chExt cx="1250535" cy="685800"/>
          </a:xfrm>
        </p:grpSpPr>
        <p:sp>
          <p:nvSpPr>
            <p:cNvPr id="24" name="Oval 23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32135" y="1447800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135" y="1447800"/>
                  <a:ext cx="125053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78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/>
          <p:cNvCxnSpPr>
            <a:stCxn id="5" idx="2"/>
            <a:endCxn id="9" idx="7"/>
          </p:cNvCxnSpPr>
          <p:nvPr/>
        </p:nvCxnSpPr>
        <p:spPr>
          <a:xfrm flipH="1">
            <a:off x="5441763" y="1992868"/>
            <a:ext cx="10352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6781800" y="1992868"/>
            <a:ext cx="883065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 flipH="1">
            <a:off x="4876802" y="2938831"/>
            <a:ext cx="349435" cy="783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5"/>
            <a:endCxn id="18" idx="0"/>
          </p:cNvCxnSpPr>
          <p:nvPr/>
        </p:nvCxnSpPr>
        <p:spPr>
          <a:xfrm>
            <a:off x="5441763" y="2938831"/>
            <a:ext cx="470502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0"/>
          </p:cNvCxnSpPr>
          <p:nvPr/>
        </p:nvCxnSpPr>
        <p:spPr>
          <a:xfrm flipH="1">
            <a:off x="7283865" y="2938831"/>
            <a:ext cx="336135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5"/>
            <a:endCxn id="24" idx="1"/>
          </p:cNvCxnSpPr>
          <p:nvPr/>
        </p:nvCxnSpPr>
        <p:spPr>
          <a:xfrm>
            <a:off x="7772628" y="2938831"/>
            <a:ext cx="622674" cy="8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6099048" y="3630168"/>
            <a:ext cx="1029384" cy="484632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Ribbon 27"/>
          <p:cNvSpPr/>
          <p:nvPr/>
        </p:nvSpPr>
        <p:spPr>
          <a:xfrm>
            <a:off x="1676400" y="6092952"/>
            <a:ext cx="5988465" cy="82817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answer lies in the exercise on Fibonacci numbers we did in the previous lecture.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08194" y="1106038"/>
            <a:ext cx="15938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</a:p>
        </p:txBody>
      </p:sp>
    </p:spTree>
    <p:extLst>
      <p:ext uri="{BB962C8B-B14F-4D97-AF65-F5344CB8AC3E}">
        <p14:creationId xmlns:p14="http://schemas.microsoft.com/office/powerpoint/2010/main" val="354839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6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874789" y="1449350"/>
            <a:ext cx="612860" cy="695918"/>
            <a:chOff x="6586654" y="1437682"/>
            <a:chExt cx="612860" cy="695918"/>
          </a:xfrm>
        </p:grpSpPr>
        <p:sp>
          <p:nvSpPr>
            <p:cNvPr id="5" name="Oval 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86654" y="1437682"/>
                  <a:ext cx="612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654" y="1437682"/>
                  <a:ext cx="612860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000" r="-816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2392475" y="2209800"/>
            <a:ext cx="1016817" cy="773668"/>
            <a:chOff x="6399740" y="1359932"/>
            <a:chExt cx="1016817" cy="773668"/>
          </a:xfrm>
        </p:grpSpPr>
        <p:sp>
          <p:nvSpPr>
            <p:cNvPr id="9" name="Oval 8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99740" y="1359932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740" y="1359932"/>
                  <a:ext cx="1016817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3704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822103" y="2209800"/>
            <a:ext cx="1016817" cy="773668"/>
            <a:chOff x="6498503" y="1359932"/>
            <a:chExt cx="1016817" cy="773668"/>
          </a:xfrm>
        </p:grpSpPr>
        <p:sp>
          <p:nvSpPr>
            <p:cNvPr id="12" name="Oval 11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498503" y="1359932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503" y="1359932"/>
                  <a:ext cx="1016817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4938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1752600" y="3745468"/>
            <a:ext cx="1016817" cy="750332"/>
            <a:chOff x="6217065" y="1828800"/>
            <a:chExt cx="1016817" cy="750332"/>
          </a:xfrm>
        </p:grpSpPr>
        <p:sp>
          <p:nvSpPr>
            <p:cNvPr id="15" name="Oval 1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17065" y="2209800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065" y="2209800"/>
                  <a:ext cx="101681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452" r="-5000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2850735" y="3733800"/>
            <a:ext cx="1016817" cy="762000"/>
            <a:chOff x="6279735" y="1828800"/>
            <a:chExt cx="1016817" cy="762000"/>
          </a:xfrm>
        </p:grpSpPr>
        <p:sp>
          <p:nvSpPr>
            <p:cNvPr id="18" name="Oval 17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79735" y="2221468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735" y="2221468"/>
                  <a:ext cx="1016817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452" r="-3704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3765135" y="3352800"/>
            <a:ext cx="1264065" cy="685800"/>
            <a:chOff x="5822535" y="1447800"/>
            <a:chExt cx="1264065" cy="685800"/>
          </a:xfrm>
        </p:grpSpPr>
        <p:sp>
          <p:nvSpPr>
            <p:cNvPr id="21" name="Oval 20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822535" y="1447800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535" y="1447800"/>
                  <a:ext cx="101681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667" r="-3704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5486400" y="3429000"/>
            <a:ext cx="1016817" cy="685800"/>
            <a:chOff x="6432135" y="1447800"/>
            <a:chExt cx="1016817" cy="685800"/>
          </a:xfrm>
        </p:grpSpPr>
        <p:sp>
          <p:nvSpPr>
            <p:cNvPr id="24" name="Oval 23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32135" y="1447800"/>
                  <a:ext cx="10168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135" y="1447800"/>
                  <a:ext cx="1016817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0000" r="-3704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/>
          <p:cNvCxnSpPr>
            <a:stCxn id="5" idx="2"/>
            <a:endCxn id="9" idx="7"/>
          </p:cNvCxnSpPr>
          <p:nvPr/>
        </p:nvCxnSpPr>
        <p:spPr>
          <a:xfrm flipH="1">
            <a:off x="3034698" y="1992868"/>
            <a:ext cx="10352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4374735" y="1992868"/>
            <a:ext cx="883065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 flipH="1">
            <a:off x="2469737" y="2938831"/>
            <a:ext cx="349435" cy="783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5"/>
            <a:endCxn id="18" idx="0"/>
          </p:cNvCxnSpPr>
          <p:nvPr/>
        </p:nvCxnSpPr>
        <p:spPr>
          <a:xfrm>
            <a:off x="3034698" y="2938831"/>
            <a:ext cx="470502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0"/>
          </p:cNvCxnSpPr>
          <p:nvPr/>
        </p:nvCxnSpPr>
        <p:spPr>
          <a:xfrm flipH="1">
            <a:off x="4876800" y="2938831"/>
            <a:ext cx="336135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12" idx="5"/>
          </p:cNvCxnSpPr>
          <p:nvPr/>
        </p:nvCxnSpPr>
        <p:spPr>
          <a:xfrm>
            <a:off x="5365563" y="2938831"/>
            <a:ext cx="622674" cy="8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3691983" y="3630168"/>
            <a:ext cx="1029384" cy="484632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501129" y="1106038"/>
            <a:ext cx="159389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1C7F42A-3C7D-D14A-9CDF-4913EF7931CD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6012934"/>
          <a:ext cx="3810000" cy="3878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8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6A90E6A-662F-524E-8E45-123CE0146A41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6400800"/>
          <a:ext cx="3764380" cy="38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D20CA2-0CD3-AD40-A03C-1BF673030C21}"/>
                  </a:ext>
                </a:extLst>
              </p:cNvPr>
              <p:cNvSpPr txBox="1"/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D20CA2-0CD3-AD40-A03C-1BF673030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7F2DC4-2626-C940-A166-14755072CED3}"/>
              </a:ext>
            </a:extLst>
          </p:cNvPr>
          <p:cNvCxnSpPr/>
          <p:nvPr/>
        </p:nvCxnSpPr>
        <p:spPr>
          <a:xfrm>
            <a:off x="4304043" y="61722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00A0D5-FEB5-B244-9088-A23FA22D328D}"/>
              </a:ext>
            </a:extLst>
          </p:cNvPr>
          <p:cNvGrpSpPr/>
          <p:nvPr/>
        </p:nvGrpSpPr>
        <p:grpSpPr>
          <a:xfrm>
            <a:off x="3973782" y="5880610"/>
            <a:ext cx="815435" cy="801056"/>
            <a:chOff x="3632139" y="5880610"/>
            <a:chExt cx="815435" cy="801056"/>
          </a:xfrm>
        </p:grpSpPr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D2E60020-469E-AC42-9A75-A6B71A3228D2}"/>
                </a:ext>
              </a:extLst>
            </p:cNvPr>
            <p:cNvSpPr/>
            <p:nvPr/>
          </p:nvSpPr>
          <p:spPr>
            <a:xfrm rot="18829603">
              <a:off x="3639329" y="5873420"/>
              <a:ext cx="801056" cy="815435"/>
            </a:xfrm>
            <a:prstGeom prst="arc">
              <a:avLst>
                <a:gd name="adj1" fmla="val 14547298"/>
                <a:gd name="adj2" fmla="val 1320001"/>
              </a:avLst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E732560-A194-3144-89DF-F50160B7D8DA}"/>
                </a:ext>
              </a:extLst>
            </p:cNvPr>
            <p:cNvCxnSpPr/>
            <p:nvPr/>
          </p:nvCxnSpPr>
          <p:spPr>
            <a:xfrm>
              <a:off x="4382757" y="6038850"/>
              <a:ext cx="47625" cy="95250"/>
            </a:xfrm>
            <a:prstGeom prst="straightConnector1">
              <a:avLst/>
            </a:prstGeom>
            <a:ln w="3810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B4D29C7-6138-C340-90B4-A81EA752B336}"/>
              </a:ext>
            </a:extLst>
          </p:cNvPr>
          <p:cNvSpPr txBox="1"/>
          <p:nvPr/>
        </p:nvSpPr>
        <p:spPr>
          <a:xfrm>
            <a:off x="1752600" y="5943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64B255-D79D-1C4A-B808-522585D3078A}"/>
              </a:ext>
            </a:extLst>
          </p:cNvPr>
          <p:cNvSpPr txBox="1"/>
          <p:nvPr/>
        </p:nvSpPr>
        <p:spPr>
          <a:xfrm>
            <a:off x="2362200" y="60198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0    1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5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7" grpId="0"/>
      <p:bldP spid="43" grpId="0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return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  <a:blipFill rotWithShape="1">
                <a:blip r:embed="rId3"/>
                <a:stretch>
                  <a:fillRect l="-1357" t="-616" r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5257800" y="2057400"/>
            <a:ext cx="3276600" cy="3217127"/>
            <a:chOff x="5257800" y="2057400"/>
            <a:chExt cx="3276600" cy="3217127"/>
          </a:xfrm>
        </p:grpSpPr>
        <p:sp>
          <p:nvSpPr>
            <p:cNvPr id="26" name="Rectangle 2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0     1          ...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38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2057400"/>
            <a:ext cx="456420" cy="3124200"/>
            <a:chOff x="4876800" y="2057400"/>
            <a:chExt cx="456420" cy="31242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34000" y="481226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0      0       0      ...                        0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5334000" y="2133600"/>
            <a:ext cx="446312" cy="2579132"/>
            <a:chOff x="5334000" y="2133600"/>
            <a:chExt cx="446312" cy="2579132"/>
          </a:xfrm>
        </p:grpSpPr>
        <p:sp>
          <p:nvSpPr>
            <p:cNvPr id="66" name="TextBox 65"/>
            <p:cNvSpPr txBox="1"/>
            <p:nvPr/>
          </p:nvSpPr>
          <p:spPr>
            <a:xfrm>
              <a:off x="5334000" y="4343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4000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5173825">
              <a:off x="5423964" y="39752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691788" y="3886200"/>
            <a:ext cx="324897" cy="1752600"/>
            <a:chOff x="6691788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stCxn id="71" idx="2"/>
              <a:endCxn id="72" idx="0"/>
            </p:cNvCxnSpPr>
            <p:nvPr/>
          </p:nvCxnSpPr>
          <p:spPr>
            <a:xfrm flipH="1">
              <a:off x="6854237" y="3886200"/>
              <a:ext cx="3763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39188" y="3440668"/>
            <a:ext cx="1690212" cy="369332"/>
            <a:chOff x="4939188" y="3440668"/>
            <a:chExt cx="16902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stCxn id="26" idx="1"/>
              <a:endCxn id="71" idx="1"/>
            </p:cNvCxnSpPr>
            <p:nvPr/>
          </p:nvCxnSpPr>
          <p:spPr>
            <a:xfrm>
              <a:off x="5257800" y="36576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6400800" y="36576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400800" y="3665963"/>
            <a:ext cx="457200" cy="493985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819644" y="3665964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81000" y="1676400"/>
            <a:ext cx="9144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133600" y="3352800"/>
            <a:ext cx="1600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905000" y="4038600"/>
            <a:ext cx="1219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905000" y="4419600"/>
            <a:ext cx="1219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/>
      <p:bldP spid="63" grpId="0"/>
      <p:bldP spid="65" grpId="0"/>
      <p:bldP spid="71" grpId="0" animBg="1"/>
      <p:bldP spid="5" grpId="0" animBg="1"/>
      <p:bldP spid="45" grpId="0" animBg="1"/>
      <p:bldP spid="51" grpId="0" animBg="1"/>
      <p:bldP spid="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 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rgbClr val="0070C0"/>
                    </a:solidFill>
                  </a:rPr>
                  <a:t>           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</a:t>
                </a: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]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81600"/>
              </a:xfrm>
              <a:blipFill rotWithShape="1">
                <a:blip r:embed="rId3"/>
                <a:stretch>
                  <a:fillRect l="-1508" t="-588" r="-181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5257800" y="2057400"/>
            <a:ext cx="3276600" cy="3217127"/>
            <a:chOff x="5257800" y="2057400"/>
            <a:chExt cx="3276600" cy="3217127"/>
          </a:xfrm>
        </p:grpSpPr>
        <p:sp>
          <p:nvSpPr>
            <p:cNvPr id="26" name="Rectangle 2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0     1          ...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538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2057400"/>
            <a:ext cx="456420" cy="3124200"/>
            <a:chOff x="4876800" y="2057400"/>
            <a:chExt cx="456420" cy="31242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34000" y="481226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0      0       0      ...                        0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5334000" y="2133600"/>
            <a:ext cx="446312" cy="2579132"/>
            <a:chOff x="5334000" y="2133600"/>
            <a:chExt cx="446312" cy="2579132"/>
          </a:xfrm>
        </p:grpSpPr>
        <p:sp>
          <p:nvSpPr>
            <p:cNvPr id="66" name="TextBox 65"/>
            <p:cNvSpPr txBox="1"/>
            <p:nvPr/>
          </p:nvSpPr>
          <p:spPr>
            <a:xfrm>
              <a:off x="5334000" y="4343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4000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5173825">
              <a:off x="5423964" y="39752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691788" y="3886200"/>
            <a:ext cx="324897" cy="1752600"/>
            <a:chOff x="6691788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stCxn id="71" idx="2"/>
              <a:endCxn id="72" idx="0"/>
            </p:cNvCxnSpPr>
            <p:nvPr/>
          </p:nvCxnSpPr>
          <p:spPr>
            <a:xfrm flipH="1">
              <a:off x="6854237" y="3886200"/>
              <a:ext cx="3763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39188" y="3440668"/>
            <a:ext cx="1690212" cy="369332"/>
            <a:chOff x="4939188" y="3440668"/>
            <a:chExt cx="16902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stCxn id="26" idx="1"/>
              <a:endCxn id="71" idx="1"/>
            </p:cNvCxnSpPr>
            <p:nvPr/>
          </p:nvCxnSpPr>
          <p:spPr>
            <a:xfrm>
              <a:off x="5257800" y="36576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6400800" y="36576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400800" y="3665963"/>
            <a:ext cx="457200" cy="493985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819644" y="3665964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Time complexity: 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3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space requirement of the algorithm is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How can you reduce it to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)).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Modify the previous algorithm so that it outputs the LCS as well ?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(The time complexity must not increase asymptotically)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7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Dynamic Programming </a:t>
            </a:r>
            <a:r>
              <a:rPr lang="en-US" sz="3600" b="1" dirty="0"/>
              <a:t>algorithm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Expressing the solution </a:t>
            </a:r>
            <a:r>
              <a:rPr lang="en-US" sz="2000" u="sng" dirty="0"/>
              <a:t>recursively.</a:t>
            </a:r>
          </a:p>
          <a:p>
            <a:endParaRPr lang="en-US" sz="2000" dirty="0"/>
          </a:p>
          <a:p>
            <a:r>
              <a:rPr lang="en-US" sz="2000" dirty="0"/>
              <a:t>Overall there are only </a:t>
            </a:r>
            <a:r>
              <a:rPr lang="en-US" sz="2000" u="sng" dirty="0"/>
              <a:t>Polynomial number of </a:t>
            </a:r>
            <a:r>
              <a:rPr lang="en-US" sz="2000" u="sng" dirty="0" err="1"/>
              <a:t>subproblems</a:t>
            </a:r>
            <a:r>
              <a:rPr lang="en-US" sz="2000" u="sng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But there is a </a:t>
            </a:r>
            <a:r>
              <a:rPr lang="en-US" sz="2000" u="sng" dirty="0"/>
              <a:t>huge overlap</a:t>
            </a:r>
            <a:r>
              <a:rPr lang="en-US" sz="2000" dirty="0"/>
              <a:t> among the </a:t>
            </a:r>
            <a:r>
              <a:rPr lang="en-US" sz="2000" dirty="0" err="1"/>
              <a:t>subproblems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So the recursive algorithm takes exponential time </a:t>
            </a:r>
          </a:p>
          <a:p>
            <a:pPr marL="0" indent="0">
              <a:buNone/>
            </a:pPr>
            <a:r>
              <a:rPr lang="en-US" sz="2000" dirty="0"/>
              <a:t>                         (solving same </a:t>
            </a:r>
            <a:r>
              <a:rPr lang="en-US" sz="2000" dirty="0" err="1"/>
              <a:t>subproblem</a:t>
            </a:r>
            <a:r>
              <a:rPr lang="en-US" sz="2000" dirty="0"/>
              <a:t> multiple times).</a:t>
            </a:r>
          </a:p>
          <a:p>
            <a:endParaRPr lang="en-US" sz="2000" dirty="0"/>
          </a:p>
          <a:p>
            <a:r>
              <a:rPr lang="en-US" sz="2000" dirty="0"/>
              <a:t>So we compute the recursive solution </a:t>
            </a:r>
            <a:r>
              <a:rPr lang="en-US" sz="2000" u="sng" dirty="0"/>
              <a:t>iteratively in a bottom-up fashion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  (like in  case of Fibonacci numbers). </a:t>
            </a:r>
          </a:p>
          <a:p>
            <a:pPr marL="0" indent="0">
              <a:buNone/>
            </a:pPr>
            <a:r>
              <a:rPr lang="en-US" sz="2000" dirty="0"/>
              <a:t>        This avoids wastage of computation and leads to efficient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05797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Steps of dynamic programming based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600200"/>
            <a:ext cx="231781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Formulation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6301" y="2450459"/>
            <a:ext cx="210249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3909" y="3276600"/>
            <a:ext cx="18079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Exponential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400" y="4170402"/>
            <a:ext cx="391216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Polynomial no. </a:t>
            </a:r>
            <a:r>
              <a:rPr lang="en-US" b="1" dirty="0"/>
              <a:t>of distinct </a:t>
            </a:r>
            <a:r>
              <a:rPr lang="en-US" b="1" dirty="0" err="1"/>
              <a:t>subproblems</a:t>
            </a:r>
            <a:endParaRPr lang="en-US" b="1" dirty="0"/>
          </a:p>
        </p:txBody>
      </p:sp>
      <p:sp>
        <p:nvSpPr>
          <p:cNvPr id="10" name="Line Callout 2 9"/>
          <p:cNvSpPr/>
          <p:nvPr/>
        </p:nvSpPr>
        <p:spPr>
          <a:xfrm>
            <a:off x="6858000" y="3165477"/>
            <a:ext cx="2286000" cy="644523"/>
          </a:xfrm>
          <a:prstGeom prst="borderCallout2">
            <a:avLst>
              <a:gd name="adj1" fmla="val 49151"/>
              <a:gd name="adj2" fmla="val -1501"/>
              <a:gd name="adj3" fmla="val 47462"/>
              <a:gd name="adj4" fmla="val -52"/>
              <a:gd name="adj5" fmla="val 50008"/>
              <a:gd name="adj6" fmla="val -1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Cause: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Overlap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subProblems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9057" y="5193268"/>
            <a:ext cx="413651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Bottom up approach to compute solution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4200" y="6031468"/>
            <a:ext cx="30352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 Polynomial time algorithm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4411655" y="1969532"/>
            <a:ext cx="315659" cy="480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2819401"/>
            <a:ext cx="31565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6017123" y="2816720"/>
            <a:ext cx="315660" cy="136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08741" y="4539734"/>
            <a:ext cx="31565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419600" y="5562600"/>
            <a:ext cx="315659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6200000" flipH="1">
            <a:off x="6867761" y="3330295"/>
            <a:ext cx="729736" cy="16891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Farthest pair of points must lie on the boundary of the convex hull of all points.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Compute convex hull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Compute farthest pair of points of the convex hull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257800"/>
              </a:xfrm>
              <a:blipFill rotWithShape="1">
                <a:blip r:embed="rId2"/>
                <a:stretch>
                  <a:fillRect l="-708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276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4382928">
            <a:off x="2383603" y="2416233"/>
            <a:ext cx="3352800" cy="2438400"/>
            <a:chOff x="2362200" y="2057400"/>
            <a:chExt cx="3962400" cy="3581400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Oval 15"/>
          <p:cNvSpPr/>
          <p:nvPr/>
        </p:nvSpPr>
        <p:spPr>
          <a:xfrm>
            <a:off x="3962400" y="229819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52662" y="368509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98868" y="327195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04943" y="291749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10799" y="469748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95800" y="484988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386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24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242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242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33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578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340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95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338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956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6670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3733800" y="1981201"/>
            <a:ext cx="793687" cy="32711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Callout 34"/>
          <p:cNvSpPr/>
          <p:nvPr/>
        </p:nvSpPr>
        <p:spPr>
          <a:xfrm>
            <a:off x="5417239" y="1685231"/>
            <a:ext cx="3614977" cy="1450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locate the farthest pair of points ? </a:t>
            </a:r>
          </a:p>
        </p:txBody>
      </p:sp>
      <p:sp>
        <p:nvSpPr>
          <p:cNvPr id="36" name="Cloud Callout 35"/>
          <p:cNvSpPr/>
          <p:nvPr/>
        </p:nvSpPr>
        <p:spPr>
          <a:xfrm>
            <a:off x="5410200" y="2130552"/>
            <a:ext cx="3614977" cy="1450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see some structure on which these points must be lying ?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2657037"/>
            <a:ext cx="151041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Convex hull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  <p:bldP spid="35" grpId="1" animBg="1"/>
      <p:bldP spid="36" grpId="0" animBg="1"/>
      <p:bldP spid="36" grpId="1" animBg="1"/>
      <p:bldP spid="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6800" y="3309599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OPTMAL Triangulation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 CONVEX POLYGON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4400" y="609600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Problem for the </a:t>
            </a:r>
            <a:r>
              <a:rPr lang="en-US" sz="2800" b="1" dirty="0">
                <a:solidFill>
                  <a:srgbClr val="7030A0"/>
                </a:solidFill>
              </a:rPr>
              <a:t>next lecture</a:t>
            </a:r>
          </a:p>
          <a:p>
            <a:pPr algn="ctr"/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Convex polygon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Representation: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store: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&gt; :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54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Straight Connector 12"/>
          <p:cNvCxnSpPr/>
          <p:nvPr/>
        </p:nvCxnSpPr>
        <p:spPr>
          <a:xfrm>
            <a:off x="3718787" y="3352800"/>
            <a:ext cx="2224813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509174" y="3276600"/>
            <a:ext cx="2510626" cy="1131332"/>
            <a:chOff x="3509174" y="3276600"/>
            <a:chExt cx="2510626" cy="1131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657600" y="3307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943600" y="4069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1611868"/>
            <a:ext cx="2014775" cy="4320064"/>
            <a:chOff x="4800600" y="1611868"/>
            <a:chExt cx="2014775" cy="4320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38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consisting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blipFill rotWithShape="1">
                <a:blip r:embed="rId15"/>
                <a:stretch>
                  <a:fillRect l="-1316" t="-6154" r="-18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896" t="-8333" r="-64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981200" y="1359932"/>
            <a:ext cx="6837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28800" y="2167054"/>
            <a:ext cx="2139383" cy="3764878"/>
            <a:chOff x="1828800" y="2167054"/>
            <a:chExt cx="2139383" cy="3764878"/>
          </a:xfrm>
        </p:grpSpPr>
        <p:grpSp>
          <p:nvGrpSpPr>
            <p:cNvPr id="9" name="Group 8"/>
            <p:cNvGrpSpPr/>
            <p:nvPr/>
          </p:nvGrpSpPr>
          <p:grpSpPr>
            <a:xfrm>
              <a:off x="2326392" y="2167054"/>
              <a:ext cx="1641791" cy="3764878"/>
              <a:chOff x="2326392" y="2167054"/>
              <a:chExt cx="1641791" cy="376487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326392" y="4888468"/>
                <a:ext cx="1641791" cy="1043464"/>
                <a:chOff x="2326392" y="4888468"/>
                <a:chExt cx="1641791" cy="10434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Rectangle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101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1585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" name="Freeform 24"/>
              <p:cNvSpPr/>
              <p:nvPr/>
            </p:nvSpPr>
            <p:spPr>
              <a:xfrm rot="16200000">
                <a:off x="2559011" y="2118068"/>
                <a:ext cx="642257" cy="740229"/>
              </a:xfrm>
              <a:custGeom>
                <a:avLst/>
                <a:gdLst>
                  <a:gd name="connsiteX0" fmla="*/ 0 w 642257"/>
                  <a:gd name="connsiteY0" fmla="*/ 0 h 740229"/>
                  <a:gd name="connsiteX1" fmla="*/ 348343 w 642257"/>
                  <a:gd name="connsiteY1" fmla="*/ 228600 h 740229"/>
                  <a:gd name="connsiteX2" fmla="*/ 642257 w 642257"/>
                  <a:gd name="connsiteY2" fmla="*/ 740229 h 74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257" h="740229">
                    <a:moveTo>
                      <a:pt x="0" y="0"/>
                    </a:moveTo>
                    <a:cubicBezTo>
                      <a:pt x="120650" y="52614"/>
                      <a:pt x="241300" y="105229"/>
                      <a:pt x="348343" y="228600"/>
                    </a:cubicBezTo>
                    <a:cubicBezTo>
                      <a:pt x="455386" y="351971"/>
                      <a:pt x="548821" y="546100"/>
                      <a:pt x="642257" y="740229"/>
                    </a:cubicBezTo>
                  </a:path>
                </a:pathLst>
              </a:custGeom>
              <a:ln w="3810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101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59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12" grpId="0" animBg="1"/>
      <p:bldP spid="14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Triangulation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 CONVEX POLYGON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Partitioning the polygon into triangles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343400" y="6000690"/>
            <a:ext cx="447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, each defined by 3 points on the polygon</a:t>
            </a:r>
          </a:p>
        </p:txBody>
      </p:sp>
    </p:spTree>
    <p:extLst>
      <p:ext uri="{BB962C8B-B14F-4D97-AF65-F5344CB8AC3E}">
        <p14:creationId xmlns:p14="http://schemas.microsoft.com/office/powerpoint/2010/main" val="452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OPTMAL Triangulation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 CONVEX POLYGON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/>
                  <a:t>: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Cost</a:t>
                </a:r>
                <a:r>
                  <a:rPr lang="en-US" sz="2000" b="1" dirty="0"/>
                  <a:t> of a triangulation </a:t>
                </a:r>
                <a:r>
                  <a:rPr lang="en-US" sz="2000" dirty="0"/>
                  <a:t>: sum of the weight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triangles formed.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439" b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88068"/>
            <a:ext cx="4488983" cy="4243864"/>
            <a:chOff x="2326392" y="1688068"/>
            <a:chExt cx="4488983" cy="42438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88068"/>
              <a:ext cx="4488983" cy="4243864"/>
              <a:chOff x="2326392" y="1688068"/>
              <a:chExt cx="4488983" cy="42438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447800" y="9144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71800" y="60960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05000" y="1371600"/>
            <a:ext cx="4207328" cy="4249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8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35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6400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/>
                  <a:t>: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Problem: </a:t>
                </a:r>
                <a:r>
                  <a:rPr lang="en-US" sz="2000" dirty="0"/>
                  <a:t>Design an efficient algorithm for computing an optimal triangulation (minimum weight triangulation) of a convex  polygon on 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vertices.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6400800"/>
              </a:xfrm>
              <a:blipFill>
                <a:blip r:embed="rId2"/>
                <a:stretch>
                  <a:fillRect l="-772" t="-594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88068"/>
            <a:ext cx="4488983" cy="4243864"/>
            <a:chOff x="2326392" y="1688068"/>
            <a:chExt cx="4488983" cy="42438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88068"/>
              <a:ext cx="4488983" cy="4243864"/>
              <a:chOff x="2326392" y="1688068"/>
              <a:chExt cx="4488983" cy="42438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199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E0AF-D3BC-2B40-81D4-BE199321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DDC76-5A6F-F842-BB37-8DFEA2BC4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sincere attempt to solve the optimal triangulation problem using Dynamic Programming paradigm. It will be very helpful for you even if you fail to solve it.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We shall solve it interactively in the next class. </a:t>
            </a:r>
          </a:p>
        </p:txBody>
      </p:sp>
    </p:spTree>
    <p:extLst>
      <p:ext uri="{BB962C8B-B14F-4D97-AF65-F5344CB8AC3E}">
        <p14:creationId xmlns:p14="http://schemas.microsoft.com/office/powerpoint/2010/main" val="29993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274638"/>
                <a:ext cx="91440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200" b="1" dirty="0"/>
                  <a:t>Idea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: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Compute farthest point for each point in </a:t>
                </a:r>
                <a:r>
                  <a:rPr lang="en-US" sz="3200" b="1" dirty="0"/>
                  <a:t>O</a:t>
                </a:r>
                <a:r>
                  <a:rPr lang="en-US" sz="3200" dirty="0"/>
                  <a:t>(log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) time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74638"/>
                <a:ext cx="9144000" cy="1143000"/>
              </a:xfrm>
              <a:blipFill rotWithShape="1"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we scan in clockwise or anticlockwise order ,</a:t>
                </a:r>
              </a:p>
              <a:p>
                <a:pPr marL="0" indent="0">
                  <a:buNone/>
                </a:pPr>
                <a:r>
                  <a:rPr lang="en-US" sz="2000" dirty="0"/>
                  <a:t>distance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seems to increase  monotonically and then decrease monotonically.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3"/>
                <a:stretch>
                  <a:fillRect l="-678" t="-674" r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 rot="4382928">
            <a:off x="2383603" y="2416233"/>
            <a:ext cx="3352800" cy="2438400"/>
            <a:chOff x="2362200" y="2057400"/>
            <a:chExt cx="3962400" cy="3581400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Oval 26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endCxn id="27" idx="5"/>
          </p:cNvCxnSpPr>
          <p:nvPr/>
        </p:nvCxnSpPr>
        <p:spPr>
          <a:xfrm>
            <a:off x="3124200" y="4800600"/>
            <a:ext cx="1436641" cy="44604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7" idx="2"/>
          </p:cNvCxnSpPr>
          <p:nvPr/>
        </p:nvCxnSpPr>
        <p:spPr>
          <a:xfrm>
            <a:off x="2732041" y="3494041"/>
            <a:ext cx="1763759" cy="172565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7" idx="4"/>
          </p:cNvCxnSpPr>
          <p:nvPr/>
        </p:nvCxnSpPr>
        <p:spPr>
          <a:xfrm>
            <a:off x="2971800" y="2628900"/>
            <a:ext cx="1562100" cy="26289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7" idx="5"/>
          </p:cNvCxnSpPr>
          <p:nvPr/>
        </p:nvCxnSpPr>
        <p:spPr>
          <a:xfrm>
            <a:off x="3744930" y="1975142"/>
            <a:ext cx="815911" cy="32714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27" idx="5"/>
          </p:cNvCxnSpPr>
          <p:nvPr/>
        </p:nvCxnSpPr>
        <p:spPr>
          <a:xfrm>
            <a:off x="4506959" y="2209800"/>
            <a:ext cx="53882" cy="303684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7" idx="3"/>
          </p:cNvCxnSpPr>
          <p:nvPr/>
        </p:nvCxnSpPr>
        <p:spPr>
          <a:xfrm flipH="1">
            <a:off x="4506959" y="3773371"/>
            <a:ext cx="869664" cy="147327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1000" y="838200"/>
            <a:ext cx="8610600" cy="515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rved Down Arrow 15"/>
          <p:cNvSpPr/>
          <p:nvPr/>
        </p:nvSpPr>
        <p:spPr>
          <a:xfrm rot="20117586">
            <a:off x="2286347" y="1746425"/>
            <a:ext cx="238787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36389" y="5044014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389" y="5044014"/>
                <a:ext cx="45230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5486400" y="5656287"/>
            <a:ext cx="3505200" cy="515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971800" y="5715000"/>
            <a:ext cx="3505200" cy="515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loud Callout 17"/>
          <p:cNvSpPr/>
          <p:nvPr/>
        </p:nvSpPr>
        <p:spPr>
          <a:xfrm>
            <a:off x="5376623" y="1676400"/>
            <a:ext cx="3614977" cy="1450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is it true for all convex polygons ? 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7869600" y="3202542"/>
            <a:ext cx="71628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16880" y="3428200"/>
            <a:ext cx="255326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 Use binary search …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9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4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7" grpId="0" animBg="1"/>
      <p:bldP spid="4" grpId="0" animBg="1"/>
      <p:bldP spid="16" grpId="0" animBg="1"/>
      <p:bldP spid="17" grpId="0"/>
      <p:bldP spid="25" grpId="0" animBg="1"/>
      <p:bldP spid="26" grpId="0" animBg="1"/>
      <p:bldP spid="18" grpId="0" animBg="1"/>
      <p:bldP spid="2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274638"/>
                <a:ext cx="91440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200" b="1" dirty="0"/>
                  <a:t>Idea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: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Compute farthest point for each point in </a:t>
                </a:r>
                <a:r>
                  <a:rPr lang="en-US" sz="3200" b="1" dirty="0"/>
                  <a:t>O</a:t>
                </a:r>
                <a:r>
                  <a:rPr lang="en-US" sz="3200" dirty="0"/>
                  <a:t>(log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) time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74638"/>
                <a:ext cx="9144000" cy="1143000"/>
              </a:xfrm>
              <a:blipFill rotWithShape="1"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Distance first increases</a:t>
            </a:r>
          </a:p>
          <a:p>
            <a:pPr marL="0" indent="0">
              <a:buNone/>
            </a:pPr>
            <a:r>
              <a:rPr lang="en-US" sz="2000" dirty="0"/>
              <a:t>It then decreases</a:t>
            </a:r>
          </a:p>
          <a:p>
            <a:pPr marL="0" indent="0">
              <a:buNone/>
            </a:pPr>
            <a:r>
              <a:rPr lang="en-US" sz="2000" dirty="0"/>
              <a:t>It increases again</a:t>
            </a:r>
          </a:p>
          <a:p>
            <a:pPr marL="0" indent="0">
              <a:buNone/>
            </a:pPr>
            <a:r>
              <a:rPr lang="en-US" sz="2000" dirty="0"/>
              <a:t>Finally it decreases.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Ponder over the problem. We shall discuss it interactively in the next lecture.</a:t>
            </a:r>
          </a:p>
        </p:txBody>
      </p:sp>
      <p:sp>
        <p:nvSpPr>
          <p:cNvPr id="27" name="Oval 26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endCxn id="27" idx="2"/>
          </p:cNvCxnSpPr>
          <p:nvPr/>
        </p:nvCxnSpPr>
        <p:spPr>
          <a:xfrm>
            <a:off x="1524000" y="3646442"/>
            <a:ext cx="2971800" cy="157325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7" idx="2"/>
          </p:cNvCxnSpPr>
          <p:nvPr/>
        </p:nvCxnSpPr>
        <p:spPr>
          <a:xfrm>
            <a:off x="3124200" y="3200400"/>
            <a:ext cx="1371600" cy="2019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7" idx="4"/>
          </p:cNvCxnSpPr>
          <p:nvPr/>
        </p:nvCxnSpPr>
        <p:spPr>
          <a:xfrm flipH="1">
            <a:off x="4533900" y="3200399"/>
            <a:ext cx="2705099" cy="205740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7" idx="5"/>
          </p:cNvCxnSpPr>
          <p:nvPr/>
        </p:nvCxnSpPr>
        <p:spPr>
          <a:xfrm flipH="1">
            <a:off x="4560841" y="3930439"/>
            <a:ext cx="3287758" cy="131620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7" idx="3"/>
          </p:cNvCxnSpPr>
          <p:nvPr/>
        </p:nvCxnSpPr>
        <p:spPr>
          <a:xfrm flipH="1">
            <a:off x="4506959" y="4648199"/>
            <a:ext cx="2808240" cy="59844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505870" y="2539334"/>
            <a:ext cx="6369688" cy="3100312"/>
            <a:chOff x="1505870" y="2539334"/>
            <a:chExt cx="6369688" cy="3100312"/>
          </a:xfrm>
        </p:grpSpPr>
        <p:grpSp>
          <p:nvGrpSpPr>
            <p:cNvPr id="5" name="Group 4"/>
            <p:cNvGrpSpPr/>
            <p:nvPr/>
          </p:nvGrpSpPr>
          <p:grpSpPr>
            <a:xfrm rot="4382928">
              <a:off x="3140558" y="904646"/>
              <a:ext cx="3100312" cy="6369688"/>
              <a:chOff x="3242019" y="-1521310"/>
              <a:chExt cx="3664006" cy="9355474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17217072">
                <a:off x="5024276" y="-1512650"/>
                <a:ext cx="895351" cy="8780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3242019" y="-1211651"/>
                <a:ext cx="3664006" cy="9045815"/>
                <a:chOff x="3242019" y="-1211651"/>
                <a:chExt cx="3664006" cy="9045815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rot="17217072" flipH="1">
                  <a:off x="2330444" y="5932573"/>
                  <a:ext cx="2350292" cy="52714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rot="17217072" flipH="1" flipV="1">
                  <a:off x="3101115" y="5193879"/>
                  <a:ext cx="3375790" cy="19047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17217072" flipH="1" flipV="1">
                  <a:off x="5717496" y="4403763"/>
                  <a:ext cx="989040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17217072" flipH="1">
                  <a:off x="6065333" y="153689"/>
                  <a:ext cx="1231109" cy="450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17217072" flipH="1">
                  <a:off x="5904416" y="-1244066"/>
                  <a:ext cx="783431" cy="8482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17217072" flipV="1">
                  <a:off x="1216269" y="2086032"/>
                  <a:ext cx="6043607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" name="Straight Connector 53"/>
            <p:cNvCxnSpPr/>
            <p:nvPr/>
          </p:nvCxnSpPr>
          <p:spPr>
            <a:xfrm flipH="1">
              <a:off x="4560842" y="5029200"/>
              <a:ext cx="1916158" cy="2289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loud Callout 20"/>
          <p:cNvSpPr/>
          <p:nvPr/>
        </p:nvSpPr>
        <p:spPr>
          <a:xfrm>
            <a:off x="5376623" y="1676400"/>
            <a:ext cx="3614977" cy="1450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is it true for all convex polygons ? 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7869600" y="3202542"/>
            <a:ext cx="71628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36389" y="5044014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389" y="5044014"/>
                <a:ext cx="45230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3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8B99-FA1F-184F-BE73-90F4AF70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Recursion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5BCB2-11FF-A446-81AF-52E658FB1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As CSE students, you must write a neat code for the following problems.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Enumerating all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permutations</a:t>
                </a:r>
                <a:r>
                  <a:rPr lang="en-US" sz="2400" dirty="0"/>
                  <a:t> of a string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Enumerating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power set </a:t>
                </a:r>
                <a:r>
                  <a:rPr lang="en-US" sz="2400" dirty="0"/>
                  <a:t>of a set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Enumerating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all valid expressions </a:t>
                </a:r>
                <a:r>
                  <a:rPr lang="en-US" sz="2400" dirty="0"/>
                  <a:t>formed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‘(‘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‘)’.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Enumerating all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rooted binary trees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5BCB2-11FF-A446-81AF-52E658FB1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>
                <a:blip r:embed="rId2"/>
                <a:stretch>
                  <a:fillRect l="-1111" t="-1401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67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Longest common subsequence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</a:t>
            </a:r>
            <a:r>
              <a:rPr lang="en-US" sz="3600" b="1" dirty="0">
                <a:solidFill>
                  <a:srgbClr val="7030A0"/>
                </a:solidFill>
              </a:rPr>
              <a:t>subsequence </a:t>
            </a:r>
            <a:r>
              <a:rPr lang="en-US" sz="36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6868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sequence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Can be stored in an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[1..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: 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			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is said to be a </a:t>
                </a:r>
                <a:r>
                  <a:rPr lang="en-US" sz="2000" u="sng" dirty="0"/>
                  <a:t>subsequence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obtain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by removing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or more elements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Example: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There exists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integers: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…&lt;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such that for all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,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686800" cy="4906963"/>
              </a:xfrm>
              <a:blipFill rotWithShape="1">
                <a:blip r:embed="rId2"/>
                <a:stretch>
                  <a:fillRect l="-702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828800" y="37338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057400" y="37338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62200" y="3733800"/>
            <a:ext cx="3429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533650" y="3733800"/>
            <a:ext cx="3619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838450" y="3733800"/>
            <a:ext cx="5143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988535" y="3497596"/>
            <a:ext cx="1320447" cy="236204"/>
            <a:chOff x="1988535" y="3196598"/>
            <a:chExt cx="1320447" cy="236204"/>
          </a:xfrm>
        </p:grpSpPr>
        <p:sp>
          <p:nvSpPr>
            <p:cNvPr id="21" name="Cross 20"/>
            <p:cNvSpPr/>
            <p:nvPr/>
          </p:nvSpPr>
          <p:spPr>
            <a:xfrm rot="2834682">
              <a:off x="1977983" y="3244803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ross 21"/>
            <p:cNvSpPr/>
            <p:nvPr/>
          </p:nvSpPr>
          <p:spPr>
            <a:xfrm rot="2834682">
              <a:off x="2435183" y="3244803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ross 22"/>
            <p:cNvSpPr/>
            <p:nvPr/>
          </p:nvSpPr>
          <p:spPr>
            <a:xfrm rot="2834682">
              <a:off x="3120983" y="3207150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0" y="1937404"/>
                <a:ext cx="467436" cy="42479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937404"/>
                <a:ext cx="467436" cy="424796"/>
              </a:xfrm>
              <a:prstGeom prst="rect">
                <a:avLst/>
              </a:prstGeom>
              <a:blipFill rotWithShape="1">
                <a:blip r:embed="rId4"/>
                <a:stretch>
                  <a:fillRect t="-5714" r="-2105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3669" y="1965136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[1..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:     </a:t>
                </a:r>
                <a:r>
                  <a:rPr lang="en-US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69" y="1965136"/>
                <a:ext cx="141513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8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45520" y="1905000"/>
                <a:ext cx="146008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520" y="1905000"/>
                <a:ext cx="1460080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692" r="-7917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5200" y="5269468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69468"/>
                <a:ext cx="6030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21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36566" y="5269468"/>
                <a:ext cx="611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66" y="5269468"/>
                <a:ext cx="6118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3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38800" y="5628154"/>
                <a:ext cx="1391343" cy="39164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628154"/>
                <a:ext cx="1391343" cy="391646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57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69633" y="4876800"/>
                <a:ext cx="1049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[1..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33" y="4876800"/>
                <a:ext cx="10499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63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857375" y="1143000"/>
            <a:ext cx="14192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Callout 24"/>
          <p:cNvSpPr/>
          <p:nvPr/>
        </p:nvSpPr>
        <p:spPr>
          <a:xfrm>
            <a:off x="5636566" y="3216626"/>
            <a:ext cx="2745434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more formal definition ?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67175" y="5257800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33600" y="26670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/>
      <p:bldP spid="4" grpId="0" animBg="1"/>
      <p:bldP spid="9" grpId="0"/>
      <p:bldP spid="13" grpId="0"/>
      <p:bldP spid="14" grpId="0" animBg="1"/>
      <p:bldP spid="15" grpId="0"/>
      <p:bldP spid="20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Problem</a:t>
            </a:r>
            <a:r>
              <a:rPr lang="en-US" sz="3600" b="1" dirty="0"/>
              <a:t> Definition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Given</a:t>
                </a:r>
                <a:r>
                  <a:rPr lang="en-US" sz="2000" dirty="0"/>
                  <a:t> : two sequences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</a:t>
                </a:r>
                <a:r>
                  <a:rPr lang="en-US" sz="2000" dirty="0"/>
                  <a:t> : To compute the </a:t>
                </a:r>
                <a:r>
                  <a:rPr lang="en-US" sz="2000" u="sng" dirty="0"/>
                  <a:t>longest</a:t>
                </a:r>
                <a:r>
                  <a:rPr lang="en-US" sz="2000" dirty="0"/>
                  <a:t> sequence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is subsequence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as well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Example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 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  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 : How to compute  a Longest Common Subsequence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 efficiently 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Convince yourself that divide and conquer or Greedy algorithms  won’t solve this problem.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5257800"/>
              </a:xfrm>
              <a:blipFill>
                <a:blip r:embed="rId2"/>
                <a:stretch>
                  <a:fillRect l="-772" t="-725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981200" y="3429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438400" y="34290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3429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81400" y="3429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48000" y="3429000"/>
            <a:ext cx="304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43200" y="2514600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4267200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048000" y="3429000"/>
            <a:ext cx="304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200400" y="3429000"/>
            <a:ext cx="533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0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6743</TotalTime>
  <Words>2623</Words>
  <Application>Microsoft Macintosh PowerPoint</Application>
  <PresentationFormat>On-screen Show (4:3)</PresentationFormat>
  <Paragraphs>578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Problem</vt:lpstr>
      <vt:lpstr>PowerPoint Presentation</vt:lpstr>
      <vt:lpstr>Idea 1:  Compute farthest point for each point in O(log n) time </vt:lpstr>
      <vt:lpstr>Idea 1:  Compute farthest point for each point in O(log n) time </vt:lpstr>
      <vt:lpstr>Recursion</vt:lpstr>
      <vt:lpstr>Longest common subsequence</vt:lpstr>
      <vt:lpstr>What is a subsequence ?</vt:lpstr>
      <vt:lpstr>Problem Definition</vt:lpstr>
      <vt:lpstr>Observations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Recursive formulation</vt:lpstr>
      <vt:lpstr>Recursive formulation for LCS(n,m)  </vt:lpstr>
      <vt:lpstr>Recursive algorithm for L(n,m) </vt:lpstr>
      <vt:lpstr>Recursive algorithm for L(n,m) </vt:lpstr>
      <vt:lpstr>Recursive algorithm for F(n) </vt:lpstr>
      <vt:lpstr>Recursive algorithm for L(n,m) </vt:lpstr>
      <vt:lpstr>Iterative algorithm for L(n,m) </vt:lpstr>
      <vt:lpstr>Homework</vt:lpstr>
      <vt:lpstr>Dynamic Programming algorithm paradigm</vt:lpstr>
      <vt:lpstr>Steps of dynamic programming based algorithm</vt:lpstr>
      <vt:lpstr>OPTMAL Triangulation of  a CONVEX POLYGON</vt:lpstr>
      <vt:lpstr>Convex polygon </vt:lpstr>
      <vt:lpstr>Triangulation of  a CONVEX POLYGON</vt:lpstr>
      <vt:lpstr>OPTMAL Triangulation of  a CONVEX POLYGON</vt:lpstr>
      <vt:lpstr>PowerPoint Presentation</vt:lpstr>
      <vt:lpstr>PowerPoint Presentation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512</cp:revision>
  <dcterms:created xsi:type="dcterms:W3CDTF">2011-12-03T04:13:03Z</dcterms:created>
  <dcterms:modified xsi:type="dcterms:W3CDTF">2022-08-31T07:29:23Z</dcterms:modified>
</cp:coreProperties>
</file>