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7"/>
  </p:notesMasterIdLst>
  <p:sldIdLst>
    <p:sldId id="560" r:id="rId2"/>
    <p:sldId id="496" r:id="rId3"/>
    <p:sldId id="525" r:id="rId4"/>
    <p:sldId id="505" r:id="rId5"/>
    <p:sldId id="547" r:id="rId6"/>
    <p:sldId id="508" r:id="rId7"/>
    <p:sldId id="509" r:id="rId8"/>
    <p:sldId id="524" r:id="rId9"/>
    <p:sldId id="501" r:id="rId10"/>
    <p:sldId id="518" r:id="rId11"/>
    <p:sldId id="507" r:id="rId12"/>
    <p:sldId id="502" r:id="rId13"/>
    <p:sldId id="512" r:id="rId14"/>
    <p:sldId id="510" r:id="rId15"/>
    <p:sldId id="527" r:id="rId16"/>
    <p:sldId id="532" r:id="rId17"/>
    <p:sldId id="545" r:id="rId18"/>
    <p:sldId id="544" r:id="rId19"/>
    <p:sldId id="546" r:id="rId20"/>
    <p:sldId id="536" r:id="rId21"/>
    <p:sldId id="549" r:id="rId22"/>
    <p:sldId id="559" r:id="rId23"/>
    <p:sldId id="571" r:id="rId24"/>
    <p:sldId id="558" r:id="rId25"/>
    <p:sldId id="572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18" autoAdjust="0"/>
    <p:restoredTop sz="94659" autoAdjust="0"/>
  </p:normalViewPr>
  <p:slideViewPr>
    <p:cSldViewPr>
      <p:cViewPr varScale="1">
        <p:scale>
          <a:sx n="72" d="100"/>
          <a:sy n="72" d="100"/>
        </p:scale>
        <p:origin x="244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9/5/22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9/5/22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9/5/22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9/5/22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9/5/22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9/5/22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53.png"/><Relationship Id="rId7" Type="http://schemas.openxmlformats.org/officeDocument/2006/relationships/image" Target="../media/image50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0.png"/><Relationship Id="rId10" Type="http://schemas.openxmlformats.org/officeDocument/2006/relationships/image" Target="../media/image140.png"/><Relationship Id="rId4" Type="http://schemas.openxmlformats.org/officeDocument/2006/relationships/image" Target="../media/image55.png"/><Relationship Id="rId9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7" Type="http://schemas.openxmlformats.org/officeDocument/2006/relationships/image" Target="../media/image50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0.png"/><Relationship Id="rId5" Type="http://schemas.openxmlformats.org/officeDocument/2006/relationships/image" Target="../media/image55.png"/><Relationship Id="rId4" Type="http://schemas.openxmlformats.org/officeDocument/2006/relationships/image" Target="../media/image570.png"/><Relationship Id="rId9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12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23.png"/><Relationship Id="rId5" Type="http://schemas.openxmlformats.org/officeDocument/2006/relationships/image" Target="../media/image40.png"/><Relationship Id="rId10" Type="http://schemas.openxmlformats.org/officeDocument/2006/relationships/image" Target="../media/image22.png"/><Relationship Id="rId4" Type="http://schemas.openxmlformats.org/officeDocument/2006/relationships/image" Target="../media/image300.png"/><Relationship Id="rId9" Type="http://schemas.openxmlformats.org/officeDocument/2006/relationships/image" Target="../media/image20.png"/><Relationship Id="rId1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5.png"/><Relationship Id="rId3" Type="http://schemas.openxmlformats.org/officeDocument/2006/relationships/image" Target="../media/image300.png"/><Relationship Id="rId7" Type="http://schemas.openxmlformats.org/officeDocument/2006/relationships/image" Target="../media/image71.png"/><Relationship Id="rId12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23.png"/><Relationship Id="rId5" Type="http://schemas.openxmlformats.org/officeDocument/2006/relationships/image" Target="../media/image50.png"/><Relationship Id="rId10" Type="http://schemas.openxmlformats.org/officeDocument/2006/relationships/image" Target="../media/image22.png"/><Relationship Id="rId4" Type="http://schemas.openxmlformats.org/officeDocument/2006/relationships/image" Target="../media/image40.png"/><Relationship Id="rId9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10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12" Type="http://schemas.openxmlformats.org/officeDocument/2006/relationships/image" Target="../media/image17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0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9" Type="http://schemas.openxmlformats.org/officeDocument/2006/relationships/image" Target="../media/image14.png"/><Relationship Id="rId4" Type="http://schemas.openxmlformats.org/officeDocument/2006/relationships/image" Target="../media/image10.png"/><Relationship Id="rId1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10.png"/><Relationship Id="rId7" Type="http://schemas.openxmlformats.org/officeDocument/2006/relationships/image" Target="../media/image21.png"/><Relationship Id="rId12" Type="http://schemas.openxmlformats.org/officeDocument/2006/relationships/image" Target="../media/image17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0.png"/><Relationship Id="rId10" Type="http://schemas.openxmlformats.org/officeDocument/2006/relationships/image" Target="../media/image15.png"/><Relationship Id="rId9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10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12" Type="http://schemas.openxmlformats.org/officeDocument/2006/relationships/image" Target="../media/image17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0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10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12" Type="http://schemas.openxmlformats.org/officeDocument/2006/relationships/image" Target="../media/image17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0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80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Relationship Id="rId14" Type="http://schemas.openxmlformats.org/officeDocument/2006/relationships/image" Target="../media/image37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80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Relationship Id="rId14" Type="http://schemas.openxmlformats.org/officeDocument/2006/relationships/image" Target="../media/image37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0.png"/><Relationship Id="rId2" Type="http://schemas.openxmlformats.org/officeDocument/2006/relationships/image" Target="../media/image7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57.png"/><Relationship Id="rId14" Type="http://schemas.openxmlformats.org/officeDocument/2006/relationships/image" Target="../media/image41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0.png"/><Relationship Id="rId18" Type="http://schemas.openxmlformats.org/officeDocument/2006/relationships/image" Target="../media/image11.png"/><Relationship Id="rId21" Type="http://schemas.openxmlformats.org/officeDocument/2006/relationships/image" Target="../media/image13.png"/><Relationship Id="rId12" Type="http://schemas.openxmlformats.org/officeDocument/2006/relationships/image" Target="../media/image380.png"/><Relationship Id="rId17" Type="http://schemas.openxmlformats.org/officeDocument/2006/relationships/image" Target="../media/image10.png"/><Relationship Id="rId16" Type="http://schemas.openxmlformats.org/officeDocument/2006/relationships/image" Target="../media/image9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8.png"/><Relationship Id="rId19" Type="http://schemas.openxmlformats.org/officeDocument/2006/relationships/image" Target="../media/image411.png"/><Relationship Id="rId1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15</a:t>
            </a:r>
            <a:endParaRPr lang="en-US" sz="2400" b="1" dirty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Dynamic Programming – III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err="1">
                <a:solidFill>
                  <a:schemeClr val="tx1"/>
                </a:solidFill>
              </a:rPr>
              <a:t>Bitonic</a:t>
            </a:r>
            <a:r>
              <a:rPr lang="en-US" sz="2000" b="1" dirty="0">
                <a:solidFill>
                  <a:schemeClr val="tx1"/>
                </a:solidFill>
              </a:rPr>
              <a:t> Tour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Shortest Paths in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5573288"/>
            <a:ext cx="3161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000" b="1" dirty="0"/>
              <a:t>with </a:t>
            </a:r>
            <a:r>
              <a:rPr lang="en-US" sz="2000" b="1" dirty="0">
                <a:solidFill>
                  <a:srgbClr val="FF0000"/>
                </a:solidFill>
              </a:rPr>
              <a:t>negative </a:t>
            </a:r>
            <a:r>
              <a:rPr lang="en-US" sz="2000" b="1" dirty="0"/>
              <a:t>edge weights.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087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200" dirty="0">
                    <a:solidFill>
                      <a:srgbClr val="7030A0"/>
                    </a:solidFill>
                  </a:rPr>
                  <a:t>Recursive formulation for</a:t>
                </a:r>
                <a:br>
                  <a:rPr lang="en-US" sz="3200" dirty="0">
                    <a:solidFill>
                      <a:srgbClr val="7030A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𝑻</m:t>
                      </m:r>
                      <m:r>
                        <a:rPr lang="en-US" sz="3200" dirty="0">
                          <a:latin typeface="Cambria Math"/>
                        </a:rPr>
                        <m:t>[</m:t>
                      </m:r>
                      <m:r>
                        <a:rPr lang="en-US" sz="3200" b="0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sz="3200" b="0" dirty="0">
                          <a:latin typeface="Cambria Math"/>
                        </a:rPr>
                        <m:t>,</m:t>
                      </m:r>
                      <m:r>
                        <a:rPr lang="en-US" sz="3200" b="0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  <m:r>
                        <a:rPr lang="en-US" sz="3200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  <a:blipFill rotWithShape="1">
                <a:blip r:embed="rId2"/>
                <a:stretch>
                  <a:fillRect t="-5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5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Recursive formulation </a:t>
                </a:r>
                <a:r>
                  <a:rPr lang="en-US" sz="3600" b="1" dirty="0"/>
                  <a:t>of </a:t>
                </a:r>
                <a14:m>
                  <m:oMath xmlns:m="http://schemas.openxmlformats.org/officeDocument/2006/math">
                    <m:r>
                      <a:rPr lang="en-US" sz="36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3600" b="1" dirty="0">
                        <a:latin typeface="Cambria Math"/>
                      </a:rPr>
                      <m:t>[</m:t>
                    </m:r>
                    <m:r>
                      <a:rPr lang="en-US" sz="36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3600" dirty="0">
                        <a:latin typeface="Cambria Math"/>
                      </a:rPr>
                      <m:t>,</m:t>
                    </m:r>
                    <m:r>
                      <a:rPr lang="en-US" sz="36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36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Two cases</a:t>
                </a:r>
                <a:r>
                  <a:rPr lang="en-US" sz="2000" dirty="0"/>
                  <a:t>: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visited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visited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/>
                      </a:rPr>
                      <m:t>𝑚𝑖𝑛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   ,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3"/>
                <a:stretch>
                  <a:fillRect l="-741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209800" y="2667000"/>
            <a:ext cx="4876800" cy="1673423"/>
            <a:chOff x="2209800" y="2667000"/>
            <a:chExt cx="4876800" cy="1673423"/>
          </a:xfrm>
        </p:grpSpPr>
        <p:sp>
          <p:nvSpPr>
            <p:cNvPr id="7" name="Oval 6"/>
            <p:cNvSpPr/>
            <p:nvPr/>
          </p:nvSpPr>
          <p:spPr>
            <a:xfrm>
              <a:off x="2209800" y="3349823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257800" y="26670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733800" y="28194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276600" y="39624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72097" y="4264223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900497" y="28956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572000" y="31242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253297" y="28956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791200" y="32004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010400" y="31242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/>
          <p:cNvSpPr/>
          <p:nvPr/>
        </p:nvSpPr>
        <p:spPr>
          <a:xfrm>
            <a:off x="6819299" y="4038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631091" y="4050268"/>
                <a:ext cx="455509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091" y="4050268"/>
                <a:ext cx="455509" cy="395621"/>
              </a:xfrm>
              <a:prstGeom prst="rect">
                <a:avLst/>
              </a:prstGeom>
              <a:blipFill rotWithShape="1">
                <a:blip r:embed="rId4"/>
                <a:stretch>
                  <a:fillRect t="-6154" r="-16000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/>
          <p:cNvSpPr/>
          <p:nvPr/>
        </p:nvSpPr>
        <p:spPr>
          <a:xfrm>
            <a:off x="7777297" y="3730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105400" y="2667000"/>
                <a:ext cx="452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667000"/>
                <a:ext cx="45230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75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386025" y="3124200"/>
                <a:ext cx="675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025" y="3124200"/>
                <a:ext cx="67512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17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057400" y="3440668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440668"/>
                <a:ext cx="49077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2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/>
          <p:nvPr/>
        </p:nvCxnSpPr>
        <p:spPr>
          <a:xfrm flipH="1">
            <a:off x="4631414" y="2743200"/>
            <a:ext cx="626386" cy="3810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2" idx="0"/>
          </p:cNvCxnSpPr>
          <p:nvPr/>
        </p:nvCxnSpPr>
        <p:spPr>
          <a:xfrm flipH="1" flipV="1">
            <a:off x="4631414" y="3200400"/>
            <a:ext cx="2227432" cy="8498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14800" y="1676400"/>
                <a:ext cx="3643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b="1" i="0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1676400"/>
                <a:ext cx="364394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338" t="-9836" r="-1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114800" y="2069068"/>
                <a:ext cx="3472554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)=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069068"/>
                <a:ext cx="3472554" cy="395621"/>
              </a:xfrm>
              <a:prstGeom prst="rect">
                <a:avLst/>
              </a:prstGeom>
              <a:blipFill rotWithShape="1">
                <a:blip r:embed="rId9"/>
                <a:stretch>
                  <a:fillRect l="-1404" t="-7692" r="-1930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323170EA-8178-AB48-8987-0F40B7052219}"/>
              </a:ext>
            </a:extLst>
          </p:cNvPr>
          <p:cNvSpPr/>
          <p:nvPr/>
        </p:nvSpPr>
        <p:spPr>
          <a:xfrm>
            <a:off x="5257800" y="1600201"/>
            <a:ext cx="2576752" cy="4571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918D01-7227-D540-9260-CA1B23C325C9}"/>
              </a:ext>
            </a:extLst>
          </p:cNvPr>
          <p:cNvSpPr/>
          <p:nvPr/>
        </p:nvSpPr>
        <p:spPr>
          <a:xfrm>
            <a:off x="5181600" y="2133601"/>
            <a:ext cx="2576752" cy="4571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7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2" grpId="0"/>
      <p:bldP spid="55" grpId="0"/>
      <p:bldP spid="46" grpId="0"/>
      <p:bldP spid="13" grpId="0"/>
      <p:bldP spid="58" grpId="0"/>
      <p:bldP spid="26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3200" b="1" i="0" dirty="0" smtClean="0">
                        <a:latin typeface="Cambria Math"/>
                      </a:rPr>
                      <m:t>(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3200" dirty="0">
                        <a:latin typeface="Cambria Math"/>
                      </a:rPr>
                      <m:t>,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32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8768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Recur-</a:t>
                </a:r>
                <a:r>
                  <a:rPr lang="en-US" sz="1800" b="1" dirty="0" err="1">
                    <a:solidFill>
                      <a:srgbClr val="006C31"/>
                    </a:solidFill>
                  </a:rPr>
                  <a:t>bitonic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-tour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dirty="0">
                        <a:latin typeface="Cambria Math"/>
                      </a:rPr>
                      <m:t>,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)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{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Recur-bitonic-tour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/>
                  <a:t>+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Recur-bitonic-tour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/>
                  <a:t>+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:endParaRPr lang="en-US" sz="2000" b="1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return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/>
                      </a:rPr>
                      <m:t>𝑚𝑖𝑛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876800" cy="4525963"/>
              </a:xfrm>
              <a:blipFill rotWithShape="1">
                <a:blip r:embed="rId3"/>
                <a:stretch>
                  <a:fillRect l="-1250" t="-674" r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81600" y="1600200"/>
                <a:ext cx="3886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Time taken by 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Recur-</a:t>
                </a:r>
                <a:r>
                  <a:rPr lang="en-US" sz="1800" b="1" dirty="0" err="1">
                    <a:solidFill>
                      <a:srgbClr val="006C31"/>
                    </a:solidFill>
                  </a:rPr>
                  <a:t>bitonic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-tour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=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But total no. of </a:t>
                </a:r>
                <a:r>
                  <a:rPr lang="en-US" sz="2000" dirty="0" err="1"/>
                  <a:t>subproblems</a:t>
                </a:r>
                <a:r>
                  <a:rPr lang="en-US" sz="2000" dirty="0"/>
                  <a:t> to be solved: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dirty="0">
                    <a:sym typeface="Wingdings" pitchFamily="2" charset="2"/>
                  </a:rPr>
                  <a:t>Iterative implementation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of the recursive formulation.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81600" y="1600200"/>
                <a:ext cx="3886200" cy="4525963"/>
              </a:xfrm>
              <a:blipFill rotWithShape="1">
                <a:blip r:embed="rId4"/>
                <a:stretch>
                  <a:fillRect l="-1567" t="-809" r="-1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09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3200" b="1" i="0" dirty="0" smtClean="0">
                        <a:latin typeface="Cambria Math"/>
                      </a:rPr>
                      <m:t>(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3200" dirty="0">
                        <a:latin typeface="Cambria Math"/>
                      </a:rPr>
                      <m:t>,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32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8768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Recur-</a:t>
                </a:r>
                <a:r>
                  <a:rPr lang="en-US" sz="1800" b="1" dirty="0" err="1">
                    <a:solidFill>
                      <a:srgbClr val="006C31"/>
                    </a:solidFill>
                  </a:rPr>
                  <a:t>bitonic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-tour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dirty="0">
                        <a:latin typeface="Cambria Math"/>
                      </a:rPr>
                      <m:t>,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)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{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Recur-bitonic-tour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/>
                  <a:t>+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Recur-bitonic-tour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/>
                  <a:t>+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:endParaRPr lang="en-US" sz="2000" b="1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return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/>
                      </a:rPr>
                      <m:t>𝑚𝑖𝑛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876800" cy="4525963"/>
              </a:xfrm>
              <a:blipFill rotWithShape="1">
                <a:blip r:embed="rId3"/>
                <a:stretch>
                  <a:fillRect l="-1250" t="-674" r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886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5562600" y="2057400"/>
            <a:ext cx="3276600" cy="3217127"/>
            <a:chOff x="5257800" y="2057400"/>
            <a:chExt cx="3276600" cy="3217127"/>
          </a:xfrm>
        </p:grpSpPr>
        <p:sp>
          <p:nvSpPr>
            <p:cNvPr id="6" name="Rectangle 5"/>
            <p:cNvSpPr/>
            <p:nvPr/>
          </p:nvSpPr>
          <p:spPr>
            <a:xfrm>
              <a:off x="5257800" y="2057400"/>
              <a:ext cx="3276600" cy="3200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715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1722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6294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081024" y="2057400"/>
              <a:ext cx="5576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543800" y="2057400"/>
              <a:ext cx="0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001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257800" y="2514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257800" y="2971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257800" y="34290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257800" y="38862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43434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257800" y="4800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9342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5638800"/>
                <a:ext cx="38048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7848600" y="3429000"/>
            <a:ext cx="457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904703" y="3886200"/>
            <a:ext cx="324897" cy="1752600"/>
            <a:chOff x="7599903" y="3886200"/>
            <a:chExt cx="324897" cy="1752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599903" y="5269468"/>
                  <a:ext cx="324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9903" y="5269468"/>
                  <a:ext cx="32489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>
              <a:stCxn id="25" idx="2"/>
            </p:cNvCxnSpPr>
            <p:nvPr/>
          </p:nvCxnSpPr>
          <p:spPr>
            <a:xfrm>
              <a:off x="7772400" y="3886200"/>
              <a:ext cx="33076" cy="138326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5243988" y="3440668"/>
            <a:ext cx="2680812" cy="369332"/>
            <a:chOff x="4939188" y="3440668"/>
            <a:chExt cx="268081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/>
            <p:cNvCxnSpPr>
              <a:stCxn id="6" idx="1"/>
              <a:endCxn id="25" idx="1"/>
            </p:cNvCxnSpPr>
            <p:nvPr/>
          </p:nvCxnSpPr>
          <p:spPr>
            <a:xfrm>
              <a:off x="5334000" y="3657600"/>
              <a:ext cx="2286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7848600" y="3886200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8077200" y="3581400"/>
            <a:ext cx="0" cy="493984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934200" y="3886200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7162800" y="3657601"/>
            <a:ext cx="904351" cy="457199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182380" y="2133600"/>
            <a:ext cx="456420" cy="3124200"/>
            <a:chOff x="4876800" y="2057400"/>
            <a:chExt cx="456420" cy="3124200"/>
          </a:xfrm>
        </p:grpSpPr>
        <p:sp>
          <p:nvSpPr>
            <p:cNvPr id="37" name="TextBox 36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56114" y="4355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967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 rot="5173825">
              <a:off x="4976872" y="38228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666111" y="5269469"/>
                <a:ext cx="36302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1     2          ...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111" y="5269469"/>
                <a:ext cx="3630289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34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7010400" y="4343400"/>
            <a:ext cx="318612" cy="1283732"/>
            <a:chOff x="7543800" y="4343400"/>
            <a:chExt cx="318612" cy="1283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543800" y="5257800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3800" y="5257800"/>
                  <a:ext cx="31861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Connector 43"/>
            <p:cNvCxnSpPr>
              <a:stCxn id="34" idx="2"/>
            </p:cNvCxnSpPr>
            <p:nvPr/>
          </p:nvCxnSpPr>
          <p:spPr>
            <a:xfrm>
              <a:off x="7696200" y="4343400"/>
              <a:ext cx="0" cy="92606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52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5" grpId="0" animBg="1"/>
      <p:bldP spid="32" grpId="0" animBg="1"/>
      <p:bldP spid="34" grpId="0" animBg="1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Iterative algorithm </a:t>
            </a:r>
            <a:r>
              <a:rPr lang="en-US" sz="3200" b="1" dirty="0"/>
              <a:t>for Optimal </a:t>
            </a:r>
            <a:r>
              <a:rPr lang="en-US" sz="3200" b="1" dirty="0" err="1"/>
              <a:t>Bitonic</a:t>
            </a:r>
            <a:r>
              <a:rPr lang="en-US" sz="3200" b="1" dirty="0"/>
              <a:t> tour</a:t>
            </a:r>
            <a:br>
              <a:rPr lang="en-US" sz="3200" dirty="0"/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9560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Iterative-</a:t>
                </a:r>
                <a:r>
                  <a:rPr lang="en-US" sz="2000" b="1" dirty="0" err="1">
                    <a:solidFill>
                      <a:srgbClr val="006C31"/>
                    </a:solidFill>
                  </a:rPr>
                  <a:t>bitonic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-tour</a:t>
                </a:r>
                <a:r>
                  <a:rPr lang="en-US" sz="2000" dirty="0"/>
                  <a:t>{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Add </a:t>
                </a:r>
                <a:r>
                  <a:rPr lang="en-US" sz="2000" dirty="0"/>
                  <a:t>one more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for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 </a:t>
                </a:r>
                <a:r>
                  <a:rPr lang="en-US" sz="2000" b="1" dirty="0"/>
                  <a:t>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b="0" dirty="0">
                        <a:latin typeface="Cambria Math"/>
                      </a:rPr>
                      <m:t>,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b="0" dirty="0">
                        <a:latin typeface="Cambria Math"/>
                      </a:rPr>
                      <m:t>,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:endParaRPr lang="en-US" sz="2000" b="1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/>
                      </a:rPr>
                      <m:t>𝑚𝑖𝑛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Return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]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956048"/>
              </a:xfrm>
              <a:blipFill rotWithShape="1">
                <a:blip r:embed="rId2"/>
                <a:stretch>
                  <a:fillRect l="-1379" t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1" name="Rectangle 70"/>
          <p:cNvSpPr/>
          <p:nvPr/>
        </p:nvSpPr>
        <p:spPr>
          <a:xfrm>
            <a:off x="7543800" y="3429000"/>
            <a:ext cx="457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3810000" y="5715000"/>
                <a:ext cx="28194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Time complexity: 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715000"/>
                <a:ext cx="28194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7543800" y="3886200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7772400" y="3581400"/>
            <a:ext cx="0" cy="493984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172200" y="3886200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6400800" y="3657600"/>
            <a:ext cx="1361551" cy="502349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5562600" y="2057400"/>
            <a:ext cx="3276600" cy="3217127"/>
            <a:chOff x="5257800" y="2057400"/>
            <a:chExt cx="3276600" cy="3217127"/>
          </a:xfrm>
        </p:grpSpPr>
        <p:sp>
          <p:nvSpPr>
            <p:cNvPr id="53" name="Rectangle 52"/>
            <p:cNvSpPr/>
            <p:nvPr/>
          </p:nvSpPr>
          <p:spPr>
            <a:xfrm>
              <a:off x="5257800" y="2057400"/>
              <a:ext cx="3276600" cy="3200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1722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6294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7081024" y="2057400"/>
              <a:ext cx="5576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7543800" y="2057400"/>
              <a:ext cx="0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8001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257800" y="2514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257800" y="2971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257800" y="34290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257800" y="38862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5257800" y="43434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5257800" y="4800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715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69342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5638800"/>
                <a:ext cx="38048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>
            <a:off x="7848600" y="3429000"/>
            <a:ext cx="457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/>
          <p:cNvGrpSpPr/>
          <p:nvPr/>
        </p:nvGrpSpPr>
        <p:grpSpPr>
          <a:xfrm>
            <a:off x="5243988" y="3440668"/>
            <a:ext cx="2680812" cy="369332"/>
            <a:chOff x="4939188" y="3440668"/>
            <a:chExt cx="268081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Connector 94"/>
            <p:cNvCxnSpPr>
              <a:stCxn id="53" idx="1"/>
              <a:endCxn id="88" idx="1"/>
            </p:cNvCxnSpPr>
            <p:nvPr/>
          </p:nvCxnSpPr>
          <p:spPr>
            <a:xfrm>
              <a:off x="5334000" y="3657600"/>
              <a:ext cx="2286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Rectangle 95"/>
          <p:cNvSpPr/>
          <p:nvPr/>
        </p:nvSpPr>
        <p:spPr>
          <a:xfrm>
            <a:off x="7848600" y="3886200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8077200" y="3581400"/>
            <a:ext cx="0" cy="493984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6934200" y="3886200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5666111" y="5257800"/>
                <a:ext cx="36302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1     2          ...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111" y="5257800"/>
                <a:ext cx="3630289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342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Group 105"/>
          <p:cNvGrpSpPr/>
          <p:nvPr/>
        </p:nvGrpSpPr>
        <p:grpSpPr>
          <a:xfrm>
            <a:off x="5182380" y="2133600"/>
            <a:ext cx="456420" cy="3124200"/>
            <a:chOff x="4876800" y="2057400"/>
            <a:chExt cx="456420" cy="3124200"/>
          </a:xfrm>
        </p:grpSpPr>
        <p:sp>
          <p:nvSpPr>
            <p:cNvPr id="107" name="TextBox 106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956114" y="4355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967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TextBox 109"/>
            <p:cNvSpPr txBox="1"/>
            <p:nvPr/>
          </p:nvSpPr>
          <p:spPr>
            <a:xfrm rot="5173825">
              <a:off x="4976872" y="38228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 flipV="1">
            <a:off x="7162800" y="3657601"/>
            <a:ext cx="904351" cy="457199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5562600" y="4800600"/>
            <a:ext cx="3276600" cy="457200"/>
            <a:chOff x="5562600" y="4800600"/>
            <a:chExt cx="3276600" cy="457200"/>
          </a:xfrm>
        </p:grpSpPr>
        <p:sp>
          <p:nvSpPr>
            <p:cNvPr id="44" name="Rectangle 43"/>
            <p:cNvSpPr/>
            <p:nvPr/>
          </p:nvSpPr>
          <p:spPr>
            <a:xfrm>
              <a:off x="5562600" y="4800600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019800" y="4800600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477000" y="4800600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934200" y="4800600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391400" y="4800600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848600" y="4800600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305800" y="4800600"/>
              <a:ext cx="5334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904703" y="3886200"/>
            <a:ext cx="324897" cy="1752600"/>
            <a:chOff x="7599903" y="3886200"/>
            <a:chExt cx="324897" cy="1752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599903" y="5269468"/>
                  <a:ext cx="324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9903" y="5269468"/>
                  <a:ext cx="32489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Connector 91"/>
            <p:cNvCxnSpPr>
              <a:stCxn id="88" idx="2"/>
            </p:cNvCxnSpPr>
            <p:nvPr/>
          </p:nvCxnSpPr>
          <p:spPr>
            <a:xfrm>
              <a:off x="7772400" y="3886200"/>
              <a:ext cx="33076" cy="138326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260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Lessons</a:t>
            </a:r>
            <a:r>
              <a:rPr lang="en-US" b="1" dirty="0"/>
              <a:t> learnt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Sometimes </a:t>
            </a:r>
            <a:r>
              <a:rPr lang="en-US" sz="2400" b="1" dirty="0" err="1">
                <a:solidFill>
                  <a:srgbClr val="7030A0"/>
                </a:solidFill>
              </a:rPr>
              <a:t>generalizaton</a:t>
            </a:r>
            <a:r>
              <a:rPr lang="en-US" sz="2400" dirty="0"/>
              <a:t> helps !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There may be </a:t>
            </a:r>
            <a:r>
              <a:rPr lang="en-US" sz="2400" b="1" dirty="0">
                <a:solidFill>
                  <a:srgbClr val="7030A0"/>
                </a:solidFill>
              </a:rPr>
              <a:t>multiple parameter</a:t>
            </a:r>
            <a:r>
              <a:rPr lang="en-US" sz="2400" dirty="0"/>
              <a:t> term 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u="sng" dirty="0"/>
              <a:t>hidden</a:t>
            </a:r>
            <a:r>
              <a:rPr lang="en-US" sz="2400" dirty="0"/>
              <a:t> in the recursive formulation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5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Shortest </a:t>
            </a:r>
            <a:r>
              <a:rPr lang="en-US" sz="3200" dirty="0" err="1">
                <a:solidFill>
                  <a:srgbClr val="7030A0"/>
                </a:solidFill>
              </a:rPr>
              <a:t>pathS</a:t>
            </a:r>
            <a:r>
              <a:rPr lang="en-US" sz="3200" dirty="0">
                <a:solidFill>
                  <a:srgbClr val="7030A0"/>
                </a:solidFill>
              </a:rPr>
              <a:t> in a graph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In presence of </a:t>
            </a:r>
            <a:r>
              <a:rPr lang="en-US" sz="2800" b="1" dirty="0">
                <a:solidFill>
                  <a:srgbClr val="C00000"/>
                </a:solidFill>
              </a:rPr>
              <a:t>negative </a:t>
            </a:r>
            <a:r>
              <a:rPr lang="en-US" sz="2800" b="1" dirty="0">
                <a:solidFill>
                  <a:schemeClr val="tx1"/>
                </a:solidFill>
              </a:rPr>
              <a:t>edge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8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Input</a:t>
                </a:r>
                <a:r>
                  <a:rPr lang="en-US" sz="2000" dirty="0"/>
                  <a:t>: 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 and a source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Notations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   </a:t>
                </a:r>
                <a:r>
                  <a:rPr lang="en-US" sz="2000" i="1" dirty="0">
                    <a:latin typeface="Cambria Math"/>
                  </a:rPr>
                  <a:t> ,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The shortest path from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Lecture 11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/>
                  <a:t>Dijkstra’s</a:t>
                </a:r>
                <a:r>
                  <a:rPr lang="en-US" sz="2000" dirty="0"/>
                  <a:t> algorithm solves the problem in 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+ </a:t>
                </a:r>
                <a:r>
                  <a:rPr lang="en-US" sz="2000" b="1" dirty="0"/>
                  <a:t>log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crucial is the non-negative weights for </a:t>
                </a:r>
                <a:r>
                  <a:rPr lang="en-US" sz="2000" dirty="0" err="1"/>
                  <a:t>Dijkstra’s</a:t>
                </a:r>
                <a:r>
                  <a:rPr lang="en-US" sz="2000" dirty="0"/>
                  <a:t> algorithm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  <a:blipFill>
                <a:blip r:embed="rId2"/>
                <a:stretch>
                  <a:fillRect l="-772" t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8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Revisiting </a:t>
            </a:r>
            <a:r>
              <a:rPr lang="en-US" sz="3200" b="1" dirty="0"/>
              <a:t>Lecture 11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We took 2 approaches for algorithm for shortest paths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Approach  1</a:t>
                </a:r>
                <a:r>
                  <a:rPr lang="en-US" sz="2000" dirty="0"/>
                  <a:t>:  </a:t>
                </a:r>
              </a:p>
              <a:p>
                <a:pPr lvl="1"/>
                <a:r>
                  <a:rPr lang="en-US" sz="1600" dirty="0"/>
                  <a:t>Made a </a:t>
                </a:r>
                <a:r>
                  <a:rPr lang="en-US" sz="1600" b="1" dirty="0">
                    <a:solidFill>
                      <a:srgbClr val="006C31"/>
                    </a:solidFill>
                  </a:rPr>
                  <a:t>key observation</a:t>
                </a:r>
                <a:r>
                  <a:rPr lang="en-US" sz="1600" dirty="0">
                    <a:solidFill>
                      <a:srgbClr val="006C31"/>
                    </a:solidFill>
                  </a:rPr>
                  <a:t> </a:t>
                </a:r>
                <a:r>
                  <a:rPr lang="en-US" sz="1600" dirty="0"/>
                  <a:t>about  a vertex in the neighborhood  of 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Followed the </a:t>
                </a:r>
                <a:r>
                  <a:rPr lang="en-US" sz="1600" b="1" dirty="0"/>
                  <a:t>generic greedy approach</a:t>
                </a:r>
                <a:r>
                  <a:rPr lang="en-US" sz="1600" dirty="0"/>
                  <a:t>.  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Approach  2</a:t>
                </a:r>
                <a:r>
                  <a:rPr lang="en-US" sz="2000" dirty="0"/>
                  <a:t>:</a:t>
                </a:r>
              </a:p>
              <a:p>
                <a:pPr lvl="1"/>
                <a:r>
                  <a:rPr lang="en-US" sz="1600" dirty="0"/>
                  <a:t>Explored</a:t>
                </a:r>
                <a:r>
                  <a:rPr lang="en-US" sz="1600" b="1" dirty="0"/>
                  <a:t> the structure </a:t>
                </a:r>
                <a:r>
                  <a:rPr lang="en-US" sz="1600" dirty="0"/>
                  <a:t>of a shortest path</a:t>
                </a:r>
              </a:p>
              <a:p>
                <a:pPr lvl="1"/>
                <a:r>
                  <a:rPr lang="en-US" sz="1600" dirty="0"/>
                  <a:t>Derived some crucial </a:t>
                </a:r>
                <a:r>
                  <a:rPr lang="en-US" sz="1600" b="1" dirty="0"/>
                  <a:t>properties </a:t>
                </a:r>
                <a:r>
                  <a:rPr lang="en-US" sz="1600" dirty="0"/>
                  <a:t>of a shortest path</a:t>
                </a:r>
              </a:p>
              <a:p>
                <a:pPr lvl="1"/>
                <a:r>
                  <a:rPr lang="en-US" sz="1600" dirty="0"/>
                  <a:t>Used these properties to design </a:t>
                </a:r>
                <a:r>
                  <a:rPr lang="en-US" sz="1600" b="1" dirty="0" err="1"/>
                  <a:t>Dijkstra’s</a:t>
                </a:r>
                <a:r>
                  <a:rPr lang="en-US" sz="1600" b="1" dirty="0"/>
                  <a:t> algorithm                     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  <a:blipFill rotWithShape="1">
                <a:blip r:embed="rId2"/>
                <a:stretch>
                  <a:fillRect l="-73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5587087"/>
            <a:ext cx="834728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Let us explore how crucial was the role of “</a:t>
            </a:r>
            <a:r>
              <a:rPr lang="en-US" b="1" dirty="0"/>
              <a:t>positive edge weights</a:t>
            </a:r>
            <a:r>
              <a:rPr lang="en-US" dirty="0"/>
              <a:t>” in these approaches.</a:t>
            </a:r>
          </a:p>
        </p:txBody>
      </p:sp>
    </p:spTree>
    <p:extLst>
      <p:ext uri="{BB962C8B-B14F-4D97-AF65-F5344CB8AC3E}">
        <p14:creationId xmlns:p14="http://schemas.microsoft.com/office/powerpoint/2010/main" val="128332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be certain about the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any vertex in this picture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NO.</a:t>
                </a:r>
                <a:r>
                  <a:rPr lang="en-US" sz="2000" dirty="0">
                    <a:sym typeface="Wingdings" panose="05000000000000000000" pitchFamily="2" charset="2"/>
                  </a:rPr>
                  <a:t>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1852" t="-1677" b="-1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/>
          <p:cNvGrpSpPr/>
          <p:nvPr/>
        </p:nvGrpSpPr>
        <p:grpSpPr>
          <a:xfrm>
            <a:off x="4572000" y="2514600"/>
            <a:ext cx="1079508" cy="1219200"/>
            <a:chOff x="4572000" y="2514600"/>
            <a:chExt cx="1079508" cy="121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1961" r="-921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𝟏𝟐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1961" r="-972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4814192" y="2514600"/>
                  <a:ext cx="4395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𝟏𝟎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192" y="2514600"/>
                  <a:ext cx="439544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2000" r="-9722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grpSp>
          <p:nvGrpSpPr>
            <p:cNvPr id="96" name="Group 95"/>
            <p:cNvGrpSpPr/>
            <p:nvPr/>
          </p:nvGrpSpPr>
          <p:grpSpPr>
            <a:xfrm>
              <a:off x="3733800" y="1992868"/>
              <a:ext cx="2438400" cy="2350532"/>
              <a:chOff x="3733800" y="1992868"/>
              <a:chExt cx="2438400" cy="2350532"/>
            </a:xfrm>
          </p:grpSpPr>
          <p:cxnSp>
            <p:nvCxnSpPr>
              <p:cNvPr id="37" name="Straight Connector 36"/>
              <p:cNvCxnSpPr>
                <a:endCxn id="7" idx="7"/>
              </p:cNvCxnSpPr>
              <p:nvPr/>
            </p:nvCxnSpPr>
            <p:spPr>
              <a:xfrm flipH="1">
                <a:off x="5616482" y="2416082"/>
                <a:ext cx="408962" cy="446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616482" y="2111282"/>
                <a:ext cx="98518" cy="32711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5867400" y="3429000"/>
                <a:ext cx="304800" cy="19633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5867400" y="3276600"/>
                <a:ext cx="304800" cy="1300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48006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4800600" y="4016282"/>
                <a:ext cx="282482" cy="2400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3733800" y="2971800"/>
                <a:ext cx="38658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93262" y="2830832"/>
                <a:ext cx="327118" cy="14096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endCxn id="11" idx="2"/>
              </p:cNvCxnSpPr>
              <p:nvPr/>
            </p:nvCxnSpPr>
            <p:spPr>
              <a:xfrm>
                <a:off x="4267200" y="2177534"/>
                <a:ext cx="304800" cy="18466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4676218" y="1992868"/>
                <a:ext cx="124384" cy="3693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 flipV="1">
              <a:off x="5562600" y="3494042"/>
              <a:ext cx="152400" cy="1312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Approach  1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Line Callout 2 1"/>
              <p:cNvSpPr/>
              <p:nvPr/>
            </p:nvSpPr>
            <p:spPr>
              <a:xfrm>
                <a:off x="7696200" y="914400"/>
                <a:ext cx="1447800" cy="612648"/>
              </a:xfrm>
              <a:prstGeom prst="borderCallout2">
                <a:avLst>
                  <a:gd name="adj1" fmla="val 50833"/>
                  <a:gd name="adj2" fmla="val -660"/>
                  <a:gd name="adj3" fmla="val 50832"/>
                  <a:gd name="adj4" fmla="val -21389"/>
                  <a:gd name="adj5" fmla="val 387294"/>
                  <a:gd name="adj6" fmla="val -12635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about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Line Callout 2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914400"/>
                <a:ext cx="1447800" cy="612648"/>
              </a:xfrm>
              <a:prstGeom prst="borderCallout2">
                <a:avLst>
                  <a:gd name="adj1" fmla="val 50833"/>
                  <a:gd name="adj2" fmla="val -660"/>
                  <a:gd name="adj3" fmla="val 50832"/>
                  <a:gd name="adj4" fmla="val -21389"/>
                  <a:gd name="adj5" fmla="val 387294"/>
                  <a:gd name="adj6" fmla="val -126352"/>
                </a:avLst>
              </a:prstGeom>
              <a:blipFill rotWithShape="1">
                <a:blip r:embed="rId14"/>
                <a:stretch>
                  <a:fillRect t="-1266" r="-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5665741" y="3276600"/>
            <a:ext cx="228600" cy="2830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4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0" grpId="0"/>
      <p:bldP spid="14" grpId="0"/>
      <p:bldP spid="2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err="1">
                <a:solidFill>
                  <a:srgbClr val="7030A0"/>
                </a:solidFill>
              </a:rPr>
              <a:t>Bitonic</a:t>
            </a:r>
            <a:r>
              <a:rPr lang="en-US" sz="3200" dirty="0">
                <a:solidFill>
                  <a:srgbClr val="7030A0"/>
                </a:solidFill>
              </a:rPr>
              <a:t> tour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8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cxnSp>
          <p:nvCxnSpPr>
            <p:cNvPr id="37" name="Straight Connector 36"/>
            <p:cNvCxnSpPr>
              <a:endCxn id="7" idx="7"/>
            </p:cNvCxnSpPr>
            <p:nvPr/>
          </p:nvCxnSpPr>
          <p:spPr>
            <a:xfrm flipH="1">
              <a:off x="5616482" y="2416082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16482" y="2111282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5867400" y="3429000"/>
              <a:ext cx="304800" cy="19633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867400" y="3276600"/>
              <a:ext cx="304800" cy="1300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4800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4800600" y="4016282"/>
              <a:ext cx="282482" cy="2400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3733800" y="2971800"/>
              <a:ext cx="386580" cy="762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793262" y="2830832"/>
              <a:ext cx="327118" cy="14096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11" idx="2"/>
            </p:cNvCxnSpPr>
            <p:nvPr/>
          </p:nvCxnSpPr>
          <p:spPr>
            <a:xfrm>
              <a:off x="4267200" y="2177534"/>
              <a:ext cx="304800" cy="18466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676218" y="1992868"/>
              <a:ext cx="124384" cy="3693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sp>
        <p:nvSpPr>
          <p:cNvPr id="16" name="Freeform 15"/>
          <p:cNvSpPr/>
          <p:nvPr/>
        </p:nvSpPr>
        <p:spPr>
          <a:xfrm>
            <a:off x="2918982" y="2950029"/>
            <a:ext cx="2099332" cy="1654628"/>
          </a:xfrm>
          <a:custGeom>
            <a:avLst/>
            <a:gdLst>
              <a:gd name="connsiteX0" fmla="*/ 1261132 w 2099332"/>
              <a:gd name="connsiteY0" fmla="*/ 0 h 1654628"/>
              <a:gd name="connsiteX1" fmla="*/ 716847 w 2099332"/>
              <a:gd name="connsiteY1" fmla="*/ 119742 h 1654628"/>
              <a:gd name="connsiteX2" fmla="*/ 390275 w 2099332"/>
              <a:gd name="connsiteY2" fmla="*/ 206828 h 1654628"/>
              <a:gd name="connsiteX3" fmla="*/ 74589 w 2099332"/>
              <a:gd name="connsiteY3" fmla="*/ 435428 h 1654628"/>
              <a:gd name="connsiteX4" fmla="*/ 31047 w 2099332"/>
              <a:gd name="connsiteY4" fmla="*/ 751114 h 1654628"/>
              <a:gd name="connsiteX5" fmla="*/ 466475 w 2099332"/>
              <a:gd name="connsiteY5" fmla="*/ 1317171 h 1654628"/>
              <a:gd name="connsiteX6" fmla="*/ 1631247 w 2099332"/>
              <a:gd name="connsiteY6" fmla="*/ 1415142 h 1654628"/>
              <a:gd name="connsiteX7" fmla="*/ 2099332 w 2099332"/>
              <a:gd name="connsiteY7" fmla="*/ 1654628 h 165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9332" h="1654628">
                <a:moveTo>
                  <a:pt x="1261132" y="0"/>
                </a:moveTo>
                <a:lnTo>
                  <a:pt x="716847" y="119742"/>
                </a:lnTo>
                <a:cubicBezTo>
                  <a:pt x="571704" y="154213"/>
                  <a:pt x="497318" y="154214"/>
                  <a:pt x="390275" y="206828"/>
                </a:cubicBezTo>
                <a:cubicBezTo>
                  <a:pt x="283232" y="259442"/>
                  <a:pt x="134460" y="344714"/>
                  <a:pt x="74589" y="435428"/>
                </a:cubicBezTo>
                <a:cubicBezTo>
                  <a:pt x="14718" y="526142"/>
                  <a:pt x="-34267" y="604157"/>
                  <a:pt x="31047" y="751114"/>
                </a:cubicBezTo>
                <a:cubicBezTo>
                  <a:pt x="96361" y="898071"/>
                  <a:pt x="199775" y="1206500"/>
                  <a:pt x="466475" y="1317171"/>
                </a:cubicBezTo>
                <a:cubicBezTo>
                  <a:pt x="733175" y="1427842"/>
                  <a:pt x="1359104" y="1358899"/>
                  <a:pt x="1631247" y="1415142"/>
                </a:cubicBezTo>
                <a:cubicBezTo>
                  <a:pt x="1903390" y="1471385"/>
                  <a:pt x="2001361" y="1563006"/>
                  <a:pt x="2099332" y="1654628"/>
                </a:cubicBezTo>
              </a:path>
            </a:pathLst>
          </a:cu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018314" y="3461657"/>
            <a:ext cx="1045398" cy="1433462"/>
          </a:xfrm>
          <a:custGeom>
            <a:avLst/>
            <a:gdLst>
              <a:gd name="connsiteX0" fmla="*/ 0 w 1045398"/>
              <a:gd name="connsiteY0" fmla="*/ 1143000 h 1433462"/>
              <a:gd name="connsiteX1" fmla="*/ 130629 w 1045398"/>
              <a:gd name="connsiteY1" fmla="*/ 1262743 h 1433462"/>
              <a:gd name="connsiteX2" fmla="*/ 413657 w 1045398"/>
              <a:gd name="connsiteY2" fmla="*/ 1426029 h 1433462"/>
              <a:gd name="connsiteX3" fmla="*/ 762000 w 1045398"/>
              <a:gd name="connsiteY3" fmla="*/ 1349829 h 1433462"/>
              <a:gd name="connsiteX4" fmla="*/ 903515 w 1045398"/>
              <a:gd name="connsiteY4" fmla="*/ 870857 h 1433462"/>
              <a:gd name="connsiteX5" fmla="*/ 1045029 w 1045398"/>
              <a:gd name="connsiteY5" fmla="*/ 304800 h 1433462"/>
              <a:gd name="connsiteX6" fmla="*/ 859972 w 1045398"/>
              <a:gd name="connsiteY6" fmla="*/ 0 h 143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398" h="1433462">
                <a:moveTo>
                  <a:pt x="0" y="1143000"/>
                </a:moveTo>
                <a:cubicBezTo>
                  <a:pt x="30843" y="1179286"/>
                  <a:pt x="61686" y="1215572"/>
                  <a:pt x="130629" y="1262743"/>
                </a:cubicBezTo>
                <a:cubicBezTo>
                  <a:pt x="199572" y="1309914"/>
                  <a:pt x="308429" y="1411515"/>
                  <a:pt x="413657" y="1426029"/>
                </a:cubicBezTo>
                <a:cubicBezTo>
                  <a:pt x="518886" y="1440543"/>
                  <a:pt x="680357" y="1442358"/>
                  <a:pt x="762000" y="1349829"/>
                </a:cubicBezTo>
                <a:cubicBezTo>
                  <a:pt x="843643" y="1257300"/>
                  <a:pt x="856344" y="1045028"/>
                  <a:pt x="903515" y="870857"/>
                </a:cubicBezTo>
                <a:cubicBezTo>
                  <a:pt x="950686" y="696686"/>
                  <a:pt x="1052286" y="449943"/>
                  <a:pt x="1045029" y="304800"/>
                </a:cubicBezTo>
                <a:cubicBezTo>
                  <a:pt x="1037772" y="159657"/>
                  <a:pt x="948872" y="79828"/>
                  <a:pt x="859972" y="0"/>
                </a:cubicBezTo>
              </a:path>
            </a:pathLst>
          </a:cu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19" idx="6"/>
          </p:cNvCxnSpPr>
          <p:nvPr/>
        </p:nvCxnSpPr>
        <p:spPr>
          <a:xfrm flipH="1" flipV="1">
            <a:off x="5878286" y="3461657"/>
            <a:ext cx="147158" cy="118254"/>
          </a:xfrm>
          <a:prstGeom prst="straightConnector1">
            <a:avLst/>
          </a:prstGeom>
          <a:ln w="28575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30732" y="4038600"/>
                <a:ext cx="6864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732" y="4038600"/>
                <a:ext cx="686406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061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 flipV="1">
            <a:off x="5562600" y="3494042"/>
            <a:ext cx="152400" cy="13129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Approach  1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4572000" y="2514600"/>
            <a:ext cx="1079508" cy="1219200"/>
            <a:chOff x="4572000" y="2514600"/>
            <a:chExt cx="1079508" cy="121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1961" r="-921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𝟏𝟐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1961" r="-972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814192" y="2514600"/>
                  <a:ext cx="4395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𝟏𝟎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192" y="2514600"/>
                  <a:ext cx="439544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2000" r="-9722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Down Ribbon 1">
            <a:extLst>
              <a:ext uri="{FF2B5EF4-FFF2-40B4-BE49-F238E27FC236}">
                <a16:creationId xmlns:a16="http://schemas.microsoft.com/office/drawing/2014/main" id="{471B0B23-93B6-1840-A939-3EF0DBDFA12B}"/>
              </a:ext>
            </a:extLst>
          </p:cNvPr>
          <p:cNvSpPr/>
          <p:nvPr/>
        </p:nvSpPr>
        <p:spPr>
          <a:xfrm>
            <a:off x="2775857" y="5262405"/>
            <a:ext cx="3668486" cy="9837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Approach 1 </a:t>
            </a:r>
            <a:r>
              <a:rPr lang="en-US" b="1" dirty="0">
                <a:solidFill>
                  <a:srgbClr val="C00000"/>
                </a:solidFill>
              </a:rPr>
              <a:t>fails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49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13" grpId="0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Property 1</a:t>
                </a:r>
                <a:r>
                  <a:rPr lang="en-US" sz="2000" dirty="0"/>
                  <a:t>: Any </a:t>
                </a:r>
                <a:r>
                  <a:rPr lang="en-US" sz="2000" dirty="0" err="1"/>
                  <a:t>subpath</a:t>
                </a:r>
                <a:r>
                  <a:rPr lang="en-US" sz="2000" dirty="0"/>
                  <a:t>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also a shortest path.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If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is not shortest,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replace it by a shorter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This will give us a path shorter than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Hence a contradiction.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Assumption: </a:t>
                </a:r>
                <a:r>
                  <a:rPr lang="en-US" sz="2000" dirty="0"/>
                  <a:t>The shortest path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does not pass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/>
          <p:cNvGrpSpPr/>
          <p:nvPr/>
        </p:nvGrpSpPr>
        <p:grpSpPr>
          <a:xfrm>
            <a:off x="4724400" y="2971799"/>
            <a:ext cx="838200" cy="1"/>
            <a:chOff x="4724400" y="2971799"/>
            <a:chExt cx="838200" cy="1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4724400" y="2971800"/>
              <a:ext cx="7676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5283740" y="2971799"/>
              <a:ext cx="278860" cy="1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2819400" y="2057398"/>
            <a:ext cx="3668820" cy="838202"/>
            <a:chOff x="2819400" y="2057398"/>
            <a:chExt cx="3668820" cy="838202"/>
          </a:xfrm>
        </p:grpSpPr>
        <p:cxnSp>
          <p:nvCxnSpPr>
            <p:cNvPr id="59" name="Straight Connector 58"/>
            <p:cNvCxnSpPr/>
            <p:nvPr/>
          </p:nvCxnSpPr>
          <p:spPr>
            <a:xfrm flipH="1">
              <a:off x="2819400" y="2111281"/>
              <a:ext cx="637562" cy="784319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587044" y="2057398"/>
              <a:ext cx="762000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495800" y="2057398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334000" y="2057399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6155526" y="2111280"/>
              <a:ext cx="332694" cy="78431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What </a:t>
            </a:r>
            <a:r>
              <a:rPr lang="en-US" sz="2800" b="1" dirty="0">
                <a:solidFill>
                  <a:srgbClr val="7030A0"/>
                </a:solidFill>
              </a:rPr>
              <a:t>propertie</a:t>
            </a:r>
            <a:r>
              <a:rPr lang="en-US" sz="2800" b="1" dirty="0"/>
              <a:t>s does </a:t>
            </a:r>
            <a:r>
              <a:rPr lang="en-US" sz="2800" b="1" dirty="0" err="1">
                <a:solidFill>
                  <a:srgbClr val="0070C0"/>
                </a:solidFill>
              </a:rPr>
              <a:t>Dijkstra</a:t>
            </a:r>
            <a:r>
              <a:rPr lang="en-US" sz="2800" b="1" dirty="0" err="1"/>
              <a:t>’s</a:t>
            </a:r>
            <a:r>
              <a:rPr lang="en-US" sz="2800" b="1" dirty="0">
                <a:solidFill>
                  <a:srgbClr val="006C31"/>
                </a:solidFill>
              </a:rPr>
              <a:t> </a:t>
            </a:r>
            <a:r>
              <a:rPr lang="en-US" sz="2800" b="1" dirty="0"/>
              <a:t>algorithm </a:t>
            </a:r>
            <a:r>
              <a:rPr lang="en-US" sz="2800" b="1" u="sng" dirty="0"/>
              <a:t>exploit</a:t>
            </a:r>
            <a:r>
              <a:rPr lang="en-US" sz="2800" b="1" dirty="0"/>
              <a:t> ?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343400" y="2895600"/>
              <a:ext cx="386644" cy="445532"/>
              <a:chOff x="4413956" y="2819400"/>
              <a:chExt cx="386644" cy="4455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75756" y="2895600"/>
              <a:ext cx="386644" cy="457200"/>
              <a:chOff x="4566356" y="2819400"/>
              <a:chExt cx="38664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>
              <a:stCxn id="7" idx="6"/>
              <a:endCxn id="14" idx="2"/>
            </p:cNvCxnSpPr>
            <p:nvPr/>
          </p:nvCxnSpPr>
          <p:spPr>
            <a:xfrm>
              <a:off x="2895600" y="29718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0" idx="2"/>
            </p:cNvCxnSpPr>
            <p:nvPr/>
          </p:nvCxnSpPr>
          <p:spPr>
            <a:xfrm>
              <a:off x="38100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7244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𝑸</m:t>
                    </m:r>
                    <m:r>
                      <a:rPr lang="en-US" b="1" i="1" dirty="0" smtClean="0">
                        <a:latin typeface="Cambria Math"/>
                      </a:rPr>
                      <m:t>∷(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/>
                  <a:t> is the 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858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2819400" y="1981199"/>
            <a:ext cx="3668820" cy="914401"/>
            <a:chOff x="2819400" y="1981200"/>
            <a:chExt cx="3668820" cy="914401"/>
          </a:xfrm>
        </p:grpSpPr>
        <p:grpSp>
          <p:nvGrpSpPr>
            <p:cNvPr id="34" name="Group 33"/>
            <p:cNvGrpSpPr/>
            <p:nvPr/>
          </p:nvGrpSpPr>
          <p:grpSpPr>
            <a:xfrm>
              <a:off x="3352800" y="1981200"/>
              <a:ext cx="380232" cy="457200"/>
              <a:chOff x="4566356" y="2819400"/>
              <a:chExt cx="380232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5" name="TextBox 1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Oval 4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4267200" y="1981200"/>
              <a:ext cx="377026" cy="457200"/>
              <a:chOff x="4566356" y="2819400"/>
              <a:chExt cx="377026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3" name="TextBox 1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105400" y="1981200"/>
              <a:ext cx="354584" cy="457200"/>
              <a:chOff x="4566356" y="2819400"/>
              <a:chExt cx="35458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1" name="TextBox 1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Oval 45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867400" y="1981200"/>
              <a:ext cx="367408" cy="457200"/>
              <a:chOff x="4490156" y="2819400"/>
              <a:chExt cx="367408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9" name="TextBox 1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Oval 4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Straight Arrow Connector 37"/>
            <p:cNvCxnSpPr>
              <a:endCxn id="50" idx="3"/>
            </p:cNvCxnSpPr>
            <p:nvPr/>
          </p:nvCxnSpPr>
          <p:spPr>
            <a:xfrm flipV="1">
              <a:off x="2819400" y="2111282"/>
              <a:ext cx="637562" cy="7843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50" idx="6"/>
              <a:endCxn id="48" idx="2"/>
            </p:cNvCxnSpPr>
            <p:nvPr/>
          </p:nvCxnSpPr>
          <p:spPr>
            <a:xfrm>
              <a:off x="3587044" y="20574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46" idx="2"/>
            </p:cNvCxnSpPr>
            <p:nvPr/>
          </p:nvCxnSpPr>
          <p:spPr>
            <a:xfrm>
              <a:off x="44958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44" idx="2"/>
            </p:cNvCxnSpPr>
            <p:nvPr/>
          </p:nvCxnSpPr>
          <p:spPr>
            <a:xfrm>
              <a:off x="53340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44" idx="5"/>
            </p:cNvCxnSpPr>
            <p:nvPr/>
          </p:nvCxnSpPr>
          <p:spPr>
            <a:xfrm>
              <a:off x="6155526" y="2111282"/>
              <a:ext cx="332694" cy="784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676962" y="2590799"/>
            <a:ext cx="1800038" cy="1143001"/>
            <a:chOff x="4829362" y="2743199"/>
            <a:chExt cx="1800038" cy="1143001"/>
          </a:xfrm>
        </p:grpSpPr>
        <p:sp>
          <p:nvSpPr>
            <p:cNvPr id="52" name="Arc 51"/>
            <p:cNvSpPr/>
            <p:nvPr/>
          </p:nvSpPr>
          <p:spPr>
            <a:xfrm rot="10800000">
              <a:off x="4829362" y="2743199"/>
              <a:ext cx="1800038" cy="1143001"/>
            </a:xfrm>
            <a:prstGeom prst="arc">
              <a:avLst>
                <a:gd name="adj1" fmla="val 10248252"/>
                <a:gd name="adj2" fmla="val 0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4829362" y="3162299"/>
              <a:ext cx="0" cy="1905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676962" y="2590799"/>
            <a:ext cx="1800038" cy="1143001"/>
            <a:chOff x="6234808" y="3428998"/>
            <a:chExt cx="1613792" cy="1143000"/>
          </a:xfrm>
        </p:grpSpPr>
        <p:sp>
          <p:nvSpPr>
            <p:cNvPr id="55" name="Arc 54"/>
            <p:cNvSpPr/>
            <p:nvPr/>
          </p:nvSpPr>
          <p:spPr>
            <a:xfrm rot="10800000">
              <a:off x="6234808" y="3428998"/>
              <a:ext cx="1613792" cy="1143000"/>
            </a:xfrm>
            <a:prstGeom prst="arc">
              <a:avLst>
                <a:gd name="adj1" fmla="val 10248252"/>
                <a:gd name="adj2" fmla="val 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6234808" y="3848100"/>
              <a:ext cx="0" cy="1905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ight Brace 72"/>
          <p:cNvSpPr/>
          <p:nvPr/>
        </p:nvSpPr>
        <p:spPr>
          <a:xfrm rot="5400000">
            <a:off x="3994667" y="2025133"/>
            <a:ext cx="392666" cy="2590800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215245" y="228600"/>
            <a:ext cx="2480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Approach  2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1072941" y="2247817"/>
            <a:ext cx="685700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 used 2 </a:t>
            </a:r>
            <a:r>
              <a:rPr lang="en-US" b="1" dirty="0"/>
              <a:t>properties </a:t>
            </a:r>
            <a:r>
              <a:rPr lang="en-US" dirty="0"/>
              <a:t>of a shortest path to design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28" name="Right Brace 27"/>
          <p:cNvSpPr/>
          <p:nvPr/>
        </p:nvSpPr>
        <p:spPr>
          <a:xfrm>
            <a:off x="5638800" y="3886201"/>
            <a:ext cx="327785" cy="1295399"/>
          </a:xfrm>
          <a:prstGeom prst="righ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867400" y="4241512"/>
            <a:ext cx="3315908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This proof is based on an assumption.</a:t>
            </a:r>
          </a:p>
          <a:p>
            <a:r>
              <a:rPr lang="en-US" sz="1600" dirty="0"/>
              <a:t>Can you spot that ?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2805704" y="2209800"/>
            <a:ext cx="2762540" cy="742555"/>
            <a:chOff x="3720104" y="1968379"/>
            <a:chExt cx="2528296" cy="666354"/>
          </a:xfrm>
        </p:grpSpPr>
        <p:sp>
          <p:nvSpPr>
            <p:cNvPr id="69" name="Freeform 68"/>
            <p:cNvSpPr/>
            <p:nvPr/>
          </p:nvSpPr>
          <p:spPr>
            <a:xfrm>
              <a:off x="3720104" y="1968379"/>
              <a:ext cx="2506525" cy="633307"/>
            </a:xfrm>
            <a:custGeom>
              <a:avLst/>
              <a:gdLst>
                <a:gd name="connsiteX0" fmla="*/ 2810 w 2506525"/>
                <a:gd name="connsiteY0" fmla="*/ 633307 h 633307"/>
                <a:gd name="connsiteX1" fmla="*/ 68125 w 2506525"/>
                <a:gd name="connsiteY1" fmla="*/ 328507 h 633307"/>
                <a:gd name="connsiteX2" fmla="*/ 460010 w 2506525"/>
                <a:gd name="connsiteY2" fmla="*/ 176107 h 633307"/>
                <a:gd name="connsiteX3" fmla="*/ 1080496 w 2506525"/>
                <a:gd name="connsiteY3" fmla="*/ 1935 h 633307"/>
                <a:gd name="connsiteX4" fmla="*/ 1494153 w 2506525"/>
                <a:gd name="connsiteY4" fmla="*/ 295850 h 633307"/>
                <a:gd name="connsiteX5" fmla="*/ 2212610 w 2506525"/>
                <a:gd name="connsiteY5" fmla="*/ 252307 h 633307"/>
                <a:gd name="connsiteX6" fmla="*/ 2506525 w 2506525"/>
                <a:gd name="connsiteY6" fmla="*/ 611535 h 63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6525" h="633307">
                  <a:moveTo>
                    <a:pt x="2810" y="633307"/>
                  </a:moveTo>
                  <a:cubicBezTo>
                    <a:pt x="-2633" y="519007"/>
                    <a:pt x="-8075" y="404707"/>
                    <a:pt x="68125" y="328507"/>
                  </a:cubicBezTo>
                  <a:cubicBezTo>
                    <a:pt x="144325" y="252307"/>
                    <a:pt x="291282" y="230536"/>
                    <a:pt x="460010" y="176107"/>
                  </a:cubicBezTo>
                  <a:cubicBezTo>
                    <a:pt x="628738" y="121678"/>
                    <a:pt x="908139" y="-18022"/>
                    <a:pt x="1080496" y="1935"/>
                  </a:cubicBezTo>
                  <a:cubicBezTo>
                    <a:pt x="1252853" y="21892"/>
                    <a:pt x="1305467" y="254121"/>
                    <a:pt x="1494153" y="295850"/>
                  </a:cubicBezTo>
                  <a:cubicBezTo>
                    <a:pt x="1682839" y="337579"/>
                    <a:pt x="2043881" y="199693"/>
                    <a:pt x="2212610" y="252307"/>
                  </a:cubicBezTo>
                  <a:cubicBezTo>
                    <a:pt x="2381339" y="304921"/>
                    <a:pt x="2443932" y="458228"/>
                    <a:pt x="2506525" y="611535"/>
                  </a:cubicBezTo>
                </a:path>
              </a:pathLst>
            </a:cu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>
              <a:stCxn id="69" idx="6"/>
            </p:cNvCxnSpPr>
            <p:nvPr/>
          </p:nvCxnSpPr>
          <p:spPr>
            <a:xfrm>
              <a:off x="6226629" y="2579914"/>
              <a:ext cx="21771" cy="548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Cloud Callout 70"/>
          <p:cNvSpPr/>
          <p:nvPr/>
        </p:nvSpPr>
        <p:spPr>
          <a:xfrm>
            <a:off x="2654291" y="5562600"/>
            <a:ext cx="4757570" cy="1022866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Can you see that this assumption exploits the fact that edge weights are non-negative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39588" y="3173849"/>
                <a:ext cx="3004412" cy="116955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Exploiting the fact that </a:t>
                </a:r>
              </a:p>
              <a:p>
                <a:pPr algn="ctr"/>
                <a:r>
                  <a:rPr lang="en-US" sz="1400" dirty="0"/>
                  <a:t>edge weights are non-negative, </a:t>
                </a:r>
              </a:p>
              <a:p>
                <a:pPr algn="ctr"/>
                <a:r>
                  <a:rPr lang="en-US" sz="1400" dirty="0"/>
                  <a:t>argue that the green path from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/>
                  <a:t> to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400" dirty="0"/>
              </a:p>
              <a:p>
                <a:pPr algn="ctr"/>
                <a:r>
                  <a:rPr lang="en-US" sz="1400" dirty="0"/>
                  <a:t>is shorter than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1400" b="1" i="1" dirty="0">
                        <a:latin typeface="Cambria Math"/>
                      </a:rPr>
                      <m:t>(</m:t>
                    </m:r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400" b="1" i="1" dirty="0">
                        <a:latin typeface="Cambria Math"/>
                      </a:rPr>
                      <m:t>,</m:t>
                    </m:r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4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400" dirty="0"/>
                  <a:t>.  </a:t>
                </a:r>
              </a:p>
              <a:p>
                <a:pPr algn="ctr"/>
                <a:r>
                  <a:rPr lang="en-US" sz="1400" dirty="0"/>
                  <a:t>Contradiction !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588" y="3173849"/>
                <a:ext cx="3004412" cy="1169551"/>
              </a:xfrm>
              <a:prstGeom prst="rect">
                <a:avLst/>
              </a:prstGeom>
              <a:blipFill rotWithShape="1">
                <a:blip r:embed="rId14"/>
                <a:stretch>
                  <a:fillRect r="-1414" b="-36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34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9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4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9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4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5" grpId="0"/>
      <p:bldP spid="22" grpId="0" uiExpand="1" animBg="1"/>
      <p:bldP spid="73" grpId="0" animBg="1"/>
      <p:bldP spid="73" grpId="1" animBg="1"/>
      <p:bldP spid="67" grpId="0"/>
      <p:bldP spid="67" grpId="1"/>
      <p:bldP spid="23" grpId="0" animBg="1"/>
      <p:bldP spid="23" grpId="1" animBg="1"/>
      <p:bldP spid="28" grpId="0" animBg="1"/>
      <p:bldP spid="28" grpId="1" animBg="1"/>
      <p:bldP spid="29" grpId="0" animBg="1"/>
      <p:bldP spid="29" grpId="1" animBg="1"/>
      <p:bldP spid="71" grpId="0" animBg="1"/>
      <p:bldP spid="71" grpId="1" animBg="1"/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Property 1</a:t>
                </a:r>
                <a:r>
                  <a:rPr lang="en-US" sz="2000" dirty="0"/>
                  <a:t>: Any </a:t>
                </a:r>
                <a:r>
                  <a:rPr lang="en-US" sz="2000" dirty="0" err="1"/>
                  <a:t>subpath</a:t>
                </a:r>
                <a:r>
                  <a:rPr lang="en-US" sz="2000" dirty="0"/>
                  <a:t>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also a shortest path.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Property 2</a:t>
                </a:r>
                <a:r>
                  <a:rPr lang="en-US" sz="2000" dirty="0"/>
                  <a:t>: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What </a:t>
            </a:r>
            <a:r>
              <a:rPr lang="en-US" sz="2800" b="1" dirty="0">
                <a:solidFill>
                  <a:srgbClr val="7030A0"/>
                </a:solidFill>
              </a:rPr>
              <a:t>propertie</a:t>
            </a:r>
            <a:r>
              <a:rPr lang="en-US" sz="2800" b="1" dirty="0"/>
              <a:t>s does </a:t>
            </a:r>
            <a:r>
              <a:rPr lang="en-US" sz="2800" b="1" dirty="0" err="1">
                <a:solidFill>
                  <a:srgbClr val="0070C0"/>
                </a:solidFill>
              </a:rPr>
              <a:t>Dijkstra</a:t>
            </a:r>
            <a:r>
              <a:rPr lang="en-US" sz="2800" b="1" dirty="0" err="1"/>
              <a:t>’s</a:t>
            </a:r>
            <a:r>
              <a:rPr lang="en-US" sz="2800" b="1" dirty="0">
                <a:solidFill>
                  <a:srgbClr val="006C31"/>
                </a:solidFill>
              </a:rPr>
              <a:t> </a:t>
            </a:r>
            <a:r>
              <a:rPr lang="en-US" sz="2800" b="1" dirty="0"/>
              <a:t>algorithm </a:t>
            </a:r>
            <a:r>
              <a:rPr lang="en-US" sz="2800" b="1" u="sng" dirty="0"/>
              <a:t>exploit</a:t>
            </a:r>
            <a:r>
              <a:rPr lang="en-US" sz="2800" b="1" dirty="0"/>
              <a:t> ?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343400" y="2895600"/>
              <a:ext cx="386644" cy="445532"/>
              <a:chOff x="4413956" y="2819400"/>
              <a:chExt cx="386644" cy="4455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75756" y="2895600"/>
              <a:ext cx="386644" cy="457200"/>
              <a:chOff x="4566356" y="2819400"/>
              <a:chExt cx="38664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>
              <a:stCxn id="7" idx="6"/>
              <a:endCxn id="14" idx="2"/>
            </p:cNvCxnSpPr>
            <p:nvPr/>
          </p:nvCxnSpPr>
          <p:spPr>
            <a:xfrm>
              <a:off x="2895600" y="29718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0" idx="2"/>
            </p:cNvCxnSpPr>
            <p:nvPr/>
          </p:nvCxnSpPr>
          <p:spPr>
            <a:xfrm>
              <a:off x="38100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7244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&quot;No&quot; Symbol 24"/>
          <p:cNvSpPr/>
          <p:nvPr/>
        </p:nvSpPr>
        <p:spPr>
          <a:xfrm>
            <a:off x="76200" y="3657600"/>
            <a:ext cx="457200" cy="457200"/>
          </a:xfrm>
          <a:prstGeom prst="noSmoking">
            <a:avLst>
              <a:gd name="adj" fmla="val 1160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𝑸</m:t>
                    </m:r>
                    <m:r>
                      <a:rPr lang="en-US" b="1" i="1" dirty="0" smtClean="0">
                        <a:latin typeface="Cambria Math"/>
                      </a:rPr>
                      <m:t>∷(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/>
                  <a:t> is the 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858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/>
          <p:cNvGrpSpPr/>
          <p:nvPr/>
        </p:nvGrpSpPr>
        <p:grpSpPr>
          <a:xfrm>
            <a:off x="3048000" y="2971800"/>
            <a:ext cx="3165110" cy="310754"/>
            <a:chOff x="3048000" y="2968823"/>
            <a:chExt cx="3165110" cy="310754"/>
          </a:xfrm>
        </p:grpSpPr>
        <p:sp>
          <p:nvSpPr>
            <p:cNvPr id="68" name="TextBox 67"/>
            <p:cNvSpPr txBox="1"/>
            <p:nvPr/>
          </p:nvSpPr>
          <p:spPr>
            <a:xfrm>
              <a:off x="40386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-20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12090" y="29718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912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-55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048000" y="2968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70</a:t>
              </a:r>
            </a:p>
          </p:txBody>
        </p:sp>
      </p:grpSp>
      <p:sp>
        <p:nvSpPr>
          <p:cNvPr id="33" name="Cloud Callout 32"/>
          <p:cNvSpPr/>
          <p:nvPr/>
        </p:nvSpPr>
        <p:spPr>
          <a:xfrm>
            <a:off x="2654291" y="5562600"/>
            <a:ext cx="4757570" cy="1022866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Which of these properties will fail to hold if edge weights are allowed to be negative 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5867" y="1004500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0781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  <p:bldP spid="5" grpId="0"/>
      <p:bldP spid="25" grpId="0" animBg="1"/>
      <p:bldP spid="22" grpId="0" animBg="1"/>
      <p:bldP spid="33" grpId="0" animBg="1"/>
      <p:bldP spid="33" grpId="1" animBg="1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Violating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>
                <a:solidFill>
                  <a:srgbClr val="006C31"/>
                </a:solidFill>
              </a:rPr>
              <a:t>subpath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Property 1</a:t>
                </a:r>
                <a:r>
                  <a:rPr lang="en-US" sz="2000" dirty="0"/>
                  <a:t>: Any </a:t>
                </a:r>
                <a:r>
                  <a:rPr lang="en-US" sz="2000" dirty="0" err="1"/>
                  <a:t>subpath</a:t>
                </a:r>
                <a:r>
                  <a:rPr lang="en-US" sz="2000" dirty="0"/>
                  <a:t>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also a shortest path.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To show the violation, we need to come up with </a:t>
                </a:r>
              </a:p>
              <a:p>
                <a:pPr marL="0" indent="0">
                  <a:buNone/>
                </a:pPr>
                <a:r>
                  <a:rPr lang="en-US" sz="1800" dirty="0"/>
                  <a:t>a path to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of length &lt;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60</a:t>
                </a:r>
                <a:r>
                  <a:rPr lang="en-US" sz="1800" dirty="0"/>
                  <a:t> that passes through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and still keeping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5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2"/>
                <a:stretch>
                  <a:fillRect l="-772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3048000" y="2971800"/>
            <a:ext cx="3165110" cy="310754"/>
            <a:chOff x="3048000" y="2968823"/>
            <a:chExt cx="3165110" cy="310754"/>
          </a:xfrm>
        </p:grpSpPr>
        <p:sp>
          <p:nvSpPr>
            <p:cNvPr id="29" name="TextBox 28"/>
            <p:cNvSpPr txBox="1"/>
            <p:nvPr/>
          </p:nvSpPr>
          <p:spPr>
            <a:xfrm>
              <a:off x="40386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-20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12090" y="29718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912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-55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48000" y="2968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70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423792" y="3730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2924362" y="1752600"/>
            <a:ext cx="3676276" cy="841177"/>
            <a:chOff x="2924362" y="1752600"/>
            <a:chExt cx="3676276" cy="841177"/>
          </a:xfrm>
        </p:grpSpPr>
        <p:sp>
          <p:nvSpPr>
            <p:cNvPr id="59" name="TextBox 58"/>
            <p:cNvSpPr txBox="1"/>
            <p:nvPr/>
          </p:nvSpPr>
          <p:spPr>
            <a:xfrm>
              <a:off x="374739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676962" y="1752600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60660" y="1752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24600" y="2283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924362" y="2286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2819400" y="2057398"/>
            <a:ext cx="3668820" cy="838202"/>
            <a:chOff x="2819400" y="2057398"/>
            <a:chExt cx="3668820" cy="838202"/>
          </a:xfrm>
        </p:grpSpPr>
        <p:cxnSp>
          <p:nvCxnSpPr>
            <p:cNvPr id="158" name="Straight Connector 157"/>
            <p:cNvCxnSpPr/>
            <p:nvPr/>
          </p:nvCxnSpPr>
          <p:spPr>
            <a:xfrm flipH="1">
              <a:off x="2819400" y="2111281"/>
              <a:ext cx="637562" cy="784319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3587044" y="2057398"/>
              <a:ext cx="762000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4495800" y="2057398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5334000" y="2057399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 flipV="1">
              <a:off x="6155526" y="2111280"/>
              <a:ext cx="332694" cy="78431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/>
          <p:cNvGrpSpPr/>
          <p:nvPr/>
        </p:nvGrpSpPr>
        <p:grpSpPr>
          <a:xfrm>
            <a:off x="4676962" y="2590799"/>
            <a:ext cx="1800038" cy="1143001"/>
            <a:chOff x="4829362" y="2743199"/>
            <a:chExt cx="1800038" cy="1143001"/>
          </a:xfrm>
        </p:grpSpPr>
        <p:sp>
          <p:nvSpPr>
            <p:cNvPr id="170" name="Arc 169"/>
            <p:cNvSpPr/>
            <p:nvPr/>
          </p:nvSpPr>
          <p:spPr>
            <a:xfrm rot="10800000">
              <a:off x="4829362" y="2743199"/>
              <a:ext cx="1800038" cy="1143001"/>
            </a:xfrm>
            <a:prstGeom prst="arc">
              <a:avLst>
                <a:gd name="adj1" fmla="val 10248252"/>
                <a:gd name="adj2" fmla="val 0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Arrow Connector 170"/>
            <p:cNvCxnSpPr/>
            <p:nvPr/>
          </p:nvCxnSpPr>
          <p:spPr>
            <a:xfrm flipV="1">
              <a:off x="4829362" y="3162299"/>
              <a:ext cx="0" cy="1905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676962" y="2590800"/>
            <a:ext cx="1800038" cy="1143001"/>
            <a:chOff x="6234808" y="3429000"/>
            <a:chExt cx="1613792" cy="1143000"/>
          </a:xfrm>
        </p:grpSpPr>
        <p:sp>
          <p:nvSpPr>
            <p:cNvPr id="71" name="Arc 70"/>
            <p:cNvSpPr/>
            <p:nvPr/>
          </p:nvSpPr>
          <p:spPr>
            <a:xfrm rot="10800000">
              <a:off x="6234808" y="3429000"/>
              <a:ext cx="1613792" cy="1143000"/>
            </a:xfrm>
            <a:prstGeom prst="arc">
              <a:avLst>
                <a:gd name="adj1" fmla="val 10248252"/>
                <a:gd name="adj2" fmla="val 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6234808" y="3848100"/>
              <a:ext cx="0" cy="1905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2819400" y="1981199"/>
            <a:ext cx="3668820" cy="914401"/>
            <a:chOff x="2819400" y="1981200"/>
            <a:chExt cx="3668820" cy="914401"/>
          </a:xfrm>
        </p:grpSpPr>
        <p:grpSp>
          <p:nvGrpSpPr>
            <p:cNvPr id="180" name="Group 179"/>
            <p:cNvGrpSpPr/>
            <p:nvPr/>
          </p:nvGrpSpPr>
          <p:grpSpPr>
            <a:xfrm>
              <a:off x="3352800" y="1981200"/>
              <a:ext cx="380232" cy="457200"/>
              <a:chOff x="4566356" y="2819400"/>
              <a:chExt cx="380232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TextBox 194"/>
                  <p:cNvSpPr txBox="1"/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5" name="TextBox 1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6" name="Oval 195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4267200" y="1981200"/>
              <a:ext cx="377026" cy="457200"/>
              <a:chOff x="4566356" y="2819400"/>
              <a:chExt cx="377026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TextBox 192"/>
                  <p:cNvSpPr txBox="1"/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3" name="TextBox 1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4" name="Oval 19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5105400" y="1981200"/>
              <a:ext cx="354584" cy="457200"/>
              <a:chOff x="4566356" y="2819400"/>
              <a:chExt cx="35458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1" name="TextBox 1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2" name="Oval 191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5867400" y="1981200"/>
              <a:ext cx="367408" cy="457200"/>
              <a:chOff x="4490156" y="2819400"/>
              <a:chExt cx="367408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TextBox 188"/>
                  <p:cNvSpPr txBox="1"/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9" name="TextBox 1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0" name="Oval 18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4" name="Straight Arrow Connector 183"/>
            <p:cNvCxnSpPr>
              <a:endCxn id="196" idx="3"/>
            </p:cNvCxnSpPr>
            <p:nvPr/>
          </p:nvCxnSpPr>
          <p:spPr>
            <a:xfrm flipV="1">
              <a:off x="2819400" y="2111282"/>
              <a:ext cx="637562" cy="7843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stCxn id="196" idx="6"/>
              <a:endCxn id="194" idx="2"/>
            </p:cNvCxnSpPr>
            <p:nvPr/>
          </p:nvCxnSpPr>
          <p:spPr>
            <a:xfrm>
              <a:off x="3587044" y="20574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endCxn id="192" idx="2"/>
            </p:cNvCxnSpPr>
            <p:nvPr/>
          </p:nvCxnSpPr>
          <p:spPr>
            <a:xfrm>
              <a:off x="44958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>
              <a:endCxn id="190" idx="2"/>
            </p:cNvCxnSpPr>
            <p:nvPr/>
          </p:nvCxnSpPr>
          <p:spPr>
            <a:xfrm>
              <a:off x="53340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190" idx="5"/>
            </p:cNvCxnSpPr>
            <p:nvPr/>
          </p:nvCxnSpPr>
          <p:spPr>
            <a:xfrm>
              <a:off x="6155526" y="2111282"/>
              <a:ext cx="332694" cy="784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/>
          <p:cNvGrpSpPr/>
          <p:nvPr/>
        </p:nvGrpSpPr>
        <p:grpSpPr>
          <a:xfrm>
            <a:off x="4724400" y="2971799"/>
            <a:ext cx="838200" cy="1"/>
            <a:chOff x="4724400" y="2971799"/>
            <a:chExt cx="838200" cy="1"/>
          </a:xfrm>
        </p:grpSpPr>
        <p:cxnSp>
          <p:nvCxnSpPr>
            <p:cNvPr id="177" name="Straight Connector 176"/>
            <p:cNvCxnSpPr>
              <a:endCxn id="17" idx="2"/>
            </p:cNvCxnSpPr>
            <p:nvPr/>
          </p:nvCxnSpPr>
          <p:spPr>
            <a:xfrm>
              <a:off x="4724400" y="2971800"/>
              <a:ext cx="7676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5283740" y="2971799"/>
              <a:ext cx="278860" cy="1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343400" y="2895600"/>
              <a:ext cx="386644" cy="445532"/>
              <a:chOff x="4413956" y="2819400"/>
              <a:chExt cx="386644" cy="4455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75756" y="2895600"/>
              <a:ext cx="386644" cy="457200"/>
              <a:chOff x="4566356" y="2819400"/>
              <a:chExt cx="38664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>
              <a:stCxn id="7" idx="6"/>
              <a:endCxn id="14" idx="2"/>
            </p:cNvCxnSpPr>
            <p:nvPr/>
          </p:nvCxnSpPr>
          <p:spPr>
            <a:xfrm>
              <a:off x="2895600" y="29718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0" idx="2"/>
            </p:cNvCxnSpPr>
            <p:nvPr/>
          </p:nvCxnSpPr>
          <p:spPr>
            <a:xfrm>
              <a:off x="38100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7244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/>
          <p:cNvGrpSpPr/>
          <p:nvPr/>
        </p:nvGrpSpPr>
        <p:grpSpPr>
          <a:xfrm rot="10800000">
            <a:off x="2819400" y="3276599"/>
            <a:ext cx="2743200" cy="669667"/>
            <a:chOff x="3505200" y="2759333"/>
            <a:chExt cx="2743200" cy="669667"/>
          </a:xfrm>
        </p:grpSpPr>
        <p:sp>
          <p:nvSpPr>
            <p:cNvPr id="73" name="Right Brace 72"/>
            <p:cNvSpPr/>
            <p:nvPr/>
          </p:nvSpPr>
          <p:spPr>
            <a:xfrm rot="16200000">
              <a:off x="4680467" y="1861067"/>
              <a:ext cx="392666" cy="2743200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 rot="10800000">
              <a:off x="4610496" y="275933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60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257800" y="36576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 </a:t>
            </a:r>
            <a:r>
              <a:rPr lang="en-US" sz="1400" b="1" dirty="0">
                <a:solidFill>
                  <a:srgbClr val="7030A0"/>
                </a:solidFill>
              </a:rPr>
              <a:t>30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4000" y="1535668"/>
            <a:ext cx="30168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19050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𝑸</m:t>
                    </m:r>
                    <m:r>
                      <a:rPr lang="en-US" b="1" i="1" dirty="0" smtClean="0">
                        <a:latin typeface="Cambria Math"/>
                      </a:rPr>
                      <m:t>∷(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/>
                  <a:t> is the 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858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2924174" y="4343401"/>
            <a:ext cx="2184047" cy="5333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9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8" grpId="0"/>
      <p:bldP spid="76" grpId="0"/>
      <p:bldP spid="76" grpId="1"/>
      <p:bldP spid="22" grpId="0" uiExpand="1" animBg="1"/>
      <p:bldP spid="23" grpId="0" animBg="1"/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Violating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>
                <a:solidFill>
                  <a:srgbClr val="006C31"/>
                </a:solidFill>
              </a:rPr>
              <a:t>subpath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Property 1</a:t>
                </a:r>
                <a:r>
                  <a:rPr lang="en-US" sz="2000" dirty="0"/>
                  <a:t>: Any </a:t>
                </a:r>
                <a:r>
                  <a:rPr lang="en-US" sz="2000" dirty="0" err="1"/>
                  <a:t>subpath</a:t>
                </a:r>
                <a:r>
                  <a:rPr lang="en-US" sz="2000" dirty="0"/>
                  <a:t>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also a shortest path.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2"/>
                <a:stretch>
                  <a:fillRect l="-772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3048000" y="2971800"/>
            <a:ext cx="3165110" cy="310754"/>
            <a:chOff x="3048000" y="2968823"/>
            <a:chExt cx="3165110" cy="310754"/>
          </a:xfrm>
        </p:grpSpPr>
        <p:sp>
          <p:nvSpPr>
            <p:cNvPr id="29" name="TextBox 28"/>
            <p:cNvSpPr txBox="1"/>
            <p:nvPr/>
          </p:nvSpPr>
          <p:spPr>
            <a:xfrm>
              <a:off x="40386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-20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12090" y="29718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912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-55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48000" y="2968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70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423792" y="3730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2924362" y="1752600"/>
            <a:ext cx="3676276" cy="841177"/>
            <a:chOff x="2924362" y="1752600"/>
            <a:chExt cx="3676276" cy="841177"/>
          </a:xfrm>
        </p:grpSpPr>
        <p:sp>
          <p:nvSpPr>
            <p:cNvPr id="59" name="TextBox 58"/>
            <p:cNvSpPr txBox="1"/>
            <p:nvPr/>
          </p:nvSpPr>
          <p:spPr>
            <a:xfrm>
              <a:off x="374739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676962" y="1752600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60660" y="1752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24600" y="2283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924362" y="2286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2819400" y="2057398"/>
            <a:ext cx="3668820" cy="838202"/>
            <a:chOff x="2819400" y="2057398"/>
            <a:chExt cx="3668820" cy="838202"/>
          </a:xfrm>
        </p:grpSpPr>
        <p:cxnSp>
          <p:nvCxnSpPr>
            <p:cNvPr id="158" name="Straight Connector 157"/>
            <p:cNvCxnSpPr/>
            <p:nvPr/>
          </p:nvCxnSpPr>
          <p:spPr>
            <a:xfrm flipH="1">
              <a:off x="2819400" y="2111281"/>
              <a:ext cx="637562" cy="784319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3587044" y="2057398"/>
              <a:ext cx="762000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4495800" y="2057398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5334000" y="2057399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 flipV="1">
              <a:off x="6155526" y="2111280"/>
              <a:ext cx="332694" cy="78431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/>
          <p:cNvGrpSpPr/>
          <p:nvPr/>
        </p:nvGrpSpPr>
        <p:grpSpPr>
          <a:xfrm>
            <a:off x="4676962" y="2590799"/>
            <a:ext cx="1800038" cy="1143001"/>
            <a:chOff x="4829362" y="2743199"/>
            <a:chExt cx="1800038" cy="1143001"/>
          </a:xfrm>
        </p:grpSpPr>
        <p:sp>
          <p:nvSpPr>
            <p:cNvPr id="170" name="Arc 169"/>
            <p:cNvSpPr/>
            <p:nvPr/>
          </p:nvSpPr>
          <p:spPr>
            <a:xfrm rot="10800000">
              <a:off x="4829362" y="2743199"/>
              <a:ext cx="1800038" cy="1143001"/>
            </a:xfrm>
            <a:prstGeom prst="arc">
              <a:avLst>
                <a:gd name="adj1" fmla="val 10248252"/>
                <a:gd name="adj2" fmla="val 0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Arrow Connector 170"/>
            <p:cNvCxnSpPr/>
            <p:nvPr/>
          </p:nvCxnSpPr>
          <p:spPr>
            <a:xfrm flipV="1">
              <a:off x="4829362" y="3162299"/>
              <a:ext cx="0" cy="1905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676962" y="2590800"/>
            <a:ext cx="1800038" cy="1143001"/>
            <a:chOff x="6234808" y="3429000"/>
            <a:chExt cx="1613792" cy="1143000"/>
          </a:xfrm>
        </p:grpSpPr>
        <p:sp>
          <p:nvSpPr>
            <p:cNvPr id="71" name="Arc 70"/>
            <p:cNvSpPr/>
            <p:nvPr/>
          </p:nvSpPr>
          <p:spPr>
            <a:xfrm rot="10800000">
              <a:off x="6234808" y="3429000"/>
              <a:ext cx="1613792" cy="1143000"/>
            </a:xfrm>
            <a:prstGeom prst="arc">
              <a:avLst>
                <a:gd name="adj1" fmla="val 10248252"/>
                <a:gd name="adj2" fmla="val 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6234808" y="3848100"/>
              <a:ext cx="0" cy="1905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2819400" y="1981199"/>
            <a:ext cx="3668820" cy="914401"/>
            <a:chOff x="2819400" y="1981200"/>
            <a:chExt cx="3668820" cy="914401"/>
          </a:xfrm>
        </p:grpSpPr>
        <p:grpSp>
          <p:nvGrpSpPr>
            <p:cNvPr id="180" name="Group 179"/>
            <p:cNvGrpSpPr/>
            <p:nvPr/>
          </p:nvGrpSpPr>
          <p:grpSpPr>
            <a:xfrm>
              <a:off x="3352800" y="1981200"/>
              <a:ext cx="380232" cy="457200"/>
              <a:chOff x="4566356" y="2819400"/>
              <a:chExt cx="380232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TextBox 194"/>
                  <p:cNvSpPr txBox="1"/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5" name="TextBox 1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6" name="Oval 195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4267200" y="1981200"/>
              <a:ext cx="377026" cy="457200"/>
              <a:chOff x="4566356" y="2819400"/>
              <a:chExt cx="377026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TextBox 192"/>
                  <p:cNvSpPr txBox="1"/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3" name="TextBox 1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4" name="Oval 19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5105400" y="1981200"/>
              <a:ext cx="354584" cy="457200"/>
              <a:chOff x="4566356" y="2819400"/>
              <a:chExt cx="35458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1" name="TextBox 1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2" name="Oval 191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5867400" y="1981200"/>
              <a:ext cx="367408" cy="457200"/>
              <a:chOff x="4490156" y="2819400"/>
              <a:chExt cx="367408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TextBox 188"/>
                  <p:cNvSpPr txBox="1"/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9" name="TextBox 1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0" name="Oval 18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4" name="Straight Arrow Connector 183"/>
            <p:cNvCxnSpPr>
              <a:endCxn id="196" idx="3"/>
            </p:cNvCxnSpPr>
            <p:nvPr/>
          </p:nvCxnSpPr>
          <p:spPr>
            <a:xfrm flipV="1">
              <a:off x="2819400" y="2111282"/>
              <a:ext cx="637562" cy="7843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stCxn id="196" idx="6"/>
              <a:endCxn id="194" idx="2"/>
            </p:cNvCxnSpPr>
            <p:nvPr/>
          </p:nvCxnSpPr>
          <p:spPr>
            <a:xfrm>
              <a:off x="3587044" y="20574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endCxn id="192" idx="2"/>
            </p:cNvCxnSpPr>
            <p:nvPr/>
          </p:nvCxnSpPr>
          <p:spPr>
            <a:xfrm>
              <a:off x="44958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>
              <a:endCxn id="190" idx="2"/>
            </p:cNvCxnSpPr>
            <p:nvPr/>
          </p:nvCxnSpPr>
          <p:spPr>
            <a:xfrm>
              <a:off x="53340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190" idx="5"/>
            </p:cNvCxnSpPr>
            <p:nvPr/>
          </p:nvCxnSpPr>
          <p:spPr>
            <a:xfrm>
              <a:off x="6155526" y="2111282"/>
              <a:ext cx="332694" cy="784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/>
          <p:cNvGrpSpPr/>
          <p:nvPr/>
        </p:nvGrpSpPr>
        <p:grpSpPr>
          <a:xfrm>
            <a:off x="4724400" y="2971799"/>
            <a:ext cx="838200" cy="1"/>
            <a:chOff x="4724400" y="2971799"/>
            <a:chExt cx="838200" cy="1"/>
          </a:xfrm>
        </p:grpSpPr>
        <p:cxnSp>
          <p:nvCxnSpPr>
            <p:cNvPr id="177" name="Straight Connector 176"/>
            <p:cNvCxnSpPr>
              <a:endCxn id="17" idx="2"/>
            </p:cNvCxnSpPr>
            <p:nvPr/>
          </p:nvCxnSpPr>
          <p:spPr>
            <a:xfrm>
              <a:off x="4724400" y="2971800"/>
              <a:ext cx="7676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5283740" y="2971799"/>
              <a:ext cx="278860" cy="1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343400" y="2895600"/>
              <a:ext cx="386644" cy="445532"/>
              <a:chOff x="4413956" y="2819400"/>
              <a:chExt cx="386644" cy="4455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75756" y="2895600"/>
              <a:ext cx="386644" cy="457200"/>
              <a:chOff x="4566356" y="2819400"/>
              <a:chExt cx="38664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>
              <a:stCxn id="7" idx="6"/>
              <a:endCxn id="14" idx="2"/>
            </p:cNvCxnSpPr>
            <p:nvPr/>
          </p:nvCxnSpPr>
          <p:spPr>
            <a:xfrm>
              <a:off x="2895600" y="29718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0" idx="2"/>
            </p:cNvCxnSpPr>
            <p:nvPr/>
          </p:nvCxnSpPr>
          <p:spPr>
            <a:xfrm>
              <a:off x="38100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7244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524000" y="1535668"/>
            <a:ext cx="30168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19050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40</a:t>
            </a:r>
          </a:p>
        </p:txBody>
      </p:sp>
      <p:sp>
        <p:nvSpPr>
          <p:cNvPr id="79" name="&quot;No&quot; Symbol 78"/>
          <p:cNvSpPr/>
          <p:nvPr/>
        </p:nvSpPr>
        <p:spPr>
          <a:xfrm>
            <a:off x="76200" y="1143000"/>
            <a:ext cx="457200" cy="457200"/>
          </a:xfrm>
          <a:prstGeom prst="noSmoking">
            <a:avLst>
              <a:gd name="adj" fmla="val 1160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wn Ribbon 24"/>
          <p:cNvSpPr/>
          <p:nvPr/>
        </p:nvSpPr>
        <p:spPr>
          <a:xfrm>
            <a:off x="6051104" y="4038600"/>
            <a:ext cx="3007078" cy="1113782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This example illustrates that the </a:t>
            </a:r>
            <a:r>
              <a:rPr lang="en-US" sz="1200" b="1" dirty="0">
                <a:solidFill>
                  <a:schemeClr val="tx1"/>
                </a:solidFill>
              </a:rPr>
              <a:t>optimal </a:t>
            </a:r>
            <a:r>
              <a:rPr lang="en-US" sz="1200" b="1" dirty="0" err="1">
                <a:solidFill>
                  <a:schemeClr val="tx1"/>
                </a:solidFill>
              </a:rPr>
              <a:t>subpath</a:t>
            </a:r>
            <a:r>
              <a:rPr lang="en-US" sz="1200" b="1" dirty="0">
                <a:solidFill>
                  <a:schemeClr val="tx1"/>
                </a:solidFill>
              </a:rPr>
              <a:t> property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u="sng" dirty="0">
                <a:solidFill>
                  <a:schemeClr val="tx1"/>
                </a:solidFill>
              </a:rPr>
              <a:t>may</a:t>
            </a:r>
            <a:r>
              <a:rPr lang="en-US" sz="1200" dirty="0">
                <a:solidFill>
                  <a:schemeClr val="tx1"/>
                </a:solidFill>
              </a:rPr>
              <a:t> get violated when the edge weights are negative.</a:t>
            </a:r>
          </a:p>
        </p:txBody>
      </p:sp>
      <p:sp>
        <p:nvSpPr>
          <p:cNvPr id="28" name="Cloud Callout 27"/>
          <p:cNvSpPr/>
          <p:nvPr/>
        </p:nvSpPr>
        <p:spPr>
          <a:xfrm>
            <a:off x="3412322" y="3048000"/>
            <a:ext cx="1933019" cy="773160"/>
          </a:xfrm>
          <a:prstGeom prst="cloudCallout">
            <a:avLst>
              <a:gd name="adj1" fmla="val -28777"/>
              <a:gd name="adj2" fmla="val 8036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What to do ? </a:t>
            </a:r>
            <a:r>
              <a:rPr lang="en-US" sz="1400" dirty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𝑸</m:t>
                    </m:r>
                    <m:r>
                      <a:rPr lang="en-US" b="1" i="1" dirty="0" smtClean="0">
                        <a:latin typeface="Cambria Math"/>
                      </a:rPr>
                      <m:t>∷(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/>
                  <a:t> is the 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858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Down Arrow 31"/>
          <p:cNvSpPr/>
          <p:nvPr/>
        </p:nvSpPr>
        <p:spPr>
          <a:xfrm rot="1878908">
            <a:off x="3369558" y="4725437"/>
            <a:ext cx="265847" cy="60498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218272" y="5486400"/>
            <a:ext cx="2292572" cy="838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tx1"/>
                </a:solidFill>
              </a:rPr>
              <a:t>Start all over from scratch to solve the shortest paths  problem in graph with –</a:t>
            </a:r>
            <a:r>
              <a:rPr lang="en-US" sz="1400" dirty="0" err="1">
                <a:solidFill>
                  <a:schemeClr val="tx1"/>
                </a:solidFill>
              </a:rPr>
              <a:t>ve</a:t>
            </a:r>
            <a:r>
              <a:rPr lang="en-US" sz="1400" dirty="0">
                <a:solidFill>
                  <a:schemeClr val="tx1"/>
                </a:solidFill>
              </a:rPr>
              <a:t> edge weights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4988669" y="5486400"/>
            <a:ext cx="2438400" cy="838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tx1"/>
                </a:solidFill>
              </a:rPr>
              <a:t>Let us investigate like a true researcher for the exact cause of the violation of the optimal </a:t>
            </a:r>
            <a:r>
              <a:rPr lang="en-US" sz="1400" dirty="0" err="1">
                <a:solidFill>
                  <a:schemeClr val="tx1"/>
                </a:solidFill>
              </a:rPr>
              <a:t>subpath</a:t>
            </a:r>
            <a:r>
              <a:rPr lang="en-US" sz="1400" dirty="0">
                <a:solidFill>
                  <a:schemeClr val="tx1"/>
                </a:solidFill>
              </a:rPr>
              <a:t> property.</a:t>
            </a:r>
          </a:p>
        </p:txBody>
      </p:sp>
      <p:sp>
        <p:nvSpPr>
          <p:cNvPr id="84" name="Down Arrow 83"/>
          <p:cNvSpPr/>
          <p:nvPr/>
        </p:nvSpPr>
        <p:spPr>
          <a:xfrm rot="19390715">
            <a:off x="5141980" y="4743720"/>
            <a:ext cx="265847" cy="60498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-Shape 33"/>
          <p:cNvSpPr/>
          <p:nvPr/>
        </p:nvSpPr>
        <p:spPr>
          <a:xfrm rot="19493833">
            <a:off x="7490443" y="5542287"/>
            <a:ext cx="552424" cy="294130"/>
          </a:xfrm>
          <a:prstGeom prst="corner">
            <a:avLst>
              <a:gd name="adj1" fmla="val 33177"/>
              <a:gd name="adj2" fmla="val 28083"/>
            </a:avLst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703277" y="5556725"/>
            <a:ext cx="1219200" cy="4117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Give up !</a:t>
            </a:r>
          </a:p>
        </p:txBody>
      </p:sp>
      <p:sp>
        <p:nvSpPr>
          <p:cNvPr id="88" name="Down Arrow 87"/>
          <p:cNvSpPr/>
          <p:nvPr/>
        </p:nvSpPr>
        <p:spPr>
          <a:xfrm>
            <a:off x="4229953" y="4877837"/>
            <a:ext cx="265847" cy="60498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loud Callout 88"/>
          <p:cNvSpPr/>
          <p:nvPr/>
        </p:nvSpPr>
        <p:spPr>
          <a:xfrm>
            <a:off x="3062381" y="5556725"/>
            <a:ext cx="1704419" cy="604392"/>
          </a:xfrm>
          <a:prstGeom prst="cloudCallout">
            <a:avLst>
              <a:gd name="adj1" fmla="val -28777"/>
              <a:gd name="adj2" fmla="val 8036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But how ?</a:t>
            </a:r>
          </a:p>
        </p:txBody>
      </p:sp>
      <p:sp>
        <p:nvSpPr>
          <p:cNvPr id="90" name="Down Ribbon 89"/>
          <p:cNvSpPr/>
          <p:nvPr/>
        </p:nvSpPr>
        <p:spPr>
          <a:xfrm>
            <a:off x="0" y="5364490"/>
            <a:ext cx="3352800" cy="80771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Instead of working with these numbers (2,-3,10,…), consider a </a:t>
            </a:r>
            <a:r>
              <a:rPr lang="en-US" sz="1200" b="1" dirty="0">
                <a:solidFill>
                  <a:schemeClr val="tx1"/>
                </a:solidFill>
              </a:rPr>
              <a:t>generic example </a:t>
            </a:r>
            <a:r>
              <a:rPr lang="en-US" sz="1200" dirty="0">
                <a:solidFill>
                  <a:schemeClr val="tx1"/>
                </a:solidFill>
              </a:rPr>
              <a:t>where the property fails.</a:t>
            </a:r>
          </a:p>
        </p:txBody>
      </p:sp>
    </p:spTree>
    <p:extLst>
      <p:ext uri="{BB962C8B-B14F-4D97-AF65-F5344CB8AC3E}">
        <p14:creationId xmlns:p14="http://schemas.microsoft.com/office/powerpoint/2010/main" val="221520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25" grpId="0" animBg="1"/>
      <p:bldP spid="25" grpId="1" animBg="1"/>
      <p:bldP spid="28" grpId="0" animBg="1"/>
      <p:bldP spid="28" grpId="1" animBg="1"/>
      <p:bldP spid="32" grpId="0" animBg="1"/>
      <p:bldP spid="32" grpId="1" animBg="1"/>
      <p:bldP spid="33" grpId="0" animBg="1"/>
      <p:bldP spid="33" grpId="1" animBg="1"/>
      <p:bldP spid="83" grpId="0" animBg="1"/>
      <p:bldP spid="84" grpId="0" animBg="1"/>
      <p:bldP spid="84" grpId="1" animBg="1"/>
      <p:bldP spid="34" grpId="0" animBg="1"/>
      <p:bldP spid="36" grpId="0" animBg="1"/>
      <p:bldP spid="36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E28DA-C5EC-AB47-A662-1DD86A54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57410-2EB0-ED4F-AAAF-1C2A5200E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A13FB-4FE3-5A41-90F0-38A76A020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93B23-63BA-7942-94A4-A45120AEEBD4}"/>
              </a:ext>
            </a:extLst>
          </p:cNvPr>
          <p:cNvSpPr txBox="1"/>
          <p:nvPr/>
        </p:nvSpPr>
        <p:spPr>
          <a:xfrm>
            <a:off x="2311169" y="3105834"/>
            <a:ext cx="474129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Ponder over it before coming to the next class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0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Bitonic</a:t>
            </a:r>
            <a:r>
              <a:rPr lang="en-US" sz="3600" b="1" dirty="0">
                <a:solidFill>
                  <a:srgbClr val="7030A0"/>
                </a:solidFill>
              </a:rPr>
              <a:t> tour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 in a plane.</a:t>
                </a: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Cost</a:t>
                </a:r>
                <a:r>
                  <a:rPr lang="en-US" sz="2000" b="1" dirty="0"/>
                  <a:t> of a tour</a:t>
                </a:r>
                <a:r>
                  <a:rPr lang="en-US" sz="2000" dirty="0"/>
                  <a:t>: Total distance traveled. 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2" cy="2438400"/>
            <a:chOff x="2057400" y="2286000"/>
            <a:chExt cx="6159262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5" cy="460177"/>
              <a:chOff x="2667000" y="2740223"/>
              <a:chExt cx="591765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7"/>
          </p:cNvCxnSpPr>
          <p:nvPr/>
        </p:nvCxnSpPr>
        <p:spPr>
          <a:xfrm flipH="1">
            <a:off x="4337138" y="2351041"/>
            <a:ext cx="544559" cy="1924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3"/>
            <a:endCxn id="24" idx="7"/>
          </p:cNvCxnSpPr>
          <p:nvPr/>
        </p:nvCxnSpPr>
        <p:spPr>
          <a:xfrm flipH="1" flipV="1">
            <a:off x="2965538" y="2906759"/>
            <a:ext cx="1317718" cy="14225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7"/>
            <a:endCxn id="15" idx="3"/>
          </p:cNvCxnSpPr>
          <p:nvPr/>
        </p:nvCxnSpPr>
        <p:spPr>
          <a:xfrm flipV="1">
            <a:off x="3341641" y="2884441"/>
            <a:ext cx="636815" cy="1089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15" idx="5"/>
          </p:cNvCxnSpPr>
          <p:nvPr/>
        </p:nvCxnSpPr>
        <p:spPr>
          <a:xfrm flipH="1" flipV="1">
            <a:off x="4032338" y="2884441"/>
            <a:ext cx="1725659" cy="13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5796097" y="3643464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  <a:endCxn id="39" idx="3"/>
          </p:cNvCxnSpPr>
          <p:nvPr/>
        </p:nvCxnSpPr>
        <p:spPr>
          <a:xfrm>
            <a:off x="6329497" y="3616523"/>
            <a:ext cx="1458959" cy="179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Arrow 1"/>
          <p:cNvSpPr/>
          <p:nvPr/>
        </p:nvSpPr>
        <p:spPr>
          <a:xfrm>
            <a:off x="5486400" y="2133600"/>
            <a:ext cx="561396" cy="484632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Arrow 51"/>
          <p:cNvSpPr/>
          <p:nvPr/>
        </p:nvSpPr>
        <p:spPr>
          <a:xfrm rot="10800000">
            <a:off x="3773874" y="4725309"/>
            <a:ext cx="561396" cy="484632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8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  <p:bldP spid="2" grpId="1" animBg="1"/>
      <p:bldP spid="52" grpId="0" animBg="1"/>
      <p:bldP spid="5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New Idea</a:t>
            </a:r>
            <a:r>
              <a:rPr lang="en-US" sz="3600" b="1" dirty="0"/>
              <a:t>: Split the tour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5392365" cy="2438400"/>
            <a:chOff x="2057400" y="2286000"/>
            <a:chExt cx="5392365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7"/>
          </p:cNvCxnSpPr>
          <p:nvPr/>
        </p:nvCxnSpPr>
        <p:spPr>
          <a:xfrm flipH="1">
            <a:off x="4337138" y="2351041"/>
            <a:ext cx="544559" cy="1924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3"/>
            <a:endCxn id="24" idx="7"/>
          </p:cNvCxnSpPr>
          <p:nvPr/>
        </p:nvCxnSpPr>
        <p:spPr>
          <a:xfrm flipH="1" flipV="1">
            <a:off x="2965538" y="2906759"/>
            <a:ext cx="1317718" cy="14225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7"/>
            <a:endCxn id="15" idx="3"/>
          </p:cNvCxnSpPr>
          <p:nvPr/>
        </p:nvCxnSpPr>
        <p:spPr>
          <a:xfrm flipV="1">
            <a:off x="3341641" y="2884441"/>
            <a:ext cx="636815" cy="1089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15" idx="5"/>
          </p:cNvCxnSpPr>
          <p:nvPr/>
        </p:nvCxnSpPr>
        <p:spPr>
          <a:xfrm flipH="1" flipV="1">
            <a:off x="4032338" y="2884441"/>
            <a:ext cx="1725659" cy="13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5796097" y="3643464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</p:cNvCxnSpPr>
          <p:nvPr/>
        </p:nvCxnSpPr>
        <p:spPr>
          <a:xfrm>
            <a:off x="6329497" y="3616523"/>
            <a:ext cx="1481003" cy="647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7584192" y="3733800"/>
            <a:ext cx="721608" cy="381000"/>
            <a:chOff x="7584192" y="4114800"/>
            <a:chExt cx="721608" cy="381000"/>
          </a:xfrm>
        </p:grpSpPr>
        <p:sp>
          <p:nvSpPr>
            <p:cNvPr id="50" name="Oval 49"/>
            <p:cNvSpPr/>
            <p:nvPr/>
          </p:nvSpPr>
          <p:spPr>
            <a:xfrm>
              <a:off x="7772400" y="41148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Oval 52"/>
          <p:cNvSpPr/>
          <p:nvPr/>
        </p:nvSpPr>
        <p:spPr>
          <a:xfrm>
            <a:off x="7777297" y="3730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46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30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11022E-16 -2.22222E-6 L -0.00208 0.0722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New Idea</a:t>
            </a:r>
            <a:r>
              <a:rPr lang="en-US" sz="3600" b="1" dirty="0"/>
              <a:t>: Split the tour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points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&gt; in increasing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-coordinates, </a:t>
                </a:r>
              </a:p>
              <a:p>
                <a:pPr marL="0" indent="0">
                  <a:buNone/>
                </a:pPr>
                <a:r>
                  <a:rPr lang="en-US" sz="2000" dirty="0"/>
                  <a:t>We need to travel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What is the least distance traveled ?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2"/>
                <a:stretch>
                  <a:fillRect l="-7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5392365" cy="2438400"/>
            <a:chOff x="2057400" y="2286000"/>
            <a:chExt cx="5392365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7"/>
          </p:cNvCxnSpPr>
          <p:nvPr/>
        </p:nvCxnSpPr>
        <p:spPr>
          <a:xfrm flipH="1">
            <a:off x="4337138" y="2351041"/>
            <a:ext cx="544559" cy="1924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3"/>
            <a:endCxn id="24" idx="7"/>
          </p:cNvCxnSpPr>
          <p:nvPr/>
        </p:nvCxnSpPr>
        <p:spPr>
          <a:xfrm flipH="1" flipV="1">
            <a:off x="2965538" y="2906759"/>
            <a:ext cx="1317718" cy="14225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7"/>
            <a:endCxn id="15" idx="3"/>
          </p:cNvCxnSpPr>
          <p:nvPr/>
        </p:nvCxnSpPr>
        <p:spPr>
          <a:xfrm flipV="1">
            <a:off x="3341641" y="2884441"/>
            <a:ext cx="636815" cy="1089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15" idx="5"/>
          </p:cNvCxnSpPr>
          <p:nvPr/>
        </p:nvCxnSpPr>
        <p:spPr>
          <a:xfrm flipH="1" flipV="1">
            <a:off x="4032338" y="2884441"/>
            <a:ext cx="1725659" cy="13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5796097" y="3643464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</p:cNvCxnSpPr>
          <p:nvPr/>
        </p:nvCxnSpPr>
        <p:spPr>
          <a:xfrm>
            <a:off x="6329497" y="3616523"/>
            <a:ext cx="1481003" cy="647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7584192" y="4191000"/>
            <a:ext cx="721608" cy="381000"/>
            <a:chOff x="7584192" y="4114800"/>
            <a:chExt cx="721608" cy="381000"/>
          </a:xfrm>
        </p:grpSpPr>
        <p:sp>
          <p:nvSpPr>
            <p:cNvPr id="50" name="Oval 49"/>
            <p:cNvSpPr/>
            <p:nvPr/>
          </p:nvSpPr>
          <p:spPr>
            <a:xfrm>
              <a:off x="7772400" y="41148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Oval 52"/>
          <p:cNvSpPr/>
          <p:nvPr/>
        </p:nvSpPr>
        <p:spPr>
          <a:xfrm>
            <a:off x="7777297" y="3730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46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915190" y="5257800"/>
            <a:ext cx="4169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traversing each point </a:t>
            </a:r>
            <a:r>
              <a:rPr lang="en-US" sz="2000" u="sng" dirty="0"/>
              <a:t>exclusively once</a:t>
            </a:r>
            <a:r>
              <a:rPr lang="en-US" sz="2000" dirty="0"/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5C8C6F-CA85-924D-98CC-3680E5684384}"/>
              </a:ext>
            </a:extLst>
          </p:cNvPr>
          <p:cNvSpPr/>
          <p:nvPr/>
        </p:nvSpPr>
        <p:spPr>
          <a:xfrm>
            <a:off x="2376248" y="5257800"/>
            <a:ext cx="2576752" cy="4571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3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3286125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What should be the </a:t>
            </a:r>
            <a:r>
              <a:rPr lang="en-US" sz="3200" dirty="0">
                <a:solidFill>
                  <a:srgbClr val="0070C0"/>
                </a:solidFill>
              </a:rPr>
              <a:t>Term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/>
              <a:t>for </a:t>
            </a:r>
            <a:br>
              <a:rPr lang="en-US" sz="3200" dirty="0"/>
            </a:b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Recursive formulation ?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Cloud Callout 1"/>
          <p:cNvSpPr/>
          <p:nvPr/>
        </p:nvSpPr>
        <p:spPr>
          <a:xfrm>
            <a:off x="4229100" y="1219200"/>
            <a:ext cx="3619500" cy="1143000"/>
          </a:xfrm>
          <a:prstGeom prst="cloudCallout">
            <a:avLst>
              <a:gd name="adj1" fmla="val -32863"/>
              <a:gd name="adj2" fmla="val 8953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One</a:t>
            </a:r>
            <a:r>
              <a:rPr lang="en-US" dirty="0">
                <a:solidFill>
                  <a:schemeClr val="tx1"/>
                </a:solidFill>
              </a:rPr>
              <a:t> parameter </a:t>
            </a:r>
            <a:r>
              <a:rPr lang="en-US" b="1" dirty="0">
                <a:solidFill>
                  <a:srgbClr val="C00000"/>
                </a:solidFill>
              </a:rPr>
              <a:t>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multiple</a:t>
            </a:r>
            <a:r>
              <a:rPr lang="en-US" dirty="0">
                <a:solidFill>
                  <a:schemeClr val="tx1"/>
                </a:solidFill>
              </a:rPr>
              <a:t> parameters ?</a:t>
            </a:r>
          </a:p>
        </p:txBody>
      </p:sp>
    </p:spTree>
    <p:extLst>
      <p:ext uri="{BB962C8B-B14F-4D97-AF65-F5344CB8AC3E}">
        <p14:creationId xmlns:p14="http://schemas.microsoft.com/office/powerpoint/2010/main" val="422973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Term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for</a:t>
            </a:r>
            <a:r>
              <a:rPr lang="en-US" sz="3600" b="1" dirty="0">
                <a:solidFill>
                  <a:srgbClr val="7030A0"/>
                </a:solidFill>
              </a:rPr>
              <a:t> Recursive formulation </a:t>
            </a:r>
            <a:r>
              <a:rPr lang="en-US" sz="3600" b="1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Yes,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can be covered either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or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But we need a slightly bigger picture of the two paths </a:t>
                </a:r>
              </a:p>
              <a:p>
                <a:pPr marL="0" indent="0">
                  <a:buNone/>
                </a:pPr>
                <a:r>
                  <a:rPr lang="en-US" sz="2000" dirty="0"/>
                  <a:t>to devise the recursive term.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09800" y="3349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15097" y="28926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967297" y="28194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276600" y="39624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572000" y="3124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00497" y="2895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81697" y="22860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315200" y="4267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19897" y="41880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010400" y="3124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stCxn id="30" idx="6"/>
          </p:cNvCxnSpPr>
          <p:nvPr/>
        </p:nvCxnSpPr>
        <p:spPr>
          <a:xfrm flipV="1">
            <a:off x="7391400" y="4237911"/>
            <a:ext cx="723900" cy="673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077200" y="41910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777297" y="3730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46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/>
          <p:cNvSpPr/>
          <p:nvPr/>
        </p:nvSpPr>
        <p:spPr>
          <a:xfrm>
            <a:off x="2590800" y="39624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981200" y="2895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676400" y="4038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838200" y="3505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295400" y="29718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609600" y="3516868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516868"/>
                <a:ext cx="490775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/>
          <p:cNvSpPr/>
          <p:nvPr/>
        </p:nvSpPr>
        <p:spPr>
          <a:xfrm>
            <a:off x="6781800" y="48768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010400" y="4343400"/>
                <a:ext cx="721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4343400"/>
                <a:ext cx="721608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1101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Connector 75"/>
          <p:cNvCxnSpPr>
            <a:stCxn id="30" idx="7"/>
            <a:endCxn id="53" idx="4"/>
          </p:cNvCxnSpPr>
          <p:nvPr/>
        </p:nvCxnSpPr>
        <p:spPr>
          <a:xfrm flipV="1">
            <a:off x="7380241" y="3807023"/>
            <a:ext cx="435156" cy="47133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7888992" y="4202668"/>
                <a:ext cx="721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992" y="4202668"/>
                <a:ext cx="721608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09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20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55" grpId="0"/>
      <p:bldP spid="75" grpId="0"/>
      <p:bldP spid="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Term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for</a:t>
            </a:r>
            <a:r>
              <a:rPr lang="en-US" sz="3600" b="1" dirty="0">
                <a:solidFill>
                  <a:srgbClr val="7030A0"/>
                </a:solidFill>
              </a:rPr>
              <a:t> Recursive formulation </a:t>
            </a:r>
            <a:r>
              <a:rPr lang="en-US" sz="3600" b="1" dirty="0"/>
              <a:t>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09800" y="3349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15097" y="28926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967297" y="28194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276600" y="39624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572000" y="3124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00497" y="2895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81697" y="22860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315200" y="4267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19897" y="41880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010400" y="3124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631413" y="2351041"/>
            <a:ext cx="250285" cy="7731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6858000" y="4332241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</p:cNvCxnSpPr>
          <p:nvPr/>
        </p:nvCxnSpPr>
        <p:spPr>
          <a:xfrm flipV="1">
            <a:off x="7391400" y="4237911"/>
            <a:ext cx="723900" cy="673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7888992" y="4191000"/>
            <a:ext cx="721608" cy="381000"/>
            <a:chOff x="7584192" y="4114800"/>
            <a:chExt cx="721608" cy="381000"/>
          </a:xfrm>
        </p:grpSpPr>
        <p:sp>
          <p:nvSpPr>
            <p:cNvPr id="50" name="Oval 49"/>
            <p:cNvSpPr/>
            <p:nvPr/>
          </p:nvSpPr>
          <p:spPr>
            <a:xfrm>
              <a:off x="7772400" y="41148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Oval 52"/>
          <p:cNvSpPr/>
          <p:nvPr/>
        </p:nvSpPr>
        <p:spPr>
          <a:xfrm>
            <a:off x="7777297" y="3730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46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15" idx="5"/>
          </p:cNvCxnSpPr>
          <p:nvPr/>
        </p:nvCxnSpPr>
        <p:spPr>
          <a:xfrm flipH="1" flipV="1">
            <a:off x="4032338" y="2884441"/>
            <a:ext cx="599075" cy="2397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 rot="16200000">
            <a:off x="2097537" y="759963"/>
            <a:ext cx="316782" cy="3445056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Brace 48"/>
          <p:cNvSpPr/>
          <p:nvPr/>
        </p:nvSpPr>
        <p:spPr>
          <a:xfrm rot="5400000">
            <a:off x="2991252" y="2148156"/>
            <a:ext cx="270792" cy="5186497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Arrow 56"/>
          <p:cNvSpPr/>
          <p:nvPr/>
        </p:nvSpPr>
        <p:spPr>
          <a:xfrm>
            <a:off x="3782004" y="3477768"/>
            <a:ext cx="561396" cy="484632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0" y="4876800"/>
            <a:ext cx="9144000" cy="978932"/>
            <a:chOff x="609600" y="4876800"/>
            <a:chExt cx="9144000" cy="978932"/>
          </a:xfrm>
        </p:grpSpPr>
        <p:sp>
          <p:nvSpPr>
            <p:cNvPr id="8" name="TextBox 7"/>
            <p:cNvSpPr txBox="1"/>
            <p:nvPr/>
          </p:nvSpPr>
          <p:spPr>
            <a:xfrm>
              <a:off x="609600" y="5486400"/>
              <a:ext cx="9144000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                                                                                                  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3733800" y="4876800"/>
              <a:ext cx="1" cy="6096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124200" y="4053245"/>
                <a:ext cx="675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053245"/>
                <a:ext cx="67512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181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814897" y="2910245"/>
                <a:ext cx="452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97" y="2910245"/>
                <a:ext cx="452303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567497" y="4278868"/>
                <a:ext cx="455509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497" y="4278868"/>
                <a:ext cx="455509" cy="395621"/>
              </a:xfrm>
              <a:prstGeom prst="rect">
                <a:avLst/>
              </a:prstGeom>
              <a:blipFill rotWithShape="1">
                <a:blip r:embed="rId16"/>
                <a:stretch>
                  <a:fillRect t="-6154" r="-1733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895600" y="5486400"/>
                <a:ext cx="2900538" cy="3956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by two paths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486400"/>
                <a:ext cx="2900538" cy="395621"/>
              </a:xfrm>
              <a:prstGeom prst="rect">
                <a:avLst/>
              </a:prstGeom>
              <a:blipFill rotWithShape="1">
                <a:blip r:embed="rId17"/>
                <a:stretch>
                  <a:fillRect l="-1681" t="-6154" r="-630" b="-1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/>
          <p:nvPr/>
        </p:nvCxnSpPr>
        <p:spPr>
          <a:xfrm flipH="1">
            <a:off x="7848599" y="2057400"/>
            <a:ext cx="1" cy="312420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-152400" y="5490159"/>
                <a:ext cx="317862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Least dist. travelled to reach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5490159"/>
                <a:ext cx="3178627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1536" t="-8333" r="-2303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/>
          <p:cNvSpPr/>
          <p:nvPr/>
        </p:nvSpPr>
        <p:spPr>
          <a:xfrm>
            <a:off x="2590800" y="39624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981200" y="2895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676400" y="4038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838200" y="3505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295400" y="29718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609600" y="3516868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516868"/>
                <a:ext cx="490775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/>
          <p:cNvSpPr/>
          <p:nvPr/>
        </p:nvSpPr>
        <p:spPr>
          <a:xfrm>
            <a:off x="6781800" y="48768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33" idx="3"/>
            <a:endCxn id="71" idx="1"/>
          </p:cNvCxnSpPr>
          <p:nvPr/>
        </p:nvCxnSpPr>
        <p:spPr>
          <a:xfrm>
            <a:off x="5731056" y="4253064"/>
            <a:ext cx="1061903" cy="634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562600" y="5486400"/>
                <a:ext cx="376160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covering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,…,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exclusively once.</a:t>
                </a: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486400"/>
                <a:ext cx="3761607" cy="369332"/>
              </a:xfrm>
              <a:prstGeom prst="rect">
                <a:avLst/>
              </a:prstGeom>
              <a:blipFill rotWithShape="1">
                <a:blip r:embed="rId20"/>
                <a:stretch>
                  <a:fillRect l="-1459" t="-8197" r="-810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loud Callout 8"/>
              <p:cNvSpPr/>
              <p:nvPr/>
            </p:nvSpPr>
            <p:spPr>
              <a:xfrm>
                <a:off x="3200400" y="1066800"/>
                <a:ext cx="6019801" cy="1222248"/>
              </a:xfrm>
              <a:prstGeom prst="cloudCallout">
                <a:avLst>
                  <a:gd name="adj1" fmla="val -11604"/>
                  <a:gd name="adj2" fmla="val 7624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If we reveal the two paths covering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onwards, what can we infer about their unrevealed portions? </a:t>
                </a:r>
              </a:p>
            </p:txBody>
          </p:sp>
        </mc:Choice>
        <mc:Fallback xmlns="">
          <p:sp>
            <p:nvSpPr>
              <p:cNvPr id="9" name="Cloud Callou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1066800"/>
                <a:ext cx="6019801" cy="1222248"/>
              </a:xfrm>
              <a:prstGeom prst="cloudCallout">
                <a:avLst>
                  <a:gd name="adj1" fmla="val -11604"/>
                  <a:gd name="adj2" fmla="val 76245"/>
                </a:avLst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Cloud Callout 62">
            <a:extLst>
              <a:ext uri="{FF2B5EF4-FFF2-40B4-BE49-F238E27FC236}">
                <a16:creationId xmlns:a16="http://schemas.microsoft.com/office/drawing/2014/main" id="{486B358B-10BD-6C47-BAF2-9D0B7FDC2DB5}"/>
              </a:ext>
            </a:extLst>
          </p:cNvPr>
          <p:cNvSpPr/>
          <p:nvPr/>
        </p:nvSpPr>
        <p:spPr>
          <a:xfrm>
            <a:off x="4419237" y="1218351"/>
            <a:ext cx="4302724" cy="853788"/>
          </a:xfrm>
          <a:prstGeom prst="cloudCallout">
            <a:avLst>
              <a:gd name="adj1" fmla="val -11604"/>
              <a:gd name="adj2" fmla="val 7624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see the recursive term that we need ?</a:t>
            </a:r>
          </a:p>
        </p:txBody>
      </p:sp>
    </p:spTree>
    <p:extLst>
      <p:ext uri="{BB962C8B-B14F-4D97-AF65-F5344CB8AC3E}">
        <p14:creationId xmlns:p14="http://schemas.microsoft.com/office/powerpoint/2010/main" val="157667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44166 -0.00556 " pathEditMode="relative" rAng="0" ptsTypes="AA">
                                      <p:cBhvr>
                                        <p:cTn id="13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83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9" grpId="0" animBg="1"/>
      <p:bldP spid="57" grpId="0" animBg="1"/>
      <p:bldP spid="59" grpId="0"/>
      <p:bldP spid="60" grpId="0"/>
      <p:bldP spid="61" grpId="0"/>
      <p:bldP spid="38" grpId="0"/>
      <p:bldP spid="48" grpId="0"/>
      <p:bldP spid="62" grpId="0"/>
      <p:bldP spid="9" grpId="0" animBg="1"/>
      <p:bldP spid="9" grpId="1" animBg="1"/>
      <p:bldP spid="6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Term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for</a:t>
            </a:r>
            <a:r>
              <a:rPr lang="en-US" sz="3600" b="1" dirty="0">
                <a:solidFill>
                  <a:srgbClr val="7030A0"/>
                </a:solidFill>
              </a:rPr>
              <a:t> Recursive formulation </a:t>
            </a:r>
            <a:r>
              <a:rPr lang="en-US" sz="3600" b="1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  <a:ln>
                <a:noFill/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0" dirty="0" smtClean="0">
                        <a:latin typeface="Cambria Math"/>
                      </a:rPr>
                      <m:t>&lt;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 define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dirty="0">
                        <a:latin typeface="Cambria Math"/>
                      </a:rPr>
                      <m:t>,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Least distance travelled to reach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by two paths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</a:t>
                </a:r>
                <a:r>
                  <a:rPr lang="en-US" sz="2000" dirty="0"/>
                  <a:t>covering each point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exclusively once.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Aim: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      </a:t>
                </a:r>
                <a:r>
                  <a:rPr lang="en-US" sz="2000" dirty="0"/>
                  <a:t>To compute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]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Base case</a:t>
                </a:r>
                <a:r>
                  <a:rPr lang="en-US" sz="2000" dirty="0"/>
                  <a:t>: 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for all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  <a:blipFill>
                <a:blip r:embed="rId2"/>
                <a:stretch>
                  <a:fillRect l="-731" t="-84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4572000"/>
            <a:ext cx="2438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19600" y="2286000"/>
            <a:ext cx="3048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13997</TotalTime>
  <Words>1767</Words>
  <Application>Microsoft Macintosh PowerPoint</Application>
  <PresentationFormat>On-screen Show (4:3)</PresentationFormat>
  <Paragraphs>459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Bitonic tour</vt:lpstr>
      <vt:lpstr>Bitonic tour </vt:lpstr>
      <vt:lpstr>New Idea: Split the tour</vt:lpstr>
      <vt:lpstr>New Idea: Split the tour</vt:lpstr>
      <vt:lpstr>What should be the Term for  </vt:lpstr>
      <vt:lpstr>Term for Recursive formulation ?</vt:lpstr>
      <vt:lpstr>Term for Recursive formulation ?</vt:lpstr>
      <vt:lpstr>Term for Recursive formulation ?</vt:lpstr>
      <vt:lpstr>Recursive formulation for T[i,j]</vt:lpstr>
      <vt:lpstr>Recursive formulation of T[i,j] </vt:lpstr>
      <vt:lpstr>Recursive algorithm for T(i,j)  </vt:lpstr>
      <vt:lpstr>Recursive algorithm for T(i,j)  </vt:lpstr>
      <vt:lpstr>Iterative algorithm for Optimal Bitonic tour </vt:lpstr>
      <vt:lpstr>Lessons learnt</vt:lpstr>
      <vt:lpstr>Shortest pathS in a graph</vt:lpstr>
      <vt:lpstr>Problem Definition</vt:lpstr>
      <vt:lpstr>Revisiting Lecture 11</vt:lpstr>
      <vt:lpstr>Approach  1 </vt:lpstr>
      <vt:lpstr>Approach  1 </vt:lpstr>
      <vt:lpstr>What properties does Dijkstra’s algorithm exploit ? </vt:lpstr>
      <vt:lpstr>What properties does Dijkstra’s algorithm exploit ? </vt:lpstr>
      <vt:lpstr>Violating the Optimal subpath property </vt:lpstr>
      <vt:lpstr>Violating the Optimal subpath property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1350</cp:revision>
  <dcterms:created xsi:type="dcterms:W3CDTF">2011-12-03T04:13:03Z</dcterms:created>
  <dcterms:modified xsi:type="dcterms:W3CDTF">2022-09-05T07:03:11Z</dcterms:modified>
</cp:coreProperties>
</file>