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0"/>
  </p:notesMasterIdLst>
  <p:sldIdLst>
    <p:sldId id="628" r:id="rId2"/>
    <p:sldId id="491" r:id="rId3"/>
    <p:sldId id="571" r:id="rId4"/>
    <p:sldId id="558" r:id="rId5"/>
    <p:sldId id="551" r:id="rId6"/>
    <p:sldId id="552" r:id="rId7"/>
    <p:sldId id="553" r:id="rId8"/>
    <p:sldId id="649" r:id="rId9"/>
    <p:sldId id="515" r:id="rId10"/>
    <p:sldId id="549" r:id="rId11"/>
    <p:sldId id="598" r:id="rId12"/>
    <p:sldId id="599" r:id="rId13"/>
    <p:sldId id="626" r:id="rId14"/>
    <p:sldId id="625" r:id="rId15"/>
    <p:sldId id="645" r:id="rId16"/>
    <p:sldId id="627" r:id="rId17"/>
    <p:sldId id="601" r:id="rId18"/>
    <p:sldId id="596" r:id="rId19"/>
    <p:sldId id="602" r:id="rId20"/>
    <p:sldId id="603" r:id="rId21"/>
    <p:sldId id="604" r:id="rId22"/>
    <p:sldId id="605" r:id="rId23"/>
    <p:sldId id="606" r:id="rId24"/>
    <p:sldId id="636" r:id="rId25"/>
    <p:sldId id="607" r:id="rId26"/>
    <p:sldId id="608" r:id="rId27"/>
    <p:sldId id="609" r:id="rId28"/>
    <p:sldId id="610" r:id="rId29"/>
    <p:sldId id="611" r:id="rId30"/>
    <p:sldId id="613" r:id="rId31"/>
    <p:sldId id="614" r:id="rId32"/>
    <p:sldId id="615" r:id="rId33"/>
    <p:sldId id="656" r:id="rId34"/>
    <p:sldId id="664" r:id="rId35"/>
    <p:sldId id="659" r:id="rId36"/>
    <p:sldId id="662" r:id="rId37"/>
    <p:sldId id="660" r:id="rId38"/>
    <p:sldId id="661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18" autoAdjust="0"/>
    <p:restoredTop sz="94659" autoAdjust="0"/>
  </p:normalViewPr>
  <p:slideViewPr>
    <p:cSldViewPr>
      <p:cViewPr varScale="1">
        <p:scale>
          <a:sx n="108" d="100"/>
          <a:sy n="108" d="100"/>
        </p:scale>
        <p:origin x="19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9/7/2022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9/7/2022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0.png"/><Relationship Id="rId13" Type="http://schemas.openxmlformats.org/officeDocument/2006/relationships/image" Target="../media/image29.png"/><Relationship Id="rId12" Type="http://schemas.openxmlformats.org/officeDocument/2006/relationships/image" Target="../media/image2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9" Type="http://schemas.openxmlformats.org/officeDocument/2006/relationships/image" Target="../media/image2400.png"/><Relationship Id="rId1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131.png"/><Relationship Id="rId7" Type="http://schemas.openxmlformats.org/officeDocument/2006/relationships/image" Target="../media/image121.png"/><Relationship Id="rId12" Type="http://schemas.openxmlformats.org/officeDocument/2006/relationships/image" Target="../media/image181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91.png"/><Relationship Id="rId5" Type="http://schemas.openxmlformats.org/officeDocument/2006/relationships/image" Target="../media/image101.png"/><Relationship Id="rId10" Type="http://schemas.openxmlformats.org/officeDocument/2006/relationships/image" Target="../media/image81.png"/><Relationship Id="rId9" Type="http://schemas.openxmlformats.org/officeDocument/2006/relationships/image" Target="../media/image70.png"/><Relationship Id="rId14" Type="http://schemas.openxmlformats.org/officeDocument/2006/relationships/image" Target="../media/image51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2.png"/><Relationship Id="rId8" Type="http://schemas.openxmlformats.org/officeDocument/2006/relationships/image" Target="../media/image2300.png"/><Relationship Id="rId18" Type="http://schemas.openxmlformats.org/officeDocument/2006/relationships/image" Target="../media/image30.png"/><Relationship Id="rId21" Type="http://schemas.openxmlformats.org/officeDocument/2006/relationships/image" Target="../media/image19.png"/><Relationship Id="rId12" Type="http://schemas.openxmlformats.org/officeDocument/2006/relationships/image" Target="../media/image510.png"/><Relationship Id="rId17" Type="http://schemas.openxmlformats.org/officeDocument/2006/relationships/image" Target="../media/image29.png"/><Relationship Id="rId2" Type="http://schemas.openxmlformats.org/officeDocument/2006/relationships/image" Target="../media/image142.png"/><Relationship Id="rId16" Type="http://schemas.openxmlformats.org/officeDocument/2006/relationships/image" Target="../media/image28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91.png"/><Relationship Id="rId5" Type="http://schemas.openxmlformats.org/officeDocument/2006/relationships/image" Target="../media/image101.png"/><Relationship Id="rId15" Type="http://schemas.openxmlformats.org/officeDocument/2006/relationships/image" Target="../media/image141.png"/><Relationship Id="rId10" Type="http://schemas.openxmlformats.org/officeDocument/2006/relationships/image" Target="../media/image81.png"/><Relationship Id="rId19" Type="http://schemas.openxmlformats.org/officeDocument/2006/relationships/image" Target="../media/image31.png"/><Relationship Id="rId9" Type="http://schemas.openxmlformats.org/officeDocument/2006/relationships/image" Target="../media/image70.png"/><Relationship Id="rId14" Type="http://schemas.openxmlformats.org/officeDocument/2006/relationships/image" Target="../media/image16.png"/><Relationship Id="rId2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4.png"/><Relationship Id="rId8" Type="http://schemas.openxmlformats.org/officeDocument/2006/relationships/image" Target="../media/image2300.png"/><Relationship Id="rId18" Type="http://schemas.openxmlformats.org/officeDocument/2006/relationships/image" Target="../media/image30.png"/><Relationship Id="rId12" Type="http://schemas.openxmlformats.org/officeDocument/2006/relationships/image" Target="../media/image510.png"/><Relationship Id="rId17" Type="http://schemas.openxmlformats.org/officeDocument/2006/relationships/image" Target="../media/image29.png"/><Relationship Id="rId25" Type="http://schemas.openxmlformats.org/officeDocument/2006/relationships/image" Target="../media/image24.png"/><Relationship Id="rId2" Type="http://schemas.openxmlformats.org/officeDocument/2006/relationships/image" Target="../media/image212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91.png"/><Relationship Id="rId24" Type="http://schemas.openxmlformats.org/officeDocument/2006/relationships/image" Target="../media/image23.png"/><Relationship Id="rId5" Type="http://schemas.openxmlformats.org/officeDocument/2006/relationships/image" Target="../media/image101.png"/><Relationship Id="rId23" Type="http://schemas.openxmlformats.org/officeDocument/2006/relationships/image" Target="../media/image16.png"/><Relationship Id="rId15" Type="http://schemas.openxmlformats.org/officeDocument/2006/relationships/image" Target="../media/image141.png"/><Relationship Id="rId10" Type="http://schemas.openxmlformats.org/officeDocument/2006/relationships/image" Target="../media/image81.png"/><Relationship Id="rId19" Type="http://schemas.openxmlformats.org/officeDocument/2006/relationships/image" Target="../media/image31.png"/><Relationship Id="rId9" Type="http://schemas.openxmlformats.org/officeDocument/2006/relationships/image" Target="../media/image70.png"/><Relationship Id="rId1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0.png"/><Relationship Id="rId18" Type="http://schemas.openxmlformats.org/officeDocument/2006/relationships/image" Target="../media/image30.png"/><Relationship Id="rId26" Type="http://schemas.openxmlformats.org/officeDocument/2006/relationships/image" Target="../media/image23.png"/><Relationship Id="rId12" Type="http://schemas.openxmlformats.org/officeDocument/2006/relationships/image" Target="../media/image510.png"/><Relationship Id="rId17" Type="http://schemas.openxmlformats.org/officeDocument/2006/relationships/image" Target="../media/image29.png"/><Relationship Id="rId25" Type="http://schemas.openxmlformats.org/officeDocument/2006/relationships/image" Target="../media/image25.png"/><Relationship Id="rId2" Type="http://schemas.openxmlformats.org/officeDocument/2006/relationships/image" Target="../media/image212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91.png"/><Relationship Id="rId24" Type="http://schemas.openxmlformats.org/officeDocument/2006/relationships/image" Target="../media/image24.png"/><Relationship Id="rId5" Type="http://schemas.openxmlformats.org/officeDocument/2006/relationships/image" Target="../media/image101.png"/><Relationship Id="rId23" Type="http://schemas.openxmlformats.org/officeDocument/2006/relationships/image" Target="../media/image16.png"/><Relationship Id="rId15" Type="http://schemas.openxmlformats.org/officeDocument/2006/relationships/image" Target="../media/image141.png"/><Relationship Id="rId10" Type="http://schemas.openxmlformats.org/officeDocument/2006/relationships/image" Target="../media/image81.png"/><Relationship Id="rId19" Type="http://schemas.openxmlformats.org/officeDocument/2006/relationships/image" Target="../media/image31.png"/><Relationship Id="rId9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3.png"/><Relationship Id="rId12" Type="http://schemas.openxmlformats.org/officeDocument/2006/relationships/image" Target="../media/image510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91.png"/><Relationship Id="rId5" Type="http://schemas.openxmlformats.org/officeDocument/2006/relationships/image" Target="../media/image101.png"/><Relationship Id="rId15" Type="http://schemas.openxmlformats.org/officeDocument/2006/relationships/image" Target="../media/image321.png"/><Relationship Id="rId10" Type="http://schemas.openxmlformats.org/officeDocument/2006/relationships/image" Target="../media/image81.png"/><Relationship Id="rId9" Type="http://schemas.openxmlformats.org/officeDocument/2006/relationships/image" Target="../media/image70.png"/><Relationship Id="rId14" Type="http://schemas.openxmlformats.org/officeDocument/2006/relationships/image" Target="../media/image25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244.png"/><Relationship Id="rId3" Type="http://schemas.openxmlformats.org/officeDocument/2006/relationships/image" Target="../media/image440.png"/><Relationship Id="rId7" Type="http://schemas.openxmlformats.org/officeDocument/2006/relationships/image" Target="../media/image50.png"/><Relationship Id="rId12" Type="http://schemas.openxmlformats.org/officeDocument/2006/relationships/image" Target="../media/image171.png"/><Relationship Id="rId2" Type="http://schemas.openxmlformats.org/officeDocument/2006/relationships/image" Target="../media/image430.png"/><Relationship Id="rId16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161.png"/><Relationship Id="rId5" Type="http://schemas.openxmlformats.org/officeDocument/2006/relationships/image" Target="../media/image300.png"/><Relationship Id="rId15" Type="http://schemas.openxmlformats.org/officeDocument/2006/relationships/image" Target="../media/image460.png"/><Relationship Id="rId10" Type="http://schemas.openxmlformats.org/officeDocument/2006/relationships/image" Target="../media/image151.png"/><Relationship Id="rId4" Type="http://schemas.openxmlformats.org/officeDocument/2006/relationships/image" Target="../media/image211.png"/><Relationship Id="rId9" Type="http://schemas.openxmlformats.org/officeDocument/2006/relationships/image" Target="../media/image450.png"/><Relationship Id="rId14" Type="http://schemas.openxmlformats.org/officeDocument/2006/relationships/image" Target="../media/image25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0.png"/><Relationship Id="rId7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1.png"/><Relationship Id="rId3" Type="http://schemas.openxmlformats.org/officeDocument/2006/relationships/image" Target="../media/image361.png"/><Relationship Id="rId7" Type="http://schemas.openxmlformats.org/officeDocument/2006/relationships/image" Target="../media/image411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10.png"/><Relationship Id="rId5" Type="http://schemas.openxmlformats.org/officeDocument/2006/relationships/image" Target="../media/image381.png"/><Relationship Id="rId10" Type="http://schemas.openxmlformats.org/officeDocument/2006/relationships/image" Target="../media/image232.png"/><Relationship Id="rId4" Type="http://schemas.openxmlformats.org/officeDocument/2006/relationships/image" Target="../media/image371.png"/><Relationship Id="rId9" Type="http://schemas.openxmlformats.org/officeDocument/2006/relationships/image" Target="../media/image4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63.png"/><Relationship Id="rId7" Type="http://schemas.openxmlformats.org/officeDocument/2006/relationships/image" Target="../media/image211.png"/><Relationship Id="rId12" Type="http://schemas.openxmlformats.org/officeDocument/2006/relationships/image" Target="../media/image51.png"/><Relationship Id="rId17" Type="http://schemas.openxmlformats.org/officeDocument/2006/relationships/image" Target="../media/image100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6.png"/><Relationship Id="rId15" Type="http://schemas.openxmlformats.org/officeDocument/2006/relationships/image" Target="../media/image80.png"/><Relationship Id="rId23" Type="http://schemas.openxmlformats.org/officeDocument/2006/relationships/image" Target="../media/image1600.png"/><Relationship Id="rId10" Type="http://schemas.openxmlformats.org/officeDocument/2006/relationships/image" Target="../media/image30.png"/><Relationship Id="rId9" Type="http://schemas.openxmlformats.org/officeDocument/2006/relationships/image" Target="../media/image2100.png"/><Relationship Id="rId1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63.png"/><Relationship Id="rId26" Type="http://schemas.openxmlformats.org/officeDocument/2006/relationships/image" Target="../media/image422.png"/><Relationship Id="rId21" Type="http://schemas.openxmlformats.org/officeDocument/2006/relationships/image" Target="../media/image140.png"/><Relationship Id="rId7" Type="http://schemas.openxmlformats.org/officeDocument/2006/relationships/image" Target="../media/image211.png"/><Relationship Id="rId12" Type="http://schemas.openxmlformats.org/officeDocument/2006/relationships/image" Target="../media/image51.png"/><Relationship Id="rId17" Type="http://schemas.openxmlformats.org/officeDocument/2006/relationships/image" Target="../media/image100.png"/><Relationship Id="rId25" Type="http://schemas.openxmlformats.org/officeDocument/2006/relationships/image" Target="../media/image413.png"/><Relationship Id="rId16" Type="http://schemas.openxmlformats.org/officeDocument/2006/relationships/image" Target="../media/image90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6.png"/><Relationship Id="rId24" Type="http://schemas.openxmlformats.org/officeDocument/2006/relationships/image" Target="../media/image39.png"/><Relationship Id="rId15" Type="http://schemas.openxmlformats.org/officeDocument/2006/relationships/image" Target="../media/image80.png"/><Relationship Id="rId23" Type="http://schemas.openxmlformats.org/officeDocument/2006/relationships/image" Target="../media/image1600.png"/><Relationship Id="rId10" Type="http://schemas.openxmlformats.org/officeDocument/2006/relationships/image" Target="../media/image30.png"/><Relationship Id="rId19" Type="http://schemas.openxmlformats.org/officeDocument/2006/relationships/image" Target="../media/image120.png"/><Relationship Id="rId9" Type="http://schemas.openxmlformats.org/officeDocument/2006/relationships/image" Target="../media/image2100.png"/><Relationship Id="rId14" Type="http://schemas.openxmlformats.org/officeDocument/2006/relationships/image" Target="../media/image72.png"/><Relationship Id="rId22" Type="http://schemas.openxmlformats.org/officeDocument/2006/relationships/image" Target="../media/image15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63.png"/><Relationship Id="rId18" Type="http://schemas.openxmlformats.org/officeDocument/2006/relationships/image" Target="../media/image111.png"/><Relationship Id="rId26" Type="http://schemas.openxmlformats.org/officeDocument/2006/relationships/image" Target="../media/image2010.png"/><Relationship Id="rId21" Type="http://schemas.openxmlformats.org/officeDocument/2006/relationships/image" Target="../media/image140.png"/><Relationship Id="rId7" Type="http://schemas.openxmlformats.org/officeDocument/2006/relationships/image" Target="../media/image211.png"/><Relationship Id="rId12" Type="http://schemas.openxmlformats.org/officeDocument/2006/relationships/image" Target="../media/image51.png"/><Relationship Id="rId17" Type="http://schemas.openxmlformats.org/officeDocument/2006/relationships/image" Target="../media/image100.png"/><Relationship Id="rId16" Type="http://schemas.openxmlformats.org/officeDocument/2006/relationships/image" Target="../media/image90.png"/><Relationship Id="rId20" Type="http://schemas.openxmlformats.org/officeDocument/2006/relationships/image" Target="../media/image130.png"/><Relationship Id="rId29" Type="http://schemas.openxmlformats.org/officeDocument/2006/relationships/image" Target="../media/image252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6.png"/><Relationship Id="rId24" Type="http://schemas.openxmlformats.org/officeDocument/2006/relationships/image" Target="../media/image180.png"/><Relationship Id="rId15" Type="http://schemas.openxmlformats.org/officeDocument/2006/relationships/image" Target="../media/image80.png"/><Relationship Id="rId23" Type="http://schemas.openxmlformats.org/officeDocument/2006/relationships/image" Target="../media/image1700.png"/><Relationship Id="rId28" Type="http://schemas.openxmlformats.org/officeDocument/2006/relationships/image" Target="../media/image1600.png"/><Relationship Id="rId10" Type="http://schemas.openxmlformats.org/officeDocument/2006/relationships/image" Target="../media/image30.png"/><Relationship Id="rId19" Type="http://schemas.openxmlformats.org/officeDocument/2006/relationships/image" Target="../media/image120.png"/><Relationship Id="rId31" Type="http://schemas.openxmlformats.org/officeDocument/2006/relationships/image" Target="../media/image422.png"/><Relationship Id="rId9" Type="http://schemas.openxmlformats.org/officeDocument/2006/relationships/image" Target="../media/image2100.png"/><Relationship Id="rId14" Type="http://schemas.openxmlformats.org/officeDocument/2006/relationships/image" Target="../media/image72.png"/><Relationship Id="rId22" Type="http://schemas.openxmlformats.org/officeDocument/2006/relationships/image" Target="../media/image150.png"/><Relationship Id="rId30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63.png"/><Relationship Id="rId18" Type="http://schemas.openxmlformats.org/officeDocument/2006/relationships/image" Target="../media/image111.png"/><Relationship Id="rId26" Type="http://schemas.openxmlformats.org/officeDocument/2006/relationships/image" Target="../media/image2010.png"/><Relationship Id="rId21" Type="http://schemas.openxmlformats.org/officeDocument/2006/relationships/image" Target="../media/image140.png"/><Relationship Id="rId34" Type="http://schemas.openxmlformats.org/officeDocument/2006/relationships/image" Target="../media/image27.png"/><Relationship Id="rId7" Type="http://schemas.openxmlformats.org/officeDocument/2006/relationships/image" Target="../media/image211.png"/><Relationship Id="rId12" Type="http://schemas.openxmlformats.org/officeDocument/2006/relationships/image" Target="../media/image51.png"/><Relationship Id="rId17" Type="http://schemas.openxmlformats.org/officeDocument/2006/relationships/image" Target="../media/image100.png"/><Relationship Id="rId25" Type="http://schemas.openxmlformats.org/officeDocument/2006/relationships/image" Target="../media/image190.png"/><Relationship Id="rId33" Type="http://schemas.openxmlformats.org/officeDocument/2006/relationships/image" Target="../media/image271.png"/><Relationship Id="rId16" Type="http://schemas.openxmlformats.org/officeDocument/2006/relationships/image" Target="../media/image90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6.png"/><Relationship Id="rId24" Type="http://schemas.openxmlformats.org/officeDocument/2006/relationships/image" Target="../media/image180.png"/><Relationship Id="rId32" Type="http://schemas.openxmlformats.org/officeDocument/2006/relationships/image" Target="../media/image261.png"/><Relationship Id="rId15" Type="http://schemas.openxmlformats.org/officeDocument/2006/relationships/image" Target="../media/image80.png"/><Relationship Id="rId23" Type="http://schemas.openxmlformats.org/officeDocument/2006/relationships/image" Target="../media/image1700.png"/><Relationship Id="rId28" Type="http://schemas.openxmlformats.org/officeDocument/2006/relationships/image" Target="../media/image1600.png"/><Relationship Id="rId10" Type="http://schemas.openxmlformats.org/officeDocument/2006/relationships/image" Target="../media/image30.png"/><Relationship Id="rId19" Type="http://schemas.openxmlformats.org/officeDocument/2006/relationships/image" Target="../media/image120.png"/><Relationship Id="rId31" Type="http://schemas.openxmlformats.org/officeDocument/2006/relationships/image" Target="../media/image250.png"/><Relationship Id="rId9" Type="http://schemas.openxmlformats.org/officeDocument/2006/relationships/image" Target="../media/image2100.png"/><Relationship Id="rId14" Type="http://schemas.openxmlformats.org/officeDocument/2006/relationships/image" Target="../media/image72.png"/><Relationship Id="rId22" Type="http://schemas.openxmlformats.org/officeDocument/2006/relationships/image" Target="../media/image150.png"/><Relationship Id="rId27" Type="http://schemas.openxmlformats.org/officeDocument/2006/relationships/image" Target="../media/image2200.png"/><Relationship Id="rId30" Type="http://schemas.openxmlformats.org/officeDocument/2006/relationships/image" Target="../media/image241.png"/><Relationship Id="rId35" Type="http://schemas.openxmlformats.org/officeDocument/2006/relationships/image" Target="../media/image4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63.png"/><Relationship Id="rId18" Type="http://schemas.openxmlformats.org/officeDocument/2006/relationships/image" Target="../media/image111.png"/><Relationship Id="rId26" Type="http://schemas.openxmlformats.org/officeDocument/2006/relationships/image" Target="../media/image1700.png"/><Relationship Id="rId21" Type="http://schemas.openxmlformats.org/officeDocument/2006/relationships/image" Target="../media/image140.png"/><Relationship Id="rId34" Type="http://schemas.openxmlformats.org/officeDocument/2006/relationships/image" Target="../media/image331.png"/><Relationship Id="rId7" Type="http://schemas.openxmlformats.org/officeDocument/2006/relationships/image" Target="../media/image211.png"/><Relationship Id="rId12" Type="http://schemas.openxmlformats.org/officeDocument/2006/relationships/image" Target="../media/image51.png"/><Relationship Id="rId17" Type="http://schemas.openxmlformats.org/officeDocument/2006/relationships/image" Target="../media/image100.png"/><Relationship Id="rId25" Type="http://schemas.openxmlformats.org/officeDocument/2006/relationships/image" Target="../media/image231.png"/><Relationship Id="rId33" Type="http://schemas.openxmlformats.org/officeDocument/2006/relationships/image" Target="../media/image320.png"/><Relationship Id="rId16" Type="http://schemas.openxmlformats.org/officeDocument/2006/relationships/image" Target="../media/image90.png"/><Relationship Id="rId20" Type="http://schemas.openxmlformats.org/officeDocument/2006/relationships/image" Target="../media/image130.png"/><Relationship Id="rId29" Type="http://schemas.openxmlformats.org/officeDocument/2006/relationships/image" Target="../media/image220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6.png"/><Relationship Id="rId24" Type="http://schemas.openxmlformats.org/officeDocument/2006/relationships/image" Target="../media/image281.png"/><Relationship Id="rId32" Type="http://schemas.openxmlformats.org/officeDocument/2006/relationships/image" Target="../media/image310.png"/><Relationship Id="rId37" Type="http://schemas.openxmlformats.org/officeDocument/2006/relationships/image" Target="../media/image1600.png"/><Relationship Id="rId15" Type="http://schemas.openxmlformats.org/officeDocument/2006/relationships/image" Target="../media/image80.png"/><Relationship Id="rId23" Type="http://schemas.openxmlformats.org/officeDocument/2006/relationships/image" Target="../media/image190.png"/><Relationship Id="rId28" Type="http://schemas.openxmlformats.org/officeDocument/2006/relationships/image" Target="../media/image2010.png"/><Relationship Id="rId36" Type="http://schemas.openxmlformats.org/officeDocument/2006/relationships/image" Target="../media/image351.png"/><Relationship Id="rId10" Type="http://schemas.openxmlformats.org/officeDocument/2006/relationships/image" Target="../media/image30.png"/><Relationship Id="rId19" Type="http://schemas.openxmlformats.org/officeDocument/2006/relationships/image" Target="../media/image120.png"/><Relationship Id="rId31" Type="http://schemas.openxmlformats.org/officeDocument/2006/relationships/image" Target="../media/image303.png"/><Relationship Id="rId9" Type="http://schemas.openxmlformats.org/officeDocument/2006/relationships/image" Target="../media/image2100.png"/><Relationship Id="rId14" Type="http://schemas.openxmlformats.org/officeDocument/2006/relationships/image" Target="../media/image72.png"/><Relationship Id="rId22" Type="http://schemas.openxmlformats.org/officeDocument/2006/relationships/image" Target="../media/image150.png"/><Relationship Id="rId27" Type="http://schemas.openxmlformats.org/officeDocument/2006/relationships/image" Target="../media/image180.png"/><Relationship Id="rId30" Type="http://schemas.openxmlformats.org/officeDocument/2006/relationships/image" Target="../media/image291.png"/><Relationship Id="rId35" Type="http://schemas.openxmlformats.org/officeDocument/2006/relationships/image" Target="../media/image3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373.png"/><Relationship Id="rId7" Type="http://schemas.openxmlformats.org/officeDocument/2006/relationships/image" Target="../media/image350.png"/><Relationship Id="rId2" Type="http://schemas.openxmlformats.org/officeDocument/2006/relationships/image" Target="../media/image3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81.png"/><Relationship Id="rId10" Type="http://schemas.openxmlformats.org/officeDocument/2006/relationships/image" Target="../media/image251.png"/><Relationship Id="rId4" Type="http://schemas.openxmlformats.org/officeDocument/2006/relationships/image" Target="../media/image382.png"/><Relationship Id="rId9" Type="http://schemas.openxmlformats.org/officeDocument/2006/relationships/image" Target="../media/image24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10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12" Type="http://schemas.openxmlformats.org/officeDocument/2006/relationships/image" Target="../media/image17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0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90.png"/><Relationship Id="rId2" Type="http://schemas.openxmlformats.org/officeDocument/2006/relationships/image" Target="../media/image3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11" Type="http://schemas.openxmlformats.org/officeDocument/2006/relationships/image" Target="../media/image432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0.png"/><Relationship Id="rId9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0.png"/><Relationship Id="rId13" Type="http://schemas.openxmlformats.org/officeDocument/2006/relationships/image" Target="../media/image29.png"/><Relationship Id="rId12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9" Type="http://schemas.openxmlformats.org/officeDocument/2006/relationships/image" Target="../media/image2400.png"/><Relationship Id="rId1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9" Type="http://schemas.openxmlformats.org/officeDocument/2006/relationships/image" Target="../media/image240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12" Type="http://schemas.openxmlformats.org/officeDocument/2006/relationships/image" Target="../media/image6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2.png"/><Relationship Id="rId10" Type="http://schemas.openxmlformats.org/officeDocument/2006/relationships/image" Target="../media/image81.png"/><Relationship Id="rId9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10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12" Type="http://schemas.openxmlformats.org/officeDocument/2006/relationships/image" Target="../media/image17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0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image" Target="../media/image201.png"/><Relationship Id="rId21" Type="http://schemas.openxmlformats.org/officeDocument/2006/relationships/image" Target="../media/image41.png"/><Relationship Id="rId12" Type="http://schemas.openxmlformats.org/officeDocument/2006/relationships/image" Target="../media/image54.png"/><Relationship Id="rId17" Type="http://schemas.openxmlformats.org/officeDocument/2006/relationships/image" Target="../media/image8.png"/><Relationship Id="rId2" Type="http://schemas.openxmlformats.org/officeDocument/2006/relationships/image" Target="../media/image42.png"/><Relationship Id="rId16" Type="http://schemas.openxmlformats.org/officeDocument/2006/relationships/image" Target="../media/image191.png"/><Relationship Id="rId20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70.png"/><Relationship Id="rId15" Type="http://schemas.openxmlformats.org/officeDocument/2006/relationships/image" Target="../media/image18.png"/><Relationship Id="rId10" Type="http://schemas.openxmlformats.org/officeDocument/2006/relationships/image" Target="../media/image160.png"/><Relationship Id="rId19" Type="http://schemas.openxmlformats.org/officeDocument/2006/relationships/image" Target="../media/image220.png"/><Relationship Id="rId9" Type="http://schemas.openxmlformats.org/officeDocument/2006/relationships/image" Target="../media/image15.png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png"/><Relationship Id="rId18" Type="http://schemas.openxmlformats.org/officeDocument/2006/relationships/image" Target="../media/image201.png"/><Relationship Id="rId12" Type="http://schemas.openxmlformats.org/officeDocument/2006/relationships/image" Target="../media/image200.png"/><Relationship Id="rId17" Type="http://schemas.openxmlformats.org/officeDocument/2006/relationships/image" Target="../media/image191.png"/><Relationship Id="rId2" Type="http://schemas.openxmlformats.org/officeDocument/2006/relationships/image" Target="../media/image230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70.png"/><Relationship Id="rId15" Type="http://schemas.openxmlformats.org/officeDocument/2006/relationships/image" Target="../media/image7.png"/><Relationship Id="rId10" Type="http://schemas.openxmlformats.org/officeDocument/2006/relationships/image" Target="../media/image160.png"/><Relationship Id="rId19" Type="http://schemas.openxmlformats.org/officeDocument/2006/relationships/image" Target="../media/image220.png"/><Relationship Id="rId9" Type="http://schemas.openxmlformats.org/officeDocument/2006/relationships/image" Target="../media/image15.png"/><Relationship Id="rId1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16</a:t>
            </a:r>
          </a:p>
          <a:p>
            <a:pPr fontAlgn="auto">
              <a:spcAft>
                <a:spcPts val="0"/>
              </a:spcAft>
              <a:defRPr/>
            </a:pPr>
            <a:endParaRPr lang="en-US" sz="1000" b="1" dirty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rgbClr val="7030A0"/>
                </a:solidFill>
              </a:rPr>
              <a:t>Shortest paths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in presence of </a:t>
            </a:r>
            <a:r>
              <a:rPr lang="en-US" sz="2000" b="1" dirty="0">
                <a:solidFill>
                  <a:srgbClr val="0070C0"/>
                </a:solidFill>
              </a:rPr>
              <a:t>negative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weights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667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Exploiting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has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edges,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has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edges.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5495925" y="4114800"/>
            <a:ext cx="1371600" cy="4572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828800" y="2740223"/>
            <a:ext cx="5380036" cy="445532"/>
            <a:chOff x="1828800" y="2740223"/>
            <a:chExt cx="5380036" cy="445532"/>
          </a:xfrm>
        </p:grpSpPr>
        <p:grpSp>
          <p:nvGrpSpPr>
            <p:cNvPr id="43" name="Group 42"/>
            <p:cNvGrpSpPr/>
            <p:nvPr/>
          </p:nvGrpSpPr>
          <p:grpSpPr>
            <a:xfrm>
              <a:off x="1828800" y="2740223"/>
              <a:ext cx="352981" cy="445532"/>
              <a:chOff x="1828800" y="2831068"/>
              <a:chExt cx="352981" cy="44553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981200" y="28310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828800" y="29072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29072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/>
            <p:cNvGrpSpPr/>
            <p:nvPr/>
          </p:nvGrpSpPr>
          <p:grpSpPr>
            <a:xfrm>
              <a:off x="6833413" y="2740223"/>
              <a:ext cx="375423" cy="445532"/>
              <a:chOff x="6833413" y="2983468"/>
              <a:chExt cx="375423" cy="4455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010400" y="2983468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6833413" y="30596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70C0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413" y="30596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14516" t="-8197" r="-2580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3" name="Oval 32"/>
          <p:cNvSpPr/>
          <p:nvPr/>
        </p:nvSpPr>
        <p:spPr>
          <a:xfrm>
            <a:off x="28194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6576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1336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9718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3246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4958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3340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6482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1722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4864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938816" y="1968579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816" y="1968579"/>
                <a:ext cx="92845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85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019800" y="281642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816423"/>
                <a:ext cx="37061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267200" y="4191000"/>
            <a:ext cx="2743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288788" y="2316718"/>
            <a:ext cx="4496139" cy="444698"/>
            <a:chOff x="2288788" y="2316718"/>
            <a:chExt cx="4496139" cy="444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angle 31"/>
          <p:cNvSpPr/>
          <p:nvPr/>
        </p:nvSpPr>
        <p:spPr>
          <a:xfrm>
            <a:off x="1981200" y="4191000"/>
            <a:ext cx="2209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3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48" grpId="0" animBg="1"/>
      <p:bldP spid="33" grpId="0" animBg="1"/>
      <p:bldP spid="34" grpId="0" animBg="1"/>
      <p:bldP spid="44" grpId="0" animBg="1"/>
      <p:bldP spid="46" grpId="0" animBg="1"/>
      <p:bldP spid="49" grpId="0" animBg="1"/>
      <p:bldP spid="51" grpId="0"/>
      <p:bldP spid="52" grpId="0"/>
      <p:bldP spid="11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81200" y="1600200"/>
            <a:ext cx="4648200" cy="44958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All paths from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909" t="-6349" r="-509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loud Callout 8"/>
              <p:cNvSpPr/>
              <p:nvPr/>
            </p:nvSpPr>
            <p:spPr>
              <a:xfrm>
                <a:off x="3200400" y="5486400"/>
                <a:ext cx="5867400" cy="12192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to search for the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shortest paths </a:t>
                </a:r>
                <a:r>
                  <a:rPr lang="en-US" dirty="0">
                    <a:solidFill>
                      <a:schemeClr val="tx1"/>
                    </a:solidFill>
                  </a:rPr>
                  <a:t>from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among exponential number of paths?</a:t>
                </a:r>
              </a:p>
            </p:txBody>
          </p:sp>
        </mc:Choice>
        <mc:Fallback xmlns="">
          <p:sp>
            <p:nvSpPr>
              <p:cNvPr id="9" name="Cloud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486400"/>
                <a:ext cx="5867400" cy="1219200"/>
              </a:xfrm>
              <a:prstGeom prst="cloudCallou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2667000" y="2057400"/>
            <a:ext cx="3581400" cy="3657600"/>
            <a:chOff x="2667000" y="2057400"/>
            <a:chExt cx="3581400" cy="3657600"/>
          </a:xfrm>
        </p:grpSpPr>
        <p:sp>
          <p:nvSpPr>
            <p:cNvPr id="10" name="Oval 9"/>
            <p:cNvSpPr/>
            <p:nvPr/>
          </p:nvSpPr>
          <p:spPr>
            <a:xfrm>
              <a:off x="4953000" y="2971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667760" y="3505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581400" y="4572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181600" y="461264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648200" y="3956566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876800" y="2057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667000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038600" y="4114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194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29000" y="5638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886200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172200" y="3581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651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: the shortest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path having </a:t>
                </a:r>
                <a:r>
                  <a:rPr lang="en-US" sz="1800" b="1" dirty="0"/>
                  <a:t>at most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edges.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: length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410200"/>
              </a:xfrm>
              <a:blipFill rotWithShape="1">
                <a:blip r:embed="rId2"/>
                <a:stretch>
                  <a:fillRect l="-593" t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1981200" y="1600200"/>
            <a:ext cx="4648200" cy="44958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286000" y="1905000"/>
            <a:ext cx="4038600" cy="3886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937250" y="1295400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1295400"/>
                <a:ext cx="80021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916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All paths from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909" t="-6349" r="-509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267200" y="1905000"/>
            <a:ext cx="76200" cy="381000"/>
            <a:chOff x="4267200" y="1905000"/>
            <a:chExt cx="76200" cy="381000"/>
          </a:xfrm>
        </p:grpSpPr>
        <p:sp>
          <p:nvSpPr>
            <p:cNvPr id="27" name="Oval 26"/>
            <p:cNvSpPr/>
            <p:nvPr/>
          </p:nvSpPr>
          <p:spPr>
            <a:xfrm>
              <a:off x="4267200" y="22098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267200" y="20574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267200" y="19050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267200" y="3048000"/>
            <a:ext cx="76200" cy="381000"/>
            <a:chOff x="4267200" y="1905000"/>
            <a:chExt cx="76200" cy="381000"/>
          </a:xfrm>
        </p:grpSpPr>
        <p:sp>
          <p:nvSpPr>
            <p:cNvPr id="32" name="Oval 31"/>
            <p:cNvSpPr/>
            <p:nvPr/>
          </p:nvSpPr>
          <p:spPr>
            <a:xfrm>
              <a:off x="4267200" y="22098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267200" y="20574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67200" y="19050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962400" y="1611868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611868"/>
                <a:ext cx="80021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371600" y="6096000"/>
            <a:ext cx="2286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657600" y="61722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295400" y="6629400"/>
            <a:ext cx="1869634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18272" y="926068"/>
            <a:ext cx="6832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Aim</a:t>
            </a:r>
            <a:r>
              <a:rPr lang="en-US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46592" y="926068"/>
                <a:ext cx="3335208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To compute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592" y="926068"/>
                <a:ext cx="333520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460" t="-8197" r="-20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    Recursive 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/>
                  <a:t> 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4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40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0" grpId="0" animBg="1"/>
      <p:bldP spid="10" grpId="0" animBg="1"/>
      <p:bldP spid="24" grpId="0" animBg="1"/>
      <p:bldP spid="25" grpId="0" animBg="1"/>
      <p:bldP spid="30" grpId="0"/>
      <p:bldP spid="33" grpId="0" animBg="1"/>
      <p:bldP spid="35" grpId="0" animBg="1"/>
      <p:bldP spid="26" grpId="0" animBg="1"/>
      <p:bldP spid="38" grpId="0" animBg="1"/>
      <p:bldP spid="3" grpId="0"/>
      <p:bldP spid="16" grpId="0"/>
      <p:bldP spid="41" grpId="0"/>
      <p:bldP spid="42" grpId="0"/>
      <p:bldP spid="2" grpId="0" animBg="1"/>
      <p:bldP spid="39" grpId="0" animBg="1"/>
      <p:bldP spid="44" grpId="0" animBg="1"/>
      <p:bldP spid="8" grpId="0" animBg="1"/>
      <p:bldP spid="8" grpId="1" animBg="1"/>
      <p:bldP spid="9" grpId="0" animBg="1"/>
      <p:bldP spid="9" grpId="1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1</a:t>
                </a:r>
                <a:r>
                  <a:rPr lang="en-US" sz="1800" dirty="0"/>
                  <a:t>: 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edges </a:t>
                </a: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1800" dirty="0"/>
                  <a:t>: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 edges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B05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B050"/>
                    </a:solidFill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  <a:blipFill rotWithShape="1">
                <a:blip r:embed="rId2"/>
                <a:stretch>
                  <a:fillRect l="-741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    Recursive 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/>
                  <a:t> 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4953000" y="2971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953000" y="3352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loud Callout 45"/>
              <p:cNvSpPr/>
              <p:nvPr/>
            </p:nvSpPr>
            <p:spPr>
              <a:xfrm>
                <a:off x="6019800" y="1295400"/>
                <a:ext cx="3124200" cy="13716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cases for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Can you spot them ?</a:t>
                </a:r>
              </a:p>
            </p:txBody>
          </p:sp>
        </mc:Choice>
        <mc:Fallback xmlns="">
          <p:sp>
            <p:nvSpPr>
              <p:cNvPr id="46" name="Cloud Callout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1295400"/>
                <a:ext cx="3124200" cy="1371600"/>
              </a:xfrm>
              <a:prstGeom prst="cloudCallou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1295400" y="9144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019800" y="8382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105400" y="8382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04800" y="9144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295400" y="1219200"/>
            <a:ext cx="264185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57200" y="12192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019800" y="609451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6094513"/>
                <a:ext cx="37061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/>
          <p:nvPr/>
        </p:nvGrpSpPr>
        <p:grpSpPr>
          <a:xfrm>
            <a:off x="1828800" y="5945090"/>
            <a:ext cx="5410200" cy="533400"/>
            <a:chOff x="1828800" y="2435423"/>
            <a:chExt cx="5410200" cy="533400"/>
          </a:xfrm>
        </p:grpSpPr>
        <p:grpSp>
          <p:nvGrpSpPr>
            <p:cNvPr id="55" name="Group 54"/>
            <p:cNvGrpSpPr/>
            <p:nvPr/>
          </p:nvGrpSpPr>
          <p:grpSpPr>
            <a:xfrm>
              <a:off x="1828800" y="2435423"/>
              <a:ext cx="5410200" cy="533400"/>
              <a:chOff x="1828800" y="2740223"/>
              <a:chExt cx="5410200" cy="533400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828800" y="2740223"/>
                <a:ext cx="352981" cy="445532"/>
                <a:chOff x="1828800" y="2831068"/>
                <a:chExt cx="352981" cy="445532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1981200" y="2831068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8" name="Group 57"/>
              <p:cNvGrpSpPr/>
              <p:nvPr/>
            </p:nvGrpSpPr>
            <p:grpSpPr>
              <a:xfrm>
                <a:off x="6863577" y="2816423"/>
                <a:ext cx="375423" cy="457200"/>
                <a:chOff x="6863577" y="3059668"/>
                <a:chExt cx="375423" cy="457200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7010400" y="3059668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l="-14516" t="-8197" r="-2580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56" name="Straight Arrow Connector 55"/>
            <p:cNvCxnSpPr/>
            <p:nvPr/>
          </p:nvCxnSpPr>
          <p:spPr>
            <a:xfrm flipV="1">
              <a:off x="2105581" y="2587823"/>
              <a:ext cx="4915544" cy="297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ight Brace 63"/>
          <p:cNvSpPr/>
          <p:nvPr/>
        </p:nvSpPr>
        <p:spPr>
          <a:xfrm rot="5400000" flipH="1">
            <a:off x="3985854" y="3710346"/>
            <a:ext cx="334091" cy="4191000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2288788" y="5403373"/>
            <a:ext cx="4496139" cy="444698"/>
            <a:chOff x="2288788" y="2316718"/>
            <a:chExt cx="4496139" cy="444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2133600" y="6021290"/>
            <a:ext cx="4876800" cy="152400"/>
            <a:chOff x="2133600" y="6065224"/>
            <a:chExt cx="4876800" cy="152400"/>
          </a:xfrm>
        </p:grpSpPr>
        <p:grpSp>
          <p:nvGrpSpPr>
            <p:cNvPr id="66" name="Group 65"/>
            <p:cNvGrpSpPr/>
            <p:nvPr/>
          </p:nvGrpSpPr>
          <p:grpSpPr>
            <a:xfrm>
              <a:off x="2133600" y="6065224"/>
              <a:ext cx="4191000" cy="152400"/>
              <a:chOff x="2133600" y="2435423"/>
              <a:chExt cx="4191000" cy="15240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28194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6576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>
                <a:off x="21336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29718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44958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3340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>
                <a:off x="46482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>
              <a:xfrm>
                <a:off x="61722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54864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Arrow Connector 81"/>
            <p:cNvCxnSpPr/>
            <p:nvPr/>
          </p:nvCxnSpPr>
          <p:spPr>
            <a:xfrm>
              <a:off x="6324600" y="6141424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3636155" y="5257800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       </a:t>
            </a:r>
            <a:r>
              <a:rPr lang="en-US" sz="2000" b="1" dirty="0">
                <a:solidFill>
                  <a:srgbClr val="C0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646232" y="5257800"/>
                <a:ext cx="13067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232" y="5257800"/>
                <a:ext cx="1306768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6096000" y="5943600"/>
            <a:ext cx="304800" cy="2916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/>
              <p:cNvSpPr/>
              <p:nvPr/>
            </p:nvSpPr>
            <p:spPr>
              <a:xfrm>
                <a:off x="-63731" y="3801096"/>
                <a:ext cx="3797531" cy="117078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this is longer than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replacing it with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will </a:t>
                </a:r>
                <a:r>
                  <a:rPr lang="en-US" b="1" dirty="0">
                    <a:solidFill>
                      <a:schemeClr val="tx1"/>
                    </a:solidFill>
                  </a:rPr>
                  <a:t>only</a:t>
                </a:r>
                <a:r>
                  <a:rPr lang="en-US" dirty="0">
                    <a:solidFill>
                      <a:schemeClr val="tx1"/>
                    </a:solidFill>
                  </a:rPr>
                  <a:t> give a shorter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 contradiction!</a:t>
                </a:r>
              </a:p>
            </p:txBody>
          </p:sp>
        </mc:Choice>
        <mc:Fallback xmlns="">
          <p:sp>
            <p:nvSpPr>
              <p:cNvPr id="2" name="Rounded 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731" y="3801096"/>
                <a:ext cx="3797531" cy="1170782"/>
              </a:xfrm>
              <a:prstGeom prst="roundRect">
                <a:avLst/>
              </a:prstGeom>
              <a:blipFill>
                <a:blip r:embed="rId21"/>
                <a:stretch>
                  <a:fillRect t="-2105" r="-662" b="-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10160" y="1892270"/>
                <a:ext cx="3471576" cy="156966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C00000"/>
                    </a:solidFill>
                  </a:rPr>
                  <a:t>Important Note : </a:t>
                </a:r>
                <a:r>
                  <a:rPr lang="en-US" sz="1600" dirty="0"/>
                  <a:t>Here we assume that</a:t>
                </a:r>
                <a:endParaRPr lang="en-US" sz="1600" b="0" i="0" dirty="0">
                  <a:solidFill>
                    <a:srgbClr val="00B050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0" dirty="0" smtClean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600" b="1" i="1" dirty="0">
                        <a:latin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600" b="1" i="1" dirty="0">
                        <a:latin typeface="Cambria Math"/>
                      </a:rPr>
                      <m:t>,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 does not pass through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600" dirty="0"/>
                  <a:t>. </a:t>
                </a:r>
              </a:p>
              <a:p>
                <a:r>
                  <a:rPr lang="en-US" sz="1600" dirty="0"/>
                  <a:t>But  it is indeed true. Otherwise there </a:t>
                </a:r>
              </a:p>
              <a:p>
                <a:r>
                  <a:rPr lang="en-US" sz="1600" dirty="0"/>
                  <a:t>must be a negative cycle. The proof is </a:t>
                </a:r>
              </a:p>
              <a:p>
                <a:r>
                  <a:rPr lang="en-US" sz="1600" dirty="0"/>
                  <a:t>identical to the proof given in the </a:t>
                </a:r>
              </a:p>
              <a:p>
                <a:r>
                  <a:rPr lang="en-US" sz="1600" dirty="0"/>
                  <a:t>previous class. Do it as a </a:t>
                </a:r>
                <a:r>
                  <a:rPr lang="en-US" sz="16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1600" dirty="0"/>
                  <a:t>.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60" y="1892270"/>
                <a:ext cx="3471576" cy="1569660"/>
              </a:xfrm>
              <a:prstGeom prst="rect">
                <a:avLst/>
              </a:prstGeom>
              <a:blipFill rotWithShape="1">
                <a:blip r:embed="rId22"/>
                <a:stretch>
                  <a:fillRect l="-699" t="-1538" b="-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>
            <a:cxnSpLocks/>
            <a:stCxn id="2" idx="2"/>
          </p:cNvCxnSpPr>
          <p:nvPr/>
        </p:nvCxnSpPr>
        <p:spPr>
          <a:xfrm>
            <a:off x="1835035" y="4971878"/>
            <a:ext cx="2279765" cy="67046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86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64" grpId="0" animBg="1"/>
      <p:bldP spid="83" grpId="0"/>
      <p:bldP spid="14" grpId="0" animBg="1"/>
      <p:bldP spid="15" grpId="0" animBg="1"/>
      <p:bldP spid="2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1</a:t>
                </a:r>
                <a:r>
                  <a:rPr lang="en-US" sz="1800" dirty="0"/>
                  <a:t>: 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edges </a:t>
                </a: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1800" dirty="0"/>
                  <a:t>: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 edges</a:t>
                </a: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ctrlP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𝑬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lim>
                        </m:limLow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</m:fName>
                      <m:e>
                        <m:d>
                          <m:d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sz="18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 </m:t>
                            </m:r>
                            <m:r>
                              <a:rPr lang="en-US" sz="1800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B05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B050"/>
                    </a:solidFill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  <a:blipFill rotWithShape="1">
                <a:blip r:embed="rId2"/>
                <a:stretch>
                  <a:fillRect l="-741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    Recursive 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/>
                  <a:t> 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4953000" y="2971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loud Callout 64"/>
              <p:cNvSpPr/>
              <p:nvPr/>
            </p:nvSpPr>
            <p:spPr>
              <a:xfrm>
                <a:off x="-152400" y="2286000"/>
                <a:ext cx="3124200" cy="13716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But we do not know the exact in-neighbor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65" name="Cloud Callout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2286000"/>
                <a:ext cx="3124200" cy="1371600"/>
              </a:xfrm>
              <a:prstGeom prst="cloudCallou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/>
          <p:cNvSpPr/>
          <p:nvPr/>
        </p:nvSpPr>
        <p:spPr>
          <a:xfrm>
            <a:off x="3449183" y="1600200"/>
            <a:ext cx="970417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6462403" y="1600200"/>
            <a:ext cx="4717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ounded Rectangle 84"/>
              <p:cNvSpPr/>
              <p:nvPr/>
            </p:nvSpPr>
            <p:spPr>
              <a:xfrm>
                <a:off x="-7374" y="4466098"/>
                <a:ext cx="3810000" cy="806759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Consider any in-neighbor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Any relation between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85" name="Rounded 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74" y="4466098"/>
                <a:ext cx="3810000" cy="806759"/>
              </a:xfrm>
              <a:prstGeom prst="roundRect">
                <a:avLst/>
              </a:prstGeom>
              <a:blipFill>
                <a:blip r:embed="rId14"/>
                <a:stretch>
                  <a:fillRect t="-7463" r="-330"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/>
          <p:cNvGrpSpPr/>
          <p:nvPr/>
        </p:nvGrpSpPr>
        <p:grpSpPr>
          <a:xfrm>
            <a:off x="6400800" y="5257800"/>
            <a:ext cx="1524000" cy="1371600"/>
            <a:chOff x="6400800" y="1905000"/>
            <a:chExt cx="1524000" cy="1371600"/>
          </a:xfrm>
        </p:grpSpPr>
        <p:grpSp>
          <p:nvGrpSpPr>
            <p:cNvPr id="91" name="Group 90"/>
            <p:cNvGrpSpPr/>
            <p:nvPr/>
          </p:nvGrpSpPr>
          <p:grpSpPr>
            <a:xfrm>
              <a:off x="6447909" y="1995845"/>
              <a:ext cx="1400691" cy="1204555"/>
              <a:chOff x="6447909" y="1995845"/>
              <a:chExt cx="1400691" cy="1204555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flipV="1">
                <a:off x="6447909" y="2804756"/>
                <a:ext cx="638691" cy="3956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 flipV="1">
                <a:off x="7162800" y="2804756"/>
                <a:ext cx="457200" cy="3956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 flipH="1">
                <a:off x="7162800" y="2362200"/>
                <a:ext cx="685800" cy="3340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6781800" y="1995845"/>
                <a:ext cx="304800" cy="6711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Oval 91"/>
            <p:cNvSpPr/>
            <p:nvPr/>
          </p:nvSpPr>
          <p:spPr>
            <a:xfrm>
              <a:off x="6705600" y="1905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7724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6200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64008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D070A99-C48C-0247-9F02-BF543BCE9160}"/>
                  </a:ext>
                </a:extLst>
              </p:cNvPr>
              <p:cNvSpPr txBox="1"/>
              <p:nvPr/>
            </p:nvSpPr>
            <p:spPr>
              <a:xfrm>
                <a:off x="6019800" y="609451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D070A99-C48C-0247-9F02-BF543BCE9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6094513"/>
                <a:ext cx="37061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EE1DBF5-BC0D-8C43-ABCB-18D09095BB58}"/>
              </a:ext>
            </a:extLst>
          </p:cNvPr>
          <p:cNvGrpSpPr/>
          <p:nvPr/>
        </p:nvGrpSpPr>
        <p:grpSpPr>
          <a:xfrm>
            <a:off x="1828800" y="5945090"/>
            <a:ext cx="5410200" cy="533400"/>
            <a:chOff x="1828800" y="2435423"/>
            <a:chExt cx="5410200" cy="53340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B1F12AA8-779A-1A49-8290-F387FE0B09AF}"/>
                </a:ext>
              </a:extLst>
            </p:cNvPr>
            <p:cNvGrpSpPr/>
            <p:nvPr/>
          </p:nvGrpSpPr>
          <p:grpSpPr>
            <a:xfrm>
              <a:off x="1828800" y="2435423"/>
              <a:ext cx="5410200" cy="533400"/>
              <a:chOff x="1828800" y="2740223"/>
              <a:chExt cx="5410200" cy="533400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B13E9849-15B1-BB47-B818-5713D8647809}"/>
                  </a:ext>
                </a:extLst>
              </p:cNvPr>
              <p:cNvGrpSpPr/>
              <p:nvPr/>
            </p:nvGrpSpPr>
            <p:grpSpPr>
              <a:xfrm>
                <a:off x="1828800" y="2740223"/>
                <a:ext cx="352981" cy="445532"/>
                <a:chOff x="1828800" y="2831068"/>
                <a:chExt cx="352981" cy="445532"/>
              </a:xfrm>
            </p:grpSpPr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E6A99461-603B-C741-8593-4FA16B8132E5}"/>
                    </a:ext>
                  </a:extLst>
                </p:cNvPr>
                <p:cNvSpPr/>
                <p:nvPr/>
              </p:nvSpPr>
              <p:spPr>
                <a:xfrm>
                  <a:off x="1981200" y="2831068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D4723F3A-70E7-6946-AE50-E5FC477790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3FEB130B-519A-E546-B685-475642E227B9}"/>
                  </a:ext>
                </a:extLst>
              </p:cNvPr>
              <p:cNvGrpSpPr/>
              <p:nvPr/>
            </p:nvGrpSpPr>
            <p:grpSpPr>
              <a:xfrm>
                <a:off x="6863577" y="2816423"/>
                <a:ext cx="375423" cy="457200"/>
                <a:chOff x="6863577" y="3059668"/>
                <a:chExt cx="375423" cy="457200"/>
              </a:xfrm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ABBBD9EB-96C2-7044-9E76-05716C1A78A3}"/>
                    </a:ext>
                  </a:extLst>
                </p:cNvPr>
                <p:cNvSpPr/>
                <p:nvPr/>
              </p:nvSpPr>
              <p:spPr>
                <a:xfrm>
                  <a:off x="7010400" y="3059668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id="{FA8086B1-5A6A-D945-8B25-8A2AC83F39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l="-14516" t="-8197" r="-2580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87E4AD30-4D16-7B4E-A888-3130610F782C}"/>
                </a:ext>
              </a:extLst>
            </p:cNvPr>
            <p:cNvCxnSpPr/>
            <p:nvPr/>
          </p:nvCxnSpPr>
          <p:spPr>
            <a:xfrm flipV="1">
              <a:off x="2105581" y="2587823"/>
              <a:ext cx="4915544" cy="297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Right Brace 138">
            <a:extLst>
              <a:ext uri="{FF2B5EF4-FFF2-40B4-BE49-F238E27FC236}">
                <a16:creationId xmlns:a16="http://schemas.microsoft.com/office/drawing/2014/main" id="{A3BA4B97-2735-0148-9E60-274235787021}"/>
              </a:ext>
            </a:extLst>
          </p:cNvPr>
          <p:cNvSpPr/>
          <p:nvPr/>
        </p:nvSpPr>
        <p:spPr>
          <a:xfrm rot="5400000" flipH="1">
            <a:off x="3985854" y="3710346"/>
            <a:ext cx="334091" cy="4191000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6C9C8D2-DE11-9B4E-98E9-CCD219CC6C9D}"/>
              </a:ext>
            </a:extLst>
          </p:cNvPr>
          <p:cNvGrpSpPr/>
          <p:nvPr/>
        </p:nvGrpSpPr>
        <p:grpSpPr>
          <a:xfrm>
            <a:off x="2288788" y="5403373"/>
            <a:ext cx="4496139" cy="444698"/>
            <a:chOff x="2288788" y="2316718"/>
            <a:chExt cx="4496139" cy="444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668E6F07-67AC-544E-9835-076749D2D4DF}"/>
                    </a:ext>
                  </a:extLst>
                </p:cNvPr>
                <p:cNvSpPr txBox="1"/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9CF20BFB-4AC8-8D4E-9A72-DD04B1E1B5A7}"/>
                    </a:ext>
                  </a:extLst>
                </p:cNvPr>
                <p:cNvSpPr txBox="1"/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A4E26971-014A-2D4F-BC23-D6F9557A5DFE}"/>
                    </a:ext>
                  </a:extLst>
                </p:cNvPr>
                <p:cNvSpPr txBox="1"/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D6C43EC-9959-424B-A8EC-EA195A4EFA87}"/>
                    </a:ext>
                  </a:extLst>
                </p:cNvPr>
                <p:cNvSpPr txBox="1"/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3AA1F69-6DF6-FC42-9590-248DE1F49156}"/>
              </a:ext>
            </a:extLst>
          </p:cNvPr>
          <p:cNvGrpSpPr/>
          <p:nvPr/>
        </p:nvGrpSpPr>
        <p:grpSpPr>
          <a:xfrm>
            <a:off x="2133600" y="6021290"/>
            <a:ext cx="4876800" cy="152400"/>
            <a:chOff x="2133600" y="6065224"/>
            <a:chExt cx="4876800" cy="152400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EE110BCD-F3F9-1940-A3E5-9085C9E26209}"/>
                </a:ext>
              </a:extLst>
            </p:cNvPr>
            <p:cNvGrpSpPr/>
            <p:nvPr/>
          </p:nvGrpSpPr>
          <p:grpSpPr>
            <a:xfrm>
              <a:off x="2133600" y="6065224"/>
              <a:ext cx="4191000" cy="152400"/>
              <a:chOff x="2133600" y="2435423"/>
              <a:chExt cx="4191000" cy="15240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67E8A37B-6BA2-AA4C-96E2-5BFAE67DC48B}"/>
                  </a:ext>
                </a:extLst>
              </p:cNvPr>
              <p:cNvSpPr/>
              <p:nvPr/>
            </p:nvSpPr>
            <p:spPr>
              <a:xfrm>
                <a:off x="28194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E1592B8-8F58-CE41-AFB4-DFED023E8CB1}"/>
                  </a:ext>
                </a:extLst>
              </p:cNvPr>
              <p:cNvSpPr/>
              <p:nvPr/>
            </p:nvSpPr>
            <p:spPr>
              <a:xfrm>
                <a:off x="36576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A85CB776-663D-D545-BBBD-6B9F0EADA8BD}"/>
                  </a:ext>
                </a:extLst>
              </p:cNvPr>
              <p:cNvCxnSpPr/>
              <p:nvPr/>
            </p:nvCxnSpPr>
            <p:spPr>
              <a:xfrm>
                <a:off x="21336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9C5AEDBB-1510-9349-AF28-8AF132A93472}"/>
                  </a:ext>
                </a:extLst>
              </p:cNvPr>
              <p:cNvCxnSpPr/>
              <p:nvPr/>
            </p:nvCxnSpPr>
            <p:spPr>
              <a:xfrm>
                <a:off x="29718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080E94CC-2893-8E44-948A-B5DFE2DAED78}"/>
                  </a:ext>
                </a:extLst>
              </p:cNvPr>
              <p:cNvSpPr/>
              <p:nvPr/>
            </p:nvSpPr>
            <p:spPr>
              <a:xfrm>
                <a:off x="44958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A5287C62-FE16-9B48-98AF-BE2747C1715B}"/>
                  </a:ext>
                </a:extLst>
              </p:cNvPr>
              <p:cNvSpPr/>
              <p:nvPr/>
            </p:nvSpPr>
            <p:spPr>
              <a:xfrm>
                <a:off x="53340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2C525A98-2835-584D-9E8B-423439CADBAC}"/>
                  </a:ext>
                </a:extLst>
              </p:cNvPr>
              <p:cNvCxnSpPr/>
              <p:nvPr/>
            </p:nvCxnSpPr>
            <p:spPr>
              <a:xfrm>
                <a:off x="46482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15B9D9D9-F44D-5D43-AE5C-ADC8CECEAA33}"/>
                  </a:ext>
                </a:extLst>
              </p:cNvPr>
              <p:cNvSpPr/>
              <p:nvPr/>
            </p:nvSpPr>
            <p:spPr>
              <a:xfrm>
                <a:off x="61722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C48321E8-6423-ED47-B3D7-D5C308A63EEA}"/>
                  </a:ext>
                </a:extLst>
              </p:cNvPr>
              <p:cNvCxnSpPr/>
              <p:nvPr/>
            </p:nvCxnSpPr>
            <p:spPr>
              <a:xfrm>
                <a:off x="54864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8457290-4B75-6241-8462-40840D2324AC}"/>
                </a:ext>
              </a:extLst>
            </p:cNvPr>
            <p:cNvCxnSpPr/>
            <p:nvPr/>
          </p:nvCxnSpPr>
          <p:spPr>
            <a:xfrm>
              <a:off x="6324600" y="6141424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Oval 156">
            <a:extLst>
              <a:ext uri="{FF2B5EF4-FFF2-40B4-BE49-F238E27FC236}">
                <a16:creationId xmlns:a16="http://schemas.microsoft.com/office/drawing/2014/main" id="{EAF226CA-E5AC-E84C-A5D2-A04761C27373}"/>
              </a:ext>
            </a:extLst>
          </p:cNvPr>
          <p:cNvSpPr/>
          <p:nvPr/>
        </p:nvSpPr>
        <p:spPr>
          <a:xfrm>
            <a:off x="6096000" y="5943600"/>
            <a:ext cx="304800" cy="2916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206846-E820-7743-A5ED-47AE0CF300D7}"/>
                  </a:ext>
                </a:extLst>
              </p:cNvPr>
              <p:cNvSpPr txBox="1"/>
              <p:nvPr/>
            </p:nvSpPr>
            <p:spPr>
              <a:xfrm>
                <a:off x="5447964" y="4711452"/>
                <a:ext cx="3582071" cy="40498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</m:fName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 </m:t>
                            </m:r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206846-E820-7743-A5ED-47AE0CF30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964" y="4711452"/>
                <a:ext cx="3582071" cy="404983"/>
              </a:xfrm>
              <a:prstGeom prst="rect">
                <a:avLst/>
              </a:prstGeom>
              <a:blipFill>
                <a:blip r:embed="rId24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FD2B25-DCA6-394C-921A-6631089EBFFB}"/>
                  </a:ext>
                </a:extLst>
              </p:cNvPr>
              <p:cNvSpPr txBox="1"/>
              <p:nvPr/>
            </p:nvSpPr>
            <p:spPr>
              <a:xfrm>
                <a:off x="7884961" y="5423601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FD2B25-DCA6-394C-921A-6631089EB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961" y="5423601"/>
                <a:ext cx="375424" cy="369332"/>
              </a:xfrm>
              <a:prstGeom prst="rect">
                <a:avLst/>
              </a:prstGeom>
              <a:blipFill>
                <a:blip r:embed="rId2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45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85" grpId="0" animBg="1"/>
      <p:bldP spid="2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1</a:t>
                </a:r>
                <a:r>
                  <a:rPr lang="en-US" sz="1800" dirty="0"/>
                  <a:t>: 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edges </a:t>
                </a: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1800" dirty="0"/>
                  <a:t>: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 edges</a:t>
                </a: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ctrlP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𝑬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lim>
                        </m:limLow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</m:fName>
                      <m:e>
                        <m:d>
                          <m:d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sz="18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 </m:t>
                            </m:r>
                            <m:r>
                              <a:rPr lang="en-US" sz="1800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B05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B050"/>
                    </a:solidFill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  <a:blipFill rotWithShape="1">
                <a:blip r:embed="rId2"/>
                <a:stretch>
                  <a:fillRect l="-741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    Recursive 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/>
                  <a:t> 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4953000" y="2971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449183" y="1600200"/>
            <a:ext cx="970417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6462403" y="1600200"/>
            <a:ext cx="4717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6400800" y="5257800"/>
            <a:ext cx="1524000" cy="1371600"/>
            <a:chOff x="6400800" y="1905000"/>
            <a:chExt cx="1524000" cy="1371600"/>
          </a:xfrm>
        </p:grpSpPr>
        <p:grpSp>
          <p:nvGrpSpPr>
            <p:cNvPr id="91" name="Group 90"/>
            <p:cNvGrpSpPr/>
            <p:nvPr/>
          </p:nvGrpSpPr>
          <p:grpSpPr>
            <a:xfrm>
              <a:off x="6447909" y="1995845"/>
              <a:ext cx="1400691" cy="1204555"/>
              <a:chOff x="6447909" y="1995845"/>
              <a:chExt cx="1400691" cy="1204555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flipV="1">
                <a:off x="6447909" y="2804756"/>
                <a:ext cx="638691" cy="3956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 flipV="1">
                <a:off x="7162800" y="2804756"/>
                <a:ext cx="457200" cy="3956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 flipH="1">
                <a:off x="7162800" y="2362200"/>
                <a:ext cx="685800" cy="3340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6781800" y="1995845"/>
                <a:ext cx="304800" cy="6711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Oval 91"/>
            <p:cNvSpPr/>
            <p:nvPr/>
          </p:nvSpPr>
          <p:spPr>
            <a:xfrm>
              <a:off x="6705600" y="1905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7724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6200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64008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D070A99-C48C-0247-9F02-BF543BCE9160}"/>
                  </a:ext>
                </a:extLst>
              </p:cNvPr>
              <p:cNvSpPr txBox="1"/>
              <p:nvPr/>
            </p:nvSpPr>
            <p:spPr>
              <a:xfrm>
                <a:off x="6019800" y="609451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D070A99-C48C-0247-9F02-BF543BCE9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6094513"/>
                <a:ext cx="37061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EE1DBF5-BC0D-8C43-ABCB-18D09095BB58}"/>
              </a:ext>
            </a:extLst>
          </p:cNvPr>
          <p:cNvGrpSpPr/>
          <p:nvPr/>
        </p:nvGrpSpPr>
        <p:grpSpPr>
          <a:xfrm>
            <a:off x="1828800" y="5945090"/>
            <a:ext cx="5410200" cy="533400"/>
            <a:chOff x="1828800" y="2435423"/>
            <a:chExt cx="5410200" cy="53340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B1F12AA8-779A-1A49-8290-F387FE0B09AF}"/>
                </a:ext>
              </a:extLst>
            </p:cNvPr>
            <p:cNvGrpSpPr/>
            <p:nvPr/>
          </p:nvGrpSpPr>
          <p:grpSpPr>
            <a:xfrm>
              <a:off x="1828800" y="2435423"/>
              <a:ext cx="5410200" cy="533400"/>
              <a:chOff x="1828800" y="2740223"/>
              <a:chExt cx="5410200" cy="533400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B13E9849-15B1-BB47-B818-5713D8647809}"/>
                  </a:ext>
                </a:extLst>
              </p:cNvPr>
              <p:cNvGrpSpPr/>
              <p:nvPr/>
            </p:nvGrpSpPr>
            <p:grpSpPr>
              <a:xfrm>
                <a:off x="1828800" y="2740223"/>
                <a:ext cx="352981" cy="445532"/>
                <a:chOff x="1828800" y="2831068"/>
                <a:chExt cx="352981" cy="445532"/>
              </a:xfrm>
            </p:grpSpPr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E6A99461-603B-C741-8593-4FA16B8132E5}"/>
                    </a:ext>
                  </a:extLst>
                </p:cNvPr>
                <p:cNvSpPr/>
                <p:nvPr/>
              </p:nvSpPr>
              <p:spPr>
                <a:xfrm>
                  <a:off x="1981200" y="2831068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D4723F3A-70E7-6946-AE50-E5FC477790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3FEB130B-519A-E546-B685-475642E227B9}"/>
                  </a:ext>
                </a:extLst>
              </p:cNvPr>
              <p:cNvGrpSpPr/>
              <p:nvPr/>
            </p:nvGrpSpPr>
            <p:grpSpPr>
              <a:xfrm>
                <a:off x="6863577" y="2816423"/>
                <a:ext cx="375423" cy="457200"/>
                <a:chOff x="6863577" y="3059668"/>
                <a:chExt cx="375423" cy="457200"/>
              </a:xfrm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ABBBD9EB-96C2-7044-9E76-05716C1A78A3}"/>
                    </a:ext>
                  </a:extLst>
                </p:cNvPr>
                <p:cNvSpPr/>
                <p:nvPr/>
              </p:nvSpPr>
              <p:spPr>
                <a:xfrm>
                  <a:off x="7010400" y="3059668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id="{FA8086B1-5A6A-D945-8B25-8A2AC83F39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l="-14516" t="-8197" r="-2580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87E4AD30-4D16-7B4E-A888-3130610F782C}"/>
                </a:ext>
              </a:extLst>
            </p:cNvPr>
            <p:cNvCxnSpPr/>
            <p:nvPr/>
          </p:nvCxnSpPr>
          <p:spPr>
            <a:xfrm flipV="1">
              <a:off x="2105581" y="2587823"/>
              <a:ext cx="4915544" cy="297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Right Brace 138">
            <a:extLst>
              <a:ext uri="{FF2B5EF4-FFF2-40B4-BE49-F238E27FC236}">
                <a16:creationId xmlns:a16="http://schemas.microsoft.com/office/drawing/2014/main" id="{A3BA4B97-2735-0148-9E60-274235787021}"/>
              </a:ext>
            </a:extLst>
          </p:cNvPr>
          <p:cNvSpPr/>
          <p:nvPr/>
        </p:nvSpPr>
        <p:spPr>
          <a:xfrm rot="5400000" flipH="1">
            <a:off x="3985854" y="3710346"/>
            <a:ext cx="334091" cy="4191000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6C9C8D2-DE11-9B4E-98E9-CCD219CC6C9D}"/>
              </a:ext>
            </a:extLst>
          </p:cNvPr>
          <p:cNvGrpSpPr/>
          <p:nvPr/>
        </p:nvGrpSpPr>
        <p:grpSpPr>
          <a:xfrm>
            <a:off x="2288788" y="5403373"/>
            <a:ext cx="4496139" cy="444698"/>
            <a:chOff x="2288788" y="2316718"/>
            <a:chExt cx="4496139" cy="444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668E6F07-67AC-544E-9835-076749D2D4DF}"/>
                    </a:ext>
                  </a:extLst>
                </p:cNvPr>
                <p:cNvSpPr txBox="1"/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9CF20BFB-4AC8-8D4E-9A72-DD04B1E1B5A7}"/>
                    </a:ext>
                  </a:extLst>
                </p:cNvPr>
                <p:cNvSpPr txBox="1"/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A4E26971-014A-2D4F-BC23-D6F9557A5DFE}"/>
                    </a:ext>
                  </a:extLst>
                </p:cNvPr>
                <p:cNvSpPr txBox="1"/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D6C43EC-9959-424B-A8EC-EA195A4EFA87}"/>
                    </a:ext>
                  </a:extLst>
                </p:cNvPr>
                <p:cNvSpPr txBox="1"/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3AA1F69-6DF6-FC42-9590-248DE1F49156}"/>
              </a:ext>
            </a:extLst>
          </p:cNvPr>
          <p:cNvGrpSpPr/>
          <p:nvPr/>
        </p:nvGrpSpPr>
        <p:grpSpPr>
          <a:xfrm>
            <a:off x="2133600" y="6021290"/>
            <a:ext cx="4876800" cy="152400"/>
            <a:chOff x="2133600" y="6065224"/>
            <a:chExt cx="4876800" cy="152400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EE110BCD-F3F9-1940-A3E5-9085C9E26209}"/>
                </a:ext>
              </a:extLst>
            </p:cNvPr>
            <p:cNvGrpSpPr/>
            <p:nvPr/>
          </p:nvGrpSpPr>
          <p:grpSpPr>
            <a:xfrm>
              <a:off x="2133600" y="6065224"/>
              <a:ext cx="4191000" cy="152400"/>
              <a:chOff x="2133600" y="2435423"/>
              <a:chExt cx="4191000" cy="15240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67E8A37B-6BA2-AA4C-96E2-5BFAE67DC48B}"/>
                  </a:ext>
                </a:extLst>
              </p:cNvPr>
              <p:cNvSpPr/>
              <p:nvPr/>
            </p:nvSpPr>
            <p:spPr>
              <a:xfrm>
                <a:off x="28194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E1592B8-8F58-CE41-AFB4-DFED023E8CB1}"/>
                  </a:ext>
                </a:extLst>
              </p:cNvPr>
              <p:cNvSpPr/>
              <p:nvPr/>
            </p:nvSpPr>
            <p:spPr>
              <a:xfrm>
                <a:off x="36576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A85CB776-663D-D545-BBBD-6B9F0EADA8BD}"/>
                  </a:ext>
                </a:extLst>
              </p:cNvPr>
              <p:cNvCxnSpPr/>
              <p:nvPr/>
            </p:nvCxnSpPr>
            <p:spPr>
              <a:xfrm>
                <a:off x="21336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9C5AEDBB-1510-9349-AF28-8AF132A93472}"/>
                  </a:ext>
                </a:extLst>
              </p:cNvPr>
              <p:cNvCxnSpPr/>
              <p:nvPr/>
            </p:nvCxnSpPr>
            <p:spPr>
              <a:xfrm>
                <a:off x="29718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080E94CC-2893-8E44-948A-B5DFE2DAED78}"/>
                  </a:ext>
                </a:extLst>
              </p:cNvPr>
              <p:cNvSpPr/>
              <p:nvPr/>
            </p:nvSpPr>
            <p:spPr>
              <a:xfrm>
                <a:off x="44958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A5287C62-FE16-9B48-98AF-BE2747C1715B}"/>
                  </a:ext>
                </a:extLst>
              </p:cNvPr>
              <p:cNvSpPr/>
              <p:nvPr/>
            </p:nvSpPr>
            <p:spPr>
              <a:xfrm>
                <a:off x="53340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2C525A98-2835-584D-9E8B-423439CADBAC}"/>
                  </a:ext>
                </a:extLst>
              </p:cNvPr>
              <p:cNvCxnSpPr/>
              <p:nvPr/>
            </p:nvCxnSpPr>
            <p:spPr>
              <a:xfrm>
                <a:off x="46482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15B9D9D9-F44D-5D43-AE5C-ADC8CECEAA33}"/>
                  </a:ext>
                </a:extLst>
              </p:cNvPr>
              <p:cNvSpPr/>
              <p:nvPr/>
            </p:nvSpPr>
            <p:spPr>
              <a:xfrm>
                <a:off x="61722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C48321E8-6423-ED47-B3D7-D5C308A63EEA}"/>
                  </a:ext>
                </a:extLst>
              </p:cNvPr>
              <p:cNvCxnSpPr/>
              <p:nvPr/>
            </p:nvCxnSpPr>
            <p:spPr>
              <a:xfrm>
                <a:off x="54864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8457290-4B75-6241-8462-40840D2324AC}"/>
                </a:ext>
              </a:extLst>
            </p:cNvPr>
            <p:cNvCxnSpPr/>
            <p:nvPr/>
          </p:nvCxnSpPr>
          <p:spPr>
            <a:xfrm>
              <a:off x="6324600" y="6141424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Oval 156">
            <a:extLst>
              <a:ext uri="{FF2B5EF4-FFF2-40B4-BE49-F238E27FC236}">
                <a16:creationId xmlns:a16="http://schemas.microsoft.com/office/drawing/2014/main" id="{EAF226CA-E5AC-E84C-A5D2-A04761C27373}"/>
              </a:ext>
            </a:extLst>
          </p:cNvPr>
          <p:cNvSpPr/>
          <p:nvPr/>
        </p:nvSpPr>
        <p:spPr>
          <a:xfrm>
            <a:off x="6096000" y="5943600"/>
            <a:ext cx="304800" cy="2916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FD2B25-DCA6-394C-921A-6631089EBFFB}"/>
                  </a:ext>
                </a:extLst>
              </p:cNvPr>
              <p:cNvSpPr txBox="1"/>
              <p:nvPr/>
            </p:nvSpPr>
            <p:spPr>
              <a:xfrm>
                <a:off x="7884961" y="5423601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FD2B25-DCA6-394C-921A-6631089EB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961" y="5423601"/>
                <a:ext cx="375424" cy="369332"/>
              </a:xfrm>
              <a:prstGeom prst="rect">
                <a:avLst/>
              </a:prstGeom>
              <a:blipFill>
                <a:blip r:embed="rId2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AA1239-5AE8-824C-AC5B-593E0CBA8645}"/>
                  </a:ext>
                </a:extLst>
              </p:cNvPr>
              <p:cNvSpPr txBox="1"/>
              <p:nvPr/>
            </p:nvSpPr>
            <p:spPr>
              <a:xfrm>
                <a:off x="-40949" y="4258705"/>
                <a:ext cx="3510898" cy="120032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Reason</a:t>
                </a:r>
                <a:r>
                  <a:rPr lang="en-US" dirty="0"/>
                  <a:t>: A path of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of at most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edges </a:t>
                </a:r>
              </a:p>
              <a:p>
                <a:r>
                  <a:rPr lang="en-US" dirty="0"/>
                  <a:t>concatenated with edge 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is a potential candidate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AA1239-5AE8-824C-AC5B-593E0CBA8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949" y="4258705"/>
                <a:ext cx="3510898" cy="1200329"/>
              </a:xfrm>
              <a:prstGeom prst="rect">
                <a:avLst/>
              </a:prstGeom>
              <a:blipFill>
                <a:blip r:embed="rId25"/>
                <a:stretch>
                  <a:fillRect l="-1439" t="-2083" r="-360" b="-72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59750F-7520-C346-B99F-0F350913E03B}"/>
                  </a:ext>
                </a:extLst>
              </p:cNvPr>
              <p:cNvSpPr txBox="1"/>
              <p:nvPr/>
            </p:nvSpPr>
            <p:spPr>
              <a:xfrm>
                <a:off x="5447964" y="4711452"/>
                <a:ext cx="3582071" cy="40498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</m:fName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 </m:t>
                            </m:r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59750F-7520-C346-B99F-0F350913E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964" y="4711452"/>
                <a:ext cx="3582071" cy="404983"/>
              </a:xfrm>
              <a:prstGeom prst="rect">
                <a:avLst/>
              </a:prstGeom>
              <a:blipFill>
                <a:blip r:embed="rId26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Cloud Callout 61">
            <a:extLst>
              <a:ext uri="{FF2B5EF4-FFF2-40B4-BE49-F238E27FC236}">
                <a16:creationId xmlns:a16="http://schemas.microsoft.com/office/drawing/2014/main" id="{87ECFB53-C0B6-DA44-A32C-A7DCE3FC273D}"/>
              </a:ext>
            </a:extLst>
          </p:cNvPr>
          <p:cNvSpPr/>
          <p:nvPr/>
        </p:nvSpPr>
        <p:spPr>
          <a:xfrm>
            <a:off x="38100" y="2300524"/>
            <a:ext cx="3124200" cy="13716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 can we take care of Case 2  now ?</a:t>
            </a:r>
          </a:p>
        </p:txBody>
      </p:sp>
    </p:spTree>
    <p:extLst>
      <p:ext uri="{BB962C8B-B14F-4D97-AF65-F5344CB8AC3E}">
        <p14:creationId xmlns:p14="http://schemas.microsoft.com/office/powerpoint/2010/main" val="241905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84" grpId="0" animBg="1"/>
      <p:bldP spid="8" grpId="0" animBg="1"/>
      <p:bldP spid="8" grpId="1" animBg="1"/>
      <p:bldP spid="62" grpId="0" animBg="1"/>
      <p:bldP spid="6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1</a:t>
                </a:r>
                <a:r>
                  <a:rPr lang="en-US" sz="1800" dirty="0"/>
                  <a:t>: 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edges </a:t>
                </a: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1800" dirty="0"/>
                  <a:t>: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 edges</a:t>
                </a: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ctrlP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𝑬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lim>
                        </m:limLow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</m:fName>
                      <m:e>
                        <m:d>
                          <m:d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sz="18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 </m:t>
                            </m:r>
                            <m:r>
                              <a:rPr lang="en-US" sz="1800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B05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B050"/>
                    </a:solidFill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  <a:blipFill rotWithShape="1">
                <a:blip r:embed="rId2"/>
                <a:stretch>
                  <a:fillRect l="-741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    Recursive 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/>
                  <a:t> 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4953000" y="2971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loud Callout 97"/>
          <p:cNvSpPr/>
          <p:nvPr/>
        </p:nvSpPr>
        <p:spPr>
          <a:xfrm>
            <a:off x="-76200" y="3048000"/>
            <a:ext cx="3124200" cy="13716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 we do not know which one of these 2 cases occurs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1219199" y="5830669"/>
                <a:ext cx="67056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min</a:t>
                </a:r>
                <a:r>
                  <a:rPr lang="en-US" dirty="0"/>
                  <a:t>(              </a:t>
                </a:r>
                <a:r>
                  <a:rPr lang="en-US" dirty="0">
                    <a:solidFill>
                      <a:srgbClr val="C00000"/>
                    </a:solidFill>
                  </a:rPr>
                  <a:t>?</a:t>
                </a:r>
                <a:r>
                  <a:rPr lang="en-US" dirty="0"/>
                  <a:t>                ,                            </a:t>
                </a:r>
                <a:r>
                  <a:rPr lang="en-US" dirty="0">
                    <a:solidFill>
                      <a:srgbClr val="C00000"/>
                    </a:solidFill>
                  </a:rPr>
                  <a:t> ?</a:t>
                </a:r>
                <a:r>
                  <a:rPr lang="en-US" dirty="0"/>
                  <a:t>                                )</a:t>
                </a:r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199" y="5830669"/>
                <a:ext cx="670560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819400" y="5849719"/>
                <a:ext cx="128272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849719"/>
                <a:ext cx="1282723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761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4375215" y="5779571"/>
                <a:ext cx="3289170" cy="50962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𝑬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𝑳</m:t>
                              </m:r>
                              <m:d>
                                <m:d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 </m:t>
                              </m:r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𝝎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215" y="5779571"/>
                <a:ext cx="3289170" cy="509627"/>
              </a:xfrm>
              <a:prstGeom prst="rect">
                <a:avLst/>
              </a:prstGeom>
              <a:blipFill rotWithShape="1">
                <a:blip r:embed="rId15"/>
                <a:stretch>
                  <a:fillRect t="-1190" r="-1113" b="-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ounded Rectangle 102"/>
          <p:cNvSpPr/>
          <p:nvPr/>
        </p:nvSpPr>
        <p:spPr>
          <a:xfrm>
            <a:off x="1152524" y="5577185"/>
            <a:ext cx="6924675" cy="914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7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8" grpId="1" animBg="1"/>
      <p:bldP spid="100" grpId="0"/>
      <p:bldP spid="101" grpId="0" animBg="1"/>
      <p:bldP spid="102" grpId="0" animBg="1"/>
      <p:bldP spid="10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Base case: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3200" i="1" dirty="0">
                        <a:latin typeface="Cambria Math"/>
                      </a:rPr>
                      <m:t>(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3200" i="1" dirty="0">
                        <a:latin typeface="Cambria Math"/>
                      </a:rPr>
                      <m:t>,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3200" i="1" dirty="0">
                        <a:latin typeface="Cambria Math"/>
                      </a:rPr>
                      <m:t>)</m:t>
                    </m:r>
                  </m:oMath>
                </a14:m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If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=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                                     </a:t>
                </a:r>
                <a:r>
                  <a:rPr lang="en-US" sz="2000" b="1" dirty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3"/>
                <a:stretch>
                  <a:fillRect l="-1852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3374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4572000" y="2514600"/>
            <a:ext cx="1079508" cy="1219200"/>
            <a:chOff x="4572000" y="2514600"/>
            <a:chExt cx="1079508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1961" r="-921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𝟏𝟐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1961" r="-972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4814192" y="2514600"/>
                  <a:ext cx="57419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𝟏𝟎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192" y="2514600"/>
                  <a:ext cx="574196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2000" r="-7447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grpSp>
          <p:nvGrpSpPr>
            <p:cNvPr id="96" name="Group 95"/>
            <p:cNvGrpSpPr/>
            <p:nvPr/>
          </p:nvGrpSpPr>
          <p:grpSpPr>
            <a:xfrm>
              <a:off x="3733800" y="1992868"/>
              <a:ext cx="2438400" cy="2350532"/>
              <a:chOff x="3733800" y="1992868"/>
              <a:chExt cx="2438400" cy="2350532"/>
            </a:xfrm>
          </p:grpSpPr>
          <p:cxnSp>
            <p:nvCxnSpPr>
              <p:cNvPr id="37" name="Straight Connector 36"/>
              <p:cNvCxnSpPr>
                <a:endCxn id="7" idx="7"/>
              </p:cNvCxnSpPr>
              <p:nvPr/>
            </p:nvCxnSpPr>
            <p:spPr>
              <a:xfrm flipH="1">
                <a:off x="5616482" y="2416082"/>
                <a:ext cx="408962" cy="446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616482" y="2111282"/>
                <a:ext cx="98518" cy="32711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5867400" y="3429000"/>
                <a:ext cx="304800" cy="19633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5867400" y="3276600"/>
                <a:ext cx="304800" cy="1300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48006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4800600" y="4016282"/>
                <a:ext cx="282482" cy="240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733800" y="2971800"/>
                <a:ext cx="38658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93262" y="2830832"/>
                <a:ext cx="327118" cy="14096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11" idx="2"/>
              </p:cNvCxnSpPr>
              <p:nvPr/>
            </p:nvCxnSpPr>
            <p:spPr>
              <a:xfrm>
                <a:off x="4267200" y="2177534"/>
                <a:ext cx="304800" cy="18466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4676218" y="1992868"/>
                <a:ext cx="124384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956332" y="5574268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332" y="5574268"/>
                <a:ext cx="825468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2720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943600" y="5943600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943600"/>
                <a:ext cx="609600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84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90" grpId="0"/>
      <p:bldP spid="47" grpId="0" animBg="1"/>
      <p:bldP spid="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        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?</m:t>
                    </m:r>
                    <m:r>
                      <a:rPr lang="en-US" sz="2000" b="1" i="1" dirty="0" smtClean="0">
                        <a:latin typeface="Cambria Math"/>
                      </a:rPr>
                      <m:t>    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19400" y="2373868"/>
                <a:ext cx="80021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373868"/>
                <a:ext cx="80021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1828800" y="3048000"/>
            <a:ext cx="3769895" cy="2590800"/>
            <a:chOff x="1828800" y="3048000"/>
            <a:chExt cx="3769895" cy="2590800"/>
          </a:xfrm>
        </p:grpSpPr>
        <p:grpSp>
          <p:nvGrpSpPr>
            <p:cNvPr id="6" name="Group 5"/>
            <p:cNvGrpSpPr/>
            <p:nvPr/>
          </p:nvGrpSpPr>
          <p:grpSpPr>
            <a:xfrm>
              <a:off x="2590800" y="3048000"/>
              <a:ext cx="3007895" cy="2590800"/>
              <a:chOff x="3733800" y="1728216"/>
              <a:chExt cx="4343400" cy="391058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33800" y="1752600"/>
                <a:ext cx="4343400" cy="3886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5334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5562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791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019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248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6477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705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934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62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391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20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848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733800" y="2895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733800" y="3124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733800" y="3352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733800" y="3581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733800" y="3810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733800" y="4038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733800" y="4267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105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733800" y="1981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733800" y="2209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733800" y="2438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733800" y="2667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876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648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419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191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962400" y="1728216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733800" y="4495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733800" y="4724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733800" y="4953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733800" y="5181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733800" y="5410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2209800" y="3875747"/>
            <a:ext cx="386644" cy="1305853"/>
            <a:chOff x="2209800" y="3875747"/>
            <a:chExt cx="386644" cy="130585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438400" y="3875747"/>
              <a:ext cx="0" cy="924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3581400" y="5715000"/>
            <a:ext cx="1371600" cy="369332"/>
            <a:chOff x="3352800" y="5715000"/>
            <a:chExt cx="13716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5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/>
            <p:nvPr/>
          </p:nvCxnSpPr>
          <p:spPr>
            <a:xfrm>
              <a:off x="3639876" y="5867009"/>
              <a:ext cx="10845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 rot="5400000">
            <a:off x="2487375" y="4259598"/>
            <a:ext cx="2574643" cy="1514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417345" y="1600200"/>
                <a:ext cx="3354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length of the shortest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 path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45" y="1600200"/>
                <a:ext cx="3354380" cy="369332"/>
              </a:xfrm>
              <a:prstGeom prst="rect">
                <a:avLst/>
              </a:prstGeom>
              <a:blipFill>
                <a:blip r:embed="rId7"/>
                <a:stretch>
                  <a:fillRect l="-1636" t="-10000" r="-90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648833" y="1600200"/>
                <a:ext cx="2319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having </a:t>
                </a:r>
                <a:r>
                  <a:rPr lang="en-US" b="1" dirty="0"/>
                  <a:t>at most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edges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833" y="1600200"/>
                <a:ext cx="2319033" cy="369332"/>
              </a:xfrm>
              <a:prstGeom prst="rect">
                <a:avLst/>
              </a:prstGeom>
              <a:blipFill>
                <a:blip r:embed="rId8"/>
                <a:stretch>
                  <a:fillRect l="-2368" t="-10000" r="-184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31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5" grpId="0" animBg="1"/>
      <p:bldP spid="43" grpId="0" uiExpand="1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219325"/>
            <a:ext cx="7772400" cy="1362075"/>
          </a:xfrm>
        </p:spPr>
        <p:txBody>
          <a:bodyPr/>
          <a:lstStyle/>
          <a:p>
            <a:pPr algn="ctr"/>
            <a:r>
              <a:rPr lang="en-US" sz="3600" dirty="0" err="1">
                <a:solidFill>
                  <a:srgbClr val="0070C0"/>
                </a:solidFill>
              </a:rPr>
              <a:t>BellMAN</a:t>
            </a:r>
            <a:r>
              <a:rPr lang="en-US" sz="3600" dirty="0">
                <a:solidFill>
                  <a:srgbClr val="0070C0"/>
                </a:solidFill>
              </a:rPr>
              <a:t>-Ford Algorithm</a:t>
            </a:r>
            <a:br>
              <a:rPr lang="en-US" sz="36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For shortest paths in a graph with</a:t>
            </a:r>
          </a:p>
          <a:p>
            <a:pPr algn="ctr"/>
            <a:r>
              <a:rPr lang="en-US" sz="2400" b="1" dirty="0">
                <a:solidFill>
                  <a:srgbClr val="7030A0"/>
                </a:solidFill>
              </a:rPr>
              <a:t>Negative </a:t>
            </a:r>
            <a:r>
              <a:rPr lang="en-US" sz="2400" b="1" dirty="0">
                <a:solidFill>
                  <a:schemeClr val="tx1"/>
                </a:solidFill>
              </a:rPr>
              <a:t>weights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BUT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r>
              <a:rPr lang="en-US" sz="2400" b="1" dirty="0">
                <a:solidFill>
                  <a:srgbClr val="7030A0"/>
                </a:solidFill>
              </a:rPr>
              <a:t> negative cycle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3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Input</a:t>
                </a:r>
                <a:r>
                  <a:rPr lang="en-US" sz="2000" dirty="0"/>
                  <a:t>: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 and a source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Notations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   </a:t>
                </a:r>
                <a:r>
                  <a:rPr lang="en-US" sz="2000" i="1" dirty="0">
                    <a:latin typeface="Cambria Math"/>
                  </a:rPr>
                  <a:t> ,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The shortest path from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  <a:blipFill rotWithShape="1">
                <a:blip r:embed="rId2"/>
                <a:stretch>
                  <a:fillRect l="-741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652473" y="1219200"/>
            <a:ext cx="10668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0200" y="2743200"/>
            <a:ext cx="2514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0" y="3124200"/>
            <a:ext cx="33528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7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Bellman-Ford</a:t>
            </a:r>
            <a:r>
              <a:rPr lang="en-US" sz="3600" b="1" dirty="0"/>
              <a:t>’s algorithm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Bellman-Ford-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   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     </a:t>
                </a:r>
                <a:r>
                  <a:rPr lang="en-US" sz="2000" b="1" dirty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{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	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                 ,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dirty="0"/>
                  <a:t>                      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27532" y="23622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532" y="2362200"/>
                <a:ext cx="82546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720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;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dirty="0"/>
                  <a:t>;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62400" y="48768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876800"/>
                <a:ext cx="82546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10200" y="4888468"/>
                <a:ext cx="24384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888468"/>
                <a:ext cx="243840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25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54384" y="41148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4384" y="53340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026152" y="1981200"/>
            <a:ext cx="2289048" cy="1447800"/>
            <a:chOff x="5026152" y="1981200"/>
            <a:chExt cx="2289048" cy="1447800"/>
          </a:xfrm>
        </p:grpSpPr>
        <p:sp>
          <p:nvSpPr>
            <p:cNvPr id="12" name="Right Brace 11"/>
            <p:cNvSpPr/>
            <p:nvPr/>
          </p:nvSpPr>
          <p:spPr>
            <a:xfrm>
              <a:off x="5026152" y="1981200"/>
              <a:ext cx="384048" cy="1447800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497074" y="2546866"/>
                  <a:ext cx="1818126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Initializing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74" y="2546866"/>
                  <a:ext cx="181812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020" t="-8333" r="-503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5090078" y="4114800"/>
            <a:ext cx="2453721" cy="1419257"/>
            <a:chOff x="5085145" y="2214716"/>
            <a:chExt cx="2377735" cy="869867"/>
          </a:xfrm>
        </p:grpSpPr>
        <p:sp>
          <p:nvSpPr>
            <p:cNvPr id="16" name="Right Brace 15"/>
            <p:cNvSpPr/>
            <p:nvPr/>
          </p:nvSpPr>
          <p:spPr>
            <a:xfrm>
              <a:off x="5085145" y="2214716"/>
              <a:ext cx="457888" cy="869867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497074" y="2546866"/>
                  <a:ext cx="1965806" cy="22636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Computing</a:t>
                  </a:r>
                  <a14:m>
                    <m:oMath xmlns:m="http://schemas.openxmlformats.org/officeDocument/2006/math">
                      <m:r>
                        <a:rPr lang="en-US" b="0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74" y="2546866"/>
                  <a:ext cx="1965806" cy="2263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711"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8688" y="6336268"/>
                <a:ext cx="7233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Lemma:</a:t>
                </a:r>
                <a:r>
                  <a:rPr lang="en-US" dirty="0" err="1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stores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having </a:t>
                </a:r>
                <a:r>
                  <a:rPr lang="en-US" b="1" dirty="0"/>
                  <a:t>at most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edges.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88" y="6336268"/>
                <a:ext cx="7233712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674" t="-8197" r="-92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48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Bellman-Ford</a:t>
            </a:r>
            <a:r>
              <a:rPr lang="en-US" sz="3600" b="1" dirty="0"/>
              <a:t>’s algorithm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Given a directed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if there is no negative cycle,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2000" dirty="0"/>
                  <a:t>) time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using</a:t>
                </a:r>
                <a:r>
                  <a:rPr lang="en-US" sz="2000" b="1" dirty="0"/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 space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 : How can we reduce the space to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Computation of column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000" b="1" i="1" dirty="0">
                    <a:latin typeface="Cambria Math"/>
                  </a:rPr>
                  <a:t> </a:t>
                </a:r>
                <a:r>
                  <a:rPr lang="en-US" sz="2000" dirty="0"/>
                  <a:t>requires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only column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0" i="0" dirty="0" smtClean="0">
                        <a:latin typeface="Cambria Math"/>
                      </a:rPr>
                      <m:t>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So keeping only two arrays of size</a:t>
                </a:r>
                <a:r>
                  <a:rPr lang="en-US" sz="2000" b="1" dirty="0"/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suffice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29000" y="2343090"/>
                <a:ext cx="4797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then we can compute shortest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343090"/>
                <a:ext cx="4797595" cy="400110"/>
              </a:xfrm>
              <a:prstGeom prst="rect">
                <a:avLst/>
              </a:prstGeom>
              <a:blipFill>
                <a:blip r:embed="rId3"/>
                <a:stretch>
                  <a:fillRect l="-1398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87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Getting insight into the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Bellman-Ford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An example in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Execution </a:t>
            </a:r>
            <a:r>
              <a:rPr lang="en-US" sz="3200" b="1" dirty="0"/>
              <a:t>of Bellman-Ford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64634942"/>
              </p:ext>
            </p:extLst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427872" y="6105565"/>
            <a:ext cx="2594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 it as </a:t>
            </a:r>
            <a:r>
              <a:rPr lang="en-US" sz="2400" b="1" dirty="0">
                <a:solidFill>
                  <a:srgbClr val="006C31"/>
                </a:solidFill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206238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/>
      <p:bldP spid="277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Execution </a:t>
            </a:r>
            <a:r>
              <a:rPr lang="en-US" sz="3200" b="1" dirty="0"/>
              <a:t>of Bellman-Ford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8" name="Group 277"/>
          <p:cNvGrpSpPr/>
          <p:nvPr/>
        </p:nvGrpSpPr>
        <p:grpSpPr>
          <a:xfrm>
            <a:off x="5791200" y="2057400"/>
            <a:ext cx="457200" cy="2274332"/>
            <a:chOff x="5791200" y="2057400"/>
            <a:chExt cx="457200" cy="2274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TextBox 272"/>
                <p:cNvSpPr txBox="1"/>
                <p:nvPr/>
              </p:nvSpPr>
              <p:spPr>
                <a:xfrm>
                  <a:off x="5806394" y="39624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3" name="TextBox 2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394" y="3962400"/>
                  <a:ext cx="375424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TextBox 273"/>
                <p:cNvSpPr txBox="1"/>
                <p:nvPr/>
              </p:nvSpPr>
              <p:spPr>
                <a:xfrm>
                  <a:off x="57912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4" name="TextBox 2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3288268"/>
                  <a:ext cx="375424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274"/>
                <p:cNvSpPr txBox="1"/>
                <p:nvPr/>
              </p:nvSpPr>
              <p:spPr>
                <a:xfrm>
                  <a:off x="5791200" y="266700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5" name="TextBox 2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2667000"/>
                  <a:ext cx="433131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8333" r="-1831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TextBox 275"/>
                <p:cNvSpPr txBox="1"/>
                <p:nvPr/>
              </p:nvSpPr>
              <p:spPr>
                <a:xfrm>
                  <a:off x="5815269" y="205740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6" name="TextBox 2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5269" y="2057400"/>
                  <a:ext cx="433131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8333" r="-1831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8" name="Group 287"/>
          <p:cNvGrpSpPr/>
          <p:nvPr/>
        </p:nvGrpSpPr>
        <p:grpSpPr>
          <a:xfrm>
            <a:off x="787863" y="2111281"/>
            <a:ext cx="910855" cy="1797237"/>
            <a:chOff x="787863" y="2111281"/>
            <a:chExt cx="910855" cy="1797237"/>
          </a:xfrm>
        </p:grpSpPr>
        <p:cxnSp>
          <p:nvCxnSpPr>
            <p:cNvPr id="281" name="Straight Arrow Connector 280"/>
            <p:cNvCxnSpPr>
              <a:stCxn id="7" idx="7"/>
              <a:endCxn id="196" idx="3"/>
            </p:cNvCxnSpPr>
            <p:nvPr/>
          </p:nvCxnSpPr>
          <p:spPr>
            <a:xfrm flipV="1">
              <a:off x="787863" y="2111281"/>
              <a:ext cx="910855" cy="806637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7" idx="5"/>
              <a:endCxn id="14" idx="1"/>
            </p:cNvCxnSpPr>
            <p:nvPr/>
          </p:nvCxnSpPr>
          <p:spPr>
            <a:xfrm>
              <a:off x="787863" y="3025682"/>
              <a:ext cx="834655" cy="882836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19219" y="4572000"/>
            <a:ext cx="2486581" cy="381000"/>
            <a:chOff x="5819219" y="4572000"/>
            <a:chExt cx="2486581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819219" y="4583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9219" y="4583668"/>
                  <a:ext cx="375424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482576" y="4572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576" y="4572000"/>
                  <a:ext cx="375424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7930376" y="4572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0376" y="4572000"/>
                  <a:ext cx="375424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168376" y="4572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8376" y="4572000"/>
                  <a:ext cx="375424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150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/>
      <p:bldP spid="27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Execution </a:t>
            </a:r>
            <a:r>
              <a:rPr lang="en-US" sz="3200" b="1" dirty="0"/>
              <a:t>of Bellman-Ford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08647426"/>
              </p:ext>
            </p:extLst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/>
              <p:cNvSpPr txBox="1"/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/>
              <p:cNvSpPr txBox="1"/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6" name="TextBox 2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477000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276600"/>
                <a:ext cx="375423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787863" y="2111281"/>
            <a:ext cx="910855" cy="1797237"/>
            <a:chOff x="787863" y="2111281"/>
            <a:chExt cx="910855" cy="1797237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787863" y="2111281"/>
              <a:ext cx="910855" cy="806637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87863" y="3025682"/>
              <a:ext cx="834655" cy="882836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Arrow Connector 76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4" idx="6"/>
            <a:endCxn id="17" idx="2"/>
          </p:cNvCxnSpPr>
          <p:nvPr/>
        </p:nvCxnSpPr>
        <p:spPr>
          <a:xfrm>
            <a:off x="1752600" y="3962400"/>
            <a:ext cx="1654025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blipFill rotWithShape="1">
                <a:blip r:embed="rId29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4825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4572000"/>
                <a:ext cx="375424" cy="369332"/>
              </a:xfrm>
              <a:prstGeom prst="rect">
                <a:avLst/>
              </a:prstGeom>
              <a:blipFill rotWithShape="1">
                <a:blip r:embed="rId30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1683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376" y="4572000"/>
                <a:ext cx="375424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31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Execution </a:t>
            </a:r>
            <a:r>
              <a:rPr lang="en-US" sz="3200" b="1" dirty="0"/>
              <a:t>of Bellman-Ford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43423451"/>
              </p:ext>
            </p:extLst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/>
              <p:cNvSpPr txBox="1"/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/>
              <p:cNvSpPr txBox="1"/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6" name="TextBox 2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6477000" y="3276600"/>
            <a:ext cx="381000" cy="1664732"/>
            <a:chOff x="6477000" y="3276600"/>
            <a:chExt cx="381000" cy="1664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482576" y="4572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576" y="4572000"/>
                  <a:ext cx="375424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6477000" y="32766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3276600"/>
                  <a:ext cx="375423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477000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3974068"/>
                  <a:ext cx="375424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/>
          <p:cNvCxnSpPr/>
          <p:nvPr/>
        </p:nvCxnSpPr>
        <p:spPr>
          <a:xfrm>
            <a:off x="787863" y="3025682"/>
            <a:ext cx="834655" cy="8828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4" idx="6"/>
            <a:endCxn id="17" idx="2"/>
          </p:cNvCxnSpPr>
          <p:nvPr/>
        </p:nvCxnSpPr>
        <p:spPr>
          <a:xfrm>
            <a:off x="1752600" y="3962400"/>
            <a:ext cx="1654025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1628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blipFill rotWithShape="1">
                <a:blip r:embed="rId3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162800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276600"/>
                <a:ext cx="375423" cy="369332"/>
              </a:xfrm>
              <a:prstGeom prst="rect">
                <a:avLst/>
              </a:prstGeom>
              <a:blipFill rotWithShape="1">
                <a:blip r:embed="rId31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168377" y="26670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377" y="2667000"/>
                <a:ext cx="375423" cy="369332"/>
              </a:xfrm>
              <a:prstGeom prst="rect">
                <a:avLst/>
              </a:prstGeom>
              <a:blipFill rotWithShape="1">
                <a:blip r:embed="rId32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162800" y="20574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2057400"/>
                <a:ext cx="375423" cy="369332"/>
              </a:xfrm>
              <a:prstGeom prst="rect">
                <a:avLst/>
              </a:prstGeom>
              <a:blipFill rotWithShape="1">
                <a:blip r:embed="rId33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/>
          <p:nvPr/>
        </p:nvCxnSpPr>
        <p:spPr>
          <a:xfrm flipV="1">
            <a:off x="787863" y="2124112"/>
            <a:ext cx="910855" cy="8066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447800" y="1806482"/>
            <a:ext cx="2252311" cy="1165318"/>
            <a:chOff x="1642737" y="1371600"/>
            <a:chExt cx="2252311" cy="1165318"/>
          </a:xfrm>
        </p:grpSpPr>
        <p:sp>
          <p:nvSpPr>
            <p:cNvPr id="82" name="Arc 81"/>
            <p:cNvSpPr/>
            <p:nvPr/>
          </p:nvSpPr>
          <p:spPr>
            <a:xfrm>
              <a:off x="1642737" y="1371600"/>
              <a:ext cx="2252311" cy="1165318"/>
            </a:xfrm>
            <a:prstGeom prst="arc">
              <a:avLst>
                <a:gd name="adj1" fmla="val 12452853"/>
                <a:gd name="adj2" fmla="val 20215559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>
              <a:off x="1958882" y="1503243"/>
              <a:ext cx="131529" cy="65392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192" idx="4"/>
            <a:endCxn id="17" idx="0"/>
          </p:cNvCxnSpPr>
          <p:nvPr/>
        </p:nvCxnSpPr>
        <p:spPr>
          <a:xfrm flipH="1">
            <a:off x="3482825" y="2133599"/>
            <a:ext cx="22375" cy="1752601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1683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376" y="4572000"/>
                <a:ext cx="375424" cy="369332"/>
              </a:xfrm>
              <a:prstGeom prst="rect">
                <a:avLst/>
              </a:prstGeom>
              <a:blipFill rotWithShape="1">
                <a:blip r:embed="rId3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7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Execution </a:t>
            </a:r>
            <a:r>
              <a:rPr lang="en-US" sz="3200" b="1" dirty="0"/>
              <a:t>of Bellman-Ford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85676074"/>
              </p:ext>
            </p:extLst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/>
              <p:cNvSpPr txBox="1"/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/>
              <p:cNvSpPr txBox="1"/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6" name="TextBox 2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4825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4572000"/>
                <a:ext cx="375424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162800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4572000"/>
                <a:ext cx="375424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blipFill rotWithShape="1">
                <a:blip r:embed="rId25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blipFill rotWithShape="1">
                <a:blip r:embed="rId27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477000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276600"/>
                <a:ext cx="375423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blipFill rotWithShape="1">
                <a:blip r:embed="rId29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7168376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376" y="3974068"/>
                <a:ext cx="375424" cy="369332"/>
              </a:xfrm>
              <a:prstGeom prst="rect">
                <a:avLst/>
              </a:prstGeom>
              <a:blipFill rotWithShape="1">
                <a:blip r:embed="rId3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930376" y="3962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6" y="3962400"/>
                <a:ext cx="375424" cy="369332"/>
              </a:xfrm>
              <a:prstGeom prst="rect">
                <a:avLst/>
              </a:prstGeom>
              <a:blipFill rotWithShape="1">
                <a:blip r:embed="rId3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244577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577" y="3276600"/>
                <a:ext cx="375423" cy="369332"/>
              </a:xfrm>
              <a:prstGeom prst="rect">
                <a:avLst/>
              </a:prstGeom>
              <a:blipFill rotWithShape="1">
                <a:blip r:embed="rId32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244577" y="26670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577" y="2667000"/>
                <a:ext cx="375423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930377" y="26786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7" y="2678668"/>
                <a:ext cx="375423" cy="369332"/>
              </a:xfrm>
              <a:prstGeom prst="rect">
                <a:avLst/>
              </a:prstGeom>
              <a:blipFill rotWithShape="1">
                <a:blip r:embed="rId33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930377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7" y="3276600"/>
                <a:ext cx="375423" cy="369332"/>
              </a:xfrm>
              <a:prstGeom prst="rect">
                <a:avLst/>
              </a:prstGeom>
              <a:blipFill rotWithShape="1">
                <a:blip r:embed="rId34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244577" y="20574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577" y="2057400"/>
                <a:ext cx="375423" cy="369332"/>
              </a:xfrm>
              <a:prstGeom prst="rect">
                <a:avLst/>
              </a:prstGeom>
              <a:blipFill rotWithShape="1">
                <a:blip r:embed="rId35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930377" y="20574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𝟖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7" y="2057400"/>
                <a:ext cx="375423" cy="369332"/>
              </a:xfrm>
              <a:prstGeom prst="rect">
                <a:avLst/>
              </a:prstGeom>
              <a:blipFill rotWithShape="1">
                <a:blip r:embed="rId36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37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/>
          <p:cNvGrpSpPr/>
          <p:nvPr/>
        </p:nvGrpSpPr>
        <p:grpSpPr>
          <a:xfrm>
            <a:off x="1447800" y="1806482"/>
            <a:ext cx="2252311" cy="1165318"/>
            <a:chOff x="1642737" y="1371600"/>
            <a:chExt cx="2252311" cy="1165318"/>
          </a:xfrm>
        </p:grpSpPr>
        <p:sp>
          <p:nvSpPr>
            <p:cNvPr id="72" name="Arc 71"/>
            <p:cNvSpPr/>
            <p:nvPr/>
          </p:nvSpPr>
          <p:spPr>
            <a:xfrm>
              <a:off x="1642737" y="1371600"/>
              <a:ext cx="2252311" cy="1165318"/>
            </a:xfrm>
            <a:prstGeom prst="arc">
              <a:avLst>
                <a:gd name="adj1" fmla="val 12452853"/>
                <a:gd name="adj2" fmla="val 20215559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H="1">
              <a:off x="1958882" y="1503243"/>
              <a:ext cx="131529" cy="65392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Arrow Connector 74"/>
          <p:cNvCxnSpPr/>
          <p:nvPr/>
        </p:nvCxnSpPr>
        <p:spPr>
          <a:xfrm>
            <a:off x="787863" y="3039904"/>
            <a:ext cx="834655" cy="8828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752600" y="2088963"/>
            <a:ext cx="1721036" cy="17972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3482825" y="2133600"/>
            <a:ext cx="22375" cy="1752601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11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6" grpId="0"/>
      <p:bldP spid="67" grpId="0"/>
      <p:bldP spid="6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16764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Key Observations </a:t>
            </a:r>
            <a:r>
              <a:rPr lang="en-US" sz="3600" dirty="0"/>
              <a:t>on</a:t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3600" dirty="0">
                <a:solidFill>
                  <a:srgbClr val="0070C0"/>
                </a:solidFill>
              </a:rPr>
              <a:t>Bellman-Ford algorithm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9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Observation 1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Bellman-Ford-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</a:t>
                </a:r>
                <a:r>
                  <a:rPr lang="en-US" sz="2000" b="1" dirty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{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0" y="22860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286000"/>
                <a:ext cx="82546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74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86200" y="2678668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;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678668"/>
                <a:ext cx="609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dirty="0"/>
                  <a:t>;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62000" y="41148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984" y="53340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45505" y="2069068"/>
            <a:ext cx="3769895" cy="2590800"/>
            <a:chOff x="1828800" y="3048000"/>
            <a:chExt cx="3769895" cy="2590800"/>
          </a:xfrm>
        </p:grpSpPr>
        <p:grpSp>
          <p:nvGrpSpPr>
            <p:cNvPr id="19" name="Group 18"/>
            <p:cNvGrpSpPr/>
            <p:nvPr/>
          </p:nvGrpSpPr>
          <p:grpSpPr>
            <a:xfrm>
              <a:off x="2590800" y="3048000"/>
              <a:ext cx="3007895" cy="2590800"/>
              <a:chOff x="3733800" y="1728216"/>
              <a:chExt cx="4343400" cy="391058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733800" y="1752600"/>
                <a:ext cx="4343400" cy="3886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5334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562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791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019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6248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477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705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6934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7162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391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620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848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733800" y="2895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733800" y="3124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733800" y="3352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733800" y="3581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733800" y="3810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733800" y="4038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733800" y="4267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105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733800" y="1981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733800" y="2209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733800" y="2438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733800" y="2667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876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648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419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191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962400" y="1728216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733800" y="4495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733800" y="4724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733800" y="4953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733800" y="5181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33800" y="5410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5526505" y="2896815"/>
            <a:ext cx="386644" cy="1305853"/>
            <a:chOff x="2209800" y="3875747"/>
            <a:chExt cx="386644" cy="1305853"/>
          </a:xfrm>
        </p:grpSpPr>
        <p:cxnSp>
          <p:nvCxnSpPr>
            <p:cNvPr id="57" name="Straight Arrow Connector 56"/>
            <p:cNvCxnSpPr/>
            <p:nvPr/>
          </p:nvCxnSpPr>
          <p:spPr>
            <a:xfrm flipV="1">
              <a:off x="2438400" y="3875747"/>
              <a:ext cx="0" cy="924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898105" y="4736068"/>
            <a:ext cx="1371600" cy="369332"/>
            <a:chOff x="3352800" y="5715000"/>
            <a:chExt cx="13716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25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/>
            <p:nvPr/>
          </p:nvCxnSpPr>
          <p:spPr>
            <a:xfrm>
              <a:off x="3639876" y="5867009"/>
              <a:ext cx="10845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 rot="5400000">
            <a:off x="5796002" y="3296820"/>
            <a:ext cx="2590800" cy="1514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loud Callout 7"/>
              <p:cNvSpPr/>
              <p:nvPr/>
            </p:nvSpPr>
            <p:spPr>
              <a:xfrm>
                <a:off x="2883780" y="5200650"/>
                <a:ext cx="4765138" cy="895350"/>
              </a:xfrm>
              <a:prstGeom prst="cloudCallout">
                <a:avLst>
                  <a:gd name="adj1" fmla="val -23165"/>
                  <a:gd name="adj2" fmla="val 785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What if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 [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8" name="Cloud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780" y="5200650"/>
                <a:ext cx="4765138" cy="895350"/>
              </a:xfrm>
              <a:prstGeom prst="cloudCallout">
                <a:avLst>
                  <a:gd name="adj1" fmla="val -23165"/>
                  <a:gd name="adj2" fmla="val 78526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Down Ribbon 63"/>
              <p:cNvSpPr/>
              <p:nvPr/>
            </p:nvSpPr>
            <p:spPr>
              <a:xfrm>
                <a:off x="1676400" y="6019800"/>
                <a:ext cx="7391400" cy="609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Answer</a:t>
                </a:r>
                <a:r>
                  <a:rPr lang="en-US" dirty="0">
                    <a:solidFill>
                      <a:schemeClr val="tx1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 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all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64" name="Down Ribbon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6019800"/>
                <a:ext cx="7391400" cy="609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0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66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2" grpId="0" animBg="1"/>
      <p:bldP spid="8" grpId="0" animBg="1"/>
      <p:bldP spid="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Violating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Property 1</a:t>
                </a:r>
                <a:r>
                  <a:rPr lang="en-US" sz="2000" dirty="0"/>
                  <a:t>: Any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also a shortest path.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To show the violation, we need to come up with </a:t>
                </a:r>
              </a:p>
              <a:p>
                <a:pPr marL="0" indent="0">
                  <a:buNone/>
                </a:pPr>
                <a:r>
                  <a:rPr lang="en-US" sz="1800" dirty="0"/>
                  <a:t>a path to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of length &lt;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60</a:t>
                </a:r>
                <a:r>
                  <a:rPr lang="en-US" sz="1800" dirty="0"/>
                  <a:t> that passes through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and still keeping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5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2"/>
                <a:stretch>
                  <a:fillRect l="-772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3048000" y="2971800"/>
            <a:ext cx="3165110" cy="310754"/>
            <a:chOff x="3048000" y="2968823"/>
            <a:chExt cx="3165110" cy="310754"/>
          </a:xfrm>
        </p:grpSpPr>
        <p:sp>
          <p:nvSpPr>
            <p:cNvPr id="29" name="TextBox 28"/>
            <p:cNvSpPr txBox="1"/>
            <p:nvPr/>
          </p:nvSpPr>
          <p:spPr>
            <a:xfrm>
              <a:off x="40386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-20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12090" y="29718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912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-55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48000" y="2968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70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423792" y="3730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2924362" y="1752600"/>
            <a:ext cx="3676276" cy="841177"/>
            <a:chOff x="2924362" y="1752600"/>
            <a:chExt cx="3676276" cy="841177"/>
          </a:xfrm>
        </p:grpSpPr>
        <p:sp>
          <p:nvSpPr>
            <p:cNvPr id="59" name="TextBox 58"/>
            <p:cNvSpPr txBox="1"/>
            <p:nvPr/>
          </p:nvSpPr>
          <p:spPr>
            <a:xfrm>
              <a:off x="374739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676962" y="1752600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60660" y="1752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24600" y="2283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24362" y="2286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2819400" y="2057398"/>
            <a:ext cx="3668820" cy="838202"/>
            <a:chOff x="2819400" y="2057398"/>
            <a:chExt cx="3668820" cy="838202"/>
          </a:xfrm>
        </p:grpSpPr>
        <p:cxnSp>
          <p:nvCxnSpPr>
            <p:cNvPr id="158" name="Straight Connector 157"/>
            <p:cNvCxnSpPr/>
            <p:nvPr/>
          </p:nvCxnSpPr>
          <p:spPr>
            <a:xfrm flipH="1">
              <a:off x="2819400" y="2111281"/>
              <a:ext cx="637562" cy="784319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587044" y="2057398"/>
              <a:ext cx="76200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4495800" y="2057398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5334000" y="2057399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 flipV="1">
              <a:off x="6155526" y="2111280"/>
              <a:ext cx="332694" cy="78431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/>
          <p:cNvGrpSpPr/>
          <p:nvPr/>
        </p:nvGrpSpPr>
        <p:grpSpPr>
          <a:xfrm>
            <a:off x="4676962" y="2590799"/>
            <a:ext cx="1800038" cy="1143001"/>
            <a:chOff x="4829362" y="2743199"/>
            <a:chExt cx="1800038" cy="1143001"/>
          </a:xfrm>
        </p:grpSpPr>
        <p:sp>
          <p:nvSpPr>
            <p:cNvPr id="170" name="Arc 169"/>
            <p:cNvSpPr/>
            <p:nvPr/>
          </p:nvSpPr>
          <p:spPr>
            <a:xfrm rot="10800000">
              <a:off x="4829362" y="2743199"/>
              <a:ext cx="1800038" cy="1143001"/>
            </a:xfrm>
            <a:prstGeom prst="arc">
              <a:avLst>
                <a:gd name="adj1" fmla="val 10248252"/>
                <a:gd name="adj2" fmla="val 0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 flipV="1">
              <a:off x="4829362" y="3162299"/>
              <a:ext cx="0" cy="1905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676962" y="2590800"/>
            <a:ext cx="1800038" cy="1143001"/>
            <a:chOff x="6234808" y="3429000"/>
            <a:chExt cx="1613792" cy="1143000"/>
          </a:xfrm>
        </p:grpSpPr>
        <p:sp>
          <p:nvSpPr>
            <p:cNvPr id="71" name="Arc 70"/>
            <p:cNvSpPr/>
            <p:nvPr/>
          </p:nvSpPr>
          <p:spPr>
            <a:xfrm rot="10800000">
              <a:off x="6234808" y="3429000"/>
              <a:ext cx="1613792" cy="1143000"/>
            </a:xfrm>
            <a:prstGeom prst="arc">
              <a:avLst>
                <a:gd name="adj1" fmla="val 10248252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6234808" y="3848100"/>
              <a:ext cx="0" cy="190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2819400" y="1981199"/>
            <a:ext cx="3668820" cy="914401"/>
            <a:chOff x="2819400" y="1981200"/>
            <a:chExt cx="3668820" cy="914401"/>
          </a:xfrm>
        </p:grpSpPr>
        <p:grpSp>
          <p:nvGrpSpPr>
            <p:cNvPr id="180" name="Group 179"/>
            <p:cNvGrpSpPr/>
            <p:nvPr/>
          </p:nvGrpSpPr>
          <p:grpSpPr>
            <a:xfrm>
              <a:off x="3352800" y="1981200"/>
              <a:ext cx="380232" cy="457200"/>
              <a:chOff x="4566356" y="2819400"/>
              <a:chExt cx="380232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5" name="TextBox 1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6" name="Oval 195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4267200" y="1981200"/>
              <a:ext cx="377026" cy="457200"/>
              <a:chOff x="4566356" y="2819400"/>
              <a:chExt cx="377026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TextBox 192"/>
                  <p:cNvSpPr txBox="1"/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3" name="TextBox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4" name="Oval 19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5105400" y="1981200"/>
              <a:ext cx="354584" cy="457200"/>
              <a:chOff x="4566356" y="2819400"/>
              <a:chExt cx="35458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1" name="TextBox 1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2" name="Oval 191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5867400" y="1981200"/>
              <a:ext cx="367408" cy="457200"/>
              <a:chOff x="4490156" y="2819400"/>
              <a:chExt cx="367408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TextBox 188"/>
                  <p:cNvSpPr txBox="1"/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9" name="TextBox 1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0" name="Oval 18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4" name="Straight Arrow Connector 183"/>
            <p:cNvCxnSpPr>
              <a:endCxn id="196" idx="3"/>
            </p:cNvCxnSpPr>
            <p:nvPr/>
          </p:nvCxnSpPr>
          <p:spPr>
            <a:xfrm flipV="1">
              <a:off x="2819400" y="2111282"/>
              <a:ext cx="637562" cy="7843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196" idx="6"/>
              <a:endCxn id="194" idx="2"/>
            </p:cNvCxnSpPr>
            <p:nvPr/>
          </p:nvCxnSpPr>
          <p:spPr>
            <a:xfrm>
              <a:off x="3587044" y="20574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endCxn id="192" idx="2"/>
            </p:cNvCxnSpPr>
            <p:nvPr/>
          </p:nvCxnSpPr>
          <p:spPr>
            <a:xfrm>
              <a:off x="44958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>
              <a:endCxn id="190" idx="2"/>
            </p:cNvCxnSpPr>
            <p:nvPr/>
          </p:nvCxnSpPr>
          <p:spPr>
            <a:xfrm>
              <a:off x="53340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190" idx="5"/>
            </p:cNvCxnSpPr>
            <p:nvPr/>
          </p:nvCxnSpPr>
          <p:spPr>
            <a:xfrm>
              <a:off x="6155526" y="2111282"/>
              <a:ext cx="332694" cy="784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4724400" y="2971799"/>
            <a:ext cx="838200" cy="1"/>
            <a:chOff x="4724400" y="2971799"/>
            <a:chExt cx="838200" cy="1"/>
          </a:xfrm>
        </p:grpSpPr>
        <p:cxnSp>
          <p:nvCxnSpPr>
            <p:cNvPr id="177" name="Straight Connector 176"/>
            <p:cNvCxnSpPr>
              <a:endCxn id="17" idx="2"/>
            </p:cNvCxnSpPr>
            <p:nvPr/>
          </p:nvCxnSpPr>
          <p:spPr>
            <a:xfrm>
              <a:off x="4724400" y="2971800"/>
              <a:ext cx="7676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5283740" y="2971799"/>
              <a:ext cx="278860" cy="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343400" y="2895600"/>
              <a:ext cx="386644" cy="445532"/>
              <a:chOff x="4413956" y="2819400"/>
              <a:chExt cx="386644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75756" y="2895600"/>
              <a:ext cx="386644" cy="457200"/>
              <a:chOff x="4566356" y="2819400"/>
              <a:chExt cx="38664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>
              <a:stCxn id="7" idx="6"/>
              <a:endCxn id="14" idx="2"/>
            </p:cNvCxnSpPr>
            <p:nvPr/>
          </p:nvCxnSpPr>
          <p:spPr>
            <a:xfrm>
              <a:off x="2895600" y="2971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0" idx="2"/>
            </p:cNvCxnSpPr>
            <p:nvPr/>
          </p:nvCxnSpPr>
          <p:spPr>
            <a:xfrm>
              <a:off x="38100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7244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/>
          <p:cNvGrpSpPr/>
          <p:nvPr/>
        </p:nvGrpSpPr>
        <p:grpSpPr>
          <a:xfrm rot="10800000">
            <a:off x="2819400" y="3276599"/>
            <a:ext cx="2743200" cy="669667"/>
            <a:chOff x="3505200" y="2759333"/>
            <a:chExt cx="2743200" cy="669667"/>
          </a:xfrm>
        </p:grpSpPr>
        <p:sp>
          <p:nvSpPr>
            <p:cNvPr id="73" name="Right Brace 72"/>
            <p:cNvSpPr/>
            <p:nvPr/>
          </p:nvSpPr>
          <p:spPr>
            <a:xfrm rot="16200000">
              <a:off x="4680467" y="1861067"/>
              <a:ext cx="392666" cy="2743200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 rot="10800000">
              <a:off x="4610496" y="275933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60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257800" y="36576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 </a:t>
            </a:r>
            <a:r>
              <a:rPr lang="en-US" sz="1400" b="1" dirty="0">
                <a:solidFill>
                  <a:srgbClr val="7030A0"/>
                </a:solidFill>
              </a:rPr>
              <a:t>30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4000" y="1535668"/>
            <a:ext cx="30168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19050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𝑸</m:t>
                    </m:r>
                    <m:r>
                      <a:rPr lang="en-US" b="1" i="1" dirty="0" smtClean="0">
                        <a:latin typeface="Cambria Math"/>
                      </a:rPr>
                      <m:t>∷(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 is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858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2924174" y="4343401"/>
            <a:ext cx="2184047" cy="5333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9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8" grpId="0"/>
      <p:bldP spid="76" grpId="0"/>
      <p:bldP spid="76" grpId="1"/>
      <p:bldP spid="22" grpId="0" uiExpand="1" animBg="1"/>
      <p:bldP spid="23" grpId="0" animBg="1"/>
      <p:bldP spid="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Observations 2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If there is no negative cycle,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what happens if we execute Bellman-Ford algorithm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iteration?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741" t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48000" y="3200400"/>
            <a:ext cx="19812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negative cycle</a:t>
            </a:r>
          </a:p>
        </p:txBody>
      </p:sp>
      <p:sp>
        <p:nvSpPr>
          <p:cNvPr id="6" name="Down Arrow 5"/>
          <p:cNvSpPr/>
          <p:nvPr/>
        </p:nvSpPr>
        <p:spPr>
          <a:xfrm>
            <a:off x="3810000" y="3701796"/>
            <a:ext cx="602570" cy="336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0" y="4038600"/>
            <a:ext cx="19812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6C31"/>
                </a:solidFill>
              </a:rPr>
              <a:t>Optimal </a:t>
            </a:r>
            <a:r>
              <a:rPr lang="en-US" sz="1600" b="1" dirty="0" err="1">
                <a:solidFill>
                  <a:srgbClr val="006C31"/>
                </a:solidFill>
              </a:rPr>
              <a:t>Subpath</a:t>
            </a:r>
            <a:r>
              <a:rPr lang="en-US" sz="1600" b="1" dirty="0">
                <a:solidFill>
                  <a:srgbClr val="006C3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property holds</a:t>
            </a:r>
          </a:p>
        </p:txBody>
      </p:sp>
      <p:sp>
        <p:nvSpPr>
          <p:cNvPr id="8" name="Down Arrow 7"/>
          <p:cNvSpPr/>
          <p:nvPr/>
        </p:nvSpPr>
        <p:spPr>
          <a:xfrm>
            <a:off x="3810000" y="4539996"/>
            <a:ext cx="602570" cy="336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1905000" y="4876800"/>
                <a:ext cx="4724400" cy="6858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? </a:t>
                </a: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876800"/>
                <a:ext cx="4724400" cy="6858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>
            <a:off x="3810000" y="55626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86001" y="5224046"/>
                <a:ext cx="4267200" cy="3385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Length of shortest path 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with at most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 edges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1" y="5224046"/>
                <a:ext cx="4267200" cy="338554"/>
              </a:xfrm>
              <a:prstGeom prst="rect">
                <a:avLst/>
              </a:prstGeom>
              <a:blipFill>
                <a:blip r:embed="rId4"/>
                <a:stretch>
                  <a:fillRect l="-714" t="-5357" r="-200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1828800" y="5943600"/>
                <a:ext cx="4724400" cy="914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? </a:t>
                </a:r>
              </a:p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943600"/>
                <a:ext cx="4724400" cy="914400"/>
              </a:xfrm>
              <a:prstGeom prst="roundRect">
                <a:avLst/>
              </a:prstGeom>
              <a:blipFill rotWithShape="1">
                <a:blip r:embed="rId5"/>
                <a:stretch>
                  <a:fillRect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70217" y="6290846"/>
                <a:ext cx="2936766" cy="3385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Length of the shortest path to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600" dirty="0"/>
                  <a:t> 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17" y="6290846"/>
                <a:ext cx="29367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247" t="-5357" r="-166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2590800" y="1447800"/>
            <a:ext cx="38862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477000" y="1371600"/>
            <a:ext cx="23622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433547" y="6519446"/>
                <a:ext cx="10340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sz="1600" b="1" dirty="0">
                          <a:latin typeface="Cambria Math"/>
                        </a:rPr>
                        <m:t>[</m:t>
                      </m:r>
                      <m:r>
                        <a:rPr lang="en-US" sz="16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sz="16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16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547" y="6519446"/>
                <a:ext cx="1034065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470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84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3" grpId="0" animBg="1"/>
      <p:bldP spid="46" grpId="0" animBg="1"/>
      <p:bldP spid="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Observations 3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Suppose there is a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consisting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edges,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if after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stores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u="sng" dirty="0"/>
                  <a:t>a finite value,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</a:t>
                </a:r>
                <a:r>
                  <a:rPr lang="en-US" sz="2000" dirty="0"/>
                  <a:t>what is </a:t>
                </a:r>
                <a:r>
                  <a:rPr lang="en-US" sz="2000" b="1" dirty="0"/>
                  <a:t>relation</a:t>
                </a:r>
                <a:r>
                  <a:rPr lang="en-US" sz="2000" dirty="0"/>
                  <a:t> between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/>
                  <a:t>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362200"/>
            <a:ext cx="4876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0" y="2333625"/>
            <a:ext cx="2971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600" y="2743200"/>
            <a:ext cx="2971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2743200"/>
            <a:ext cx="2971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3086100"/>
            <a:ext cx="38862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467100"/>
            <a:ext cx="38862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6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9050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600" dirty="0">
                    <a:solidFill>
                      <a:srgbClr val="7030A0"/>
                    </a:solidFill>
                  </a:rPr>
                  <a:t>Detecting negative cycle</a:t>
                </a:r>
                <a:br>
                  <a:rPr lang="en-US" sz="3600" dirty="0">
                    <a:solidFill>
                      <a:srgbClr val="7030A0"/>
                    </a:solidFill>
                  </a:rPr>
                </a:br>
                <a:r>
                  <a:rPr lang="en-US" sz="3600" dirty="0">
                    <a:solidFill>
                      <a:srgbClr val="7030A0"/>
                    </a:solidFill>
                  </a:rPr>
                  <a:t>in</a:t>
                </a:r>
                <a:r>
                  <a:rPr lang="en-US" sz="3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905000"/>
                <a:ext cx="7772400" cy="1362075"/>
              </a:xfrm>
              <a:blipFill rotWithShape="1">
                <a:blip r:embed="rId2"/>
                <a:stretch>
                  <a:fillRect t="-6726" b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0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p:sp>
        <p:nvSpPr>
          <p:cNvPr id="74" name="Content Placeholder 7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381000" y="3581400"/>
            <a:ext cx="352981" cy="533400"/>
            <a:chOff x="1171019" y="3581400"/>
            <a:chExt cx="352981" cy="533400"/>
          </a:xfrm>
        </p:grpSpPr>
        <p:sp>
          <p:nvSpPr>
            <p:cNvPr id="51" name="Oval 50"/>
            <p:cNvSpPr/>
            <p:nvPr/>
          </p:nvSpPr>
          <p:spPr>
            <a:xfrm>
              <a:off x="1267381" y="3581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171019" y="3745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019" y="37454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1295400" y="1676400"/>
            <a:ext cx="3076767" cy="3886200"/>
            <a:chOff x="3429000" y="2286000"/>
            <a:chExt cx="3076767" cy="3886200"/>
          </a:xfrm>
        </p:grpSpPr>
        <p:sp>
          <p:nvSpPr>
            <p:cNvPr id="22" name="Oval 21"/>
            <p:cNvSpPr/>
            <p:nvPr/>
          </p:nvSpPr>
          <p:spPr>
            <a:xfrm>
              <a:off x="5867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867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867400" y="5029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5715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>
              <a:stCxn id="50" idx="6"/>
              <a:endCxn id="22" idx="1"/>
            </p:cNvCxnSpPr>
            <p:nvPr/>
          </p:nvCxnSpPr>
          <p:spPr>
            <a:xfrm>
              <a:off x="5105400" y="2667000"/>
              <a:ext cx="784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2" idx="4"/>
              <a:endCxn id="23" idx="0"/>
            </p:cNvCxnSpPr>
            <p:nvPr/>
          </p:nvCxnSpPr>
          <p:spPr>
            <a:xfrm>
              <a:off x="5943600" y="33528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3" idx="4"/>
              <a:endCxn id="24" idx="0"/>
            </p:cNvCxnSpPr>
            <p:nvPr/>
          </p:nvCxnSpPr>
          <p:spPr>
            <a:xfrm>
              <a:off x="5943600" y="4343400"/>
              <a:ext cx="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4" idx="3"/>
              <a:endCxn id="25" idx="6"/>
            </p:cNvCxnSpPr>
            <p:nvPr/>
          </p:nvCxnSpPr>
          <p:spPr>
            <a:xfrm flipH="1">
              <a:off x="5105400" y="5159282"/>
              <a:ext cx="7843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38862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25" idx="2"/>
            </p:cNvCxnSpPr>
            <p:nvPr/>
          </p:nvCxnSpPr>
          <p:spPr>
            <a:xfrm flipH="1" flipV="1">
              <a:off x="3962400" y="5181600"/>
              <a:ext cx="990600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3860337" y="5029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stCxn id="45" idx="0"/>
            </p:cNvCxnSpPr>
            <p:nvPr/>
          </p:nvCxnSpPr>
          <p:spPr>
            <a:xfrm flipV="1">
              <a:off x="3936537" y="3352800"/>
              <a:ext cx="0" cy="16764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49530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810986" y="22860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986" y="2286000"/>
                  <a:ext cx="48596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/>
            <p:cNvCxnSpPr/>
            <p:nvPr/>
          </p:nvCxnSpPr>
          <p:spPr>
            <a:xfrm flipV="1">
              <a:off x="4038600" y="2667000"/>
              <a:ext cx="914400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019800" y="3124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124200"/>
                  <a:ext cx="4859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645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6019800" y="41264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126468"/>
                  <a:ext cx="48596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019800" y="49530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953000"/>
                  <a:ext cx="48596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645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800600" y="58028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5802868"/>
                  <a:ext cx="48596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628833" y="51170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833" y="5117068"/>
                  <a:ext cx="48596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3429000" y="2971800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2971800"/>
                  <a:ext cx="48756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1772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629762" y="3728720"/>
            <a:ext cx="2225198" cy="1707923"/>
            <a:chOff x="629762" y="3728720"/>
            <a:chExt cx="2225198" cy="1707923"/>
          </a:xfrm>
        </p:grpSpPr>
        <p:sp>
          <p:nvSpPr>
            <p:cNvPr id="67" name="Freeform 66"/>
            <p:cNvSpPr/>
            <p:nvPr/>
          </p:nvSpPr>
          <p:spPr>
            <a:xfrm>
              <a:off x="629762" y="3728720"/>
              <a:ext cx="2225198" cy="1707923"/>
            </a:xfrm>
            <a:custGeom>
              <a:avLst/>
              <a:gdLst>
                <a:gd name="connsiteX0" fmla="*/ 0 w 2265680"/>
                <a:gd name="connsiteY0" fmla="*/ 0 h 1809523"/>
                <a:gd name="connsiteX1" fmla="*/ 467360 w 2265680"/>
                <a:gd name="connsiteY1" fmla="*/ 904240 h 1809523"/>
                <a:gd name="connsiteX2" fmla="*/ 1107440 w 2265680"/>
                <a:gd name="connsiteY2" fmla="*/ 1310640 h 1809523"/>
                <a:gd name="connsiteX3" fmla="*/ 1747520 w 2265680"/>
                <a:gd name="connsiteY3" fmla="*/ 1798320 h 1809523"/>
                <a:gd name="connsiteX4" fmla="*/ 2265680 w 2265680"/>
                <a:gd name="connsiteY4" fmla="*/ 1605280 h 1809523"/>
                <a:gd name="connsiteX0" fmla="*/ 0 w 2225040"/>
                <a:gd name="connsiteY0" fmla="*/ 0 h 1707923"/>
                <a:gd name="connsiteX1" fmla="*/ 426720 w 2225040"/>
                <a:gd name="connsiteY1" fmla="*/ 802640 h 1707923"/>
                <a:gd name="connsiteX2" fmla="*/ 1066800 w 2225040"/>
                <a:gd name="connsiteY2" fmla="*/ 1209040 h 1707923"/>
                <a:gd name="connsiteX3" fmla="*/ 1706880 w 2225040"/>
                <a:gd name="connsiteY3" fmla="*/ 1696720 h 1707923"/>
                <a:gd name="connsiteX4" fmla="*/ 2225040 w 2225040"/>
                <a:gd name="connsiteY4" fmla="*/ 1503680 h 170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5040" h="1707923">
                  <a:moveTo>
                    <a:pt x="0" y="0"/>
                  </a:moveTo>
                  <a:cubicBezTo>
                    <a:pt x="141393" y="342900"/>
                    <a:pt x="248920" y="601133"/>
                    <a:pt x="426720" y="802640"/>
                  </a:cubicBezTo>
                  <a:cubicBezTo>
                    <a:pt x="604520" y="1004147"/>
                    <a:pt x="853440" y="1060027"/>
                    <a:pt x="1066800" y="1209040"/>
                  </a:cubicBezTo>
                  <a:cubicBezTo>
                    <a:pt x="1280160" y="1358053"/>
                    <a:pt x="1513840" y="1647613"/>
                    <a:pt x="1706880" y="1696720"/>
                  </a:cubicBezTo>
                  <a:cubicBezTo>
                    <a:pt x="1899920" y="1745827"/>
                    <a:pt x="2062480" y="1624753"/>
                    <a:pt x="2225040" y="150368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>
              <a:endCxn id="67" idx="4"/>
            </p:cNvCxnSpPr>
            <p:nvPr/>
          </p:nvCxnSpPr>
          <p:spPr>
            <a:xfrm flipV="1">
              <a:off x="2766173" y="5232400"/>
              <a:ext cx="88787" cy="727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905000" y="2839134"/>
                <a:ext cx="16763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: </a:t>
                </a:r>
              </a:p>
              <a:p>
                <a:pPr algn="ctr"/>
                <a:r>
                  <a:rPr lang="en-US" dirty="0"/>
                  <a:t>a negative cycle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839134"/>
                <a:ext cx="1676399" cy="646331"/>
              </a:xfrm>
              <a:prstGeom prst="rect">
                <a:avLst/>
              </a:prstGeom>
              <a:blipFill rotWithShape="1">
                <a:blip r:embed="rId11"/>
                <a:stretch>
                  <a:fillRect l="-2920" t="-4717" r="-583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55CC8C0-6560-B84A-A817-8EE9ACC0343D}"/>
                  </a:ext>
                </a:extLst>
              </p:cNvPr>
              <p:cNvSpPr txBox="1"/>
              <p:nvPr/>
            </p:nvSpPr>
            <p:spPr>
              <a:xfrm>
                <a:off x="4384456" y="3119735"/>
                <a:ext cx="491833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Once the cycle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/>
                  <a:t> has been </a:t>
                </a:r>
                <a:r>
                  <a:rPr lang="en-US" sz="1800" b="1" i="1" dirty="0"/>
                  <a:t>reached </a:t>
                </a:r>
                <a:r>
                  <a:rPr lang="en-US" sz="1800" dirty="0"/>
                  <a:t>by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:r>
                  <a:rPr lang="en-US" sz="1800" dirty="0"/>
                  <a:t>what will happen to labels of its vertices in future?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55CC8C0-6560-B84A-A817-8EE9ACC03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456" y="3119735"/>
                <a:ext cx="4918334" cy="923330"/>
              </a:xfrm>
              <a:prstGeom prst="rect">
                <a:avLst/>
              </a:prstGeom>
              <a:blipFill>
                <a:blip r:embed="rId12"/>
                <a:stretch>
                  <a:fillRect l="-1031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8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219325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All-pairs shortest paths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4C1C5-9F60-0E47-91A4-2A48CC555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0C018-BCF2-F041-9B5D-DED5767E74BF}"/>
              </a:ext>
            </a:extLst>
          </p:cNvPr>
          <p:cNvSpPr txBox="1">
            <a:spLocks/>
          </p:cNvSpPr>
          <p:nvPr/>
        </p:nvSpPr>
        <p:spPr bwMode="auto">
          <a:xfrm>
            <a:off x="874713" y="3059113"/>
            <a:ext cx="77724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</a:rPr>
              <a:t>For graphs with</a:t>
            </a:r>
          </a:p>
          <a:p>
            <a:pPr algn="ctr"/>
            <a:r>
              <a:rPr lang="en-US" sz="2400" b="1" dirty="0">
                <a:solidFill>
                  <a:srgbClr val="7030A0"/>
                </a:solidFill>
              </a:rPr>
              <a:t>Negative </a:t>
            </a:r>
            <a:r>
              <a:rPr lang="en-US" sz="2400" b="1" dirty="0">
                <a:solidFill>
                  <a:schemeClr val="tx1"/>
                </a:solidFill>
              </a:rPr>
              <a:t>weights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BUT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r>
              <a:rPr lang="en-US" sz="2400" b="1" dirty="0">
                <a:solidFill>
                  <a:srgbClr val="7030A0"/>
                </a:solidFill>
              </a:rPr>
              <a:t> negative cycle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202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Exploiting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has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edges,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has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edges.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Is there some other attribute associated with a path that </a:t>
                </a:r>
                <a:r>
                  <a:rPr lang="en-US" sz="2000" dirty="0" err="1"/>
                  <a:t>canbe</a:t>
                </a:r>
                <a:r>
                  <a:rPr lang="en-US" sz="2000" dirty="0"/>
                  <a:t> used to exploit optimal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property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Indeed ! Think over it ….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5495925" y="4114800"/>
            <a:ext cx="1371600" cy="4572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828800" y="2740223"/>
            <a:ext cx="5380036" cy="445532"/>
            <a:chOff x="1828800" y="2740223"/>
            <a:chExt cx="5380036" cy="445532"/>
          </a:xfrm>
        </p:grpSpPr>
        <p:grpSp>
          <p:nvGrpSpPr>
            <p:cNvPr id="43" name="Group 42"/>
            <p:cNvGrpSpPr/>
            <p:nvPr/>
          </p:nvGrpSpPr>
          <p:grpSpPr>
            <a:xfrm>
              <a:off x="1828800" y="2740223"/>
              <a:ext cx="352981" cy="445532"/>
              <a:chOff x="1828800" y="2831068"/>
              <a:chExt cx="352981" cy="44553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981200" y="28310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828800" y="29072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29072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/>
            <p:cNvGrpSpPr/>
            <p:nvPr/>
          </p:nvGrpSpPr>
          <p:grpSpPr>
            <a:xfrm>
              <a:off x="6833413" y="2740223"/>
              <a:ext cx="375423" cy="445532"/>
              <a:chOff x="6833413" y="2983468"/>
              <a:chExt cx="375423" cy="4455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010400" y="2983468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6833413" y="30596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70C0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413" y="30596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14516" t="-8197" r="-2580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3" name="Oval 32"/>
          <p:cNvSpPr/>
          <p:nvPr/>
        </p:nvSpPr>
        <p:spPr>
          <a:xfrm>
            <a:off x="28194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6576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1336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9718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3246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4958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3340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6482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1722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4864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938816" y="1968579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816" y="1968579"/>
                <a:ext cx="92845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85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019800" y="281642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816423"/>
                <a:ext cx="37061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267200" y="4191000"/>
            <a:ext cx="2743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288788" y="2316718"/>
            <a:ext cx="4496139" cy="444698"/>
            <a:chOff x="2288788" y="2316718"/>
            <a:chExt cx="4496139" cy="444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angle 31"/>
          <p:cNvSpPr/>
          <p:nvPr/>
        </p:nvSpPr>
        <p:spPr>
          <a:xfrm>
            <a:off x="1981200" y="4191000"/>
            <a:ext cx="2209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5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48" grpId="0" animBg="1"/>
      <p:bldP spid="33" grpId="0" animBg="1"/>
      <p:bldP spid="34" grpId="0" animBg="1"/>
      <p:bldP spid="44" grpId="0" animBg="1"/>
      <p:bldP spid="46" grpId="0" animBg="1"/>
      <p:bldP spid="49" grpId="0" animBg="1"/>
      <p:bldP spid="51" grpId="0"/>
      <p:bldP spid="52" grpId="0"/>
      <p:bldP spid="11" grpId="0" animBg="1"/>
      <p:bldP spid="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Exploiting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Hint:</a:t>
                </a:r>
              </a:p>
              <a:p>
                <a:pPr marL="0" indent="0">
                  <a:buNone/>
                </a:pPr>
                <a:r>
                  <a:rPr lang="en-US" sz="2000" dirty="0"/>
                  <a:t>Each vertex has</a:t>
                </a:r>
                <a:r>
                  <a:rPr lang="en-US" sz="2000" b="1" dirty="0"/>
                  <a:t> </a:t>
                </a:r>
                <a:r>
                  <a:rPr lang="en-US" sz="2000" b="1" u="sng" dirty="0"/>
                  <a:t>a unique label </a:t>
                </a:r>
                <a:r>
                  <a:rPr lang="en-US" sz="2000" dirty="0"/>
                  <a:t>from 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b="1" dirty="0"/>
                  <a:t>]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828800" y="2740223"/>
            <a:ext cx="5380036" cy="445532"/>
            <a:chOff x="1828800" y="2740223"/>
            <a:chExt cx="5380036" cy="445532"/>
          </a:xfrm>
        </p:grpSpPr>
        <p:grpSp>
          <p:nvGrpSpPr>
            <p:cNvPr id="43" name="Group 42"/>
            <p:cNvGrpSpPr/>
            <p:nvPr/>
          </p:nvGrpSpPr>
          <p:grpSpPr>
            <a:xfrm>
              <a:off x="1828800" y="2740223"/>
              <a:ext cx="352981" cy="445532"/>
              <a:chOff x="1828800" y="2831068"/>
              <a:chExt cx="352981" cy="44553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981200" y="28310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828800" y="29072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29072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/>
            <p:cNvGrpSpPr/>
            <p:nvPr/>
          </p:nvGrpSpPr>
          <p:grpSpPr>
            <a:xfrm>
              <a:off x="6833413" y="2740223"/>
              <a:ext cx="375423" cy="445532"/>
              <a:chOff x="6833413" y="2983468"/>
              <a:chExt cx="375423" cy="4455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010400" y="2983468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6833413" y="30596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70C0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413" y="30596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14516" t="-8197" r="-2580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3" name="Oval 32"/>
          <p:cNvSpPr/>
          <p:nvPr/>
        </p:nvSpPr>
        <p:spPr>
          <a:xfrm>
            <a:off x="28194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6576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1336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9718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3246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4958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3340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6482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1722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4864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938816" y="1968579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816" y="1968579"/>
                <a:ext cx="92845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85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019800" y="281642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816423"/>
                <a:ext cx="37061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7478652-419D-964F-87CB-E5BC63D04119}"/>
              </a:ext>
            </a:extLst>
          </p:cNvPr>
          <p:cNvSpPr/>
          <p:nvPr/>
        </p:nvSpPr>
        <p:spPr>
          <a:xfrm>
            <a:off x="2514600" y="2625967"/>
            <a:ext cx="4038600" cy="380909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0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81200" y="1600200"/>
            <a:ext cx="4648200" cy="44958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8600" y="3663434"/>
                <a:ext cx="143128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All paths in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63434"/>
                <a:ext cx="1431289" cy="369332"/>
              </a:xfrm>
              <a:prstGeom prst="rect">
                <a:avLst/>
              </a:prstGeom>
              <a:blipFill>
                <a:blip r:embed="rId3"/>
                <a:stretch>
                  <a:fillRect l="-3478" t="-645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2667000" y="2057400"/>
            <a:ext cx="3581400" cy="3657600"/>
            <a:chOff x="2667000" y="2057400"/>
            <a:chExt cx="3581400" cy="3657600"/>
          </a:xfrm>
        </p:grpSpPr>
        <p:sp>
          <p:nvSpPr>
            <p:cNvPr id="10" name="Oval 9"/>
            <p:cNvSpPr/>
            <p:nvPr/>
          </p:nvSpPr>
          <p:spPr>
            <a:xfrm>
              <a:off x="4953000" y="2971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667760" y="3505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581400" y="4572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181600" y="461264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648200" y="3956566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876800" y="2057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667000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038600" y="4114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194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29000" y="5638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886200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172200" y="3581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74A93A7-39D8-B74F-87F5-8D729601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8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10200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Make use of this picture as a hint, and …</a:t>
            </a:r>
          </a:p>
          <a:p>
            <a:pPr marL="0" indent="0">
              <a:buNone/>
            </a:pPr>
            <a:r>
              <a:rPr lang="en-US" sz="1800" dirty="0"/>
              <a:t>Think simple … we shall discuss it in the </a:t>
            </a:r>
            <a:r>
              <a:rPr lang="en-US" sz="1800"/>
              <a:t>next class.</a:t>
            </a:r>
            <a:endParaRPr lang="en-US" sz="1800" dirty="0"/>
          </a:p>
        </p:txBody>
      </p:sp>
      <p:sp>
        <p:nvSpPr>
          <p:cNvPr id="7" name="Oval 6"/>
          <p:cNvSpPr/>
          <p:nvPr/>
        </p:nvSpPr>
        <p:spPr>
          <a:xfrm>
            <a:off x="1981200" y="1600200"/>
            <a:ext cx="4648200" cy="44958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286000" y="1905000"/>
            <a:ext cx="4038600" cy="3886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23384" y="3276600"/>
            <a:ext cx="279244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endParaRPr lang="en-US" sz="1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937250" y="12954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1295400"/>
                <a:ext cx="3866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28600" y="3663434"/>
                <a:ext cx="143128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All paths in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63434"/>
                <a:ext cx="1431289" cy="369332"/>
              </a:xfrm>
              <a:prstGeom prst="rect">
                <a:avLst/>
              </a:prstGeom>
              <a:blipFill>
                <a:blip r:embed="rId3"/>
                <a:stretch>
                  <a:fillRect l="-3478" t="-645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267200" y="1905000"/>
            <a:ext cx="76200" cy="381000"/>
            <a:chOff x="4267200" y="1905000"/>
            <a:chExt cx="76200" cy="381000"/>
          </a:xfrm>
        </p:grpSpPr>
        <p:sp>
          <p:nvSpPr>
            <p:cNvPr id="27" name="Oval 26"/>
            <p:cNvSpPr/>
            <p:nvPr/>
          </p:nvSpPr>
          <p:spPr>
            <a:xfrm>
              <a:off x="4267200" y="22098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267200" y="20574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267200" y="19050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267200" y="3048000"/>
            <a:ext cx="76200" cy="381000"/>
            <a:chOff x="4267200" y="1905000"/>
            <a:chExt cx="76200" cy="381000"/>
          </a:xfrm>
        </p:grpSpPr>
        <p:sp>
          <p:nvSpPr>
            <p:cNvPr id="32" name="Oval 31"/>
            <p:cNvSpPr/>
            <p:nvPr/>
          </p:nvSpPr>
          <p:spPr>
            <a:xfrm>
              <a:off x="4267200" y="22098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267200" y="20574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67200" y="19050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962400" y="1611868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611868"/>
                <a:ext cx="80021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4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0" grpId="0" animBg="1"/>
      <p:bldP spid="10" grpId="0" animBg="1"/>
      <p:bldP spid="24" grpId="0" animBg="1"/>
      <p:bldP spid="30" grpId="0"/>
      <p:bldP spid="33" grpId="0" animBg="1"/>
      <p:bldP spid="35" grpId="0" animBg="1"/>
      <p:bldP spid="26" grpId="0" animBg="1"/>
      <p:bldP spid="38" grpId="0" animBg="1"/>
      <p:bldP spid="3" grpId="0"/>
      <p:bldP spid="16" grpId="0"/>
      <p:bldP spid="41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Violating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Property 1</a:t>
                </a:r>
                <a:r>
                  <a:rPr lang="en-US" sz="2000" dirty="0"/>
                  <a:t>: Any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also a shortest path.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2"/>
                <a:stretch>
                  <a:fillRect l="-772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3048000" y="2971800"/>
            <a:ext cx="3165110" cy="310754"/>
            <a:chOff x="3048000" y="2968823"/>
            <a:chExt cx="3165110" cy="310754"/>
          </a:xfrm>
        </p:grpSpPr>
        <p:sp>
          <p:nvSpPr>
            <p:cNvPr id="29" name="TextBox 28"/>
            <p:cNvSpPr txBox="1"/>
            <p:nvPr/>
          </p:nvSpPr>
          <p:spPr>
            <a:xfrm>
              <a:off x="40386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-20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12090" y="29718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912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-55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48000" y="2968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70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423792" y="3730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2924362" y="1752600"/>
            <a:ext cx="3676276" cy="841177"/>
            <a:chOff x="2924362" y="1752600"/>
            <a:chExt cx="3676276" cy="841177"/>
          </a:xfrm>
        </p:grpSpPr>
        <p:sp>
          <p:nvSpPr>
            <p:cNvPr id="59" name="TextBox 58"/>
            <p:cNvSpPr txBox="1"/>
            <p:nvPr/>
          </p:nvSpPr>
          <p:spPr>
            <a:xfrm>
              <a:off x="374739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676962" y="1752600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60660" y="1752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24600" y="2283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24362" y="2286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2819400" y="2057398"/>
            <a:ext cx="3668820" cy="838202"/>
            <a:chOff x="2819400" y="2057398"/>
            <a:chExt cx="3668820" cy="838202"/>
          </a:xfrm>
        </p:grpSpPr>
        <p:cxnSp>
          <p:nvCxnSpPr>
            <p:cNvPr id="158" name="Straight Connector 157"/>
            <p:cNvCxnSpPr/>
            <p:nvPr/>
          </p:nvCxnSpPr>
          <p:spPr>
            <a:xfrm flipH="1">
              <a:off x="2819400" y="2111281"/>
              <a:ext cx="637562" cy="784319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587044" y="2057398"/>
              <a:ext cx="76200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4495800" y="2057398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5334000" y="2057399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 flipV="1">
              <a:off x="6155526" y="2111280"/>
              <a:ext cx="332694" cy="78431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/>
          <p:cNvGrpSpPr/>
          <p:nvPr/>
        </p:nvGrpSpPr>
        <p:grpSpPr>
          <a:xfrm>
            <a:off x="4676962" y="2590799"/>
            <a:ext cx="1800038" cy="1143001"/>
            <a:chOff x="4829362" y="2743199"/>
            <a:chExt cx="1800038" cy="1143001"/>
          </a:xfrm>
        </p:grpSpPr>
        <p:sp>
          <p:nvSpPr>
            <p:cNvPr id="170" name="Arc 169"/>
            <p:cNvSpPr/>
            <p:nvPr/>
          </p:nvSpPr>
          <p:spPr>
            <a:xfrm rot="10800000">
              <a:off x="4829362" y="2743199"/>
              <a:ext cx="1800038" cy="1143001"/>
            </a:xfrm>
            <a:prstGeom prst="arc">
              <a:avLst>
                <a:gd name="adj1" fmla="val 10248252"/>
                <a:gd name="adj2" fmla="val 0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 flipV="1">
              <a:off x="4829362" y="3162299"/>
              <a:ext cx="0" cy="1905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676962" y="2590800"/>
            <a:ext cx="1800038" cy="1143001"/>
            <a:chOff x="6234808" y="3429000"/>
            <a:chExt cx="1613792" cy="1143000"/>
          </a:xfrm>
        </p:grpSpPr>
        <p:sp>
          <p:nvSpPr>
            <p:cNvPr id="71" name="Arc 70"/>
            <p:cNvSpPr/>
            <p:nvPr/>
          </p:nvSpPr>
          <p:spPr>
            <a:xfrm rot="10800000">
              <a:off x="6234808" y="3429000"/>
              <a:ext cx="1613792" cy="1143000"/>
            </a:xfrm>
            <a:prstGeom prst="arc">
              <a:avLst>
                <a:gd name="adj1" fmla="val 10248252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6234808" y="3848100"/>
              <a:ext cx="0" cy="190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2819400" y="1981199"/>
            <a:ext cx="3668820" cy="914401"/>
            <a:chOff x="2819400" y="1981200"/>
            <a:chExt cx="3668820" cy="914401"/>
          </a:xfrm>
        </p:grpSpPr>
        <p:grpSp>
          <p:nvGrpSpPr>
            <p:cNvPr id="180" name="Group 179"/>
            <p:cNvGrpSpPr/>
            <p:nvPr/>
          </p:nvGrpSpPr>
          <p:grpSpPr>
            <a:xfrm>
              <a:off x="3352800" y="1981200"/>
              <a:ext cx="380232" cy="457200"/>
              <a:chOff x="4566356" y="2819400"/>
              <a:chExt cx="380232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5" name="TextBox 1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6" name="Oval 195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4267200" y="1981200"/>
              <a:ext cx="377026" cy="457200"/>
              <a:chOff x="4566356" y="2819400"/>
              <a:chExt cx="377026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TextBox 192"/>
                  <p:cNvSpPr txBox="1"/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3" name="TextBox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4" name="Oval 19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5105400" y="1981200"/>
              <a:ext cx="354584" cy="457200"/>
              <a:chOff x="4566356" y="2819400"/>
              <a:chExt cx="35458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1" name="TextBox 1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2" name="Oval 191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5867400" y="1981200"/>
              <a:ext cx="367408" cy="457200"/>
              <a:chOff x="4490156" y="2819400"/>
              <a:chExt cx="367408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TextBox 188"/>
                  <p:cNvSpPr txBox="1"/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9" name="TextBox 1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0" name="Oval 18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4" name="Straight Arrow Connector 183"/>
            <p:cNvCxnSpPr>
              <a:endCxn id="196" idx="3"/>
            </p:cNvCxnSpPr>
            <p:nvPr/>
          </p:nvCxnSpPr>
          <p:spPr>
            <a:xfrm flipV="1">
              <a:off x="2819400" y="2111282"/>
              <a:ext cx="637562" cy="7843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196" idx="6"/>
              <a:endCxn id="194" idx="2"/>
            </p:cNvCxnSpPr>
            <p:nvPr/>
          </p:nvCxnSpPr>
          <p:spPr>
            <a:xfrm>
              <a:off x="3587044" y="20574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endCxn id="192" idx="2"/>
            </p:cNvCxnSpPr>
            <p:nvPr/>
          </p:nvCxnSpPr>
          <p:spPr>
            <a:xfrm>
              <a:off x="44958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>
              <a:endCxn id="190" idx="2"/>
            </p:cNvCxnSpPr>
            <p:nvPr/>
          </p:nvCxnSpPr>
          <p:spPr>
            <a:xfrm>
              <a:off x="53340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190" idx="5"/>
            </p:cNvCxnSpPr>
            <p:nvPr/>
          </p:nvCxnSpPr>
          <p:spPr>
            <a:xfrm>
              <a:off x="6155526" y="2111282"/>
              <a:ext cx="332694" cy="784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4724400" y="2971799"/>
            <a:ext cx="838200" cy="1"/>
            <a:chOff x="4724400" y="2971799"/>
            <a:chExt cx="838200" cy="1"/>
          </a:xfrm>
        </p:grpSpPr>
        <p:cxnSp>
          <p:nvCxnSpPr>
            <p:cNvPr id="177" name="Straight Connector 176"/>
            <p:cNvCxnSpPr>
              <a:endCxn id="17" idx="2"/>
            </p:cNvCxnSpPr>
            <p:nvPr/>
          </p:nvCxnSpPr>
          <p:spPr>
            <a:xfrm>
              <a:off x="4724400" y="2971800"/>
              <a:ext cx="7676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5283740" y="2971799"/>
              <a:ext cx="278860" cy="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343400" y="2895600"/>
              <a:ext cx="386644" cy="445532"/>
              <a:chOff x="4413956" y="2819400"/>
              <a:chExt cx="386644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75756" y="2895600"/>
              <a:ext cx="386644" cy="457200"/>
              <a:chOff x="4566356" y="2819400"/>
              <a:chExt cx="38664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>
              <a:stCxn id="7" idx="6"/>
              <a:endCxn id="14" idx="2"/>
            </p:cNvCxnSpPr>
            <p:nvPr/>
          </p:nvCxnSpPr>
          <p:spPr>
            <a:xfrm>
              <a:off x="2895600" y="2971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0" idx="2"/>
            </p:cNvCxnSpPr>
            <p:nvPr/>
          </p:nvCxnSpPr>
          <p:spPr>
            <a:xfrm>
              <a:off x="38100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7244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524000" y="1535668"/>
            <a:ext cx="30168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19050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40</a:t>
            </a:r>
          </a:p>
        </p:txBody>
      </p:sp>
      <p:sp>
        <p:nvSpPr>
          <p:cNvPr id="79" name="&quot;No&quot; Symbol 78"/>
          <p:cNvSpPr/>
          <p:nvPr/>
        </p:nvSpPr>
        <p:spPr>
          <a:xfrm>
            <a:off x="76200" y="1143000"/>
            <a:ext cx="457200" cy="457200"/>
          </a:xfrm>
          <a:prstGeom prst="noSmoking">
            <a:avLst>
              <a:gd name="adj" fmla="val 1160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wn Ribbon 24"/>
          <p:cNvSpPr/>
          <p:nvPr/>
        </p:nvSpPr>
        <p:spPr>
          <a:xfrm>
            <a:off x="6051104" y="4038600"/>
            <a:ext cx="3007078" cy="1113782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This example illustrates that the </a:t>
            </a:r>
            <a:r>
              <a:rPr lang="en-US" sz="1200" b="1" dirty="0">
                <a:solidFill>
                  <a:schemeClr val="tx1"/>
                </a:solidFill>
              </a:rPr>
              <a:t>optimal </a:t>
            </a:r>
            <a:r>
              <a:rPr lang="en-US" sz="1200" b="1" dirty="0" err="1">
                <a:solidFill>
                  <a:schemeClr val="tx1"/>
                </a:solidFill>
              </a:rPr>
              <a:t>subpath</a:t>
            </a:r>
            <a:r>
              <a:rPr lang="en-US" sz="1200" b="1" dirty="0">
                <a:solidFill>
                  <a:schemeClr val="tx1"/>
                </a:solidFill>
              </a:rPr>
              <a:t> property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u="sng" dirty="0">
                <a:solidFill>
                  <a:schemeClr val="tx1"/>
                </a:solidFill>
              </a:rPr>
              <a:t>may</a:t>
            </a:r>
            <a:r>
              <a:rPr lang="en-US" sz="1200" dirty="0">
                <a:solidFill>
                  <a:schemeClr val="tx1"/>
                </a:solidFill>
              </a:rPr>
              <a:t> get violated when the edge weights are negative.</a:t>
            </a:r>
          </a:p>
        </p:txBody>
      </p:sp>
      <p:sp>
        <p:nvSpPr>
          <p:cNvPr id="28" name="Cloud Callout 27"/>
          <p:cNvSpPr/>
          <p:nvPr/>
        </p:nvSpPr>
        <p:spPr>
          <a:xfrm>
            <a:off x="3412322" y="3048000"/>
            <a:ext cx="1933019" cy="773160"/>
          </a:xfrm>
          <a:prstGeom prst="cloudCallout">
            <a:avLst>
              <a:gd name="adj1" fmla="val -28777"/>
              <a:gd name="adj2" fmla="val 8036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What to do ? </a:t>
            </a:r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𝑸</m:t>
                    </m:r>
                    <m:r>
                      <a:rPr lang="en-US" b="1" i="1" dirty="0" smtClean="0">
                        <a:latin typeface="Cambria Math"/>
                      </a:rPr>
                      <m:t>∷(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 is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858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Down Arrow 31"/>
          <p:cNvSpPr/>
          <p:nvPr/>
        </p:nvSpPr>
        <p:spPr>
          <a:xfrm rot="1878908">
            <a:off x="3369558" y="4725437"/>
            <a:ext cx="265847" cy="60498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218272" y="5486400"/>
            <a:ext cx="2292572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tx1"/>
                </a:solidFill>
              </a:rPr>
              <a:t>Start all over from scratch to solve the shortest paths  problem in graph with –</a:t>
            </a:r>
            <a:r>
              <a:rPr lang="en-US" sz="1400" dirty="0" err="1">
                <a:solidFill>
                  <a:schemeClr val="tx1"/>
                </a:solidFill>
              </a:rPr>
              <a:t>ve</a:t>
            </a:r>
            <a:r>
              <a:rPr lang="en-US" sz="1400" dirty="0">
                <a:solidFill>
                  <a:schemeClr val="tx1"/>
                </a:solidFill>
              </a:rPr>
              <a:t> edge weights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4988669" y="5486400"/>
            <a:ext cx="2438400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tx1"/>
                </a:solidFill>
              </a:rPr>
              <a:t>Let us investigate like a true researcher for the exact cause of the violation of the optimal </a:t>
            </a:r>
            <a:r>
              <a:rPr lang="en-US" sz="1400" dirty="0" err="1">
                <a:solidFill>
                  <a:schemeClr val="tx1"/>
                </a:solidFill>
              </a:rPr>
              <a:t>subpath</a:t>
            </a:r>
            <a:r>
              <a:rPr lang="en-US" sz="1400" dirty="0">
                <a:solidFill>
                  <a:schemeClr val="tx1"/>
                </a:solidFill>
              </a:rPr>
              <a:t> property.</a:t>
            </a:r>
          </a:p>
        </p:txBody>
      </p:sp>
      <p:sp>
        <p:nvSpPr>
          <p:cNvPr id="84" name="Down Arrow 83"/>
          <p:cNvSpPr/>
          <p:nvPr/>
        </p:nvSpPr>
        <p:spPr>
          <a:xfrm rot="19390715">
            <a:off x="5141980" y="4743720"/>
            <a:ext cx="265847" cy="60498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-Shape 33"/>
          <p:cNvSpPr/>
          <p:nvPr/>
        </p:nvSpPr>
        <p:spPr>
          <a:xfrm rot="19493833">
            <a:off x="7490443" y="5542287"/>
            <a:ext cx="552424" cy="294130"/>
          </a:xfrm>
          <a:prstGeom prst="corner">
            <a:avLst>
              <a:gd name="adj1" fmla="val 33177"/>
              <a:gd name="adj2" fmla="val 28083"/>
            </a:avLst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703277" y="5556725"/>
            <a:ext cx="1219200" cy="4117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Give up !</a:t>
            </a:r>
          </a:p>
        </p:txBody>
      </p:sp>
      <p:sp>
        <p:nvSpPr>
          <p:cNvPr id="88" name="Down Arrow 87"/>
          <p:cNvSpPr/>
          <p:nvPr/>
        </p:nvSpPr>
        <p:spPr>
          <a:xfrm>
            <a:off x="4229953" y="4877837"/>
            <a:ext cx="265847" cy="60498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loud Callout 88"/>
          <p:cNvSpPr/>
          <p:nvPr/>
        </p:nvSpPr>
        <p:spPr>
          <a:xfrm>
            <a:off x="3062381" y="5556725"/>
            <a:ext cx="1704419" cy="604392"/>
          </a:xfrm>
          <a:prstGeom prst="cloudCallout">
            <a:avLst>
              <a:gd name="adj1" fmla="val -28777"/>
              <a:gd name="adj2" fmla="val 8036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But how ?</a:t>
            </a:r>
          </a:p>
        </p:txBody>
      </p:sp>
      <p:sp>
        <p:nvSpPr>
          <p:cNvPr id="90" name="Down Ribbon 89"/>
          <p:cNvSpPr/>
          <p:nvPr/>
        </p:nvSpPr>
        <p:spPr>
          <a:xfrm>
            <a:off x="0" y="5364490"/>
            <a:ext cx="3352800" cy="80771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Instead of working with these numbers (2,-3,10,…), consider a </a:t>
            </a:r>
            <a:r>
              <a:rPr lang="en-US" sz="1200" b="1" dirty="0">
                <a:solidFill>
                  <a:schemeClr val="tx1"/>
                </a:solidFill>
              </a:rPr>
              <a:t>generic example </a:t>
            </a:r>
            <a:r>
              <a:rPr lang="en-US" sz="1200" dirty="0">
                <a:solidFill>
                  <a:schemeClr val="tx1"/>
                </a:solidFill>
              </a:rPr>
              <a:t>where the property fails.</a:t>
            </a:r>
          </a:p>
        </p:txBody>
      </p:sp>
    </p:spTree>
    <p:extLst>
      <p:ext uri="{BB962C8B-B14F-4D97-AF65-F5344CB8AC3E}">
        <p14:creationId xmlns:p14="http://schemas.microsoft.com/office/powerpoint/2010/main" val="221520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25" grpId="0" animBg="1"/>
      <p:bldP spid="25" grpId="1" animBg="1"/>
      <p:bldP spid="28" grpId="0" animBg="1"/>
      <p:bldP spid="28" grpId="1" animBg="1"/>
      <p:bldP spid="32" grpId="0" animBg="1"/>
      <p:bldP spid="32" grpId="1" animBg="1"/>
      <p:bldP spid="33" grpId="0" animBg="1"/>
      <p:bldP spid="33" grpId="1" animBg="1"/>
      <p:bldP spid="83" grpId="0" animBg="1"/>
      <p:bldP spid="84" grpId="0" animBg="1"/>
      <p:bldP spid="84" grpId="1" animBg="1"/>
      <p:bldP spid="34" grpId="0" animBg="1"/>
      <p:bldP spid="36" grpId="0" animBg="1"/>
      <p:bldP spid="36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Violating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When can the shortest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path pass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dirty="0"/>
                  <a:t>       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𝑪</m:t>
                    </m:r>
                    <m:r>
                      <a:rPr lang="en-US" sz="1800" b="1" i="1" dirty="0" smtClean="0"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latin typeface="Cambria Math"/>
                      </a:rPr>
                      <m:t>𝝉</m:t>
                    </m:r>
                    <m:r>
                      <a:rPr lang="en-US" sz="1800" b="1" i="1" dirty="0" smtClean="0"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latin typeface="Cambria Math"/>
                      </a:rPr>
                      <m:t>𝜷</m:t>
                    </m:r>
                    <m:r>
                      <a:rPr lang="en-US" sz="1800" b="1" i="1" dirty="0" smtClean="0">
                        <a:latin typeface="Cambria Math"/>
                      </a:rPr>
                      <m:t>&lt;</m:t>
                    </m:r>
                    <m:r>
                      <a:rPr lang="en-US" sz="1800" b="1" i="1" dirty="0" smtClean="0">
                        <a:latin typeface="Cambria Math"/>
                      </a:rPr>
                      <m:t>𝜶</m:t>
                    </m:r>
                    <m:r>
                      <a:rPr lang="en-US" sz="1800" b="1" i="1" dirty="0" smtClean="0"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latin typeface="Cambria Math"/>
                      </a:rPr>
                      <m:t>𝜷</m:t>
                    </m:r>
                  </m:oMath>
                </a14:m>
                <a:endParaRPr lang="en-US" sz="1800" b="1" dirty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𝜶</m:t>
                    </m:r>
                    <m:r>
                      <a:rPr lang="en-US" sz="1800" b="1" i="1" dirty="0" smtClean="0"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latin typeface="Cambria Math"/>
                      </a:rPr>
                      <m:t>𝜷</m:t>
                    </m:r>
                    <m:r>
                      <a:rPr lang="en-US" sz="1800" b="1" i="1" dirty="0" smtClean="0"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latin typeface="Cambria Math"/>
                      </a:rPr>
                      <m:t>𝜸</m:t>
                    </m:r>
                    <m:r>
                      <a:rPr lang="en-US" sz="1800" b="1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𝝉</m:t>
                    </m:r>
                    <m:r>
                      <a:rPr lang="en-US" sz="1800" b="1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𝜷</m:t>
                    </m:r>
                    <m:r>
                      <a:rPr lang="en-US" sz="1800" b="1" i="1" dirty="0"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latin typeface="Cambria Math"/>
                      </a:rPr>
                      <m:t>𝜶</m:t>
                    </m:r>
                    <m:r>
                      <a:rPr lang="en-US" sz="1800" b="1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𝜷</m:t>
                    </m:r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741" t="-616" b="-4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cxnSp>
          <p:nvCxnSpPr>
            <p:cNvPr id="24" name="Straight Arrow Connector 23"/>
            <p:cNvCxnSpPr>
              <a:stCxn id="7" idx="6"/>
              <a:endCxn id="17" idx="2"/>
            </p:cNvCxnSpPr>
            <p:nvPr/>
          </p:nvCxnSpPr>
          <p:spPr>
            <a:xfrm>
              <a:off x="2895600" y="2971800"/>
              <a:ext cx="2596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>
          <a:xfrm>
            <a:off x="2917371" y="1811817"/>
            <a:ext cx="3623923" cy="1164751"/>
          </a:xfrm>
          <a:custGeom>
            <a:avLst/>
            <a:gdLst>
              <a:gd name="connsiteX0" fmla="*/ 0 w 3623923"/>
              <a:gd name="connsiteY0" fmla="*/ 1149097 h 1176143"/>
              <a:gd name="connsiteX1" fmla="*/ 468086 w 3623923"/>
              <a:gd name="connsiteY1" fmla="*/ 1170869 h 1176143"/>
              <a:gd name="connsiteX2" fmla="*/ 696686 w 3623923"/>
              <a:gd name="connsiteY2" fmla="*/ 1062012 h 1176143"/>
              <a:gd name="connsiteX3" fmla="*/ 870858 w 3623923"/>
              <a:gd name="connsiteY3" fmla="*/ 746326 h 1176143"/>
              <a:gd name="connsiteX4" fmla="*/ 1349829 w 3623923"/>
              <a:gd name="connsiteY4" fmla="*/ 60526 h 1176143"/>
              <a:gd name="connsiteX5" fmla="*/ 2090058 w 3623923"/>
              <a:gd name="connsiteY5" fmla="*/ 289126 h 1176143"/>
              <a:gd name="connsiteX6" fmla="*/ 3015343 w 3623923"/>
              <a:gd name="connsiteY6" fmla="*/ 6097 h 1176143"/>
              <a:gd name="connsiteX7" fmla="*/ 3559629 w 3623923"/>
              <a:gd name="connsiteY7" fmla="*/ 180269 h 1176143"/>
              <a:gd name="connsiteX8" fmla="*/ 3592286 w 3623923"/>
              <a:gd name="connsiteY8" fmla="*/ 1083783 h 1176143"/>
              <a:gd name="connsiteX0" fmla="*/ 0 w 3623923"/>
              <a:gd name="connsiteY0" fmla="*/ 1149097 h 1186401"/>
              <a:gd name="connsiteX1" fmla="*/ 468086 w 3623923"/>
              <a:gd name="connsiteY1" fmla="*/ 1170869 h 1186401"/>
              <a:gd name="connsiteX2" fmla="*/ 762000 w 3623923"/>
              <a:gd name="connsiteY2" fmla="*/ 920498 h 1186401"/>
              <a:gd name="connsiteX3" fmla="*/ 870858 w 3623923"/>
              <a:gd name="connsiteY3" fmla="*/ 746326 h 1186401"/>
              <a:gd name="connsiteX4" fmla="*/ 1349829 w 3623923"/>
              <a:gd name="connsiteY4" fmla="*/ 60526 h 1186401"/>
              <a:gd name="connsiteX5" fmla="*/ 2090058 w 3623923"/>
              <a:gd name="connsiteY5" fmla="*/ 289126 h 1186401"/>
              <a:gd name="connsiteX6" fmla="*/ 3015343 w 3623923"/>
              <a:gd name="connsiteY6" fmla="*/ 6097 h 1186401"/>
              <a:gd name="connsiteX7" fmla="*/ 3559629 w 3623923"/>
              <a:gd name="connsiteY7" fmla="*/ 180269 h 1186401"/>
              <a:gd name="connsiteX8" fmla="*/ 3592286 w 3623923"/>
              <a:gd name="connsiteY8" fmla="*/ 1083783 h 1186401"/>
              <a:gd name="connsiteX0" fmla="*/ 0 w 3623923"/>
              <a:gd name="connsiteY0" fmla="*/ 1149097 h 1164751"/>
              <a:gd name="connsiteX1" fmla="*/ 478972 w 3623923"/>
              <a:gd name="connsiteY1" fmla="*/ 1138212 h 1164751"/>
              <a:gd name="connsiteX2" fmla="*/ 762000 w 3623923"/>
              <a:gd name="connsiteY2" fmla="*/ 920498 h 1164751"/>
              <a:gd name="connsiteX3" fmla="*/ 870858 w 3623923"/>
              <a:gd name="connsiteY3" fmla="*/ 746326 h 1164751"/>
              <a:gd name="connsiteX4" fmla="*/ 1349829 w 3623923"/>
              <a:gd name="connsiteY4" fmla="*/ 60526 h 1164751"/>
              <a:gd name="connsiteX5" fmla="*/ 2090058 w 3623923"/>
              <a:gd name="connsiteY5" fmla="*/ 289126 h 1164751"/>
              <a:gd name="connsiteX6" fmla="*/ 3015343 w 3623923"/>
              <a:gd name="connsiteY6" fmla="*/ 6097 h 1164751"/>
              <a:gd name="connsiteX7" fmla="*/ 3559629 w 3623923"/>
              <a:gd name="connsiteY7" fmla="*/ 180269 h 1164751"/>
              <a:gd name="connsiteX8" fmla="*/ 3592286 w 3623923"/>
              <a:gd name="connsiteY8" fmla="*/ 1083783 h 116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3923" h="1164751">
                <a:moveTo>
                  <a:pt x="0" y="1149097"/>
                </a:moveTo>
                <a:cubicBezTo>
                  <a:pt x="175986" y="1167240"/>
                  <a:pt x="351972" y="1176312"/>
                  <a:pt x="478972" y="1138212"/>
                </a:cubicBezTo>
                <a:cubicBezTo>
                  <a:pt x="605972" y="1100112"/>
                  <a:pt x="696686" y="985812"/>
                  <a:pt x="762000" y="920498"/>
                </a:cubicBezTo>
                <a:cubicBezTo>
                  <a:pt x="827314" y="855184"/>
                  <a:pt x="772887" y="889655"/>
                  <a:pt x="870858" y="746326"/>
                </a:cubicBezTo>
                <a:cubicBezTo>
                  <a:pt x="968829" y="602997"/>
                  <a:pt x="1146629" y="136726"/>
                  <a:pt x="1349829" y="60526"/>
                </a:cubicBezTo>
                <a:cubicBezTo>
                  <a:pt x="1553029" y="-15674"/>
                  <a:pt x="1812472" y="298197"/>
                  <a:pt x="2090058" y="289126"/>
                </a:cubicBezTo>
                <a:cubicBezTo>
                  <a:pt x="2367644" y="280055"/>
                  <a:pt x="2770415" y="24240"/>
                  <a:pt x="3015343" y="6097"/>
                </a:cubicBezTo>
                <a:cubicBezTo>
                  <a:pt x="3260271" y="-12046"/>
                  <a:pt x="3463472" y="655"/>
                  <a:pt x="3559629" y="180269"/>
                </a:cubicBezTo>
                <a:cubicBezTo>
                  <a:pt x="3655786" y="359883"/>
                  <a:pt x="3624036" y="721833"/>
                  <a:pt x="3592286" y="1083783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832534" y="2971800"/>
            <a:ext cx="2980310" cy="1291517"/>
          </a:xfrm>
          <a:custGeom>
            <a:avLst/>
            <a:gdLst>
              <a:gd name="connsiteX0" fmla="*/ 2709780 w 2958540"/>
              <a:gd name="connsiteY0" fmla="*/ 65314 h 1291517"/>
              <a:gd name="connsiteX1" fmla="*/ 2720666 w 2958540"/>
              <a:gd name="connsiteY1" fmla="*/ 478971 h 1291517"/>
              <a:gd name="connsiteX2" fmla="*/ 2883952 w 2958540"/>
              <a:gd name="connsiteY2" fmla="*/ 762000 h 1291517"/>
              <a:gd name="connsiteX3" fmla="*/ 2796866 w 2958540"/>
              <a:gd name="connsiteY3" fmla="*/ 1284514 h 1291517"/>
              <a:gd name="connsiteX4" fmla="*/ 1120466 w 2958540"/>
              <a:gd name="connsiteY4" fmla="*/ 1066800 h 1291517"/>
              <a:gd name="connsiteX5" fmla="*/ 108095 w 2958540"/>
              <a:gd name="connsiteY5" fmla="*/ 1121229 h 1291517"/>
              <a:gd name="connsiteX6" fmla="*/ 75437 w 2958540"/>
              <a:gd name="connsiteY6" fmla="*/ 631371 h 1291517"/>
              <a:gd name="connsiteX7" fmla="*/ 521752 w 2958540"/>
              <a:gd name="connsiteY7" fmla="*/ 326571 h 1291517"/>
              <a:gd name="connsiteX8" fmla="*/ 587066 w 2958540"/>
              <a:gd name="connsiteY8" fmla="*/ 0 h 1291517"/>
              <a:gd name="connsiteX0" fmla="*/ 2709780 w 2980310"/>
              <a:gd name="connsiteY0" fmla="*/ 65314 h 1291517"/>
              <a:gd name="connsiteX1" fmla="*/ 2720666 w 2980310"/>
              <a:gd name="connsiteY1" fmla="*/ 478971 h 1291517"/>
              <a:gd name="connsiteX2" fmla="*/ 2883952 w 2980310"/>
              <a:gd name="connsiteY2" fmla="*/ 762000 h 1291517"/>
              <a:gd name="connsiteX3" fmla="*/ 2796866 w 2980310"/>
              <a:gd name="connsiteY3" fmla="*/ 1284514 h 1291517"/>
              <a:gd name="connsiteX4" fmla="*/ 1120466 w 2980310"/>
              <a:gd name="connsiteY4" fmla="*/ 1066800 h 1291517"/>
              <a:gd name="connsiteX5" fmla="*/ 108095 w 2980310"/>
              <a:gd name="connsiteY5" fmla="*/ 1121229 h 1291517"/>
              <a:gd name="connsiteX6" fmla="*/ 75437 w 2980310"/>
              <a:gd name="connsiteY6" fmla="*/ 631371 h 1291517"/>
              <a:gd name="connsiteX7" fmla="*/ 521752 w 2980310"/>
              <a:gd name="connsiteY7" fmla="*/ 326571 h 1291517"/>
              <a:gd name="connsiteX8" fmla="*/ 587066 w 2980310"/>
              <a:gd name="connsiteY8" fmla="*/ 0 h 129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0310" h="1291517">
                <a:moveTo>
                  <a:pt x="2709780" y="65314"/>
                </a:moveTo>
                <a:cubicBezTo>
                  <a:pt x="2700708" y="214085"/>
                  <a:pt x="2691637" y="362857"/>
                  <a:pt x="2720666" y="478971"/>
                </a:cubicBezTo>
                <a:cubicBezTo>
                  <a:pt x="2749695" y="595085"/>
                  <a:pt x="2805938" y="627743"/>
                  <a:pt x="2883952" y="762000"/>
                </a:cubicBezTo>
                <a:cubicBezTo>
                  <a:pt x="2961966" y="896257"/>
                  <a:pt x="3090780" y="1233714"/>
                  <a:pt x="2796866" y="1284514"/>
                </a:cubicBezTo>
                <a:cubicBezTo>
                  <a:pt x="2502952" y="1335314"/>
                  <a:pt x="1568594" y="1094014"/>
                  <a:pt x="1120466" y="1066800"/>
                </a:cubicBezTo>
                <a:cubicBezTo>
                  <a:pt x="672338" y="1039586"/>
                  <a:pt x="282266" y="1193801"/>
                  <a:pt x="108095" y="1121229"/>
                </a:cubicBezTo>
                <a:cubicBezTo>
                  <a:pt x="-66077" y="1048658"/>
                  <a:pt x="6494" y="763814"/>
                  <a:pt x="75437" y="631371"/>
                </a:cubicBezTo>
                <a:cubicBezTo>
                  <a:pt x="144380" y="498928"/>
                  <a:pt x="436481" y="431799"/>
                  <a:pt x="521752" y="326571"/>
                </a:cubicBezTo>
                <a:cubicBezTo>
                  <a:pt x="607023" y="221343"/>
                  <a:pt x="597044" y="110671"/>
                  <a:pt x="587066" y="0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2" idx="8"/>
          </p:cNvCxnSpPr>
          <p:nvPr/>
        </p:nvCxnSpPr>
        <p:spPr>
          <a:xfrm>
            <a:off x="4419600" y="2971800"/>
            <a:ext cx="1072444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638800" y="2971800"/>
            <a:ext cx="76764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34000" y="1459468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459468"/>
                <a:ext cx="38555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653046" y="29718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𝜶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046" y="2971800"/>
                <a:ext cx="393056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2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712344" y="2971800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344" y="2971800"/>
                <a:ext cx="39466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791200" y="2983468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983468"/>
                <a:ext cx="377026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033174" y="40502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𝝉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74" y="4050268"/>
                <a:ext cx="354584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9600" y="4953001"/>
                <a:ext cx="21951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/>
                        </a:rPr>
                        <m:t>𝜶</m:t>
                      </m:r>
                      <m:r>
                        <a:rPr lang="en-US" b="1" i="1" dirty="0">
                          <a:latin typeface="Cambria Math"/>
                        </a:rPr>
                        <m:t>+</m:t>
                      </m:r>
                      <m:r>
                        <a:rPr lang="en-US" b="1" i="1" dirty="0">
                          <a:latin typeface="Cambria Math"/>
                        </a:rPr>
                        <m:t>𝜷</m:t>
                      </m:r>
                      <m:r>
                        <a:rPr lang="en-US" b="1" i="1" dirty="0">
                          <a:latin typeface="Cambria Math"/>
                        </a:rPr>
                        <m:t>+</m:t>
                      </m:r>
                      <m:r>
                        <a:rPr lang="en-US" b="1" i="1" dirty="0">
                          <a:latin typeface="Cambria Math"/>
                        </a:rPr>
                        <m:t>𝜸</m:t>
                      </m:r>
                      <m:r>
                        <a:rPr lang="en-US" b="1" i="1" dirty="0">
                          <a:latin typeface="Cambria Math"/>
                        </a:rPr>
                        <m:t>≤</m:t>
                      </m:r>
                      <m:r>
                        <a:rPr lang="en-US" b="1" i="1" dirty="0"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953001"/>
                <a:ext cx="2195177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200" y="5943600"/>
                <a:ext cx="1939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𝜸</m:t>
                    </m:r>
                    <m:r>
                      <a:rPr lang="en-US" b="1" i="1" dirty="0">
                        <a:latin typeface="Cambria Math"/>
                      </a:rPr>
                      <m:t>+ </m:t>
                    </m:r>
                    <m:r>
                      <a:rPr lang="en-US" b="1" i="1" dirty="0">
                        <a:latin typeface="Cambria Math"/>
                      </a:rPr>
                      <m:t>𝝉</m:t>
                    </m:r>
                    <m:r>
                      <a:rPr lang="en-US" b="1" i="1" dirty="0" smtClean="0"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latin typeface="Cambria Math"/>
                      </a:rPr>
                      <m:t>𝜷</m:t>
                    </m:r>
                    <m:r>
                      <a:rPr lang="en-US" b="1" i="1" dirty="0">
                        <a:latin typeface="Cambria Math"/>
                      </a:rPr>
                      <m:t>&lt;</m:t>
                    </m:r>
                    <m:r>
                      <a:rPr lang="en-US" b="1" i="1" dirty="0">
                        <a:latin typeface="Cambria Math"/>
                      </a:rPr>
                      <m:t>𝟎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943600"/>
                <a:ext cx="1939955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2516" t="-9836" r="-4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loud Callout 29"/>
              <p:cNvSpPr/>
              <p:nvPr/>
            </p:nvSpPr>
            <p:spPr>
              <a:xfrm>
                <a:off x="6573945" y="818735"/>
                <a:ext cx="2585224" cy="1281465"/>
              </a:xfrm>
              <a:prstGeom prst="cloudCallout">
                <a:avLst>
                  <a:gd name="adj1" fmla="val -25991"/>
                  <a:gd name="adj2" fmla="val 788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does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𝜸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𝝉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correspond to ?</a:t>
                </a:r>
              </a:p>
            </p:txBody>
          </p:sp>
        </mc:Choice>
        <mc:Fallback xmlns="">
          <p:sp>
            <p:nvSpPr>
              <p:cNvPr id="30" name="Cloud Callout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45" y="818735"/>
                <a:ext cx="2585224" cy="1281465"/>
              </a:xfrm>
              <a:prstGeom prst="cloudCallout">
                <a:avLst>
                  <a:gd name="adj1" fmla="val -25991"/>
                  <a:gd name="adj2" fmla="val 78852"/>
                </a:avLst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2939783" y="4909067"/>
                <a:ext cx="3613417" cy="348733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Because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the shortest path</a:t>
                </a:r>
                <a:endParaRPr lang="en-US" dirty="0"/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783" y="4909067"/>
                <a:ext cx="3613417" cy="348733"/>
              </a:xfrm>
              <a:prstGeom prst="roundRect">
                <a:avLst/>
              </a:prstGeom>
              <a:blipFill rotWithShape="1">
                <a:blip r:embed="rId20"/>
                <a:stretch>
                  <a:fillRect t="-6452" r="-167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2917371" y="5257800"/>
                <a:ext cx="6226629" cy="348733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Since the green path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:r>
                  <a:rPr lang="en-US" b="1" dirty="0">
                    <a:solidFill>
                      <a:schemeClr val="tx1"/>
                    </a:solidFill>
                  </a:rPr>
                  <a:t>shorter</a:t>
                </a:r>
                <a:r>
                  <a:rPr lang="en-US" dirty="0">
                    <a:solidFill>
                      <a:schemeClr val="tx1"/>
                    </a:solidFill>
                  </a:rPr>
                  <a:t> than the </a:t>
                </a:r>
                <a:r>
                  <a:rPr lang="en-US" dirty="0" err="1">
                    <a:solidFill>
                      <a:schemeClr val="tx1"/>
                    </a:solidFill>
                  </a:rPr>
                  <a:t>subpath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371" y="5257800"/>
                <a:ext cx="6226629" cy="348733"/>
              </a:xfrm>
              <a:prstGeom prst="roundRect">
                <a:avLst/>
              </a:prstGeom>
              <a:blipFill rotWithShape="1">
                <a:blip r:embed="rId21"/>
                <a:stretch>
                  <a:fillRect t="-8197" r="-13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47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  <p:bldP spid="5" grpId="0"/>
      <p:bldP spid="25" grpId="0" uiExpand="1" animBg="1"/>
      <p:bldP spid="32" grpId="0" uiExpand="1" animBg="1"/>
      <p:bldP spid="22" grpId="0" uiExpand="1"/>
      <p:bldP spid="23" grpId="0" uiExpand="1"/>
      <p:bldP spid="26" grpId="0" uiExpand="1"/>
      <p:bldP spid="28" grpId="0" uiExpand="1"/>
      <p:bldP spid="29" grpId="0" uiExpand="1"/>
      <p:bldP spid="10" grpId="0" uiExpand="1"/>
      <p:bldP spid="10" grpId="1"/>
      <p:bldP spid="11" grpId="0"/>
      <p:bldP spid="30" grpId="0" animBg="1"/>
      <p:bldP spid="9" grpId="0" animBg="1"/>
      <p:bldP spid="9" grpId="1" animBg="1"/>
      <p:bldP spid="31" grpId="0" animBg="1"/>
      <p:bldP spid="3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>
            <a:stCxn id="22" idx="8"/>
          </p:cNvCxnSpPr>
          <p:nvPr/>
        </p:nvCxnSpPr>
        <p:spPr>
          <a:xfrm>
            <a:off x="4419934" y="2971800"/>
            <a:ext cx="1072444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3832868" y="2971800"/>
            <a:ext cx="2980310" cy="1291517"/>
          </a:xfrm>
          <a:custGeom>
            <a:avLst/>
            <a:gdLst>
              <a:gd name="connsiteX0" fmla="*/ 2709780 w 2958540"/>
              <a:gd name="connsiteY0" fmla="*/ 65314 h 1291517"/>
              <a:gd name="connsiteX1" fmla="*/ 2720666 w 2958540"/>
              <a:gd name="connsiteY1" fmla="*/ 478971 h 1291517"/>
              <a:gd name="connsiteX2" fmla="*/ 2883952 w 2958540"/>
              <a:gd name="connsiteY2" fmla="*/ 762000 h 1291517"/>
              <a:gd name="connsiteX3" fmla="*/ 2796866 w 2958540"/>
              <a:gd name="connsiteY3" fmla="*/ 1284514 h 1291517"/>
              <a:gd name="connsiteX4" fmla="*/ 1120466 w 2958540"/>
              <a:gd name="connsiteY4" fmla="*/ 1066800 h 1291517"/>
              <a:gd name="connsiteX5" fmla="*/ 108095 w 2958540"/>
              <a:gd name="connsiteY5" fmla="*/ 1121229 h 1291517"/>
              <a:gd name="connsiteX6" fmla="*/ 75437 w 2958540"/>
              <a:gd name="connsiteY6" fmla="*/ 631371 h 1291517"/>
              <a:gd name="connsiteX7" fmla="*/ 521752 w 2958540"/>
              <a:gd name="connsiteY7" fmla="*/ 326571 h 1291517"/>
              <a:gd name="connsiteX8" fmla="*/ 587066 w 2958540"/>
              <a:gd name="connsiteY8" fmla="*/ 0 h 1291517"/>
              <a:gd name="connsiteX0" fmla="*/ 2709780 w 2980310"/>
              <a:gd name="connsiteY0" fmla="*/ 65314 h 1291517"/>
              <a:gd name="connsiteX1" fmla="*/ 2720666 w 2980310"/>
              <a:gd name="connsiteY1" fmla="*/ 478971 h 1291517"/>
              <a:gd name="connsiteX2" fmla="*/ 2883952 w 2980310"/>
              <a:gd name="connsiteY2" fmla="*/ 762000 h 1291517"/>
              <a:gd name="connsiteX3" fmla="*/ 2796866 w 2980310"/>
              <a:gd name="connsiteY3" fmla="*/ 1284514 h 1291517"/>
              <a:gd name="connsiteX4" fmla="*/ 1120466 w 2980310"/>
              <a:gd name="connsiteY4" fmla="*/ 1066800 h 1291517"/>
              <a:gd name="connsiteX5" fmla="*/ 108095 w 2980310"/>
              <a:gd name="connsiteY5" fmla="*/ 1121229 h 1291517"/>
              <a:gd name="connsiteX6" fmla="*/ 75437 w 2980310"/>
              <a:gd name="connsiteY6" fmla="*/ 631371 h 1291517"/>
              <a:gd name="connsiteX7" fmla="*/ 521752 w 2980310"/>
              <a:gd name="connsiteY7" fmla="*/ 326571 h 1291517"/>
              <a:gd name="connsiteX8" fmla="*/ 587066 w 2980310"/>
              <a:gd name="connsiteY8" fmla="*/ 0 h 129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0310" h="1291517">
                <a:moveTo>
                  <a:pt x="2709780" y="65314"/>
                </a:moveTo>
                <a:cubicBezTo>
                  <a:pt x="2700708" y="214085"/>
                  <a:pt x="2691637" y="362857"/>
                  <a:pt x="2720666" y="478971"/>
                </a:cubicBezTo>
                <a:cubicBezTo>
                  <a:pt x="2749695" y="595085"/>
                  <a:pt x="2805938" y="627743"/>
                  <a:pt x="2883952" y="762000"/>
                </a:cubicBezTo>
                <a:cubicBezTo>
                  <a:pt x="2961966" y="896257"/>
                  <a:pt x="3090780" y="1233714"/>
                  <a:pt x="2796866" y="1284514"/>
                </a:cubicBezTo>
                <a:cubicBezTo>
                  <a:pt x="2502952" y="1335314"/>
                  <a:pt x="1568594" y="1094014"/>
                  <a:pt x="1120466" y="1066800"/>
                </a:cubicBezTo>
                <a:cubicBezTo>
                  <a:pt x="672338" y="1039586"/>
                  <a:pt x="282266" y="1193801"/>
                  <a:pt x="108095" y="1121229"/>
                </a:cubicBezTo>
                <a:cubicBezTo>
                  <a:pt x="-66077" y="1048658"/>
                  <a:pt x="6494" y="763814"/>
                  <a:pt x="75437" y="631371"/>
                </a:cubicBezTo>
                <a:cubicBezTo>
                  <a:pt x="144380" y="498928"/>
                  <a:pt x="436481" y="431799"/>
                  <a:pt x="521752" y="326571"/>
                </a:cubicBezTo>
                <a:cubicBezTo>
                  <a:pt x="607023" y="221343"/>
                  <a:pt x="597044" y="110671"/>
                  <a:pt x="587066" y="0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Violating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When can the shortest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path pass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?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</a:t>
                </a:r>
                <a:r>
                  <a:rPr lang="en-US" sz="1800" dirty="0"/>
                  <a:t>: Weight of the cycle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must be </a:t>
                </a:r>
                <a:r>
                  <a:rPr lang="en-US" sz="1800" b="1" dirty="0"/>
                  <a:t>NEGATIVE</a:t>
                </a:r>
                <a:r>
                  <a:rPr lang="en-US" sz="1800" dirty="0"/>
                  <a:t>.</a:t>
                </a: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cxnSp>
          <p:nvCxnSpPr>
            <p:cNvPr id="24" name="Straight Arrow Connector 23"/>
            <p:cNvCxnSpPr>
              <a:stCxn id="7" idx="6"/>
              <a:endCxn id="17" idx="2"/>
            </p:cNvCxnSpPr>
            <p:nvPr/>
          </p:nvCxnSpPr>
          <p:spPr>
            <a:xfrm>
              <a:off x="2895600" y="2971800"/>
              <a:ext cx="2596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>
          <a:xfrm>
            <a:off x="2917371" y="1811817"/>
            <a:ext cx="3623923" cy="1164751"/>
          </a:xfrm>
          <a:custGeom>
            <a:avLst/>
            <a:gdLst>
              <a:gd name="connsiteX0" fmla="*/ 0 w 3623923"/>
              <a:gd name="connsiteY0" fmla="*/ 1149097 h 1176143"/>
              <a:gd name="connsiteX1" fmla="*/ 468086 w 3623923"/>
              <a:gd name="connsiteY1" fmla="*/ 1170869 h 1176143"/>
              <a:gd name="connsiteX2" fmla="*/ 696686 w 3623923"/>
              <a:gd name="connsiteY2" fmla="*/ 1062012 h 1176143"/>
              <a:gd name="connsiteX3" fmla="*/ 870858 w 3623923"/>
              <a:gd name="connsiteY3" fmla="*/ 746326 h 1176143"/>
              <a:gd name="connsiteX4" fmla="*/ 1349829 w 3623923"/>
              <a:gd name="connsiteY4" fmla="*/ 60526 h 1176143"/>
              <a:gd name="connsiteX5" fmla="*/ 2090058 w 3623923"/>
              <a:gd name="connsiteY5" fmla="*/ 289126 h 1176143"/>
              <a:gd name="connsiteX6" fmla="*/ 3015343 w 3623923"/>
              <a:gd name="connsiteY6" fmla="*/ 6097 h 1176143"/>
              <a:gd name="connsiteX7" fmla="*/ 3559629 w 3623923"/>
              <a:gd name="connsiteY7" fmla="*/ 180269 h 1176143"/>
              <a:gd name="connsiteX8" fmla="*/ 3592286 w 3623923"/>
              <a:gd name="connsiteY8" fmla="*/ 1083783 h 1176143"/>
              <a:gd name="connsiteX0" fmla="*/ 0 w 3623923"/>
              <a:gd name="connsiteY0" fmla="*/ 1149097 h 1186401"/>
              <a:gd name="connsiteX1" fmla="*/ 468086 w 3623923"/>
              <a:gd name="connsiteY1" fmla="*/ 1170869 h 1186401"/>
              <a:gd name="connsiteX2" fmla="*/ 762000 w 3623923"/>
              <a:gd name="connsiteY2" fmla="*/ 920498 h 1186401"/>
              <a:gd name="connsiteX3" fmla="*/ 870858 w 3623923"/>
              <a:gd name="connsiteY3" fmla="*/ 746326 h 1186401"/>
              <a:gd name="connsiteX4" fmla="*/ 1349829 w 3623923"/>
              <a:gd name="connsiteY4" fmla="*/ 60526 h 1186401"/>
              <a:gd name="connsiteX5" fmla="*/ 2090058 w 3623923"/>
              <a:gd name="connsiteY5" fmla="*/ 289126 h 1186401"/>
              <a:gd name="connsiteX6" fmla="*/ 3015343 w 3623923"/>
              <a:gd name="connsiteY6" fmla="*/ 6097 h 1186401"/>
              <a:gd name="connsiteX7" fmla="*/ 3559629 w 3623923"/>
              <a:gd name="connsiteY7" fmla="*/ 180269 h 1186401"/>
              <a:gd name="connsiteX8" fmla="*/ 3592286 w 3623923"/>
              <a:gd name="connsiteY8" fmla="*/ 1083783 h 1186401"/>
              <a:gd name="connsiteX0" fmla="*/ 0 w 3623923"/>
              <a:gd name="connsiteY0" fmla="*/ 1149097 h 1164751"/>
              <a:gd name="connsiteX1" fmla="*/ 478972 w 3623923"/>
              <a:gd name="connsiteY1" fmla="*/ 1138212 h 1164751"/>
              <a:gd name="connsiteX2" fmla="*/ 762000 w 3623923"/>
              <a:gd name="connsiteY2" fmla="*/ 920498 h 1164751"/>
              <a:gd name="connsiteX3" fmla="*/ 870858 w 3623923"/>
              <a:gd name="connsiteY3" fmla="*/ 746326 h 1164751"/>
              <a:gd name="connsiteX4" fmla="*/ 1349829 w 3623923"/>
              <a:gd name="connsiteY4" fmla="*/ 60526 h 1164751"/>
              <a:gd name="connsiteX5" fmla="*/ 2090058 w 3623923"/>
              <a:gd name="connsiteY5" fmla="*/ 289126 h 1164751"/>
              <a:gd name="connsiteX6" fmla="*/ 3015343 w 3623923"/>
              <a:gd name="connsiteY6" fmla="*/ 6097 h 1164751"/>
              <a:gd name="connsiteX7" fmla="*/ 3559629 w 3623923"/>
              <a:gd name="connsiteY7" fmla="*/ 180269 h 1164751"/>
              <a:gd name="connsiteX8" fmla="*/ 3592286 w 3623923"/>
              <a:gd name="connsiteY8" fmla="*/ 1083783 h 116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3923" h="1164751">
                <a:moveTo>
                  <a:pt x="0" y="1149097"/>
                </a:moveTo>
                <a:cubicBezTo>
                  <a:pt x="175986" y="1167240"/>
                  <a:pt x="351972" y="1176312"/>
                  <a:pt x="478972" y="1138212"/>
                </a:cubicBezTo>
                <a:cubicBezTo>
                  <a:pt x="605972" y="1100112"/>
                  <a:pt x="696686" y="985812"/>
                  <a:pt x="762000" y="920498"/>
                </a:cubicBezTo>
                <a:cubicBezTo>
                  <a:pt x="827314" y="855184"/>
                  <a:pt x="772887" y="889655"/>
                  <a:pt x="870858" y="746326"/>
                </a:cubicBezTo>
                <a:cubicBezTo>
                  <a:pt x="968829" y="602997"/>
                  <a:pt x="1146629" y="136726"/>
                  <a:pt x="1349829" y="60526"/>
                </a:cubicBezTo>
                <a:cubicBezTo>
                  <a:pt x="1553029" y="-15674"/>
                  <a:pt x="1812472" y="298197"/>
                  <a:pt x="2090058" y="289126"/>
                </a:cubicBezTo>
                <a:cubicBezTo>
                  <a:pt x="2367644" y="280055"/>
                  <a:pt x="2770415" y="24240"/>
                  <a:pt x="3015343" y="6097"/>
                </a:cubicBezTo>
                <a:cubicBezTo>
                  <a:pt x="3260271" y="-12046"/>
                  <a:pt x="3463472" y="655"/>
                  <a:pt x="3559629" y="180269"/>
                </a:cubicBezTo>
                <a:cubicBezTo>
                  <a:pt x="3655786" y="359883"/>
                  <a:pt x="3624036" y="721833"/>
                  <a:pt x="3592286" y="1083783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832534" y="2971800"/>
            <a:ext cx="2980310" cy="1291517"/>
          </a:xfrm>
          <a:custGeom>
            <a:avLst/>
            <a:gdLst>
              <a:gd name="connsiteX0" fmla="*/ 2709780 w 2958540"/>
              <a:gd name="connsiteY0" fmla="*/ 65314 h 1291517"/>
              <a:gd name="connsiteX1" fmla="*/ 2720666 w 2958540"/>
              <a:gd name="connsiteY1" fmla="*/ 478971 h 1291517"/>
              <a:gd name="connsiteX2" fmla="*/ 2883952 w 2958540"/>
              <a:gd name="connsiteY2" fmla="*/ 762000 h 1291517"/>
              <a:gd name="connsiteX3" fmla="*/ 2796866 w 2958540"/>
              <a:gd name="connsiteY3" fmla="*/ 1284514 h 1291517"/>
              <a:gd name="connsiteX4" fmla="*/ 1120466 w 2958540"/>
              <a:gd name="connsiteY4" fmla="*/ 1066800 h 1291517"/>
              <a:gd name="connsiteX5" fmla="*/ 108095 w 2958540"/>
              <a:gd name="connsiteY5" fmla="*/ 1121229 h 1291517"/>
              <a:gd name="connsiteX6" fmla="*/ 75437 w 2958540"/>
              <a:gd name="connsiteY6" fmla="*/ 631371 h 1291517"/>
              <a:gd name="connsiteX7" fmla="*/ 521752 w 2958540"/>
              <a:gd name="connsiteY7" fmla="*/ 326571 h 1291517"/>
              <a:gd name="connsiteX8" fmla="*/ 587066 w 2958540"/>
              <a:gd name="connsiteY8" fmla="*/ 0 h 1291517"/>
              <a:gd name="connsiteX0" fmla="*/ 2709780 w 2980310"/>
              <a:gd name="connsiteY0" fmla="*/ 65314 h 1291517"/>
              <a:gd name="connsiteX1" fmla="*/ 2720666 w 2980310"/>
              <a:gd name="connsiteY1" fmla="*/ 478971 h 1291517"/>
              <a:gd name="connsiteX2" fmla="*/ 2883952 w 2980310"/>
              <a:gd name="connsiteY2" fmla="*/ 762000 h 1291517"/>
              <a:gd name="connsiteX3" fmla="*/ 2796866 w 2980310"/>
              <a:gd name="connsiteY3" fmla="*/ 1284514 h 1291517"/>
              <a:gd name="connsiteX4" fmla="*/ 1120466 w 2980310"/>
              <a:gd name="connsiteY4" fmla="*/ 1066800 h 1291517"/>
              <a:gd name="connsiteX5" fmla="*/ 108095 w 2980310"/>
              <a:gd name="connsiteY5" fmla="*/ 1121229 h 1291517"/>
              <a:gd name="connsiteX6" fmla="*/ 75437 w 2980310"/>
              <a:gd name="connsiteY6" fmla="*/ 631371 h 1291517"/>
              <a:gd name="connsiteX7" fmla="*/ 521752 w 2980310"/>
              <a:gd name="connsiteY7" fmla="*/ 326571 h 1291517"/>
              <a:gd name="connsiteX8" fmla="*/ 587066 w 2980310"/>
              <a:gd name="connsiteY8" fmla="*/ 0 h 129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0310" h="1291517">
                <a:moveTo>
                  <a:pt x="2709780" y="65314"/>
                </a:moveTo>
                <a:cubicBezTo>
                  <a:pt x="2700708" y="214085"/>
                  <a:pt x="2691637" y="362857"/>
                  <a:pt x="2720666" y="478971"/>
                </a:cubicBezTo>
                <a:cubicBezTo>
                  <a:pt x="2749695" y="595085"/>
                  <a:pt x="2805938" y="627743"/>
                  <a:pt x="2883952" y="762000"/>
                </a:cubicBezTo>
                <a:cubicBezTo>
                  <a:pt x="2961966" y="896257"/>
                  <a:pt x="3090780" y="1233714"/>
                  <a:pt x="2796866" y="1284514"/>
                </a:cubicBezTo>
                <a:cubicBezTo>
                  <a:pt x="2502952" y="1335314"/>
                  <a:pt x="1568594" y="1094014"/>
                  <a:pt x="1120466" y="1066800"/>
                </a:cubicBezTo>
                <a:cubicBezTo>
                  <a:pt x="672338" y="1039586"/>
                  <a:pt x="282266" y="1193801"/>
                  <a:pt x="108095" y="1121229"/>
                </a:cubicBezTo>
                <a:cubicBezTo>
                  <a:pt x="-66077" y="1048658"/>
                  <a:pt x="6494" y="763814"/>
                  <a:pt x="75437" y="631371"/>
                </a:cubicBezTo>
                <a:cubicBezTo>
                  <a:pt x="144380" y="498928"/>
                  <a:pt x="436481" y="431799"/>
                  <a:pt x="521752" y="326571"/>
                </a:cubicBezTo>
                <a:cubicBezTo>
                  <a:pt x="607023" y="221343"/>
                  <a:pt x="597044" y="110671"/>
                  <a:pt x="587066" y="0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2" idx="8"/>
          </p:cNvCxnSpPr>
          <p:nvPr/>
        </p:nvCxnSpPr>
        <p:spPr>
          <a:xfrm>
            <a:off x="4419600" y="2971800"/>
            <a:ext cx="107244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53000" y="3593068"/>
                <a:ext cx="877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Cycle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593068"/>
                <a:ext cx="877420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6294" t="-8197" r="-104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334000" y="1459468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459468"/>
                <a:ext cx="38555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653046" y="29718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𝜶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046" y="2971800"/>
                <a:ext cx="393056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712344" y="2971800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344" y="2971800"/>
                <a:ext cx="39466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91200" y="2983468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983468"/>
                <a:ext cx="377026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033174" y="40502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𝝉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74" y="4050268"/>
                <a:ext cx="354584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57200" y="5943600"/>
                <a:ext cx="1939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𝜸</m:t>
                    </m:r>
                    <m:r>
                      <a:rPr lang="en-US" b="1" i="1" dirty="0">
                        <a:latin typeface="Cambria Math"/>
                      </a:rPr>
                      <m:t>+ </m:t>
                    </m:r>
                    <m:r>
                      <a:rPr lang="en-US" b="1" i="1" dirty="0">
                        <a:latin typeface="Cambria Math"/>
                      </a:rPr>
                      <m:t>𝝉</m:t>
                    </m:r>
                    <m:r>
                      <a:rPr lang="en-US" b="1" i="1" dirty="0" smtClean="0"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latin typeface="Cambria Math"/>
                      </a:rPr>
                      <m:t>𝜷</m:t>
                    </m:r>
                    <m:r>
                      <a:rPr lang="en-US" b="1" i="1" dirty="0">
                        <a:latin typeface="Cambria Math"/>
                      </a:rPr>
                      <m:t>&lt;</m:t>
                    </m:r>
                    <m:r>
                      <a:rPr lang="en-US" b="1" i="1" dirty="0">
                        <a:latin typeface="Cambria Math"/>
                      </a:rPr>
                      <m:t>𝟎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943600"/>
                <a:ext cx="1939955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2516" t="-9836" r="-4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loud Callout 8"/>
              <p:cNvSpPr/>
              <p:nvPr/>
            </p:nvSpPr>
            <p:spPr>
              <a:xfrm>
                <a:off x="6573945" y="818735"/>
                <a:ext cx="2585224" cy="1281465"/>
              </a:xfrm>
              <a:prstGeom prst="cloudCallout">
                <a:avLst>
                  <a:gd name="adj1" fmla="val -25991"/>
                  <a:gd name="adj2" fmla="val 788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does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𝜸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𝝉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correspond to ?</a:t>
                </a:r>
              </a:p>
            </p:txBody>
          </p:sp>
        </mc:Choice>
        <mc:Fallback xmlns="">
          <p:sp>
            <p:nvSpPr>
              <p:cNvPr id="9" name="Cloud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45" y="818735"/>
                <a:ext cx="2585224" cy="1281465"/>
              </a:xfrm>
              <a:prstGeom prst="cloudCallout">
                <a:avLst>
                  <a:gd name="adj1" fmla="val -25991"/>
                  <a:gd name="adj2" fmla="val 78852"/>
                </a:avLst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1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Given a directed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 </a:t>
                </a:r>
                <a:r>
                  <a:rPr lang="en-US" sz="2000" dirty="0"/>
                  <a:t>there are no negative cycles,</a:t>
                </a:r>
              </a:p>
              <a:p>
                <a:pPr marL="0" indent="0">
                  <a:buNone/>
                </a:pPr>
                <a:r>
                  <a:rPr lang="en-US" sz="2000" dirty="0"/>
                  <a:t>all shortest paths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u="sng" dirty="0"/>
                  <a:t>possess</a:t>
                </a:r>
                <a:r>
                  <a:rPr lang="en-US" sz="2000" dirty="0"/>
                  <a:t> optimal substructure property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01623" y="4114800"/>
            <a:ext cx="3757567" cy="841177"/>
            <a:chOff x="1901623" y="4114800"/>
            <a:chExt cx="3757567" cy="841177"/>
          </a:xfrm>
        </p:grpSpPr>
        <p:sp>
          <p:nvSpPr>
            <p:cNvPr id="6" name="Smiley Face 5"/>
            <p:cNvSpPr/>
            <p:nvPr/>
          </p:nvSpPr>
          <p:spPr>
            <a:xfrm>
              <a:off x="3505200" y="4114800"/>
              <a:ext cx="457200" cy="457200"/>
            </a:xfrm>
            <a:prstGeom prst="smileyFac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01623" y="4648200"/>
              <a:ext cx="3757567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The spirit of a researcher proved to be very right.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72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Given a directed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 </a:t>
                </a:r>
                <a:r>
                  <a:rPr lang="en-US" sz="2000" dirty="0"/>
                  <a:t>there are no negative cycles,</a:t>
                </a:r>
              </a:p>
              <a:p>
                <a:pPr marL="0" indent="0">
                  <a:buNone/>
                </a:pPr>
                <a:r>
                  <a:rPr lang="en-US" sz="2000" dirty="0"/>
                  <a:t>all shortest paths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u="sng" dirty="0"/>
                  <a:t>possess</a:t>
                </a:r>
                <a:r>
                  <a:rPr lang="en-US" sz="2000" dirty="0"/>
                  <a:t> optimal substructure property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6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219325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shortest paths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/>
              <a:t>in a graph</a:t>
            </a:r>
            <a:br>
              <a:rPr lang="en-US" sz="36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Negative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weights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BUT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negative cycle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2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15827</TotalTime>
  <Words>2634</Words>
  <Application>Microsoft Office PowerPoint</Application>
  <PresentationFormat>On-screen Show (4:3)</PresentationFormat>
  <Paragraphs>806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Problem Definition</vt:lpstr>
      <vt:lpstr>Violating the Optimal subpath property </vt:lpstr>
      <vt:lpstr>Violating the Optimal subpath property </vt:lpstr>
      <vt:lpstr>Violating the Optimal subpath property </vt:lpstr>
      <vt:lpstr>Violating the Optimal subpath property </vt:lpstr>
      <vt:lpstr>PowerPoint Presentation</vt:lpstr>
      <vt:lpstr>PowerPoint Presentation</vt:lpstr>
      <vt:lpstr>shortest paths in a graph </vt:lpstr>
      <vt:lpstr>Exploiting the Optimal subpath property </vt:lpstr>
      <vt:lpstr>The brilliant idea of Bellman Ford </vt:lpstr>
      <vt:lpstr>The brilliant idea of Bellman Ford </vt:lpstr>
      <vt:lpstr>The brilliant idea of Bellman Ford </vt:lpstr>
      <vt:lpstr>The brilliant idea of Bellman Ford </vt:lpstr>
      <vt:lpstr>The brilliant idea of Bellman Ford </vt:lpstr>
      <vt:lpstr>The brilliant idea of Bellman Ford </vt:lpstr>
      <vt:lpstr>Base case: L(v,1)</vt:lpstr>
      <vt:lpstr> </vt:lpstr>
      <vt:lpstr>BellMAN-Ford Algorithm </vt:lpstr>
      <vt:lpstr>Bellman-Ford’s algorithm </vt:lpstr>
      <vt:lpstr>Bellman-Ford’s algorithm </vt:lpstr>
      <vt:lpstr>Getting insight into the  Bellman-Ford algorithm</vt:lpstr>
      <vt:lpstr>Execution of Bellman-Ford algorithm</vt:lpstr>
      <vt:lpstr>Execution of Bellman-Ford algorithm</vt:lpstr>
      <vt:lpstr>Execution of Bellman-Ford algorithm</vt:lpstr>
      <vt:lpstr>Execution of Bellman-Ford algorithm</vt:lpstr>
      <vt:lpstr>Execution of Bellman-Ford algorithm</vt:lpstr>
      <vt:lpstr>Key Observations on Bellman-Ford algorithm </vt:lpstr>
      <vt:lpstr>Observation 1</vt:lpstr>
      <vt:lpstr>Observations 2 </vt:lpstr>
      <vt:lpstr>Observations 3</vt:lpstr>
      <vt:lpstr>Detecting negative cycle in G</vt:lpstr>
      <vt:lpstr>Homework</vt:lpstr>
      <vt:lpstr>All-pairs shortest paths</vt:lpstr>
      <vt:lpstr>Exploiting the Optimal subpath property </vt:lpstr>
      <vt:lpstr>Exploiting the Optimal subpath property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1425</cp:revision>
  <dcterms:created xsi:type="dcterms:W3CDTF">2011-12-03T04:13:03Z</dcterms:created>
  <dcterms:modified xsi:type="dcterms:W3CDTF">2022-09-07T11:20:40Z</dcterms:modified>
</cp:coreProperties>
</file>