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628" r:id="rId2"/>
    <p:sldId id="615" r:id="rId3"/>
    <p:sldId id="616" r:id="rId4"/>
    <p:sldId id="617" r:id="rId5"/>
    <p:sldId id="618" r:id="rId6"/>
    <p:sldId id="619" r:id="rId7"/>
    <p:sldId id="521" r:id="rId8"/>
    <p:sldId id="515" r:id="rId9"/>
    <p:sldId id="520" r:id="rId10"/>
    <p:sldId id="531" r:id="rId11"/>
    <p:sldId id="522" r:id="rId12"/>
    <p:sldId id="631" r:id="rId13"/>
    <p:sldId id="513" r:id="rId14"/>
    <p:sldId id="495" r:id="rId15"/>
    <p:sldId id="569" r:id="rId16"/>
    <p:sldId id="483" r:id="rId17"/>
    <p:sldId id="487" r:id="rId18"/>
    <p:sldId id="543" r:id="rId19"/>
    <p:sldId id="540" r:id="rId20"/>
    <p:sldId id="541" r:id="rId21"/>
    <p:sldId id="542" r:id="rId22"/>
    <p:sldId id="516" r:id="rId23"/>
    <p:sldId id="504" r:id="rId24"/>
    <p:sldId id="505" r:id="rId25"/>
    <p:sldId id="639" r:id="rId26"/>
    <p:sldId id="511" r:id="rId27"/>
    <p:sldId id="640" r:id="rId28"/>
    <p:sldId id="641" r:id="rId29"/>
    <p:sldId id="642" r:id="rId30"/>
    <p:sldId id="510" r:id="rId31"/>
    <p:sldId id="64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1" autoAdjust="0"/>
    <p:restoredTop sz="94659" autoAdjust="0"/>
  </p:normalViewPr>
  <p:slideViewPr>
    <p:cSldViewPr>
      <p:cViewPr varScale="1">
        <p:scale>
          <a:sx n="108" d="100"/>
          <a:sy n="108" d="100"/>
        </p:scale>
        <p:origin x="19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10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1.png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120.png"/><Relationship Id="rId12" Type="http://schemas.openxmlformats.org/officeDocument/2006/relationships/image" Target="../media/image70.png"/><Relationship Id="rId17" Type="http://schemas.openxmlformats.org/officeDocument/2006/relationships/image" Target="../media/image610.png"/><Relationship Id="rId2" Type="http://schemas.openxmlformats.org/officeDocument/2006/relationships/image" Target="../media/image33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00.png"/><Relationship Id="rId15" Type="http://schemas.openxmlformats.org/officeDocument/2006/relationships/image" Target="../media/image100.png"/><Relationship Id="rId10" Type="http://schemas.openxmlformats.org/officeDocument/2006/relationships/image" Target="../media/image590.png"/><Relationship Id="rId19" Type="http://schemas.openxmlformats.org/officeDocument/2006/relationships/image" Target="../media/image131.png"/><Relationship Id="rId1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321.png"/><Relationship Id="rId7" Type="http://schemas.openxmlformats.org/officeDocument/2006/relationships/image" Target="../media/image201.png"/><Relationship Id="rId12" Type="http://schemas.openxmlformats.org/officeDocument/2006/relationships/image" Target="../media/image36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2.png"/><Relationship Id="rId11" Type="http://schemas.openxmlformats.org/officeDocument/2006/relationships/image" Target="../media/image352.png"/><Relationship Id="rId5" Type="http://schemas.openxmlformats.org/officeDocument/2006/relationships/image" Target="../media/image181.png"/><Relationship Id="rId10" Type="http://schemas.openxmlformats.org/officeDocument/2006/relationships/image" Target="../media/image220.png"/><Relationship Id="rId4" Type="http://schemas.openxmlformats.org/officeDocument/2006/relationships/image" Target="../media/image161.png"/><Relationship Id="rId9" Type="http://schemas.openxmlformats.org/officeDocument/2006/relationships/image" Target="../media/image2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1.png"/><Relationship Id="rId3" Type="http://schemas.openxmlformats.org/officeDocument/2006/relationships/image" Target="../media/image373.png"/><Relationship Id="rId7" Type="http://schemas.openxmlformats.org/officeDocument/2006/relationships/image" Target="../media/image201.png"/><Relationship Id="rId12" Type="http://schemas.openxmlformats.org/officeDocument/2006/relationships/image" Target="../media/image41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38.png"/><Relationship Id="rId5" Type="http://schemas.openxmlformats.org/officeDocument/2006/relationships/image" Target="../media/image181.png"/><Relationship Id="rId10" Type="http://schemas.openxmlformats.org/officeDocument/2006/relationships/image" Target="../media/image220.png"/><Relationship Id="rId4" Type="http://schemas.openxmlformats.org/officeDocument/2006/relationships/image" Target="../media/image161.png"/><Relationship Id="rId9" Type="http://schemas.openxmlformats.org/officeDocument/2006/relationships/image" Target="../media/image2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250.png"/><Relationship Id="rId9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.png"/><Relationship Id="rId7" Type="http://schemas.openxmlformats.org/officeDocument/2006/relationships/image" Target="../media/image351.png"/><Relationship Id="rId12" Type="http://schemas.openxmlformats.org/officeDocument/2006/relationships/image" Target="../media/image17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11" Type="http://schemas.openxmlformats.org/officeDocument/2006/relationships/image" Target="../media/image163.png"/><Relationship Id="rId5" Type="http://schemas.openxmlformats.org/officeDocument/2006/relationships/image" Target="../media/image29.png"/><Relationship Id="rId10" Type="http://schemas.openxmlformats.org/officeDocument/2006/relationships/image" Target="../media/image150.png"/><Relationship Id="rId4" Type="http://schemas.openxmlformats.org/officeDocument/2006/relationships/image" Target="../media/image28.png"/><Relationship Id="rId9" Type="http://schemas.openxmlformats.org/officeDocument/2006/relationships/image" Target="../media/image3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44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432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0.png"/><Relationship Id="rId9" Type="http://schemas.openxmlformats.org/officeDocument/2006/relationships/image" Target="../media/image5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17</a:t>
            </a:r>
          </a:p>
          <a:p>
            <a:pPr fontAlgn="auto">
              <a:spcAft>
                <a:spcPts val="0"/>
              </a:spcAft>
              <a:defRPr/>
            </a:pPr>
            <a:endParaRPr lang="en-US" sz="10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</a:rPr>
              <a:t>Shortest paths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in presence of </a:t>
            </a:r>
            <a:r>
              <a:rPr lang="en-US" sz="2000" b="1" dirty="0">
                <a:solidFill>
                  <a:srgbClr val="0070C0"/>
                </a:solidFill>
              </a:rPr>
              <a:t>negative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weights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FB4F7-31EC-F14C-8CC0-0215C8F27C6E}"/>
              </a:ext>
            </a:extLst>
          </p:cNvPr>
          <p:cNvSpPr txBox="1"/>
          <p:nvPr/>
        </p:nvSpPr>
        <p:spPr>
          <a:xfrm>
            <a:off x="2702681" y="4918326"/>
            <a:ext cx="38751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Dynamic Programming </a:t>
            </a:r>
            <a:r>
              <a:rPr lang="en-US" sz="1800" dirty="0">
                <a:solidFill>
                  <a:schemeClr val="tx1"/>
                </a:solidFill>
              </a:rPr>
              <a:t>– (Final lecture)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67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</a:t>
            </a:r>
            <a:r>
              <a:rPr lang="en-US" sz="3200" b="1" dirty="0">
                <a:solidFill>
                  <a:srgbClr val="006C31"/>
                </a:solidFill>
              </a:rPr>
              <a:t> Optimal substructure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used “</a:t>
                </a:r>
                <a:r>
                  <a:rPr lang="en-US" sz="2000" u="sng" dirty="0"/>
                  <a:t>no. of edges</a:t>
                </a:r>
                <a:r>
                  <a:rPr lang="en-US" sz="2000" dirty="0"/>
                  <a:t>” for a recursive formulation of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[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Bellman Ford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length of the shortest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having </a:t>
                </a:r>
                <a:r>
                  <a:rPr lang="en-US" sz="2000" b="1" dirty="0"/>
                  <a:t>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edges.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Expressed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recursvely in terms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r>
                  <a:rPr lang="en-US" sz="2000" b="1" dirty="0"/>
                  <a:t>Base case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if 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 otherwise.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981200" y="2740223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10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33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18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24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958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810000" y="2831068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340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648200" y="2831068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1722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486400" y="2831068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954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873187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1628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754" t="-8197" r="-278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1143000" y="2740223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67091" y="1916668"/>
            <a:ext cx="6782295" cy="597932"/>
            <a:chOff x="1167091" y="1916668"/>
            <a:chExt cx="6782295" cy="597932"/>
          </a:xfrm>
        </p:grpSpPr>
        <p:sp>
          <p:nvSpPr>
            <p:cNvPr id="34" name="Right Brace 33"/>
            <p:cNvSpPr/>
            <p:nvPr/>
          </p:nvSpPr>
          <p:spPr>
            <a:xfrm rot="5400000" flipH="1">
              <a:off x="4413183" y="-1021604"/>
              <a:ext cx="290112" cy="6782295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4114800" y="1916668"/>
                  <a:ext cx="8704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edges</a:t>
                  </a: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1916668"/>
                  <a:ext cx="87043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188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1143001" y="3215088"/>
            <a:ext cx="5943601" cy="594912"/>
            <a:chOff x="1143001" y="3215088"/>
            <a:chExt cx="5943601" cy="594912"/>
          </a:xfrm>
        </p:grpSpPr>
        <p:sp>
          <p:nvSpPr>
            <p:cNvPr id="35" name="Right Brace 34"/>
            <p:cNvSpPr/>
            <p:nvPr/>
          </p:nvSpPr>
          <p:spPr>
            <a:xfrm rot="16200000" flipH="1">
              <a:off x="3969746" y="388343"/>
              <a:ext cx="290112" cy="5943601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657600" y="3440668"/>
                  <a:ext cx="12840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edges</a:t>
                  </a: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3440668"/>
                  <a:ext cx="128400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75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858000" y="2895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895600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02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</a:t>
            </a:r>
            <a:r>
              <a:rPr lang="en-US" sz="3200" b="1" dirty="0">
                <a:solidFill>
                  <a:srgbClr val="006C31"/>
                </a:solidFill>
              </a:rPr>
              <a:t> Optimal substructure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“</a:t>
                </a:r>
                <a:r>
                  <a:rPr lang="en-US" sz="2000" b="1" u="sng" dirty="0"/>
                  <a:t>vertices</a:t>
                </a:r>
                <a:r>
                  <a:rPr lang="en-US" sz="2000" dirty="0"/>
                  <a:t>” for recursive formulation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95400" y="2740223"/>
            <a:ext cx="6553200" cy="167045"/>
            <a:chOff x="1295400" y="2740223"/>
            <a:chExt cx="6553200" cy="167045"/>
          </a:xfrm>
        </p:grpSpPr>
        <p:grpSp>
          <p:nvGrpSpPr>
            <p:cNvPr id="13" name="Group 12"/>
            <p:cNvGrpSpPr/>
            <p:nvPr/>
          </p:nvGrpSpPr>
          <p:grpSpPr>
            <a:xfrm>
              <a:off x="1981200" y="2740223"/>
              <a:ext cx="5181600" cy="167045"/>
              <a:chOff x="1981200" y="2740223"/>
              <a:chExt cx="5181600" cy="16704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81200" y="2740223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10400" y="27402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2133600" y="2740223"/>
                <a:ext cx="4876800" cy="167045"/>
                <a:chOff x="2133600" y="2740223"/>
                <a:chExt cx="4876800" cy="16704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33600" y="2740223"/>
                  <a:ext cx="4876800" cy="152400"/>
                  <a:chOff x="2133600" y="4191000"/>
                  <a:chExt cx="4876800" cy="152400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2819400" y="4191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57600" y="4191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21336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29718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63246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" name="Group 1"/>
                <p:cNvGrpSpPr/>
                <p:nvPr/>
              </p:nvGrpSpPr>
              <p:grpSpPr>
                <a:xfrm>
                  <a:off x="3810000" y="2754868"/>
                  <a:ext cx="2514600" cy="152400"/>
                  <a:chOff x="3810000" y="2740223"/>
                  <a:chExt cx="2514600" cy="152400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44958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38100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27"/>
                  <p:cNvSpPr/>
                  <p:nvPr/>
                </p:nvSpPr>
                <p:spPr>
                  <a:xfrm>
                    <a:off x="53340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46482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Oval 29"/>
                  <p:cNvSpPr/>
                  <p:nvPr/>
                </p:nvSpPr>
                <p:spPr>
                  <a:xfrm>
                    <a:off x="61722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54864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6" name="Straight Arrow Connector 35"/>
            <p:cNvCxnSpPr/>
            <p:nvPr/>
          </p:nvCxnSpPr>
          <p:spPr>
            <a:xfrm>
              <a:off x="7162800" y="28194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295400" y="28194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90600" y="2740223"/>
            <a:ext cx="386644" cy="445532"/>
            <a:chOff x="990600" y="2740223"/>
            <a:chExt cx="386644" cy="445532"/>
          </a:xfrm>
        </p:grpSpPr>
        <p:sp>
          <p:nvSpPr>
            <p:cNvPr id="44" name="Oval 43"/>
            <p:cNvSpPr/>
            <p:nvPr/>
          </p:nvSpPr>
          <p:spPr>
            <a:xfrm>
              <a:off x="1143000" y="2740223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90600" y="2816423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2816423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7696200" y="2740223"/>
            <a:ext cx="375423" cy="445532"/>
            <a:chOff x="7696200" y="2740223"/>
            <a:chExt cx="375423" cy="445532"/>
          </a:xfrm>
        </p:grpSpPr>
        <p:sp>
          <p:nvSpPr>
            <p:cNvPr id="35" name="Oval 34"/>
            <p:cNvSpPr/>
            <p:nvPr/>
          </p:nvSpPr>
          <p:spPr>
            <a:xfrm>
              <a:off x="7873187" y="27402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696200" y="2816423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2816423"/>
                  <a:ext cx="37542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4754" t="-8197" r="-2786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974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</a:t>
            </a:r>
            <a:r>
              <a:rPr lang="en-US" sz="3200" b="1" dirty="0">
                <a:solidFill>
                  <a:srgbClr val="006C31"/>
                </a:solidFill>
              </a:rPr>
              <a:t> Optimal substructure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a recursive formulation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use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max-index</a:t>
                </a:r>
                <a:r>
                  <a:rPr lang="en-US" sz="2000" dirty="0"/>
                  <a:t> of </a:t>
                </a:r>
                <a:r>
                  <a:rPr lang="en-US" sz="2000" b="1" u="sng" dirty="0"/>
                  <a:t>intermediate vertices</a:t>
                </a:r>
                <a:r>
                  <a:rPr lang="en-US" sz="2000" u="sng" dirty="0"/>
                  <a:t> </a:t>
                </a:r>
                <a:r>
                  <a:rPr lang="en-US" sz="2000" dirty="0"/>
                  <a:t>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10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4958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340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722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133600" y="2816423"/>
            <a:ext cx="4876800" cy="14645"/>
            <a:chOff x="2133600" y="2816423"/>
            <a:chExt cx="4876800" cy="1464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1336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3246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810000" y="28310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648200" y="28310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486400" y="28310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67000" y="23738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373868"/>
                <a:ext cx="5132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49119" y="2362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119" y="2362200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43400" y="2362200"/>
                <a:ext cx="51328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362200"/>
                <a:ext cx="513282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5518" y="2362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518" y="2362200"/>
                <a:ext cx="37542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19800" y="23738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373868"/>
                <a:ext cx="51328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1143000" y="2740223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2954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1200" y="2743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873187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1628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52600" y="2362200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62200"/>
                <a:ext cx="513281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781800" y="23738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373868"/>
                <a:ext cx="37542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4754" t="-8197" r="-278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 flipH="1">
            <a:off x="4406476" y="-470324"/>
            <a:ext cx="275422" cy="5389626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47864" y="2971800"/>
            <a:ext cx="1233736" cy="826532"/>
            <a:chOff x="3947864" y="2971800"/>
            <a:chExt cx="1233736" cy="826532"/>
          </a:xfrm>
        </p:grpSpPr>
        <p:sp>
          <p:nvSpPr>
            <p:cNvPr id="8" name="Right Arrow 7"/>
            <p:cNvSpPr/>
            <p:nvPr/>
          </p:nvSpPr>
          <p:spPr>
            <a:xfrm rot="16200000">
              <a:off x="4346600" y="3083206"/>
              <a:ext cx="489205" cy="2663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47864" y="3429000"/>
              <a:ext cx="1233736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max-index</a:t>
              </a:r>
              <a:r>
                <a:rPr lang="en-US" b="1" dirty="0"/>
                <a:t>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28800" y="3200400"/>
            <a:ext cx="1995742" cy="597932"/>
            <a:chOff x="1828800" y="3200400"/>
            <a:chExt cx="1995742" cy="597932"/>
          </a:xfrm>
        </p:grpSpPr>
        <p:sp>
          <p:nvSpPr>
            <p:cNvPr id="34" name="Right Brace 33"/>
            <p:cNvSpPr/>
            <p:nvPr/>
          </p:nvSpPr>
          <p:spPr>
            <a:xfrm rot="16200000" flipH="1">
              <a:off x="2674271" y="2354929"/>
              <a:ext cx="304800" cy="1995742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67000" y="34290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02174" y="3200400"/>
            <a:ext cx="2036826" cy="597932"/>
            <a:chOff x="5202174" y="3200400"/>
            <a:chExt cx="2036826" cy="597932"/>
          </a:xfrm>
        </p:grpSpPr>
        <p:sp>
          <p:nvSpPr>
            <p:cNvPr id="36" name="Right Brace 35"/>
            <p:cNvSpPr/>
            <p:nvPr/>
          </p:nvSpPr>
          <p:spPr>
            <a:xfrm rot="16200000" flipH="1">
              <a:off x="6068186" y="2334388"/>
              <a:ext cx="304801" cy="2036826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96000" y="34290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90800" y="3505200"/>
                <a:ext cx="57579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𝟑𝟓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505200"/>
                <a:ext cx="575799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8511" t="-8197" r="-180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901201" y="3505200"/>
                <a:ext cx="57579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201" y="3505200"/>
                <a:ext cx="575799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8421" t="-8197" r="-178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535C3D4-A4A0-3A4C-B143-8A3E9F345FA2}"/>
              </a:ext>
            </a:extLst>
          </p:cNvPr>
          <p:cNvSpPr/>
          <p:nvPr/>
        </p:nvSpPr>
        <p:spPr>
          <a:xfrm>
            <a:off x="3161682" y="4876800"/>
            <a:ext cx="369631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0" grpId="0" animBg="1"/>
      <p:bldP spid="9" grpId="0" animBg="1"/>
      <p:bldP spid="10" grpId="0" animBg="1"/>
      <p:bldP spid="26" grpId="0" animBg="1"/>
      <p:bldP spid="28" grpId="0" animBg="1"/>
      <p:bldP spid="30" grpId="0" animBg="1"/>
      <p:bldP spid="3" grpId="0"/>
      <p:bldP spid="24" grpId="0"/>
      <p:bldP spid="25" grpId="0" animBg="1"/>
      <p:bldP spid="25" grpId="1" animBg="1"/>
      <p:bldP spid="25" grpId="2" animBg="1"/>
      <p:bldP spid="32" grpId="0"/>
      <p:bldP spid="33" grpId="0"/>
      <p:bldP spid="44" grpId="0" animBg="1"/>
      <p:bldP spid="49" grpId="0"/>
      <p:bldP spid="50" grpId="0"/>
      <p:bldP spid="7" grpId="0" animBg="1"/>
      <p:bldP spid="11" grpId="0" animBg="1"/>
      <p:bldP spid="38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Term for Recursive formulation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3200" b="1" i="1" dirty="0">
                        <a:latin typeface="Cambria Math"/>
                      </a:rPr>
                      <m:t>(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3200" b="1" i="1" dirty="0">
                        <a:latin typeface="Cambria Math"/>
                      </a:rPr>
                      <m:t>,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2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            :  the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:r>
                  <a:rPr lang="en-US" sz="2000" u="sng" dirty="0"/>
                  <a:t>intermediate vertices</a:t>
                </a:r>
                <a:r>
                  <a:rPr lang="en-US" sz="2000" dirty="0"/>
                  <a:t> of index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can we express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Base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/>
                  <a:t>What is recursive formulation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3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4419600"/>
                <a:ext cx="2180853" cy="58657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1" dirty="0">
                                  <a:latin typeface="Cambria Math"/>
                                </a:rPr>
                                <m:t>  (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)∈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∞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419600"/>
                <a:ext cx="2180853" cy="586571"/>
              </a:xfrm>
              <a:prstGeom prst="rect">
                <a:avLst/>
              </a:prstGeom>
              <a:blipFill rotWithShape="1">
                <a:blip r:embed="rId4"/>
                <a:stretch>
                  <a:fillRect r="-3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6124" y="1611868"/>
                <a:ext cx="971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4" y="1611868"/>
                <a:ext cx="97167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15B36DB-32F2-984B-9CC3-9B4DB7B39612}"/>
              </a:ext>
            </a:extLst>
          </p:cNvPr>
          <p:cNvSpPr/>
          <p:nvPr/>
        </p:nvSpPr>
        <p:spPr>
          <a:xfrm>
            <a:off x="1524000" y="1529834"/>
            <a:ext cx="297179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7024E4-C97C-7047-87EF-64B1DF4380DE}"/>
              </a:ext>
            </a:extLst>
          </p:cNvPr>
          <p:cNvSpPr/>
          <p:nvPr/>
        </p:nvSpPr>
        <p:spPr>
          <a:xfrm>
            <a:off x="4495800" y="1600200"/>
            <a:ext cx="4343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5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800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br>
                  <a:rPr lang="en-US" sz="2800" b="1" dirty="0"/>
                </a:br>
                <a:endParaRPr lang="en-US" sz="2800" b="1" u="sng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the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two cases: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does not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2 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indeed passes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295400" y="3638492"/>
            <a:ext cx="6553200" cy="167045"/>
            <a:chOff x="1295400" y="3638492"/>
            <a:chExt cx="6553200" cy="167045"/>
          </a:xfrm>
        </p:grpSpPr>
        <p:sp>
          <p:nvSpPr>
            <p:cNvPr id="9" name="Oval 8"/>
            <p:cNvSpPr/>
            <p:nvPr/>
          </p:nvSpPr>
          <p:spPr>
            <a:xfrm>
              <a:off x="28194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133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324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4958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2954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9812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71628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0104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19200" y="4006338"/>
            <a:ext cx="3313514" cy="778131"/>
            <a:chOff x="3657600" y="3036334"/>
            <a:chExt cx="3313514" cy="778131"/>
          </a:xfrm>
        </p:grpSpPr>
        <p:sp>
          <p:nvSpPr>
            <p:cNvPr id="45" name="Right Brace 44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611286" y="4022469"/>
            <a:ext cx="3313514" cy="778131"/>
            <a:chOff x="3657600" y="3036334"/>
            <a:chExt cx="3313514" cy="778131"/>
          </a:xfrm>
        </p:grpSpPr>
        <p:sp>
          <p:nvSpPr>
            <p:cNvPr id="48" name="Right Brace 47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244" t="-9836" r="-34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085217" y="2438400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17" y="2438400"/>
                <a:ext cx="58221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333" t="-9836" r="-177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3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3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696200" y="3638492"/>
            <a:ext cx="329387" cy="445532"/>
            <a:chOff x="7696200" y="3638492"/>
            <a:chExt cx="329387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6981" t="-8197" r="-339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/>
            <p:nvPr/>
          </p:nvSpPr>
          <p:spPr>
            <a:xfrm>
              <a:off x="7873187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0600" y="3638492"/>
            <a:ext cx="322524" cy="540840"/>
            <a:chOff x="990600" y="3638492"/>
            <a:chExt cx="322524" cy="540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/>
            <p:cNvSpPr/>
            <p:nvPr/>
          </p:nvSpPr>
          <p:spPr>
            <a:xfrm>
              <a:off x="1143000" y="36384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1073034" y="4846320"/>
                <a:ext cx="3797531" cy="117078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this is longer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then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replacing it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will </a:t>
                </a:r>
                <a:r>
                  <a:rPr lang="en-US" b="1" dirty="0">
                    <a:solidFill>
                      <a:schemeClr val="tx1"/>
                    </a:solidFill>
                  </a:rPr>
                  <a:t>only</a:t>
                </a:r>
                <a:r>
                  <a:rPr lang="en-US" dirty="0">
                    <a:solidFill>
                      <a:schemeClr val="tx1"/>
                    </a:solidFill>
                  </a:rPr>
                  <a:t> give a shorter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A contradiction!</a:t>
                </a: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34" y="4846320"/>
                <a:ext cx="3797531" cy="1170782"/>
              </a:xfrm>
              <a:prstGeom prst="roundRect">
                <a:avLst/>
              </a:prstGeom>
              <a:blipFill rotWithShape="1">
                <a:blip r:embed="rId11"/>
                <a:stretch>
                  <a:fillRect t="-2041" r="-1116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1752600" y="4218802"/>
            <a:ext cx="0" cy="627518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4876800" y="4818518"/>
                <a:ext cx="3797531" cy="117078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this is longer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then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replacing it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will </a:t>
                </a:r>
                <a:r>
                  <a:rPr lang="en-US" b="1" dirty="0">
                    <a:solidFill>
                      <a:schemeClr val="tx1"/>
                    </a:solidFill>
                  </a:rPr>
                  <a:t>only</a:t>
                </a:r>
                <a:r>
                  <a:rPr lang="en-US" dirty="0">
                    <a:solidFill>
                      <a:schemeClr val="tx1"/>
                    </a:solidFill>
                  </a:rPr>
                  <a:t> give a shorter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A contradiction!</a:t>
                </a: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18518"/>
                <a:ext cx="3797531" cy="1170782"/>
              </a:xfrm>
              <a:prstGeom prst="roundRect">
                <a:avLst/>
              </a:prstGeom>
              <a:blipFill rotWithShape="1">
                <a:blip r:embed="rId12"/>
                <a:stretch>
                  <a:fillRect t="-2041" r="-1116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5556366" y="4191000"/>
            <a:ext cx="0" cy="627518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381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5" grpId="0" animBg="1"/>
      <p:bldP spid="33" grpId="0"/>
      <p:bldP spid="50" grpId="0"/>
      <p:bldP spid="2" grpId="0" animBg="1"/>
      <p:bldP spid="51" grpId="0" animBg="1"/>
      <p:bldP spid="38" grpId="0" animBg="1"/>
      <p:bldP spid="38" grpId="1" build="allAtOnce" animBg="1"/>
      <p:bldP spid="43" grpId="0" animBg="1"/>
      <p:bldP spid="43" grpId="1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800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br>
                  <a:rPr lang="en-US" sz="2800" b="1" dirty="0"/>
                </a:br>
                <a:endParaRPr lang="en-US" sz="2800" b="1" u="sng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the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two cases: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does not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2 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indeed passes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2000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)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741" t="-631" b="-8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295400" y="3638492"/>
            <a:ext cx="6553200" cy="167045"/>
            <a:chOff x="1295400" y="3638492"/>
            <a:chExt cx="6553200" cy="167045"/>
          </a:xfrm>
        </p:grpSpPr>
        <p:sp>
          <p:nvSpPr>
            <p:cNvPr id="9" name="Oval 8"/>
            <p:cNvSpPr/>
            <p:nvPr/>
          </p:nvSpPr>
          <p:spPr>
            <a:xfrm>
              <a:off x="28194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133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324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4958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2954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9812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71628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0104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19200" y="4006338"/>
            <a:ext cx="3313514" cy="778131"/>
            <a:chOff x="3657600" y="3036334"/>
            <a:chExt cx="3313514" cy="778131"/>
          </a:xfrm>
        </p:grpSpPr>
        <p:sp>
          <p:nvSpPr>
            <p:cNvPr id="45" name="Right Brace 44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611286" y="4022469"/>
            <a:ext cx="3313514" cy="778131"/>
            <a:chOff x="3657600" y="3036334"/>
            <a:chExt cx="3313514" cy="778131"/>
          </a:xfrm>
        </p:grpSpPr>
        <p:sp>
          <p:nvSpPr>
            <p:cNvPr id="48" name="Right Brace 47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244" t="-9836" r="-34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085217" y="2438400"/>
                <a:ext cx="380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17" y="2438400"/>
                <a:ext cx="380642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280" t="-9836" r="-11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3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3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696200" y="3638492"/>
            <a:ext cx="329387" cy="445532"/>
            <a:chOff x="7696200" y="3638492"/>
            <a:chExt cx="329387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6981" t="-8197" r="-339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/>
            <p:nvPr/>
          </p:nvSpPr>
          <p:spPr>
            <a:xfrm>
              <a:off x="7873187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0600" y="3638492"/>
            <a:ext cx="322524" cy="540840"/>
            <a:chOff x="990600" y="3638492"/>
            <a:chExt cx="322524" cy="540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/>
            <p:cNvSpPr/>
            <p:nvPr/>
          </p:nvSpPr>
          <p:spPr>
            <a:xfrm>
              <a:off x="1143000" y="36384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loud Callout 6"/>
              <p:cNvSpPr/>
              <p:nvPr/>
            </p:nvSpPr>
            <p:spPr>
              <a:xfrm>
                <a:off x="-181801" y="4923728"/>
                <a:ext cx="4860481" cy="948187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is the guarantee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::</a:t>
                </a:r>
                <a:r>
                  <a:rPr lang="en-US" sz="16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a path ?</a:t>
                </a:r>
              </a:p>
            </p:txBody>
          </p:sp>
        </mc:Choice>
        <mc:Fallback xmlns="">
          <p:sp>
            <p:nvSpPr>
              <p:cNvPr id="7" name="Cloud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1801" y="4923728"/>
                <a:ext cx="4860481" cy="948187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loud Callout 56"/>
              <p:cNvSpPr/>
              <p:nvPr/>
            </p:nvSpPr>
            <p:spPr>
              <a:xfrm>
                <a:off x="-304799" y="4800600"/>
                <a:ext cx="4648199" cy="1194445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In other words, what is the guarantee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b="1" dirty="0">
                    <a:solidFill>
                      <a:srgbClr val="006C31"/>
                    </a:solidFill>
                  </a:rPr>
                  <a:t> ::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does not have a cycle ?</a:t>
                </a:r>
              </a:p>
            </p:txBody>
          </p:sp>
        </mc:Choice>
        <mc:Fallback xmlns="">
          <p:sp>
            <p:nvSpPr>
              <p:cNvPr id="57" name="Cloud Callout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799" y="4800600"/>
                <a:ext cx="4648199" cy="1194445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Down Ribbon 12"/>
              <p:cNvSpPr/>
              <p:nvPr/>
            </p:nvSpPr>
            <p:spPr>
              <a:xfrm>
                <a:off x="4343400" y="4569767"/>
                <a:ext cx="4928554" cy="1678633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Any such cycle will surely pass through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and will have non-negative weight.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Removing the cycle will give a path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of the same or smaller length which does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not pass through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 contradiction !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Down Ribbo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569767"/>
                <a:ext cx="4928554" cy="1678633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3"/>
                <a:stretch>
                  <a:fillRect b="-86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899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0" grpId="0"/>
      <p:bldP spid="7" grpId="0" animBg="1"/>
      <p:bldP spid="7" grpId="1" animBg="1"/>
      <p:bldP spid="57" grpId="0" animBg="1"/>
      <p:bldP spid="57" grpId="1" animBg="1"/>
      <p:bldP spid="13" grpId="0" animBg="1"/>
      <p:bldP spid="13" grpId="1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Floyd </a:t>
            </a:r>
            <a:r>
              <a:rPr lang="en-US" sz="3200" dirty="0" err="1">
                <a:solidFill>
                  <a:srgbClr val="7030A0"/>
                </a:solidFill>
              </a:rPr>
              <a:t>Warshal</a:t>
            </a:r>
            <a:r>
              <a:rPr lang="en-US" sz="3200" dirty="0">
                <a:solidFill>
                  <a:srgbClr val="7030A0"/>
                </a:solidFill>
              </a:rPr>
              <a:t> Algorithm </a:t>
            </a:r>
            <a:r>
              <a:rPr lang="en-US" sz="3200" dirty="0"/>
              <a:t>for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All 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in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time</a:t>
                </a:r>
              </a:p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and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space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Floyd  </a:t>
            </a:r>
            <a:r>
              <a:rPr lang="en-US" sz="3600" b="1" dirty="0"/>
              <a:t>and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err="1">
                <a:solidFill>
                  <a:srgbClr val="7030A0"/>
                </a:solidFill>
              </a:rPr>
              <a:t>Warshal</a:t>
            </a:r>
            <a:r>
              <a:rPr lang="en-US" sz="3600" b="1" dirty="0" err="1"/>
              <a:t>’s</a:t>
            </a:r>
            <a:r>
              <a:rPr lang="en-US" sz="3600" b="1" dirty="0"/>
              <a:t>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10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Floyd-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Warshal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,  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dirty="0"/>
                  <a:t>                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1800" dirty="0"/>
                  <a:t> length of the shortest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 with all intermediate vertices of indices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10600" cy="5410200"/>
              </a:xfrm>
              <a:blipFill rotWithShape="1">
                <a:blip r:embed="rId2"/>
                <a:stretch>
                  <a:fillRect l="-708" t="-563" b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44866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866" y="3059668"/>
                <a:ext cx="48893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65532" y="4888468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32" y="4888468"/>
                <a:ext cx="825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8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43398" y="4888468"/>
                <a:ext cx="24384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8" y="4888468"/>
                <a:ext cx="243840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3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106784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6784" y="51816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6152" y="1981200"/>
            <a:ext cx="2458902" cy="1447800"/>
            <a:chOff x="5026152" y="1981200"/>
            <a:chExt cx="2458902" cy="1447800"/>
          </a:xfrm>
        </p:grpSpPr>
        <p:sp>
          <p:nvSpPr>
            <p:cNvPr id="12" name="Right Brace 11"/>
            <p:cNvSpPr/>
            <p:nvPr/>
          </p:nvSpPr>
          <p:spPr>
            <a:xfrm>
              <a:off x="5026152" y="1981200"/>
              <a:ext cx="384048" cy="14478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97074" y="2546866"/>
                  <a:ext cx="1987980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Computing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latin typeface="Cambria Math"/>
                        </a:rPr>
                        <m:t>∗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98798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761" t="-8333" r="-429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090078" y="4419600"/>
            <a:ext cx="2453721" cy="990604"/>
            <a:chOff x="5085145" y="2401528"/>
            <a:chExt cx="2377735" cy="607144"/>
          </a:xfrm>
        </p:grpSpPr>
        <p:sp>
          <p:nvSpPr>
            <p:cNvPr id="16" name="Right Brace 15"/>
            <p:cNvSpPr/>
            <p:nvPr/>
          </p:nvSpPr>
          <p:spPr>
            <a:xfrm>
              <a:off x="5085145" y="2401528"/>
              <a:ext cx="457888" cy="60714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97074" y="2595492"/>
                  <a:ext cx="1965806" cy="2263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Computing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95492"/>
                  <a:ext cx="1965806" cy="2263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711" t="-8197" r="-24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132" y="2286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132" y="2286000"/>
                <a:ext cx="8254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83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58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Floyd </a:t>
            </a:r>
            <a:r>
              <a:rPr lang="en-US" sz="3200" dirty="0" err="1">
                <a:solidFill>
                  <a:srgbClr val="7030A0"/>
                </a:solidFill>
              </a:rPr>
              <a:t>Warshal</a:t>
            </a:r>
            <a:r>
              <a:rPr lang="en-US" sz="3200" dirty="0">
                <a:solidFill>
                  <a:srgbClr val="7030A0"/>
                </a:solidFill>
              </a:rPr>
              <a:t> Algorithm </a:t>
            </a:r>
            <a:r>
              <a:rPr lang="en-US" sz="3200" dirty="0"/>
              <a:t>for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All 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in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time</a:t>
                </a:r>
              </a:p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and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space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800" b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 dirty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)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25174"/>
              </p:ext>
            </p:extLst>
          </p:nvPr>
        </p:nvGraphicFramePr>
        <p:xfrm>
          <a:off x="3200400" y="2209800"/>
          <a:ext cx="3048000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267417"/>
              </p:ext>
            </p:extLst>
          </p:nvPr>
        </p:nvGraphicFramePr>
        <p:xfrm>
          <a:off x="3200400" y="4053840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5105400" y="2209800"/>
            <a:ext cx="381000" cy="2971800"/>
            <a:chOff x="6248400" y="2209800"/>
            <a:chExt cx="381000" cy="2971800"/>
          </a:xfrm>
        </p:grpSpPr>
        <p:sp>
          <p:nvSpPr>
            <p:cNvPr id="10" name="Rectangle 9"/>
            <p:cNvSpPr/>
            <p:nvPr/>
          </p:nvSpPr>
          <p:spPr>
            <a:xfrm>
              <a:off x="6248400" y="2209800"/>
              <a:ext cx="381000" cy="2971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248400" y="2583679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248400" y="2895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248400" y="3276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48400" y="3657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248400" y="4038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248400" y="4408918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48400" y="4800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248400" y="5181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29416" y="1574723"/>
                <a:ext cx="74738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16" y="1574723"/>
                <a:ext cx="747384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6452" r="-10569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38200" y="2140330"/>
                <a:ext cx="747384" cy="374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40330"/>
                <a:ext cx="747384" cy="374270"/>
              </a:xfrm>
              <a:prstGeom prst="rect">
                <a:avLst/>
              </a:prstGeom>
              <a:blipFill rotWithShape="1">
                <a:blip r:embed="rId4"/>
                <a:stretch>
                  <a:fillRect t="-4688" r="-9677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41598" y="4017948"/>
                <a:ext cx="527772" cy="374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98" y="4017948"/>
                <a:ext cx="527772" cy="374270"/>
              </a:xfrm>
              <a:prstGeom prst="rect">
                <a:avLst/>
              </a:prstGeom>
              <a:blipFill rotWithShape="1">
                <a:blip r:embed="rId5"/>
                <a:stretch>
                  <a:fillRect t="-4688" r="-13483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/>
          <p:cNvSpPr/>
          <p:nvPr/>
        </p:nvSpPr>
        <p:spPr>
          <a:xfrm>
            <a:off x="963168" y="27172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62400" y="33147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881787" y="3352800"/>
            <a:ext cx="1080613" cy="369332"/>
            <a:chOff x="2881787" y="3352800"/>
            <a:chExt cx="1080613" cy="369332"/>
          </a:xfrm>
        </p:grpSpPr>
        <p:cxnSp>
          <p:nvCxnSpPr>
            <p:cNvPr id="28" name="Straight Connector 27"/>
            <p:cNvCxnSpPr>
              <a:endCxn id="26" idx="1"/>
            </p:cNvCxnSpPr>
            <p:nvPr/>
          </p:nvCxnSpPr>
          <p:spPr>
            <a:xfrm>
              <a:off x="3124200" y="3505200"/>
              <a:ext cx="8382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881787" y="33528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787" y="33528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3962400" y="3657600"/>
            <a:ext cx="327334" cy="1905000"/>
            <a:chOff x="3962400" y="3657600"/>
            <a:chExt cx="327334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962400" y="5193268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193268"/>
                  <a:ext cx="32733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>
              <a:stCxn id="32" idx="0"/>
            </p:cNvCxnSpPr>
            <p:nvPr/>
          </p:nvCxnSpPr>
          <p:spPr>
            <a:xfrm flipH="1" flipV="1">
              <a:off x="4114800" y="3657600"/>
              <a:ext cx="11267" cy="153566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105400" y="1828800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828800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743200" y="4050268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050268"/>
                <a:ext cx="37863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105400" y="3276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962400" y="4038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343400" y="3505200"/>
            <a:ext cx="9525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120434" y="3695700"/>
            <a:ext cx="8982" cy="5392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5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2" grpId="0"/>
      <p:bldP spid="23" grpId="0" animBg="1"/>
      <p:bldP spid="24" grpId="0" animBg="1"/>
      <p:bldP spid="25" grpId="0" animBg="1"/>
      <p:bldP spid="26" grpId="0" animBg="1"/>
      <p:bldP spid="37" grpId="0"/>
      <p:bldP spid="38" grpId="0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>
                    <a:solidFill>
                      <a:srgbClr val="7030A0"/>
                    </a:solidFill>
                  </a:rPr>
                  <a:t>Detecting negative cycle</a:t>
                </a:r>
                <a:br>
                  <a:rPr lang="en-US" sz="3600" dirty="0">
                    <a:solidFill>
                      <a:srgbClr val="7030A0"/>
                    </a:solidFill>
                  </a:rPr>
                </a:br>
                <a:r>
                  <a:rPr lang="en-US" sz="3600" dirty="0">
                    <a:solidFill>
                      <a:srgbClr val="7030A0"/>
                    </a:solidFill>
                  </a:rPr>
                  <a:t>in</a:t>
                </a:r>
                <a:r>
                  <a:rPr lang="en-US" sz="3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  <a:blipFill rotWithShape="1">
                <a:blip r:embed="rId2"/>
                <a:stretch>
                  <a:fillRect t="-6726"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800" b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 dirty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)</a:t>
                </a:r>
              </a:p>
              <a:p>
                <a:pPr marL="0" indent="0">
                  <a:buNone/>
                </a:pPr>
                <a:r>
                  <a:rPr lang="en-US" sz="1800" dirty="0"/>
                  <a:t>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800" b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for any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, we need …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...</a:t>
                </a:r>
              </a:p>
              <a:p>
                <a:pPr marL="0" indent="0">
                  <a:buNone/>
                </a:pPr>
                <a:r>
                  <a:rPr lang="en-US" sz="1800" dirty="0"/>
                  <a:t>Moreover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dirty="0"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e>
                    </m:d>
                    <m:r>
                      <a:rPr lang="en-US" sz="1800" b="1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dirty="0">
                            <a:latin typeface="Cambria Math"/>
                          </a:rPr>
                          <m:t>,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b="-1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17420"/>
              </p:ext>
            </p:extLst>
          </p:nvPr>
        </p:nvGraphicFramePr>
        <p:xfrm>
          <a:off x="3200400" y="2209800"/>
          <a:ext cx="3048000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083182"/>
              </p:ext>
            </p:extLst>
          </p:nvPr>
        </p:nvGraphicFramePr>
        <p:xfrm>
          <a:off x="3200400" y="4053840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5105400" y="2209800"/>
            <a:ext cx="381000" cy="2971800"/>
            <a:chOff x="6248400" y="2209800"/>
            <a:chExt cx="381000" cy="2971800"/>
          </a:xfrm>
        </p:grpSpPr>
        <p:sp>
          <p:nvSpPr>
            <p:cNvPr id="10" name="Rectangle 9"/>
            <p:cNvSpPr/>
            <p:nvPr/>
          </p:nvSpPr>
          <p:spPr>
            <a:xfrm>
              <a:off x="6248400" y="2209800"/>
              <a:ext cx="381000" cy="2971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248400" y="2583679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248400" y="2895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248400" y="3276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48400" y="3657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248400" y="4038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248400" y="4408918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48400" y="4800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248400" y="5181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29416" y="1574723"/>
                <a:ext cx="74738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16" y="1574723"/>
                <a:ext cx="747384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6452" r="-10569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38200" y="2140330"/>
                <a:ext cx="747384" cy="374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40330"/>
                <a:ext cx="747384" cy="374270"/>
              </a:xfrm>
              <a:prstGeom prst="rect">
                <a:avLst/>
              </a:prstGeom>
              <a:blipFill rotWithShape="1">
                <a:blip r:embed="rId4"/>
                <a:stretch>
                  <a:fillRect t="-4688" r="-9677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41598" y="4017948"/>
                <a:ext cx="527772" cy="374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98" y="4017948"/>
                <a:ext cx="527772" cy="374270"/>
              </a:xfrm>
              <a:prstGeom prst="rect">
                <a:avLst/>
              </a:prstGeom>
              <a:blipFill rotWithShape="1">
                <a:blip r:embed="rId5"/>
                <a:stretch>
                  <a:fillRect t="-4688" r="-13483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/>
          <p:cNvSpPr/>
          <p:nvPr/>
        </p:nvSpPr>
        <p:spPr>
          <a:xfrm>
            <a:off x="963168" y="27172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67400" y="4800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881787" y="4812268"/>
            <a:ext cx="2985613" cy="369332"/>
            <a:chOff x="2881787" y="4812268"/>
            <a:chExt cx="2985613" cy="369332"/>
          </a:xfrm>
        </p:grpSpPr>
        <p:cxnSp>
          <p:nvCxnSpPr>
            <p:cNvPr id="28" name="Straight Connector 27"/>
            <p:cNvCxnSpPr>
              <a:stCxn id="31" idx="3"/>
              <a:endCxn id="26" idx="1"/>
            </p:cNvCxnSpPr>
            <p:nvPr/>
          </p:nvCxnSpPr>
          <p:spPr>
            <a:xfrm flipV="1">
              <a:off x="3204311" y="4991100"/>
              <a:ext cx="2663089" cy="583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881787" y="48122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787" y="4812268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5921066" y="5131832"/>
            <a:ext cx="327334" cy="495300"/>
            <a:chOff x="3962400" y="5131832"/>
            <a:chExt cx="327334" cy="495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962400" y="5257800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257800"/>
                  <a:ext cx="32733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407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 flipV="1">
              <a:off x="4126067" y="5131832"/>
              <a:ext cx="0" cy="20216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105400" y="1828800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828800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743200" y="4050268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050268"/>
                <a:ext cx="37863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867400" y="4038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05400" y="4800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57900" y="4234934"/>
            <a:ext cx="0" cy="5656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6" idx="1"/>
          </p:cNvCxnSpPr>
          <p:nvPr/>
        </p:nvCxnSpPr>
        <p:spPr>
          <a:xfrm>
            <a:off x="5295900" y="4991100"/>
            <a:ext cx="5715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13291" y="5879068"/>
                <a:ext cx="380886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only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column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row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291" y="5879068"/>
                <a:ext cx="38088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280" t="-8197" r="-20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57599" y="6228021"/>
                <a:ext cx="2749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b="1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9" y="6228021"/>
                <a:ext cx="274940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774" t="-8333" r="-28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8865" y="449871"/>
                <a:ext cx="3368486" cy="8077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Hence we can just overwrite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algn="ctr"/>
                <a:r>
                  <a:rPr lang="en-US" sz="1400" dirty="0"/>
                  <a:t>instead of creating a separate matrix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algn="ctr"/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65" y="449871"/>
                <a:ext cx="3368486" cy="807785"/>
              </a:xfrm>
              <a:prstGeom prst="rect">
                <a:avLst/>
              </a:prstGeom>
              <a:blipFill rotWithShape="1">
                <a:blip r:embed="rId12"/>
                <a:stretch>
                  <a:fillRect r="-1081" b="-11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041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6" grpId="0" animBg="1"/>
      <p:bldP spid="39" grpId="0" animBg="1"/>
      <p:bldP spid="40" grpId="0" animBg="1"/>
      <p:bldP spid="2" grpId="0" animBg="1"/>
      <p:bldP spid="3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Floyd  </a:t>
            </a:r>
            <a:r>
              <a:rPr lang="en-US" sz="3600" b="1" dirty="0"/>
              <a:t>and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err="1">
                <a:solidFill>
                  <a:srgbClr val="7030A0"/>
                </a:solidFill>
              </a:rPr>
              <a:t>Warshal</a:t>
            </a:r>
            <a:r>
              <a:rPr lang="en-US" sz="3600" b="1" dirty="0" err="1"/>
              <a:t>’s</a:t>
            </a:r>
            <a:r>
              <a:rPr lang="en-US" sz="3600" b="1" dirty="0"/>
              <a:t>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868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Floyd-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Warshal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;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	   </a:t>
                </a:r>
                <a:r>
                  <a:rPr lang="en-US" sz="2000" b="1" dirty="0"/>
                  <a:t>If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&gt;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6C31"/>
                        </a:solidFill>
                      </a:rPr>
                      <m:t>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err="1">
                    <a:solidFill>
                      <a:srgbClr val="C00000"/>
                    </a:solidFill>
                  </a:rPr>
                  <a:t>Lemma</a:t>
                </a:r>
                <a:r>
                  <a:rPr lang="en-US" sz="1800" dirty="0" err="1"/>
                  <a:t>:At</a:t>
                </a:r>
                <a:r>
                  <a:rPr lang="en-US" sz="1800" dirty="0"/>
                  <a:t> the end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iteration,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dirty="0"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 = length of the shortest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86800" cy="5410200"/>
              </a:xfrm>
              <a:blipFill rotWithShape="1">
                <a:blip r:embed="rId2"/>
                <a:stretch>
                  <a:fillRect l="-702" t="-563" b="-10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6784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6784" y="51816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39873" y="6400800"/>
                <a:ext cx="4304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 all intermediate vertices of indices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6C31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873" y="6400800"/>
                <a:ext cx="430412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75" t="-8197" r="-141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74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 in a digraph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2800" b="1" dirty="0"/>
              <a:t>with </a:t>
            </a:r>
            <a:r>
              <a:rPr lang="en-US" sz="2800" b="1" dirty="0">
                <a:solidFill>
                  <a:srgbClr val="0070C0"/>
                </a:solidFill>
              </a:rPr>
              <a:t>negative ed</a:t>
            </a:r>
            <a:r>
              <a:rPr lang="en-US" sz="2800" b="1" dirty="0"/>
              <a:t>ge weights but </a:t>
            </a:r>
            <a:r>
              <a:rPr lang="en-US" sz="2800" b="1" dirty="0">
                <a:solidFill>
                  <a:srgbClr val="C00000"/>
                </a:solidFill>
              </a:rPr>
              <a:t>no negative cycle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compute all-pairs distances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space requirement is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/>
                  <a:t>: </a:t>
                </a:r>
              </a:p>
              <a:p>
                <a:r>
                  <a:rPr lang="en-US" sz="2000" dirty="0"/>
                  <a:t>How to retrieve shortest path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Hint</a:t>
                </a:r>
                <a:r>
                  <a:rPr lang="en-US" sz="2000" dirty="0"/>
                  <a:t>: Augment the given algorithm with a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size data structure.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(that stores all-pairs shortest paths </a:t>
                </a:r>
                <a:r>
                  <a:rPr lang="en-US" sz="2000" b="1" u="sng" dirty="0"/>
                  <a:t>implicitly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1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Problem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from the past lecture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3886200"/>
                <a:ext cx="6553200" cy="17526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All-pairs  </a:t>
                </a:r>
                <a:r>
                  <a:rPr lang="en-US" b="1" dirty="0">
                    <a:solidFill>
                      <a:srgbClr val="C00000"/>
                    </a:solidFill>
                  </a:rPr>
                  <a:t>closest</a:t>
                </a:r>
                <a:r>
                  <a:rPr lang="en-US" b="1" dirty="0">
                    <a:solidFill>
                      <a:schemeClr val="tx1"/>
                    </a:solidFill>
                  </a:rPr>
                  <a:t> pairs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points</a:t>
                </a:r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3886200"/>
                <a:ext cx="6553200" cy="1752600"/>
              </a:xfrm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345366" y="3972580"/>
            <a:ext cx="136107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farthest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66923" y="4930027"/>
                <a:ext cx="1879041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</a:t>
                </a:r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923" y="4930027"/>
                <a:ext cx="187904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581" t="-6452" r="-4516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3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Farthest pair of points must lie on the boundary of the convex hull of all points.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Compute convex hull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Compute farthest pair of points of the convex hull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257800"/>
              </a:xfrm>
              <a:blipFill rotWithShape="1">
                <a:blip r:embed="rId2"/>
                <a:stretch>
                  <a:fillRect l="-708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276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4382928">
            <a:off x="2383603" y="2416233"/>
            <a:ext cx="3352800" cy="2438400"/>
            <a:chOff x="2362200" y="2057400"/>
            <a:chExt cx="3962400" cy="3581400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Oval 15"/>
          <p:cNvSpPr/>
          <p:nvPr/>
        </p:nvSpPr>
        <p:spPr>
          <a:xfrm>
            <a:off x="3962400" y="229819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52662" y="368509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98868" y="327195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04943" y="291749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10799" y="469748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95800" y="484988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386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24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242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242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33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578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3340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95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338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956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6670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3733800" y="1981201"/>
            <a:ext cx="793687" cy="32711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Callout 34"/>
          <p:cNvSpPr/>
          <p:nvPr/>
        </p:nvSpPr>
        <p:spPr>
          <a:xfrm>
            <a:off x="5417239" y="1685231"/>
            <a:ext cx="3614977" cy="1450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locate the farthest pair of points ? </a:t>
            </a:r>
          </a:p>
        </p:txBody>
      </p:sp>
      <p:sp>
        <p:nvSpPr>
          <p:cNvPr id="36" name="Cloud Callout 35"/>
          <p:cNvSpPr/>
          <p:nvPr/>
        </p:nvSpPr>
        <p:spPr>
          <a:xfrm>
            <a:off x="5410200" y="2130552"/>
            <a:ext cx="3614977" cy="1450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see some structure on which these points must be lying ?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2657037"/>
            <a:ext cx="151041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Convex hull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  <p:bldP spid="35" grpId="1" animBg="1"/>
      <p:bldP spid="36" grpId="0" animBg="1"/>
      <p:bldP spid="36" grpId="1" animBg="1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647264" y="5239359"/>
            <a:ext cx="8039536" cy="1301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Idea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3200" b="1" dirty="0"/>
                  <a:t>: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Roll the convex polygon on the floor </a:t>
                </a:r>
                <a:r>
                  <a:rPr lang="en-US" sz="3200" dirty="0">
                    <a:sym typeface="Wingdings" pitchFamily="2" charset="2"/>
                  </a:rPr>
                  <a:t>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Content Placeholder 4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41478"/>
            <a:ext cx="1551276" cy="1463975"/>
          </a:xfrm>
        </p:spPr>
      </p:pic>
      <p:grpSp>
        <p:nvGrpSpPr>
          <p:cNvPr id="5" name="Group 4"/>
          <p:cNvGrpSpPr/>
          <p:nvPr/>
        </p:nvGrpSpPr>
        <p:grpSpPr>
          <a:xfrm>
            <a:off x="1969085" y="2819400"/>
            <a:ext cx="3352800" cy="2438400"/>
            <a:chOff x="2362200" y="2057400"/>
            <a:chExt cx="3962400" cy="3581400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Rectangle 73"/>
          <p:cNvSpPr/>
          <p:nvPr/>
        </p:nvSpPr>
        <p:spPr>
          <a:xfrm>
            <a:off x="381000" y="838200"/>
            <a:ext cx="8610600" cy="515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E51FC0-11A3-C549-B3D1-7D682EDE9BCA}"/>
              </a:ext>
            </a:extLst>
          </p:cNvPr>
          <p:cNvCxnSpPr>
            <a:cxnSpLocks/>
          </p:cNvCxnSpPr>
          <p:nvPr/>
        </p:nvCxnSpPr>
        <p:spPr>
          <a:xfrm flipH="1" flipV="1">
            <a:off x="2008476" y="3857017"/>
            <a:ext cx="3313409" cy="20752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9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647264" y="5239359"/>
            <a:ext cx="8039536" cy="1301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Idea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3200" b="1" dirty="0"/>
                  <a:t>: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Roll the convex polygon on the floor </a:t>
                </a:r>
                <a:r>
                  <a:rPr lang="en-US" sz="3200" dirty="0">
                    <a:sym typeface="Wingdings" pitchFamily="2" charset="2"/>
                  </a:rPr>
                  <a:t>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Content Placeholder 4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868" y="3722194"/>
            <a:ext cx="1551276" cy="1463975"/>
          </a:xfrm>
        </p:spPr>
      </p:pic>
      <p:grpSp>
        <p:nvGrpSpPr>
          <p:cNvPr id="5" name="Group 4"/>
          <p:cNvGrpSpPr/>
          <p:nvPr/>
        </p:nvGrpSpPr>
        <p:grpSpPr>
          <a:xfrm rot="2297541">
            <a:off x="2833510" y="2527222"/>
            <a:ext cx="3352800" cy="2438400"/>
            <a:chOff x="2362200" y="2057400"/>
            <a:chExt cx="3962400" cy="3581400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Rectangle 73"/>
          <p:cNvSpPr/>
          <p:nvPr/>
        </p:nvSpPr>
        <p:spPr>
          <a:xfrm>
            <a:off x="381000" y="838200"/>
            <a:ext cx="8610600" cy="515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8561FD-05F5-0645-9971-8335804E309F}"/>
              </a:ext>
            </a:extLst>
          </p:cNvPr>
          <p:cNvCxnSpPr>
            <a:cxnSpLocks/>
          </p:cNvCxnSpPr>
          <p:nvPr/>
        </p:nvCxnSpPr>
        <p:spPr>
          <a:xfrm flipH="1" flipV="1">
            <a:off x="3349560" y="2554903"/>
            <a:ext cx="2460014" cy="22606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678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647264" y="5239359"/>
            <a:ext cx="8039536" cy="1301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Idea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3200" b="1" dirty="0"/>
                  <a:t>: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Roll the convex polygon on the floor </a:t>
                </a:r>
                <a:r>
                  <a:rPr lang="en-US" sz="3200" dirty="0">
                    <a:sym typeface="Wingdings" pitchFamily="2" charset="2"/>
                  </a:rPr>
                  <a:t>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Content Placeholder 4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722194"/>
            <a:ext cx="1551276" cy="1463975"/>
          </a:xfrm>
        </p:spPr>
      </p:pic>
      <p:grpSp>
        <p:nvGrpSpPr>
          <p:cNvPr id="5" name="Group 4"/>
          <p:cNvGrpSpPr/>
          <p:nvPr/>
        </p:nvGrpSpPr>
        <p:grpSpPr>
          <a:xfrm rot="4439086">
            <a:off x="3852012" y="2404905"/>
            <a:ext cx="3352800" cy="2438400"/>
            <a:chOff x="2362200" y="2057400"/>
            <a:chExt cx="3962400" cy="3581400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Rectangle 73"/>
          <p:cNvSpPr/>
          <p:nvPr/>
        </p:nvSpPr>
        <p:spPr>
          <a:xfrm>
            <a:off x="381000" y="838200"/>
            <a:ext cx="8610600" cy="515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8561FD-05F5-0645-9971-8335804E309F}"/>
              </a:ext>
            </a:extLst>
          </p:cNvPr>
          <p:cNvCxnSpPr>
            <a:cxnSpLocks/>
          </p:cNvCxnSpPr>
          <p:nvPr/>
        </p:nvCxnSpPr>
        <p:spPr>
          <a:xfrm flipH="1" flipV="1">
            <a:off x="5240440" y="1959093"/>
            <a:ext cx="725546" cy="32932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157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647264" y="5239359"/>
            <a:ext cx="8039536" cy="1301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Idea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3200" b="1" dirty="0"/>
                  <a:t>: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Roll the convex polygon on the floor </a:t>
                </a:r>
                <a:r>
                  <a:rPr lang="en-US" sz="3200" dirty="0">
                    <a:sym typeface="Wingdings" pitchFamily="2" charset="2"/>
                  </a:rPr>
                  <a:t>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Content Placeholder 4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324" y="3722194"/>
            <a:ext cx="1551276" cy="1463975"/>
          </a:xfrm>
        </p:spPr>
      </p:pic>
      <p:grpSp>
        <p:nvGrpSpPr>
          <p:cNvPr id="5" name="Group 4"/>
          <p:cNvGrpSpPr/>
          <p:nvPr/>
        </p:nvGrpSpPr>
        <p:grpSpPr>
          <a:xfrm rot="6797411">
            <a:off x="4983082" y="2473945"/>
            <a:ext cx="3352800" cy="2438400"/>
            <a:chOff x="2362200" y="2057400"/>
            <a:chExt cx="3962400" cy="3581400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Rectangle 73"/>
          <p:cNvSpPr/>
          <p:nvPr/>
        </p:nvSpPr>
        <p:spPr>
          <a:xfrm>
            <a:off x="381000" y="838200"/>
            <a:ext cx="8610600" cy="515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8561FD-05F5-0645-9971-8335804E309F}"/>
              </a:ext>
            </a:extLst>
          </p:cNvPr>
          <p:cNvCxnSpPr>
            <a:cxnSpLocks/>
          </p:cNvCxnSpPr>
          <p:nvPr/>
        </p:nvCxnSpPr>
        <p:spPr>
          <a:xfrm flipV="1">
            <a:off x="5972827" y="2225145"/>
            <a:ext cx="1528184" cy="30142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70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647264" y="5239359"/>
            <a:ext cx="8039536" cy="1301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Idea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3200" b="1" dirty="0"/>
                  <a:t>: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Roll the convex polygon on the floor </a:t>
                </a:r>
                <a:r>
                  <a:rPr lang="en-US" sz="3200" dirty="0">
                    <a:sym typeface="Wingdings" pitchFamily="2" charset="2"/>
                  </a:rPr>
                  <a:t>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Content Placeholder 4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24" y="3722194"/>
            <a:ext cx="1551276" cy="1463975"/>
          </a:xfrm>
        </p:spPr>
      </p:pic>
      <p:grpSp>
        <p:nvGrpSpPr>
          <p:cNvPr id="5" name="Group 4"/>
          <p:cNvGrpSpPr/>
          <p:nvPr/>
        </p:nvGrpSpPr>
        <p:grpSpPr>
          <a:xfrm rot="9469814">
            <a:off x="6217068" y="2676058"/>
            <a:ext cx="3352800" cy="2438400"/>
            <a:chOff x="2362200" y="2057400"/>
            <a:chExt cx="3962400" cy="3581400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Rectangle 73"/>
          <p:cNvSpPr/>
          <p:nvPr/>
        </p:nvSpPr>
        <p:spPr>
          <a:xfrm>
            <a:off x="381000" y="838200"/>
            <a:ext cx="8610600" cy="515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8561FD-05F5-0645-9971-8335804E309F}"/>
              </a:ext>
            </a:extLst>
          </p:cNvPr>
          <p:cNvCxnSpPr>
            <a:cxnSpLocks/>
          </p:cNvCxnSpPr>
          <p:nvPr/>
        </p:nvCxnSpPr>
        <p:spPr>
          <a:xfrm flipV="1">
            <a:off x="6331216" y="3429000"/>
            <a:ext cx="3188132" cy="107482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loud Callout 71">
            <a:extLst>
              <a:ext uri="{FF2B5EF4-FFF2-40B4-BE49-F238E27FC236}">
                <a16:creationId xmlns:a16="http://schemas.microsoft.com/office/drawing/2014/main" id="{27115114-DD8E-D0E2-8A3D-D486672AEB7E}"/>
              </a:ext>
            </a:extLst>
          </p:cNvPr>
          <p:cNvSpPr/>
          <p:nvPr/>
        </p:nvSpPr>
        <p:spPr>
          <a:xfrm>
            <a:off x="2878129" y="5276393"/>
            <a:ext cx="4093222" cy="104820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Did you notice the journey of farthest pair of points ? </a:t>
            </a:r>
          </a:p>
        </p:txBody>
      </p:sp>
    </p:spTree>
    <p:extLst>
      <p:ext uri="{BB962C8B-B14F-4D97-AF65-F5344CB8AC3E}">
        <p14:creationId xmlns:p14="http://schemas.microsoft.com/office/powerpoint/2010/main" val="3077793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" name="Content Placeholder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7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72167" y="1143000"/>
                <a:ext cx="4695633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600" dirty="0"/>
                  <a:t>: Once the cycle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600" dirty="0"/>
                  <a:t> has been </a:t>
                </a:r>
                <a:r>
                  <a:rPr lang="en-US" sz="1600" b="1" i="1" dirty="0"/>
                  <a:t>reached </a:t>
                </a:r>
                <a:r>
                  <a:rPr lang="en-US" sz="1600" dirty="0"/>
                  <a:t>by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/>
                  <a:t>,</a:t>
                </a:r>
              </a:p>
              <a:p>
                <a:pPr marL="0" indent="0">
                  <a:buNone/>
                </a:pPr>
                <a:r>
                  <a:rPr lang="en-US" sz="1600" dirty="0"/>
                  <a:t>say in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err="1"/>
                  <a:t>th</a:t>
                </a:r>
                <a:r>
                  <a:rPr lang="en-US" sz="1600" dirty="0"/>
                  <a:t> iteration</a:t>
                </a:r>
              </a:p>
              <a:p>
                <a:pPr marL="0" indent="0">
                  <a:buNone/>
                </a:pPr>
                <a:r>
                  <a:rPr lang="en-US" sz="1600" dirty="0"/>
                  <a:t>what will happen to labels of its vertices in future?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Answer: </a:t>
                </a:r>
                <a:r>
                  <a:rPr lang="en-US" sz="1600" dirty="0"/>
                  <a:t> Label of at least one vertex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will change in each subsequent  iteration.</a:t>
                </a:r>
                <a:endParaRPr lang="en-US" sz="1600" b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Proof: Consider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600" b="1" dirty="0" err="1">
                    <a:latin typeface="Cambria Math"/>
                  </a:rPr>
                  <a:t>th</a:t>
                </a:r>
                <a:r>
                  <a:rPr lang="en-US" sz="1600" b="1" dirty="0">
                    <a:latin typeface="Cambria Math"/>
                  </a:rPr>
                  <a:t> iteration for any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>
                    <a:latin typeface="Cambria Math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It follows from the algorithm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 smtClean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:    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If  no label changes during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600" b="1" dirty="0" err="1">
                    <a:latin typeface="Cambria Math"/>
                  </a:rPr>
                  <a:t>th</a:t>
                </a:r>
                <a:r>
                  <a:rPr lang="en-US" sz="1600" b="1" dirty="0">
                    <a:latin typeface="Cambria Math"/>
                  </a:rPr>
                  <a:t> iteration 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sz="1600" dirty="0">
                    <a:sym typeface="Wingdings" pitchFamily="2" charset="2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600" dirty="0">
                    <a:sym typeface="Wingdings" pitchFamily="2" charset="2"/>
                  </a:rPr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 in cycle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sz="16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</a:t>
                </a: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+…+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A contradiction !!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5" name="Content Placeholder 7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72167" y="1143000"/>
                <a:ext cx="4695633" cy="4983163"/>
              </a:xfrm>
              <a:blipFill rotWithShape="1">
                <a:blip r:embed="rId2"/>
                <a:stretch>
                  <a:fillRect l="-1038" t="-367" b="-19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81000" y="3581400"/>
            <a:ext cx="352981" cy="533400"/>
            <a:chOff x="1171019" y="3581400"/>
            <a:chExt cx="352981" cy="533400"/>
          </a:xfrm>
        </p:grpSpPr>
        <p:sp>
          <p:nvSpPr>
            <p:cNvPr id="51" name="Oval 50"/>
            <p:cNvSpPr/>
            <p:nvPr/>
          </p:nvSpPr>
          <p:spPr>
            <a:xfrm>
              <a:off x="1267381" y="3581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1295400" y="1676400"/>
            <a:ext cx="3076767" cy="3886200"/>
            <a:chOff x="3429000" y="2286000"/>
            <a:chExt cx="3076767" cy="3886200"/>
          </a:xfrm>
        </p:grpSpPr>
        <p:sp>
          <p:nvSpPr>
            <p:cNvPr id="22" name="Oval 21"/>
            <p:cNvSpPr/>
            <p:nvPr/>
          </p:nvSpPr>
          <p:spPr>
            <a:xfrm>
              <a:off x="5867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67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67400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571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50" idx="6"/>
              <a:endCxn id="22" idx="1"/>
            </p:cNvCxnSpPr>
            <p:nvPr/>
          </p:nvCxnSpPr>
          <p:spPr>
            <a:xfrm>
              <a:off x="5105400" y="2667000"/>
              <a:ext cx="784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4"/>
              <a:endCxn id="23" idx="0"/>
            </p:cNvCxnSpPr>
            <p:nvPr/>
          </p:nvCxnSpPr>
          <p:spPr>
            <a:xfrm>
              <a:off x="5943600" y="33528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3" idx="4"/>
              <a:endCxn id="24" idx="0"/>
            </p:cNvCxnSpPr>
            <p:nvPr/>
          </p:nvCxnSpPr>
          <p:spPr>
            <a:xfrm>
              <a:off x="5943600" y="4343400"/>
              <a:ext cx="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3"/>
              <a:endCxn id="25" idx="6"/>
            </p:cNvCxnSpPr>
            <p:nvPr/>
          </p:nvCxnSpPr>
          <p:spPr>
            <a:xfrm flipH="1">
              <a:off x="5105400" y="5159282"/>
              <a:ext cx="7843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8862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25" idx="2"/>
            </p:cNvCxnSpPr>
            <p:nvPr/>
          </p:nvCxnSpPr>
          <p:spPr>
            <a:xfrm flipH="1" flipV="1">
              <a:off x="3962400" y="5181600"/>
              <a:ext cx="99060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860337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5" idx="0"/>
            </p:cNvCxnSpPr>
            <p:nvPr/>
          </p:nvCxnSpPr>
          <p:spPr>
            <a:xfrm flipV="1">
              <a:off x="3936537" y="3352800"/>
              <a:ext cx="0" cy="16764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953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V="1">
              <a:off x="4038600" y="2667000"/>
              <a:ext cx="914400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77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629762" y="3728720"/>
            <a:ext cx="2225198" cy="1707923"/>
            <a:chOff x="629762" y="3728720"/>
            <a:chExt cx="2225198" cy="1707923"/>
          </a:xfrm>
        </p:grpSpPr>
        <p:sp>
          <p:nvSpPr>
            <p:cNvPr id="67" name="Freeform 66"/>
            <p:cNvSpPr/>
            <p:nvPr/>
          </p:nvSpPr>
          <p:spPr>
            <a:xfrm>
              <a:off x="629762" y="3728720"/>
              <a:ext cx="2225198" cy="1707923"/>
            </a:xfrm>
            <a:custGeom>
              <a:avLst/>
              <a:gdLst>
                <a:gd name="connsiteX0" fmla="*/ 0 w 2265680"/>
                <a:gd name="connsiteY0" fmla="*/ 0 h 1809523"/>
                <a:gd name="connsiteX1" fmla="*/ 467360 w 2265680"/>
                <a:gd name="connsiteY1" fmla="*/ 904240 h 1809523"/>
                <a:gd name="connsiteX2" fmla="*/ 1107440 w 2265680"/>
                <a:gd name="connsiteY2" fmla="*/ 1310640 h 1809523"/>
                <a:gd name="connsiteX3" fmla="*/ 1747520 w 2265680"/>
                <a:gd name="connsiteY3" fmla="*/ 1798320 h 1809523"/>
                <a:gd name="connsiteX4" fmla="*/ 2265680 w 2265680"/>
                <a:gd name="connsiteY4" fmla="*/ 1605280 h 1809523"/>
                <a:gd name="connsiteX0" fmla="*/ 0 w 2225040"/>
                <a:gd name="connsiteY0" fmla="*/ 0 h 1707923"/>
                <a:gd name="connsiteX1" fmla="*/ 426720 w 2225040"/>
                <a:gd name="connsiteY1" fmla="*/ 802640 h 1707923"/>
                <a:gd name="connsiteX2" fmla="*/ 1066800 w 2225040"/>
                <a:gd name="connsiteY2" fmla="*/ 1209040 h 1707923"/>
                <a:gd name="connsiteX3" fmla="*/ 1706880 w 2225040"/>
                <a:gd name="connsiteY3" fmla="*/ 1696720 h 1707923"/>
                <a:gd name="connsiteX4" fmla="*/ 2225040 w 2225040"/>
                <a:gd name="connsiteY4" fmla="*/ 1503680 h 170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5040" h="1707923">
                  <a:moveTo>
                    <a:pt x="0" y="0"/>
                  </a:moveTo>
                  <a:cubicBezTo>
                    <a:pt x="141393" y="342900"/>
                    <a:pt x="248920" y="601133"/>
                    <a:pt x="426720" y="802640"/>
                  </a:cubicBezTo>
                  <a:cubicBezTo>
                    <a:pt x="604520" y="1004147"/>
                    <a:pt x="853440" y="1060027"/>
                    <a:pt x="1066800" y="1209040"/>
                  </a:cubicBezTo>
                  <a:cubicBezTo>
                    <a:pt x="1280160" y="1358053"/>
                    <a:pt x="1513840" y="1647613"/>
                    <a:pt x="1706880" y="1696720"/>
                  </a:cubicBezTo>
                  <a:cubicBezTo>
                    <a:pt x="1899920" y="1745827"/>
                    <a:pt x="2062480" y="1624753"/>
                    <a:pt x="2225040" y="150368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endCxn id="67" idx="4"/>
            </p:cNvCxnSpPr>
            <p:nvPr/>
          </p:nvCxnSpPr>
          <p:spPr>
            <a:xfrm flipV="1">
              <a:off x="2766173" y="5232400"/>
              <a:ext cx="88787" cy="727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905000" y="2839134"/>
                <a:ext cx="16763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: </a:t>
                </a:r>
              </a:p>
              <a:p>
                <a:pPr algn="ctr"/>
                <a:r>
                  <a:rPr lang="en-US" dirty="0"/>
                  <a:t>a negative cycle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839134"/>
                <a:ext cx="1676399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2920" t="-4717" r="-583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876800" y="5715000"/>
            <a:ext cx="3733799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72200" y="6172200"/>
                <a:ext cx="135069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Weight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6172200"/>
                <a:ext cx="1350691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4072" t="-8333" r="-678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24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uiExpand="1" build="p"/>
      <p:bldP spid="76" grpId="0"/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647264" y="5239359"/>
            <a:ext cx="8039536" cy="1301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Idea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3200" b="1" dirty="0"/>
                  <a:t>: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Roll the convex polygon on the floor </a:t>
                </a:r>
                <a:r>
                  <a:rPr lang="en-US" sz="3200" dirty="0">
                    <a:sym typeface="Wingdings" pitchFamily="2" charset="2"/>
                  </a:rPr>
                  <a:t></a:t>
                </a:r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5724-0701-1350-71D7-4BC961846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The maximum height attained by the polygon</a:t>
            </a:r>
          </a:p>
          <a:p>
            <a:pPr marL="0" indent="0">
              <a:buNone/>
            </a:pPr>
            <a:r>
              <a:rPr lang="en-IN" sz="2000" dirty="0"/>
              <a:t> is indeed the distance between its farthest points.</a:t>
            </a:r>
          </a:p>
        </p:txBody>
      </p:sp>
      <p:grpSp>
        <p:nvGrpSpPr>
          <p:cNvPr id="54" name="Group 53"/>
          <p:cNvGrpSpPr/>
          <p:nvPr/>
        </p:nvGrpSpPr>
        <p:grpSpPr>
          <a:xfrm rot="5182049">
            <a:off x="4282648" y="2364523"/>
            <a:ext cx="3352800" cy="2438400"/>
            <a:chOff x="2362200" y="2057400"/>
            <a:chExt cx="3962400" cy="3581400"/>
          </a:xfrm>
        </p:grpSpPr>
        <p:cxnSp>
          <p:nvCxnSpPr>
            <p:cNvPr id="55" name="Straight Connector 54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7" name="Straight Connector 76"/>
          <p:cNvCxnSpPr/>
          <p:nvPr/>
        </p:nvCxnSpPr>
        <p:spPr>
          <a:xfrm flipV="1">
            <a:off x="6027851" y="1898364"/>
            <a:ext cx="12990" cy="33409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81000" y="838200"/>
            <a:ext cx="8610600" cy="515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2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Idea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3200" b="1" dirty="0"/>
                  <a:t>: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6391"/>
            <a:ext cx="9144000" cy="56678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At the moment the </a:t>
            </a:r>
            <a:r>
              <a:rPr lang="en-US" sz="2000" b="1" dirty="0"/>
              <a:t>maximum height </a:t>
            </a:r>
            <a:r>
              <a:rPr lang="en-US" sz="2000" dirty="0"/>
              <a:t>is achieved, </a:t>
            </a:r>
          </a:p>
          <a:p>
            <a:pPr marL="0" indent="0">
              <a:buNone/>
            </a:pPr>
            <a:r>
              <a:rPr lang="en-US" sz="2000" dirty="0"/>
              <a:t>        one of the two points is the pivot point. </a:t>
            </a:r>
          </a:p>
          <a:p>
            <a:pPr marL="0" indent="0">
              <a:buNone/>
            </a:pPr>
            <a:r>
              <a:rPr lang="en-US" sz="2000" dirty="0"/>
              <a:t>Make use of this hint to design an efficient algorithm for the problem …</a:t>
            </a:r>
          </a:p>
        </p:txBody>
      </p:sp>
      <p:grpSp>
        <p:nvGrpSpPr>
          <p:cNvPr id="27" name="Group 26"/>
          <p:cNvGrpSpPr/>
          <p:nvPr/>
        </p:nvGrpSpPr>
        <p:grpSpPr>
          <a:xfrm rot="4382928">
            <a:off x="3907603" y="2416233"/>
            <a:ext cx="3352800" cy="2438400"/>
            <a:chOff x="2362200" y="2057400"/>
            <a:chExt cx="3962400" cy="3581400"/>
          </a:xfrm>
        </p:grpSpPr>
        <p:cxnSp>
          <p:nvCxnSpPr>
            <p:cNvPr id="28" name="Straight Connector 27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 rot="6768493">
            <a:off x="5160479" y="2475139"/>
            <a:ext cx="3352800" cy="2438400"/>
            <a:chOff x="2362200" y="2057400"/>
            <a:chExt cx="3962400" cy="3581400"/>
          </a:xfrm>
        </p:grpSpPr>
        <p:cxnSp>
          <p:nvCxnSpPr>
            <p:cNvPr id="39" name="Straight Connector 38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2" name="Straight Connector 51"/>
          <p:cNvCxnSpPr/>
          <p:nvPr/>
        </p:nvCxnSpPr>
        <p:spPr>
          <a:xfrm>
            <a:off x="647264" y="5239359"/>
            <a:ext cx="8039536" cy="1301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226113" y="1981201"/>
            <a:ext cx="793687" cy="32711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019800" y="2219229"/>
            <a:ext cx="1498015" cy="30445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ircular Arrow 52"/>
          <p:cNvSpPr/>
          <p:nvPr/>
        </p:nvSpPr>
        <p:spPr>
          <a:xfrm>
            <a:off x="5508004" y="4345725"/>
            <a:ext cx="1273251" cy="1359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 rot="5182049">
            <a:off x="4282648" y="2364523"/>
            <a:ext cx="3352800" cy="2438400"/>
            <a:chOff x="2362200" y="2057400"/>
            <a:chExt cx="3962400" cy="3581400"/>
          </a:xfrm>
        </p:grpSpPr>
        <p:cxnSp>
          <p:nvCxnSpPr>
            <p:cNvPr id="76" name="Straight Connector 75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7" name="Straight Connector 86"/>
          <p:cNvCxnSpPr/>
          <p:nvPr/>
        </p:nvCxnSpPr>
        <p:spPr>
          <a:xfrm flipV="1">
            <a:off x="6027851" y="1898364"/>
            <a:ext cx="12990" cy="33409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38400" y="1295400"/>
            <a:ext cx="477047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85C2AEB-BA6A-3249-86ED-046145F35D74}"/>
              </a:ext>
            </a:extLst>
          </p:cNvPr>
          <p:cNvSpPr/>
          <p:nvPr/>
        </p:nvSpPr>
        <p:spPr>
          <a:xfrm>
            <a:off x="6019800" y="5175670"/>
            <a:ext cx="76200" cy="821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7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3" grpId="0" animBg="1"/>
      <p:bldP spid="4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Detecting negative cycle in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Execute Bellman-Ford algorithm.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Run </a:t>
                </a:r>
                <a:r>
                  <a:rPr lang="en-US" sz="2000" b="1" u="sng" dirty="0"/>
                  <a:t>one more </a:t>
                </a:r>
                <a:r>
                  <a:rPr lang="en-US" sz="2000" dirty="0"/>
                  <a:t>iteration of the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loop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	declare “there is </a:t>
                </a:r>
                <a:r>
                  <a:rPr lang="en-US" sz="2000" u="sng" dirty="0"/>
                  <a:t>a negative cycle</a:t>
                </a:r>
                <a:r>
                  <a:rPr lang="en-US" sz="2000" dirty="0"/>
                  <a:t>”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declare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the distance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”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shortest paths in a graph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Having Negative weight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Shortest paths </a:t>
            </a:r>
            <a:r>
              <a:rPr lang="en-US" sz="3200" b="1" dirty="0"/>
              <a:t>in presence of </a:t>
            </a:r>
            <a:r>
              <a:rPr lang="en-US" sz="3200" b="1" dirty="0">
                <a:solidFill>
                  <a:srgbClr val="7030A0"/>
                </a:solidFill>
              </a:rPr>
              <a:t>negative weight cycles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is a negative weight cycle reachable from source,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There is </a:t>
                </a:r>
                <a:r>
                  <a:rPr lang="en-US" sz="2000" b="1" dirty="0"/>
                  <a:t>no</a:t>
                </a:r>
                <a:r>
                  <a:rPr lang="en-US" sz="2000" dirty="0"/>
                  <a:t> polynomial time algorithm till date that can compute shortest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 firm belief : no such algorithm </a:t>
                </a:r>
                <a:r>
                  <a:rPr lang="en-US" sz="2000" b="1" dirty="0"/>
                  <a:t>can ever be </a:t>
                </a:r>
                <a:r>
                  <a:rPr lang="en-US" sz="2000" dirty="0"/>
                  <a:t>designed unless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𝑵𝑷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[We shall revisit it when we discuss NP-complete problems towards the end of this course]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3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 in a graph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2800" b="1" dirty="0"/>
              <a:t>with positive edge weights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distance/shortest-path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Solutions</a:t>
                </a:r>
                <a:r>
                  <a:rPr lang="en-US" sz="2000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Execute </a:t>
                </a:r>
                <a:r>
                  <a:rPr lang="en-US" sz="2000" dirty="0" err="1"/>
                  <a:t>Dijkstra’s</a:t>
                </a:r>
                <a:r>
                  <a:rPr lang="en-US" sz="2000" dirty="0"/>
                  <a:t> algorithm 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Total time =</a:t>
                </a:r>
                <a:r>
                  <a:rPr lang="en-US" sz="2000" dirty="0"/>
                  <a:t>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Data structure </a:t>
                </a:r>
                <a:r>
                  <a:rPr lang="en-US" sz="2000" dirty="0"/>
                  <a:t>for reporting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en-US" sz="2000" u="sng" dirty="0"/>
                  <a:t>Shortest paths tree rooted at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Space taken by the data structure </a:t>
                </a:r>
                <a:r>
                  <a:rPr lang="en-US" sz="2000" dirty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8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 in a graph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2800" b="1" dirty="0"/>
              <a:t>with </a:t>
            </a:r>
            <a:r>
              <a:rPr lang="en-US" sz="2800" b="1" dirty="0">
                <a:solidFill>
                  <a:srgbClr val="0070C0"/>
                </a:solidFill>
              </a:rPr>
              <a:t>negative edge</a:t>
            </a:r>
            <a:r>
              <a:rPr lang="en-US" sz="2800" b="1" dirty="0"/>
              <a:t> weights but </a:t>
            </a:r>
            <a:r>
              <a:rPr lang="en-US" sz="2800" b="1" dirty="0">
                <a:solidFill>
                  <a:srgbClr val="C00000"/>
                </a:solidFill>
              </a:rPr>
              <a:t>no negative cycle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Solution</a:t>
                </a:r>
                <a:r>
                  <a:rPr lang="en-US" sz="2000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Execute Bellman-Ford’s algorithm 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Total time =</a:t>
                </a:r>
                <a:r>
                  <a:rPr lang="en-US" sz="2000" dirty="0"/>
                  <a:t>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Data structure </a:t>
                </a:r>
                <a:r>
                  <a:rPr lang="en-US" sz="2000" dirty="0"/>
                  <a:t>for reporting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en-US" sz="2000" u="sng" dirty="0"/>
                  <a:t>Shortest paths tree rooted at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Space taken by the data structure </a:t>
                </a:r>
                <a:r>
                  <a:rPr lang="en-US" sz="2000" dirty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eft Arrow 1"/>
              <p:cNvSpPr/>
              <p:nvPr/>
            </p:nvSpPr>
            <p:spPr>
              <a:xfrm>
                <a:off x="2819400" y="3325368"/>
                <a:ext cx="3810000" cy="713232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How to improve it to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?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Left Arrow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325368"/>
                <a:ext cx="3810000" cy="713232"/>
              </a:xfrm>
              <a:prstGeom prst="left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4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>
                    <a:solidFill>
                      <a:srgbClr val="7030A0"/>
                    </a:solidFill>
                  </a:rPr>
                  <a:t>All-pairs shortest paths in </a:t>
                </a:r>
                <a:br>
                  <a:rPr lang="en-US" sz="3200" dirty="0">
                    <a:solidFill>
                      <a:srgbClr val="7030A0"/>
                    </a:solidFill>
                  </a:rPr>
                </a:br>
                <a:r>
                  <a:rPr lang="en-US" sz="32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3200" dirty="0"/>
                  <a:t>) time</a:t>
                </a:r>
                <a:br>
                  <a:rPr lang="en-US" sz="3200" dirty="0">
                    <a:solidFill>
                      <a:srgbClr val="7030A0"/>
                    </a:solidFill>
                  </a:rPr>
                </a:b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 b="-16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 graphs with </a:t>
            </a:r>
            <a:r>
              <a:rPr lang="en-US" sz="2800" b="1" dirty="0">
                <a:solidFill>
                  <a:srgbClr val="0070C0"/>
                </a:solidFill>
              </a:rPr>
              <a:t>negative edge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</a:rPr>
              <a:t>weights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but </a:t>
            </a:r>
            <a:r>
              <a:rPr lang="en-US" sz="2800" b="1" dirty="0">
                <a:solidFill>
                  <a:srgbClr val="C00000"/>
                </a:solidFill>
              </a:rPr>
              <a:t>no negative cycle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13861</TotalTime>
  <Words>2169</Words>
  <Application>Microsoft Office PowerPoint</Application>
  <PresentationFormat>On-screen Show (4:3)</PresentationFormat>
  <Paragraphs>404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Detecting negative cycle in G</vt:lpstr>
      <vt:lpstr>PowerPoint Presentation</vt:lpstr>
      <vt:lpstr>Detecting negative cycle in G</vt:lpstr>
      <vt:lpstr>shortest paths in a graph </vt:lpstr>
      <vt:lpstr>Shortest paths in presence of negative weight cycles</vt:lpstr>
      <vt:lpstr>All-pairs shortest paths in a graph with positive edge weights</vt:lpstr>
      <vt:lpstr>All-pairs shortest paths in a graph with negative edge weights but no negative cycle</vt:lpstr>
      <vt:lpstr>All-pairs shortest paths in  O(n^3) time </vt:lpstr>
      <vt:lpstr>The Optimal substructure property </vt:lpstr>
      <vt:lpstr>The Optimal substructure property </vt:lpstr>
      <vt:lpstr>The Optimal substructure property </vt:lpstr>
      <vt:lpstr>Term for Recursive formulation of δ(u,v) ?</vt:lpstr>
      <vt:lpstr>Recursive formulation of D_k (i,j) </vt:lpstr>
      <vt:lpstr>Recursive formulation of D_k (i,j) </vt:lpstr>
      <vt:lpstr>Floyd Warshal Algorithm for  All Pairs Shortest Paths</vt:lpstr>
      <vt:lpstr>Floyd  and Warshal’s algorithm </vt:lpstr>
      <vt:lpstr>Floyd Warshal Algorithm for  All Pairs Shortest Paths</vt:lpstr>
      <vt:lpstr>PowerPoint Presentation</vt:lpstr>
      <vt:lpstr>PowerPoint Presentation</vt:lpstr>
      <vt:lpstr>Floyd  and Warshal’s algorithm </vt:lpstr>
      <vt:lpstr>All-pairs shortest paths in a digraph with negative edge weights but no negative cycle</vt:lpstr>
      <vt:lpstr>Problem  from the past lecture</vt:lpstr>
      <vt:lpstr>PowerPoint Presentation</vt:lpstr>
      <vt:lpstr>Idea 2:  Roll the convex polygon on the floor </vt:lpstr>
      <vt:lpstr>Idea 2:  Roll the convex polygon on the floor </vt:lpstr>
      <vt:lpstr>Idea 2:  Roll the convex polygon on the floor </vt:lpstr>
      <vt:lpstr>Idea 2:  Roll the convex polygon on the floor </vt:lpstr>
      <vt:lpstr>Idea 2:  Roll the convex polygon on the floor </vt:lpstr>
      <vt:lpstr>Idea 2:  Roll the convex polygon on the floor </vt:lpstr>
      <vt:lpstr>Idea 2: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1336</cp:revision>
  <dcterms:created xsi:type="dcterms:W3CDTF">2011-12-03T04:13:03Z</dcterms:created>
  <dcterms:modified xsi:type="dcterms:W3CDTF">2022-09-09T11:22:32Z</dcterms:modified>
</cp:coreProperties>
</file>