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492" r:id="rId2"/>
    <p:sldId id="527" r:id="rId3"/>
    <p:sldId id="531" r:id="rId4"/>
    <p:sldId id="358" r:id="rId5"/>
    <p:sldId id="484" r:id="rId6"/>
    <p:sldId id="426" r:id="rId7"/>
    <p:sldId id="483" r:id="rId8"/>
    <p:sldId id="504" r:id="rId9"/>
    <p:sldId id="487" r:id="rId10"/>
    <p:sldId id="512" r:id="rId11"/>
    <p:sldId id="432" r:id="rId12"/>
    <p:sldId id="508" r:id="rId13"/>
    <p:sldId id="505" r:id="rId14"/>
    <p:sldId id="453" r:id="rId15"/>
    <p:sldId id="459" r:id="rId16"/>
    <p:sldId id="519" r:id="rId17"/>
    <p:sldId id="520" r:id="rId18"/>
    <p:sldId id="521" r:id="rId19"/>
    <p:sldId id="522" r:id="rId20"/>
    <p:sldId id="465" r:id="rId21"/>
    <p:sldId id="383" r:id="rId22"/>
    <p:sldId id="425" r:id="rId23"/>
    <p:sldId id="456" r:id="rId24"/>
    <p:sldId id="477" r:id="rId25"/>
    <p:sldId id="449" r:id="rId26"/>
    <p:sldId id="466" r:id="rId27"/>
    <p:sldId id="479" r:id="rId28"/>
    <p:sldId id="471" r:id="rId29"/>
    <p:sldId id="441" r:id="rId30"/>
    <p:sldId id="460" r:id="rId31"/>
    <p:sldId id="450" r:id="rId32"/>
    <p:sldId id="455" r:id="rId33"/>
    <p:sldId id="53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4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8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24.png"/><Relationship Id="rId17" Type="http://schemas.openxmlformats.org/officeDocument/2006/relationships/image" Target="../media/image90.png"/><Relationship Id="rId2" Type="http://schemas.openxmlformats.org/officeDocument/2006/relationships/image" Target="../media/image22.png"/><Relationship Id="rId16" Type="http://schemas.openxmlformats.org/officeDocument/2006/relationships/image" Target="../media/image8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0.png"/><Relationship Id="rId12" Type="http://schemas.openxmlformats.org/officeDocument/2006/relationships/image" Target="../media/image410.png"/><Relationship Id="rId17" Type="http://schemas.openxmlformats.org/officeDocument/2006/relationships/image" Target="../media/image90.png"/><Relationship Id="rId7" Type="http://schemas.openxmlformats.org/officeDocument/2006/relationships/image" Target="../media/image35.png"/><Relationship Id="rId2" Type="http://schemas.openxmlformats.org/officeDocument/2006/relationships/image" Target="../media/image51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0.png"/><Relationship Id="rId9" Type="http://schemas.openxmlformats.org/officeDocument/2006/relationships/image" Target="../media/image37.png"/><Relationship Id="rId14" Type="http://schemas.openxmlformats.org/officeDocument/2006/relationships/image" Target="../media/image65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1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71.png"/><Relationship Id="rId7" Type="http://schemas.openxmlformats.org/officeDocument/2006/relationships/image" Target="../media/image8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0.png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1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41.png"/><Relationship Id="rId7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24.png"/><Relationship Id="rId17" Type="http://schemas.openxmlformats.org/officeDocument/2006/relationships/image" Target="../media/image90.png"/><Relationship Id="rId2" Type="http://schemas.openxmlformats.org/officeDocument/2006/relationships/image" Target="../media/image22.png"/><Relationship Id="rId16" Type="http://schemas.openxmlformats.org/officeDocument/2006/relationships/image" Target="../media/image8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19 </a:t>
            </a:r>
          </a:p>
          <a:p>
            <a:pPr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b="1" dirty="0"/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514600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6786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33644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42026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5094" y="2221468"/>
            <a:ext cx="1209906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15000" y="1981200"/>
            <a:ext cx="457200" cy="369332"/>
            <a:chOff x="5715000" y="1981200"/>
            <a:chExt cx="457200" cy="3693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19575" y="1457325"/>
            <a:ext cx="257175" cy="1066800"/>
            <a:chOff x="4219575" y="1457325"/>
            <a:chExt cx="257175" cy="1066800"/>
          </a:xfrm>
        </p:grpSpPr>
        <p:sp>
          <p:nvSpPr>
            <p:cNvPr id="6" name="Freeform 5"/>
            <p:cNvSpPr/>
            <p:nvPr/>
          </p:nvSpPr>
          <p:spPr>
            <a:xfrm>
              <a:off x="4219575" y="1457325"/>
              <a:ext cx="257175" cy="1066800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1"/>
              <a:endCxn id="6" idx="25"/>
            </p:cNvCxnSpPr>
            <p:nvPr/>
          </p:nvCxnSpPr>
          <p:spPr>
            <a:xfrm flipH="1">
              <a:off x="4410075" y="2371725"/>
              <a:ext cx="381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52600" y="5541639"/>
            <a:ext cx="2175128" cy="478161"/>
            <a:chOff x="3850213" y="1905000"/>
            <a:chExt cx="2175128" cy="47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114800" y="1230868"/>
            <a:ext cx="445980" cy="369332"/>
            <a:chOff x="5715000" y="1981200"/>
            <a:chExt cx="445980" cy="36933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572906" y="5552790"/>
            <a:ext cx="2096431" cy="467010"/>
            <a:chOff x="4572906" y="5552790"/>
            <a:chExt cx="2096431" cy="4670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814958" y="555279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75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  edge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ancestor  to descendant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/>
                  <a:t>: descendant to ancestor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7796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846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486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Tree</a:t>
            </a:r>
            <a:r>
              <a:rPr lang="en-US" dirty="0"/>
              <a:t> edge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/>
              <a:t> 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/>
              <a:t>edge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24049" y="1454006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95400" y="18412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95400" y="29080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47800" y="3200400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47800" y="47368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Cross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x,u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Checking if a directed graph is a </a:t>
            </a:r>
            <a:r>
              <a:rPr lang="en-US" sz="2400" b="1" dirty="0">
                <a:solidFill>
                  <a:srgbClr val="7030A0"/>
                </a:solidFill>
              </a:rPr>
              <a:t>unique-path </a:t>
            </a:r>
            <a:r>
              <a:rPr lang="en-US" sz="2400" b="1" dirty="0">
                <a:solidFill>
                  <a:schemeClr val="tx1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7290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0"/>
          </p:cNvCxnSpPr>
          <p:nvPr/>
        </p:nvCxnSpPr>
        <p:spPr>
          <a:xfrm>
            <a:off x="7689615" y="4267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865436" y="3288268"/>
            <a:ext cx="1137258" cy="1055132"/>
            <a:chOff x="4427036" y="2133600"/>
            <a:chExt cx="1137258" cy="1055132"/>
          </a:xfrm>
        </p:grpSpPr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4427036" y="23622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9" name="Straight Arrow Connector 28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4" idx="3"/>
            </p:cNvCxnSpPr>
            <p:nvPr/>
          </p:nvCxnSpPr>
          <p:spPr>
            <a:xfrm flipH="1" flipV="1">
              <a:off x="4505094" y="29718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21348" y="21336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7800" y="2819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57400" y="1981200"/>
            <a:ext cx="25908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8199" y="1981200"/>
            <a:ext cx="3351953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7" grpId="0" animBg="1"/>
      <p:bldP spid="60" grpId="0" animBg="1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096000" y="5650468"/>
            <a:ext cx="843269" cy="762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en-US" sz="2000" dirty="0">
                    <a:sym typeface="Wingdings" panose="05000000000000000000" pitchFamily="2" charset="2"/>
                  </a:rPr>
                  <a:t>: If no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Forward</a:t>
                </a:r>
                <a:r>
                  <a:rPr lang="en-US" sz="2000" dirty="0">
                    <a:sym typeface="Wingdings" panose="05000000000000000000" pitchFamily="2" charset="2"/>
                  </a:rPr>
                  <a:t>/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Cross</a:t>
                </a:r>
                <a:r>
                  <a:rPr lang="en-US" sz="2000" dirty="0">
                    <a:sym typeface="Wingdings" panose="05000000000000000000" pitchFamily="2" charset="2"/>
                  </a:rPr>
                  <a:t> edge exist,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can a back edge appear in any </a:t>
                </a:r>
                <a:r>
                  <a:rPr lang="en-US" sz="2000" u="sng" dirty="0">
                    <a:sym typeface="Wingdings" panose="05000000000000000000" pitchFamily="2" charset="2"/>
                  </a:rPr>
                  <a:t>path</a:t>
                </a:r>
                <a:r>
                  <a:rPr lang="en-US" sz="2000" dirty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Never.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BA22F-6FC8-5D42-8AC5-A912A180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C61D0-144A-944F-BA18-148FCC66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/>
                  <a:t> 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  <a:r>
                  <a:rPr lang="en-US" sz="2000" dirty="0">
                    <a:sym typeface="Wingdings" panose="05000000000000000000" pitchFamily="2" charset="2"/>
                  </a:rPr>
                  <a:t> No problem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Ponder over the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time algorithm </a:t>
                </a:r>
                <a:r>
                  <a:rPr lang="en-US" sz="2000" dirty="0"/>
                  <a:t>for this problem.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>
                <a:blip r:embed="rId3"/>
                <a:stretch>
                  <a:fillRect l="-741" t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733800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4508212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5194012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Computing</a:t>
            </a:r>
            <a:r>
              <a:rPr lang="en-US" sz="2800" b="1" dirty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>
                <a:solidFill>
                  <a:schemeClr val="tx1"/>
                </a:solidFill>
              </a:rPr>
              <a:t>of a directed graph.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pPr algn="ctr"/>
                <a:r>
                  <a:rPr lang="en-US" dirty="0"/>
                  <a:t>algorithm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Computing</a:t>
            </a:r>
            <a:r>
              <a:rPr lang="en-US" sz="3600" b="1" dirty="0">
                <a:solidFill>
                  <a:srgbClr val="7030A0"/>
                </a:solidFill>
              </a:rPr>
              <a:t> SCC</a:t>
            </a:r>
            <a:r>
              <a:rPr lang="en-US" sz="3600" b="1" dirty="0"/>
              <a:t>s efficiently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</a:t>
            </a:r>
            <a:r>
              <a:rPr lang="en-US" sz="3600" b="1" u="sng" dirty="0"/>
              <a:t>simple</a:t>
            </a:r>
            <a:r>
              <a:rPr lang="en-US" sz="3600" b="1" dirty="0"/>
              <a:t> yet </a:t>
            </a:r>
            <a:r>
              <a:rPr lang="en-US" sz="3600" b="1" u="sng" dirty="0"/>
              <a:t>powerful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 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us see where and how you will apply this idea for solving this problem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029200"/>
              </a:xfrm>
              <a:blipFill>
                <a:blip r:embed="rId2"/>
                <a:stretch>
                  <a:fillRect l="-889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are SCCs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related to SCCs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19812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8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will appear in </a:t>
            </a:r>
            <a:r>
              <a:rPr lang="en-US" sz="2000" u="sng" dirty="0"/>
              <a:t>exactly one tree</a:t>
            </a:r>
            <a:r>
              <a:rPr lang="en-US" sz="2000" dirty="0"/>
              <a:t> in the </a:t>
            </a:r>
            <a:r>
              <a:rPr lang="en-US" sz="2000" u="sng" dirty="0"/>
              <a:t>forest of DFS trees</a:t>
            </a:r>
            <a:r>
              <a:rPr lang="en-US" sz="2000" dirty="0"/>
              <a:t> 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5560" y="5943600"/>
            <a:ext cx="47015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0" y="408620"/>
            <a:ext cx="1219200" cy="3553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2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appears </a:t>
            </a:r>
            <a:r>
              <a:rPr lang="en-US" sz="2000" u="sng" dirty="0"/>
              <a:t>contiguously</a:t>
            </a:r>
            <a:r>
              <a:rPr lang="en-US" sz="2000" dirty="0"/>
              <a:t> within its DFS tree.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010400" y="2971800"/>
            <a:ext cx="6146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6" idx="3"/>
          </p:cNvCxnSpPr>
          <p:nvPr/>
        </p:nvCxnSpPr>
        <p:spPr>
          <a:xfrm flipH="1">
            <a:off x="6776732" y="3015734"/>
            <a:ext cx="917774" cy="718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0" y="545068"/>
            <a:ext cx="441262" cy="3112532"/>
            <a:chOff x="4572000" y="545068"/>
            <a:chExt cx="441262" cy="3112532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Arrow Connector 166"/>
            <p:cNvCxnSpPr>
              <a:stCxn id="164" idx="2"/>
            </p:cNvCxnSpPr>
            <p:nvPr/>
          </p:nvCxnSpPr>
          <p:spPr>
            <a:xfrm>
              <a:off x="4650059" y="8382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48200" y="1447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648200" y="2209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648200" y="28194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668948" y="54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4400" y="1916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724400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cxnSp>
        <p:nvCxnSpPr>
          <p:cNvPr id="18" name="Curved Connector 17"/>
          <p:cNvCxnSpPr>
            <a:stCxn id="177" idx="3"/>
            <a:endCxn id="201" idx="3"/>
          </p:cNvCxnSpPr>
          <p:nvPr/>
        </p:nvCxnSpPr>
        <p:spPr>
          <a:xfrm>
            <a:off x="4953000" y="729734"/>
            <a:ext cx="47438" cy="2743200"/>
          </a:xfrm>
          <a:prstGeom prst="curvedConnector3">
            <a:avLst>
              <a:gd name="adj1" fmla="val 192178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5400000">
            <a:off x="4286069" y="2787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rot="5400000">
            <a:off x="4286069" y="1390469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600200" y="6096000"/>
            <a:ext cx="167268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276600" y="6096000"/>
            <a:ext cx="388450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/>
      <p:bldP spid="204" grpId="0" animBg="1"/>
      <p:bldP spid="2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Proof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FF0000"/>
                </a:solidFill>
              </a:rPr>
              <a:t>Lemma 1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Lemma 2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proof of Lemma 1 uses transitivity of reachability.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proof of Lemma 2 uses the following fact  </a:t>
                </a:r>
              </a:p>
              <a:p>
                <a:pPr marL="0" indent="0">
                  <a:buNone/>
                </a:pPr>
                <a:r>
                  <a:rPr lang="en-US" sz="2000" dirty="0"/>
                  <a:t>(sketched in the animation on the previous slide):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belong to the same SCC in a graph.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dirty="0"/>
                  <a:t> in the graph.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each vertex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also belongs the same SCC as that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 the above fact, complete the proof of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1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2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>
                <a:blip r:embed="rId2"/>
                <a:stretch>
                  <a:fillRect l="-75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3200400"/>
            <a:ext cx="8229600" cy="12192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0" y="4267201"/>
            <a:ext cx="5562600" cy="1535150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 in the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But how should we start with ?</a:t>
            </a:r>
          </a:p>
        </p:txBody>
      </p:sp>
      <p:sp>
        <p:nvSpPr>
          <p:cNvPr id="75" name="Down Ribbon 74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240718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74" grpId="0" animBg="1"/>
      <p:bldP spid="74" grpId="1" animBg="1"/>
      <p:bldP spid="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Study</a:t>
            </a:r>
            <a:r>
              <a:rPr lang="en-US" sz="4000" b="1" dirty="0">
                <a:solidFill>
                  <a:srgbClr val="7030A0"/>
                </a:solidFill>
              </a:rPr>
              <a:t> Finish time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does not appear to be any order </a:t>
            </a:r>
            <a:r>
              <a:rPr lang="en-US" sz="2000" dirty="0">
                <a:sym typeface="Wingdings" panose="05000000000000000000" pitchFamily="2" charset="2"/>
              </a:rPr>
              <a:t>.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     w      k      j    v    r    p    q    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chemeClr val="tx1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92" grpId="0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EB35-195C-4FF4-C05E-D4B72DE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C7DDE-D65A-C857-CDED-4DAD55282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DFS traversal is a neat and compact recursive algorithm to traverse a graph.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defined two parameters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These parameters capture the DFS traversal quite nicely. Moreover, they play a crucial role in various algorithm.</a:t>
                </a:r>
              </a:p>
              <a:p>
                <a:endParaRPr lang="en-IN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C7DDE-D65A-C857-CDED-4DAD55282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>
                <a:blip r:embed="rId2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3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2672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roots of each SCC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looks too complex  !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80999" y="4645967"/>
            <a:ext cx="2299031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Have some perseverance, buddy !</a:t>
            </a:r>
          </a:p>
        </p:txBody>
      </p:sp>
    </p:spTree>
    <p:extLst>
      <p:ext uri="{BB962C8B-B14F-4D97-AF65-F5344CB8AC3E}">
        <p14:creationId xmlns:p14="http://schemas.microsoft.com/office/powerpoint/2010/main" val="323506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it is </a:t>
                </a:r>
                <a:r>
                  <a:rPr lang="en-US" sz="2000" i="1" u="sng" dirty="0">
                    <a:solidFill>
                      <a:srgbClr val="002060"/>
                    </a:solidFill>
                  </a:rPr>
                  <a:t>possible</a:t>
                </a:r>
                <a:r>
                  <a:rPr lang="en-US" sz="2000" dirty="0"/>
                  <a:t> that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No order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53376" y="3733800"/>
            <a:ext cx="2209868" cy="990600"/>
            <a:chOff x="1453376" y="3733800"/>
            <a:chExt cx="2209868" cy="990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648" y="38230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029" y="431872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453376" y="3733800"/>
              <a:ext cx="2209868" cy="990600"/>
              <a:chOff x="3200383" y="3124200"/>
              <a:chExt cx="220986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838202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94624" y="2895600"/>
            <a:ext cx="2196790" cy="1775573"/>
            <a:chOff x="1594624" y="2895600"/>
            <a:chExt cx="2196790" cy="177557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89" y="290117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97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72" y="450085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146" y="371571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24" y="451877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624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80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" name="Curved Connector 3"/>
          <p:cNvCxnSpPr>
            <a:stCxn id="10" idx="0"/>
            <a:endCxn id="48" idx="2"/>
          </p:cNvCxnSpPr>
          <p:nvPr/>
        </p:nvCxnSpPr>
        <p:spPr>
          <a:xfrm rot="5400000" flipH="1" flipV="1">
            <a:off x="1467843" y="4015361"/>
            <a:ext cx="450606" cy="15611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1656677" y="3082612"/>
            <a:ext cx="743914" cy="52229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1" idx="3"/>
            <a:endCxn id="42" idx="1"/>
          </p:cNvCxnSpPr>
          <p:nvPr/>
        </p:nvCxnSpPr>
        <p:spPr>
          <a:xfrm>
            <a:off x="2445897" y="2971800"/>
            <a:ext cx="827092" cy="55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</p:cNvCxnSpPr>
          <p:nvPr/>
        </p:nvCxnSpPr>
        <p:spPr>
          <a:xfrm flipH="1">
            <a:off x="3272989" y="3429000"/>
            <a:ext cx="362308" cy="3940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2" idx="3"/>
          </p:cNvCxnSpPr>
          <p:nvPr/>
        </p:nvCxnSpPr>
        <p:spPr>
          <a:xfrm>
            <a:off x="3429106" y="2977376"/>
            <a:ext cx="284251" cy="3663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0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build="p"/>
      <p:bldP spid="34" grpId="0" uiExpand="1" build="p"/>
      <p:bldP spid="32" grpId="0" animBg="1"/>
      <p:bldP spid="32" grpId="1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DFS on Directed Graph:</a:t>
            </a:r>
            <a:br>
              <a:rPr lang="en-US" sz="4000" b="1" dirty="0"/>
            </a:br>
            <a:r>
              <a:rPr lang="en-US" sz="31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/>
                  <a:t>different</a:t>
                </a:r>
                <a:r>
                  <a:rPr lang="en-US" sz="2000" dirty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will remain unvisited even after </a:t>
                </a:r>
                <a:r>
                  <a:rPr lang="en-US" sz="1800" b="1" dirty="0">
                    <a:sym typeface="Wingdings" pitchFamily="2" charset="2"/>
                  </a:rPr>
                  <a:t>DFS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Hence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will be a </a:t>
                </a:r>
                <a:r>
                  <a:rPr lang="en-US" sz="1800" b="1" dirty="0"/>
                  <a:t>descendent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in the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tree. 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38230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29" y="43187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3376" y="37338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64366" y="2895600"/>
            <a:ext cx="1226634" cy="1538868"/>
            <a:chOff x="2964366" y="2895600"/>
            <a:chExt cx="1226634" cy="1538868"/>
          </a:xfrm>
        </p:grpSpPr>
        <p:sp>
          <p:nvSpPr>
            <p:cNvPr id="39" name="Freeform 38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38200" y="3099522"/>
            <a:ext cx="1280084" cy="1929678"/>
            <a:chOff x="838200" y="3099522"/>
            <a:chExt cx="1280084" cy="1929678"/>
          </a:xfrm>
        </p:grpSpPr>
        <p:sp>
          <p:nvSpPr>
            <p:cNvPr id="41" name="Freeform 40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any </a:t>
                </a:r>
                <a:r>
                  <a:rPr lang="en-US" b="1" dirty="0">
                    <a:solidFill>
                      <a:srgbClr val="7030A0"/>
                    </a:solidFill>
                  </a:rPr>
                  <a:t>relation </a:t>
                </a:r>
                <a:r>
                  <a:rPr lang="en-US" dirty="0">
                    <a:solidFill>
                      <a:schemeClr val="tx1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8" grpId="0" animBg="1"/>
      <p:bldP spid="22" grpId="0" animBg="1"/>
      <p:bldP spid="2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5EF79B-5D0B-BD33-3D80-FDAD78BC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IN" sz="36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D48F75-F189-AB48-04F7-A3A169D5E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Ponder over ways to compute SCCs of a directed graph using a couple of DFS traversal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2400" dirty="0"/>
                  <a:t>).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algorithm was designed by an IIT alumnus </a:t>
                </a:r>
                <a:r>
                  <a:rPr lang="en-US" sz="2400" dirty="0">
                    <a:sym typeface="Wingdings" panose="05000000000000000000" pitchFamily="2" charset="2"/>
                  </a:rPr>
                  <a:t> around 50 years back.</a:t>
                </a:r>
                <a:endParaRPr lang="en-IN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D48F75-F189-AB48-04F7-A3A169D5E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>
                <a:blip r:embed="rId2"/>
                <a:stretch>
                  <a:fillRect l="-1008" r="-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Disjoint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One enclosing another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What about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 &lt;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:r>
                  <a:rPr lang="en-US" dirty="0">
                    <a:solidFill>
                      <a:srgbClr val="7030A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32" t="-8197" r="-2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seems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5" grpId="0" animBg="1"/>
      <p:bldP spid="73" grpId="0" animBg="1"/>
      <p:bldP spid="7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/>
                  <a:t> 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23" idx="1"/>
          </p:cNvCxnSpPr>
          <p:nvPr/>
        </p:nvCxnSpPr>
        <p:spPr>
          <a:xfrm rot="10800000" flipV="1">
            <a:off x="3512637" y="2121931"/>
            <a:ext cx="836341" cy="225528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situations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3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203389" y="4484132"/>
            <a:ext cx="2940611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moving to the next slide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b="1" dirty="0"/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514600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6786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33644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42026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5094" y="2221468"/>
            <a:ext cx="1209906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15000" y="1981200"/>
            <a:ext cx="457200" cy="369332"/>
            <a:chOff x="5715000" y="1981200"/>
            <a:chExt cx="457200" cy="3693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19575" y="1457325"/>
            <a:ext cx="257175" cy="1066800"/>
            <a:chOff x="4219575" y="1457325"/>
            <a:chExt cx="257175" cy="1066800"/>
          </a:xfrm>
        </p:grpSpPr>
        <p:sp>
          <p:nvSpPr>
            <p:cNvPr id="6" name="Freeform 5"/>
            <p:cNvSpPr/>
            <p:nvPr/>
          </p:nvSpPr>
          <p:spPr>
            <a:xfrm>
              <a:off x="4219575" y="1457325"/>
              <a:ext cx="257175" cy="1066800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1"/>
              <a:endCxn id="6" idx="25"/>
            </p:cNvCxnSpPr>
            <p:nvPr/>
          </p:nvCxnSpPr>
          <p:spPr>
            <a:xfrm flipH="1">
              <a:off x="4410075" y="2371725"/>
              <a:ext cx="381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52600" y="5541639"/>
            <a:ext cx="2175128" cy="478161"/>
            <a:chOff x="3850213" y="1905000"/>
            <a:chExt cx="2175128" cy="47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114800" y="1230868"/>
            <a:ext cx="445980" cy="369332"/>
            <a:chOff x="5715000" y="1981200"/>
            <a:chExt cx="445980" cy="36933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Cloud Callout 53"/>
          <p:cNvSpPr/>
          <p:nvPr/>
        </p:nvSpPr>
        <p:spPr>
          <a:xfrm>
            <a:off x="5091810" y="2667000"/>
            <a:ext cx="4052190" cy="16002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other type of non-tree edge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over it …</a:t>
            </a:r>
          </a:p>
        </p:txBody>
      </p:sp>
      <p:sp>
        <p:nvSpPr>
          <p:cNvPr id="55" name="Down Ribbon 54"/>
          <p:cNvSpPr/>
          <p:nvPr/>
        </p:nvSpPr>
        <p:spPr>
          <a:xfrm>
            <a:off x="5091811" y="4484132"/>
            <a:ext cx="4052190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the following slide, we shall show that these are </a:t>
            </a:r>
            <a:r>
              <a:rPr lang="en-US" sz="1600" u="sng" dirty="0">
                <a:solidFill>
                  <a:schemeClr val="tx1"/>
                </a:solidFill>
              </a:rPr>
              <a:t>the only possibilities</a:t>
            </a:r>
            <a:r>
              <a:rPr lang="en-US" sz="1600" dirty="0">
                <a:solidFill>
                  <a:schemeClr val="tx1"/>
                </a:solidFill>
              </a:rPr>
              <a:t> of a non-tree edge.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906" y="5552790"/>
            <a:ext cx="2096431" cy="467010"/>
            <a:chOff x="4572906" y="5552790"/>
            <a:chExt cx="2096431" cy="4670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814958" y="555279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334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 animBg="1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Words>1872</Words>
  <Application>Microsoft Office PowerPoint</Application>
  <PresentationFormat>On-screen Show (4:3)</PresentationFormat>
  <Paragraphs>562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Design and Analysis of Algorithms </vt:lpstr>
      <vt:lpstr>Recap of the last lecture</vt:lpstr>
      <vt:lpstr>PowerPoint Presentation</vt:lpstr>
      <vt:lpstr>Relation between  </vt:lpstr>
      <vt:lpstr> </vt:lpstr>
      <vt:lpstr>Classification of non-tree edges </vt:lpstr>
      <vt:lpstr>(u,v) is Forward edge</vt:lpstr>
      <vt:lpstr>(u,v) is Backward edge</vt:lpstr>
      <vt:lpstr>(u,v) is Cross edge</vt:lpstr>
      <vt:lpstr>(u,v) is Cross edge</vt:lpstr>
      <vt:lpstr>Classification of non-tree edges </vt:lpstr>
      <vt:lpstr>Classification of non-tree edges </vt:lpstr>
      <vt:lpstr>Classification of non-tree edges </vt:lpstr>
      <vt:lpstr>Classification of non-tree edges </vt:lpstr>
      <vt:lpstr>Application - I</vt:lpstr>
      <vt:lpstr>An O(mn) time algorithm</vt:lpstr>
      <vt:lpstr>An O(mn) time algorithm</vt:lpstr>
      <vt:lpstr>An O(mn) time algorithm</vt:lpstr>
      <vt:lpstr>An O(mn) time algorithm</vt:lpstr>
      <vt:lpstr>An O(mn) time algorithm</vt:lpstr>
      <vt:lpstr>Application - II</vt:lpstr>
      <vt:lpstr>Strongly connected components </vt:lpstr>
      <vt:lpstr>Computing SCCs efficiently</vt:lpstr>
      <vt:lpstr>A simple yet powerful idea</vt:lpstr>
      <vt:lpstr>PowerPoint Presentation</vt:lpstr>
      <vt:lpstr>PowerPoint Presentation</vt:lpstr>
      <vt:lpstr>Proof of Lemma 1 and Lemma 2 </vt:lpstr>
      <vt:lpstr>           </vt:lpstr>
      <vt:lpstr>Study Finish time</vt:lpstr>
      <vt:lpstr>Searching for an order using Finish time</vt:lpstr>
      <vt:lpstr>DFS on Directed Graph: analyzing the finish time</vt:lpstr>
      <vt:lpstr>DFS on Directed Graph: analyzing the finish time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466</cp:revision>
  <dcterms:created xsi:type="dcterms:W3CDTF">2011-12-03T04:13:03Z</dcterms:created>
  <dcterms:modified xsi:type="dcterms:W3CDTF">2022-09-12T10:14:00Z</dcterms:modified>
</cp:coreProperties>
</file>