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5"/>
  </p:notesMasterIdLst>
  <p:sldIdLst>
    <p:sldId id="428" r:id="rId2"/>
    <p:sldId id="597" r:id="rId3"/>
    <p:sldId id="264" r:id="rId4"/>
    <p:sldId id="267" r:id="rId5"/>
    <p:sldId id="599" r:id="rId6"/>
    <p:sldId id="469" r:id="rId7"/>
    <p:sldId id="463" r:id="rId8"/>
    <p:sldId id="598" r:id="rId9"/>
    <p:sldId id="451" r:id="rId10"/>
    <p:sldId id="442" r:id="rId11"/>
    <p:sldId id="583" r:id="rId12"/>
    <p:sldId id="452" r:id="rId13"/>
    <p:sldId id="578" r:id="rId14"/>
    <p:sldId id="546" r:id="rId15"/>
    <p:sldId id="579" r:id="rId16"/>
    <p:sldId id="587" r:id="rId17"/>
    <p:sldId id="589" r:id="rId18"/>
    <p:sldId id="590" r:id="rId19"/>
    <p:sldId id="592" r:id="rId20"/>
    <p:sldId id="591" r:id="rId21"/>
    <p:sldId id="543" r:id="rId22"/>
    <p:sldId id="518" r:id="rId23"/>
    <p:sldId id="517" r:id="rId24"/>
    <p:sldId id="596" r:id="rId25"/>
    <p:sldId id="595" r:id="rId26"/>
    <p:sldId id="549" r:id="rId27"/>
    <p:sldId id="584" r:id="rId28"/>
    <p:sldId id="600" r:id="rId29"/>
    <p:sldId id="594" r:id="rId30"/>
    <p:sldId id="523" r:id="rId31"/>
    <p:sldId id="538" r:id="rId32"/>
    <p:sldId id="563" r:id="rId33"/>
    <p:sldId id="564" r:id="rId34"/>
    <p:sldId id="565" r:id="rId35"/>
    <p:sldId id="582" r:id="rId36"/>
    <p:sldId id="566" r:id="rId37"/>
    <p:sldId id="567" r:id="rId38"/>
    <p:sldId id="569" r:id="rId39"/>
    <p:sldId id="570" r:id="rId40"/>
    <p:sldId id="585" r:id="rId41"/>
    <p:sldId id="571" r:id="rId42"/>
    <p:sldId id="572" r:id="rId43"/>
    <p:sldId id="58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95" autoAdjust="0"/>
    <p:restoredTop sz="89371" autoAdjust="0"/>
  </p:normalViewPr>
  <p:slideViewPr>
    <p:cSldViewPr>
      <p:cViewPr varScale="1">
        <p:scale>
          <a:sx n="68" d="100"/>
          <a:sy n="68" d="100"/>
        </p:scale>
        <p:origin x="632"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8/1/22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13</a:t>
            </a:fld>
            <a:endParaRPr lang="en-US"/>
          </a:p>
        </p:txBody>
      </p:sp>
    </p:spTree>
    <p:extLst>
      <p:ext uri="{BB962C8B-B14F-4D97-AF65-F5344CB8AC3E}">
        <p14:creationId xmlns:p14="http://schemas.microsoft.com/office/powerpoint/2010/main" val="3266413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 Only the points lying in these 2 red squares  are relevant as far as </a:t>
                </a:r>
                <a14:m>
                  <m:oMath xmlns:m="http://schemas.openxmlformats.org/officeDocument/2006/math">
                    <m:r>
                      <a:rPr lang="en-US" sz="1200" b="1" i="1" smtClean="0">
                        <a:solidFill>
                          <a:schemeClr val="tx1"/>
                        </a:solidFill>
                        <a:latin typeface="Cambria Math"/>
                      </a:rPr>
                      <m:t>𝒑</m:t>
                    </m:r>
                  </m:oMath>
                </a14:m>
                <a:r>
                  <a:rPr lang="en-US" sz="1200" dirty="0">
                    <a:solidFill>
                      <a:schemeClr val="tx1"/>
                    </a:solidFill>
                  </a:rPr>
                  <a:t>  is concerned.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Time to use Hint</a:t>
                </a:r>
                <a:r>
                  <a:rPr lang="en-US" sz="1200" baseline="0" dirty="0">
                    <a:solidFill>
                      <a:schemeClr val="tx1"/>
                    </a:solidFill>
                  </a:rPr>
                  <a:t> 2</a:t>
                </a:r>
              </a:p>
              <a:p>
                <a:r>
                  <a:rPr lang="en-US" sz="1200" baseline="0" dirty="0">
                    <a:solidFill>
                      <a:schemeClr val="tx1"/>
                    </a:solidFill>
                  </a:rPr>
                  <a:t>3. </a:t>
                </a:r>
                <a:r>
                  <a:rPr lang="en-US" sz="1200" dirty="0"/>
                  <a:t>Surely not more than 8.</a:t>
                </a:r>
              </a:p>
              <a:p>
                <a:r>
                  <a:rPr lang="en-US" sz="1200" dirty="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a:t>
                </a:r>
                <a:r>
                  <a:rPr lang="en-US" sz="1200" baseline="0" dirty="0">
                    <a:solidFill>
                      <a:schemeClr val="tx1"/>
                    </a:solidFill>
                  </a:rPr>
                  <a:t> </a:t>
                </a:r>
                <a:r>
                  <a:rPr lang="en-US" sz="1200" dirty="0">
                    <a:solidFill>
                      <a:schemeClr val="tx1"/>
                    </a:solidFill>
                  </a:rPr>
                  <a:t>How to find the points in these red square for point </a:t>
                </a:r>
                <a14:m>
                  <m:oMath xmlns:m="http://schemas.openxmlformats.org/officeDocument/2006/math">
                    <m:r>
                      <a:rPr lang="en-US" sz="1200" b="1" i="1" smtClean="0">
                        <a:solidFill>
                          <a:schemeClr val="tx1"/>
                        </a:solidFill>
                        <a:latin typeface="Cambria Math"/>
                      </a:rPr>
                      <m:t>𝒑</m:t>
                    </m:r>
                    <m:r>
                      <a:rPr lang="en-US" sz="1200" b="0" i="0" smtClean="0">
                        <a:solidFill>
                          <a:schemeClr val="tx1"/>
                        </a:solidFill>
                        <a:latin typeface="Cambria Math"/>
                      </a:rPr>
                      <m:t> </m:t>
                    </m:r>
                  </m:oMath>
                </a14:m>
                <a:r>
                  <a:rPr lang="en-US" sz="1200" dirty="0">
                    <a:solidFill>
                      <a:schemeClr val="tx1"/>
                    </a:solidFill>
                  </a:rPr>
                  <a:t>?</a:t>
                </a:r>
              </a:p>
              <a:p>
                <a:endParaRPr lang="en-US" sz="120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 Only the points lying in these 2 red squares  are relevant as far as </a:t>
                </a:r>
                <a:r>
                  <a:rPr lang="en-US" sz="1200" b="1" i="0" smtClean="0">
                    <a:solidFill>
                      <a:schemeClr val="tx1"/>
                    </a:solidFill>
                    <a:latin typeface="Cambria Math"/>
                  </a:rPr>
                  <a:t>𝒑</a:t>
                </a:r>
                <a:r>
                  <a:rPr lang="en-US" sz="1200" dirty="0">
                    <a:solidFill>
                      <a:schemeClr val="tx1"/>
                    </a:solidFill>
                  </a:rPr>
                  <a:t>  is concerned</a:t>
                </a:r>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2. Time to use Hint</a:t>
                </a:r>
                <a:r>
                  <a:rPr lang="en-US" sz="1200" baseline="0" dirty="0" smtClean="0">
                    <a:solidFill>
                      <a:schemeClr val="tx1"/>
                    </a:solidFill>
                  </a:rPr>
                  <a:t> 1.</a:t>
                </a:r>
              </a:p>
              <a:p>
                <a:r>
                  <a:rPr lang="en-US" sz="1200" baseline="0" dirty="0" smtClean="0">
                    <a:solidFill>
                      <a:schemeClr val="tx1"/>
                    </a:solidFill>
                  </a:rPr>
                  <a:t>3. </a:t>
                </a:r>
                <a:r>
                  <a:rPr lang="en-US" sz="1200" dirty="0" smtClean="0"/>
                  <a:t>Surely not more than 8.</a:t>
                </a:r>
              </a:p>
              <a:p>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a:t>
                </a:r>
                <a:r>
                  <a:rPr lang="en-US" sz="1200" baseline="0" dirty="0" smtClean="0">
                    <a:solidFill>
                      <a:schemeClr val="tx1"/>
                    </a:solidFill>
                  </a:rPr>
                  <a:t> </a:t>
                </a:r>
                <a:r>
                  <a:rPr lang="en-US" sz="1200" dirty="0" smtClean="0">
                    <a:solidFill>
                      <a:schemeClr val="tx1"/>
                    </a:solidFill>
                  </a:rPr>
                  <a:t>How to find the points in these red square for point </a:t>
                </a:r>
                <a:r>
                  <a:rPr lang="en-US" sz="1200" b="1" i="0" smtClean="0">
                    <a:solidFill>
                      <a:schemeClr val="tx1"/>
                    </a:solidFill>
                    <a:latin typeface="Cambria Math"/>
                  </a:rPr>
                  <a:t>𝒑</a:t>
                </a:r>
                <a:r>
                  <a:rPr lang="en-US" sz="1200" b="0" i="0" smtClean="0">
                    <a:solidFill>
                      <a:schemeClr val="tx1"/>
                    </a:solidFill>
                    <a:latin typeface="Cambria Math"/>
                  </a:rPr>
                  <a:t> </a:t>
                </a:r>
                <a:r>
                  <a:rPr lang="en-US" sz="1200" dirty="0">
                    <a:solidFill>
                      <a:schemeClr val="tx1"/>
                    </a:solidFill>
                  </a:rPr>
                  <a:t>?</a:t>
                </a:r>
              </a:p>
              <a:p>
                <a:endParaRPr lang="en-US" sz="1200" dirty="0">
                  <a:solidFill>
                    <a:schemeClr val="tx1"/>
                  </a:solidFill>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24</a:t>
            </a:fld>
            <a:endParaRPr lang="en-US"/>
          </a:p>
        </p:txBody>
      </p:sp>
    </p:spTree>
    <p:extLst>
      <p:ext uri="{BB962C8B-B14F-4D97-AF65-F5344CB8AC3E}">
        <p14:creationId xmlns:p14="http://schemas.microsoft.com/office/powerpoint/2010/main" val="2121988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 Only the points lying in these 2 red squares  are relevant as far as </a:t>
                </a:r>
                <a14:m>
                  <m:oMath xmlns:m="http://schemas.openxmlformats.org/officeDocument/2006/math">
                    <m:r>
                      <a:rPr lang="en-US" sz="1200" b="1" i="1" smtClean="0">
                        <a:solidFill>
                          <a:schemeClr val="tx1"/>
                        </a:solidFill>
                        <a:latin typeface="Cambria Math"/>
                      </a:rPr>
                      <m:t>𝒑</m:t>
                    </m:r>
                  </m:oMath>
                </a14:m>
                <a:r>
                  <a:rPr lang="en-US" sz="1200" dirty="0">
                    <a:solidFill>
                      <a:schemeClr val="tx1"/>
                    </a:solidFill>
                  </a:rPr>
                  <a:t>  is concerned.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Time to use Hint</a:t>
                </a:r>
                <a:r>
                  <a:rPr lang="en-US" sz="1200" baseline="0" dirty="0">
                    <a:solidFill>
                      <a:schemeClr val="tx1"/>
                    </a:solidFill>
                  </a:rPr>
                  <a:t> 2</a:t>
                </a:r>
              </a:p>
              <a:p>
                <a:r>
                  <a:rPr lang="en-US" sz="1200" baseline="0" dirty="0">
                    <a:solidFill>
                      <a:schemeClr val="tx1"/>
                    </a:solidFill>
                  </a:rPr>
                  <a:t>3. </a:t>
                </a:r>
                <a:r>
                  <a:rPr lang="en-US" sz="1200" dirty="0"/>
                  <a:t>Surely not more than 8.</a:t>
                </a:r>
              </a:p>
              <a:p>
                <a:r>
                  <a:rPr lang="en-US" sz="1200" dirty="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a:t>
                </a:r>
                <a:r>
                  <a:rPr lang="en-US" sz="1200" baseline="0" dirty="0">
                    <a:solidFill>
                      <a:schemeClr val="tx1"/>
                    </a:solidFill>
                  </a:rPr>
                  <a:t> </a:t>
                </a:r>
                <a:r>
                  <a:rPr lang="en-US" sz="1200" dirty="0">
                    <a:solidFill>
                      <a:schemeClr val="tx1"/>
                    </a:solidFill>
                  </a:rPr>
                  <a:t>How to find the points in these red square for point </a:t>
                </a:r>
                <a14:m>
                  <m:oMath xmlns:m="http://schemas.openxmlformats.org/officeDocument/2006/math">
                    <m:r>
                      <a:rPr lang="en-US" sz="1200" b="1" i="1" smtClean="0">
                        <a:solidFill>
                          <a:schemeClr val="tx1"/>
                        </a:solidFill>
                        <a:latin typeface="Cambria Math"/>
                      </a:rPr>
                      <m:t>𝒑</m:t>
                    </m:r>
                    <m:r>
                      <a:rPr lang="en-US" sz="1200" b="0" i="0" smtClean="0">
                        <a:solidFill>
                          <a:schemeClr val="tx1"/>
                        </a:solidFill>
                        <a:latin typeface="Cambria Math"/>
                      </a:rPr>
                      <m:t> </m:t>
                    </m:r>
                  </m:oMath>
                </a14:m>
                <a:r>
                  <a:rPr lang="en-US" sz="1200" dirty="0">
                    <a:solidFill>
                      <a:schemeClr val="tx1"/>
                    </a:solidFill>
                  </a:rPr>
                  <a:t>?</a:t>
                </a:r>
              </a:p>
              <a:p>
                <a:endParaRPr lang="en-US" sz="120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 Only the points lying in these 2 red squares  are relevant as far as </a:t>
                </a:r>
                <a:r>
                  <a:rPr lang="en-US" sz="1200" b="1" i="0" smtClean="0">
                    <a:solidFill>
                      <a:schemeClr val="tx1"/>
                    </a:solidFill>
                    <a:latin typeface="Cambria Math"/>
                  </a:rPr>
                  <a:t>𝒑</a:t>
                </a:r>
                <a:r>
                  <a:rPr lang="en-US" sz="1200" dirty="0">
                    <a:solidFill>
                      <a:schemeClr val="tx1"/>
                    </a:solidFill>
                  </a:rPr>
                  <a:t>  is concerned</a:t>
                </a:r>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2. Time to use Hint</a:t>
                </a:r>
                <a:r>
                  <a:rPr lang="en-US" sz="1200" baseline="0" dirty="0" smtClean="0">
                    <a:solidFill>
                      <a:schemeClr val="tx1"/>
                    </a:solidFill>
                  </a:rPr>
                  <a:t> 1.</a:t>
                </a:r>
              </a:p>
              <a:p>
                <a:r>
                  <a:rPr lang="en-US" sz="1200" baseline="0" dirty="0" smtClean="0">
                    <a:solidFill>
                      <a:schemeClr val="tx1"/>
                    </a:solidFill>
                  </a:rPr>
                  <a:t>3. </a:t>
                </a:r>
                <a:r>
                  <a:rPr lang="en-US" sz="1200" dirty="0" smtClean="0"/>
                  <a:t>Surely not more than 8.</a:t>
                </a:r>
              </a:p>
              <a:p>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a:t>
                </a:r>
                <a:r>
                  <a:rPr lang="en-US" sz="1200" baseline="0" dirty="0" smtClean="0">
                    <a:solidFill>
                      <a:schemeClr val="tx1"/>
                    </a:solidFill>
                  </a:rPr>
                  <a:t> </a:t>
                </a:r>
                <a:r>
                  <a:rPr lang="en-US" sz="1200" dirty="0" smtClean="0">
                    <a:solidFill>
                      <a:schemeClr val="tx1"/>
                    </a:solidFill>
                  </a:rPr>
                  <a:t>How to find the points in these red square for point </a:t>
                </a:r>
                <a:r>
                  <a:rPr lang="en-US" sz="1200" b="1" i="0" smtClean="0">
                    <a:solidFill>
                      <a:schemeClr val="tx1"/>
                    </a:solidFill>
                    <a:latin typeface="Cambria Math"/>
                  </a:rPr>
                  <a:t>𝒑</a:t>
                </a:r>
                <a:r>
                  <a:rPr lang="en-US" sz="1200" b="0" i="0" smtClean="0">
                    <a:solidFill>
                      <a:schemeClr val="tx1"/>
                    </a:solidFill>
                    <a:latin typeface="Cambria Math"/>
                  </a:rPr>
                  <a:t> </a:t>
                </a:r>
                <a:r>
                  <a:rPr lang="en-US" sz="1200" dirty="0">
                    <a:solidFill>
                      <a:schemeClr val="tx1"/>
                    </a:solidFill>
                  </a:rPr>
                  <a:t>?</a:t>
                </a:r>
              </a:p>
              <a:p>
                <a:endParaRPr lang="en-US" sz="1200" dirty="0">
                  <a:solidFill>
                    <a:schemeClr val="tx1"/>
                  </a:solidFill>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25</a:t>
            </a:fld>
            <a:endParaRPr lang="en-US"/>
          </a:p>
        </p:txBody>
      </p:sp>
    </p:spTree>
    <p:extLst>
      <p:ext uri="{BB962C8B-B14F-4D97-AF65-F5344CB8AC3E}">
        <p14:creationId xmlns:p14="http://schemas.microsoft.com/office/powerpoint/2010/main" val="3142840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If there are more than 4 points in the unit square,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at least one of the four small squares will have more than 1 points.</a:t>
            </a: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26</a:t>
            </a:fld>
            <a:endParaRPr lang="en-US"/>
          </a:p>
        </p:txBody>
      </p:sp>
    </p:spTree>
    <p:extLst>
      <p:ext uri="{BB962C8B-B14F-4D97-AF65-F5344CB8AC3E}">
        <p14:creationId xmlns:p14="http://schemas.microsoft.com/office/powerpoint/2010/main" val="346504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 Only the points lying in these 2 red squares  are relevant as far as </a:t>
                </a:r>
                <a14:m>
                  <m:oMath xmlns:m="http://schemas.openxmlformats.org/officeDocument/2006/math">
                    <m:r>
                      <a:rPr lang="en-US" sz="1200" b="1" i="1" smtClean="0">
                        <a:solidFill>
                          <a:schemeClr val="tx1"/>
                        </a:solidFill>
                        <a:latin typeface="Cambria Math"/>
                      </a:rPr>
                      <m:t>𝒑</m:t>
                    </m:r>
                  </m:oMath>
                </a14:m>
                <a:r>
                  <a:rPr lang="en-US" sz="1200" dirty="0">
                    <a:solidFill>
                      <a:schemeClr val="tx1"/>
                    </a:solidFill>
                  </a:rPr>
                  <a:t>  is concerned.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Time to use Hint</a:t>
                </a:r>
                <a:r>
                  <a:rPr lang="en-US" sz="1200" baseline="0" dirty="0">
                    <a:solidFill>
                      <a:schemeClr val="tx1"/>
                    </a:solidFill>
                  </a:rPr>
                  <a:t> 2</a:t>
                </a:r>
              </a:p>
              <a:p>
                <a:r>
                  <a:rPr lang="en-US" sz="1200" baseline="0" dirty="0">
                    <a:solidFill>
                      <a:schemeClr val="tx1"/>
                    </a:solidFill>
                  </a:rPr>
                  <a:t>3. </a:t>
                </a:r>
                <a:r>
                  <a:rPr lang="en-US" sz="1200" dirty="0"/>
                  <a:t>Surely not more than 8.</a:t>
                </a:r>
              </a:p>
              <a:p>
                <a:r>
                  <a:rPr lang="en-US" sz="1200" dirty="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a:t>
                </a:r>
                <a:r>
                  <a:rPr lang="en-US" sz="1200" baseline="0" dirty="0">
                    <a:solidFill>
                      <a:schemeClr val="tx1"/>
                    </a:solidFill>
                  </a:rPr>
                  <a:t> </a:t>
                </a:r>
                <a:r>
                  <a:rPr lang="en-US" sz="1200" dirty="0">
                    <a:solidFill>
                      <a:schemeClr val="tx1"/>
                    </a:solidFill>
                  </a:rPr>
                  <a:t>How to find the points in these red square for point </a:t>
                </a:r>
                <a14:m>
                  <m:oMath xmlns:m="http://schemas.openxmlformats.org/officeDocument/2006/math">
                    <m:r>
                      <a:rPr lang="en-US" sz="1200" b="1" i="1" smtClean="0">
                        <a:solidFill>
                          <a:schemeClr val="tx1"/>
                        </a:solidFill>
                        <a:latin typeface="Cambria Math"/>
                      </a:rPr>
                      <m:t>𝒑</m:t>
                    </m:r>
                    <m:r>
                      <a:rPr lang="en-US" sz="1200" b="0" i="0" smtClean="0">
                        <a:solidFill>
                          <a:schemeClr val="tx1"/>
                        </a:solidFill>
                        <a:latin typeface="Cambria Math"/>
                      </a:rPr>
                      <m:t> </m:t>
                    </m:r>
                  </m:oMath>
                </a14:m>
                <a:r>
                  <a:rPr lang="en-US" sz="1200" dirty="0">
                    <a:solidFill>
                      <a:schemeClr val="tx1"/>
                    </a:solidFill>
                  </a:rPr>
                  <a:t>?</a:t>
                </a:r>
              </a:p>
              <a:p>
                <a:endParaRPr lang="en-US" sz="120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 Only the points lying in these 2 red squares  are relevant as far as </a:t>
                </a:r>
                <a:r>
                  <a:rPr lang="en-US" sz="1200" b="1" i="0" smtClean="0">
                    <a:solidFill>
                      <a:schemeClr val="tx1"/>
                    </a:solidFill>
                    <a:latin typeface="Cambria Math"/>
                  </a:rPr>
                  <a:t>𝒑</a:t>
                </a:r>
                <a:r>
                  <a:rPr lang="en-US" sz="1200" dirty="0">
                    <a:solidFill>
                      <a:schemeClr val="tx1"/>
                    </a:solidFill>
                  </a:rPr>
                  <a:t>  is concerned</a:t>
                </a:r>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2. Time to use Hint</a:t>
                </a:r>
                <a:r>
                  <a:rPr lang="en-US" sz="1200" baseline="0" dirty="0" smtClean="0">
                    <a:solidFill>
                      <a:schemeClr val="tx1"/>
                    </a:solidFill>
                  </a:rPr>
                  <a:t> 1.</a:t>
                </a:r>
              </a:p>
              <a:p>
                <a:r>
                  <a:rPr lang="en-US" sz="1200" baseline="0" dirty="0" smtClean="0">
                    <a:solidFill>
                      <a:schemeClr val="tx1"/>
                    </a:solidFill>
                  </a:rPr>
                  <a:t>3. </a:t>
                </a:r>
                <a:r>
                  <a:rPr lang="en-US" sz="1200" dirty="0" smtClean="0"/>
                  <a:t>Surely not more than 8.</a:t>
                </a:r>
              </a:p>
              <a:p>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a:t>
                </a:r>
                <a:r>
                  <a:rPr lang="en-US" sz="1200" baseline="0" dirty="0" smtClean="0">
                    <a:solidFill>
                      <a:schemeClr val="tx1"/>
                    </a:solidFill>
                  </a:rPr>
                  <a:t> </a:t>
                </a:r>
                <a:r>
                  <a:rPr lang="en-US" sz="1200" dirty="0" smtClean="0">
                    <a:solidFill>
                      <a:schemeClr val="tx1"/>
                    </a:solidFill>
                  </a:rPr>
                  <a:t>How to find the points in these red square for point </a:t>
                </a:r>
                <a:r>
                  <a:rPr lang="en-US" sz="1200" b="1" i="0" smtClean="0">
                    <a:solidFill>
                      <a:schemeClr val="tx1"/>
                    </a:solidFill>
                    <a:latin typeface="Cambria Math"/>
                  </a:rPr>
                  <a:t>𝒑</a:t>
                </a:r>
                <a:r>
                  <a:rPr lang="en-US" sz="1200" b="0" i="0" smtClean="0">
                    <a:solidFill>
                      <a:schemeClr val="tx1"/>
                    </a:solidFill>
                    <a:latin typeface="Cambria Math"/>
                  </a:rPr>
                  <a:t> </a:t>
                </a:r>
                <a:r>
                  <a:rPr lang="en-US" sz="1200" dirty="0">
                    <a:solidFill>
                      <a:schemeClr val="tx1"/>
                    </a:solidFill>
                  </a:rPr>
                  <a:t>?</a:t>
                </a:r>
              </a:p>
              <a:p>
                <a:endParaRPr lang="en-US" sz="1200" dirty="0">
                  <a:solidFill>
                    <a:schemeClr val="tx1"/>
                  </a:solidFill>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27</a:t>
            </a:fld>
            <a:endParaRPr lang="en-US"/>
          </a:p>
        </p:txBody>
      </p:sp>
    </p:spTree>
    <p:extLst>
      <p:ext uri="{BB962C8B-B14F-4D97-AF65-F5344CB8AC3E}">
        <p14:creationId xmlns:p14="http://schemas.microsoft.com/office/powerpoint/2010/main" val="2051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30</a:t>
            </a:fld>
            <a:endParaRPr lang="en-US"/>
          </a:p>
        </p:txBody>
      </p:sp>
    </p:spTree>
    <p:extLst>
      <p:ext uri="{BB962C8B-B14F-4D97-AF65-F5344CB8AC3E}">
        <p14:creationId xmlns:p14="http://schemas.microsoft.com/office/powerpoint/2010/main" val="12836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solidFill>
                  <a:schemeClr val="tx1"/>
                </a:solidFill>
              </a:rPr>
              <a:t>For each point in one strip, we need to find distance to points </a:t>
            </a:r>
          </a:p>
          <a:p>
            <a:pPr marL="0" indent="0" algn="l">
              <a:buNone/>
            </a:pPr>
            <a:r>
              <a:rPr lang="en-US" sz="1200" dirty="0">
                <a:solidFill>
                  <a:schemeClr val="tx1"/>
                </a:solidFill>
              </a:rPr>
              <a:t>       in the </a:t>
            </a:r>
            <a:r>
              <a:rPr lang="en-US" sz="1200" b="1" dirty="0">
                <a:solidFill>
                  <a:schemeClr val="tx1"/>
                </a:solidFill>
              </a:rPr>
              <a:t>upper</a:t>
            </a:r>
            <a:r>
              <a:rPr lang="en-US" sz="1200" dirty="0">
                <a:solidFill>
                  <a:schemeClr val="tx1"/>
                </a:solidFill>
              </a:rPr>
              <a:t> red- square in the other strip.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How to do it  efficiently using the fact that the strips  are sorted ?</a:t>
            </a:r>
          </a:p>
          <a:p>
            <a:pPr marL="0" indent="0" algn="l">
              <a:buNone/>
            </a:pP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34</a:t>
            </a:fld>
            <a:endParaRPr lang="en-US"/>
          </a:p>
        </p:txBody>
      </p:sp>
    </p:spTree>
    <p:extLst>
      <p:ext uri="{BB962C8B-B14F-4D97-AF65-F5344CB8AC3E}">
        <p14:creationId xmlns:p14="http://schemas.microsoft.com/office/powerpoint/2010/main" val="903525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merge sort, the two recursive calls return sorted lists.</a:t>
            </a:r>
          </a:p>
          <a:p>
            <a:pPr>
              <a:buFont typeface="Wingdings"/>
              <a:buChar char="è"/>
            </a:pPr>
            <a:r>
              <a:rPr lang="en-US" sz="1200" dirty="0">
                <a:sym typeface="Wingdings" pitchFamily="2" charset="2"/>
              </a:rPr>
              <a:t>So creating the sorted list requires only </a:t>
            </a:r>
            <a:r>
              <a:rPr lang="en-US" sz="1200" b="1" dirty="0">
                <a:sym typeface="Wingdings" pitchFamily="2" charset="2"/>
              </a:rPr>
              <a:t>merging</a:t>
            </a:r>
            <a:r>
              <a:rPr lang="en-US" sz="1200" dirty="0">
                <a:sym typeface="Wingdings" pitchFamily="2" charset="2"/>
              </a:rPr>
              <a:t> them. </a:t>
            </a: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38</a:t>
            </a:fld>
            <a:endParaRPr lang="en-US"/>
          </a:p>
        </p:txBody>
      </p:sp>
    </p:spTree>
    <p:extLst>
      <p:ext uri="{BB962C8B-B14F-4D97-AF65-F5344CB8AC3E}">
        <p14:creationId xmlns:p14="http://schemas.microsoft.com/office/powerpoint/2010/main" val="213792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If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𝑃</m:t>
                        </m:r>
                      </m:e>
                      <m:sub>
                        <m:r>
                          <a:rPr lang="en-US" sz="1200" i="1">
                            <a:latin typeface="Cambria Math"/>
                          </a:rPr>
                          <m:t>𝐿</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𝑃</m:t>
                        </m:r>
                      </m:e>
                      <m:sub>
                        <m:r>
                          <a:rPr lang="en-US" sz="1200" b="0" i="1" smtClean="0">
                            <a:latin typeface="Cambria Math"/>
                          </a:rPr>
                          <m:t>𝑅</m:t>
                        </m:r>
                      </m:sub>
                    </m:sSub>
                  </m:oMath>
                </a14:m>
                <a:r>
                  <a:rPr lang="en-US" sz="1200" dirty="0"/>
                  <a:t> are sorted according to y-coordinate,</a:t>
                </a:r>
              </a:p>
              <a:p>
                <a:pPr marL="285750" indent="-285750">
                  <a:buFont typeface="Arial" pitchFamily="34" charset="0"/>
                  <a:buChar char="•"/>
                </a:pPr>
                <a:r>
                  <a:rPr lang="en-US" sz="1200" dirty="0"/>
                  <a:t>Getting the strips sorted according to y-coordinate</a:t>
                </a:r>
              </a:p>
              <a:p>
                <a:pPr marL="285750" indent="-285750">
                  <a:buFont typeface="Arial" pitchFamily="34" charset="0"/>
                  <a:buChar char="•"/>
                </a:pPr>
                <a:r>
                  <a:rPr lang="en-US" sz="1200" dirty="0"/>
                  <a:t>Getting </a:t>
                </a:r>
                <a14:m>
                  <m:oMath xmlns:m="http://schemas.openxmlformats.org/officeDocument/2006/math">
                    <m:r>
                      <a:rPr lang="en-US" sz="1200" i="1">
                        <a:latin typeface="Cambria Math"/>
                      </a:rPr>
                      <m:t>𝑃</m:t>
                    </m:r>
                    <m:r>
                      <a:rPr lang="en-US" sz="1200" i="1">
                        <a:latin typeface="Cambria Math"/>
                      </a:rPr>
                      <m:t> </m:t>
                    </m:r>
                  </m:oMath>
                </a14:m>
                <a:r>
                  <a:rPr lang="en-US" sz="1200" dirty="0"/>
                  <a:t>sorted by merging them</a:t>
                </a:r>
              </a:p>
              <a:p>
                <a:r>
                  <a:rPr lang="en-US" sz="1200" dirty="0"/>
                  <a:t>takes </a:t>
                </a:r>
                <a:r>
                  <a:rPr lang="en-US" sz="1200" b="1" i="1" dirty="0"/>
                  <a:t>O</a:t>
                </a:r>
                <a:r>
                  <a:rPr lang="en-US" sz="1200" dirty="0"/>
                  <a:t>(</a:t>
                </a:r>
                <a14:m>
                  <m:oMath xmlns:m="http://schemas.openxmlformats.org/officeDocument/2006/math">
                    <m:r>
                      <a:rPr lang="en-US" sz="1200" i="1">
                        <a:solidFill>
                          <a:srgbClr val="0070C0"/>
                        </a:solidFill>
                        <a:latin typeface="Cambria Math"/>
                      </a:rPr>
                      <m:t>𝑛</m:t>
                    </m:r>
                  </m:oMath>
                </a14:m>
                <a:r>
                  <a:rPr lang="en-US" sz="1200" dirty="0"/>
                  <a:t>)  time. </a:t>
                </a:r>
                <a:r>
                  <a:rPr lang="en-US" sz="1200" dirty="0">
                    <a:sym typeface="Wingdings" pitchFamily="2" charset="2"/>
                  </a:rPr>
                  <a:t></a:t>
                </a:r>
              </a:p>
              <a:p>
                <a:endParaRPr lang="en-US" sz="1200" dirty="0">
                  <a:sym typeface="Wingdings" pitchFamily="2" charset="2"/>
                </a:endParaRPr>
              </a:p>
              <a:p>
                <a:endParaRPr lang="en-US" dirty="0"/>
              </a:p>
            </p:txBody>
          </p:sp>
        </mc:Choice>
        <mc:Fallback xmlns="">
          <p:sp>
            <p:nvSpPr>
              <p:cNvPr id="3" name="Notes Placeholder 2"/>
              <p:cNvSpPr>
                <a:spLocks noGrp="1"/>
              </p:cNvSpPr>
              <p:nvPr>
                <p:ph type="body" idx="1"/>
              </p:nvPr>
            </p:nvSpPr>
            <p:spPr/>
            <p:txBody>
              <a:bodyPr/>
              <a:lstStyle/>
              <a:p>
                <a:r>
                  <a:rPr lang="en-US" sz="1200" dirty="0" smtClean="0"/>
                  <a:t>If </a:t>
                </a:r>
                <a:r>
                  <a:rPr lang="en-US" sz="1200" i="0">
                    <a:latin typeface="Cambria Math"/>
                  </a:rPr>
                  <a:t>𝑃</a:t>
                </a:r>
                <a:r>
                  <a:rPr lang="en-US" sz="1200" i="0">
                    <a:latin typeface="Cambria Math" panose="02040503050406030204" pitchFamily="18" charset="0"/>
                  </a:rPr>
                  <a:t>_</a:t>
                </a:r>
                <a:r>
                  <a:rPr lang="en-US" sz="1200" i="0">
                    <a:latin typeface="Cambria Math"/>
                  </a:rPr>
                  <a:t>𝐿</a:t>
                </a:r>
                <a:r>
                  <a:rPr lang="en-US" sz="1200" dirty="0"/>
                  <a:t> and </a:t>
                </a:r>
                <a:r>
                  <a:rPr lang="en-US" sz="1200" i="0">
                    <a:latin typeface="Cambria Math"/>
                  </a:rPr>
                  <a:t>𝑃</a:t>
                </a:r>
                <a:r>
                  <a:rPr lang="en-US" sz="1200" i="0">
                    <a:latin typeface="Cambria Math" panose="02040503050406030204" pitchFamily="18" charset="0"/>
                  </a:rPr>
                  <a:t>_</a:t>
                </a:r>
                <a:r>
                  <a:rPr lang="en-US" sz="1200" b="0" i="0" smtClean="0">
                    <a:latin typeface="Cambria Math"/>
                  </a:rPr>
                  <a:t>𝑅</a:t>
                </a:r>
                <a:r>
                  <a:rPr lang="en-US" sz="1200" dirty="0"/>
                  <a:t> are sorted according to y-coordinate,</a:t>
                </a:r>
              </a:p>
              <a:p>
                <a:pPr marL="285750" indent="-285750">
                  <a:buFont typeface="Arial" pitchFamily="34" charset="0"/>
                  <a:buChar char="•"/>
                </a:pPr>
                <a:r>
                  <a:rPr lang="en-US" sz="1200" dirty="0"/>
                  <a:t>Getting the strips sorted according to y-coordinate</a:t>
                </a:r>
              </a:p>
              <a:p>
                <a:pPr marL="285750" indent="-285750">
                  <a:buFont typeface="Arial" pitchFamily="34" charset="0"/>
                  <a:buChar char="•"/>
                </a:pPr>
                <a:r>
                  <a:rPr lang="en-US" sz="1200" dirty="0"/>
                  <a:t>Getting </a:t>
                </a:r>
                <a:r>
                  <a:rPr lang="en-US" sz="1200" i="0">
                    <a:latin typeface="Cambria Math"/>
                  </a:rPr>
                  <a:t>𝑃 </a:t>
                </a:r>
                <a:r>
                  <a:rPr lang="en-US" sz="1200" dirty="0"/>
                  <a:t>sorted by merging them</a:t>
                </a:r>
              </a:p>
              <a:p>
                <a:r>
                  <a:rPr lang="en-US" sz="1200" dirty="0"/>
                  <a:t>takes </a:t>
                </a:r>
                <a:r>
                  <a:rPr lang="en-US" sz="1200" b="1" i="1" dirty="0"/>
                  <a:t>O</a:t>
                </a:r>
                <a:r>
                  <a:rPr lang="en-US" sz="1200" dirty="0"/>
                  <a:t>(</a:t>
                </a:r>
                <a:r>
                  <a:rPr lang="en-US" sz="1200" i="0">
                    <a:solidFill>
                      <a:srgbClr val="0070C0"/>
                    </a:solidFill>
                    <a:latin typeface="Cambria Math"/>
                  </a:rPr>
                  <a:t>𝑛</a:t>
                </a:r>
                <a:r>
                  <a:rPr lang="en-US" sz="1200" dirty="0"/>
                  <a:t>)  time. </a:t>
                </a:r>
                <a:r>
                  <a:rPr lang="en-US" sz="1200" dirty="0">
                    <a:sym typeface="Wingdings" pitchFamily="2" charset="2"/>
                  </a:rPr>
                  <a:t></a:t>
                </a:r>
              </a:p>
              <a:p>
                <a:endParaRPr lang="en-US" sz="1200" dirty="0">
                  <a:sym typeface="Wingdings" pitchFamily="2" charset="2"/>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39</a:t>
            </a:fld>
            <a:endParaRPr lang="en-US"/>
          </a:p>
        </p:txBody>
      </p:sp>
    </p:spTree>
    <p:extLst>
      <p:ext uri="{BB962C8B-B14F-4D97-AF65-F5344CB8AC3E}">
        <p14:creationId xmlns:p14="http://schemas.microsoft.com/office/powerpoint/2010/main" val="267881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For example, it is worth sorting an array only if there are going to be many search queries on it.</a:t>
            </a:r>
          </a:p>
          <a:p>
            <a:pPr marL="0" indent="0">
              <a:buNone/>
            </a:pPr>
            <a:endParaRPr lang="en-US" sz="1200" dirty="0"/>
          </a:p>
          <a:p>
            <a:pPr marL="0" indent="0">
              <a:buNone/>
            </a:pPr>
            <a:r>
              <a:rPr lang="en-US" sz="1200" dirty="0"/>
              <a:t>Let us see if you can use this principle to</a:t>
            </a:r>
            <a:r>
              <a:rPr lang="en-US" sz="1200" baseline="0" dirty="0"/>
              <a:t> solve this problem.</a:t>
            </a:r>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14</a:t>
            </a:fld>
            <a:endParaRPr lang="en-US"/>
          </a:p>
        </p:txBody>
      </p:sp>
    </p:spTree>
    <p:extLst>
      <p:ext uri="{BB962C8B-B14F-4D97-AF65-F5344CB8AC3E}">
        <p14:creationId xmlns:p14="http://schemas.microsoft.com/office/powerpoint/2010/main" val="149768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428B6ACE-7DA9-451D-B4FE-F8D8CCE413A2}" type="slidenum">
              <a:rPr lang="en-US" smtClean="0"/>
              <a:pPr>
                <a:defRPr/>
              </a:pPr>
              <a:t>17</a:t>
            </a:fld>
            <a:endParaRPr lang="en-US"/>
          </a:p>
        </p:txBody>
      </p:sp>
    </p:spTree>
    <p:extLst>
      <p:ext uri="{BB962C8B-B14F-4D97-AF65-F5344CB8AC3E}">
        <p14:creationId xmlns:p14="http://schemas.microsoft.com/office/powerpoint/2010/main" val="232812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428B6ACE-7DA9-451D-B4FE-F8D8CCE413A2}" type="slidenum">
              <a:rPr lang="en-US" smtClean="0"/>
              <a:pPr>
                <a:defRPr/>
              </a:pPr>
              <a:t>18</a:t>
            </a:fld>
            <a:endParaRPr lang="en-US"/>
          </a:p>
        </p:txBody>
      </p:sp>
    </p:spTree>
    <p:extLst>
      <p:ext uri="{BB962C8B-B14F-4D97-AF65-F5344CB8AC3E}">
        <p14:creationId xmlns:p14="http://schemas.microsoft.com/office/powerpoint/2010/main" val="28072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428B6ACE-7DA9-451D-B4FE-F8D8CCE413A2}" type="slidenum">
              <a:rPr lang="en-US" smtClean="0"/>
              <a:pPr>
                <a:defRPr/>
              </a:pPr>
              <a:t>19</a:t>
            </a:fld>
            <a:endParaRPr lang="en-US"/>
          </a:p>
        </p:txBody>
      </p:sp>
    </p:spTree>
    <p:extLst>
      <p:ext uri="{BB962C8B-B14F-4D97-AF65-F5344CB8AC3E}">
        <p14:creationId xmlns:p14="http://schemas.microsoft.com/office/powerpoint/2010/main" val="38702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428B6ACE-7DA9-451D-B4FE-F8D8CCE413A2}" type="slidenum">
              <a:rPr lang="en-US" smtClean="0"/>
              <a:pPr>
                <a:defRPr/>
              </a:pPr>
              <a:t>20</a:t>
            </a:fld>
            <a:endParaRPr lang="en-US"/>
          </a:p>
        </p:txBody>
      </p:sp>
    </p:spTree>
    <p:extLst>
      <p:ext uri="{BB962C8B-B14F-4D97-AF65-F5344CB8AC3E}">
        <p14:creationId xmlns:p14="http://schemas.microsoft.com/office/powerpoint/2010/main" val="379774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1. </a:t>
            </a:r>
            <a:r>
              <a:rPr lang="en-US" sz="1200" dirty="0">
                <a:solidFill>
                  <a:schemeClr val="tx1"/>
                </a:solidFill>
              </a:rPr>
              <a:t>Compute the closest pair distance of the </a:t>
            </a:r>
            <a:r>
              <a:rPr lang="en-US" sz="1200" b="1" dirty="0">
                <a:solidFill>
                  <a:schemeClr val="tx1"/>
                </a:solidFill>
              </a:rPr>
              <a:t>left half </a:t>
            </a:r>
            <a:r>
              <a:rPr lang="en-US" sz="1200" dirty="0">
                <a:solidFill>
                  <a:schemeClr val="tx1"/>
                </a:solidFill>
              </a:rPr>
              <a:t>set</a:t>
            </a:r>
          </a:p>
          <a:p>
            <a:r>
              <a:rPr lang="en-US" dirty="0"/>
              <a:t>2. Let it be </a:t>
            </a:r>
            <a:r>
              <a:rPr lang="en-US" dirty="0" err="1"/>
              <a:t>Delta_L</a:t>
            </a:r>
            <a:r>
              <a:rPr lang="en-US" dirty="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tx1"/>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3.Compute the closest pair distance of the </a:t>
            </a:r>
            <a:r>
              <a:rPr lang="en-US" sz="1200" b="1" dirty="0">
                <a:solidFill>
                  <a:schemeClr val="tx1"/>
                </a:solidFill>
              </a:rPr>
              <a:t>right half </a:t>
            </a:r>
            <a:r>
              <a:rPr lang="en-US" sz="1200" dirty="0">
                <a:solidFill>
                  <a:schemeClr val="tx1"/>
                </a:solidFill>
              </a:rPr>
              <a:t>set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4. Let it be </a:t>
            </a:r>
            <a:r>
              <a:rPr lang="en-US" sz="1200" dirty="0" err="1">
                <a:solidFill>
                  <a:schemeClr val="tx1"/>
                </a:solidFill>
              </a:rPr>
              <a:t>Delta_R</a:t>
            </a:r>
            <a:r>
              <a:rPr lang="en-US" sz="1200" dirty="0">
                <a:solidFill>
                  <a:schemeClr val="tx1"/>
                </a:solidFill>
              </a:rPr>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21</a:t>
            </a:fld>
            <a:endParaRPr lang="en-US"/>
          </a:p>
        </p:txBody>
      </p:sp>
    </p:spTree>
    <p:extLst>
      <p:ext uri="{BB962C8B-B14F-4D97-AF65-F5344CB8AC3E}">
        <p14:creationId xmlns:p14="http://schemas.microsoft.com/office/powerpoint/2010/main" val="1308544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Which points do we need to focus on for the closest pairs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The</a:t>
            </a:r>
            <a:r>
              <a:rPr lang="en-US" sz="1200" baseline="0" dirty="0">
                <a:solidFill>
                  <a:schemeClr val="tx1"/>
                </a:solidFill>
              </a:rPr>
              <a:t> total number of these pairs are Theta(n^2).</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How to do it efficiently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Exploit the geometric aspect of the problem.</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a:solidFill>
                <a:schemeClr val="tx1"/>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Time to use Hint 1.</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For a point in the left half set, if its distance to any point in the right set is less than delta, can we infer anything about its x-coordinate.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 Its x-coordinate can not be less than the x-coordinate of the other point by more than delta.</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a:solidFill>
                <a:schemeClr val="tx1"/>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22</a:t>
            </a:fld>
            <a:endParaRPr lang="en-US"/>
          </a:p>
        </p:txBody>
      </p:sp>
    </p:spTree>
    <p:extLst>
      <p:ext uri="{BB962C8B-B14F-4D97-AF65-F5344CB8AC3E}">
        <p14:creationId xmlns:p14="http://schemas.microsoft.com/office/powerpoint/2010/main" val="3650493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But there may still be </a:t>
                </a:r>
                <a14:m>
                  <m:oMath xmlns:m="http://schemas.openxmlformats.org/officeDocument/2006/math">
                    <m:r>
                      <m:rPr>
                        <m:sty m:val="p"/>
                      </m:rPr>
                      <a:rPr lang="en-US" sz="1200" b="0" i="0" smtClean="0">
                        <a:solidFill>
                          <a:schemeClr val="tx1"/>
                        </a:solidFill>
                        <a:latin typeface="Cambria Math"/>
                      </a:rPr>
                      <m:t>Θ</m:t>
                    </m:r>
                    <m:r>
                      <a:rPr lang="en-US" sz="1200" b="0" i="1" smtClean="0">
                        <a:solidFill>
                          <a:schemeClr val="tx1"/>
                        </a:solidFill>
                        <a:latin typeface="Cambria Math"/>
                      </a:rPr>
                      <m:t>(</m:t>
                    </m:r>
                    <m: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a:rPr>
                      <m:t>)</m:t>
                    </m:r>
                  </m:oMath>
                </a14:m>
                <a:r>
                  <a:rPr lang="en-US" sz="1200" dirty="0">
                    <a:solidFill>
                      <a:schemeClr val="tx1"/>
                    </a:solidFill>
                  </a:rPr>
                  <a:t> points in</a:t>
                </a:r>
                <a:r>
                  <a:rPr lang="en-US" sz="1200" baseline="0" dirty="0">
                    <a:solidFill>
                      <a:schemeClr val="tx1"/>
                    </a:solidFill>
                  </a:rPr>
                  <a:t> each of these strips</a:t>
                </a:r>
                <a:r>
                  <a:rPr lang="en-US" sz="1200" dirty="0">
                    <a:solidFill>
                      <a:schemeClr val="tx1"/>
                    </a:solidFill>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So what to do ?</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But there may still be </a:t>
                </a:r>
                <a:r>
                  <a:rPr lang="en-US" sz="1200" b="0" i="0" smtClean="0">
                    <a:solidFill>
                      <a:schemeClr val="tx1"/>
                    </a:solidFill>
                    <a:latin typeface="Cambria Math"/>
                  </a:rPr>
                  <a:t>Θ(</a:t>
                </a:r>
                <a:r>
                  <a:rPr lang="en-US" sz="1200" b="0" i="0" smtClean="0">
                    <a:solidFill>
                      <a:schemeClr val="tx1"/>
                    </a:solidFill>
                    <a:latin typeface="Cambria Math" panose="02040503050406030204" pitchFamily="18" charset="0"/>
                  </a:rPr>
                  <a:t>𝑛</a:t>
                </a:r>
                <a:r>
                  <a:rPr lang="en-US" sz="1200" b="0" i="0" smtClean="0">
                    <a:solidFill>
                      <a:schemeClr val="tx1"/>
                    </a:solidFill>
                    <a:latin typeface="Cambria Math"/>
                  </a:rPr>
                  <a:t>)</a:t>
                </a:r>
                <a:r>
                  <a:rPr lang="en-US" sz="1200" dirty="0">
                    <a:solidFill>
                      <a:schemeClr val="tx1"/>
                    </a:solidFill>
                  </a:rPr>
                  <a:t> </a:t>
                </a:r>
                <a:r>
                  <a:rPr lang="en-US" sz="1200" dirty="0" smtClean="0">
                    <a:solidFill>
                      <a:schemeClr val="tx1"/>
                    </a:solidFill>
                  </a:rPr>
                  <a:t>points in</a:t>
                </a:r>
                <a:r>
                  <a:rPr lang="en-US" sz="1200" baseline="0" dirty="0" smtClean="0">
                    <a:solidFill>
                      <a:schemeClr val="tx1"/>
                    </a:solidFill>
                  </a:rPr>
                  <a:t> each of these strips</a:t>
                </a:r>
                <a:r>
                  <a:rPr lang="en-US" sz="1200" dirty="0" smtClean="0">
                    <a:solidFill>
                      <a:schemeClr val="tx1"/>
                    </a:solidFill>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So </a:t>
                </a:r>
                <a:r>
                  <a:rPr lang="en-US" sz="1200" dirty="0">
                    <a:solidFill>
                      <a:schemeClr val="tx1"/>
                    </a:solidFill>
                  </a:rPr>
                  <a:t>what to do ?</a:t>
                </a: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23</a:t>
            </a:fld>
            <a:endParaRPr lang="en-US"/>
          </a:p>
        </p:txBody>
      </p:sp>
    </p:spTree>
    <p:extLst>
      <p:ext uri="{BB962C8B-B14F-4D97-AF65-F5344CB8AC3E}">
        <p14:creationId xmlns:p14="http://schemas.microsoft.com/office/powerpoint/2010/main" val="14775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8/1/22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8/1/22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8/1/22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8/1/22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8/1/22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8/1/22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8/1/22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8/1/22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30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8.png"/><Relationship Id="rId10" Type="http://schemas.openxmlformats.org/officeDocument/2006/relationships/image" Target="../media/image42.png"/><Relationship Id="rId9" Type="http://schemas.openxmlformats.org/officeDocument/2006/relationships/image" Target="../media/image211.png"/></Relationships>
</file>

<file path=ppt/slides/_rels/slide11.xml.rels><?xml version="1.0" encoding="UTF-8" standalone="yes"?>
<Relationships xmlns="http://schemas.openxmlformats.org/package/2006/relationships"><Relationship Id="rId7" Type="http://schemas.openxmlformats.org/officeDocument/2006/relationships/image" Target="../media/image30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8.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notesSlide" Target="../notesSlides/notesSlide7.xml"/><Relationship Id="rId7"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90.png"/><Relationship Id="rId10" Type="http://schemas.openxmlformats.org/officeDocument/2006/relationships/image" Target="../media/image7.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notesSlide" Target="../notesSlides/notesSlide8.xml"/><Relationship Id="rId7"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90.png"/><Relationship Id="rId11" Type="http://schemas.openxmlformats.org/officeDocument/2006/relationships/image" Target="../media/image91.png"/><Relationship Id="rId10" Type="http://schemas.openxmlformats.org/officeDocument/2006/relationships/image" Target="../media/image71.png"/><Relationship Id="rId9" Type="http://schemas.openxmlformats.org/officeDocument/2006/relationships/image" Target="../media/image110.png"/></Relationships>
</file>

<file path=ppt/slides/_rels/slide23.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notesSlide" Target="../notesSlides/notesSlide9.xml"/><Relationship Id="rId7"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90.png"/><Relationship Id="rId11" Type="http://schemas.openxmlformats.org/officeDocument/2006/relationships/image" Target="../media/image14.png"/><Relationship Id="rId10" Type="http://schemas.openxmlformats.org/officeDocument/2006/relationships/image" Target="../media/image71.png"/><Relationship Id="rId9" Type="http://schemas.openxmlformats.org/officeDocument/2006/relationships/image" Target="../media/image110.png"/></Relationships>
</file>

<file path=ppt/slides/_rels/slide2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notesSlide" Target="../notesSlides/notesSlide10.xml"/><Relationship Id="rId7"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90.png"/><Relationship Id="rId11" Type="http://schemas.openxmlformats.org/officeDocument/2006/relationships/image" Target="../media/image272.png"/><Relationship Id="rId15" Type="http://schemas.openxmlformats.org/officeDocument/2006/relationships/image" Target="../media/image71.png"/><Relationship Id="rId9" Type="http://schemas.openxmlformats.org/officeDocument/2006/relationships/image" Target="../media/image110.png"/></Relationships>
</file>

<file path=ppt/slides/_rels/slide25.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notesSlide" Target="../notesSlides/notesSlide11.xml"/><Relationship Id="rId7" Type="http://schemas.openxmlformats.org/officeDocument/2006/relationships/image" Target="../media/image100.png"/><Relationship Id="rId2" Type="http://schemas.openxmlformats.org/officeDocument/2006/relationships/slideLayout" Target="../slideLayouts/slideLayout2.xml"/><Relationship Id="rId16" Type="http://schemas.openxmlformats.org/officeDocument/2006/relationships/image" Target="../media/image140.png"/><Relationship Id="rId1" Type="http://schemas.openxmlformats.org/officeDocument/2006/relationships/tags" Target="../tags/tag18.xml"/><Relationship Id="rId6" Type="http://schemas.openxmlformats.org/officeDocument/2006/relationships/image" Target="../media/image90.png"/><Relationship Id="rId11" Type="http://schemas.openxmlformats.org/officeDocument/2006/relationships/image" Target="../media/image272.png"/><Relationship Id="rId15" Type="http://schemas.openxmlformats.org/officeDocument/2006/relationships/image" Target="../media/image71.png"/><Relationship Id="rId9" Type="http://schemas.openxmlformats.org/officeDocument/2006/relationships/image" Target="../media/image110.png"/></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2.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32.png"/><Relationship Id="rId9"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120.png"/><Relationship Id="rId18" Type="http://schemas.openxmlformats.org/officeDocument/2006/relationships/image" Target="../media/image162.png"/><Relationship Id="rId3" Type="http://schemas.openxmlformats.org/officeDocument/2006/relationships/notesSlide" Target="../notesSlides/notesSlide13.xml"/><Relationship Id="rId7" Type="http://schemas.openxmlformats.org/officeDocument/2006/relationships/image" Target="../media/image100.png"/><Relationship Id="rId17" Type="http://schemas.openxmlformats.org/officeDocument/2006/relationships/image" Target="../media/image151.png"/><Relationship Id="rId2" Type="http://schemas.openxmlformats.org/officeDocument/2006/relationships/slideLayout" Target="../slideLayouts/slideLayout2.xml"/><Relationship Id="rId16" Type="http://schemas.openxmlformats.org/officeDocument/2006/relationships/image" Target="../media/image140.png"/><Relationship Id="rId1" Type="http://schemas.openxmlformats.org/officeDocument/2006/relationships/tags" Target="../tags/tag20.xml"/><Relationship Id="rId6" Type="http://schemas.openxmlformats.org/officeDocument/2006/relationships/image" Target="../media/image90.png"/><Relationship Id="rId11" Type="http://schemas.openxmlformats.org/officeDocument/2006/relationships/image" Target="../media/image272.png"/><Relationship Id="rId15" Type="http://schemas.openxmlformats.org/officeDocument/2006/relationships/image" Target="../media/image71.png"/><Relationship Id="rId9" Type="http://schemas.openxmlformats.org/officeDocument/2006/relationships/image" Target="../media/image1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notesSlide" Target="../notesSlides/notesSlide14.xml"/><Relationship Id="rId12" Type="http://schemas.openxmlformats.org/officeDocument/2006/relationships/image" Target="../media/image71.png"/><Relationship Id="rId17" Type="http://schemas.openxmlformats.org/officeDocument/2006/relationships/image" Target="../media/image22.png"/><Relationship Id="rId7" Type="http://schemas.openxmlformats.org/officeDocument/2006/relationships/image" Target="../media/image221.png"/><Relationship Id="rId2" Type="http://schemas.openxmlformats.org/officeDocument/2006/relationships/slideLayout" Target="../slideLayouts/slideLayout2.xml"/><Relationship Id="rId16" Type="http://schemas.openxmlformats.org/officeDocument/2006/relationships/image" Target="../media/image140.png"/><Relationship Id="rId20" Type="http://schemas.openxmlformats.org/officeDocument/2006/relationships/image" Target="../media/image180.png"/><Relationship Id="rId1" Type="http://schemas.openxmlformats.org/officeDocument/2006/relationships/tags" Target="../tags/tag21.xml"/><Relationship Id="rId11" Type="http://schemas.openxmlformats.org/officeDocument/2006/relationships/image" Target="../media/image181.png"/><Relationship Id="rId6" Type="http://schemas.openxmlformats.org/officeDocument/2006/relationships/image" Target="../media/image81.png"/><Relationship Id="rId15" Type="http://schemas.openxmlformats.org/officeDocument/2006/relationships/image" Target="../media/image21.png"/><Relationship Id="rId10" Type="http://schemas.openxmlformats.org/officeDocument/2006/relationships/image" Target="../media/image161.png"/><Relationship Id="rId19" Type="http://schemas.openxmlformats.org/officeDocument/2006/relationships/image" Target="../media/image210.png"/><Relationship Id="rId9" Type="http://schemas.openxmlformats.org/officeDocument/2006/relationships/image" Target="../media/image100.png"/><Relationship Id="rId14" Type="http://schemas.openxmlformats.org/officeDocument/2006/relationships/image" Target="../media/image20.png"/></Relationships>
</file>

<file path=ppt/slides/_rels/slide31.xml.rels><?xml version="1.0" encoding="UTF-8" standalone="yes"?>
<Relationships xmlns="http://schemas.openxmlformats.org/package/2006/relationships"><Relationship Id="rId7" Type="http://schemas.openxmlformats.org/officeDocument/2006/relationships/image" Target="../media/image240.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25.png"/><Relationship Id="rId5"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150.png"/><Relationship Id="rId5" Type="http://schemas.openxmlformats.org/officeDocument/2006/relationships/image" Target="../media/image251.png"/></Relationships>
</file>

<file path=ppt/slides/_rels/slide33.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900.png"/><Relationship Id="rId5" Type="http://schemas.openxmlformats.org/officeDocument/2006/relationships/image" Target="../media/image40.png"/><Relationship Id="rId10" Type="http://schemas.openxmlformats.org/officeDocument/2006/relationships/image" Target="../media/image250.png"/><Relationship Id="rId9" Type="http://schemas.openxmlformats.org/officeDocument/2006/relationships/image" Target="../media/image190.png"/></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9.png"/><Relationship Id="rId3" Type="http://schemas.openxmlformats.org/officeDocument/2006/relationships/notesSlide" Target="../notesSlides/notesSlide15.xml"/><Relationship Id="rId7" Type="http://schemas.openxmlformats.org/officeDocument/2006/relationships/image" Target="../media/image900.png"/><Relationship Id="rId12"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40.png"/><Relationship Id="rId11" Type="http://schemas.openxmlformats.org/officeDocument/2006/relationships/image" Target="../media/image200.png"/><Relationship Id="rId15" Type="http://schemas.openxmlformats.org/officeDocument/2006/relationships/image" Target="../media/image320.png"/><Relationship Id="rId10" Type="http://schemas.openxmlformats.org/officeDocument/2006/relationships/image" Target="../media/image190.png"/><Relationship Id="rId9" Type="http://schemas.openxmlformats.org/officeDocument/2006/relationships/image" Target="../media/image160.png"/><Relationship Id="rId14" Type="http://schemas.openxmlformats.org/officeDocument/2006/relationships/image" Target="../media/image3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340.png"/><Relationship Id="rId5" Type="http://schemas.openxmlformats.org/officeDocument/2006/relationships/image" Target="../media/image330.png"/></Relationships>
</file>

<file path=ppt/slides/_rels/slide36.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900.png"/><Relationship Id="rId5" Type="http://schemas.openxmlformats.org/officeDocument/2006/relationships/image" Target="../media/image40.png"/><Relationship Id="rId10" Type="http://schemas.openxmlformats.org/officeDocument/2006/relationships/image" Target="../media/image26.png"/><Relationship Id="rId9" Type="http://schemas.openxmlformats.org/officeDocument/2006/relationships/image" Target="../media/image190.png"/></Relationships>
</file>

<file path=ppt/slides/_rels/slide37.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900.png"/><Relationship Id="rId5" Type="http://schemas.openxmlformats.org/officeDocument/2006/relationships/image" Target="../media/image40.png"/><Relationship Id="rId10" Type="http://schemas.openxmlformats.org/officeDocument/2006/relationships/image" Target="../media/image26.png"/><Relationship Id="rId9" Type="http://schemas.openxmlformats.org/officeDocument/2006/relationships/image" Target="../media/image19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17.xml"/><Relationship Id="rId7" Type="http://schemas.openxmlformats.org/officeDocument/2006/relationships/image" Target="../media/image90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40.png"/><Relationship Id="rId10" Type="http://schemas.openxmlformats.org/officeDocument/2006/relationships/image" Target="../media/image70.png"/><Relationship Id="rId9"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111.png"/><Relationship Id="rId5" Type="http://schemas.openxmlformats.org/officeDocument/2006/relationships/image" Target="../media/image131.png"/></Relationships>
</file>

<file path=ppt/slides/_rels/slide4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3.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80.png"/><Relationship Id="rId7" Type="http://schemas.openxmlformats.org/officeDocument/2006/relationships/image" Target="../media/image32.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1.png"/><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1371600" y="4495800"/>
            <a:ext cx="64008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a:solidFill>
                  <a:srgbClr val="C00000"/>
                </a:solidFill>
              </a:rPr>
              <a:t>Lecture 3</a:t>
            </a:r>
            <a:endParaRPr lang="en-US" sz="2400" b="1" dirty="0">
              <a:solidFill>
                <a:srgbClr val="C00000"/>
              </a:solidFill>
            </a:endParaRPr>
          </a:p>
          <a:p>
            <a:pPr marL="342900" indent="-342900" algn="l" fontAlgn="auto">
              <a:spcAft>
                <a:spcPts val="0"/>
              </a:spcAft>
              <a:buFont typeface="Arial" panose="020B0604020202020204" pitchFamily="34" charset="0"/>
              <a:buChar char="•"/>
              <a:defRPr/>
            </a:pPr>
            <a:r>
              <a:rPr lang="en-US" sz="2000" b="1" dirty="0">
                <a:solidFill>
                  <a:srgbClr val="7030A0"/>
                </a:solidFill>
              </a:rPr>
              <a:t>Algorithm for Joint Seat Allocation contd.</a:t>
            </a:r>
          </a:p>
          <a:p>
            <a:pPr marL="342900" indent="-342900" algn="l" fontAlgn="auto">
              <a:spcAft>
                <a:spcPts val="0"/>
              </a:spcAft>
              <a:buFont typeface="Arial" panose="020B0604020202020204" pitchFamily="34" charset="0"/>
              <a:buChar char="•"/>
              <a:defRPr/>
            </a:pPr>
            <a:r>
              <a:rPr lang="en-US" sz="2000" b="1" dirty="0">
                <a:solidFill>
                  <a:srgbClr val="7030A0"/>
                </a:solidFill>
              </a:rPr>
              <a:t>Divide and Conquer </a:t>
            </a:r>
            <a:r>
              <a:rPr lang="en-US" sz="2000" b="1" dirty="0">
                <a:solidFill>
                  <a:schemeClr val="tx1"/>
                </a:solidFill>
              </a:rPr>
              <a:t>Paradigm</a:t>
            </a:r>
            <a:r>
              <a:rPr lang="en-US" sz="2000" b="1" dirty="0">
                <a:solidFill>
                  <a:srgbClr val="7030A0"/>
                </a:solidFill>
              </a:rPr>
              <a:t> </a:t>
            </a:r>
            <a:r>
              <a:rPr lang="en-US" sz="2000" b="1" dirty="0">
                <a:solidFill>
                  <a:schemeClr val="tx1"/>
                </a:solidFill>
              </a:rPr>
              <a:t>- </a:t>
            </a:r>
            <a:r>
              <a:rPr lang="en-US" sz="2000" b="1" dirty="0">
                <a:solidFill>
                  <a:srgbClr val="0070C0"/>
                </a:solidFill>
              </a:rPr>
              <a:t>I</a:t>
            </a:r>
            <a:r>
              <a:rPr lang="en-US" sz="2000" b="1" dirty="0">
                <a:solidFill>
                  <a:schemeClr val="tx1"/>
                </a:solidFill>
              </a:rPr>
              <a:t> </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2438400" y="3062734"/>
            <a:ext cx="4267199" cy="523220"/>
          </a:xfrm>
          <a:prstGeom prst="rect">
            <a:avLst/>
          </a:prstGeom>
          <a:noFill/>
        </p:spPr>
        <p:txBody>
          <a:bodyPr wrap="square" rtlCol="0">
            <a:spAutoFit/>
          </a:bodyPr>
          <a:lstStyle/>
          <a:p>
            <a:r>
              <a:rPr lang="en-US" sz="2800" b="1" dirty="0">
                <a:solidFill>
                  <a:srgbClr val="0070C0"/>
                </a:solidFill>
              </a:rPr>
              <a:t>Algorithms-II </a:t>
            </a:r>
            <a:r>
              <a:rPr lang="en-US" sz="2800" b="1" dirty="0">
                <a:solidFill>
                  <a:srgbClr val="7030A0"/>
                </a:solidFill>
              </a:rPr>
              <a:t> </a:t>
            </a:r>
            <a:r>
              <a:rPr lang="en-US" sz="2800" b="1" dirty="0"/>
              <a:t>:</a:t>
            </a:r>
            <a:r>
              <a:rPr lang="en-US" sz="2800" b="1" dirty="0">
                <a:solidFill>
                  <a:srgbClr val="7030A0"/>
                </a:solidFill>
              </a:rPr>
              <a:t> </a:t>
            </a:r>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153868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Distance </a:t>
            </a:r>
            <a:r>
              <a:rPr lang="en-US" sz="4000" b="1" dirty="0"/>
              <a:t>between 2 points</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pSp>
        <p:nvGrpSpPr>
          <p:cNvPr id="13" name="Group 12"/>
          <p:cNvGrpSpPr/>
          <p:nvPr/>
        </p:nvGrpSpPr>
        <p:grpSpPr>
          <a:xfrm>
            <a:off x="171450" y="1676400"/>
            <a:ext cx="8515350" cy="4778555"/>
            <a:chOff x="152400" y="-718965"/>
            <a:chExt cx="8515350" cy="4778555"/>
          </a:xfrm>
        </p:grpSpPr>
        <p:cxnSp>
          <p:nvCxnSpPr>
            <p:cNvPr id="6" name="Straight Arrow Connector 5"/>
            <p:cNvCxnSpPr/>
            <p:nvPr/>
          </p:nvCxnSpPr>
          <p:spPr>
            <a:xfrm>
              <a:off x="457200" y="3728357"/>
              <a:ext cx="8210550" cy="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438150" y="-718965"/>
              <a:ext cx="19050" cy="445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041714" y="369025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041714" y="3690258"/>
                  <a:ext cx="36798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flipH="1">
                  <a:off x="152400" y="2895600"/>
                  <a:ext cx="2936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flipH="1">
                  <a:off x="152400" y="2895600"/>
                  <a:ext cx="293642" cy="369332"/>
                </a:xfrm>
                <a:prstGeom prst="rect">
                  <a:avLst/>
                </a:prstGeom>
                <a:blipFill>
                  <a:blip r:embed="rId7"/>
                  <a:stretch>
                    <a:fillRect r="-4167" b="-4918"/>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9D6EB3D0-F47D-BB40-92DD-497891EFAB6E}"/>
              </a:ext>
            </a:extLst>
          </p:cNvPr>
          <p:cNvGrpSpPr/>
          <p:nvPr/>
        </p:nvGrpSpPr>
        <p:grpSpPr>
          <a:xfrm>
            <a:off x="3022921" y="4308812"/>
            <a:ext cx="909801" cy="491788"/>
            <a:chOff x="3022921" y="3048000"/>
            <a:chExt cx="909801" cy="491788"/>
          </a:xfrm>
        </p:grpSpPr>
        <p:sp>
          <p:nvSpPr>
            <p:cNvPr id="79" name="Oval 78"/>
            <p:cNvSpPr/>
            <p:nvPr/>
          </p:nvSpPr>
          <p:spPr>
            <a:xfrm>
              <a:off x="35052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CC4EDD-7D91-9A41-95BB-734D15A2E532}"/>
                    </a:ext>
                  </a:extLst>
                </p:cNvPr>
                <p:cNvSpPr txBox="1"/>
                <p:nvPr/>
              </p:nvSpPr>
              <p:spPr>
                <a:xfrm>
                  <a:off x="3022921" y="3170456"/>
                  <a:ext cx="9098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E3CC4EDD-7D91-9A41-95BB-734D15A2E532}"/>
                    </a:ext>
                  </a:extLst>
                </p:cNvPr>
                <p:cNvSpPr txBox="1">
                  <a:spLocks noRot="1" noChangeAspect="1" noMove="1" noResize="1" noEditPoints="1" noAdjustHandles="1" noChangeArrowheads="1" noChangeShapeType="1" noTextEdit="1"/>
                </p:cNvSpPr>
                <p:nvPr/>
              </p:nvSpPr>
              <p:spPr>
                <a:xfrm>
                  <a:off x="3022921" y="3170456"/>
                  <a:ext cx="909801" cy="369332"/>
                </a:xfrm>
                <a:prstGeom prst="rect">
                  <a:avLst/>
                </a:prstGeom>
                <a:blipFill>
                  <a:blip r:embed="rId8"/>
                  <a:stretch>
                    <a:fillRect b="-12903"/>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20841348-AFE1-D44C-A755-E199D684B66C}"/>
              </a:ext>
            </a:extLst>
          </p:cNvPr>
          <p:cNvGrpSpPr/>
          <p:nvPr/>
        </p:nvGrpSpPr>
        <p:grpSpPr>
          <a:xfrm>
            <a:off x="5029200" y="3242012"/>
            <a:ext cx="914481" cy="533400"/>
            <a:chOff x="5029200" y="1981200"/>
            <a:chExt cx="914481" cy="533400"/>
          </a:xfrm>
        </p:grpSpPr>
        <p:sp>
          <p:nvSpPr>
            <p:cNvPr id="71" name="Oval 70">
              <a:extLst>
                <a:ext uri="{FF2B5EF4-FFF2-40B4-BE49-F238E27FC236}">
                  <a16:creationId xmlns:a16="http://schemas.microsoft.com/office/drawing/2014/main" id="{9AD01E57-3DEE-2242-B726-404F570020C3}"/>
                </a:ext>
              </a:extLst>
            </p:cNvPr>
            <p:cNvSpPr/>
            <p:nvPr/>
          </p:nvSpPr>
          <p:spPr>
            <a:xfrm>
              <a:off x="5257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7441A1F-EFDE-7645-9ACD-9289417FBAD6}"/>
                    </a:ext>
                  </a:extLst>
                </p:cNvPr>
                <p:cNvSpPr txBox="1"/>
                <p:nvPr/>
              </p:nvSpPr>
              <p:spPr>
                <a:xfrm>
                  <a:off x="5029200" y="2122954"/>
                  <a:ext cx="914481"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𝑗</m:t>
                            </m:r>
                          </m:sub>
                        </m:sSub>
                        <m:r>
                          <a:rPr lang="en-US" i="1">
                            <a:latin typeface="Cambria Math" panose="02040503050406030204" pitchFamily="18" charset="0"/>
                          </a:rPr>
                          <m:t>)</m:t>
                        </m:r>
                      </m:oMath>
                    </m:oMathPara>
                  </a14:m>
                  <a:endParaRPr lang="en-US" dirty="0"/>
                </a:p>
              </p:txBody>
            </p:sp>
          </mc:Choice>
          <mc:Fallback xmlns="">
            <p:sp>
              <p:nvSpPr>
                <p:cNvPr id="72" name="TextBox 71">
                  <a:extLst>
                    <a:ext uri="{FF2B5EF4-FFF2-40B4-BE49-F238E27FC236}">
                      <a16:creationId xmlns:a16="http://schemas.microsoft.com/office/drawing/2014/main" id="{C7441A1F-EFDE-7645-9ACD-9289417FBAD6}"/>
                    </a:ext>
                  </a:extLst>
                </p:cNvPr>
                <p:cNvSpPr txBox="1">
                  <a:spLocks noRot="1" noChangeAspect="1" noMove="1" noResize="1" noEditPoints="1" noAdjustHandles="1" noChangeArrowheads="1" noChangeShapeType="1" noTextEdit="1"/>
                </p:cNvSpPr>
                <p:nvPr/>
              </p:nvSpPr>
              <p:spPr>
                <a:xfrm>
                  <a:off x="5029200" y="2122954"/>
                  <a:ext cx="914481" cy="391646"/>
                </a:xfrm>
                <a:prstGeom prst="rect">
                  <a:avLst/>
                </a:prstGeom>
                <a:blipFill>
                  <a:blip r:embed="rId9"/>
                  <a:stretch>
                    <a:fillRect b="-6250"/>
                  </a:stretch>
                </a:blipFill>
              </p:spPr>
              <p:txBody>
                <a:bodyPr/>
                <a:lstStyle/>
                <a:p>
                  <a:r>
                    <a:rPr lang="en-US">
                      <a:noFill/>
                    </a:rPr>
                    <a:t> </a:t>
                  </a:r>
                </a:p>
              </p:txBody>
            </p:sp>
          </mc:Fallback>
        </mc:AlternateContent>
      </p:grpSp>
      <p:cxnSp>
        <p:nvCxnSpPr>
          <p:cNvPr id="73" name="Straight Arrow Connector 72">
            <a:extLst>
              <a:ext uri="{FF2B5EF4-FFF2-40B4-BE49-F238E27FC236}">
                <a16:creationId xmlns:a16="http://schemas.microsoft.com/office/drawing/2014/main" id="{D61817D3-E357-9C4B-8720-6BBA16358C02}"/>
              </a:ext>
            </a:extLst>
          </p:cNvPr>
          <p:cNvCxnSpPr>
            <a:cxnSpLocks/>
            <a:endCxn id="71" idx="3"/>
          </p:cNvCxnSpPr>
          <p:nvPr/>
        </p:nvCxnSpPr>
        <p:spPr>
          <a:xfrm flipV="1">
            <a:off x="3581400" y="3307053"/>
            <a:ext cx="1687559" cy="10017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11CF25-F827-AF4C-943D-B6ADCC552919}"/>
                  </a:ext>
                </a:extLst>
              </p:cNvPr>
              <p:cNvSpPr txBox="1"/>
              <p:nvPr/>
            </p:nvSpPr>
            <p:spPr>
              <a:xfrm>
                <a:off x="7620000" y="3702727"/>
                <a:ext cx="1205779" cy="400110"/>
              </a:xfrm>
              <a:prstGeom prst="rect">
                <a:avLst/>
              </a:prstGeom>
              <a:solidFill>
                <a:srgbClr val="FFC000"/>
              </a:solidFill>
            </p:spPr>
            <p:txBody>
              <a:bodyPr wrap="none" rtlCol="0">
                <a:spAutoFit/>
              </a:bodyPr>
              <a:lstStyle/>
              <a:p>
                <a:r>
                  <a:rPr lang="en-US" sz="2000" b="1" dirty="0"/>
                  <a:t>O</a:t>
                </a:r>
                <a:r>
                  <a:rPr lang="en-US" sz="2000" dirty="0"/>
                  <a:t>(</a:t>
                </a:r>
                <a14:m>
                  <m:oMath xmlns:m="http://schemas.openxmlformats.org/officeDocument/2006/math">
                    <m:r>
                      <a:rPr lang="en-US" sz="2000" b="1" i="1" smtClean="0">
                        <a:solidFill>
                          <a:srgbClr val="0070C0"/>
                        </a:solidFill>
                        <a:latin typeface="Cambria Math" panose="02040503050406030204" pitchFamily="18" charset="0"/>
                      </a:rPr>
                      <m:t>𝟏</m:t>
                    </m:r>
                  </m:oMath>
                </a14:m>
                <a:r>
                  <a:rPr lang="en-US" sz="2000" dirty="0"/>
                  <a:t>) time</a:t>
                </a:r>
              </a:p>
            </p:txBody>
          </p:sp>
        </mc:Choice>
        <mc:Fallback xmlns="">
          <p:sp>
            <p:nvSpPr>
              <p:cNvPr id="14" name="TextBox 13">
                <a:extLst>
                  <a:ext uri="{FF2B5EF4-FFF2-40B4-BE49-F238E27FC236}">
                    <a16:creationId xmlns:a16="http://schemas.microsoft.com/office/drawing/2014/main" id="{BF11CF25-F827-AF4C-943D-B6ADCC552919}"/>
                  </a:ext>
                </a:extLst>
              </p:cNvPr>
              <p:cNvSpPr txBox="1">
                <a:spLocks noRot="1" noChangeAspect="1" noMove="1" noResize="1" noEditPoints="1" noAdjustHandles="1" noChangeArrowheads="1" noChangeShapeType="1" noTextEdit="1"/>
              </p:cNvSpPr>
              <p:nvPr/>
            </p:nvSpPr>
            <p:spPr>
              <a:xfrm>
                <a:off x="7620000" y="3702727"/>
                <a:ext cx="1205779" cy="400110"/>
              </a:xfrm>
              <a:prstGeom prst="rect">
                <a:avLst/>
              </a:prstGeom>
              <a:blipFill>
                <a:blip r:embed="rId10"/>
                <a:stretch>
                  <a:fillRect l="-5208" t="-9091" r="-3125" b="-2424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4331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wipe(down)">
                                      <p:cBhvr>
                                        <p:cTn id="21" dur="5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a:t>
            </a:r>
            <a:r>
              <a:rPr lang="en-US" sz="4000" b="1" dirty="0">
                <a:solidFill>
                  <a:srgbClr val="7030A0"/>
                </a:solidFill>
              </a:rPr>
              <a:t>Closest Pair Distance </a:t>
            </a:r>
            <a:r>
              <a:rPr lang="en-US" sz="4000" b="1" dirty="0"/>
              <a:t>Problem</a:t>
            </a:r>
            <a:endParaRPr lang="en-US" sz="4000"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334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𝜹</m:t>
                      </m:r>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372218" cy="369332"/>
              </a:xfrm>
              <a:prstGeom prst="rect">
                <a:avLst/>
              </a:prstGeom>
              <a:blipFill rotWithShape="1">
                <a:blip r:embed="rId5"/>
                <a:stretch>
                  <a:fillRect t="-8333" r="-22951"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7244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171450" y="1676400"/>
            <a:ext cx="8515350" cy="4778555"/>
            <a:chOff x="152400" y="-718965"/>
            <a:chExt cx="8515350" cy="4778555"/>
          </a:xfrm>
        </p:grpSpPr>
        <p:cxnSp>
          <p:nvCxnSpPr>
            <p:cNvPr id="6" name="Straight Arrow Connector 5"/>
            <p:cNvCxnSpPr/>
            <p:nvPr/>
          </p:nvCxnSpPr>
          <p:spPr>
            <a:xfrm>
              <a:off x="457200" y="3728357"/>
              <a:ext cx="8210550" cy="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438150" y="-718965"/>
              <a:ext cx="19050" cy="445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041714" y="369025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041714" y="3690258"/>
                  <a:ext cx="36798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flipH="1">
                  <a:off x="152400" y="2895600"/>
                  <a:ext cx="2936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flipH="1">
                  <a:off x="152400" y="2895600"/>
                  <a:ext cx="293642" cy="369332"/>
                </a:xfrm>
                <a:prstGeom prst="rect">
                  <a:avLst/>
                </a:prstGeom>
                <a:blipFill>
                  <a:blip r:embed="rId7"/>
                  <a:stretch>
                    <a:fillRect r="-4167" b="-4918"/>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57151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a:t>The </a:t>
            </a:r>
            <a:r>
              <a:rPr lang="en-US" sz="4000" b="1" dirty="0">
                <a:solidFill>
                  <a:srgbClr val="7030A0"/>
                </a:solidFill>
              </a:rPr>
              <a:t>Closest Pair Distance </a:t>
            </a:r>
            <a:r>
              <a:rPr lang="en-US" sz="4000" b="1" dirty="0"/>
              <a:t>Problem</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sz="2000" b="1" dirty="0">
                    <a:solidFill>
                      <a:srgbClr val="C00000"/>
                    </a:solidFill>
                  </a:rPr>
                  <a:t>Problem Definition:</a:t>
                </a:r>
              </a:p>
              <a:p>
                <a:pPr marL="0" indent="0">
                  <a:buNone/>
                </a:pPr>
                <a:r>
                  <a:rPr lang="en-US" sz="2000" dirty="0"/>
                  <a:t>Given a set </a:t>
                </a:r>
                <a14:m>
                  <m:oMath xmlns:m="http://schemas.openxmlformats.org/officeDocument/2006/math">
                    <m:r>
                      <a:rPr lang="en-US" sz="2000" b="1" i="1" smtClean="0">
                        <a:solidFill>
                          <a:srgbClr val="0070C0"/>
                        </a:solidFill>
                        <a:latin typeface="Cambria Math"/>
                      </a:rPr>
                      <m:t>𝑷</m:t>
                    </m:r>
                    <m:r>
                      <a:rPr lang="en-US" sz="2000" b="1" i="1">
                        <a:solidFill>
                          <a:srgbClr val="0070C0"/>
                        </a:solidFill>
                        <a:latin typeface="Cambria Math"/>
                      </a:rPr>
                      <m:t> </m:t>
                    </m:r>
                  </m:oMath>
                </a14:m>
                <a:r>
                  <a:rPr lang="en-US" sz="2000" dirty="0"/>
                  <a:t>of </a:t>
                </a:r>
                <a14:m>
                  <m:oMath xmlns:m="http://schemas.openxmlformats.org/officeDocument/2006/math">
                    <m:r>
                      <a:rPr lang="en-US" sz="2000" b="1" i="1">
                        <a:solidFill>
                          <a:srgbClr val="0070C0"/>
                        </a:solidFill>
                        <a:latin typeface="Cambria Math"/>
                      </a:rPr>
                      <m:t>𝒏</m:t>
                    </m:r>
                    <m:r>
                      <a:rPr lang="en-US" sz="2000" b="1" i="1" smtClean="0">
                        <a:solidFill>
                          <a:srgbClr val="0070C0"/>
                        </a:solidFill>
                        <a:latin typeface="Cambria Math"/>
                      </a:rPr>
                      <m:t>&gt;</m:t>
                    </m:r>
                    <m:r>
                      <a:rPr lang="en-US" sz="2000" b="1" i="1" smtClean="0">
                        <a:solidFill>
                          <a:srgbClr val="0070C0"/>
                        </a:solidFill>
                        <a:latin typeface="Cambria Math"/>
                      </a:rPr>
                      <m:t>𝟏</m:t>
                    </m:r>
                    <m:r>
                      <a:rPr lang="en-US" sz="2000" b="1" i="1">
                        <a:solidFill>
                          <a:srgbClr val="0070C0"/>
                        </a:solidFill>
                        <a:latin typeface="Cambria Math"/>
                      </a:rPr>
                      <m:t> </m:t>
                    </m:r>
                  </m:oMath>
                </a14:m>
                <a:r>
                  <a:rPr lang="en-US" sz="2000" dirty="0"/>
                  <a:t>points in plane, </a:t>
                </a:r>
              </a:p>
              <a:p>
                <a:pPr marL="0" indent="0">
                  <a:buNone/>
                </a:pPr>
                <a:r>
                  <a:rPr lang="en-US" sz="2000" dirty="0"/>
                  <a:t>compute the minimum Euclidean distance among all pairs of points.</a:t>
                </a:r>
              </a:p>
              <a:p>
                <a:pPr marL="0" indent="0">
                  <a:buNone/>
                </a:pPr>
                <a:endParaRPr lang="en-US" sz="2000" dirty="0"/>
              </a:p>
              <a:p>
                <a:pPr marL="0" indent="0">
                  <a:buNone/>
                </a:pPr>
                <a:endParaRPr lang="en-US" sz="2000" dirty="0"/>
              </a:p>
              <a:p>
                <a:pPr marL="0" indent="0">
                  <a:buNone/>
                </a:pPr>
                <a:r>
                  <a:rPr lang="en-US" sz="2000" b="1" dirty="0">
                    <a:solidFill>
                      <a:srgbClr val="7030A0"/>
                    </a:solidFill>
                  </a:rPr>
                  <a:t>Algorithms:</a:t>
                </a:r>
              </a:p>
              <a:p>
                <a:r>
                  <a:rPr lang="en-US" sz="2000" b="1" dirty="0"/>
                  <a:t>O</a:t>
                </a:r>
                <a:r>
                  <a:rPr lang="en-US" sz="2000" dirty="0"/>
                  <a:t>(</a:t>
                </a:r>
                <a14:m>
                  <m:oMath xmlns:m="http://schemas.openxmlformats.org/officeDocument/2006/math">
                    <m:sSup>
                      <m:sSupPr>
                        <m:ctrlPr>
                          <a:rPr lang="en-US" sz="2000" b="1" i="1" smtClean="0">
                            <a:solidFill>
                              <a:srgbClr val="0070C0"/>
                            </a:solidFill>
                            <a:latin typeface="Cambria Math" panose="02040503050406030204" pitchFamily="18" charset="0"/>
                          </a:rPr>
                        </m:ctrlPr>
                      </m:sSupPr>
                      <m:e>
                        <m:r>
                          <a:rPr lang="en-US" sz="2000" b="1" i="1">
                            <a:solidFill>
                              <a:srgbClr val="0070C0"/>
                            </a:solidFill>
                            <a:latin typeface="Cambria Math"/>
                          </a:rPr>
                          <m:t>𝒏</m:t>
                        </m:r>
                      </m:e>
                      <m:sup>
                        <m:r>
                          <a:rPr lang="en-US" sz="2000" b="1" i="1" smtClean="0">
                            <a:solidFill>
                              <a:srgbClr val="0070C0"/>
                            </a:solidFill>
                            <a:latin typeface="Cambria Math"/>
                          </a:rPr>
                          <m:t>𝟐</m:t>
                        </m:r>
                      </m:sup>
                    </m:sSup>
                  </m:oMath>
                </a14:m>
                <a:r>
                  <a:rPr lang="en-US" sz="2000" dirty="0"/>
                  <a:t>) : </a:t>
                </a:r>
                <a:r>
                  <a:rPr lang="en-US" sz="2000" b="1" dirty="0">
                    <a:solidFill>
                      <a:srgbClr val="002060"/>
                    </a:solidFill>
                  </a:rPr>
                  <a:t>Trivial algorithm</a:t>
                </a:r>
              </a:p>
              <a:p>
                <a:r>
                  <a:rPr lang="en-US" sz="2000" b="1" dirty="0"/>
                  <a:t>O</a:t>
                </a:r>
                <a:r>
                  <a:rPr lang="en-US" sz="2000" dirty="0"/>
                  <a:t>(</a:t>
                </a:r>
                <a14:m>
                  <m:oMath xmlns:m="http://schemas.openxmlformats.org/officeDocument/2006/math">
                    <m:r>
                      <a:rPr lang="en-US" sz="2000" b="1" i="1">
                        <a:solidFill>
                          <a:srgbClr val="0070C0"/>
                        </a:solidFill>
                        <a:latin typeface="Cambria Math"/>
                      </a:rPr>
                      <m:t>𝒏</m:t>
                    </m:r>
                    <m:r>
                      <a:rPr lang="en-US" sz="2000" b="1" i="1" smtClean="0">
                        <a:solidFill>
                          <a:srgbClr val="0070C0"/>
                        </a:solidFill>
                        <a:latin typeface="Cambria Math"/>
                      </a:rPr>
                      <m:t> </m:t>
                    </m:r>
                    <m:r>
                      <a:rPr lang="en-US" sz="2000" b="1" i="0" smtClean="0">
                        <a:solidFill>
                          <a:schemeClr val="tx1"/>
                        </a:solidFill>
                        <a:latin typeface="Cambria Math"/>
                      </a:rPr>
                      <m:t>𝐥𝐨𝐠</m:t>
                    </m:r>
                    <m:r>
                      <a:rPr lang="en-US" sz="2000" b="1" i="1" smtClean="0">
                        <a:solidFill>
                          <a:srgbClr val="0070C0"/>
                        </a:solidFill>
                        <a:latin typeface="Cambria Math"/>
                      </a:rPr>
                      <m:t> </m:t>
                    </m:r>
                    <m:r>
                      <a:rPr lang="en-US" sz="2000" b="1" i="1" smtClean="0">
                        <a:solidFill>
                          <a:srgbClr val="0070C0"/>
                        </a:solidFill>
                        <a:latin typeface="Cambria Math"/>
                      </a:rPr>
                      <m:t>𝒏</m:t>
                    </m:r>
                  </m:oMath>
                </a14:m>
                <a:r>
                  <a:rPr lang="en-US" sz="2000" dirty="0"/>
                  <a:t>) : </a:t>
                </a:r>
                <a:r>
                  <a:rPr lang="en-US" sz="2000" b="1" dirty="0">
                    <a:solidFill>
                      <a:srgbClr val="002060"/>
                    </a:solidFill>
                  </a:rPr>
                  <a:t>Divide and Conquer </a:t>
                </a:r>
                <a:r>
                  <a:rPr lang="en-US" sz="2000" dirty="0">
                    <a:solidFill>
                      <a:srgbClr val="002060"/>
                    </a:solidFill>
                  </a:rPr>
                  <a:t>based algorithm</a:t>
                </a:r>
              </a:p>
              <a:p>
                <a:pPr marL="0" indent="0">
                  <a:buNone/>
                </a:pPr>
                <a:endParaRPr lang="en-US" sz="2000" b="1" dirty="0">
                  <a:solidFill>
                    <a:srgbClr val="002060"/>
                  </a:solidFill>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5"/>
                <a:stretch>
                  <a:fillRect l="-741"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12</a:t>
            </a:fld>
            <a:endParaRPr lang="en-US"/>
          </a:p>
        </p:txBody>
      </p:sp>
      <p:sp>
        <p:nvSpPr>
          <p:cNvPr id="7" name="Rectangle 6"/>
          <p:cNvSpPr/>
          <p:nvPr/>
        </p:nvSpPr>
        <p:spPr>
          <a:xfrm>
            <a:off x="4953000" y="2362200"/>
            <a:ext cx="3733800"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09800" y="4191000"/>
            <a:ext cx="3810000"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3275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25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225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7"/>
                                        </p:tgtEl>
                                      </p:cBhvr>
                                    </p:animEffect>
                                    <p:set>
                                      <p:cBhvr>
                                        <p:cTn id="22" dur="1" fill="hold">
                                          <p:stCondLst>
                                            <p:cond delay="1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10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left)">
                                      <p:cBhvr>
                                        <p:cTn id="37" dur="20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000"/>
                                        <p:tgtEl>
                                          <p:spTgt spid="8"/>
                                        </p:tgtEl>
                                      </p:cBhvr>
                                    </p:animEffect>
                                    <p:set>
                                      <p:cBhvr>
                                        <p:cTn id="42"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F0000"/>
                </a:solidFill>
              </a:rPr>
              <a:t>Question</a:t>
            </a:r>
            <a:r>
              <a:rPr lang="en-US" sz="2800" b="1" dirty="0"/>
              <a:t> </a:t>
            </a:r>
            <a:r>
              <a:rPr lang="en-US" sz="2800" b="1" dirty="0">
                <a:solidFill>
                  <a:srgbClr val="0070C0"/>
                </a:solidFill>
              </a:rPr>
              <a:t>1</a:t>
            </a:r>
            <a:br>
              <a:rPr lang="en-US" sz="2800" b="1" dirty="0"/>
            </a:b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FF0000"/>
                    </a:solidFill>
                  </a:rPr>
                  <a:t>Fact </a:t>
                </a:r>
                <a:r>
                  <a:rPr lang="en-US" sz="2000" b="1" dirty="0"/>
                  <a:t>: </a:t>
                </a:r>
              </a:p>
              <a:p>
                <a:pPr marL="0" indent="0">
                  <a:buNone/>
                </a:pPr>
                <a:r>
                  <a:rPr lang="en-US" sz="2000" dirty="0"/>
                  <a:t>Let </a:t>
                </a:r>
                <a14:m>
                  <m:oMath xmlns:m="http://schemas.openxmlformats.org/officeDocument/2006/math">
                    <m:r>
                      <a:rPr lang="en-US" sz="2000" b="1" i="1" smtClean="0">
                        <a:latin typeface="Cambria Math" panose="02040503050406030204" pitchFamily="18" charset="0"/>
                      </a:rPr>
                      <m:t>𝒑</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and </a:t>
                </a:r>
                <a14:m>
                  <m:oMath xmlns:m="http://schemas.openxmlformats.org/officeDocument/2006/math">
                    <m:r>
                      <a:rPr lang="en-US" sz="2000" b="1" i="1" smtClean="0">
                        <a:latin typeface="Cambria Math" panose="02040503050406030204" pitchFamily="18" charset="0"/>
                      </a:rPr>
                      <m:t>𝒒</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2</m:t>
                        </m:r>
                      </m:sub>
                    </m:sSub>
                    <m:r>
                      <a:rPr lang="en-US" sz="2000" i="1">
                        <a:latin typeface="Cambria Math" panose="02040503050406030204" pitchFamily="18" charset="0"/>
                      </a:rPr>
                      <m:t>)</m:t>
                    </m:r>
                  </m:oMath>
                </a14:m>
                <a:r>
                  <a:rPr lang="en-US" sz="2000" dirty="0"/>
                  <a:t> be any two points. </a:t>
                </a:r>
              </a:p>
              <a:p>
                <a:pPr marL="0" indent="0">
                  <a:buNone/>
                </a:pPr>
                <a:endParaRPr lang="en-US" sz="2000" dirty="0"/>
              </a:p>
              <a:p>
                <a:r>
                  <a:rPr lang="en-US" sz="2000" dirty="0"/>
                  <a:t>If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&gt;</m:t>
                    </m:r>
                    <m:r>
                      <a:rPr lang="en-US" sz="2000" b="0" i="1" smtClean="0">
                        <a:latin typeface="Cambria Math" panose="02040503050406030204" pitchFamily="18" charset="0"/>
                      </a:rPr>
                      <m:t>𝛿</m:t>
                    </m:r>
                  </m:oMath>
                </a14:m>
                <a:r>
                  <a:rPr lang="en-US" sz="2000" dirty="0"/>
                  <a:t>,       distance(</a:t>
                </a:r>
                <a14:m>
                  <m:oMath xmlns:m="http://schemas.openxmlformats.org/officeDocument/2006/math">
                    <m:r>
                      <a:rPr lang="en-US" sz="2000" b="1" i="1">
                        <a:latin typeface="Cambria Math" panose="02040503050406030204" pitchFamily="18" charset="0"/>
                      </a:rPr>
                      <m:t>𝒑</m:t>
                    </m:r>
                    <m:r>
                      <a:rPr lang="en-US" sz="2000" b="1" i="1" smtClean="0">
                        <a:latin typeface="Cambria Math" panose="02040503050406030204" pitchFamily="18" charset="0"/>
                      </a:rPr>
                      <m:t>,</m:t>
                    </m:r>
                    <m:r>
                      <a:rPr lang="en-US" sz="2000" b="1" i="1" smtClean="0">
                        <a:latin typeface="Cambria Math" panose="02040503050406030204" pitchFamily="18" charset="0"/>
                      </a:rPr>
                      <m:t>𝒒</m:t>
                    </m:r>
                  </m:oMath>
                </a14:m>
                <a:r>
                  <a:rPr lang="en-US" sz="2000" dirty="0"/>
                  <a:t>) </a:t>
                </a:r>
                <a14:m>
                  <m:oMath xmlns:m="http://schemas.openxmlformats.org/officeDocument/2006/math">
                    <m:r>
                      <a:rPr lang="en-US" sz="2000" b="0" i="1" smtClean="0">
                        <a:latin typeface="Cambria Math" panose="02040503050406030204" pitchFamily="18" charset="0"/>
                      </a:rPr>
                      <m:t>&gt;</m:t>
                    </m:r>
                    <m:r>
                      <a:rPr lang="en-US" sz="2000" i="1">
                        <a:latin typeface="Cambria Math" panose="02040503050406030204" pitchFamily="18" charset="0"/>
                      </a:rPr>
                      <m:t>𝛿</m:t>
                    </m:r>
                  </m:oMath>
                </a14:m>
                <a:endParaRPr lang="en-US" sz="2000" dirty="0"/>
              </a:p>
              <a:p>
                <a:endParaRPr lang="en-US" sz="2000" dirty="0"/>
              </a:p>
              <a:p>
                <a:r>
                  <a:rPr lang="en-US" sz="2000" dirty="0"/>
                  <a:t>If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2</m:t>
                            </m:r>
                          </m:sub>
                        </m:sSub>
                      </m:e>
                    </m:d>
                    <m:r>
                      <a:rPr lang="en-US" sz="2000" b="0" i="1" smtClean="0">
                        <a:latin typeface="Cambria Math" panose="02040503050406030204" pitchFamily="18" charset="0"/>
                      </a:rPr>
                      <m:t>&gt;</m:t>
                    </m:r>
                    <m:r>
                      <a:rPr lang="en-US" sz="2000" i="1">
                        <a:latin typeface="Cambria Math" panose="02040503050406030204" pitchFamily="18" charset="0"/>
                      </a:rPr>
                      <m:t>𝛿</m:t>
                    </m:r>
                  </m:oMath>
                </a14:m>
                <a:r>
                  <a:rPr lang="en-US" sz="2000" dirty="0"/>
                  <a:t>,       distance(</a:t>
                </a:r>
                <a14:m>
                  <m:oMath xmlns:m="http://schemas.openxmlformats.org/officeDocument/2006/math">
                    <m:r>
                      <a:rPr lang="en-US" sz="2000" b="1" i="1">
                        <a:latin typeface="Cambria Math" panose="02040503050406030204" pitchFamily="18" charset="0"/>
                      </a:rPr>
                      <m:t>𝒑</m:t>
                    </m:r>
                    <m:r>
                      <a:rPr lang="en-US" sz="2000" b="1" i="1">
                        <a:latin typeface="Cambria Math" panose="02040503050406030204" pitchFamily="18" charset="0"/>
                      </a:rPr>
                      <m:t>,</m:t>
                    </m:r>
                    <m:r>
                      <a:rPr lang="en-US" sz="2000" b="1" i="1">
                        <a:latin typeface="Cambria Math" panose="02040503050406030204" pitchFamily="18" charset="0"/>
                      </a:rPr>
                      <m:t>𝒒</m:t>
                    </m:r>
                  </m:oMath>
                </a14:m>
                <a:r>
                  <a:rPr lang="en-US" sz="2000" dirty="0"/>
                  <a:t>) </a:t>
                </a:r>
                <a14:m>
                  <m:oMath xmlns:m="http://schemas.openxmlformats.org/officeDocument/2006/math">
                    <m:r>
                      <a:rPr lang="en-US" sz="2000" b="0" i="0" smtClean="0">
                        <a:latin typeface="Cambria Math" panose="02040503050406030204" pitchFamily="18" charset="0"/>
                      </a:rPr>
                      <m:t>&gt;</m:t>
                    </m:r>
                    <m:r>
                      <a:rPr lang="en-US" sz="2000" i="1">
                        <a:latin typeface="Cambria Math" panose="02040503050406030204" pitchFamily="18" charset="0"/>
                      </a:rPr>
                      <m:t>𝛿</m:t>
                    </m:r>
                  </m:oMath>
                </a14:m>
                <a:endParaRPr lang="en-US" sz="2000" dirty="0"/>
              </a:p>
              <a:p>
                <a:pPr marL="0" indent="0">
                  <a:buNone/>
                </a:pPr>
                <a:r>
                  <a:rPr lang="en-US" sz="2000" dirty="0"/>
                  <a:t> </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6"/>
                <a:stretch>
                  <a:fillRect l="-741"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
        <p:nvSpPr>
          <p:cNvPr id="5" name="TextBox 4"/>
          <p:cNvSpPr txBox="1"/>
          <p:nvPr/>
        </p:nvSpPr>
        <p:spPr>
          <a:xfrm>
            <a:off x="2240261" y="850802"/>
            <a:ext cx="4560864" cy="461665"/>
          </a:xfrm>
          <a:prstGeom prst="rect">
            <a:avLst/>
          </a:prstGeom>
          <a:noFill/>
        </p:spPr>
        <p:txBody>
          <a:bodyPr wrap="none" rtlCol="0">
            <a:spAutoFit/>
          </a:bodyPr>
          <a:lstStyle/>
          <a:p>
            <a:r>
              <a:rPr lang="en-US" sz="2400" b="1" dirty="0"/>
              <a:t>A fact from high school geometry</a:t>
            </a:r>
            <a:endParaRPr lang="en-US" sz="2400" dirty="0"/>
          </a:p>
        </p:txBody>
      </p:sp>
      <p:sp>
        <p:nvSpPr>
          <p:cNvPr id="7" name="Rectangle 6"/>
          <p:cNvSpPr/>
          <p:nvPr/>
        </p:nvSpPr>
        <p:spPr>
          <a:xfrm>
            <a:off x="2240261" y="1752600"/>
            <a:ext cx="1798339" cy="565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1752600"/>
            <a:ext cx="1981200" cy="565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54960" y="2711591"/>
            <a:ext cx="2021840" cy="565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E864EF7-AC40-ED48-AC13-0EAB257237ED}"/>
              </a:ext>
            </a:extLst>
          </p:cNvPr>
          <p:cNvSpPr/>
          <p:nvPr/>
        </p:nvSpPr>
        <p:spPr>
          <a:xfrm>
            <a:off x="-31630" y="884238"/>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1</a:t>
            </a:r>
          </a:p>
        </p:txBody>
      </p:sp>
    </p:spTree>
    <p:custDataLst>
      <p:tags r:id="rId1"/>
    </p:custDataLst>
    <p:extLst>
      <p:ext uri="{BB962C8B-B14F-4D97-AF65-F5344CB8AC3E}">
        <p14:creationId xmlns:p14="http://schemas.microsoft.com/office/powerpoint/2010/main" val="384717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250" fill="hold"/>
                                        <p:tgtEl>
                                          <p:spTgt spid="5"/>
                                        </p:tgtEl>
                                        <p:attrNameLst>
                                          <p:attrName>ppt_w</p:attrName>
                                        </p:attrNameLst>
                                      </p:cBhvr>
                                      <p:tavLst>
                                        <p:tav tm="0">
                                          <p:val>
                                            <p:fltVal val="0"/>
                                          </p:val>
                                        </p:tav>
                                        <p:tav tm="100000">
                                          <p:val>
                                            <p:strVal val="#ppt_w"/>
                                          </p:val>
                                        </p:tav>
                                      </p:tavLst>
                                    </p:anim>
                                    <p:anim calcmode="lin" valueType="num">
                                      <p:cBhvr>
                                        <p:cTn id="15" dur="1250" fill="hold"/>
                                        <p:tgtEl>
                                          <p:spTgt spid="5"/>
                                        </p:tgtEl>
                                        <p:attrNameLst>
                                          <p:attrName>ppt_h</p:attrName>
                                        </p:attrNameLst>
                                      </p:cBhvr>
                                      <p:tavLst>
                                        <p:tav tm="0">
                                          <p:val>
                                            <p:fltVal val="0"/>
                                          </p:val>
                                        </p:tav>
                                        <p:tav tm="100000">
                                          <p:val>
                                            <p:strVal val="#ppt_h"/>
                                          </p:val>
                                        </p:tav>
                                      </p:tavLst>
                                    </p:anim>
                                    <p:animEffect transition="in" filter="fade">
                                      <p:cBhvr>
                                        <p:cTn id="16" dur="1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P spid="7" grpId="0" animBg="1"/>
      <p:bldP spid="8"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F0000"/>
                </a:solidFill>
              </a:rPr>
              <a:t>Question</a:t>
            </a:r>
            <a:r>
              <a:rPr lang="en-US" sz="2800" b="1" dirty="0"/>
              <a:t> </a:t>
            </a:r>
            <a:r>
              <a:rPr lang="en-US" sz="2800" b="1" dirty="0">
                <a:solidFill>
                  <a:srgbClr val="0070C0"/>
                </a:solidFill>
              </a:rPr>
              <a:t>2</a:t>
            </a:r>
            <a:br>
              <a:rPr lang="en-US" sz="2800" b="1" dirty="0">
                <a:solidFill>
                  <a:srgbClr val="0070C0"/>
                </a:solidFill>
              </a:rPr>
            </a:br>
            <a:endParaRPr lang="en-US" sz="2800" dirty="0">
              <a:solidFill>
                <a:srgbClr val="0070C0"/>
              </a:solidFill>
            </a:endParaRPr>
          </a:p>
        </p:txBody>
      </p:sp>
      <p:sp>
        <p:nvSpPr>
          <p:cNvPr id="3" name="Content Placeholder 2"/>
          <p:cNvSpPr>
            <a:spLocks noGrp="1"/>
          </p:cNvSpPr>
          <p:nvPr>
            <p:ph idx="1"/>
          </p:nvPr>
        </p:nvSpPr>
        <p:spPr>
          <a:xfrm>
            <a:off x="381000" y="1600200"/>
            <a:ext cx="8305800" cy="4525963"/>
          </a:xfrm>
        </p:spPr>
        <p:txBody>
          <a:bodyPr/>
          <a:lstStyle/>
          <a:p>
            <a:pPr marL="0" indent="0">
              <a:buNone/>
            </a:pPr>
            <a:r>
              <a:rPr lang="en-US" sz="2000" b="1" dirty="0">
                <a:solidFill>
                  <a:srgbClr val="C00000"/>
                </a:solidFill>
              </a:rPr>
              <a:t>Question</a:t>
            </a:r>
            <a:r>
              <a:rPr lang="en-US" sz="2000" b="1" dirty="0"/>
              <a:t>: </a:t>
            </a:r>
          </a:p>
          <a:p>
            <a:pPr marL="0" indent="0">
              <a:buNone/>
            </a:pPr>
            <a:r>
              <a:rPr lang="en-US" sz="2000" dirty="0"/>
              <a:t>While solving an algorithmic problem, when do we feel the need  of an </a:t>
            </a:r>
          </a:p>
          <a:p>
            <a:pPr marL="0" indent="0">
              <a:buNone/>
            </a:pPr>
            <a:r>
              <a:rPr lang="en-US" sz="2000" dirty="0"/>
              <a:t>efficient data structure ?</a:t>
            </a:r>
          </a:p>
          <a:p>
            <a:pPr marL="0" indent="0">
              <a:buNone/>
            </a:pPr>
            <a:endParaRPr lang="en-US" sz="2000" dirty="0"/>
          </a:p>
          <a:p>
            <a:pPr marL="0" indent="0">
              <a:buNone/>
            </a:pPr>
            <a:r>
              <a:rPr lang="en-US" sz="2000" b="1" dirty="0">
                <a:solidFill>
                  <a:srgbClr val="006C31"/>
                </a:solidFill>
              </a:rPr>
              <a:t>Answer</a:t>
            </a:r>
            <a:r>
              <a:rPr lang="en-US" sz="2000" b="1" dirty="0"/>
              <a:t>: </a:t>
            </a:r>
          </a:p>
          <a:p>
            <a:pPr marL="0" indent="0">
              <a:buNone/>
            </a:pPr>
            <a:r>
              <a:rPr lang="en-US" sz="2000" dirty="0"/>
              <a:t>when the algorithm involves “</a:t>
            </a:r>
            <a:r>
              <a:rPr lang="en-US" sz="2000" b="1" dirty="0"/>
              <a:t>many</a:t>
            </a:r>
            <a:r>
              <a:rPr lang="en-US" sz="2000" dirty="0"/>
              <a:t>” operations of </a:t>
            </a:r>
            <a:r>
              <a:rPr lang="en-US" sz="2000" b="1" dirty="0"/>
              <a:t>same</a:t>
            </a:r>
            <a:r>
              <a:rPr lang="en-US" sz="2000" dirty="0"/>
              <a:t> type on a given data.</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
        <p:nvSpPr>
          <p:cNvPr id="5" name="TextBox 4"/>
          <p:cNvSpPr txBox="1"/>
          <p:nvPr/>
        </p:nvSpPr>
        <p:spPr>
          <a:xfrm>
            <a:off x="1447800" y="850802"/>
            <a:ext cx="6180153" cy="461665"/>
          </a:xfrm>
          <a:prstGeom prst="rect">
            <a:avLst/>
          </a:prstGeom>
          <a:noFill/>
        </p:spPr>
        <p:txBody>
          <a:bodyPr wrap="none" rtlCol="0">
            <a:spAutoFit/>
          </a:bodyPr>
          <a:lstStyle/>
          <a:p>
            <a:r>
              <a:rPr lang="en-US" sz="2400" b="1" dirty="0"/>
              <a:t>A fundamental question about data structure ?</a:t>
            </a:r>
            <a:endParaRPr lang="en-US" sz="2400" dirty="0"/>
          </a:p>
        </p:txBody>
      </p:sp>
      <p:sp>
        <p:nvSpPr>
          <p:cNvPr id="6" name="Rectangle 5"/>
          <p:cNvSpPr/>
          <p:nvPr/>
        </p:nvSpPr>
        <p:spPr>
          <a:xfrm>
            <a:off x="5486400" y="3505200"/>
            <a:ext cx="3200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Rectangle 6">
            <a:extLst>
              <a:ext uri="{FF2B5EF4-FFF2-40B4-BE49-F238E27FC236}">
                <a16:creationId xmlns:a16="http://schemas.microsoft.com/office/drawing/2014/main" id="{AF5B6767-57A9-2549-8441-BF9993E970CA}"/>
              </a:ext>
            </a:extLst>
          </p:cNvPr>
          <p:cNvSpPr/>
          <p:nvPr/>
        </p:nvSpPr>
        <p:spPr>
          <a:xfrm>
            <a:off x="4419600" y="1981200"/>
            <a:ext cx="3657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5B6767-57A9-2549-8441-BF9993E970CA}"/>
              </a:ext>
            </a:extLst>
          </p:cNvPr>
          <p:cNvSpPr/>
          <p:nvPr/>
        </p:nvSpPr>
        <p:spPr>
          <a:xfrm>
            <a:off x="2514600" y="3429000"/>
            <a:ext cx="2971800" cy="411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ounded Rectangle 9">
            <a:extLst>
              <a:ext uri="{FF2B5EF4-FFF2-40B4-BE49-F238E27FC236}">
                <a16:creationId xmlns:a16="http://schemas.microsoft.com/office/drawing/2014/main" id="{E896555B-D864-F841-B911-1606F7F527BB}"/>
              </a:ext>
            </a:extLst>
          </p:cNvPr>
          <p:cNvSpPr/>
          <p:nvPr/>
        </p:nvSpPr>
        <p:spPr>
          <a:xfrm>
            <a:off x="11152" y="838200"/>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2</a:t>
            </a:r>
          </a:p>
        </p:txBody>
      </p:sp>
    </p:spTree>
    <p:custDataLst>
      <p:tags r:id="rId1"/>
    </p:custDataLst>
    <p:extLst>
      <p:ext uri="{BB962C8B-B14F-4D97-AF65-F5344CB8AC3E}">
        <p14:creationId xmlns:p14="http://schemas.microsoft.com/office/powerpoint/2010/main" val="338387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250" fill="hold"/>
                                        <p:tgtEl>
                                          <p:spTgt spid="5"/>
                                        </p:tgtEl>
                                        <p:attrNameLst>
                                          <p:attrName>ppt_w</p:attrName>
                                        </p:attrNameLst>
                                      </p:cBhvr>
                                      <p:tavLst>
                                        <p:tav tm="0">
                                          <p:val>
                                            <p:fltVal val="0"/>
                                          </p:val>
                                        </p:tav>
                                        <p:tav tm="100000">
                                          <p:val>
                                            <p:strVal val="#ppt_w"/>
                                          </p:val>
                                        </p:tav>
                                      </p:tavLst>
                                    </p:anim>
                                    <p:anim calcmode="lin" valueType="num">
                                      <p:cBhvr>
                                        <p:cTn id="15" dur="1250" fill="hold"/>
                                        <p:tgtEl>
                                          <p:spTgt spid="5"/>
                                        </p:tgtEl>
                                        <p:attrNameLst>
                                          <p:attrName>ppt_h</p:attrName>
                                        </p:attrNameLst>
                                      </p:cBhvr>
                                      <p:tavLst>
                                        <p:tav tm="0">
                                          <p:val>
                                            <p:fltVal val="0"/>
                                          </p:val>
                                        </p:tav>
                                        <p:tav tm="100000">
                                          <p:val>
                                            <p:strVal val="#ppt_h"/>
                                          </p:val>
                                        </p:tav>
                                      </p:tavLst>
                                    </p:anim>
                                    <p:animEffect transition="in" filter="fade">
                                      <p:cBhvr>
                                        <p:cTn id="16" dur="1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1500"/>
                                        <p:tgtEl>
                                          <p:spTgt spid="7"/>
                                        </p:tgtEl>
                                      </p:cBhvr>
                                    </p:animEffect>
                                    <p:set>
                                      <p:cBhvr>
                                        <p:cTn id="31" dur="1" fill="hold">
                                          <p:stCondLst>
                                            <p:cond delay="1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1500"/>
                                        <p:tgtEl>
                                          <p:spTgt spid="8"/>
                                        </p:tgtEl>
                                      </p:cBhvr>
                                    </p:animEffect>
                                    <p:set>
                                      <p:cBhvr>
                                        <p:cTn id="51" dur="1" fill="hold">
                                          <p:stCondLst>
                                            <p:cond delay="1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0" nodeType="clickEffect">
                                  <p:stCondLst>
                                    <p:cond delay="0"/>
                                  </p:stCondLst>
                                  <p:childTnLst>
                                    <p:animEffect transition="out" filter="wipe(left)">
                                      <p:cBhvr>
                                        <p:cTn id="55" dur="1500"/>
                                        <p:tgtEl>
                                          <p:spTgt spid="6"/>
                                        </p:tgtEl>
                                      </p:cBhvr>
                                    </p:animEffect>
                                    <p:set>
                                      <p:cBhvr>
                                        <p:cTn id="56" dur="1" fill="hold">
                                          <p:stCondLst>
                                            <p:cond delay="1499"/>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0-#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P spid="6" grpId="0" animBg="1"/>
      <p:bldP spid="7"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133600"/>
            <a:ext cx="7772400" cy="1362075"/>
          </a:xfrm>
        </p:spPr>
        <p:txBody>
          <a:bodyPr/>
          <a:lstStyle/>
          <a:p>
            <a:pPr algn="ctr"/>
            <a:r>
              <a:rPr lang="en-US" sz="3600" dirty="0"/>
              <a:t>a Divide and Conquer algorithm for</a:t>
            </a:r>
            <a:br>
              <a:rPr lang="en-US" sz="4400" dirty="0"/>
            </a:br>
            <a:endParaRPr lang="en-US" sz="4400" dirty="0"/>
          </a:p>
        </p:txBody>
      </p:sp>
      <p:sp>
        <p:nvSpPr>
          <p:cNvPr id="6" name="Text Placeholder 5"/>
          <p:cNvSpPr>
            <a:spLocks noGrp="1"/>
          </p:cNvSpPr>
          <p:nvPr>
            <p:ph type="body" idx="1"/>
          </p:nvPr>
        </p:nvSpPr>
        <p:spPr>
          <a:xfrm>
            <a:off x="838200" y="2438400"/>
            <a:ext cx="7772400" cy="1500187"/>
          </a:xfrm>
        </p:spPr>
        <p:txBody>
          <a:bodyPr/>
          <a:lstStyle/>
          <a:p>
            <a:pPr algn="ctr"/>
            <a:r>
              <a:rPr lang="en-US" sz="3600" b="1" dirty="0">
                <a:solidFill>
                  <a:srgbClr val="7030A0"/>
                </a:solidFill>
              </a:rPr>
              <a:t>Closest Pair Distance</a:t>
            </a:r>
            <a:endParaRPr lang="en-US" sz="36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17702260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0B1A08B7-400B-1C4E-9A56-8401DBFD04FD}"/>
              </a:ext>
            </a:extLst>
          </p:cNvPr>
          <p:cNvCxnSpPr>
            <a:cxnSpLocks/>
          </p:cNvCxnSpPr>
          <p:nvPr/>
        </p:nvCxnSpPr>
        <p:spPr>
          <a:xfrm>
            <a:off x="-152400" y="6126163"/>
            <a:ext cx="883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9F6AE9D-1AAD-574D-A68D-2F88674A9816}"/>
              </a:ext>
            </a:extLst>
          </p:cNvPr>
          <p:cNvCxnSpPr>
            <a:cxnSpLocks/>
          </p:cNvCxnSpPr>
          <p:nvPr/>
        </p:nvCxnSpPr>
        <p:spPr>
          <a:xfrm flipV="1">
            <a:off x="446042" y="1600200"/>
            <a:ext cx="11158" cy="541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4000" b="1" dirty="0"/>
              <a:t>The </a:t>
            </a:r>
            <a:r>
              <a:rPr lang="en-US" sz="4000" b="1" dirty="0">
                <a:solidFill>
                  <a:srgbClr val="7030A0"/>
                </a:solidFill>
              </a:rPr>
              <a:t>divide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94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8" name="Oval 87"/>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9" name="Oval 88"/>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4" name="Straight Arrow Connector 113">
            <a:extLst>
              <a:ext uri="{FF2B5EF4-FFF2-40B4-BE49-F238E27FC236}">
                <a16:creationId xmlns:a16="http://schemas.microsoft.com/office/drawing/2014/main" id="{D472F305-BC67-24AD-5C14-0CEE922FE4E9}"/>
              </a:ext>
            </a:extLst>
          </p:cNvPr>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C18E36D9-65DF-5B23-41DC-D029E8D9000D}"/>
                  </a:ext>
                </a:extLst>
              </p:cNvPr>
              <p:cNvSpPr txBox="1"/>
              <p:nvPr/>
            </p:nvSpPr>
            <p:spPr>
              <a:xfrm>
                <a:off x="1025018" y="610980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C18E36D9-65DF-5B23-41DC-D029E8D9000D}"/>
                  </a:ext>
                </a:extLst>
              </p:cNvPr>
              <p:cNvSpPr txBox="1">
                <a:spLocks noRot="1" noChangeAspect="1" noMove="1" noResize="1" noEditPoints="1" noAdjustHandles="1" noChangeArrowheads="1" noChangeShapeType="1" noTextEdit="1"/>
              </p:cNvSpPr>
              <p:nvPr/>
            </p:nvSpPr>
            <p:spPr>
              <a:xfrm>
                <a:off x="1025018" y="6109807"/>
                <a:ext cx="367986"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DA43BA6E-E10A-3C27-2C0F-C9F4EE30A74A}"/>
                  </a:ext>
                </a:extLst>
              </p:cNvPr>
              <p:cNvSpPr txBox="1"/>
              <p:nvPr/>
            </p:nvSpPr>
            <p:spPr>
              <a:xfrm flipH="1">
                <a:off x="152400" y="5313010"/>
                <a:ext cx="2936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18" name="TextBox 117">
                <a:extLst>
                  <a:ext uri="{FF2B5EF4-FFF2-40B4-BE49-F238E27FC236}">
                    <a16:creationId xmlns:a16="http://schemas.microsoft.com/office/drawing/2014/main" id="{DA43BA6E-E10A-3C27-2C0F-C9F4EE30A74A}"/>
                  </a:ext>
                </a:extLst>
              </p:cNvPr>
              <p:cNvSpPr txBox="1">
                <a:spLocks noRot="1" noChangeAspect="1" noMove="1" noResize="1" noEditPoints="1" noAdjustHandles="1" noChangeArrowheads="1" noChangeShapeType="1" noTextEdit="1"/>
              </p:cNvSpPr>
              <p:nvPr/>
            </p:nvSpPr>
            <p:spPr>
              <a:xfrm flipH="1">
                <a:off x="152400" y="5313010"/>
                <a:ext cx="293642" cy="369332"/>
              </a:xfrm>
              <a:prstGeom prst="rect">
                <a:avLst/>
              </a:prstGeom>
              <a:blipFill>
                <a:blip r:embed="rId4"/>
                <a:stretch>
                  <a:fillRect r="-4167" b="-6667"/>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99699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0-#ppt_w/2"/>
                                          </p:val>
                                        </p:tav>
                                        <p:tav tm="100000">
                                          <p:val>
                                            <p:strVal val="#ppt_x"/>
                                          </p:val>
                                        </p:tav>
                                      </p:tavLst>
                                    </p:anim>
                                    <p:anim calcmode="lin" valueType="num">
                                      <p:cBhvr additive="base">
                                        <p:cTn id="8" dur="500" fill="hold"/>
                                        <p:tgtEl>
                                          <p:spTgt spid="91"/>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500" fill="hold"/>
                                        <p:tgtEl>
                                          <p:spTgt spid="92"/>
                                        </p:tgtEl>
                                        <p:attrNameLst>
                                          <p:attrName>ppt_x</p:attrName>
                                        </p:attrNameLst>
                                      </p:cBhvr>
                                      <p:tavLst>
                                        <p:tav tm="0">
                                          <p:val>
                                            <p:strVal val="#ppt_x"/>
                                          </p:val>
                                        </p:tav>
                                        <p:tav tm="100000">
                                          <p:val>
                                            <p:strVal val="#ppt_x"/>
                                          </p:val>
                                        </p:tav>
                                      </p:tavLst>
                                    </p:anim>
                                    <p:anim calcmode="lin" valueType="num">
                                      <p:cBhvr additive="base">
                                        <p:cTn id="1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 calcmode="lin" valueType="num">
                                      <p:cBhvr additive="base">
                                        <p:cTn id="17" dur="500" fill="hold"/>
                                        <p:tgtEl>
                                          <p:spTgt spid="117"/>
                                        </p:tgtEl>
                                        <p:attrNameLst>
                                          <p:attrName>ppt_x</p:attrName>
                                        </p:attrNameLst>
                                      </p:cBhvr>
                                      <p:tavLst>
                                        <p:tav tm="0">
                                          <p:val>
                                            <p:strVal val="0-#ppt_w/2"/>
                                          </p:val>
                                        </p:tav>
                                        <p:tav tm="100000">
                                          <p:val>
                                            <p:strVal val="#ppt_x"/>
                                          </p:val>
                                        </p:tav>
                                      </p:tavLst>
                                    </p:anim>
                                    <p:anim calcmode="lin" valueType="num">
                                      <p:cBhvr additive="base">
                                        <p:cTn id="18" dur="500" fill="hold"/>
                                        <p:tgtEl>
                                          <p:spTgt spid="117"/>
                                        </p:tgtEl>
                                        <p:attrNameLst>
                                          <p:attrName>ppt_y</p:attrName>
                                        </p:attrNameLst>
                                      </p:cBhvr>
                                      <p:tavLst>
                                        <p:tav tm="0">
                                          <p:val>
                                            <p:strVal val="#ppt_y"/>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additive="base">
                                        <p:cTn id="21" dur="500" fill="hold"/>
                                        <p:tgtEl>
                                          <p:spTgt spid="118"/>
                                        </p:tgtEl>
                                        <p:attrNameLst>
                                          <p:attrName>ppt_x</p:attrName>
                                        </p:attrNameLst>
                                      </p:cBhvr>
                                      <p:tavLst>
                                        <p:tav tm="0">
                                          <p:val>
                                            <p:strVal val="#ppt_x"/>
                                          </p:val>
                                        </p:tav>
                                        <p:tav tm="100000">
                                          <p:val>
                                            <p:strVal val="#ppt_x"/>
                                          </p:val>
                                        </p:tav>
                                      </p:tavLst>
                                    </p:anim>
                                    <p:anim calcmode="lin" valueType="num">
                                      <p:cBhvr additive="base">
                                        <p:cTn id="22"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0" fill="hold"/>
                                        <p:tgtEl>
                                          <p:spTgt spid="38"/>
                                        </p:tgtEl>
                                        <p:attrNameLst>
                                          <p:attrName>ppt_w</p:attrName>
                                        </p:attrNameLst>
                                      </p:cBhvr>
                                      <p:tavLst>
                                        <p:tav tm="0">
                                          <p:val>
                                            <p:fltVal val="0"/>
                                          </p:val>
                                        </p:tav>
                                        <p:tav tm="100000">
                                          <p:val>
                                            <p:strVal val="#ppt_w"/>
                                          </p:val>
                                        </p:tav>
                                      </p:tavLst>
                                    </p:anim>
                                    <p:anim calcmode="lin" valueType="num">
                                      <p:cBhvr>
                                        <p:cTn id="48" dur="500" fill="hold"/>
                                        <p:tgtEl>
                                          <p:spTgt spid="38"/>
                                        </p:tgtEl>
                                        <p:attrNameLst>
                                          <p:attrName>ppt_h</p:attrName>
                                        </p:attrNameLst>
                                      </p:cBhvr>
                                      <p:tavLst>
                                        <p:tav tm="0">
                                          <p:val>
                                            <p:fltVal val="0"/>
                                          </p:val>
                                        </p:tav>
                                        <p:tav tm="100000">
                                          <p:val>
                                            <p:strVal val="#ppt_h"/>
                                          </p:val>
                                        </p:tav>
                                      </p:tavLst>
                                    </p:anim>
                                    <p:animEffect transition="in" filter="fade">
                                      <p:cBhvr>
                                        <p:cTn id="49" dur="500"/>
                                        <p:tgtEl>
                                          <p:spTgt spid="3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500" fill="hold"/>
                                        <p:tgtEl>
                                          <p:spTgt spid="40"/>
                                        </p:tgtEl>
                                        <p:attrNameLst>
                                          <p:attrName>ppt_w</p:attrName>
                                        </p:attrNameLst>
                                      </p:cBhvr>
                                      <p:tavLst>
                                        <p:tav tm="0">
                                          <p:val>
                                            <p:fltVal val="0"/>
                                          </p:val>
                                        </p:tav>
                                        <p:tav tm="100000">
                                          <p:val>
                                            <p:strVal val="#ppt_w"/>
                                          </p:val>
                                        </p:tav>
                                      </p:tavLst>
                                    </p:anim>
                                    <p:anim calcmode="lin" valueType="num">
                                      <p:cBhvr>
                                        <p:cTn id="53" dur="500" fill="hold"/>
                                        <p:tgtEl>
                                          <p:spTgt spid="40"/>
                                        </p:tgtEl>
                                        <p:attrNameLst>
                                          <p:attrName>ppt_h</p:attrName>
                                        </p:attrNameLst>
                                      </p:cBhvr>
                                      <p:tavLst>
                                        <p:tav tm="0">
                                          <p:val>
                                            <p:fltVal val="0"/>
                                          </p:val>
                                        </p:tav>
                                        <p:tav tm="100000">
                                          <p:val>
                                            <p:strVal val="#ppt_h"/>
                                          </p:val>
                                        </p:tav>
                                      </p:tavLst>
                                    </p:anim>
                                    <p:animEffect transition="in" filter="fade">
                                      <p:cBhvr>
                                        <p:cTn id="54" dur="500"/>
                                        <p:tgtEl>
                                          <p:spTgt spid="4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500" fill="hold"/>
                                        <p:tgtEl>
                                          <p:spTgt spid="41"/>
                                        </p:tgtEl>
                                        <p:attrNameLst>
                                          <p:attrName>ppt_w</p:attrName>
                                        </p:attrNameLst>
                                      </p:cBhvr>
                                      <p:tavLst>
                                        <p:tav tm="0">
                                          <p:val>
                                            <p:fltVal val="0"/>
                                          </p:val>
                                        </p:tav>
                                        <p:tav tm="100000">
                                          <p:val>
                                            <p:strVal val="#ppt_w"/>
                                          </p:val>
                                        </p:tav>
                                      </p:tavLst>
                                    </p:anim>
                                    <p:anim calcmode="lin" valueType="num">
                                      <p:cBhvr>
                                        <p:cTn id="58" dur="500" fill="hold"/>
                                        <p:tgtEl>
                                          <p:spTgt spid="41"/>
                                        </p:tgtEl>
                                        <p:attrNameLst>
                                          <p:attrName>ppt_h</p:attrName>
                                        </p:attrNameLst>
                                      </p:cBhvr>
                                      <p:tavLst>
                                        <p:tav tm="0">
                                          <p:val>
                                            <p:fltVal val="0"/>
                                          </p:val>
                                        </p:tav>
                                        <p:tav tm="100000">
                                          <p:val>
                                            <p:strVal val="#ppt_h"/>
                                          </p:val>
                                        </p:tav>
                                      </p:tavLst>
                                    </p:anim>
                                    <p:animEffect transition="in" filter="fade">
                                      <p:cBhvr>
                                        <p:cTn id="59" dur="500"/>
                                        <p:tgtEl>
                                          <p:spTgt spid="4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ppt_w</p:attrName>
                                        </p:attrNameLst>
                                      </p:cBhvr>
                                      <p:tavLst>
                                        <p:tav tm="0">
                                          <p:val>
                                            <p:fltVal val="0"/>
                                          </p:val>
                                        </p:tav>
                                        <p:tav tm="100000">
                                          <p:val>
                                            <p:strVal val="#ppt_w"/>
                                          </p:val>
                                        </p:tav>
                                      </p:tavLst>
                                    </p:anim>
                                    <p:anim calcmode="lin" valueType="num">
                                      <p:cBhvr>
                                        <p:cTn id="63" dur="500" fill="hold"/>
                                        <p:tgtEl>
                                          <p:spTgt spid="42"/>
                                        </p:tgtEl>
                                        <p:attrNameLst>
                                          <p:attrName>ppt_h</p:attrName>
                                        </p:attrNameLst>
                                      </p:cBhvr>
                                      <p:tavLst>
                                        <p:tav tm="0">
                                          <p:val>
                                            <p:fltVal val="0"/>
                                          </p:val>
                                        </p:tav>
                                        <p:tav tm="100000">
                                          <p:val>
                                            <p:strVal val="#ppt_h"/>
                                          </p:val>
                                        </p:tav>
                                      </p:tavLst>
                                    </p:anim>
                                    <p:animEffect transition="in" filter="fade">
                                      <p:cBhvr>
                                        <p:cTn id="64" dur="500"/>
                                        <p:tgtEl>
                                          <p:spTgt spid="4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p:cTn id="67" dur="500" fill="hold"/>
                                        <p:tgtEl>
                                          <p:spTgt spid="50"/>
                                        </p:tgtEl>
                                        <p:attrNameLst>
                                          <p:attrName>ppt_w</p:attrName>
                                        </p:attrNameLst>
                                      </p:cBhvr>
                                      <p:tavLst>
                                        <p:tav tm="0">
                                          <p:val>
                                            <p:fltVal val="0"/>
                                          </p:val>
                                        </p:tav>
                                        <p:tav tm="100000">
                                          <p:val>
                                            <p:strVal val="#ppt_w"/>
                                          </p:val>
                                        </p:tav>
                                      </p:tavLst>
                                    </p:anim>
                                    <p:anim calcmode="lin" valueType="num">
                                      <p:cBhvr>
                                        <p:cTn id="68" dur="500" fill="hold"/>
                                        <p:tgtEl>
                                          <p:spTgt spid="50"/>
                                        </p:tgtEl>
                                        <p:attrNameLst>
                                          <p:attrName>ppt_h</p:attrName>
                                        </p:attrNameLst>
                                      </p:cBhvr>
                                      <p:tavLst>
                                        <p:tav tm="0">
                                          <p:val>
                                            <p:fltVal val="0"/>
                                          </p:val>
                                        </p:tav>
                                        <p:tav tm="100000">
                                          <p:val>
                                            <p:strVal val="#ppt_h"/>
                                          </p:val>
                                        </p:tav>
                                      </p:tavLst>
                                    </p:anim>
                                    <p:animEffect transition="in" filter="fade">
                                      <p:cBhvr>
                                        <p:cTn id="69" dur="500"/>
                                        <p:tgtEl>
                                          <p:spTgt spid="5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p:cTn id="72" dur="500" fill="hold"/>
                                        <p:tgtEl>
                                          <p:spTgt spid="51"/>
                                        </p:tgtEl>
                                        <p:attrNameLst>
                                          <p:attrName>ppt_w</p:attrName>
                                        </p:attrNameLst>
                                      </p:cBhvr>
                                      <p:tavLst>
                                        <p:tav tm="0">
                                          <p:val>
                                            <p:fltVal val="0"/>
                                          </p:val>
                                        </p:tav>
                                        <p:tav tm="100000">
                                          <p:val>
                                            <p:strVal val="#ppt_w"/>
                                          </p:val>
                                        </p:tav>
                                      </p:tavLst>
                                    </p:anim>
                                    <p:anim calcmode="lin" valueType="num">
                                      <p:cBhvr>
                                        <p:cTn id="73" dur="500" fill="hold"/>
                                        <p:tgtEl>
                                          <p:spTgt spid="51"/>
                                        </p:tgtEl>
                                        <p:attrNameLst>
                                          <p:attrName>ppt_h</p:attrName>
                                        </p:attrNameLst>
                                      </p:cBhvr>
                                      <p:tavLst>
                                        <p:tav tm="0">
                                          <p:val>
                                            <p:fltVal val="0"/>
                                          </p:val>
                                        </p:tav>
                                        <p:tav tm="100000">
                                          <p:val>
                                            <p:strVal val="#ppt_h"/>
                                          </p:val>
                                        </p:tav>
                                      </p:tavLst>
                                    </p:anim>
                                    <p:animEffect transition="in" filter="fade">
                                      <p:cBhvr>
                                        <p:cTn id="74" dur="500"/>
                                        <p:tgtEl>
                                          <p:spTgt spid="5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transition="in" filter="fade">
                                      <p:cBhvr>
                                        <p:cTn id="79" dur="500"/>
                                        <p:tgtEl>
                                          <p:spTgt spid="5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 calcmode="lin" valueType="num">
                                      <p:cBhvr>
                                        <p:cTn id="82" dur="500" fill="hold"/>
                                        <p:tgtEl>
                                          <p:spTgt spid="53"/>
                                        </p:tgtEl>
                                        <p:attrNameLst>
                                          <p:attrName>ppt_w</p:attrName>
                                        </p:attrNameLst>
                                      </p:cBhvr>
                                      <p:tavLst>
                                        <p:tav tm="0">
                                          <p:val>
                                            <p:fltVal val="0"/>
                                          </p:val>
                                        </p:tav>
                                        <p:tav tm="100000">
                                          <p:val>
                                            <p:strVal val="#ppt_w"/>
                                          </p:val>
                                        </p:tav>
                                      </p:tavLst>
                                    </p:anim>
                                    <p:anim calcmode="lin" valueType="num">
                                      <p:cBhvr>
                                        <p:cTn id="83" dur="500" fill="hold"/>
                                        <p:tgtEl>
                                          <p:spTgt spid="53"/>
                                        </p:tgtEl>
                                        <p:attrNameLst>
                                          <p:attrName>ppt_h</p:attrName>
                                        </p:attrNameLst>
                                      </p:cBhvr>
                                      <p:tavLst>
                                        <p:tav tm="0">
                                          <p:val>
                                            <p:fltVal val="0"/>
                                          </p:val>
                                        </p:tav>
                                        <p:tav tm="100000">
                                          <p:val>
                                            <p:strVal val="#ppt_h"/>
                                          </p:val>
                                        </p:tav>
                                      </p:tavLst>
                                    </p:anim>
                                    <p:animEffect transition="in" filter="fade">
                                      <p:cBhvr>
                                        <p:cTn id="84" dur="500"/>
                                        <p:tgtEl>
                                          <p:spTgt spid="5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p:cTn id="87" dur="500" fill="hold"/>
                                        <p:tgtEl>
                                          <p:spTgt spid="47"/>
                                        </p:tgtEl>
                                        <p:attrNameLst>
                                          <p:attrName>ppt_w</p:attrName>
                                        </p:attrNameLst>
                                      </p:cBhvr>
                                      <p:tavLst>
                                        <p:tav tm="0">
                                          <p:val>
                                            <p:fltVal val="0"/>
                                          </p:val>
                                        </p:tav>
                                        <p:tav tm="100000">
                                          <p:val>
                                            <p:strVal val="#ppt_w"/>
                                          </p:val>
                                        </p:tav>
                                      </p:tavLst>
                                    </p:anim>
                                    <p:anim calcmode="lin" valueType="num">
                                      <p:cBhvr>
                                        <p:cTn id="88" dur="500" fill="hold"/>
                                        <p:tgtEl>
                                          <p:spTgt spid="47"/>
                                        </p:tgtEl>
                                        <p:attrNameLst>
                                          <p:attrName>ppt_h</p:attrName>
                                        </p:attrNameLst>
                                      </p:cBhvr>
                                      <p:tavLst>
                                        <p:tav tm="0">
                                          <p:val>
                                            <p:fltVal val="0"/>
                                          </p:val>
                                        </p:tav>
                                        <p:tav tm="100000">
                                          <p:val>
                                            <p:strVal val="#ppt_h"/>
                                          </p:val>
                                        </p:tav>
                                      </p:tavLst>
                                    </p:anim>
                                    <p:animEffect transition="in" filter="fade">
                                      <p:cBhvr>
                                        <p:cTn id="89" dur="500"/>
                                        <p:tgtEl>
                                          <p:spTgt spid="4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p:cTn id="92" dur="500" fill="hold"/>
                                        <p:tgtEl>
                                          <p:spTgt spid="49"/>
                                        </p:tgtEl>
                                        <p:attrNameLst>
                                          <p:attrName>ppt_w</p:attrName>
                                        </p:attrNameLst>
                                      </p:cBhvr>
                                      <p:tavLst>
                                        <p:tav tm="0">
                                          <p:val>
                                            <p:fltVal val="0"/>
                                          </p:val>
                                        </p:tav>
                                        <p:tav tm="100000">
                                          <p:val>
                                            <p:strVal val="#ppt_w"/>
                                          </p:val>
                                        </p:tav>
                                      </p:tavLst>
                                    </p:anim>
                                    <p:anim calcmode="lin" valueType="num">
                                      <p:cBhvr>
                                        <p:cTn id="93" dur="500" fill="hold"/>
                                        <p:tgtEl>
                                          <p:spTgt spid="49"/>
                                        </p:tgtEl>
                                        <p:attrNameLst>
                                          <p:attrName>ppt_h</p:attrName>
                                        </p:attrNameLst>
                                      </p:cBhvr>
                                      <p:tavLst>
                                        <p:tav tm="0">
                                          <p:val>
                                            <p:fltVal val="0"/>
                                          </p:val>
                                        </p:tav>
                                        <p:tav tm="100000">
                                          <p:val>
                                            <p:strVal val="#ppt_h"/>
                                          </p:val>
                                        </p:tav>
                                      </p:tavLst>
                                    </p:anim>
                                    <p:animEffect transition="in" filter="fade">
                                      <p:cBhvr>
                                        <p:cTn id="94" dur="500"/>
                                        <p:tgtEl>
                                          <p:spTgt spid="49"/>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p:cTn id="97" dur="500" fill="hold"/>
                                        <p:tgtEl>
                                          <p:spTgt spid="55"/>
                                        </p:tgtEl>
                                        <p:attrNameLst>
                                          <p:attrName>ppt_w</p:attrName>
                                        </p:attrNameLst>
                                      </p:cBhvr>
                                      <p:tavLst>
                                        <p:tav tm="0">
                                          <p:val>
                                            <p:fltVal val="0"/>
                                          </p:val>
                                        </p:tav>
                                        <p:tav tm="100000">
                                          <p:val>
                                            <p:strVal val="#ppt_w"/>
                                          </p:val>
                                        </p:tav>
                                      </p:tavLst>
                                    </p:anim>
                                    <p:anim calcmode="lin" valueType="num">
                                      <p:cBhvr>
                                        <p:cTn id="98" dur="500" fill="hold"/>
                                        <p:tgtEl>
                                          <p:spTgt spid="55"/>
                                        </p:tgtEl>
                                        <p:attrNameLst>
                                          <p:attrName>ppt_h</p:attrName>
                                        </p:attrNameLst>
                                      </p:cBhvr>
                                      <p:tavLst>
                                        <p:tav tm="0">
                                          <p:val>
                                            <p:fltVal val="0"/>
                                          </p:val>
                                        </p:tav>
                                        <p:tav tm="100000">
                                          <p:val>
                                            <p:strVal val="#ppt_h"/>
                                          </p:val>
                                        </p:tav>
                                      </p:tavLst>
                                    </p:anim>
                                    <p:animEffect transition="in" filter="fade">
                                      <p:cBhvr>
                                        <p:cTn id="99" dur="500"/>
                                        <p:tgtEl>
                                          <p:spTgt spid="5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56"/>
                                        </p:tgtEl>
                                        <p:attrNameLst>
                                          <p:attrName>style.visibility</p:attrName>
                                        </p:attrNameLst>
                                      </p:cBhvr>
                                      <p:to>
                                        <p:strVal val="visible"/>
                                      </p:to>
                                    </p:set>
                                    <p:anim calcmode="lin" valueType="num">
                                      <p:cBhvr>
                                        <p:cTn id="102" dur="500" fill="hold"/>
                                        <p:tgtEl>
                                          <p:spTgt spid="56"/>
                                        </p:tgtEl>
                                        <p:attrNameLst>
                                          <p:attrName>ppt_w</p:attrName>
                                        </p:attrNameLst>
                                      </p:cBhvr>
                                      <p:tavLst>
                                        <p:tav tm="0">
                                          <p:val>
                                            <p:fltVal val="0"/>
                                          </p:val>
                                        </p:tav>
                                        <p:tav tm="100000">
                                          <p:val>
                                            <p:strVal val="#ppt_w"/>
                                          </p:val>
                                        </p:tav>
                                      </p:tavLst>
                                    </p:anim>
                                    <p:anim calcmode="lin" valueType="num">
                                      <p:cBhvr>
                                        <p:cTn id="103" dur="500" fill="hold"/>
                                        <p:tgtEl>
                                          <p:spTgt spid="56"/>
                                        </p:tgtEl>
                                        <p:attrNameLst>
                                          <p:attrName>ppt_h</p:attrName>
                                        </p:attrNameLst>
                                      </p:cBhvr>
                                      <p:tavLst>
                                        <p:tav tm="0">
                                          <p:val>
                                            <p:fltVal val="0"/>
                                          </p:val>
                                        </p:tav>
                                        <p:tav tm="100000">
                                          <p:val>
                                            <p:strVal val="#ppt_h"/>
                                          </p:val>
                                        </p:tav>
                                      </p:tavLst>
                                    </p:anim>
                                    <p:animEffect transition="in" filter="fade">
                                      <p:cBhvr>
                                        <p:cTn id="104" dur="500"/>
                                        <p:tgtEl>
                                          <p:spTgt spid="5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p:cTn id="107" dur="500" fill="hold"/>
                                        <p:tgtEl>
                                          <p:spTgt spid="57"/>
                                        </p:tgtEl>
                                        <p:attrNameLst>
                                          <p:attrName>ppt_w</p:attrName>
                                        </p:attrNameLst>
                                      </p:cBhvr>
                                      <p:tavLst>
                                        <p:tav tm="0">
                                          <p:val>
                                            <p:fltVal val="0"/>
                                          </p:val>
                                        </p:tav>
                                        <p:tav tm="100000">
                                          <p:val>
                                            <p:strVal val="#ppt_w"/>
                                          </p:val>
                                        </p:tav>
                                      </p:tavLst>
                                    </p:anim>
                                    <p:anim calcmode="lin" valueType="num">
                                      <p:cBhvr>
                                        <p:cTn id="108" dur="500" fill="hold"/>
                                        <p:tgtEl>
                                          <p:spTgt spid="57"/>
                                        </p:tgtEl>
                                        <p:attrNameLst>
                                          <p:attrName>ppt_h</p:attrName>
                                        </p:attrNameLst>
                                      </p:cBhvr>
                                      <p:tavLst>
                                        <p:tav tm="0">
                                          <p:val>
                                            <p:fltVal val="0"/>
                                          </p:val>
                                        </p:tav>
                                        <p:tav tm="100000">
                                          <p:val>
                                            <p:strVal val="#ppt_h"/>
                                          </p:val>
                                        </p:tav>
                                      </p:tavLst>
                                    </p:anim>
                                    <p:animEffect transition="in" filter="fade">
                                      <p:cBhvr>
                                        <p:cTn id="109" dur="500"/>
                                        <p:tgtEl>
                                          <p:spTgt spid="5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8"/>
                                        </p:tgtEl>
                                        <p:attrNameLst>
                                          <p:attrName>style.visibility</p:attrName>
                                        </p:attrNameLst>
                                      </p:cBhvr>
                                      <p:to>
                                        <p:strVal val="visible"/>
                                      </p:to>
                                    </p:set>
                                    <p:anim calcmode="lin" valueType="num">
                                      <p:cBhvr>
                                        <p:cTn id="112" dur="500" fill="hold"/>
                                        <p:tgtEl>
                                          <p:spTgt spid="58"/>
                                        </p:tgtEl>
                                        <p:attrNameLst>
                                          <p:attrName>ppt_w</p:attrName>
                                        </p:attrNameLst>
                                      </p:cBhvr>
                                      <p:tavLst>
                                        <p:tav tm="0">
                                          <p:val>
                                            <p:fltVal val="0"/>
                                          </p:val>
                                        </p:tav>
                                        <p:tav tm="100000">
                                          <p:val>
                                            <p:strVal val="#ppt_w"/>
                                          </p:val>
                                        </p:tav>
                                      </p:tavLst>
                                    </p:anim>
                                    <p:anim calcmode="lin" valueType="num">
                                      <p:cBhvr>
                                        <p:cTn id="113" dur="500" fill="hold"/>
                                        <p:tgtEl>
                                          <p:spTgt spid="58"/>
                                        </p:tgtEl>
                                        <p:attrNameLst>
                                          <p:attrName>ppt_h</p:attrName>
                                        </p:attrNameLst>
                                      </p:cBhvr>
                                      <p:tavLst>
                                        <p:tav tm="0">
                                          <p:val>
                                            <p:fltVal val="0"/>
                                          </p:val>
                                        </p:tav>
                                        <p:tav tm="100000">
                                          <p:val>
                                            <p:strVal val="#ppt_h"/>
                                          </p:val>
                                        </p:tav>
                                      </p:tavLst>
                                    </p:anim>
                                    <p:animEffect transition="in" filter="fade">
                                      <p:cBhvr>
                                        <p:cTn id="114" dur="500"/>
                                        <p:tgtEl>
                                          <p:spTgt spid="5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anim calcmode="lin" valueType="num">
                                      <p:cBhvr>
                                        <p:cTn id="117" dur="500" fill="hold"/>
                                        <p:tgtEl>
                                          <p:spTgt spid="59"/>
                                        </p:tgtEl>
                                        <p:attrNameLst>
                                          <p:attrName>ppt_w</p:attrName>
                                        </p:attrNameLst>
                                      </p:cBhvr>
                                      <p:tavLst>
                                        <p:tav tm="0">
                                          <p:val>
                                            <p:fltVal val="0"/>
                                          </p:val>
                                        </p:tav>
                                        <p:tav tm="100000">
                                          <p:val>
                                            <p:strVal val="#ppt_w"/>
                                          </p:val>
                                        </p:tav>
                                      </p:tavLst>
                                    </p:anim>
                                    <p:anim calcmode="lin" valueType="num">
                                      <p:cBhvr>
                                        <p:cTn id="118" dur="500" fill="hold"/>
                                        <p:tgtEl>
                                          <p:spTgt spid="59"/>
                                        </p:tgtEl>
                                        <p:attrNameLst>
                                          <p:attrName>ppt_h</p:attrName>
                                        </p:attrNameLst>
                                      </p:cBhvr>
                                      <p:tavLst>
                                        <p:tav tm="0">
                                          <p:val>
                                            <p:fltVal val="0"/>
                                          </p:val>
                                        </p:tav>
                                        <p:tav tm="100000">
                                          <p:val>
                                            <p:strVal val="#ppt_h"/>
                                          </p:val>
                                        </p:tav>
                                      </p:tavLst>
                                    </p:anim>
                                    <p:animEffect transition="in" filter="fade">
                                      <p:cBhvr>
                                        <p:cTn id="119" dur="500"/>
                                        <p:tgtEl>
                                          <p:spTgt spid="59"/>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60"/>
                                        </p:tgtEl>
                                        <p:attrNameLst>
                                          <p:attrName>style.visibility</p:attrName>
                                        </p:attrNameLst>
                                      </p:cBhvr>
                                      <p:to>
                                        <p:strVal val="visible"/>
                                      </p:to>
                                    </p:set>
                                    <p:anim calcmode="lin" valueType="num">
                                      <p:cBhvr>
                                        <p:cTn id="122" dur="500" fill="hold"/>
                                        <p:tgtEl>
                                          <p:spTgt spid="60"/>
                                        </p:tgtEl>
                                        <p:attrNameLst>
                                          <p:attrName>ppt_w</p:attrName>
                                        </p:attrNameLst>
                                      </p:cBhvr>
                                      <p:tavLst>
                                        <p:tav tm="0">
                                          <p:val>
                                            <p:fltVal val="0"/>
                                          </p:val>
                                        </p:tav>
                                        <p:tav tm="100000">
                                          <p:val>
                                            <p:strVal val="#ppt_w"/>
                                          </p:val>
                                        </p:tav>
                                      </p:tavLst>
                                    </p:anim>
                                    <p:anim calcmode="lin" valueType="num">
                                      <p:cBhvr>
                                        <p:cTn id="123" dur="500" fill="hold"/>
                                        <p:tgtEl>
                                          <p:spTgt spid="60"/>
                                        </p:tgtEl>
                                        <p:attrNameLst>
                                          <p:attrName>ppt_h</p:attrName>
                                        </p:attrNameLst>
                                      </p:cBhvr>
                                      <p:tavLst>
                                        <p:tav tm="0">
                                          <p:val>
                                            <p:fltVal val="0"/>
                                          </p:val>
                                        </p:tav>
                                        <p:tav tm="100000">
                                          <p:val>
                                            <p:strVal val="#ppt_h"/>
                                          </p:val>
                                        </p:tav>
                                      </p:tavLst>
                                    </p:anim>
                                    <p:animEffect transition="in" filter="fade">
                                      <p:cBhvr>
                                        <p:cTn id="124" dur="500"/>
                                        <p:tgtEl>
                                          <p:spTgt spid="60"/>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anim calcmode="lin" valueType="num">
                                      <p:cBhvr>
                                        <p:cTn id="127" dur="500" fill="hold"/>
                                        <p:tgtEl>
                                          <p:spTgt spid="61"/>
                                        </p:tgtEl>
                                        <p:attrNameLst>
                                          <p:attrName>ppt_w</p:attrName>
                                        </p:attrNameLst>
                                      </p:cBhvr>
                                      <p:tavLst>
                                        <p:tav tm="0">
                                          <p:val>
                                            <p:fltVal val="0"/>
                                          </p:val>
                                        </p:tav>
                                        <p:tav tm="100000">
                                          <p:val>
                                            <p:strVal val="#ppt_w"/>
                                          </p:val>
                                        </p:tav>
                                      </p:tavLst>
                                    </p:anim>
                                    <p:anim calcmode="lin" valueType="num">
                                      <p:cBhvr>
                                        <p:cTn id="128" dur="500" fill="hold"/>
                                        <p:tgtEl>
                                          <p:spTgt spid="61"/>
                                        </p:tgtEl>
                                        <p:attrNameLst>
                                          <p:attrName>ppt_h</p:attrName>
                                        </p:attrNameLst>
                                      </p:cBhvr>
                                      <p:tavLst>
                                        <p:tav tm="0">
                                          <p:val>
                                            <p:fltVal val="0"/>
                                          </p:val>
                                        </p:tav>
                                        <p:tav tm="100000">
                                          <p:val>
                                            <p:strVal val="#ppt_h"/>
                                          </p:val>
                                        </p:tav>
                                      </p:tavLst>
                                    </p:anim>
                                    <p:animEffect transition="in" filter="fade">
                                      <p:cBhvr>
                                        <p:cTn id="129" dur="500"/>
                                        <p:tgtEl>
                                          <p:spTgt spid="61"/>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63"/>
                                        </p:tgtEl>
                                        <p:attrNameLst>
                                          <p:attrName>style.visibility</p:attrName>
                                        </p:attrNameLst>
                                      </p:cBhvr>
                                      <p:to>
                                        <p:strVal val="visible"/>
                                      </p:to>
                                    </p:set>
                                    <p:anim calcmode="lin" valueType="num">
                                      <p:cBhvr>
                                        <p:cTn id="137" dur="500" fill="hold"/>
                                        <p:tgtEl>
                                          <p:spTgt spid="63"/>
                                        </p:tgtEl>
                                        <p:attrNameLst>
                                          <p:attrName>ppt_w</p:attrName>
                                        </p:attrNameLst>
                                      </p:cBhvr>
                                      <p:tavLst>
                                        <p:tav tm="0">
                                          <p:val>
                                            <p:fltVal val="0"/>
                                          </p:val>
                                        </p:tav>
                                        <p:tav tm="100000">
                                          <p:val>
                                            <p:strVal val="#ppt_w"/>
                                          </p:val>
                                        </p:tav>
                                      </p:tavLst>
                                    </p:anim>
                                    <p:anim calcmode="lin" valueType="num">
                                      <p:cBhvr>
                                        <p:cTn id="138" dur="500" fill="hold"/>
                                        <p:tgtEl>
                                          <p:spTgt spid="63"/>
                                        </p:tgtEl>
                                        <p:attrNameLst>
                                          <p:attrName>ppt_h</p:attrName>
                                        </p:attrNameLst>
                                      </p:cBhvr>
                                      <p:tavLst>
                                        <p:tav tm="0">
                                          <p:val>
                                            <p:fltVal val="0"/>
                                          </p:val>
                                        </p:tav>
                                        <p:tav tm="100000">
                                          <p:val>
                                            <p:strVal val="#ppt_h"/>
                                          </p:val>
                                        </p:tav>
                                      </p:tavLst>
                                    </p:anim>
                                    <p:animEffect transition="in" filter="fade">
                                      <p:cBhvr>
                                        <p:cTn id="139" dur="500"/>
                                        <p:tgtEl>
                                          <p:spTgt spid="63"/>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64"/>
                                        </p:tgtEl>
                                        <p:attrNameLst>
                                          <p:attrName>style.visibility</p:attrName>
                                        </p:attrNameLst>
                                      </p:cBhvr>
                                      <p:to>
                                        <p:strVal val="visible"/>
                                      </p:to>
                                    </p:set>
                                    <p:anim calcmode="lin" valueType="num">
                                      <p:cBhvr>
                                        <p:cTn id="142" dur="500" fill="hold"/>
                                        <p:tgtEl>
                                          <p:spTgt spid="64"/>
                                        </p:tgtEl>
                                        <p:attrNameLst>
                                          <p:attrName>ppt_w</p:attrName>
                                        </p:attrNameLst>
                                      </p:cBhvr>
                                      <p:tavLst>
                                        <p:tav tm="0">
                                          <p:val>
                                            <p:fltVal val="0"/>
                                          </p:val>
                                        </p:tav>
                                        <p:tav tm="100000">
                                          <p:val>
                                            <p:strVal val="#ppt_w"/>
                                          </p:val>
                                        </p:tav>
                                      </p:tavLst>
                                    </p:anim>
                                    <p:anim calcmode="lin" valueType="num">
                                      <p:cBhvr>
                                        <p:cTn id="143" dur="500" fill="hold"/>
                                        <p:tgtEl>
                                          <p:spTgt spid="64"/>
                                        </p:tgtEl>
                                        <p:attrNameLst>
                                          <p:attrName>ppt_h</p:attrName>
                                        </p:attrNameLst>
                                      </p:cBhvr>
                                      <p:tavLst>
                                        <p:tav tm="0">
                                          <p:val>
                                            <p:fltVal val="0"/>
                                          </p:val>
                                        </p:tav>
                                        <p:tav tm="100000">
                                          <p:val>
                                            <p:strVal val="#ppt_h"/>
                                          </p:val>
                                        </p:tav>
                                      </p:tavLst>
                                    </p:anim>
                                    <p:animEffect transition="in" filter="fade">
                                      <p:cBhvr>
                                        <p:cTn id="144" dur="500"/>
                                        <p:tgtEl>
                                          <p:spTgt spid="64"/>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65"/>
                                        </p:tgtEl>
                                        <p:attrNameLst>
                                          <p:attrName>style.visibility</p:attrName>
                                        </p:attrNameLst>
                                      </p:cBhvr>
                                      <p:to>
                                        <p:strVal val="visible"/>
                                      </p:to>
                                    </p:set>
                                    <p:anim calcmode="lin" valueType="num">
                                      <p:cBhvr>
                                        <p:cTn id="147" dur="500" fill="hold"/>
                                        <p:tgtEl>
                                          <p:spTgt spid="65"/>
                                        </p:tgtEl>
                                        <p:attrNameLst>
                                          <p:attrName>ppt_w</p:attrName>
                                        </p:attrNameLst>
                                      </p:cBhvr>
                                      <p:tavLst>
                                        <p:tav tm="0">
                                          <p:val>
                                            <p:fltVal val="0"/>
                                          </p:val>
                                        </p:tav>
                                        <p:tav tm="100000">
                                          <p:val>
                                            <p:strVal val="#ppt_w"/>
                                          </p:val>
                                        </p:tav>
                                      </p:tavLst>
                                    </p:anim>
                                    <p:anim calcmode="lin" valueType="num">
                                      <p:cBhvr>
                                        <p:cTn id="148" dur="500" fill="hold"/>
                                        <p:tgtEl>
                                          <p:spTgt spid="65"/>
                                        </p:tgtEl>
                                        <p:attrNameLst>
                                          <p:attrName>ppt_h</p:attrName>
                                        </p:attrNameLst>
                                      </p:cBhvr>
                                      <p:tavLst>
                                        <p:tav tm="0">
                                          <p:val>
                                            <p:fltVal val="0"/>
                                          </p:val>
                                        </p:tav>
                                        <p:tav tm="100000">
                                          <p:val>
                                            <p:strVal val="#ppt_h"/>
                                          </p:val>
                                        </p:tav>
                                      </p:tavLst>
                                    </p:anim>
                                    <p:animEffect transition="in" filter="fade">
                                      <p:cBhvr>
                                        <p:cTn id="149" dur="500"/>
                                        <p:tgtEl>
                                          <p:spTgt spid="65"/>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66"/>
                                        </p:tgtEl>
                                        <p:attrNameLst>
                                          <p:attrName>style.visibility</p:attrName>
                                        </p:attrNameLst>
                                      </p:cBhvr>
                                      <p:to>
                                        <p:strVal val="visible"/>
                                      </p:to>
                                    </p:set>
                                    <p:anim calcmode="lin" valueType="num">
                                      <p:cBhvr>
                                        <p:cTn id="152" dur="500" fill="hold"/>
                                        <p:tgtEl>
                                          <p:spTgt spid="66"/>
                                        </p:tgtEl>
                                        <p:attrNameLst>
                                          <p:attrName>ppt_w</p:attrName>
                                        </p:attrNameLst>
                                      </p:cBhvr>
                                      <p:tavLst>
                                        <p:tav tm="0">
                                          <p:val>
                                            <p:fltVal val="0"/>
                                          </p:val>
                                        </p:tav>
                                        <p:tav tm="100000">
                                          <p:val>
                                            <p:strVal val="#ppt_w"/>
                                          </p:val>
                                        </p:tav>
                                      </p:tavLst>
                                    </p:anim>
                                    <p:anim calcmode="lin" valueType="num">
                                      <p:cBhvr>
                                        <p:cTn id="153" dur="500" fill="hold"/>
                                        <p:tgtEl>
                                          <p:spTgt spid="66"/>
                                        </p:tgtEl>
                                        <p:attrNameLst>
                                          <p:attrName>ppt_h</p:attrName>
                                        </p:attrNameLst>
                                      </p:cBhvr>
                                      <p:tavLst>
                                        <p:tav tm="0">
                                          <p:val>
                                            <p:fltVal val="0"/>
                                          </p:val>
                                        </p:tav>
                                        <p:tav tm="100000">
                                          <p:val>
                                            <p:strVal val="#ppt_h"/>
                                          </p:val>
                                        </p:tav>
                                      </p:tavLst>
                                    </p:anim>
                                    <p:animEffect transition="in" filter="fade">
                                      <p:cBhvr>
                                        <p:cTn id="154" dur="500"/>
                                        <p:tgtEl>
                                          <p:spTgt spid="66"/>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67"/>
                                        </p:tgtEl>
                                        <p:attrNameLst>
                                          <p:attrName>style.visibility</p:attrName>
                                        </p:attrNameLst>
                                      </p:cBhvr>
                                      <p:to>
                                        <p:strVal val="visible"/>
                                      </p:to>
                                    </p:set>
                                    <p:anim calcmode="lin" valueType="num">
                                      <p:cBhvr>
                                        <p:cTn id="157" dur="500" fill="hold"/>
                                        <p:tgtEl>
                                          <p:spTgt spid="67"/>
                                        </p:tgtEl>
                                        <p:attrNameLst>
                                          <p:attrName>ppt_w</p:attrName>
                                        </p:attrNameLst>
                                      </p:cBhvr>
                                      <p:tavLst>
                                        <p:tav tm="0">
                                          <p:val>
                                            <p:fltVal val="0"/>
                                          </p:val>
                                        </p:tav>
                                        <p:tav tm="100000">
                                          <p:val>
                                            <p:strVal val="#ppt_w"/>
                                          </p:val>
                                        </p:tav>
                                      </p:tavLst>
                                    </p:anim>
                                    <p:anim calcmode="lin" valueType="num">
                                      <p:cBhvr>
                                        <p:cTn id="158" dur="500" fill="hold"/>
                                        <p:tgtEl>
                                          <p:spTgt spid="67"/>
                                        </p:tgtEl>
                                        <p:attrNameLst>
                                          <p:attrName>ppt_h</p:attrName>
                                        </p:attrNameLst>
                                      </p:cBhvr>
                                      <p:tavLst>
                                        <p:tav tm="0">
                                          <p:val>
                                            <p:fltVal val="0"/>
                                          </p:val>
                                        </p:tav>
                                        <p:tav tm="100000">
                                          <p:val>
                                            <p:strVal val="#ppt_h"/>
                                          </p:val>
                                        </p:tav>
                                      </p:tavLst>
                                    </p:anim>
                                    <p:animEffect transition="in" filter="fade">
                                      <p:cBhvr>
                                        <p:cTn id="159" dur="500"/>
                                        <p:tgtEl>
                                          <p:spTgt spid="67"/>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68"/>
                                        </p:tgtEl>
                                        <p:attrNameLst>
                                          <p:attrName>style.visibility</p:attrName>
                                        </p:attrNameLst>
                                      </p:cBhvr>
                                      <p:to>
                                        <p:strVal val="visible"/>
                                      </p:to>
                                    </p:set>
                                    <p:anim calcmode="lin" valueType="num">
                                      <p:cBhvr>
                                        <p:cTn id="162" dur="500" fill="hold"/>
                                        <p:tgtEl>
                                          <p:spTgt spid="68"/>
                                        </p:tgtEl>
                                        <p:attrNameLst>
                                          <p:attrName>ppt_w</p:attrName>
                                        </p:attrNameLst>
                                      </p:cBhvr>
                                      <p:tavLst>
                                        <p:tav tm="0">
                                          <p:val>
                                            <p:fltVal val="0"/>
                                          </p:val>
                                        </p:tav>
                                        <p:tav tm="100000">
                                          <p:val>
                                            <p:strVal val="#ppt_w"/>
                                          </p:val>
                                        </p:tav>
                                      </p:tavLst>
                                    </p:anim>
                                    <p:anim calcmode="lin" valueType="num">
                                      <p:cBhvr>
                                        <p:cTn id="163" dur="500" fill="hold"/>
                                        <p:tgtEl>
                                          <p:spTgt spid="68"/>
                                        </p:tgtEl>
                                        <p:attrNameLst>
                                          <p:attrName>ppt_h</p:attrName>
                                        </p:attrNameLst>
                                      </p:cBhvr>
                                      <p:tavLst>
                                        <p:tav tm="0">
                                          <p:val>
                                            <p:fltVal val="0"/>
                                          </p:val>
                                        </p:tav>
                                        <p:tav tm="100000">
                                          <p:val>
                                            <p:strVal val="#ppt_h"/>
                                          </p:val>
                                        </p:tav>
                                      </p:tavLst>
                                    </p:anim>
                                    <p:animEffect transition="in" filter="fade">
                                      <p:cBhvr>
                                        <p:cTn id="164" dur="500"/>
                                        <p:tgtEl>
                                          <p:spTgt spid="68"/>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75"/>
                                        </p:tgtEl>
                                        <p:attrNameLst>
                                          <p:attrName>style.visibility</p:attrName>
                                        </p:attrNameLst>
                                      </p:cBhvr>
                                      <p:to>
                                        <p:strVal val="visible"/>
                                      </p:to>
                                    </p:set>
                                    <p:anim calcmode="lin" valueType="num">
                                      <p:cBhvr>
                                        <p:cTn id="167" dur="500" fill="hold"/>
                                        <p:tgtEl>
                                          <p:spTgt spid="75"/>
                                        </p:tgtEl>
                                        <p:attrNameLst>
                                          <p:attrName>ppt_w</p:attrName>
                                        </p:attrNameLst>
                                      </p:cBhvr>
                                      <p:tavLst>
                                        <p:tav tm="0">
                                          <p:val>
                                            <p:fltVal val="0"/>
                                          </p:val>
                                        </p:tav>
                                        <p:tav tm="100000">
                                          <p:val>
                                            <p:strVal val="#ppt_w"/>
                                          </p:val>
                                        </p:tav>
                                      </p:tavLst>
                                    </p:anim>
                                    <p:anim calcmode="lin" valueType="num">
                                      <p:cBhvr>
                                        <p:cTn id="168" dur="500" fill="hold"/>
                                        <p:tgtEl>
                                          <p:spTgt spid="75"/>
                                        </p:tgtEl>
                                        <p:attrNameLst>
                                          <p:attrName>ppt_h</p:attrName>
                                        </p:attrNameLst>
                                      </p:cBhvr>
                                      <p:tavLst>
                                        <p:tav tm="0">
                                          <p:val>
                                            <p:fltVal val="0"/>
                                          </p:val>
                                        </p:tav>
                                        <p:tav tm="100000">
                                          <p:val>
                                            <p:strVal val="#ppt_h"/>
                                          </p:val>
                                        </p:tav>
                                      </p:tavLst>
                                    </p:anim>
                                    <p:animEffect transition="in" filter="fade">
                                      <p:cBhvr>
                                        <p:cTn id="169" dur="500"/>
                                        <p:tgtEl>
                                          <p:spTgt spid="75"/>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76"/>
                                        </p:tgtEl>
                                        <p:attrNameLst>
                                          <p:attrName>style.visibility</p:attrName>
                                        </p:attrNameLst>
                                      </p:cBhvr>
                                      <p:to>
                                        <p:strVal val="visible"/>
                                      </p:to>
                                    </p:set>
                                    <p:anim calcmode="lin" valueType="num">
                                      <p:cBhvr>
                                        <p:cTn id="172" dur="500" fill="hold"/>
                                        <p:tgtEl>
                                          <p:spTgt spid="76"/>
                                        </p:tgtEl>
                                        <p:attrNameLst>
                                          <p:attrName>ppt_w</p:attrName>
                                        </p:attrNameLst>
                                      </p:cBhvr>
                                      <p:tavLst>
                                        <p:tav tm="0">
                                          <p:val>
                                            <p:fltVal val="0"/>
                                          </p:val>
                                        </p:tav>
                                        <p:tav tm="100000">
                                          <p:val>
                                            <p:strVal val="#ppt_w"/>
                                          </p:val>
                                        </p:tav>
                                      </p:tavLst>
                                    </p:anim>
                                    <p:anim calcmode="lin" valueType="num">
                                      <p:cBhvr>
                                        <p:cTn id="173" dur="500" fill="hold"/>
                                        <p:tgtEl>
                                          <p:spTgt spid="76"/>
                                        </p:tgtEl>
                                        <p:attrNameLst>
                                          <p:attrName>ppt_h</p:attrName>
                                        </p:attrNameLst>
                                      </p:cBhvr>
                                      <p:tavLst>
                                        <p:tav tm="0">
                                          <p:val>
                                            <p:fltVal val="0"/>
                                          </p:val>
                                        </p:tav>
                                        <p:tav tm="100000">
                                          <p:val>
                                            <p:strVal val="#ppt_h"/>
                                          </p:val>
                                        </p:tav>
                                      </p:tavLst>
                                    </p:anim>
                                    <p:animEffect transition="in" filter="fade">
                                      <p:cBhvr>
                                        <p:cTn id="174" dur="500"/>
                                        <p:tgtEl>
                                          <p:spTgt spid="76"/>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77"/>
                                        </p:tgtEl>
                                        <p:attrNameLst>
                                          <p:attrName>style.visibility</p:attrName>
                                        </p:attrNameLst>
                                      </p:cBhvr>
                                      <p:to>
                                        <p:strVal val="visible"/>
                                      </p:to>
                                    </p:set>
                                    <p:anim calcmode="lin" valueType="num">
                                      <p:cBhvr>
                                        <p:cTn id="177" dur="500" fill="hold"/>
                                        <p:tgtEl>
                                          <p:spTgt spid="77"/>
                                        </p:tgtEl>
                                        <p:attrNameLst>
                                          <p:attrName>ppt_w</p:attrName>
                                        </p:attrNameLst>
                                      </p:cBhvr>
                                      <p:tavLst>
                                        <p:tav tm="0">
                                          <p:val>
                                            <p:fltVal val="0"/>
                                          </p:val>
                                        </p:tav>
                                        <p:tav tm="100000">
                                          <p:val>
                                            <p:strVal val="#ppt_w"/>
                                          </p:val>
                                        </p:tav>
                                      </p:tavLst>
                                    </p:anim>
                                    <p:anim calcmode="lin" valueType="num">
                                      <p:cBhvr>
                                        <p:cTn id="178" dur="500" fill="hold"/>
                                        <p:tgtEl>
                                          <p:spTgt spid="77"/>
                                        </p:tgtEl>
                                        <p:attrNameLst>
                                          <p:attrName>ppt_h</p:attrName>
                                        </p:attrNameLst>
                                      </p:cBhvr>
                                      <p:tavLst>
                                        <p:tav tm="0">
                                          <p:val>
                                            <p:fltVal val="0"/>
                                          </p:val>
                                        </p:tav>
                                        <p:tav tm="100000">
                                          <p:val>
                                            <p:strVal val="#ppt_h"/>
                                          </p:val>
                                        </p:tav>
                                      </p:tavLst>
                                    </p:anim>
                                    <p:animEffect transition="in" filter="fade">
                                      <p:cBhvr>
                                        <p:cTn id="179" dur="500"/>
                                        <p:tgtEl>
                                          <p:spTgt spid="77"/>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78"/>
                                        </p:tgtEl>
                                        <p:attrNameLst>
                                          <p:attrName>style.visibility</p:attrName>
                                        </p:attrNameLst>
                                      </p:cBhvr>
                                      <p:to>
                                        <p:strVal val="visible"/>
                                      </p:to>
                                    </p:set>
                                    <p:anim calcmode="lin" valueType="num">
                                      <p:cBhvr>
                                        <p:cTn id="182" dur="500" fill="hold"/>
                                        <p:tgtEl>
                                          <p:spTgt spid="78"/>
                                        </p:tgtEl>
                                        <p:attrNameLst>
                                          <p:attrName>ppt_w</p:attrName>
                                        </p:attrNameLst>
                                      </p:cBhvr>
                                      <p:tavLst>
                                        <p:tav tm="0">
                                          <p:val>
                                            <p:fltVal val="0"/>
                                          </p:val>
                                        </p:tav>
                                        <p:tav tm="100000">
                                          <p:val>
                                            <p:strVal val="#ppt_w"/>
                                          </p:val>
                                        </p:tav>
                                      </p:tavLst>
                                    </p:anim>
                                    <p:anim calcmode="lin" valueType="num">
                                      <p:cBhvr>
                                        <p:cTn id="183" dur="500" fill="hold"/>
                                        <p:tgtEl>
                                          <p:spTgt spid="78"/>
                                        </p:tgtEl>
                                        <p:attrNameLst>
                                          <p:attrName>ppt_h</p:attrName>
                                        </p:attrNameLst>
                                      </p:cBhvr>
                                      <p:tavLst>
                                        <p:tav tm="0">
                                          <p:val>
                                            <p:fltVal val="0"/>
                                          </p:val>
                                        </p:tav>
                                        <p:tav tm="100000">
                                          <p:val>
                                            <p:strVal val="#ppt_h"/>
                                          </p:val>
                                        </p:tav>
                                      </p:tavLst>
                                    </p:anim>
                                    <p:animEffect transition="in" filter="fade">
                                      <p:cBhvr>
                                        <p:cTn id="184" dur="500"/>
                                        <p:tgtEl>
                                          <p:spTgt spid="78"/>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79"/>
                                        </p:tgtEl>
                                        <p:attrNameLst>
                                          <p:attrName>style.visibility</p:attrName>
                                        </p:attrNameLst>
                                      </p:cBhvr>
                                      <p:to>
                                        <p:strVal val="visible"/>
                                      </p:to>
                                    </p:set>
                                    <p:anim calcmode="lin" valueType="num">
                                      <p:cBhvr>
                                        <p:cTn id="187" dur="500" fill="hold"/>
                                        <p:tgtEl>
                                          <p:spTgt spid="79"/>
                                        </p:tgtEl>
                                        <p:attrNameLst>
                                          <p:attrName>ppt_w</p:attrName>
                                        </p:attrNameLst>
                                      </p:cBhvr>
                                      <p:tavLst>
                                        <p:tav tm="0">
                                          <p:val>
                                            <p:fltVal val="0"/>
                                          </p:val>
                                        </p:tav>
                                        <p:tav tm="100000">
                                          <p:val>
                                            <p:strVal val="#ppt_w"/>
                                          </p:val>
                                        </p:tav>
                                      </p:tavLst>
                                    </p:anim>
                                    <p:anim calcmode="lin" valueType="num">
                                      <p:cBhvr>
                                        <p:cTn id="188" dur="500" fill="hold"/>
                                        <p:tgtEl>
                                          <p:spTgt spid="79"/>
                                        </p:tgtEl>
                                        <p:attrNameLst>
                                          <p:attrName>ppt_h</p:attrName>
                                        </p:attrNameLst>
                                      </p:cBhvr>
                                      <p:tavLst>
                                        <p:tav tm="0">
                                          <p:val>
                                            <p:fltVal val="0"/>
                                          </p:val>
                                        </p:tav>
                                        <p:tav tm="100000">
                                          <p:val>
                                            <p:strVal val="#ppt_h"/>
                                          </p:val>
                                        </p:tav>
                                      </p:tavLst>
                                    </p:anim>
                                    <p:animEffect transition="in" filter="fade">
                                      <p:cBhvr>
                                        <p:cTn id="189" dur="500"/>
                                        <p:tgtEl>
                                          <p:spTgt spid="79"/>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81"/>
                                        </p:tgtEl>
                                        <p:attrNameLst>
                                          <p:attrName>style.visibility</p:attrName>
                                        </p:attrNameLst>
                                      </p:cBhvr>
                                      <p:to>
                                        <p:strVal val="visible"/>
                                      </p:to>
                                    </p:set>
                                    <p:anim calcmode="lin" valueType="num">
                                      <p:cBhvr>
                                        <p:cTn id="192" dur="500" fill="hold"/>
                                        <p:tgtEl>
                                          <p:spTgt spid="81"/>
                                        </p:tgtEl>
                                        <p:attrNameLst>
                                          <p:attrName>ppt_w</p:attrName>
                                        </p:attrNameLst>
                                      </p:cBhvr>
                                      <p:tavLst>
                                        <p:tav tm="0">
                                          <p:val>
                                            <p:fltVal val="0"/>
                                          </p:val>
                                        </p:tav>
                                        <p:tav tm="100000">
                                          <p:val>
                                            <p:strVal val="#ppt_w"/>
                                          </p:val>
                                        </p:tav>
                                      </p:tavLst>
                                    </p:anim>
                                    <p:anim calcmode="lin" valueType="num">
                                      <p:cBhvr>
                                        <p:cTn id="193" dur="500" fill="hold"/>
                                        <p:tgtEl>
                                          <p:spTgt spid="81"/>
                                        </p:tgtEl>
                                        <p:attrNameLst>
                                          <p:attrName>ppt_h</p:attrName>
                                        </p:attrNameLst>
                                      </p:cBhvr>
                                      <p:tavLst>
                                        <p:tav tm="0">
                                          <p:val>
                                            <p:fltVal val="0"/>
                                          </p:val>
                                        </p:tav>
                                        <p:tav tm="100000">
                                          <p:val>
                                            <p:strVal val="#ppt_h"/>
                                          </p:val>
                                        </p:tav>
                                      </p:tavLst>
                                    </p:anim>
                                    <p:animEffect transition="in" filter="fade">
                                      <p:cBhvr>
                                        <p:cTn id="194" dur="500"/>
                                        <p:tgtEl>
                                          <p:spTgt spid="81"/>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82"/>
                                        </p:tgtEl>
                                        <p:attrNameLst>
                                          <p:attrName>style.visibility</p:attrName>
                                        </p:attrNameLst>
                                      </p:cBhvr>
                                      <p:to>
                                        <p:strVal val="visible"/>
                                      </p:to>
                                    </p:set>
                                    <p:anim calcmode="lin" valueType="num">
                                      <p:cBhvr>
                                        <p:cTn id="197" dur="500" fill="hold"/>
                                        <p:tgtEl>
                                          <p:spTgt spid="82"/>
                                        </p:tgtEl>
                                        <p:attrNameLst>
                                          <p:attrName>ppt_w</p:attrName>
                                        </p:attrNameLst>
                                      </p:cBhvr>
                                      <p:tavLst>
                                        <p:tav tm="0">
                                          <p:val>
                                            <p:fltVal val="0"/>
                                          </p:val>
                                        </p:tav>
                                        <p:tav tm="100000">
                                          <p:val>
                                            <p:strVal val="#ppt_w"/>
                                          </p:val>
                                        </p:tav>
                                      </p:tavLst>
                                    </p:anim>
                                    <p:anim calcmode="lin" valueType="num">
                                      <p:cBhvr>
                                        <p:cTn id="198" dur="500" fill="hold"/>
                                        <p:tgtEl>
                                          <p:spTgt spid="82"/>
                                        </p:tgtEl>
                                        <p:attrNameLst>
                                          <p:attrName>ppt_h</p:attrName>
                                        </p:attrNameLst>
                                      </p:cBhvr>
                                      <p:tavLst>
                                        <p:tav tm="0">
                                          <p:val>
                                            <p:fltVal val="0"/>
                                          </p:val>
                                        </p:tav>
                                        <p:tav tm="100000">
                                          <p:val>
                                            <p:strVal val="#ppt_h"/>
                                          </p:val>
                                        </p:tav>
                                      </p:tavLst>
                                    </p:anim>
                                    <p:animEffect transition="in" filter="fade">
                                      <p:cBhvr>
                                        <p:cTn id="199" dur="500"/>
                                        <p:tgtEl>
                                          <p:spTgt spid="82"/>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84"/>
                                        </p:tgtEl>
                                        <p:attrNameLst>
                                          <p:attrName>style.visibility</p:attrName>
                                        </p:attrNameLst>
                                      </p:cBhvr>
                                      <p:to>
                                        <p:strVal val="visible"/>
                                      </p:to>
                                    </p:set>
                                    <p:anim calcmode="lin" valueType="num">
                                      <p:cBhvr>
                                        <p:cTn id="202" dur="500" fill="hold"/>
                                        <p:tgtEl>
                                          <p:spTgt spid="84"/>
                                        </p:tgtEl>
                                        <p:attrNameLst>
                                          <p:attrName>ppt_w</p:attrName>
                                        </p:attrNameLst>
                                      </p:cBhvr>
                                      <p:tavLst>
                                        <p:tav tm="0">
                                          <p:val>
                                            <p:fltVal val="0"/>
                                          </p:val>
                                        </p:tav>
                                        <p:tav tm="100000">
                                          <p:val>
                                            <p:strVal val="#ppt_w"/>
                                          </p:val>
                                        </p:tav>
                                      </p:tavLst>
                                    </p:anim>
                                    <p:anim calcmode="lin" valueType="num">
                                      <p:cBhvr>
                                        <p:cTn id="203" dur="500" fill="hold"/>
                                        <p:tgtEl>
                                          <p:spTgt spid="84"/>
                                        </p:tgtEl>
                                        <p:attrNameLst>
                                          <p:attrName>ppt_h</p:attrName>
                                        </p:attrNameLst>
                                      </p:cBhvr>
                                      <p:tavLst>
                                        <p:tav tm="0">
                                          <p:val>
                                            <p:fltVal val="0"/>
                                          </p:val>
                                        </p:tav>
                                        <p:tav tm="100000">
                                          <p:val>
                                            <p:strVal val="#ppt_h"/>
                                          </p:val>
                                        </p:tav>
                                      </p:tavLst>
                                    </p:anim>
                                    <p:animEffect transition="in" filter="fade">
                                      <p:cBhvr>
                                        <p:cTn id="204" dur="500"/>
                                        <p:tgtEl>
                                          <p:spTgt spid="84"/>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85"/>
                                        </p:tgtEl>
                                        <p:attrNameLst>
                                          <p:attrName>style.visibility</p:attrName>
                                        </p:attrNameLst>
                                      </p:cBhvr>
                                      <p:to>
                                        <p:strVal val="visible"/>
                                      </p:to>
                                    </p:set>
                                    <p:anim calcmode="lin" valueType="num">
                                      <p:cBhvr>
                                        <p:cTn id="207" dur="500" fill="hold"/>
                                        <p:tgtEl>
                                          <p:spTgt spid="85"/>
                                        </p:tgtEl>
                                        <p:attrNameLst>
                                          <p:attrName>ppt_w</p:attrName>
                                        </p:attrNameLst>
                                      </p:cBhvr>
                                      <p:tavLst>
                                        <p:tav tm="0">
                                          <p:val>
                                            <p:fltVal val="0"/>
                                          </p:val>
                                        </p:tav>
                                        <p:tav tm="100000">
                                          <p:val>
                                            <p:strVal val="#ppt_w"/>
                                          </p:val>
                                        </p:tav>
                                      </p:tavLst>
                                    </p:anim>
                                    <p:anim calcmode="lin" valueType="num">
                                      <p:cBhvr>
                                        <p:cTn id="208" dur="500" fill="hold"/>
                                        <p:tgtEl>
                                          <p:spTgt spid="85"/>
                                        </p:tgtEl>
                                        <p:attrNameLst>
                                          <p:attrName>ppt_h</p:attrName>
                                        </p:attrNameLst>
                                      </p:cBhvr>
                                      <p:tavLst>
                                        <p:tav tm="0">
                                          <p:val>
                                            <p:fltVal val="0"/>
                                          </p:val>
                                        </p:tav>
                                        <p:tav tm="100000">
                                          <p:val>
                                            <p:strVal val="#ppt_h"/>
                                          </p:val>
                                        </p:tav>
                                      </p:tavLst>
                                    </p:anim>
                                    <p:animEffect transition="in" filter="fade">
                                      <p:cBhvr>
                                        <p:cTn id="209" dur="500"/>
                                        <p:tgtEl>
                                          <p:spTgt spid="85"/>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86"/>
                                        </p:tgtEl>
                                        <p:attrNameLst>
                                          <p:attrName>style.visibility</p:attrName>
                                        </p:attrNameLst>
                                      </p:cBhvr>
                                      <p:to>
                                        <p:strVal val="visible"/>
                                      </p:to>
                                    </p:set>
                                    <p:anim calcmode="lin" valueType="num">
                                      <p:cBhvr>
                                        <p:cTn id="212" dur="500" fill="hold"/>
                                        <p:tgtEl>
                                          <p:spTgt spid="86"/>
                                        </p:tgtEl>
                                        <p:attrNameLst>
                                          <p:attrName>ppt_w</p:attrName>
                                        </p:attrNameLst>
                                      </p:cBhvr>
                                      <p:tavLst>
                                        <p:tav tm="0">
                                          <p:val>
                                            <p:fltVal val="0"/>
                                          </p:val>
                                        </p:tav>
                                        <p:tav tm="100000">
                                          <p:val>
                                            <p:strVal val="#ppt_w"/>
                                          </p:val>
                                        </p:tav>
                                      </p:tavLst>
                                    </p:anim>
                                    <p:anim calcmode="lin" valueType="num">
                                      <p:cBhvr>
                                        <p:cTn id="213" dur="500" fill="hold"/>
                                        <p:tgtEl>
                                          <p:spTgt spid="86"/>
                                        </p:tgtEl>
                                        <p:attrNameLst>
                                          <p:attrName>ppt_h</p:attrName>
                                        </p:attrNameLst>
                                      </p:cBhvr>
                                      <p:tavLst>
                                        <p:tav tm="0">
                                          <p:val>
                                            <p:fltVal val="0"/>
                                          </p:val>
                                        </p:tav>
                                        <p:tav tm="100000">
                                          <p:val>
                                            <p:strVal val="#ppt_h"/>
                                          </p:val>
                                        </p:tav>
                                      </p:tavLst>
                                    </p:anim>
                                    <p:animEffect transition="in" filter="fade">
                                      <p:cBhvr>
                                        <p:cTn id="214" dur="500"/>
                                        <p:tgtEl>
                                          <p:spTgt spid="86"/>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87"/>
                                        </p:tgtEl>
                                        <p:attrNameLst>
                                          <p:attrName>style.visibility</p:attrName>
                                        </p:attrNameLst>
                                      </p:cBhvr>
                                      <p:to>
                                        <p:strVal val="visible"/>
                                      </p:to>
                                    </p:set>
                                    <p:anim calcmode="lin" valueType="num">
                                      <p:cBhvr>
                                        <p:cTn id="217" dur="500" fill="hold"/>
                                        <p:tgtEl>
                                          <p:spTgt spid="87"/>
                                        </p:tgtEl>
                                        <p:attrNameLst>
                                          <p:attrName>ppt_w</p:attrName>
                                        </p:attrNameLst>
                                      </p:cBhvr>
                                      <p:tavLst>
                                        <p:tav tm="0">
                                          <p:val>
                                            <p:fltVal val="0"/>
                                          </p:val>
                                        </p:tav>
                                        <p:tav tm="100000">
                                          <p:val>
                                            <p:strVal val="#ppt_w"/>
                                          </p:val>
                                        </p:tav>
                                      </p:tavLst>
                                    </p:anim>
                                    <p:anim calcmode="lin" valueType="num">
                                      <p:cBhvr>
                                        <p:cTn id="218" dur="500" fill="hold"/>
                                        <p:tgtEl>
                                          <p:spTgt spid="87"/>
                                        </p:tgtEl>
                                        <p:attrNameLst>
                                          <p:attrName>ppt_h</p:attrName>
                                        </p:attrNameLst>
                                      </p:cBhvr>
                                      <p:tavLst>
                                        <p:tav tm="0">
                                          <p:val>
                                            <p:fltVal val="0"/>
                                          </p:val>
                                        </p:tav>
                                        <p:tav tm="100000">
                                          <p:val>
                                            <p:strVal val="#ppt_h"/>
                                          </p:val>
                                        </p:tav>
                                      </p:tavLst>
                                    </p:anim>
                                    <p:animEffect transition="in" filter="fade">
                                      <p:cBhvr>
                                        <p:cTn id="219" dur="500"/>
                                        <p:tgtEl>
                                          <p:spTgt spid="87"/>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74"/>
                                        </p:tgtEl>
                                        <p:attrNameLst>
                                          <p:attrName>style.visibility</p:attrName>
                                        </p:attrNameLst>
                                      </p:cBhvr>
                                      <p:to>
                                        <p:strVal val="visible"/>
                                      </p:to>
                                    </p:set>
                                    <p:anim calcmode="lin" valueType="num">
                                      <p:cBhvr>
                                        <p:cTn id="222" dur="500" fill="hold"/>
                                        <p:tgtEl>
                                          <p:spTgt spid="74"/>
                                        </p:tgtEl>
                                        <p:attrNameLst>
                                          <p:attrName>ppt_w</p:attrName>
                                        </p:attrNameLst>
                                      </p:cBhvr>
                                      <p:tavLst>
                                        <p:tav tm="0">
                                          <p:val>
                                            <p:fltVal val="0"/>
                                          </p:val>
                                        </p:tav>
                                        <p:tav tm="100000">
                                          <p:val>
                                            <p:strVal val="#ppt_w"/>
                                          </p:val>
                                        </p:tav>
                                      </p:tavLst>
                                    </p:anim>
                                    <p:anim calcmode="lin" valueType="num">
                                      <p:cBhvr>
                                        <p:cTn id="223" dur="500" fill="hold"/>
                                        <p:tgtEl>
                                          <p:spTgt spid="74"/>
                                        </p:tgtEl>
                                        <p:attrNameLst>
                                          <p:attrName>ppt_h</p:attrName>
                                        </p:attrNameLst>
                                      </p:cBhvr>
                                      <p:tavLst>
                                        <p:tav tm="0">
                                          <p:val>
                                            <p:fltVal val="0"/>
                                          </p:val>
                                        </p:tav>
                                        <p:tav tm="100000">
                                          <p:val>
                                            <p:strVal val="#ppt_h"/>
                                          </p:val>
                                        </p:tav>
                                      </p:tavLst>
                                    </p:anim>
                                    <p:animEffect transition="in" filter="fade">
                                      <p:cBhvr>
                                        <p:cTn id="224" dur="500"/>
                                        <p:tgtEl>
                                          <p:spTgt spid="74"/>
                                        </p:tgtEl>
                                      </p:cBhvr>
                                    </p:animEffect>
                                  </p:childTnLst>
                                </p:cTn>
                              </p:par>
                              <p:par>
                                <p:cTn id="225" presetID="53" presetClass="entr" presetSubtype="16" fill="hold" grpId="0" nodeType="withEffect">
                                  <p:stCondLst>
                                    <p:cond delay="0"/>
                                  </p:stCondLst>
                                  <p:childTnLst>
                                    <p:set>
                                      <p:cBhvr>
                                        <p:cTn id="226" dur="1" fill="hold">
                                          <p:stCondLst>
                                            <p:cond delay="0"/>
                                          </p:stCondLst>
                                        </p:cTn>
                                        <p:tgtEl>
                                          <p:spTgt spid="88"/>
                                        </p:tgtEl>
                                        <p:attrNameLst>
                                          <p:attrName>style.visibility</p:attrName>
                                        </p:attrNameLst>
                                      </p:cBhvr>
                                      <p:to>
                                        <p:strVal val="visible"/>
                                      </p:to>
                                    </p:set>
                                    <p:anim calcmode="lin" valueType="num">
                                      <p:cBhvr>
                                        <p:cTn id="227" dur="500" fill="hold"/>
                                        <p:tgtEl>
                                          <p:spTgt spid="88"/>
                                        </p:tgtEl>
                                        <p:attrNameLst>
                                          <p:attrName>ppt_w</p:attrName>
                                        </p:attrNameLst>
                                      </p:cBhvr>
                                      <p:tavLst>
                                        <p:tav tm="0">
                                          <p:val>
                                            <p:fltVal val="0"/>
                                          </p:val>
                                        </p:tav>
                                        <p:tav tm="100000">
                                          <p:val>
                                            <p:strVal val="#ppt_w"/>
                                          </p:val>
                                        </p:tav>
                                      </p:tavLst>
                                    </p:anim>
                                    <p:anim calcmode="lin" valueType="num">
                                      <p:cBhvr>
                                        <p:cTn id="228" dur="500" fill="hold"/>
                                        <p:tgtEl>
                                          <p:spTgt spid="88"/>
                                        </p:tgtEl>
                                        <p:attrNameLst>
                                          <p:attrName>ppt_h</p:attrName>
                                        </p:attrNameLst>
                                      </p:cBhvr>
                                      <p:tavLst>
                                        <p:tav tm="0">
                                          <p:val>
                                            <p:fltVal val="0"/>
                                          </p:val>
                                        </p:tav>
                                        <p:tav tm="100000">
                                          <p:val>
                                            <p:strVal val="#ppt_h"/>
                                          </p:val>
                                        </p:tav>
                                      </p:tavLst>
                                    </p:anim>
                                    <p:animEffect transition="in" filter="fade">
                                      <p:cBhvr>
                                        <p:cTn id="229" dur="500"/>
                                        <p:tgtEl>
                                          <p:spTgt spid="88"/>
                                        </p:tgtEl>
                                      </p:cBhvr>
                                    </p:animEffect>
                                  </p:childTnLst>
                                </p:cTn>
                              </p:par>
                              <p:par>
                                <p:cTn id="230" presetID="53" presetClass="entr" presetSubtype="16" fill="hold" grpId="0" nodeType="withEffect">
                                  <p:stCondLst>
                                    <p:cond delay="0"/>
                                  </p:stCondLst>
                                  <p:childTnLst>
                                    <p:set>
                                      <p:cBhvr>
                                        <p:cTn id="231" dur="1" fill="hold">
                                          <p:stCondLst>
                                            <p:cond delay="0"/>
                                          </p:stCondLst>
                                        </p:cTn>
                                        <p:tgtEl>
                                          <p:spTgt spid="89"/>
                                        </p:tgtEl>
                                        <p:attrNameLst>
                                          <p:attrName>style.visibility</p:attrName>
                                        </p:attrNameLst>
                                      </p:cBhvr>
                                      <p:to>
                                        <p:strVal val="visible"/>
                                      </p:to>
                                    </p:set>
                                    <p:anim calcmode="lin" valueType="num">
                                      <p:cBhvr>
                                        <p:cTn id="232" dur="500" fill="hold"/>
                                        <p:tgtEl>
                                          <p:spTgt spid="89"/>
                                        </p:tgtEl>
                                        <p:attrNameLst>
                                          <p:attrName>ppt_w</p:attrName>
                                        </p:attrNameLst>
                                      </p:cBhvr>
                                      <p:tavLst>
                                        <p:tav tm="0">
                                          <p:val>
                                            <p:fltVal val="0"/>
                                          </p:val>
                                        </p:tav>
                                        <p:tav tm="100000">
                                          <p:val>
                                            <p:strVal val="#ppt_w"/>
                                          </p:val>
                                        </p:tav>
                                      </p:tavLst>
                                    </p:anim>
                                    <p:anim calcmode="lin" valueType="num">
                                      <p:cBhvr>
                                        <p:cTn id="233" dur="500" fill="hold"/>
                                        <p:tgtEl>
                                          <p:spTgt spid="89"/>
                                        </p:tgtEl>
                                        <p:attrNameLst>
                                          <p:attrName>ppt_h</p:attrName>
                                        </p:attrNameLst>
                                      </p:cBhvr>
                                      <p:tavLst>
                                        <p:tav tm="0">
                                          <p:val>
                                            <p:fltVal val="0"/>
                                          </p:val>
                                        </p:tav>
                                        <p:tav tm="100000">
                                          <p:val>
                                            <p:strVal val="#ppt_h"/>
                                          </p:val>
                                        </p:tav>
                                      </p:tavLst>
                                    </p:anim>
                                    <p:animEffect transition="in" filter="fade">
                                      <p:cBhvr>
                                        <p:cTn id="234" dur="500"/>
                                        <p:tgtEl>
                                          <p:spTgt spid="89"/>
                                        </p:tgtEl>
                                      </p:cBhvr>
                                    </p:animEffect>
                                  </p:childTnLst>
                                </p:cTn>
                              </p:par>
                              <p:par>
                                <p:cTn id="235" presetID="53" presetClass="entr" presetSubtype="16" fill="hold" grpId="0" nodeType="withEffect">
                                  <p:stCondLst>
                                    <p:cond delay="0"/>
                                  </p:stCondLst>
                                  <p:childTnLst>
                                    <p:set>
                                      <p:cBhvr>
                                        <p:cTn id="236" dur="1" fill="hold">
                                          <p:stCondLst>
                                            <p:cond delay="0"/>
                                          </p:stCondLst>
                                        </p:cTn>
                                        <p:tgtEl>
                                          <p:spTgt spid="73"/>
                                        </p:tgtEl>
                                        <p:attrNameLst>
                                          <p:attrName>style.visibility</p:attrName>
                                        </p:attrNameLst>
                                      </p:cBhvr>
                                      <p:to>
                                        <p:strVal val="visible"/>
                                      </p:to>
                                    </p:set>
                                    <p:anim calcmode="lin" valueType="num">
                                      <p:cBhvr>
                                        <p:cTn id="237" dur="500" fill="hold"/>
                                        <p:tgtEl>
                                          <p:spTgt spid="73"/>
                                        </p:tgtEl>
                                        <p:attrNameLst>
                                          <p:attrName>ppt_w</p:attrName>
                                        </p:attrNameLst>
                                      </p:cBhvr>
                                      <p:tavLst>
                                        <p:tav tm="0">
                                          <p:val>
                                            <p:fltVal val="0"/>
                                          </p:val>
                                        </p:tav>
                                        <p:tav tm="100000">
                                          <p:val>
                                            <p:strVal val="#ppt_w"/>
                                          </p:val>
                                        </p:tav>
                                      </p:tavLst>
                                    </p:anim>
                                    <p:anim calcmode="lin" valueType="num">
                                      <p:cBhvr>
                                        <p:cTn id="238" dur="500" fill="hold"/>
                                        <p:tgtEl>
                                          <p:spTgt spid="73"/>
                                        </p:tgtEl>
                                        <p:attrNameLst>
                                          <p:attrName>ppt_h</p:attrName>
                                        </p:attrNameLst>
                                      </p:cBhvr>
                                      <p:tavLst>
                                        <p:tav tm="0">
                                          <p:val>
                                            <p:fltVal val="0"/>
                                          </p:val>
                                        </p:tav>
                                        <p:tav tm="100000">
                                          <p:val>
                                            <p:strVal val="#ppt_h"/>
                                          </p:val>
                                        </p:tav>
                                      </p:tavLst>
                                    </p:anim>
                                    <p:animEffect transition="in" filter="fade">
                                      <p:cBhvr>
                                        <p:cTn id="239" dur="500"/>
                                        <p:tgtEl>
                                          <p:spTgt spid="73"/>
                                        </p:tgtEl>
                                      </p:cBhvr>
                                    </p:animEffect>
                                  </p:childTnLst>
                                </p:cTn>
                              </p:par>
                            </p:childTnLst>
                          </p:cTn>
                        </p:par>
                      </p:childTnLst>
                    </p:cTn>
                  </p:par>
                  <p:par>
                    <p:cTn id="240" fill="hold">
                      <p:stCondLst>
                        <p:cond delay="indefinite"/>
                      </p:stCondLst>
                      <p:childTnLst>
                        <p:par>
                          <p:cTn id="241" fill="hold">
                            <p:stCondLst>
                              <p:cond delay="0"/>
                            </p:stCondLst>
                            <p:childTnLst>
                              <p:par>
                                <p:cTn id="242" presetID="53" presetClass="entr" presetSubtype="16" fill="hold" nodeType="clickEffect">
                                  <p:stCondLst>
                                    <p:cond delay="0"/>
                                  </p:stCondLst>
                                  <p:childTnLst>
                                    <p:set>
                                      <p:cBhvr>
                                        <p:cTn id="243" dur="1" fill="hold">
                                          <p:stCondLst>
                                            <p:cond delay="0"/>
                                          </p:stCondLst>
                                        </p:cTn>
                                        <p:tgtEl>
                                          <p:spTgt spid="114"/>
                                        </p:tgtEl>
                                        <p:attrNameLst>
                                          <p:attrName>style.visibility</p:attrName>
                                        </p:attrNameLst>
                                      </p:cBhvr>
                                      <p:to>
                                        <p:strVal val="visible"/>
                                      </p:to>
                                    </p:set>
                                    <p:anim calcmode="lin" valueType="num">
                                      <p:cBhvr>
                                        <p:cTn id="244" dur="500" fill="hold"/>
                                        <p:tgtEl>
                                          <p:spTgt spid="114"/>
                                        </p:tgtEl>
                                        <p:attrNameLst>
                                          <p:attrName>ppt_w</p:attrName>
                                        </p:attrNameLst>
                                      </p:cBhvr>
                                      <p:tavLst>
                                        <p:tav tm="0">
                                          <p:val>
                                            <p:fltVal val="0"/>
                                          </p:val>
                                        </p:tav>
                                        <p:tav tm="100000">
                                          <p:val>
                                            <p:strVal val="#ppt_w"/>
                                          </p:val>
                                        </p:tav>
                                      </p:tavLst>
                                    </p:anim>
                                    <p:anim calcmode="lin" valueType="num">
                                      <p:cBhvr>
                                        <p:cTn id="245" dur="500" fill="hold"/>
                                        <p:tgtEl>
                                          <p:spTgt spid="114"/>
                                        </p:tgtEl>
                                        <p:attrNameLst>
                                          <p:attrName>ppt_h</p:attrName>
                                        </p:attrNameLst>
                                      </p:cBhvr>
                                      <p:tavLst>
                                        <p:tav tm="0">
                                          <p:val>
                                            <p:fltVal val="0"/>
                                          </p:val>
                                        </p:tav>
                                        <p:tav tm="100000">
                                          <p:val>
                                            <p:strVal val="#ppt_h"/>
                                          </p:val>
                                        </p:tav>
                                      </p:tavLst>
                                    </p:anim>
                                    <p:animEffect transition="in" filter="fade">
                                      <p:cBhvr>
                                        <p:cTn id="246" dur="500"/>
                                        <p:tgtEl>
                                          <p:spTgt spid="114"/>
                                        </p:tgtEl>
                                      </p:cBhvr>
                                    </p:animEffect>
                                  </p:childTnLst>
                                </p:cTn>
                              </p:par>
                            </p:childTnLst>
                          </p:cTn>
                        </p:par>
                      </p:childTnLst>
                    </p:cTn>
                  </p:par>
                  <p:par>
                    <p:cTn id="247" fill="hold">
                      <p:stCondLst>
                        <p:cond delay="indefinite"/>
                      </p:stCondLst>
                      <p:childTnLst>
                        <p:par>
                          <p:cTn id="248" fill="hold">
                            <p:stCondLst>
                              <p:cond delay="0"/>
                            </p:stCondLst>
                            <p:childTnLst>
                              <p:par>
                                <p:cTn id="249" presetID="47" presetClass="entr" presetSubtype="0" fill="hold" grpId="0" nodeType="clickEffect">
                                  <p:stCondLst>
                                    <p:cond delay="0"/>
                                  </p:stCondLst>
                                  <p:childTnLst>
                                    <p:set>
                                      <p:cBhvr>
                                        <p:cTn id="250" dur="1" fill="hold">
                                          <p:stCondLst>
                                            <p:cond delay="0"/>
                                          </p:stCondLst>
                                        </p:cTn>
                                        <p:tgtEl>
                                          <p:spTgt spid="2"/>
                                        </p:tgtEl>
                                        <p:attrNameLst>
                                          <p:attrName>style.visibility</p:attrName>
                                        </p:attrNameLst>
                                      </p:cBhvr>
                                      <p:to>
                                        <p:strVal val="visible"/>
                                      </p:to>
                                    </p:set>
                                    <p:animEffect transition="in" filter="fade">
                                      <p:cBhvr>
                                        <p:cTn id="251" dur="1000"/>
                                        <p:tgtEl>
                                          <p:spTgt spid="2"/>
                                        </p:tgtEl>
                                      </p:cBhvr>
                                    </p:animEffect>
                                    <p:anim calcmode="lin" valueType="num">
                                      <p:cBhvr>
                                        <p:cTn id="252" dur="1000" fill="hold"/>
                                        <p:tgtEl>
                                          <p:spTgt spid="2"/>
                                        </p:tgtEl>
                                        <p:attrNameLst>
                                          <p:attrName>ppt_x</p:attrName>
                                        </p:attrNameLst>
                                      </p:cBhvr>
                                      <p:tavLst>
                                        <p:tav tm="0">
                                          <p:val>
                                            <p:strVal val="#ppt_x"/>
                                          </p:val>
                                        </p:tav>
                                        <p:tav tm="100000">
                                          <p:val>
                                            <p:strVal val="#ppt_x"/>
                                          </p:val>
                                        </p:tav>
                                      </p:tavLst>
                                    </p:anim>
                                    <p:anim calcmode="lin" valueType="num">
                                      <p:cBhvr>
                                        <p:cTn id="25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animBg="1"/>
      <p:bldP spid="35" grpId="0" animBg="1"/>
      <p:bldP spid="36" grpId="0" animBg="1"/>
      <p:bldP spid="37" grpId="0" animBg="1"/>
      <p:bldP spid="38" grpId="0" animBg="1"/>
      <p:bldP spid="40" grpId="0" animBg="1"/>
      <p:bldP spid="41" grpId="0" animBg="1"/>
      <p:bldP spid="42" grpId="0" animBg="1"/>
      <p:bldP spid="50" grpId="0" animBg="1"/>
      <p:bldP spid="51" grpId="0" animBg="1"/>
      <p:bldP spid="52" grpId="0" animBg="1"/>
      <p:bldP spid="53" grpId="0" animBg="1"/>
      <p:bldP spid="47" grpId="0" animBg="1"/>
      <p:bldP spid="49"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75" grpId="0" animBg="1"/>
      <p:bldP spid="76" grpId="0" animBg="1"/>
      <p:bldP spid="77" grpId="0" animBg="1"/>
      <p:bldP spid="78" grpId="0" animBg="1"/>
      <p:bldP spid="79" grpId="0" animBg="1"/>
      <p:bldP spid="81" grpId="0" animBg="1"/>
      <p:bldP spid="82" grpId="0" animBg="1"/>
      <p:bldP spid="84" grpId="0" animBg="1"/>
      <p:bldP spid="85" grpId="0" animBg="1"/>
      <p:bldP spid="86" grpId="0" animBg="1"/>
      <p:bldP spid="87" grpId="0" animBg="1"/>
      <p:bldP spid="74" grpId="0" animBg="1"/>
      <p:bldP spid="88" grpId="0" animBg="1"/>
      <p:bldP spid="89" grpId="0" animBg="1"/>
      <p:bldP spid="73" grpId="0" animBg="1"/>
      <p:bldP spid="117" grpId="0"/>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0B1A08B7-400B-1C4E-9A56-8401DBFD04FD}"/>
              </a:ext>
            </a:extLst>
          </p:cNvPr>
          <p:cNvCxnSpPr>
            <a:cxnSpLocks/>
          </p:cNvCxnSpPr>
          <p:nvPr/>
        </p:nvCxnSpPr>
        <p:spPr>
          <a:xfrm flipV="1">
            <a:off x="-228600" y="6126163"/>
            <a:ext cx="8915400" cy="7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
        <p:nvSpPr>
          <p:cNvPr id="34" name="Oval 33"/>
          <p:cNvSpPr/>
          <p:nvPr/>
        </p:nvSpPr>
        <p:spPr>
          <a:xfrm>
            <a:off x="3286874" y="60493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69162" y="606562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32110" y="60750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54188" y="606562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30835" y="60531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17731" y="60750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3453" y="60493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65546" y="606374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39445" y="605938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084155" y="605938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139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73114" y="6064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742200" y="603951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01683" y="604370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543800" y="604199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35854" y="606637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65599" y="60695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9" name="Oval 78"/>
          <p:cNvSpPr/>
          <p:nvPr/>
        </p:nvSpPr>
        <p:spPr>
          <a:xfrm>
            <a:off x="49530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59148" y="606776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70902" y="604606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418317"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8" name="Oval 87"/>
          <p:cNvSpPr/>
          <p:nvPr/>
        </p:nvSpPr>
        <p:spPr>
          <a:xfrm>
            <a:off x="4699143" y="606637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C18E36D9-65DF-5B23-41DC-D029E8D9000D}"/>
                  </a:ext>
                </a:extLst>
              </p:cNvPr>
              <p:cNvSpPr txBox="1"/>
              <p:nvPr/>
            </p:nvSpPr>
            <p:spPr>
              <a:xfrm>
                <a:off x="1025018" y="610980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C18E36D9-65DF-5B23-41DC-D029E8D9000D}"/>
                  </a:ext>
                </a:extLst>
              </p:cNvPr>
              <p:cNvSpPr txBox="1">
                <a:spLocks noRot="1" noChangeAspect="1" noMove="1" noResize="1" noEditPoints="1" noAdjustHandles="1" noChangeArrowheads="1" noChangeShapeType="1" noTextEdit="1"/>
              </p:cNvSpPr>
              <p:nvPr/>
            </p:nvSpPr>
            <p:spPr>
              <a:xfrm>
                <a:off x="1025018" y="6109807"/>
                <a:ext cx="367986"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DA43BA6E-E10A-3C27-2C0F-C9F4EE30A74A}"/>
                  </a:ext>
                </a:extLst>
              </p:cNvPr>
              <p:cNvSpPr txBox="1"/>
              <p:nvPr/>
            </p:nvSpPr>
            <p:spPr>
              <a:xfrm flipH="1">
                <a:off x="152400" y="5313010"/>
                <a:ext cx="2936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18" name="TextBox 117">
                <a:extLst>
                  <a:ext uri="{FF2B5EF4-FFF2-40B4-BE49-F238E27FC236}">
                    <a16:creationId xmlns:a16="http://schemas.microsoft.com/office/drawing/2014/main" id="{DA43BA6E-E10A-3C27-2C0F-C9F4EE30A74A}"/>
                  </a:ext>
                </a:extLst>
              </p:cNvPr>
              <p:cNvSpPr txBox="1">
                <a:spLocks noRot="1" noChangeAspect="1" noMove="1" noResize="1" noEditPoints="1" noAdjustHandles="1" noChangeArrowheads="1" noChangeShapeType="1" noTextEdit="1"/>
              </p:cNvSpPr>
              <p:nvPr/>
            </p:nvSpPr>
            <p:spPr>
              <a:xfrm flipH="1">
                <a:off x="152400" y="5313010"/>
                <a:ext cx="293642" cy="369332"/>
              </a:xfrm>
              <a:prstGeom prst="rect">
                <a:avLst/>
              </a:prstGeom>
              <a:blipFill>
                <a:blip r:embed="rId5"/>
                <a:stretch>
                  <a:fillRect r="-4167" b="-6667"/>
                </a:stretch>
              </a:blipFill>
            </p:spPr>
            <p:txBody>
              <a:bodyPr/>
              <a:lstStyle/>
              <a:p>
                <a:r>
                  <a:rPr lang="en-IN">
                    <a:noFill/>
                  </a:rPr>
                  <a:t> </a:t>
                </a:r>
              </a:p>
            </p:txBody>
          </p:sp>
        </mc:Fallback>
      </mc:AlternateContent>
      <p:cxnSp>
        <p:nvCxnSpPr>
          <p:cNvPr id="54" name="Straight Arrow Connector 53">
            <a:extLst>
              <a:ext uri="{FF2B5EF4-FFF2-40B4-BE49-F238E27FC236}">
                <a16:creationId xmlns:a16="http://schemas.microsoft.com/office/drawing/2014/main" id="{F1DF356A-011F-3D0F-5FF4-EC8DDCF3C50C}"/>
              </a:ext>
            </a:extLst>
          </p:cNvPr>
          <p:cNvCxnSpPr>
            <a:cxnSpLocks/>
          </p:cNvCxnSpPr>
          <p:nvPr/>
        </p:nvCxnSpPr>
        <p:spPr>
          <a:xfrm flipV="1">
            <a:off x="446042" y="1600200"/>
            <a:ext cx="11158" cy="533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316C86A-321E-9135-1596-49FE37B73880}"/>
              </a:ext>
            </a:extLst>
          </p:cNvPr>
          <p:cNvSpPr/>
          <p:nvPr/>
        </p:nvSpPr>
        <p:spPr>
          <a:xfrm>
            <a:off x="763130" y="6131052"/>
            <a:ext cx="7942719" cy="5679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F4355F13-701B-BC89-6B28-640182AD46F4}"/>
              </a:ext>
            </a:extLst>
          </p:cNvPr>
          <p:cNvSpPr txBox="1"/>
          <p:nvPr/>
        </p:nvSpPr>
        <p:spPr>
          <a:xfrm>
            <a:off x="690880" y="6412468"/>
            <a:ext cx="1338764" cy="369332"/>
          </a:xfrm>
          <a:prstGeom prst="rect">
            <a:avLst/>
          </a:prstGeom>
          <a:solidFill>
            <a:srgbClr val="92D050"/>
          </a:solidFill>
        </p:spPr>
        <p:txBody>
          <a:bodyPr wrap="none" rtlCol="0">
            <a:spAutoFit/>
          </a:bodyPr>
          <a:lstStyle/>
          <a:p>
            <a:r>
              <a:rPr lang="en-US" dirty="0"/>
              <a:t>Left half set </a:t>
            </a:r>
          </a:p>
        </p:txBody>
      </p:sp>
      <p:sp>
        <p:nvSpPr>
          <p:cNvPr id="71" name="TextBox 70">
            <a:extLst>
              <a:ext uri="{FF2B5EF4-FFF2-40B4-BE49-F238E27FC236}">
                <a16:creationId xmlns:a16="http://schemas.microsoft.com/office/drawing/2014/main" id="{66619202-C862-B114-14AF-62009AECEA7E}"/>
              </a:ext>
            </a:extLst>
          </p:cNvPr>
          <p:cNvSpPr txBox="1"/>
          <p:nvPr/>
        </p:nvSpPr>
        <p:spPr>
          <a:xfrm>
            <a:off x="7365816" y="6412468"/>
            <a:ext cx="1463734" cy="369332"/>
          </a:xfrm>
          <a:prstGeom prst="rect">
            <a:avLst/>
          </a:prstGeom>
          <a:solidFill>
            <a:srgbClr val="92D050"/>
          </a:solidFill>
        </p:spPr>
        <p:txBody>
          <a:bodyPr wrap="none" rtlCol="0">
            <a:spAutoFit/>
          </a:bodyPr>
          <a:lstStyle/>
          <a:p>
            <a:r>
              <a:rPr lang="en-US" dirty="0"/>
              <a:t>Right half set </a:t>
            </a:r>
          </a:p>
        </p:txBody>
      </p:sp>
      <p:grpSp>
        <p:nvGrpSpPr>
          <p:cNvPr id="72" name="Group 71">
            <a:extLst>
              <a:ext uri="{FF2B5EF4-FFF2-40B4-BE49-F238E27FC236}">
                <a16:creationId xmlns:a16="http://schemas.microsoft.com/office/drawing/2014/main" id="{0F8B306F-B308-89FD-DA8C-47B919BD8B47}"/>
              </a:ext>
            </a:extLst>
          </p:cNvPr>
          <p:cNvGrpSpPr/>
          <p:nvPr/>
        </p:nvGrpSpPr>
        <p:grpSpPr>
          <a:xfrm>
            <a:off x="4648200" y="6131052"/>
            <a:ext cx="3810000" cy="726948"/>
            <a:chOff x="685800" y="5978652"/>
            <a:chExt cx="3810000" cy="726948"/>
          </a:xfrm>
        </p:grpSpPr>
        <p:sp>
          <p:nvSpPr>
            <p:cNvPr id="80" name="Right Brace 79">
              <a:extLst>
                <a:ext uri="{FF2B5EF4-FFF2-40B4-BE49-F238E27FC236}">
                  <a16:creationId xmlns:a16="http://schemas.microsoft.com/office/drawing/2014/main" id="{2AB2B866-FA00-0CE0-EF8C-3FE8109B5294}"/>
                </a:ext>
              </a:extLst>
            </p:cNvPr>
            <p:cNvSpPr/>
            <p:nvPr/>
          </p:nvSpPr>
          <p:spPr>
            <a:xfrm rot="5400000">
              <a:off x="2417826" y="4246626"/>
              <a:ext cx="345948" cy="3810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B4224D3A-52EB-E12C-392E-D2AB7FE72CAB}"/>
                    </a:ext>
                  </a:extLst>
                </p:cNvPr>
                <p:cNvSpPr txBox="1"/>
                <p:nvPr/>
              </p:nvSpPr>
              <p:spPr>
                <a:xfrm>
                  <a:off x="2209800" y="6245218"/>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72" name="TextBox 71"/>
                <p:cNvSpPr txBox="1">
                  <a:spLocks noRot="1" noChangeAspect="1" noMove="1" noResize="1" noEditPoints="1" noAdjustHandles="1" noChangeArrowheads="1" noChangeShapeType="1" noTextEdit="1"/>
                </p:cNvSpPr>
                <p:nvPr/>
              </p:nvSpPr>
              <p:spPr>
                <a:xfrm>
                  <a:off x="2209800" y="6245218"/>
                  <a:ext cx="1036951" cy="460382"/>
                </a:xfrm>
                <a:prstGeom prst="rect">
                  <a:avLst/>
                </a:prstGeom>
                <a:blipFill>
                  <a:blip r:embed="rId6"/>
                  <a:stretch>
                    <a:fillRect l="-1765" r="-5294" b="-7895"/>
                  </a:stretch>
                </a:blipFill>
              </p:spPr>
              <p:txBody>
                <a:bodyPr/>
                <a:lstStyle/>
                <a:p>
                  <a:r>
                    <a:rPr lang="en-US">
                      <a:noFill/>
                    </a:rPr>
                    <a:t> </a:t>
                  </a:r>
                </a:p>
              </p:txBody>
            </p:sp>
          </mc:Fallback>
        </mc:AlternateContent>
      </p:grpSp>
      <p:grpSp>
        <p:nvGrpSpPr>
          <p:cNvPr id="93" name="Group 92">
            <a:extLst>
              <a:ext uri="{FF2B5EF4-FFF2-40B4-BE49-F238E27FC236}">
                <a16:creationId xmlns:a16="http://schemas.microsoft.com/office/drawing/2014/main" id="{DDB6A287-FE29-8F0A-1A95-68CF0A6A18D6}"/>
              </a:ext>
            </a:extLst>
          </p:cNvPr>
          <p:cNvGrpSpPr/>
          <p:nvPr/>
        </p:nvGrpSpPr>
        <p:grpSpPr>
          <a:xfrm>
            <a:off x="742950" y="6131052"/>
            <a:ext cx="3810000" cy="726948"/>
            <a:chOff x="685800" y="5978652"/>
            <a:chExt cx="3810000" cy="726948"/>
          </a:xfrm>
        </p:grpSpPr>
        <p:sp>
          <p:nvSpPr>
            <p:cNvPr id="94" name="Right Brace 93">
              <a:extLst>
                <a:ext uri="{FF2B5EF4-FFF2-40B4-BE49-F238E27FC236}">
                  <a16:creationId xmlns:a16="http://schemas.microsoft.com/office/drawing/2014/main" id="{ABFABE8B-4F3B-9BF0-9CDA-FD47B9A9E697}"/>
                </a:ext>
              </a:extLst>
            </p:cNvPr>
            <p:cNvSpPr/>
            <p:nvPr/>
          </p:nvSpPr>
          <p:spPr>
            <a:xfrm rot="5400000">
              <a:off x="2417826" y="4246626"/>
              <a:ext cx="345948" cy="3810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F314FB0B-DC55-2C1B-B2AA-8CD99250A5E1}"/>
                    </a:ext>
                  </a:extLst>
                </p:cNvPr>
                <p:cNvSpPr txBox="1"/>
                <p:nvPr/>
              </p:nvSpPr>
              <p:spPr>
                <a:xfrm>
                  <a:off x="2209800" y="6245218"/>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6" name="TextBox 5"/>
                <p:cNvSpPr txBox="1">
                  <a:spLocks noRot="1" noChangeAspect="1" noMove="1" noResize="1" noEditPoints="1" noAdjustHandles="1" noChangeArrowheads="1" noChangeShapeType="1" noTextEdit="1"/>
                </p:cNvSpPr>
                <p:nvPr/>
              </p:nvSpPr>
              <p:spPr>
                <a:xfrm>
                  <a:off x="2209800" y="6245218"/>
                  <a:ext cx="1036951" cy="460382"/>
                </a:xfrm>
                <a:prstGeom prst="rect">
                  <a:avLst/>
                </a:prstGeom>
                <a:blipFill>
                  <a:blip r:embed="rId7"/>
                  <a:stretch>
                    <a:fillRect l="-1765" r="-5294" b="-7895"/>
                  </a:stretch>
                </a:blipFill>
              </p:spPr>
              <p:txBody>
                <a:bodyPr/>
                <a:lstStyle/>
                <a:p>
                  <a:r>
                    <a:rPr lang="en-US">
                      <a:noFill/>
                    </a:rPr>
                    <a:t> </a:t>
                  </a:r>
                </a:p>
              </p:txBody>
            </p:sp>
          </mc:Fallback>
        </mc:AlternateContent>
      </p:grpSp>
      <p:sp>
        <p:nvSpPr>
          <p:cNvPr id="97" name="Oval 96">
            <a:extLst>
              <a:ext uri="{FF2B5EF4-FFF2-40B4-BE49-F238E27FC236}">
                <a16:creationId xmlns:a16="http://schemas.microsoft.com/office/drawing/2014/main" id="{7FFDAE03-FE9E-B45D-A698-D4BF8F50FFC7}"/>
              </a:ext>
            </a:extLst>
          </p:cNvPr>
          <p:cNvSpPr/>
          <p:nvPr/>
        </p:nvSpPr>
        <p:spPr>
          <a:xfrm>
            <a:off x="4312687" y="5985018"/>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948B5B3E-437A-01E1-57FC-F0F28D80DE5B}"/>
              </a:ext>
            </a:extLst>
          </p:cNvPr>
          <p:cNvSpPr>
            <a:spLocks noGrp="1"/>
          </p:cNvSpPr>
          <p:nvPr>
            <p:ph type="title"/>
          </p:nvPr>
        </p:nvSpPr>
        <p:spPr>
          <a:xfrm>
            <a:off x="457200" y="274638"/>
            <a:ext cx="8229600" cy="1143000"/>
          </a:xfrm>
        </p:spPr>
        <p:txBody>
          <a:bodyPr/>
          <a:lstStyle/>
          <a:p>
            <a:r>
              <a:rPr lang="en-US" sz="4000" b="1" dirty="0"/>
              <a:t>Solving the problem in </a:t>
            </a:r>
            <a:r>
              <a:rPr lang="en-US" sz="4000" b="1" dirty="0">
                <a:solidFill>
                  <a:srgbClr val="7030A0"/>
                </a:solidFill>
              </a:rPr>
              <a:t>1-dimension</a:t>
            </a:r>
            <a:endParaRPr lang="en-US" sz="4000" dirty="0">
              <a:solidFill>
                <a:srgbClr val="7030A0"/>
              </a:solidFill>
            </a:endParaRPr>
          </a:p>
        </p:txBody>
      </p:sp>
    </p:spTree>
    <p:custDataLst>
      <p:tags r:id="rId1"/>
    </p:custDataLst>
    <p:extLst>
      <p:ext uri="{BB962C8B-B14F-4D97-AF65-F5344CB8AC3E}">
        <p14:creationId xmlns:p14="http://schemas.microsoft.com/office/powerpoint/2010/main" val="55392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Effect transition="in" filter="fade">
                                      <p:cBhvr>
                                        <p:cTn id="9" dur="1000"/>
                                        <p:tgtEl>
                                          <p:spTgt spid="44"/>
                                        </p:tgtEl>
                                      </p:cBhvr>
                                    </p:animEffect>
                                  </p:childTnLst>
                                </p:cTn>
                              </p:par>
                            </p:childTnLst>
                          </p:cTn>
                        </p:par>
                        <p:par>
                          <p:cTn id="10" fill="hold">
                            <p:stCondLst>
                              <p:cond delay="1000"/>
                            </p:stCondLst>
                            <p:childTnLst>
                              <p:par>
                                <p:cTn id="11" presetID="2" presetClass="exit" presetSubtype="4" fill="hold" grpId="0" nodeType="afterEffect">
                                  <p:stCondLst>
                                    <p:cond delay="0"/>
                                  </p:stCondLst>
                                  <p:childTnLst>
                                    <p:anim calcmode="lin" valueType="num">
                                      <p:cBhvr additive="base">
                                        <p:cTn id="12" dur="500"/>
                                        <p:tgtEl>
                                          <p:spTgt spid="118"/>
                                        </p:tgtEl>
                                        <p:attrNameLst>
                                          <p:attrName>ppt_x</p:attrName>
                                        </p:attrNameLst>
                                      </p:cBhvr>
                                      <p:tavLst>
                                        <p:tav tm="0">
                                          <p:val>
                                            <p:strVal val="ppt_x"/>
                                          </p:val>
                                        </p:tav>
                                        <p:tav tm="100000">
                                          <p:val>
                                            <p:strVal val="ppt_x"/>
                                          </p:val>
                                        </p:tav>
                                      </p:tavLst>
                                    </p:anim>
                                    <p:anim calcmode="lin" valueType="num">
                                      <p:cBhvr additive="base">
                                        <p:cTn id="13" dur="500"/>
                                        <p:tgtEl>
                                          <p:spTgt spid="118"/>
                                        </p:tgtEl>
                                        <p:attrNameLst>
                                          <p:attrName>ppt_y</p:attrName>
                                        </p:attrNameLst>
                                      </p:cBhvr>
                                      <p:tavLst>
                                        <p:tav tm="0">
                                          <p:val>
                                            <p:strVal val="ppt_y"/>
                                          </p:val>
                                        </p:tav>
                                        <p:tav tm="100000">
                                          <p:val>
                                            <p:strVal val="1+ppt_h/2"/>
                                          </p:val>
                                        </p:tav>
                                      </p:tavLst>
                                    </p:anim>
                                    <p:set>
                                      <p:cBhvr>
                                        <p:cTn id="14" dur="1" fill="hold">
                                          <p:stCondLst>
                                            <p:cond delay="499"/>
                                          </p:stCondLst>
                                        </p:cTn>
                                        <p:tgtEl>
                                          <p:spTgt spid="118"/>
                                        </p:tgtEl>
                                        <p:attrNameLst>
                                          <p:attrName>style.visibility</p:attrName>
                                        </p:attrNameLst>
                                      </p:cBhvr>
                                      <p:to>
                                        <p:strVal val="hidden"/>
                                      </p:to>
                                    </p:set>
                                  </p:childTnLst>
                                </p:cTn>
                              </p:par>
                              <p:par>
                                <p:cTn id="15" presetID="2" presetClass="exit" presetSubtype="8" fill="hold" nodeType="withEffect">
                                  <p:stCondLst>
                                    <p:cond delay="0"/>
                                  </p:stCondLst>
                                  <p:childTnLst>
                                    <p:anim calcmode="lin" valueType="num">
                                      <p:cBhvr additive="base">
                                        <p:cTn id="16" dur="500"/>
                                        <p:tgtEl>
                                          <p:spTgt spid="54"/>
                                        </p:tgtEl>
                                        <p:attrNameLst>
                                          <p:attrName>ppt_x</p:attrName>
                                        </p:attrNameLst>
                                      </p:cBhvr>
                                      <p:tavLst>
                                        <p:tav tm="0">
                                          <p:val>
                                            <p:strVal val="ppt_x"/>
                                          </p:val>
                                        </p:tav>
                                        <p:tav tm="100000">
                                          <p:val>
                                            <p:strVal val="0-ppt_w/2"/>
                                          </p:val>
                                        </p:tav>
                                      </p:tavLst>
                                    </p:anim>
                                    <p:anim calcmode="lin" valueType="num">
                                      <p:cBhvr additive="base">
                                        <p:cTn id="17" dur="500"/>
                                        <p:tgtEl>
                                          <p:spTgt spid="54"/>
                                        </p:tgtEl>
                                        <p:attrNameLst>
                                          <p:attrName>ppt_y</p:attrName>
                                        </p:attrNameLst>
                                      </p:cBhvr>
                                      <p:tavLst>
                                        <p:tav tm="0">
                                          <p:val>
                                            <p:strVal val="ppt_y"/>
                                          </p:val>
                                        </p:tav>
                                        <p:tav tm="100000">
                                          <p:val>
                                            <p:strVal val="ppt_y"/>
                                          </p:val>
                                        </p:tav>
                                      </p:tavLst>
                                    </p:anim>
                                    <p:set>
                                      <p:cBhvr>
                                        <p:cTn id="18" dur="1" fill="hold">
                                          <p:stCondLst>
                                            <p:cond delay="499"/>
                                          </p:stCondLst>
                                        </p:cTn>
                                        <p:tgtEl>
                                          <p:spTgt spid="5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down)">
                                      <p:cBhvr>
                                        <p:cTn id="23" dur="500"/>
                                        <p:tgtEl>
                                          <p:spTgt spid="9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97"/>
                                        </p:tgtEl>
                                      </p:cBhvr>
                                    </p:animEffect>
                                    <p:set>
                                      <p:cBhvr>
                                        <p:cTn id="28" dur="1" fill="hold">
                                          <p:stCondLst>
                                            <p:cond delay="499"/>
                                          </p:stCondLst>
                                        </p:cTn>
                                        <p:tgtEl>
                                          <p:spTgt spid="9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1000"/>
                                        <p:tgtEl>
                                          <p:spTgt spid="93"/>
                                        </p:tgtEl>
                                      </p:cBhvr>
                                    </p:animEffect>
                                    <p:anim calcmode="lin" valueType="num">
                                      <p:cBhvr>
                                        <p:cTn id="34" dur="1000" fill="hold"/>
                                        <p:tgtEl>
                                          <p:spTgt spid="93"/>
                                        </p:tgtEl>
                                        <p:attrNameLst>
                                          <p:attrName>ppt_x</p:attrName>
                                        </p:attrNameLst>
                                      </p:cBhvr>
                                      <p:tavLst>
                                        <p:tav tm="0">
                                          <p:val>
                                            <p:strVal val="#ppt_x"/>
                                          </p:val>
                                        </p:tav>
                                        <p:tav tm="100000">
                                          <p:val>
                                            <p:strVal val="#ppt_x"/>
                                          </p:val>
                                        </p:tav>
                                      </p:tavLst>
                                    </p:anim>
                                    <p:anim calcmode="lin" valueType="num">
                                      <p:cBhvr>
                                        <p:cTn id="35" dur="1000" fill="hold"/>
                                        <p:tgtEl>
                                          <p:spTgt spid="9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1000"/>
                                        <p:tgtEl>
                                          <p:spTgt spid="72"/>
                                        </p:tgtEl>
                                      </p:cBhvr>
                                    </p:animEffect>
                                    <p:anim calcmode="lin" valueType="num">
                                      <p:cBhvr>
                                        <p:cTn id="39" dur="1000" fill="hold"/>
                                        <p:tgtEl>
                                          <p:spTgt spid="72"/>
                                        </p:tgtEl>
                                        <p:attrNameLst>
                                          <p:attrName>ppt_x</p:attrName>
                                        </p:attrNameLst>
                                      </p:cBhvr>
                                      <p:tavLst>
                                        <p:tav tm="0">
                                          <p:val>
                                            <p:strVal val="#ppt_x"/>
                                          </p:val>
                                        </p:tav>
                                        <p:tav tm="100000">
                                          <p:val>
                                            <p:strVal val="#ppt_x"/>
                                          </p:val>
                                        </p:tav>
                                      </p:tavLst>
                                    </p:anim>
                                    <p:anim calcmode="lin" valueType="num">
                                      <p:cBhvr>
                                        <p:cTn id="40"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1000" fill="hold"/>
                                        <p:tgtEl>
                                          <p:spTgt spid="70"/>
                                        </p:tgtEl>
                                        <p:attrNameLst>
                                          <p:attrName>ppt_x</p:attrName>
                                        </p:attrNameLst>
                                      </p:cBhvr>
                                      <p:tavLst>
                                        <p:tav tm="0">
                                          <p:val>
                                            <p:strVal val="0-#ppt_w/2"/>
                                          </p:val>
                                        </p:tav>
                                        <p:tav tm="100000">
                                          <p:val>
                                            <p:strVal val="#ppt_x"/>
                                          </p:val>
                                        </p:tav>
                                      </p:tavLst>
                                    </p:anim>
                                    <p:anim calcmode="lin" valueType="num">
                                      <p:cBhvr additive="base">
                                        <p:cTn id="46" dur="10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1000" fill="hold"/>
                                        <p:tgtEl>
                                          <p:spTgt spid="71"/>
                                        </p:tgtEl>
                                        <p:attrNameLst>
                                          <p:attrName>ppt_x</p:attrName>
                                        </p:attrNameLst>
                                      </p:cBhvr>
                                      <p:tavLst>
                                        <p:tav tm="0">
                                          <p:val>
                                            <p:strVal val="1+#ppt_w/2"/>
                                          </p:val>
                                        </p:tav>
                                        <p:tav tm="100000">
                                          <p:val>
                                            <p:strVal val="#ppt_x"/>
                                          </p:val>
                                        </p:tav>
                                      </p:tavLst>
                                    </p:anim>
                                    <p:anim calcmode="lin" valueType="num">
                                      <p:cBhvr additive="base">
                                        <p:cTn id="52" dur="10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70" grpId="0" animBg="1"/>
      <p:bldP spid="71" grpId="0" animBg="1"/>
      <p:bldP spid="97" grpId="0" animBg="1"/>
      <p:bldP spid="97" grpId="1" animBg="1"/>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0B1A08B7-400B-1C4E-9A56-8401DBFD04FD}"/>
              </a:ext>
            </a:extLst>
          </p:cNvPr>
          <p:cNvCxnSpPr>
            <a:cxnSpLocks/>
          </p:cNvCxnSpPr>
          <p:nvPr/>
        </p:nvCxnSpPr>
        <p:spPr>
          <a:xfrm flipV="1">
            <a:off x="-228600" y="6126163"/>
            <a:ext cx="8915400" cy="7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4000" b="1" dirty="0"/>
              <a:t>Solving the problem in </a:t>
            </a:r>
            <a:r>
              <a:rPr lang="en-US" sz="4000" b="1" dirty="0">
                <a:solidFill>
                  <a:srgbClr val="7030A0"/>
                </a:solidFill>
              </a:rPr>
              <a:t>1-dimension</a:t>
            </a:r>
            <a:endParaRPr lang="en-US" sz="4000"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
        <p:nvSpPr>
          <p:cNvPr id="34" name="Oval 33"/>
          <p:cNvSpPr/>
          <p:nvPr/>
        </p:nvSpPr>
        <p:spPr>
          <a:xfrm>
            <a:off x="3276600" y="60493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69162" y="606562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32110" y="60750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54188" y="606562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30835" y="60531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17731" y="60750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3453" y="60493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65546" y="606374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39445" y="605938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139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73114" y="6064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01683" y="604370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543800" y="604199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35854" y="606637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65599" y="60695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6" name="Oval 85"/>
          <p:cNvSpPr/>
          <p:nvPr/>
        </p:nvSpPr>
        <p:spPr>
          <a:xfrm>
            <a:off x="4059148" y="606776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70527" y="60369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418317"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8" name="Oval 87"/>
          <p:cNvSpPr/>
          <p:nvPr/>
        </p:nvSpPr>
        <p:spPr>
          <a:xfrm>
            <a:off x="4699143" y="606637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C18E36D9-65DF-5B23-41DC-D029E8D9000D}"/>
                  </a:ext>
                </a:extLst>
              </p:cNvPr>
              <p:cNvSpPr txBox="1"/>
              <p:nvPr/>
            </p:nvSpPr>
            <p:spPr>
              <a:xfrm>
                <a:off x="1025018" y="610980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C18E36D9-65DF-5B23-41DC-D029E8D9000D}"/>
                  </a:ext>
                </a:extLst>
              </p:cNvPr>
              <p:cNvSpPr txBox="1">
                <a:spLocks noRot="1" noChangeAspect="1" noMove="1" noResize="1" noEditPoints="1" noAdjustHandles="1" noChangeArrowheads="1" noChangeShapeType="1" noTextEdit="1"/>
              </p:cNvSpPr>
              <p:nvPr/>
            </p:nvSpPr>
            <p:spPr>
              <a:xfrm>
                <a:off x="1025018" y="6109807"/>
                <a:ext cx="367986" cy="369332"/>
              </a:xfrm>
              <a:prstGeom prst="rect">
                <a:avLst/>
              </a:prstGeom>
              <a:blipFill>
                <a:blip r:embed="rId4"/>
                <a:stretch>
                  <a:fillRect/>
                </a:stretch>
              </a:blipFill>
            </p:spPr>
            <p:txBody>
              <a:bodyPr/>
              <a:lstStyle/>
              <a:p>
                <a:r>
                  <a:rPr lang="en-IN">
                    <a:noFill/>
                  </a:rPr>
                  <a:t> </a:t>
                </a:r>
              </a:p>
            </p:txBody>
          </p:sp>
        </mc:Fallback>
      </mc:AlternateContent>
      <p:sp>
        <p:nvSpPr>
          <p:cNvPr id="69" name="Rectangle 68">
            <a:extLst>
              <a:ext uri="{FF2B5EF4-FFF2-40B4-BE49-F238E27FC236}">
                <a16:creationId xmlns:a16="http://schemas.microsoft.com/office/drawing/2014/main" id="{6316C86A-321E-9135-1596-49FE37B73880}"/>
              </a:ext>
            </a:extLst>
          </p:cNvPr>
          <p:cNvSpPr/>
          <p:nvPr/>
        </p:nvSpPr>
        <p:spPr>
          <a:xfrm>
            <a:off x="763130" y="6131052"/>
            <a:ext cx="7942719" cy="5679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F4355F13-701B-BC89-6B28-640182AD46F4}"/>
              </a:ext>
            </a:extLst>
          </p:cNvPr>
          <p:cNvSpPr txBox="1"/>
          <p:nvPr/>
        </p:nvSpPr>
        <p:spPr>
          <a:xfrm>
            <a:off x="690880" y="6412468"/>
            <a:ext cx="1338764" cy="369332"/>
          </a:xfrm>
          <a:prstGeom prst="rect">
            <a:avLst/>
          </a:prstGeom>
          <a:solidFill>
            <a:srgbClr val="92D050"/>
          </a:solidFill>
        </p:spPr>
        <p:txBody>
          <a:bodyPr wrap="none" rtlCol="0">
            <a:spAutoFit/>
          </a:bodyPr>
          <a:lstStyle/>
          <a:p>
            <a:r>
              <a:rPr lang="en-US" dirty="0"/>
              <a:t>Left half set </a:t>
            </a:r>
          </a:p>
        </p:txBody>
      </p:sp>
      <p:sp>
        <p:nvSpPr>
          <p:cNvPr id="71" name="TextBox 70">
            <a:extLst>
              <a:ext uri="{FF2B5EF4-FFF2-40B4-BE49-F238E27FC236}">
                <a16:creationId xmlns:a16="http://schemas.microsoft.com/office/drawing/2014/main" id="{66619202-C862-B114-14AF-62009AECEA7E}"/>
              </a:ext>
            </a:extLst>
          </p:cNvPr>
          <p:cNvSpPr txBox="1"/>
          <p:nvPr/>
        </p:nvSpPr>
        <p:spPr>
          <a:xfrm>
            <a:off x="7365816" y="6412468"/>
            <a:ext cx="1463734" cy="369332"/>
          </a:xfrm>
          <a:prstGeom prst="rect">
            <a:avLst/>
          </a:prstGeom>
          <a:solidFill>
            <a:srgbClr val="92D050"/>
          </a:solidFill>
        </p:spPr>
        <p:txBody>
          <a:bodyPr wrap="none" rtlCol="0">
            <a:spAutoFit/>
          </a:bodyPr>
          <a:lstStyle/>
          <a:p>
            <a:r>
              <a:rPr lang="en-US" dirty="0"/>
              <a:t>Right half set </a:t>
            </a:r>
          </a:p>
        </p:txBody>
      </p:sp>
      <p:grpSp>
        <p:nvGrpSpPr>
          <p:cNvPr id="72" name="Group 71">
            <a:extLst>
              <a:ext uri="{FF2B5EF4-FFF2-40B4-BE49-F238E27FC236}">
                <a16:creationId xmlns:a16="http://schemas.microsoft.com/office/drawing/2014/main" id="{0F8B306F-B308-89FD-DA8C-47B919BD8B47}"/>
              </a:ext>
            </a:extLst>
          </p:cNvPr>
          <p:cNvGrpSpPr/>
          <p:nvPr/>
        </p:nvGrpSpPr>
        <p:grpSpPr>
          <a:xfrm>
            <a:off x="4648200" y="6131052"/>
            <a:ext cx="3810000" cy="726948"/>
            <a:chOff x="685800" y="5978652"/>
            <a:chExt cx="3810000" cy="726948"/>
          </a:xfrm>
        </p:grpSpPr>
        <p:sp>
          <p:nvSpPr>
            <p:cNvPr id="80" name="Right Brace 79">
              <a:extLst>
                <a:ext uri="{FF2B5EF4-FFF2-40B4-BE49-F238E27FC236}">
                  <a16:creationId xmlns:a16="http://schemas.microsoft.com/office/drawing/2014/main" id="{2AB2B866-FA00-0CE0-EF8C-3FE8109B5294}"/>
                </a:ext>
              </a:extLst>
            </p:cNvPr>
            <p:cNvSpPr/>
            <p:nvPr/>
          </p:nvSpPr>
          <p:spPr>
            <a:xfrm rot="5400000">
              <a:off x="2417826" y="4246626"/>
              <a:ext cx="345948" cy="3810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B4224D3A-52EB-E12C-392E-D2AB7FE72CAB}"/>
                    </a:ext>
                  </a:extLst>
                </p:cNvPr>
                <p:cNvSpPr txBox="1"/>
                <p:nvPr/>
              </p:nvSpPr>
              <p:spPr>
                <a:xfrm>
                  <a:off x="2209800" y="6245218"/>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72" name="TextBox 71"/>
                <p:cNvSpPr txBox="1">
                  <a:spLocks noRot="1" noChangeAspect="1" noMove="1" noResize="1" noEditPoints="1" noAdjustHandles="1" noChangeArrowheads="1" noChangeShapeType="1" noTextEdit="1"/>
                </p:cNvSpPr>
                <p:nvPr/>
              </p:nvSpPr>
              <p:spPr>
                <a:xfrm>
                  <a:off x="2209800" y="6245218"/>
                  <a:ext cx="1036951" cy="460382"/>
                </a:xfrm>
                <a:prstGeom prst="rect">
                  <a:avLst/>
                </a:prstGeom>
                <a:blipFill>
                  <a:blip r:embed="rId6"/>
                  <a:stretch>
                    <a:fillRect l="-1765" r="-5294" b="-7895"/>
                  </a:stretch>
                </a:blipFill>
              </p:spPr>
              <p:txBody>
                <a:bodyPr/>
                <a:lstStyle/>
                <a:p>
                  <a:r>
                    <a:rPr lang="en-US">
                      <a:noFill/>
                    </a:rPr>
                    <a:t> </a:t>
                  </a:r>
                </a:p>
              </p:txBody>
            </p:sp>
          </mc:Fallback>
        </mc:AlternateContent>
      </p:grpSp>
      <p:grpSp>
        <p:nvGrpSpPr>
          <p:cNvPr id="93" name="Group 92">
            <a:extLst>
              <a:ext uri="{FF2B5EF4-FFF2-40B4-BE49-F238E27FC236}">
                <a16:creationId xmlns:a16="http://schemas.microsoft.com/office/drawing/2014/main" id="{DDB6A287-FE29-8F0A-1A95-68CF0A6A18D6}"/>
              </a:ext>
            </a:extLst>
          </p:cNvPr>
          <p:cNvGrpSpPr/>
          <p:nvPr/>
        </p:nvGrpSpPr>
        <p:grpSpPr>
          <a:xfrm>
            <a:off x="742950" y="6131052"/>
            <a:ext cx="3810000" cy="726948"/>
            <a:chOff x="685800" y="5978652"/>
            <a:chExt cx="3810000" cy="726948"/>
          </a:xfrm>
        </p:grpSpPr>
        <p:sp>
          <p:nvSpPr>
            <p:cNvPr id="94" name="Right Brace 93">
              <a:extLst>
                <a:ext uri="{FF2B5EF4-FFF2-40B4-BE49-F238E27FC236}">
                  <a16:creationId xmlns:a16="http://schemas.microsoft.com/office/drawing/2014/main" id="{ABFABE8B-4F3B-9BF0-9CDA-FD47B9A9E697}"/>
                </a:ext>
              </a:extLst>
            </p:cNvPr>
            <p:cNvSpPr/>
            <p:nvPr/>
          </p:nvSpPr>
          <p:spPr>
            <a:xfrm rot="5400000">
              <a:off x="2417826" y="4246626"/>
              <a:ext cx="345948" cy="3810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F314FB0B-DC55-2C1B-B2AA-8CD99250A5E1}"/>
                    </a:ext>
                  </a:extLst>
                </p:cNvPr>
                <p:cNvSpPr txBox="1"/>
                <p:nvPr/>
              </p:nvSpPr>
              <p:spPr>
                <a:xfrm>
                  <a:off x="2209800" y="6245218"/>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6" name="TextBox 5"/>
                <p:cNvSpPr txBox="1">
                  <a:spLocks noRot="1" noChangeAspect="1" noMove="1" noResize="1" noEditPoints="1" noAdjustHandles="1" noChangeArrowheads="1" noChangeShapeType="1" noTextEdit="1"/>
                </p:cNvSpPr>
                <p:nvPr/>
              </p:nvSpPr>
              <p:spPr>
                <a:xfrm>
                  <a:off x="2209800" y="6245218"/>
                  <a:ext cx="1036951" cy="460382"/>
                </a:xfrm>
                <a:prstGeom prst="rect">
                  <a:avLst/>
                </a:prstGeom>
                <a:blipFill>
                  <a:blip r:embed="rId5"/>
                  <a:stretch>
                    <a:fillRect l="-1765" r="-5294" b="-7895"/>
                  </a:stretch>
                </a:blipFill>
              </p:spPr>
              <p:txBody>
                <a:bodyPr/>
                <a:lstStyle/>
                <a:p>
                  <a:r>
                    <a:rPr lang="en-US">
                      <a:noFill/>
                    </a:rPr>
                    <a:t> </a:t>
                  </a:r>
                </a:p>
              </p:txBody>
            </p:sp>
          </mc:Fallback>
        </mc:AlternateContent>
      </p:grpSp>
      <p:sp>
        <p:nvSpPr>
          <p:cNvPr id="97" name="Oval 96">
            <a:extLst>
              <a:ext uri="{FF2B5EF4-FFF2-40B4-BE49-F238E27FC236}">
                <a16:creationId xmlns:a16="http://schemas.microsoft.com/office/drawing/2014/main" id="{7FFDAE03-FE9E-B45D-A698-D4BF8F50FFC7}"/>
              </a:ext>
            </a:extLst>
          </p:cNvPr>
          <p:cNvSpPr/>
          <p:nvPr/>
        </p:nvSpPr>
        <p:spPr>
          <a:xfrm>
            <a:off x="4334195" y="5993419"/>
            <a:ext cx="218537" cy="1957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E24EB33-A991-8830-5B95-675524EE1FB4}"/>
              </a:ext>
            </a:extLst>
          </p:cNvPr>
          <p:cNvSpPr/>
          <p:nvPr/>
        </p:nvSpPr>
        <p:spPr>
          <a:xfrm>
            <a:off x="4620275" y="6010670"/>
            <a:ext cx="218537" cy="1957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79191A5-5952-953D-51A6-EEAD783DA8CF}"/>
              </a:ext>
            </a:extLst>
          </p:cNvPr>
          <p:cNvSpPr/>
          <p:nvPr/>
        </p:nvSpPr>
        <p:spPr>
          <a:xfrm>
            <a:off x="49530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135C4D5A-4E3B-AD93-0155-6B2B9636D0B9}"/>
              </a:ext>
            </a:extLst>
          </p:cNvPr>
          <p:cNvSpPr/>
          <p:nvPr/>
        </p:nvSpPr>
        <p:spPr>
          <a:xfrm>
            <a:off x="6742200" y="603951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46" name="Straight Connector 45">
            <a:extLst>
              <a:ext uri="{FF2B5EF4-FFF2-40B4-BE49-F238E27FC236}">
                <a16:creationId xmlns:a16="http://schemas.microsoft.com/office/drawing/2014/main" id="{E1B4D5AC-E448-95CB-1527-CD75672D60F0}"/>
              </a:ext>
            </a:extLst>
          </p:cNvPr>
          <p:cNvCxnSpPr>
            <a:cxnSpLocks/>
          </p:cNvCxnSpPr>
          <p:nvPr/>
        </p:nvCxnSpPr>
        <p:spPr>
          <a:xfrm>
            <a:off x="1964773" y="4340218"/>
            <a:ext cx="0" cy="2057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6F4CD08-6E10-6AA2-0813-DD8746F2F3C9}"/>
              </a:ext>
            </a:extLst>
          </p:cNvPr>
          <p:cNvCxnSpPr>
            <a:cxnSpLocks/>
          </p:cNvCxnSpPr>
          <p:nvPr/>
        </p:nvCxnSpPr>
        <p:spPr>
          <a:xfrm>
            <a:off x="6781800" y="4343400"/>
            <a:ext cx="0" cy="2057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F722922-8405-D0C8-FA3C-0C33D6B97281}"/>
              </a:ext>
            </a:extLst>
          </p:cNvPr>
          <p:cNvCxnSpPr>
            <a:cxnSpLocks/>
          </p:cNvCxnSpPr>
          <p:nvPr/>
        </p:nvCxnSpPr>
        <p:spPr>
          <a:xfrm>
            <a:off x="6966305" y="4343400"/>
            <a:ext cx="0" cy="2057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856CC19-F540-5AEC-4469-F2F6F7687D99}"/>
              </a:ext>
            </a:extLst>
          </p:cNvPr>
          <p:cNvSpPr/>
          <p:nvPr/>
        </p:nvSpPr>
        <p:spPr>
          <a:xfrm>
            <a:off x="2084155" y="605938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D0DA695B-DF08-5E05-761D-B3AEDB7DDB43}"/>
              </a:ext>
            </a:extLst>
          </p:cNvPr>
          <p:cNvCxnSpPr>
            <a:cxnSpLocks/>
          </p:cNvCxnSpPr>
          <p:nvPr/>
        </p:nvCxnSpPr>
        <p:spPr>
          <a:xfrm>
            <a:off x="2107485" y="4340218"/>
            <a:ext cx="0" cy="2057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949773-4DA2-939E-39E4-6B30733EBBA9}"/>
              </a:ext>
            </a:extLst>
          </p:cNvPr>
          <p:cNvCxnSpPr>
            <a:cxnSpLocks/>
          </p:cNvCxnSpPr>
          <p:nvPr/>
        </p:nvCxnSpPr>
        <p:spPr>
          <a:xfrm>
            <a:off x="4418317" y="4355068"/>
            <a:ext cx="0" cy="2057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B31A4EC-512E-895E-320C-57E5702258DE}"/>
              </a:ext>
            </a:extLst>
          </p:cNvPr>
          <p:cNvCxnSpPr>
            <a:cxnSpLocks/>
          </p:cNvCxnSpPr>
          <p:nvPr/>
        </p:nvCxnSpPr>
        <p:spPr>
          <a:xfrm>
            <a:off x="4724400" y="4340218"/>
            <a:ext cx="0" cy="2057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C40829E-25B3-ACD1-39A2-0875C425F1E5}"/>
              </a:ext>
            </a:extLst>
          </p:cNvPr>
          <p:cNvCxnSpPr>
            <a:cxnSpLocks/>
          </p:cNvCxnSpPr>
          <p:nvPr/>
        </p:nvCxnSpPr>
        <p:spPr>
          <a:xfrm flipH="1">
            <a:off x="1939445" y="4316503"/>
            <a:ext cx="182810" cy="0"/>
          </a:xfrm>
          <a:prstGeom prst="straightConnector1">
            <a:avLst/>
          </a:prstGeom>
          <a:ln w="952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FA7F65-C461-9120-8340-87DA20E956AE}"/>
              </a:ext>
            </a:extLst>
          </p:cNvPr>
          <p:cNvCxnSpPr>
            <a:cxnSpLocks/>
          </p:cNvCxnSpPr>
          <p:nvPr/>
        </p:nvCxnSpPr>
        <p:spPr>
          <a:xfrm flipH="1">
            <a:off x="6742200" y="4363812"/>
            <a:ext cx="224105" cy="0"/>
          </a:xfrm>
          <a:prstGeom prst="straightConnector1">
            <a:avLst/>
          </a:prstGeom>
          <a:ln w="952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2CD1558-528B-A170-B501-BDA97DC62AC3}"/>
              </a:ext>
            </a:extLst>
          </p:cNvPr>
          <p:cNvCxnSpPr>
            <a:cxnSpLocks/>
          </p:cNvCxnSpPr>
          <p:nvPr/>
        </p:nvCxnSpPr>
        <p:spPr>
          <a:xfrm flipH="1" flipV="1">
            <a:off x="4418317" y="4355068"/>
            <a:ext cx="316172" cy="8744"/>
          </a:xfrm>
          <a:prstGeom prst="straightConnector1">
            <a:avLst/>
          </a:prstGeom>
          <a:ln w="952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ED5F315-5881-5209-B8A4-42C4AAF4F67B}"/>
                  </a:ext>
                </a:extLst>
              </p:cNvPr>
              <p:cNvSpPr txBox="1"/>
              <p:nvPr/>
            </p:nvSpPr>
            <p:spPr>
              <a:xfrm>
                <a:off x="1797551" y="3938383"/>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54" name="TextBox 53">
                <a:extLst>
                  <a:ext uri="{FF2B5EF4-FFF2-40B4-BE49-F238E27FC236}">
                    <a16:creationId xmlns:a16="http://schemas.microsoft.com/office/drawing/2014/main" id="{0ED5F315-5881-5209-B8A4-42C4AAF4F67B}"/>
                  </a:ext>
                </a:extLst>
              </p:cNvPr>
              <p:cNvSpPr txBox="1">
                <a:spLocks noRot="1" noChangeAspect="1" noMove="1" noResize="1" noEditPoints="1" noAdjustHandles="1" noChangeArrowheads="1" noChangeShapeType="1" noTextEdit="1"/>
              </p:cNvSpPr>
              <p:nvPr/>
            </p:nvSpPr>
            <p:spPr>
              <a:xfrm>
                <a:off x="1797551" y="3938383"/>
                <a:ext cx="476349"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9A693FA-BE24-118F-4061-5D3827E48FA3}"/>
                  </a:ext>
                </a:extLst>
              </p:cNvPr>
              <p:cNvSpPr txBox="1"/>
              <p:nvPr/>
            </p:nvSpPr>
            <p:spPr>
              <a:xfrm>
                <a:off x="6616077" y="3994480"/>
                <a:ext cx="4987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panose="02040503050406030204" pitchFamily="18" charset="0"/>
                            </a:rPr>
                            <m:t>𝑹</m:t>
                          </m:r>
                        </m:sub>
                      </m:sSub>
                    </m:oMath>
                  </m:oMathPara>
                </a14:m>
                <a:endParaRPr lang="en-US" b="1" dirty="0"/>
              </a:p>
            </p:txBody>
          </p:sp>
        </mc:Choice>
        <mc:Fallback xmlns="">
          <p:sp>
            <p:nvSpPr>
              <p:cNvPr id="55" name="TextBox 54">
                <a:extLst>
                  <a:ext uri="{FF2B5EF4-FFF2-40B4-BE49-F238E27FC236}">
                    <a16:creationId xmlns:a16="http://schemas.microsoft.com/office/drawing/2014/main" id="{89A693FA-BE24-118F-4061-5D3827E48FA3}"/>
                  </a:ext>
                </a:extLst>
              </p:cNvPr>
              <p:cNvSpPr txBox="1">
                <a:spLocks noRot="1" noChangeAspect="1" noMove="1" noResize="1" noEditPoints="1" noAdjustHandles="1" noChangeArrowheads="1" noChangeShapeType="1" noTextEdit="1"/>
              </p:cNvSpPr>
              <p:nvPr/>
            </p:nvSpPr>
            <p:spPr>
              <a:xfrm>
                <a:off x="6616077" y="3994480"/>
                <a:ext cx="498790" cy="369332"/>
              </a:xfrm>
              <a:prstGeom prst="rect">
                <a:avLst/>
              </a:prstGeom>
              <a:blipFill>
                <a:blip r:embed="rId8"/>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997876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par>
                                <p:cTn id="8" presetID="22" presetClass="entr" presetSubtype="4"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500"/>
                                        <p:tgtEl>
                                          <p:spTgt spid="6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par>
                                <p:cTn id="24" presetID="22" presetClass="entr" presetSubtype="4"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down)">
                                      <p:cBhvr>
                                        <p:cTn id="26" dur="500"/>
                                        <p:tgtEl>
                                          <p:spTgt spid="58"/>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66"/>
                                        </p:tgtEl>
                                        <p:attrNameLst>
                                          <p:attrName>style.visibility</p:attrName>
                                        </p:attrNameLst>
                                      </p:cBhvr>
                                      <p:to>
                                        <p:strVal val="visible"/>
                                      </p:to>
                                    </p:set>
                                    <p:anim calcmode="lin" valueType="num">
                                      <p:cBhvr>
                                        <p:cTn id="30" dur="500" fill="hold"/>
                                        <p:tgtEl>
                                          <p:spTgt spid="66"/>
                                        </p:tgtEl>
                                        <p:attrNameLst>
                                          <p:attrName>ppt_w</p:attrName>
                                        </p:attrNameLst>
                                      </p:cBhvr>
                                      <p:tavLst>
                                        <p:tav tm="0">
                                          <p:val>
                                            <p:fltVal val="0"/>
                                          </p:val>
                                        </p:tav>
                                        <p:tav tm="100000">
                                          <p:val>
                                            <p:strVal val="#ppt_w"/>
                                          </p:val>
                                        </p:tav>
                                      </p:tavLst>
                                    </p:anim>
                                    <p:anim calcmode="lin" valueType="num">
                                      <p:cBhvr>
                                        <p:cTn id="31" dur="500" fill="hold"/>
                                        <p:tgtEl>
                                          <p:spTgt spid="66"/>
                                        </p:tgtEl>
                                        <p:attrNameLst>
                                          <p:attrName>ppt_h</p:attrName>
                                        </p:attrNameLst>
                                      </p:cBhvr>
                                      <p:tavLst>
                                        <p:tav tm="0">
                                          <p:val>
                                            <p:fltVal val="0"/>
                                          </p:val>
                                        </p:tav>
                                        <p:tav tm="100000">
                                          <p:val>
                                            <p:strVal val="#ppt_h"/>
                                          </p:val>
                                        </p:tav>
                                      </p:tavLst>
                                    </p:anim>
                                    <p:animEffect transition="in" filter="fade">
                                      <p:cBhvr>
                                        <p:cTn id="32" dur="500"/>
                                        <p:tgtEl>
                                          <p:spTgt spid="66"/>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wipe(down)">
                                      <p:cBhvr>
                                        <p:cTn id="41" dur="500"/>
                                        <p:tgtEl>
                                          <p:spTgt spid="9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down)">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ipe(down)">
                                      <p:cBhvr>
                                        <p:cTn id="55" dur="5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cBhvr>
                                        <p:cTn id="60" dur="500" fill="hold"/>
                                        <p:tgtEl>
                                          <p:spTgt spid="73"/>
                                        </p:tgtEl>
                                        <p:attrNameLst>
                                          <p:attrName>ppt_w</p:attrName>
                                        </p:attrNameLst>
                                      </p:cBhvr>
                                      <p:tavLst>
                                        <p:tav tm="0">
                                          <p:val>
                                            <p:fltVal val="0"/>
                                          </p:val>
                                        </p:tav>
                                        <p:tav tm="100000">
                                          <p:val>
                                            <p:strVal val="#ppt_w"/>
                                          </p:val>
                                        </p:tav>
                                      </p:tavLst>
                                    </p:anim>
                                    <p:anim calcmode="lin" valueType="num">
                                      <p:cBhvr>
                                        <p:cTn id="61" dur="500" fill="hold"/>
                                        <p:tgtEl>
                                          <p:spTgt spid="73"/>
                                        </p:tgtEl>
                                        <p:attrNameLst>
                                          <p:attrName>ppt_h</p:attrName>
                                        </p:attrNameLst>
                                      </p:cBhvr>
                                      <p:tavLst>
                                        <p:tav tm="0">
                                          <p:val>
                                            <p:fltVal val="0"/>
                                          </p:val>
                                        </p:tav>
                                        <p:tav tm="100000">
                                          <p:val>
                                            <p:strVal val="#ppt_h"/>
                                          </p:val>
                                        </p:tav>
                                      </p:tavLst>
                                    </p:anim>
                                    <p:animEffect transition="in" filter="fade">
                                      <p:cBhvr>
                                        <p:cTn id="6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41" grpId="0" animBg="1"/>
      <p:bldP spid="54" grpId="0"/>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0B1A08B7-400B-1C4E-9A56-8401DBFD04FD}"/>
              </a:ext>
            </a:extLst>
          </p:cNvPr>
          <p:cNvCxnSpPr>
            <a:cxnSpLocks/>
          </p:cNvCxnSpPr>
          <p:nvPr/>
        </p:nvCxnSpPr>
        <p:spPr>
          <a:xfrm flipV="1">
            <a:off x="-228600" y="6126163"/>
            <a:ext cx="8915400" cy="7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4000" b="1" dirty="0"/>
              <a:t>How to extend to </a:t>
            </a:r>
            <a:r>
              <a:rPr lang="en-US" sz="4000" b="1" dirty="0">
                <a:solidFill>
                  <a:srgbClr val="7030A0"/>
                </a:solidFill>
              </a:rPr>
              <a:t>2-dimensions</a:t>
            </a:r>
            <a:endParaRPr lang="en-US" sz="4000"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
        <p:nvSpPr>
          <p:cNvPr id="34" name="Oval 33"/>
          <p:cNvSpPr/>
          <p:nvPr/>
        </p:nvSpPr>
        <p:spPr>
          <a:xfrm>
            <a:off x="3276600" y="60493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69162" y="606562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32110" y="60750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54188" y="606562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30835" y="60531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17731" y="60750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3453" y="60493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65546" y="606374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39445" y="605938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139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73114" y="6064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01683" y="604370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543800" y="604199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35854" y="606637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65599" y="60695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6" name="Oval 85"/>
          <p:cNvSpPr/>
          <p:nvPr/>
        </p:nvSpPr>
        <p:spPr>
          <a:xfrm>
            <a:off x="4059148" y="606776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70527" y="603691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418317"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8" name="Oval 87"/>
          <p:cNvSpPr/>
          <p:nvPr/>
        </p:nvSpPr>
        <p:spPr>
          <a:xfrm>
            <a:off x="4699143" y="606637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C18E36D9-65DF-5B23-41DC-D029E8D9000D}"/>
                  </a:ext>
                </a:extLst>
              </p:cNvPr>
              <p:cNvSpPr txBox="1"/>
              <p:nvPr/>
            </p:nvSpPr>
            <p:spPr>
              <a:xfrm>
                <a:off x="1025018" y="610980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C18E36D9-65DF-5B23-41DC-D029E8D9000D}"/>
                  </a:ext>
                </a:extLst>
              </p:cNvPr>
              <p:cNvSpPr txBox="1">
                <a:spLocks noRot="1" noChangeAspect="1" noMove="1" noResize="1" noEditPoints="1" noAdjustHandles="1" noChangeArrowheads="1" noChangeShapeType="1" noTextEdit="1"/>
              </p:cNvSpPr>
              <p:nvPr/>
            </p:nvSpPr>
            <p:spPr>
              <a:xfrm>
                <a:off x="1025018" y="6109807"/>
                <a:ext cx="367986" cy="369332"/>
              </a:xfrm>
              <a:prstGeom prst="rect">
                <a:avLst/>
              </a:prstGeom>
              <a:blipFill>
                <a:blip r:embed="rId4"/>
                <a:stretch>
                  <a:fillRect/>
                </a:stretch>
              </a:blipFill>
            </p:spPr>
            <p:txBody>
              <a:bodyPr/>
              <a:lstStyle/>
              <a:p>
                <a:r>
                  <a:rPr lang="en-IN">
                    <a:noFill/>
                  </a:rPr>
                  <a:t> </a:t>
                </a:r>
              </a:p>
            </p:txBody>
          </p:sp>
        </mc:Fallback>
      </mc:AlternateContent>
      <p:sp>
        <p:nvSpPr>
          <p:cNvPr id="44" name="Oval 43">
            <a:extLst>
              <a:ext uri="{FF2B5EF4-FFF2-40B4-BE49-F238E27FC236}">
                <a16:creationId xmlns:a16="http://schemas.microsoft.com/office/drawing/2014/main" id="{D79191A5-5952-953D-51A6-EEAD783DA8CF}"/>
              </a:ext>
            </a:extLst>
          </p:cNvPr>
          <p:cNvSpPr/>
          <p:nvPr/>
        </p:nvSpPr>
        <p:spPr>
          <a:xfrm>
            <a:off x="4953000" y="605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135C4D5A-4E3B-AD93-0155-6B2B9636D0B9}"/>
              </a:ext>
            </a:extLst>
          </p:cNvPr>
          <p:cNvSpPr/>
          <p:nvPr/>
        </p:nvSpPr>
        <p:spPr>
          <a:xfrm>
            <a:off x="6742200" y="603951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a:extLst>
              <a:ext uri="{FF2B5EF4-FFF2-40B4-BE49-F238E27FC236}">
                <a16:creationId xmlns:a16="http://schemas.microsoft.com/office/drawing/2014/main" id="{9856CC19-F540-5AEC-4469-F2F6F7687D99}"/>
              </a:ext>
            </a:extLst>
          </p:cNvPr>
          <p:cNvSpPr/>
          <p:nvPr/>
        </p:nvSpPr>
        <p:spPr>
          <a:xfrm>
            <a:off x="2084155" y="605938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3575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0BF-6A0B-1A47-8718-085354CF6163}"/>
              </a:ext>
            </a:extLst>
          </p:cNvPr>
          <p:cNvSpPr>
            <a:spLocks noGrp="1"/>
          </p:cNvSpPr>
          <p:nvPr>
            <p:ph type="title"/>
          </p:nvPr>
        </p:nvSpPr>
        <p:spPr/>
        <p:txBody>
          <a:bodyPr/>
          <a:lstStyle/>
          <a:p>
            <a:r>
              <a:rPr lang="en-US" b="1" dirty="0">
                <a:solidFill>
                  <a:srgbClr val="006C31"/>
                </a:solidFill>
              </a:rPr>
              <a:t>Homework </a:t>
            </a:r>
            <a:r>
              <a:rPr lang="en-US" b="1" dirty="0"/>
              <a:t>from last class</a:t>
            </a:r>
          </a:p>
        </p:txBody>
      </p:sp>
      <p:sp>
        <p:nvSpPr>
          <p:cNvPr id="3" name="Content Placeholder 2">
            <a:extLst>
              <a:ext uri="{FF2B5EF4-FFF2-40B4-BE49-F238E27FC236}">
                <a16:creationId xmlns:a16="http://schemas.microsoft.com/office/drawing/2014/main" id="{6CBF97C5-916D-B54C-BBCE-DD883D62E023}"/>
              </a:ext>
            </a:extLst>
          </p:cNvPr>
          <p:cNvSpPr>
            <a:spLocks noGrp="1"/>
          </p:cNvSpPr>
          <p:nvPr>
            <p:ph idx="1"/>
          </p:nvPr>
        </p:nvSpPr>
        <p:spPr/>
        <p:txBody>
          <a:bodyPr/>
          <a:lstStyle/>
          <a:p>
            <a:endParaRPr lang="en-US" sz="2400" dirty="0"/>
          </a:p>
          <a:p>
            <a:endParaRPr lang="en-US" sz="2400" dirty="0"/>
          </a:p>
          <a:p>
            <a:pPr marL="457200" indent="-457200">
              <a:buFont typeface="+mj-lt"/>
              <a:buAutoNum type="arabicPeriod"/>
            </a:pPr>
            <a:r>
              <a:rPr lang="en-US" sz="2400" dirty="0"/>
              <a:t>The seat allocation algorithm for the </a:t>
            </a:r>
            <a:r>
              <a:rPr lang="en-US" sz="2400" b="1" dirty="0"/>
              <a:t>single merit list</a:t>
            </a:r>
            <a:r>
              <a:rPr lang="en-US" sz="2400" dirty="0"/>
              <a:t>.?</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Can you now </a:t>
            </a:r>
            <a:r>
              <a:rPr lang="en-US" sz="2400" u="sng" dirty="0"/>
              <a:t>tackle the problem</a:t>
            </a:r>
            <a:r>
              <a:rPr lang="en-US" sz="2400" dirty="0"/>
              <a:t> of multiple merit lists ?</a:t>
            </a:r>
          </a:p>
          <a:p>
            <a:endParaRPr lang="en-US" sz="2400" dirty="0"/>
          </a:p>
          <a:p>
            <a:endParaRPr lang="en-US" sz="2400" dirty="0"/>
          </a:p>
        </p:txBody>
      </p:sp>
      <p:sp>
        <p:nvSpPr>
          <p:cNvPr id="4" name="Slide Number Placeholder 3">
            <a:extLst>
              <a:ext uri="{FF2B5EF4-FFF2-40B4-BE49-F238E27FC236}">
                <a16:creationId xmlns:a16="http://schemas.microsoft.com/office/drawing/2014/main" id="{54258856-2A32-BA46-A7C3-602187ED9D7D}"/>
              </a:ext>
            </a:extLst>
          </p:cNvPr>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Tree>
    <p:extLst>
      <p:ext uri="{BB962C8B-B14F-4D97-AF65-F5344CB8AC3E}">
        <p14:creationId xmlns:p14="http://schemas.microsoft.com/office/powerpoint/2010/main" val="234341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125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1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0B1A08B7-400B-1C4E-9A56-8401DBFD04FD}"/>
              </a:ext>
            </a:extLst>
          </p:cNvPr>
          <p:cNvCxnSpPr>
            <a:cxnSpLocks/>
          </p:cNvCxnSpPr>
          <p:nvPr/>
        </p:nvCxnSpPr>
        <p:spPr>
          <a:xfrm>
            <a:off x="-152400" y="6126163"/>
            <a:ext cx="883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9F6AE9D-1AAD-574D-A68D-2F88674A9816}"/>
              </a:ext>
            </a:extLst>
          </p:cNvPr>
          <p:cNvCxnSpPr>
            <a:cxnSpLocks/>
          </p:cNvCxnSpPr>
          <p:nvPr/>
        </p:nvCxnSpPr>
        <p:spPr>
          <a:xfrm flipV="1">
            <a:off x="446042" y="1600200"/>
            <a:ext cx="11158" cy="541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4000" b="1" dirty="0"/>
              <a:t>The </a:t>
            </a:r>
            <a:r>
              <a:rPr lang="en-US" sz="4000" b="1" dirty="0">
                <a:solidFill>
                  <a:srgbClr val="7030A0"/>
                </a:solidFill>
              </a:rPr>
              <a:t>divide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8" name="Oval 87"/>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9" name="Oval 88"/>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C18E36D9-65DF-5B23-41DC-D029E8D9000D}"/>
                  </a:ext>
                </a:extLst>
              </p:cNvPr>
              <p:cNvSpPr txBox="1"/>
              <p:nvPr/>
            </p:nvSpPr>
            <p:spPr>
              <a:xfrm>
                <a:off x="1025018" y="610980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C18E36D9-65DF-5B23-41DC-D029E8D9000D}"/>
                  </a:ext>
                </a:extLst>
              </p:cNvPr>
              <p:cNvSpPr txBox="1">
                <a:spLocks noRot="1" noChangeAspect="1" noMove="1" noResize="1" noEditPoints="1" noAdjustHandles="1" noChangeArrowheads="1" noChangeShapeType="1" noTextEdit="1"/>
              </p:cNvSpPr>
              <p:nvPr/>
            </p:nvSpPr>
            <p:spPr>
              <a:xfrm>
                <a:off x="1025018" y="6109807"/>
                <a:ext cx="367986"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DA43BA6E-E10A-3C27-2C0F-C9F4EE30A74A}"/>
                  </a:ext>
                </a:extLst>
              </p:cNvPr>
              <p:cNvSpPr txBox="1"/>
              <p:nvPr/>
            </p:nvSpPr>
            <p:spPr>
              <a:xfrm flipH="1">
                <a:off x="152400" y="5313010"/>
                <a:ext cx="2936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18" name="TextBox 117">
                <a:extLst>
                  <a:ext uri="{FF2B5EF4-FFF2-40B4-BE49-F238E27FC236}">
                    <a16:creationId xmlns:a16="http://schemas.microsoft.com/office/drawing/2014/main" id="{DA43BA6E-E10A-3C27-2C0F-C9F4EE30A74A}"/>
                  </a:ext>
                </a:extLst>
              </p:cNvPr>
              <p:cNvSpPr txBox="1">
                <a:spLocks noRot="1" noChangeAspect="1" noMove="1" noResize="1" noEditPoints="1" noAdjustHandles="1" noChangeArrowheads="1" noChangeShapeType="1" noTextEdit="1"/>
              </p:cNvSpPr>
              <p:nvPr/>
            </p:nvSpPr>
            <p:spPr>
              <a:xfrm flipH="1">
                <a:off x="152400" y="5313010"/>
                <a:ext cx="293642" cy="369332"/>
              </a:xfrm>
              <a:prstGeom prst="rect">
                <a:avLst/>
              </a:prstGeom>
              <a:blipFill>
                <a:blip r:embed="rId5"/>
                <a:stretch>
                  <a:fillRect r="-4167" b="-6667"/>
                </a:stretch>
              </a:blipFill>
            </p:spPr>
            <p:txBody>
              <a:bodyPr/>
              <a:lstStyle/>
              <a:p>
                <a:r>
                  <a:rPr lang="en-IN">
                    <a:noFill/>
                  </a:rPr>
                  <a:t> </a:t>
                </a:r>
              </a:p>
            </p:txBody>
          </p:sp>
        </mc:Fallback>
      </mc:AlternateContent>
      <p:cxnSp>
        <p:nvCxnSpPr>
          <p:cNvPr id="54" name="Straight Connector 53">
            <a:extLst>
              <a:ext uri="{FF2B5EF4-FFF2-40B4-BE49-F238E27FC236}">
                <a16:creationId xmlns:a16="http://schemas.microsoft.com/office/drawing/2014/main" id="{857C0739-8AE9-5CBB-C32B-29FAFBB8F01A}"/>
              </a:ext>
            </a:extLst>
          </p:cNvPr>
          <p:cNvCxnSpPr>
            <a:cxnSpLocks/>
          </p:cNvCxnSpPr>
          <p:nvPr/>
        </p:nvCxnSpPr>
        <p:spPr>
          <a:xfrm>
            <a:off x="1783991" y="2547743"/>
            <a:ext cx="0" cy="3578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93AE4D5-D881-A8A7-6926-4C1DDF38D88B}"/>
              </a:ext>
            </a:extLst>
          </p:cNvPr>
          <p:cNvCxnSpPr>
            <a:cxnSpLocks/>
          </p:cNvCxnSpPr>
          <p:nvPr/>
        </p:nvCxnSpPr>
        <p:spPr>
          <a:xfrm>
            <a:off x="2015945" y="3314700"/>
            <a:ext cx="0" cy="2811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1E674C6-CB20-ACE7-FF16-64143ABC7F9C}"/>
              </a:ext>
            </a:extLst>
          </p:cNvPr>
          <p:cNvCxnSpPr>
            <a:cxnSpLocks/>
          </p:cNvCxnSpPr>
          <p:nvPr/>
        </p:nvCxnSpPr>
        <p:spPr>
          <a:xfrm>
            <a:off x="2171700" y="4038600"/>
            <a:ext cx="0" cy="2087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9F728F3-D540-EB13-E91A-D5457087EEE8}"/>
              </a:ext>
            </a:extLst>
          </p:cNvPr>
          <p:cNvCxnSpPr>
            <a:cxnSpLocks/>
          </p:cNvCxnSpPr>
          <p:nvPr/>
        </p:nvCxnSpPr>
        <p:spPr>
          <a:xfrm flipH="1">
            <a:off x="2764568" y="3726443"/>
            <a:ext cx="16733" cy="2399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6C463E8-B8FC-6C67-6AAB-3B83EBF29664}"/>
              </a:ext>
            </a:extLst>
          </p:cNvPr>
          <p:cNvCxnSpPr>
            <a:cxnSpLocks/>
          </p:cNvCxnSpPr>
          <p:nvPr/>
        </p:nvCxnSpPr>
        <p:spPr>
          <a:xfrm>
            <a:off x="2477316" y="2734043"/>
            <a:ext cx="8635" cy="3375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CB9333-7E01-4F56-A005-6796EE3F6D82}"/>
              </a:ext>
            </a:extLst>
          </p:cNvPr>
          <p:cNvCxnSpPr>
            <a:cxnSpLocks/>
          </p:cNvCxnSpPr>
          <p:nvPr/>
        </p:nvCxnSpPr>
        <p:spPr>
          <a:xfrm>
            <a:off x="3312160" y="2941638"/>
            <a:ext cx="0" cy="3168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3DF9D9-7437-0948-3598-8CA7B7E9947B}"/>
              </a:ext>
            </a:extLst>
          </p:cNvPr>
          <p:cNvCxnSpPr>
            <a:cxnSpLocks/>
          </p:cNvCxnSpPr>
          <p:nvPr/>
        </p:nvCxnSpPr>
        <p:spPr>
          <a:xfrm>
            <a:off x="3688580" y="3930473"/>
            <a:ext cx="7120" cy="2195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A38051E-562C-A699-ECA2-8A87D2AA5E02}"/>
              </a:ext>
            </a:extLst>
          </p:cNvPr>
          <p:cNvCxnSpPr/>
          <p:nvPr/>
        </p:nvCxnSpPr>
        <p:spPr>
          <a:xfrm flipH="1">
            <a:off x="4052070" y="3456940"/>
            <a:ext cx="31750" cy="2674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BF44CA6-2DCE-8DF3-E6E9-6378F0701D01}"/>
              </a:ext>
            </a:extLst>
          </p:cNvPr>
          <p:cNvCxnSpPr>
            <a:cxnSpLocks/>
          </p:cNvCxnSpPr>
          <p:nvPr/>
        </p:nvCxnSpPr>
        <p:spPr>
          <a:xfrm>
            <a:off x="3162300" y="5334000"/>
            <a:ext cx="0" cy="775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18CDE8B-1ECF-F6F8-359F-455B4A0FB529}"/>
              </a:ext>
            </a:extLst>
          </p:cNvPr>
          <p:cNvCxnSpPr/>
          <p:nvPr/>
        </p:nvCxnSpPr>
        <p:spPr>
          <a:xfrm flipH="1">
            <a:off x="4203702" y="4988052"/>
            <a:ext cx="15421"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503CA33-89FB-833F-D71F-EBCEF6610F2F}"/>
              </a:ext>
            </a:extLst>
          </p:cNvPr>
          <p:cNvCxnSpPr>
            <a:cxnSpLocks/>
          </p:cNvCxnSpPr>
          <p:nvPr/>
        </p:nvCxnSpPr>
        <p:spPr>
          <a:xfrm>
            <a:off x="5845040" y="1845331"/>
            <a:ext cx="29362" cy="426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2BA7690-F656-74AB-DF06-7D1FAD07CEBD}"/>
              </a:ext>
            </a:extLst>
          </p:cNvPr>
          <p:cNvCxnSpPr/>
          <p:nvPr/>
        </p:nvCxnSpPr>
        <p:spPr>
          <a:xfrm>
            <a:off x="7977120" y="2080065"/>
            <a:ext cx="12700" cy="4065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E2A210D-266C-99B7-E4E2-8434F4454613}"/>
              </a:ext>
            </a:extLst>
          </p:cNvPr>
          <p:cNvCxnSpPr/>
          <p:nvPr/>
        </p:nvCxnSpPr>
        <p:spPr>
          <a:xfrm>
            <a:off x="6978661" y="4571406"/>
            <a:ext cx="631" cy="155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92E8BEE-6272-02AE-492C-800A091D592E}"/>
              </a:ext>
            </a:extLst>
          </p:cNvPr>
          <p:cNvCxnSpPr>
            <a:cxnSpLocks/>
          </p:cNvCxnSpPr>
          <p:nvPr/>
        </p:nvCxnSpPr>
        <p:spPr>
          <a:xfrm>
            <a:off x="7776460" y="5364625"/>
            <a:ext cx="0" cy="76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AB1180C-6DE2-2D37-D6BD-52188FC5811E}"/>
              </a:ext>
            </a:extLst>
          </p:cNvPr>
          <p:cNvCxnSpPr/>
          <p:nvPr/>
        </p:nvCxnSpPr>
        <p:spPr>
          <a:xfrm>
            <a:off x="7817675" y="3124200"/>
            <a:ext cx="30925" cy="2993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61AACE-C9D5-B951-486C-1ED293FF40A8}"/>
              </a:ext>
            </a:extLst>
          </p:cNvPr>
          <p:cNvCxnSpPr/>
          <p:nvPr/>
        </p:nvCxnSpPr>
        <p:spPr>
          <a:xfrm>
            <a:off x="7945317" y="4073572"/>
            <a:ext cx="20623" cy="208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B4C80AF-5289-B24B-54F7-EBF8F3D474D2}"/>
              </a:ext>
            </a:extLst>
          </p:cNvPr>
          <p:cNvCxnSpPr>
            <a:cxnSpLocks/>
          </p:cNvCxnSpPr>
          <p:nvPr/>
        </p:nvCxnSpPr>
        <p:spPr>
          <a:xfrm>
            <a:off x="4876800" y="4267200"/>
            <a:ext cx="0" cy="185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BDD2A34-AC64-AD43-847E-136750D19227}"/>
              </a:ext>
            </a:extLst>
          </p:cNvPr>
          <p:cNvCxnSpPr>
            <a:cxnSpLocks/>
          </p:cNvCxnSpPr>
          <p:nvPr/>
        </p:nvCxnSpPr>
        <p:spPr>
          <a:xfrm flipH="1">
            <a:off x="6626742" y="1828800"/>
            <a:ext cx="2658" cy="4281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8997E3E-A1CF-913C-F855-FCEFEE5E97EA}"/>
              </a:ext>
            </a:extLst>
          </p:cNvPr>
          <p:cNvCxnSpPr>
            <a:cxnSpLocks/>
          </p:cNvCxnSpPr>
          <p:nvPr/>
        </p:nvCxnSpPr>
        <p:spPr>
          <a:xfrm>
            <a:off x="6686280" y="3543300"/>
            <a:ext cx="9941" cy="2566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C913E3A-034D-6945-8D23-E4D679D1FD1B}"/>
              </a:ext>
            </a:extLst>
          </p:cNvPr>
          <p:cNvCxnSpPr>
            <a:cxnSpLocks/>
          </p:cNvCxnSpPr>
          <p:nvPr/>
        </p:nvCxnSpPr>
        <p:spPr>
          <a:xfrm>
            <a:off x="6057900" y="3962400"/>
            <a:ext cx="36633" cy="2163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A671CBC-6FEB-7C88-340F-9DEDA99D5B05}"/>
              </a:ext>
            </a:extLst>
          </p:cNvPr>
          <p:cNvCxnSpPr>
            <a:cxnSpLocks/>
          </p:cNvCxnSpPr>
          <p:nvPr/>
        </p:nvCxnSpPr>
        <p:spPr>
          <a:xfrm>
            <a:off x="6513365" y="2641756"/>
            <a:ext cx="31858" cy="3468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92AB306-1EFF-6BD3-4DDD-6D4784F6BA40}"/>
              </a:ext>
            </a:extLst>
          </p:cNvPr>
          <p:cNvCxnSpPr>
            <a:cxnSpLocks/>
          </p:cNvCxnSpPr>
          <p:nvPr/>
        </p:nvCxnSpPr>
        <p:spPr>
          <a:xfrm>
            <a:off x="5511686" y="3110223"/>
            <a:ext cx="47613" cy="3015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FE341D8-DE61-7D25-B243-EE61ADE95FA6}"/>
              </a:ext>
            </a:extLst>
          </p:cNvPr>
          <p:cNvCxnSpPr>
            <a:cxnSpLocks/>
          </p:cNvCxnSpPr>
          <p:nvPr/>
        </p:nvCxnSpPr>
        <p:spPr>
          <a:xfrm>
            <a:off x="5531783" y="2504706"/>
            <a:ext cx="67182" cy="360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345A9CF-6AE1-6AB4-953D-52DD3CD7684C}"/>
              </a:ext>
            </a:extLst>
          </p:cNvPr>
          <p:cNvCxnSpPr>
            <a:cxnSpLocks/>
          </p:cNvCxnSpPr>
          <p:nvPr/>
        </p:nvCxnSpPr>
        <p:spPr>
          <a:xfrm>
            <a:off x="4305300" y="2781300"/>
            <a:ext cx="0" cy="3328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4C04355-0CE1-0460-65E3-7F77A0E8EC31}"/>
              </a:ext>
            </a:extLst>
          </p:cNvPr>
          <p:cNvCxnSpPr>
            <a:cxnSpLocks/>
          </p:cNvCxnSpPr>
          <p:nvPr/>
        </p:nvCxnSpPr>
        <p:spPr>
          <a:xfrm flipH="1">
            <a:off x="4307403" y="2216184"/>
            <a:ext cx="8912" cy="3917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96EFA2A-54E2-5AD6-C49B-4AA351ED7A6F}"/>
              </a:ext>
            </a:extLst>
          </p:cNvPr>
          <p:cNvCxnSpPr>
            <a:cxnSpLocks/>
          </p:cNvCxnSpPr>
          <p:nvPr/>
        </p:nvCxnSpPr>
        <p:spPr>
          <a:xfrm>
            <a:off x="5248350" y="3637228"/>
            <a:ext cx="14891" cy="2472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ED6D72D-055D-E43B-9C02-094F85C08600}"/>
              </a:ext>
            </a:extLst>
          </p:cNvPr>
          <p:cNvCxnSpPr>
            <a:cxnSpLocks/>
          </p:cNvCxnSpPr>
          <p:nvPr/>
        </p:nvCxnSpPr>
        <p:spPr>
          <a:xfrm>
            <a:off x="4687376" y="1790700"/>
            <a:ext cx="16282" cy="4319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419E2A9-C0D6-EBCB-FD95-DFB974994136}"/>
              </a:ext>
            </a:extLst>
          </p:cNvPr>
          <p:cNvCxnSpPr>
            <a:cxnSpLocks/>
          </p:cNvCxnSpPr>
          <p:nvPr/>
        </p:nvCxnSpPr>
        <p:spPr>
          <a:xfrm>
            <a:off x="4800600" y="2438400"/>
            <a:ext cx="0" cy="3669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71C59C9-3D22-C973-3E29-7D568034A57C}"/>
              </a:ext>
            </a:extLst>
          </p:cNvPr>
          <p:cNvCxnSpPr>
            <a:cxnSpLocks/>
          </p:cNvCxnSpPr>
          <p:nvPr/>
        </p:nvCxnSpPr>
        <p:spPr>
          <a:xfrm>
            <a:off x="1395594" y="5084826"/>
            <a:ext cx="0" cy="1024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ED5622A-FD8F-56E5-72AD-BA04551B63A2}"/>
              </a:ext>
            </a:extLst>
          </p:cNvPr>
          <p:cNvCxnSpPr>
            <a:cxnSpLocks/>
          </p:cNvCxnSpPr>
          <p:nvPr/>
        </p:nvCxnSpPr>
        <p:spPr>
          <a:xfrm>
            <a:off x="1934493" y="5045365"/>
            <a:ext cx="0" cy="1080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653858A-D500-483C-6C82-C14CCE60CC42}"/>
              </a:ext>
            </a:extLst>
          </p:cNvPr>
          <p:cNvCxnSpPr/>
          <p:nvPr/>
        </p:nvCxnSpPr>
        <p:spPr>
          <a:xfrm>
            <a:off x="849359" y="5802359"/>
            <a:ext cx="15033" cy="32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530D4FF-38DE-A32F-DEBD-0984341D7B91}"/>
              </a:ext>
            </a:extLst>
          </p:cNvPr>
          <p:cNvCxnSpPr>
            <a:cxnSpLocks/>
          </p:cNvCxnSpPr>
          <p:nvPr/>
        </p:nvCxnSpPr>
        <p:spPr>
          <a:xfrm>
            <a:off x="1711568" y="3231849"/>
            <a:ext cx="0" cy="289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B5B84AB-4E88-97E2-9EBC-CFF69EC06DFF}"/>
              </a:ext>
            </a:extLst>
          </p:cNvPr>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A3D35D00-731E-69BF-7F40-D7EB7746E3A3}"/>
              </a:ext>
            </a:extLst>
          </p:cNvPr>
          <p:cNvSpPr/>
          <p:nvPr/>
        </p:nvSpPr>
        <p:spPr>
          <a:xfrm>
            <a:off x="4419599" y="3328451"/>
            <a:ext cx="304800" cy="282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a:extLst>
              <a:ext uri="{FF2B5EF4-FFF2-40B4-BE49-F238E27FC236}">
                <a16:creationId xmlns:a16="http://schemas.microsoft.com/office/drawing/2014/main" id="{AFF972F4-8B2A-38F1-E615-F3FDB5426512}"/>
              </a:ext>
            </a:extLst>
          </p:cNvPr>
          <p:cNvCxnSpPr>
            <a:cxnSpLocks/>
            <a:stCxn id="74" idx="6"/>
          </p:cNvCxnSpPr>
          <p:nvPr/>
        </p:nvCxnSpPr>
        <p:spPr>
          <a:xfrm>
            <a:off x="4495800" y="1790700"/>
            <a:ext cx="6852" cy="434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18FC257-5C5B-15C6-E94A-205AB9B4C0D7}"/>
              </a:ext>
            </a:extLst>
          </p:cNvPr>
          <p:cNvCxnSpPr>
            <a:cxnSpLocks/>
            <a:stCxn id="77" idx="7"/>
          </p:cNvCxnSpPr>
          <p:nvPr/>
        </p:nvCxnSpPr>
        <p:spPr>
          <a:xfrm flipH="1">
            <a:off x="4386820" y="3897359"/>
            <a:ext cx="21621" cy="222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FE641D3-5504-8DCC-A97F-2A656C30E275}"/>
              </a:ext>
            </a:extLst>
          </p:cNvPr>
          <p:cNvCxnSpPr>
            <a:cxnSpLocks/>
          </p:cNvCxnSpPr>
          <p:nvPr/>
        </p:nvCxnSpPr>
        <p:spPr>
          <a:xfrm>
            <a:off x="4572000" y="3456940"/>
            <a:ext cx="1897" cy="2677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2B01499-8FF1-BA02-1179-83ABD6E13867}"/>
              </a:ext>
            </a:extLst>
          </p:cNvPr>
          <p:cNvCxnSpPr>
            <a:cxnSpLocks/>
          </p:cNvCxnSpPr>
          <p:nvPr/>
        </p:nvCxnSpPr>
        <p:spPr>
          <a:xfrm>
            <a:off x="4686300" y="4762500"/>
            <a:ext cx="0" cy="1371693"/>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06254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ipe(up)">
                                      <p:cBhvr>
                                        <p:cTn id="7" dur="750"/>
                                        <p:tgtEl>
                                          <p:spTgt spid="96"/>
                                        </p:tgtEl>
                                      </p:cBhvr>
                                    </p:animEffect>
                                  </p:childTnLst>
                                </p:cTn>
                              </p:par>
                              <p:par>
                                <p:cTn id="8" presetID="22" presetClass="entr" presetSubtype="1"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wipe(up)">
                                      <p:cBhvr>
                                        <p:cTn id="10" dur="750"/>
                                        <p:tgtEl>
                                          <p:spTgt spid="100"/>
                                        </p:tgtEl>
                                      </p:cBhvr>
                                    </p:animEffect>
                                  </p:childTnLst>
                                </p:cTn>
                              </p:par>
                              <p:par>
                                <p:cTn id="11" presetID="22" presetClass="entr" presetSubtype="1"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wipe(up)">
                                      <p:cBhvr>
                                        <p:cTn id="13" dur="750"/>
                                        <p:tgtEl>
                                          <p:spTgt spid="99"/>
                                        </p:tgtEl>
                                      </p:cBhvr>
                                    </p:animEffect>
                                  </p:childTnLst>
                                </p:cTn>
                              </p:par>
                              <p:par>
                                <p:cTn id="14" presetID="22" presetClass="entr" presetSubtype="1"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ipe(up)">
                                      <p:cBhvr>
                                        <p:cTn id="16" dur="750"/>
                                        <p:tgtEl>
                                          <p:spTgt spid="98"/>
                                        </p:tgtEl>
                                      </p:cBhvr>
                                    </p:animEffect>
                                  </p:childTnLst>
                                </p:cTn>
                              </p:par>
                              <p:par>
                                <p:cTn id="17" presetID="22" presetClass="entr" presetSubtype="1"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up)">
                                      <p:cBhvr>
                                        <p:cTn id="19" dur="750"/>
                                        <p:tgtEl>
                                          <p:spTgt spid="97"/>
                                        </p:tgtEl>
                                      </p:cBhvr>
                                    </p:animEffect>
                                  </p:childTnLst>
                                </p:cTn>
                              </p:par>
                              <p:par>
                                <p:cTn id="20" presetID="22" presetClass="entr" presetSubtype="1" fill="hold" nodeType="with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up)">
                                      <p:cBhvr>
                                        <p:cTn id="22" dur="750"/>
                                        <p:tgtEl>
                                          <p:spTgt spid="102"/>
                                        </p:tgtEl>
                                      </p:cBhvr>
                                    </p:animEffect>
                                  </p:childTnLst>
                                </p:cTn>
                              </p:par>
                              <p:par>
                                <p:cTn id="23" presetID="22" presetClass="entr" presetSubtype="1"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wipe(up)">
                                      <p:cBhvr>
                                        <p:cTn id="25" dur="750"/>
                                        <p:tgtEl>
                                          <p:spTgt spid="103"/>
                                        </p:tgtEl>
                                      </p:cBhvr>
                                    </p:animEffect>
                                  </p:childTnLst>
                                </p:cTn>
                              </p:par>
                              <p:par>
                                <p:cTn id="26" presetID="22" presetClass="entr" presetSubtype="1" fill="hold"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wipe(up)">
                                      <p:cBhvr>
                                        <p:cTn id="28" dur="750"/>
                                        <p:tgtEl>
                                          <p:spTgt spid="105"/>
                                        </p:tgtEl>
                                      </p:cBhvr>
                                    </p:animEffect>
                                  </p:childTnLst>
                                </p:cTn>
                              </p:par>
                              <p:par>
                                <p:cTn id="29" presetID="22" presetClass="entr" presetSubtype="1"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wipe(up)">
                                      <p:cBhvr>
                                        <p:cTn id="31" dur="750"/>
                                        <p:tgtEl>
                                          <p:spTgt spid="104"/>
                                        </p:tgtEl>
                                      </p:cBhvr>
                                    </p:animEffect>
                                  </p:childTnLst>
                                </p:cTn>
                              </p:par>
                              <p:par>
                                <p:cTn id="32" presetID="22" presetClass="entr" presetSubtype="1" fill="hold" nodeType="with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up)">
                                      <p:cBhvr>
                                        <p:cTn id="34" dur="750"/>
                                        <p:tgtEl>
                                          <p:spTgt spid="95"/>
                                        </p:tgtEl>
                                      </p:cBhvr>
                                    </p:animEffect>
                                  </p:childTnLst>
                                </p:cTn>
                              </p:par>
                              <p:par>
                                <p:cTn id="35" presetID="22" presetClass="entr" presetSubtype="1" fill="hold"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wipe(up)">
                                      <p:cBhvr>
                                        <p:cTn id="37" dur="750"/>
                                        <p:tgtEl>
                                          <p:spTgt spid="107"/>
                                        </p:tgtEl>
                                      </p:cBhvr>
                                    </p:animEffect>
                                  </p:childTnLst>
                                </p:cTn>
                              </p:par>
                              <p:par>
                                <p:cTn id="38" presetID="22" presetClass="entr" presetSubtype="1" fill="hold" nodeType="withEffect">
                                  <p:stCondLst>
                                    <p:cond delay="0"/>
                                  </p:stCondLst>
                                  <p:childTnLst>
                                    <p:set>
                                      <p:cBhvr>
                                        <p:cTn id="39" dur="1" fill="hold">
                                          <p:stCondLst>
                                            <p:cond delay="0"/>
                                          </p:stCondLst>
                                        </p:cTn>
                                        <p:tgtEl>
                                          <p:spTgt spid="106"/>
                                        </p:tgtEl>
                                        <p:attrNameLst>
                                          <p:attrName>style.visibility</p:attrName>
                                        </p:attrNameLst>
                                      </p:cBhvr>
                                      <p:to>
                                        <p:strVal val="visible"/>
                                      </p:to>
                                    </p:set>
                                    <p:animEffect transition="in" filter="wipe(up)">
                                      <p:cBhvr>
                                        <p:cTn id="40" dur="750"/>
                                        <p:tgtEl>
                                          <p:spTgt spid="106"/>
                                        </p:tgtEl>
                                      </p:cBhvr>
                                    </p:animEffect>
                                  </p:childTnLst>
                                </p:cTn>
                              </p:par>
                              <p:par>
                                <p:cTn id="41" presetID="22" presetClass="entr" presetSubtype="1" fill="hold" nodeType="with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up)">
                                      <p:cBhvr>
                                        <p:cTn id="43" dur="750"/>
                                        <p:tgtEl>
                                          <p:spTgt spid="110"/>
                                        </p:tgtEl>
                                      </p:cBhvr>
                                    </p:animEffect>
                                  </p:childTnLst>
                                </p:cTn>
                              </p:par>
                              <p:par>
                                <p:cTn id="44" presetID="22" presetClass="entr" presetSubtype="1" fill="hold" nodeType="with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up)">
                                      <p:cBhvr>
                                        <p:cTn id="46" dur="750"/>
                                        <p:tgtEl>
                                          <p:spTgt spid="111"/>
                                        </p:tgtEl>
                                      </p:cBhvr>
                                    </p:animEffect>
                                  </p:childTnLst>
                                </p:cTn>
                              </p:par>
                              <p:par>
                                <p:cTn id="47" presetID="22" presetClass="entr" presetSubtype="1" fill="hold" nodeType="withEffect">
                                  <p:stCondLst>
                                    <p:cond delay="0"/>
                                  </p:stCondLst>
                                  <p:childTnLst>
                                    <p:set>
                                      <p:cBhvr>
                                        <p:cTn id="48" dur="1" fill="hold">
                                          <p:stCondLst>
                                            <p:cond delay="0"/>
                                          </p:stCondLst>
                                        </p:cTn>
                                        <p:tgtEl>
                                          <p:spTgt spid="101"/>
                                        </p:tgtEl>
                                        <p:attrNameLst>
                                          <p:attrName>style.visibility</p:attrName>
                                        </p:attrNameLst>
                                      </p:cBhvr>
                                      <p:to>
                                        <p:strVal val="visible"/>
                                      </p:to>
                                    </p:set>
                                    <p:animEffect transition="in" filter="wipe(up)">
                                      <p:cBhvr>
                                        <p:cTn id="49" dur="750"/>
                                        <p:tgtEl>
                                          <p:spTgt spid="101"/>
                                        </p:tgtEl>
                                      </p:cBhvr>
                                    </p:animEffect>
                                  </p:childTnLst>
                                </p:cTn>
                              </p:par>
                              <p:par>
                                <p:cTn id="50" presetID="22" presetClass="entr" presetSubtype="1" fill="hold" nodeType="with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up)">
                                      <p:cBhvr>
                                        <p:cTn id="52" dur="750"/>
                                        <p:tgtEl>
                                          <p:spTgt spid="112"/>
                                        </p:tgtEl>
                                      </p:cBhvr>
                                    </p:animEffect>
                                  </p:childTnLst>
                                </p:cTn>
                              </p:par>
                              <p:par>
                                <p:cTn id="53" presetID="22" presetClass="entr" presetSubtype="1" fill="hold" nodeType="with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wipe(up)">
                                      <p:cBhvr>
                                        <p:cTn id="55" dur="750"/>
                                        <p:tgtEl>
                                          <p:spTgt spid="108"/>
                                        </p:tgtEl>
                                      </p:cBhvr>
                                    </p:animEffect>
                                  </p:childTnLst>
                                </p:cTn>
                              </p:par>
                              <p:par>
                                <p:cTn id="56" presetID="22" presetClass="entr" presetSubtype="1"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wipe(up)">
                                      <p:cBhvr>
                                        <p:cTn id="58" dur="750"/>
                                        <p:tgtEl>
                                          <p:spTgt spid="94"/>
                                        </p:tgtEl>
                                      </p:cBhvr>
                                    </p:animEffect>
                                  </p:childTnLst>
                                </p:cTn>
                              </p:par>
                              <p:par>
                                <p:cTn id="59" presetID="22" presetClass="entr" presetSubtype="1"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wipe(up)">
                                      <p:cBhvr>
                                        <p:cTn id="61" dur="750"/>
                                        <p:tgtEl>
                                          <p:spTgt spid="90"/>
                                        </p:tgtEl>
                                      </p:cBhvr>
                                    </p:animEffect>
                                  </p:childTnLst>
                                </p:cTn>
                              </p:par>
                              <p:par>
                                <p:cTn id="62" presetID="22" presetClass="entr" presetSubtype="1"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wipe(up)">
                                      <p:cBhvr>
                                        <p:cTn id="64" dur="750"/>
                                        <p:tgtEl>
                                          <p:spTgt spid="109"/>
                                        </p:tgtEl>
                                      </p:cBhvr>
                                    </p:animEffect>
                                  </p:childTnLst>
                                </p:cTn>
                              </p:par>
                              <p:par>
                                <p:cTn id="65" presetID="22" presetClass="entr" presetSubtype="1" fill="hold"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wipe(up)">
                                      <p:cBhvr>
                                        <p:cTn id="67" dur="750"/>
                                        <p:tgtEl>
                                          <p:spTgt spid="83"/>
                                        </p:tgtEl>
                                      </p:cBhvr>
                                    </p:animEffect>
                                  </p:childTnLst>
                                </p:cTn>
                              </p:par>
                              <p:par>
                                <p:cTn id="68" presetID="22" presetClass="entr" presetSubtype="1" fill="hold" nodeType="with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wipe(up)">
                                      <p:cBhvr>
                                        <p:cTn id="70" dur="750"/>
                                        <p:tgtEl>
                                          <p:spTgt spid="80"/>
                                        </p:tgtEl>
                                      </p:cBhvr>
                                    </p:animEffect>
                                  </p:childTnLst>
                                </p:cTn>
                              </p:par>
                              <p:par>
                                <p:cTn id="71" presetID="22" presetClass="entr" presetSubtype="1"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wipe(up)">
                                      <p:cBhvr>
                                        <p:cTn id="73" dur="750"/>
                                        <p:tgtEl>
                                          <p:spTgt spid="93"/>
                                        </p:tgtEl>
                                      </p:cBhvr>
                                    </p:animEffect>
                                  </p:childTnLst>
                                </p:cTn>
                              </p:par>
                              <p:par>
                                <p:cTn id="74" presetID="22" presetClass="entr" presetSubtype="1"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wipe(up)">
                                      <p:cBhvr>
                                        <p:cTn id="76" dur="750"/>
                                        <p:tgtEl>
                                          <p:spTgt spid="71"/>
                                        </p:tgtEl>
                                      </p:cBhvr>
                                    </p:animEffect>
                                  </p:childTnLst>
                                </p:cTn>
                              </p:par>
                              <p:par>
                                <p:cTn id="77" presetID="22" presetClass="entr" presetSubtype="1"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wipe(up)">
                                      <p:cBhvr>
                                        <p:cTn id="79" dur="750"/>
                                        <p:tgtEl>
                                          <p:spTgt spid="72"/>
                                        </p:tgtEl>
                                      </p:cBhvr>
                                    </p:animEffect>
                                  </p:childTnLst>
                                </p:cTn>
                              </p:par>
                              <p:par>
                                <p:cTn id="80" presetID="22" presetClass="entr" presetSubtype="1" fill="hold" nodeType="with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wipe(up)">
                                      <p:cBhvr>
                                        <p:cTn id="82" dur="750"/>
                                        <p:tgtEl>
                                          <p:spTgt spid="70"/>
                                        </p:tgtEl>
                                      </p:cBhvr>
                                    </p:animEffect>
                                  </p:childTnLst>
                                </p:cTn>
                              </p:par>
                              <p:par>
                                <p:cTn id="83" presetID="22" presetClass="entr" presetSubtype="1"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wipe(up)">
                                      <p:cBhvr>
                                        <p:cTn id="85" dur="750"/>
                                        <p:tgtEl>
                                          <p:spTgt spid="69"/>
                                        </p:tgtEl>
                                      </p:cBhvr>
                                    </p:animEffect>
                                  </p:childTnLst>
                                </p:cTn>
                              </p:par>
                              <p:par>
                                <p:cTn id="86" presetID="22" presetClass="entr" presetSubtype="1" fill="hold" nodeType="withEffect">
                                  <p:stCondLst>
                                    <p:cond delay="0"/>
                                  </p:stCondLst>
                                  <p:childTnLst>
                                    <p:set>
                                      <p:cBhvr>
                                        <p:cTn id="87" dur="1" fill="hold">
                                          <p:stCondLst>
                                            <p:cond delay="0"/>
                                          </p:stCondLst>
                                        </p:cTn>
                                        <p:tgtEl>
                                          <p:spTgt spid="115"/>
                                        </p:tgtEl>
                                        <p:attrNameLst>
                                          <p:attrName>style.visibility</p:attrName>
                                        </p:attrNameLst>
                                      </p:cBhvr>
                                      <p:to>
                                        <p:strVal val="visible"/>
                                      </p:to>
                                    </p:set>
                                    <p:animEffect transition="in" filter="wipe(up)">
                                      <p:cBhvr>
                                        <p:cTn id="88" dur="750"/>
                                        <p:tgtEl>
                                          <p:spTgt spid="115"/>
                                        </p:tgtEl>
                                      </p:cBhvr>
                                    </p:animEffect>
                                  </p:childTnLst>
                                </p:cTn>
                              </p:par>
                              <p:par>
                                <p:cTn id="89" presetID="22" presetClass="entr" presetSubtype="1"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wipe(up)">
                                      <p:cBhvr>
                                        <p:cTn id="91" dur="750"/>
                                        <p:tgtEl>
                                          <p:spTgt spid="54"/>
                                        </p:tgtEl>
                                      </p:cBhvr>
                                    </p:animEffect>
                                  </p:childTnLst>
                                </p:cTn>
                              </p:par>
                              <p:par>
                                <p:cTn id="92" presetID="22" presetClass="entr" presetSubtype="1" fill="hold" nodeType="withEffect">
                                  <p:stCondLst>
                                    <p:cond delay="0"/>
                                  </p:stCondLst>
                                  <p:childTnLst>
                                    <p:set>
                                      <p:cBhvr>
                                        <p:cTn id="93" dur="1" fill="hold">
                                          <p:stCondLst>
                                            <p:cond delay="0"/>
                                          </p:stCondLst>
                                        </p:cTn>
                                        <p:tgtEl>
                                          <p:spTgt spid="119"/>
                                        </p:tgtEl>
                                        <p:attrNameLst>
                                          <p:attrName>style.visibility</p:attrName>
                                        </p:attrNameLst>
                                      </p:cBhvr>
                                      <p:to>
                                        <p:strVal val="visible"/>
                                      </p:to>
                                    </p:set>
                                    <p:animEffect transition="in" filter="wipe(up)">
                                      <p:cBhvr>
                                        <p:cTn id="94" dur="750"/>
                                        <p:tgtEl>
                                          <p:spTgt spid="119"/>
                                        </p:tgtEl>
                                      </p:cBhvr>
                                    </p:animEffect>
                                  </p:childTnLst>
                                </p:cTn>
                              </p:par>
                              <p:par>
                                <p:cTn id="95" presetID="22" presetClass="entr" presetSubtype="1" fill="hold" nodeType="withEffect">
                                  <p:stCondLst>
                                    <p:cond delay="0"/>
                                  </p:stCondLst>
                                  <p:childTnLst>
                                    <p:set>
                                      <p:cBhvr>
                                        <p:cTn id="96" dur="1" fill="hold">
                                          <p:stCondLst>
                                            <p:cond delay="0"/>
                                          </p:stCondLst>
                                        </p:cTn>
                                        <p:tgtEl>
                                          <p:spTgt spid="123"/>
                                        </p:tgtEl>
                                        <p:attrNameLst>
                                          <p:attrName>style.visibility</p:attrName>
                                        </p:attrNameLst>
                                      </p:cBhvr>
                                      <p:to>
                                        <p:strVal val="visible"/>
                                      </p:to>
                                    </p:set>
                                    <p:animEffect transition="in" filter="wipe(up)">
                                      <p:cBhvr>
                                        <p:cTn id="97" dur="750"/>
                                        <p:tgtEl>
                                          <p:spTgt spid="123"/>
                                        </p:tgtEl>
                                      </p:cBhvr>
                                    </p:animEffect>
                                  </p:childTnLst>
                                </p:cTn>
                              </p:par>
                              <p:par>
                                <p:cTn id="98" presetID="22" presetClass="entr" presetSubtype="1" fill="hold" nodeType="withEffect">
                                  <p:stCondLst>
                                    <p:cond delay="0"/>
                                  </p:stCondLst>
                                  <p:childTnLst>
                                    <p:set>
                                      <p:cBhvr>
                                        <p:cTn id="99" dur="1" fill="hold">
                                          <p:stCondLst>
                                            <p:cond delay="0"/>
                                          </p:stCondLst>
                                        </p:cTn>
                                        <p:tgtEl>
                                          <p:spTgt spid="113"/>
                                        </p:tgtEl>
                                        <p:attrNameLst>
                                          <p:attrName>style.visibility</p:attrName>
                                        </p:attrNameLst>
                                      </p:cBhvr>
                                      <p:to>
                                        <p:strVal val="visible"/>
                                      </p:to>
                                    </p:set>
                                    <p:animEffect transition="in" filter="wipe(up)">
                                      <p:cBhvr>
                                        <p:cTn id="100" dur="750"/>
                                        <p:tgtEl>
                                          <p:spTgt spid="113"/>
                                        </p:tgtEl>
                                      </p:cBhvr>
                                    </p:animEffect>
                                  </p:childTnLst>
                                </p:cTn>
                              </p:par>
                              <p:par>
                                <p:cTn id="101" presetID="22" presetClass="entr" presetSubtype="1" fill="hold" nodeType="with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wipe(up)">
                                      <p:cBhvr>
                                        <p:cTn id="103" dur="750"/>
                                        <p:tgtEl>
                                          <p:spTgt spid="125"/>
                                        </p:tgtEl>
                                      </p:cBhvr>
                                    </p:animEffect>
                                  </p:childTnLst>
                                </p:cTn>
                              </p:par>
                              <p:par>
                                <p:cTn id="104" presetID="22" presetClass="entr" presetSubtype="1" fill="hold" nodeType="withEffect">
                                  <p:stCondLst>
                                    <p:cond delay="0"/>
                                  </p:stCondLst>
                                  <p:childTnLst>
                                    <p:set>
                                      <p:cBhvr>
                                        <p:cTn id="105" dur="1" fill="hold">
                                          <p:stCondLst>
                                            <p:cond delay="0"/>
                                          </p:stCondLst>
                                        </p:cTn>
                                        <p:tgtEl>
                                          <p:spTgt spid="122"/>
                                        </p:tgtEl>
                                        <p:attrNameLst>
                                          <p:attrName>style.visibility</p:attrName>
                                        </p:attrNameLst>
                                      </p:cBhvr>
                                      <p:to>
                                        <p:strVal val="visible"/>
                                      </p:to>
                                    </p:set>
                                    <p:animEffect transition="in" filter="wipe(up)">
                                      <p:cBhvr>
                                        <p:cTn id="106" dur="750"/>
                                        <p:tgtEl>
                                          <p:spTgt spid="122"/>
                                        </p:tgtEl>
                                      </p:cBhvr>
                                    </p:animEffect>
                                  </p:childTnLst>
                                </p:cTn>
                              </p:par>
                              <p:par>
                                <p:cTn id="107" presetID="22" presetClass="entr" presetSubtype="1" fill="hold" nodeType="withEffect">
                                  <p:stCondLst>
                                    <p:cond delay="0"/>
                                  </p:stCondLst>
                                  <p:childTnLst>
                                    <p:set>
                                      <p:cBhvr>
                                        <p:cTn id="108" dur="1" fill="hold">
                                          <p:stCondLst>
                                            <p:cond delay="0"/>
                                          </p:stCondLst>
                                        </p:cTn>
                                        <p:tgtEl>
                                          <p:spTgt spid="124"/>
                                        </p:tgtEl>
                                        <p:attrNameLst>
                                          <p:attrName>style.visibility</p:attrName>
                                        </p:attrNameLst>
                                      </p:cBhvr>
                                      <p:to>
                                        <p:strVal val="visible"/>
                                      </p:to>
                                    </p:set>
                                    <p:animEffect transition="in" filter="wipe(up)">
                                      <p:cBhvr>
                                        <p:cTn id="109" dur="750"/>
                                        <p:tgtEl>
                                          <p:spTgt spid="124"/>
                                        </p:tgtEl>
                                      </p:cBhvr>
                                    </p:animEffect>
                                  </p:childTnLst>
                                </p:cTn>
                              </p:par>
                              <p:par>
                                <p:cTn id="110" presetID="22" presetClass="entr" presetSubtype="1" fill="hold"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wipe(up)">
                                      <p:cBhvr>
                                        <p:cTn id="112" dur="750"/>
                                        <p:tgtEl>
                                          <p:spTgt spid="11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wipe(down)">
                                      <p:cBhvr>
                                        <p:cTn id="117" dur="500"/>
                                        <p:tgtEl>
                                          <p:spTgt spid="121"/>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120"/>
                                        </p:tgtEl>
                                        <p:attrNameLst>
                                          <p:attrName>style.visibility</p:attrName>
                                        </p:attrNameLst>
                                      </p:cBhvr>
                                      <p:to>
                                        <p:strVal val="visible"/>
                                      </p:to>
                                    </p:set>
                                    <p:anim calcmode="lin" valueType="num">
                                      <p:cBhvr additive="base">
                                        <p:cTn id="122" dur="1250" fill="hold"/>
                                        <p:tgtEl>
                                          <p:spTgt spid="120"/>
                                        </p:tgtEl>
                                        <p:attrNameLst>
                                          <p:attrName>ppt_x</p:attrName>
                                        </p:attrNameLst>
                                      </p:cBhvr>
                                      <p:tavLst>
                                        <p:tav tm="0">
                                          <p:val>
                                            <p:strVal val="#ppt_x"/>
                                          </p:val>
                                        </p:tav>
                                        <p:tav tm="100000">
                                          <p:val>
                                            <p:strVal val="#ppt_x"/>
                                          </p:val>
                                        </p:tav>
                                      </p:tavLst>
                                    </p:anim>
                                    <p:anim calcmode="lin" valueType="num">
                                      <p:cBhvr additive="base">
                                        <p:cTn id="123" dur="125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96"/>
                                        </p:tgtEl>
                                      </p:cBhvr>
                                    </p:animEffect>
                                    <p:set>
                                      <p:cBhvr>
                                        <p:cTn id="128" dur="1" fill="hold">
                                          <p:stCondLst>
                                            <p:cond delay="499"/>
                                          </p:stCondLst>
                                        </p:cTn>
                                        <p:tgtEl>
                                          <p:spTgt spid="96"/>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124"/>
                                        </p:tgtEl>
                                      </p:cBhvr>
                                    </p:animEffect>
                                    <p:set>
                                      <p:cBhvr>
                                        <p:cTn id="131" dur="1" fill="hold">
                                          <p:stCondLst>
                                            <p:cond delay="499"/>
                                          </p:stCondLst>
                                        </p:cTn>
                                        <p:tgtEl>
                                          <p:spTgt spid="124"/>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100"/>
                                        </p:tgtEl>
                                      </p:cBhvr>
                                    </p:animEffect>
                                    <p:set>
                                      <p:cBhvr>
                                        <p:cTn id="134" dur="1" fill="hold">
                                          <p:stCondLst>
                                            <p:cond delay="499"/>
                                          </p:stCondLst>
                                        </p:cTn>
                                        <p:tgtEl>
                                          <p:spTgt spid="100"/>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99"/>
                                        </p:tgtEl>
                                      </p:cBhvr>
                                    </p:animEffect>
                                    <p:set>
                                      <p:cBhvr>
                                        <p:cTn id="137" dur="1" fill="hold">
                                          <p:stCondLst>
                                            <p:cond delay="499"/>
                                          </p:stCondLst>
                                        </p:cTn>
                                        <p:tgtEl>
                                          <p:spTgt spid="99"/>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98"/>
                                        </p:tgtEl>
                                      </p:cBhvr>
                                    </p:animEffect>
                                    <p:set>
                                      <p:cBhvr>
                                        <p:cTn id="140" dur="1" fill="hold">
                                          <p:stCondLst>
                                            <p:cond delay="499"/>
                                          </p:stCondLst>
                                        </p:cTn>
                                        <p:tgtEl>
                                          <p:spTgt spid="98"/>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97"/>
                                        </p:tgtEl>
                                      </p:cBhvr>
                                    </p:animEffect>
                                    <p:set>
                                      <p:cBhvr>
                                        <p:cTn id="143" dur="1" fill="hold">
                                          <p:stCondLst>
                                            <p:cond delay="499"/>
                                          </p:stCondLst>
                                        </p:cTn>
                                        <p:tgtEl>
                                          <p:spTgt spid="97"/>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102"/>
                                        </p:tgtEl>
                                      </p:cBhvr>
                                    </p:animEffect>
                                    <p:set>
                                      <p:cBhvr>
                                        <p:cTn id="146" dur="1" fill="hold">
                                          <p:stCondLst>
                                            <p:cond delay="499"/>
                                          </p:stCondLst>
                                        </p:cTn>
                                        <p:tgtEl>
                                          <p:spTgt spid="102"/>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103"/>
                                        </p:tgtEl>
                                      </p:cBhvr>
                                    </p:animEffect>
                                    <p:set>
                                      <p:cBhvr>
                                        <p:cTn id="149" dur="1" fill="hold">
                                          <p:stCondLst>
                                            <p:cond delay="499"/>
                                          </p:stCondLst>
                                        </p:cTn>
                                        <p:tgtEl>
                                          <p:spTgt spid="103"/>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105"/>
                                        </p:tgtEl>
                                      </p:cBhvr>
                                    </p:animEffect>
                                    <p:set>
                                      <p:cBhvr>
                                        <p:cTn id="152" dur="1" fill="hold">
                                          <p:stCondLst>
                                            <p:cond delay="499"/>
                                          </p:stCondLst>
                                        </p:cTn>
                                        <p:tgtEl>
                                          <p:spTgt spid="105"/>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104"/>
                                        </p:tgtEl>
                                      </p:cBhvr>
                                    </p:animEffect>
                                    <p:set>
                                      <p:cBhvr>
                                        <p:cTn id="155" dur="1" fill="hold">
                                          <p:stCondLst>
                                            <p:cond delay="499"/>
                                          </p:stCondLst>
                                        </p:cTn>
                                        <p:tgtEl>
                                          <p:spTgt spid="104"/>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500"/>
                                        <p:tgtEl>
                                          <p:spTgt spid="95"/>
                                        </p:tgtEl>
                                      </p:cBhvr>
                                    </p:animEffect>
                                    <p:set>
                                      <p:cBhvr>
                                        <p:cTn id="158" dur="1" fill="hold">
                                          <p:stCondLst>
                                            <p:cond delay="499"/>
                                          </p:stCondLst>
                                        </p:cTn>
                                        <p:tgtEl>
                                          <p:spTgt spid="95"/>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107"/>
                                        </p:tgtEl>
                                      </p:cBhvr>
                                    </p:animEffect>
                                    <p:set>
                                      <p:cBhvr>
                                        <p:cTn id="161" dur="1" fill="hold">
                                          <p:stCondLst>
                                            <p:cond delay="499"/>
                                          </p:stCondLst>
                                        </p:cTn>
                                        <p:tgtEl>
                                          <p:spTgt spid="107"/>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106"/>
                                        </p:tgtEl>
                                      </p:cBhvr>
                                    </p:animEffect>
                                    <p:set>
                                      <p:cBhvr>
                                        <p:cTn id="164" dur="1" fill="hold">
                                          <p:stCondLst>
                                            <p:cond delay="499"/>
                                          </p:stCondLst>
                                        </p:cTn>
                                        <p:tgtEl>
                                          <p:spTgt spid="106"/>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110"/>
                                        </p:tgtEl>
                                      </p:cBhvr>
                                    </p:animEffect>
                                    <p:set>
                                      <p:cBhvr>
                                        <p:cTn id="167" dur="1" fill="hold">
                                          <p:stCondLst>
                                            <p:cond delay="499"/>
                                          </p:stCondLst>
                                        </p:cTn>
                                        <p:tgtEl>
                                          <p:spTgt spid="110"/>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111"/>
                                        </p:tgtEl>
                                      </p:cBhvr>
                                    </p:animEffect>
                                    <p:set>
                                      <p:cBhvr>
                                        <p:cTn id="170" dur="1" fill="hold">
                                          <p:stCondLst>
                                            <p:cond delay="499"/>
                                          </p:stCondLst>
                                        </p:cTn>
                                        <p:tgtEl>
                                          <p:spTgt spid="111"/>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101"/>
                                        </p:tgtEl>
                                      </p:cBhvr>
                                    </p:animEffect>
                                    <p:set>
                                      <p:cBhvr>
                                        <p:cTn id="173" dur="1" fill="hold">
                                          <p:stCondLst>
                                            <p:cond delay="499"/>
                                          </p:stCondLst>
                                        </p:cTn>
                                        <p:tgtEl>
                                          <p:spTgt spid="101"/>
                                        </p:tgtEl>
                                        <p:attrNameLst>
                                          <p:attrName>style.visibility</p:attrName>
                                        </p:attrNameLst>
                                      </p:cBhvr>
                                      <p:to>
                                        <p:strVal val="hidden"/>
                                      </p:to>
                                    </p:set>
                                  </p:childTnLst>
                                </p:cTn>
                              </p:par>
                              <p:par>
                                <p:cTn id="174" presetID="10" presetClass="exit" presetSubtype="0" fill="hold" nodeType="withEffect">
                                  <p:stCondLst>
                                    <p:cond delay="0"/>
                                  </p:stCondLst>
                                  <p:childTnLst>
                                    <p:animEffect transition="out" filter="fade">
                                      <p:cBhvr>
                                        <p:cTn id="175" dur="500"/>
                                        <p:tgtEl>
                                          <p:spTgt spid="112"/>
                                        </p:tgtEl>
                                      </p:cBhvr>
                                    </p:animEffect>
                                    <p:set>
                                      <p:cBhvr>
                                        <p:cTn id="176" dur="1" fill="hold">
                                          <p:stCondLst>
                                            <p:cond delay="499"/>
                                          </p:stCondLst>
                                        </p:cTn>
                                        <p:tgtEl>
                                          <p:spTgt spid="112"/>
                                        </p:tgtEl>
                                        <p:attrNameLst>
                                          <p:attrName>style.visibility</p:attrName>
                                        </p:attrNameLst>
                                      </p:cBhvr>
                                      <p:to>
                                        <p:strVal val="hidden"/>
                                      </p:to>
                                    </p:set>
                                  </p:childTnLst>
                                </p:cTn>
                              </p:par>
                              <p:par>
                                <p:cTn id="177" presetID="10" presetClass="exit" presetSubtype="0" fill="hold" nodeType="withEffect">
                                  <p:stCondLst>
                                    <p:cond delay="0"/>
                                  </p:stCondLst>
                                  <p:childTnLst>
                                    <p:animEffect transition="out" filter="fade">
                                      <p:cBhvr>
                                        <p:cTn id="178" dur="500"/>
                                        <p:tgtEl>
                                          <p:spTgt spid="108"/>
                                        </p:tgtEl>
                                      </p:cBhvr>
                                    </p:animEffect>
                                    <p:set>
                                      <p:cBhvr>
                                        <p:cTn id="179" dur="1" fill="hold">
                                          <p:stCondLst>
                                            <p:cond delay="499"/>
                                          </p:stCondLst>
                                        </p:cTn>
                                        <p:tgtEl>
                                          <p:spTgt spid="108"/>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94"/>
                                        </p:tgtEl>
                                      </p:cBhvr>
                                    </p:animEffect>
                                    <p:set>
                                      <p:cBhvr>
                                        <p:cTn id="182" dur="1" fill="hold">
                                          <p:stCondLst>
                                            <p:cond delay="499"/>
                                          </p:stCondLst>
                                        </p:cTn>
                                        <p:tgtEl>
                                          <p:spTgt spid="94"/>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90"/>
                                        </p:tgtEl>
                                      </p:cBhvr>
                                    </p:animEffect>
                                    <p:set>
                                      <p:cBhvr>
                                        <p:cTn id="185" dur="1" fill="hold">
                                          <p:stCondLst>
                                            <p:cond delay="499"/>
                                          </p:stCondLst>
                                        </p:cTn>
                                        <p:tgtEl>
                                          <p:spTgt spid="90"/>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109"/>
                                        </p:tgtEl>
                                      </p:cBhvr>
                                    </p:animEffect>
                                    <p:set>
                                      <p:cBhvr>
                                        <p:cTn id="188" dur="1" fill="hold">
                                          <p:stCondLst>
                                            <p:cond delay="499"/>
                                          </p:stCondLst>
                                        </p:cTn>
                                        <p:tgtEl>
                                          <p:spTgt spid="109"/>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83"/>
                                        </p:tgtEl>
                                      </p:cBhvr>
                                    </p:animEffect>
                                    <p:set>
                                      <p:cBhvr>
                                        <p:cTn id="191" dur="1" fill="hold">
                                          <p:stCondLst>
                                            <p:cond delay="499"/>
                                          </p:stCondLst>
                                        </p:cTn>
                                        <p:tgtEl>
                                          <p:spTgt spid="83"/>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80"/>
                                        </p:tgtEl>
                                      </p:cBhvr>
                                    </p:animEffect>
                                    <p:set>
                                      <p:cBhvr>
                                        <p:cTn id="194" dur="1" fill="hold">
                                          <p:stCondLst>
                                            <p:cond delay="499"/>
                                          </p:stCondLst>
                                        </p:cTn>
                                        <p:tgtEl>
                                          <p:spTgt spid="80"/>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93"/>
                                        </p:tgtEl>
                                      </p:cBhvr>
                                    </p:animEffect>
                                    <p:set>
                                      <p:cBhvr>
                                        <p:cTn id="197" dur="1" fill="hold">
                                          <p:stCondLst>
                                            <p:cond delay="499"/>
                                          </p:stCondLst>
                                        </p:cTn>
                                        <p:tgtEl>
                                          <p:spTgt spid="93"/>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71"/>
                                        </p:tgtEl>
                                      </p:cBhvr>
                                    </p:animEffect>
                                    <p:set>
                                      <p:cBhvr>
                                        <p:cTn id="200" dur="1" fill="hold">
                                          <p:stCondLst>
                                            <p:cond delay="499"/>
                                          </p:stCondLst>
                                        </p:cTn>
                                        <p:tgtEl>
                                          <p:spTgt spid="71"/>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72"/>
                                        </p:tgtEl>
                                      </p:cBhvr>
                                    </p:animEffect>
                                    <p:set>
                                      <p:cBhvr>
                                        <p:cTn id="203" dur="1" fill="hold">
                                          <p:stCondLst>
                                            <p:cond delay="499"/>
                                          </p:stCondLst>
                                        </p:cTn>
                                        <p:tgtEl>
                                          <p:spTgt spid="72"/>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500"/>
                                        <p:tgtEl>
                                          <p:spTgt spid="70"/>
                                        </p:tgtEl>
                                      </p:cBhvr>
                                    </p:animEffect>
                                    <p:set>
                                      <p:cBhvr>
                                        <p:cTn id="206" dur="1" fill="hold">
                                          <p:stCondLst>
                                            <p:cond delay="499"/>
                                          </p:stCondLst>
                                        </p:cTn>
                                        <p:tgtEl>
                                          <p:spTgt spid="70"/>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69"/>
                                        </p:tgtEl>
                                      </p:cBhvr>
                                    </p:animEffect>
                                    <p:set>
                                      <p:cBhvr>
                                        <p:cTn id="209" dur="1" fill="hold">
                                          <p:stCondLst>
                                            <p:cond delay="499"/>
                                          </p:stCondLst>
                                        </p:cTn>
                                        <p:tgtEl>
                                          <p:spTgt spid="69"/>
                                        </p:tgtEl>
                                        <p:attrNameLst>
                                          <p:attrName>style.visibility</p:attrName>
                                        </p:attrNameLst>
                                      </p:cBhvr>
                                      <p:to>
                                        <p:strVal val="hidden"/>
                                      </p:to>
                                    </p:set>
                                  </p:childTnLst>
                                </p:cTn>
                              </p:par>
                              <p:par>
                                <p:cTn id="210" presetID="10" presetClass="exit" presetSubtype="0" fill="hold" nodeType="withEffect">
                                  <p:stCondLst>
                                    <p:cond delay="0"/>
                                  </p:stCondLst>
                                  <p:childTnLst>
                                    <p:animEffect transition="out" filter="fade">
                                      <p:cBhvr>
                                        <p:cTn id="211" dur="500"/>
                                        <p:tgtEl>
                                          <p:spTgt spid="115"/>
                                        </p:tgtEl>
                                      </p:cBhvr>
                                    </p:animEffect>
                                    <p:set>
                                      <p:cBhvr>
                                        <p:cTn id="212" dur="1" fill="hold">
                                          <p:stCondLst>
                                            <p:cond delay="499"/>
                                          </p:stCondLst>
                                        </p:cTn>
                                        <p:tgtEl>
                                          <p:spTgt spid="115"/>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54"/>
                                        </p:tgtEl>
                                      </p:cBhvr>
                                    </p:animEffect>
                                    <p:set>
                                      <p:cBhvr>
                                        <p:cTn id="215" dur="1" fill="hold">
                                          <p:stCondLst>
                                            <p:cond delay="499"/>
                                          </p:stCondLst>
                                        </p:cTn>
                                        <p:tgtEl>
                                          <p:spTgt spid="54"/>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500"/>
                                        <p:tgtEl>
                                          <p:spTgt spid="119"/>
                                        </p:tgtEl>
                                      </p:cBhvr>
                                    </p:animEffect>
                                    <p:set>
                                      <p:cBhvr>
                                        <p:cTn id="218" dur="1" fill="hold">
                                          <p:stCondLst>
                                            <p:cond delay="499"/>
                                          </p:stCondLst>
                                        </p:cTn>
                                        <p:tgtEl>
                                          <p:spTgt spid="119"/>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113"/>
                                        </p:tgtEl>
                                      </p:cBhvr>
                                    </p:animEffect>
                                    <p:set>
                                      <p:cBhvr>
                                        <p:cTn id="221" dur="1" fill="hold">
                                          <p:stCondLst>
                                            <p:cond delay="499"/>
                                          </p:stCondLst>
                                        </p:cTn>
                                        <p:tgtEl>
                                          <p:spTgt spid="113"/>
                                        </p:tgtEl>
                                        <p:attrNameLst>
                                          <p:attrName>style.visibility</p:attrName>
                                        </p:attrNameLst>
                                      </p:cBhvr>
                                      <p:to>
                                        <p:strVal val="hidden"/>
                                      </p:to>
                                    </p:set>
                                  </p:childTnLst>
                                </p:cTn>
                              </p:par>
                              <p:par>
                                <p:cTn id="222" presetID="10" presetClass="exit" presetSubtype="0" fill="hold" nodeType="withEffect">
                                  <p:stCondLst>
                                    <p:cond delay="0"/>
                                  </p:stCondLst>
                                  <p:childTnLst>
                                    <p:animEffect transition="out" filter="fade">
                                      <p:cBhvr>
                                        <p:cTn id="223" dur="500"/>
                                        <p:tgtEl>
                                          <p:spTgt spid="116"/>
                                        </p:tgtEl>
                                      </p:cBhvr>
                                    </p:animEffect>
                                    <p:set>
                                      <p:cBhvr>
                                        <p:cTn id="224" dur="1" fill="hold">
                                          <p:stCondLst>
                                            <p:cond delay="499"/>
                                          </p:stCondLst>
                                        </p:cTn>
                                        <p:tgtEl>
                                          <p:spTgt spid="116"/>
                                        </p:tgtEl>
                                        <p:attrNameLst>
                                          <p:attrName>style.visibility</p:attrName>
                                        </p:attrNameLst>
                                      </p:cBhvr>
                                      <p:to>
                                        <p:strVal val="hidden"/>
                                      </p:to>
                                    </p:set>
                                  </p:childTnLst>
                                </p:cTn>
                              </p:par>
                              <p:par>
                                <p:cTn id="225" presetID="10" presetClass="exit" presetSubtype="0" fill="hold" nodeType="withEffect">
                                  <p:stCondLst>
                                    <p:cond delay="0"/>
                                  </p:stCondLst>
                                  <p:childTnLst>
                                    <p:animEffect transition="out" filter="fade">
                                      <p:cBhvr>
                                        <p:cTn id="226" dur="500"/>
                                        <p:tgtEl>
                                          <p:spTgt spid="122"/>
                                        </p:tgtEl>
                                      </p:cBhvr>
                                    </p:animEffect>
                                    <p:set>
                                      <p:cBhvr>
                                        <p:cTn id="227" dur="1" fill="hold">
                                          <p:stCondLst>
                                            <p:cond delay="499"/>
                                          </p:stCondLst>
                                        </p:cTn>
                                        <p:tgtEl>
                                          <p:spTgt spid="122"/>
                                        </p:tgtEl>
                                        <p:attrNameLst>
                                          <p:attrName>style.visibility</p:attrName>
                                        </p:attrNameLst>
                                      </p:cBhvr>
                                      <p:to>
                                        <p:strVal val="hidden"/>
                                      </p:to>
                                    </p:set>
                                  </p:childTnLst>
                                </p:cTn>
                              </p:par>
                              <p:par>
                                <p:cTn id="228" presetID="10" presetClass="exit" presetSubtype="0" fill="hold" nodeType="withEffect">
                                  <p:stCondLst>
                                    <p:cond delay="0"/>
                                  </p:stCondLst>
                                  <p:childTnLst>
                                    <p:animEffect transition="out" filter="fade">
                                      <p:cBhvr>
                                        <p:cTn id="229" dur="500"/>
                                        <p:tgtEl>
                                          <p:spTgt spid="123"/>
                                        </p:tgtEl>
                                      </p:cBhvr>
                                    </p:animEffect>
                                    <p:set>
                                      <p:cBhvr>
                                        <p:cTn id="230" dur="1" fill="hold">
                                          <p:stCondLst>
                                            <p:cond delay="499"/>
                                          </p:stCondLst>
                                        </p:cTn>
                                        <p:tgtEl>
                                          <p:spTgt spid="123"/>
                                        </p:tgtEl>
                                        <p:attrNameLst>
                                          <p:attrName>style.visibility</p:attrName>
                                        </p:attrNameLst>
                                      </p:cBhvr>
                                      <p:to>
                                        <p:strVal val="hidden"/>
                                      </p:to>
                                    </p:set>
                                  </p:childTnLst>
                                </p:cTn>
                              </p:par>
                              <p:par>
                                <p:cTn id="231" presetID="10" presetClass="exit" presetSubtype="0" fill="hold" nodeType="withEffect">
                                  <p:stCondLst>
                                    <p:cond delay="0"/>
                                  </p:stCondLst>
                                  <p:childTnLst>
                                    <p:animEffect transition="out" filter="fade">
                                      <p:cBhvr>
                                        <p:cTn id="232" dur="500"/>
                                        <p:tgtEl>
                                          <p:spTgt spid="125"/>
                                        </p:tgtEl>
                                      </p:cBhvr>
                                    </p:animEffect>
                                    <p:set>
                                      <p:cBhvr>
                                        <p:cTn id="233" dur="1" fill="hold">
                                          <p:stCondLst>
                                            <p:cond delay="499"/>
                                          </p:stCondLst>
                                        </p:cTn>
                                        <p:tgtEl>
                                          <p:spTgt spid="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Solving the </a:t>
            </a:r>
            <a:r>
              <a:rPr lang="en-US" sz="3600" b="1" dirty="0">
                <a:solidFill>
                  <a:srgbClr val="0070C0"/>
                </a:solidFill>
              </a:rPr>
              <a:t>2</a:t>
            </a:r>
            <a:r>
              <a:rPr lang="en-US" sz="3600" b="1" dirty="0"/>
              <a:t> </a:t>
            </a:r>
            <a:r>
              <a:rPr lang="en-US" sz="3600" b="1" dirty="0">
                <a:solidFill>
                  <a:srgbClr val="7030A0"/>
                </a:solidFill>
              </a:rPr>
              <a:t>smaller instances</a:t>
            </a:r>
            <a:endParaRPr lang="en-US" sz="3600"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8"/>
                <a:stretch>
                  <a:fillRect t="-7937" r="-2020" b="-22222"/>
                </a:stretch>
              </a:blipFill>
              <a:ln>
                <a:solidFill>
                  <a:schemeClr val="tx1"/>
                </a:solidFill>
              </a:ln>
            </p:spPr>
            <p:txBody>
              <a:bodyPr/>
              <a:lstStyle/>
              <a:p>
                <a:r>
                  <a:rPr lang="en-US">
                    <a:noFill/>
                  </a:rPr>
                  <a:t> </a:t>
                </a:r>
              </a:p>
            </p:txBody>
          </p:sp>
        </mc:Fallback>
      </mc:AlternateContent>
      <p:sp>
        <p:nvSpPr>
          <p:cNvPr id="73" name="Oval 72"/>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8" name="Oval 87"/>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9E334FD-7203-CD62-B249-D4739183216F}"/>
              </a:ext>
            </a:extLst>
          </p:cNvPr>
          <p:cNvSpPr/>
          <p:nvPr/>
        </p:nvSpPr>
        <p:spPr>
          <a:xfrm>
            <a:off x="763130" y="6131052"/>
            <a:ext cx="7942719" cy="5679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F83DA898-8854-3F63-915C-036673DE840A}"/>
              </a:ext>
            </a:extLst>
          </p:cNvPr>
          <p:cNvSpPr txBox="1"/>
          <p:nvPr/>
        </p:nvSpPr>
        <p:spPr>
          <a:xfrm>
            <a:off x="690880" y="6412468"/>
            <a:ext cx="1338764" cy="369332"/>
          </a:xfrm>
          <a:prstGeom prst="rect">
            <a:avLst/>
          </a:prstGeom>
          <a:solidFill>
            <a:srgbClr val="92D050"/>
          </a:solidFill>
        </p:spPr>
        <p:txBody>
          <a:bodyPr wrap="none" rtlCol="0">
            <a:spAutoFit/>
          </a:bodyPr>
          <a:lstStyle/>
          <a:p>
            <a:r>
              <a:rPr lang="en-US" dirty="0"/>
              <a:t>Left half set </a:t>
            </a:r>
          </a:p>
        </p:txBody>
      </p:sp>
      <p:sp>
        <p:nvSpPr>
          <p:cNvPr id="83" name="TextBox 82">
            <a:extLst>
              <a:ext uri="{FF2B5EF4-FFF2-40B4-BE49-F238E27FC236}">
                <a16:creationId xmlns:a16="http://schemas.microsoft.com/office/drawing/2014/main" id="{BD49A50A-B173-BD4C-4887-45907DF64595}"/>
              </a:ext>
            </a:extLst>
          </p:cNvPr>
          <p:cNvSpPr txBox="1"/>
          <p:nvPr/>
        </p:nvSpPr>
        <p:spPr>
          <a:xfrm>
            <a:off x="7365816" y="6412468"/>
            <a:ext cx="1463734" cy="369332"/>
          </a:xfrm>
          <a:prstGeom prst="rect">
            <a:avLst/>
          </a:prstGeom>
          <a:solidFill>
            <a:srgbClr val="92D050"/>
          </a:solidFill>
        </p:spPr>
        <p:txBody>
          <a:bodyPr wrap="none" rtlCol="0">
            <a:spAutoFit/>
          </a:bodyPr>
          <a:lstStyle/>
          <a:p>
            <a:r>
              <a:rPr lang="en-US" dirty="0"/>
              <a:t>Right half set </a:t>
            </a:r>
          </a:p>
        </p:txBody>
      </p:sp>
      <p:grpSp>
        <p:nvGrpSpPr>
          <p:cNvPr id="89" name="Group 88">
            <a:extLst>
              <a:ext uri="{FF2B5EF4-FFF2-40B4-BE49-F238E27FC236}">
                <a16:creationId xmlns:a16="http://schemas.microsoft.com/office/drawing/2014/main" id="{35FE2AC4-6F9C-95CD-6183-8B1A052F79D0}"/>
              </a:ext>
            </a:extLst>
          </p:cNvPr>
          <p:cNvGrpSpPr/>
          <p:nvPr/>
        </p:nvGrpSpPr>
        <p:grpSpPr>
          <a:xfrm>
            <a:off x="4648200" y="6131052"/>
            <a:ext cx="3810000" cy="726948"/>
            <a:chOff x="685800" y="5978652"/>
            <a:chExt cx="3810000" cy="726948"/>
          </a:xfrm>
        </p:grpSpPr>
        <p:sp>
          <p:nvSpPr>
            <p:cNvPr id="90" name="Right Brace 89">
              <a:extLst>
                <a:ext uri="{FF2B5EF4-FFF2-40B4-BE49-F238E27FC236}">
                  <a16:creationId xmlns:a16="http://schemas.microsoft.com/office/drawing/2014/main" id="{6CA69985-848C-689D-EC2C-53CCD556EB54}"/>
                </a:ext>
              </a:extLst>
            </p:cNvPr>
            <p:cNvSpPr/>
            <p:nvPr/>
          </p:nvSpPr>
          <p:spPr>
            <a:xfrm rot="5400000">
              <a:off x="2417826" y="4246626"/>
              <a:ext cx="345948" cy="3810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CF132CA3-5D6A-C910-5E02-9D1026E275A4}"/>
                    </a:ext>
                  </a:extLst>
                </p:cNvPr>
                <p:cNvSpPr txBox="1"/>
                <p:nvPr/>
              </p:nvSpPr>
              <p:spPr>
                <a:xfrm>
                  <a:off x="2209800" y="6245218"/>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72" name="TextBox 71"/>
                <p:cNvSpPr txBox="1">
                  <a:spLocks noRot="1" noChangeAspect="1" noMove="1" noResize="1" noEditPoints="1" noAdjustHandles="1" noChangeArrowheads="1" noChangeShapeType="1" noTextEdit="1"/>
                </p:cNvSpPr>
                <p:nvPr/>
              </p:nvSpPr>
              <p:spPr>
                <a:xfrm>
                  <a:off x="2209800" y="6245218"/>
                  <a:ext cx="1036951" cy="460382"/>
                </a:xfrm>
                <a:prstGeom prst="rect">
                  <a:avLst/>
                </a:prstGeom>
                <a:blipFill>
                  <a:blip r:embed="rId9"/>
                  <a:stretch>
                    <a:fillRect l="-1765" r="-5294" b="-7895"/>
                  </a:stretch>
                </a:blipFill>
              </p:spPr>
              <p:txBody>
                <a:bodyPr/>
                <a:lstStyle/>
                <a:p>
                  <a:r>
                    <a:rPr lang="en-US">
                      <a:noFill/>
                    </a:rPr>
                    <a:t> </a:t>
                  </a:r>
                </a:p>
              </p:txBody>
            </p:sp>
          </mc:Fallback>
        </mc:AlternateContent>
      </p:grpSp>
      <p:grpSp>
        <p:nvGrpSpPr>
          <p:cNvPr id="92" name="Group 91">
            <a:extLst>
              <a:ext uri="{FF2B5EF4-FFF2-40B4-BE49-F238E27FC236}">
                <a16:creationId xmlns:a16="http://schemas.microsoft.com/office/drawing/2014/main" id="{AA7857AD-B8CD-E682-9AC2-A24FA4983585}"/>
              </a:ext>
            </a:extLst>
          </p:cNvPr>
          <p:cNvGrpSpPr/>
          <p:nvPr/>
        </p:nvGrpSpPr>
        <p:grpSpPr>
          <a:xfrm>
            <a:off x="742950" y="6131052"/>
            <a:ext cx="3810000" cy="726948"/>
            <a:chOff x="685800" y="5978652"/>
            <a:chExt cx="3810000" cy="726948"/>
          </a:xfrm>
        </p:grpSpPr>
        <p:sp>
          <p:nvSpPr>
            <p:cNvPr id="93" name="Right Brace 92">
              <a:extLst>
                <a:ext uri="{FF2B5EF4-FFF2-40B4-BE49-F238E27FC236}">
                  <a16:creationId xmlns:a16="http://schemas.microsoft.com/office/drawing/2014/main" id="{BBBFDA6C-2173-D0F0-FFE2-17B1A916B104}"/>
                </a:ext>
              </a:extLst>
            </p:cNvPr>
            <p:cNvSpPr/>
            <p:nvPr/>
          </p:nvSpPr>
          <p:spPr>
            <a:xfrm rot="5400000">
              <a:off x="2417826" y="4246626"/>
              <a:ext cx="345948" cy="3810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515B0012-6819-86C9-8FF8-35409A4CA05F}"/>
                    </a:ext>
                  </a:extLst>
                </p:cNvPr>
                <p:cNvSpPr txBox="1"/>
                <p:nvPr/>
              </p:nvSpPr>
              <p:spPr>
                <a:xfrm>
                  <a:off x="2209800" y="6245218"/>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6" name="TextBox 5"/>
                <p:cNvSpPr txBox="1">
                  <a:spLocks noRot="1" noChangeAspect="1" noMove="1" noResize="1" noEditPoints="1" noAdjustHandles="1" noChangeArrowheads="1" noChangeShapeType="1" noTextEdit="1"/>
                </p:cNvSpPr>
                <p:nvPr/>
              </p:nvSpPr>
              <p:spPr>
                <a:xfrm>
                  <a:off x="2209800" y="6245218"/>
                  <a:ext cx="1036951" cy="460382"/>
                </a:xfrm>
                <a:prstGeom prst="rect">
                  <a:avLst/>
                </a:prstGeom>
                <a:blipFill>
                  <a:blip r:embed="rId10"/>
                  <a:stretch>
                    <a:fillRect l="-1765" r="-5294" b="-7895"/>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144821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additive="base">
                                        <p:cTn id="12" dur="1000" fill="hold"/>
                                        <p:tgtEl>
                                          <p:spTgt spid="69"/>
                                        </p:tgtEl>
                                        <p:attrNameLst>
                                          <p:attrName>ppt_x</p:attrName>
                                        </p:attrNameLst>
                                      </p:cBhvr>
                                      <p:tavLst>
                                        <p:tav tm="0">
                                          <p:val>
                                            <p:strVal val="0-#ppt_w/2"/>
                                          </p:val>
                                        </p:tav>
                                        <p:tav tm="100000">
                                          <p:val>
                                            <p:strVal val="#ppt_x"/>
                                          </p:val>
                                        </p:tav>
                                      </p:tavLst>
                                    </p:anim>
                                    <p:anim calcmode="lin" valueType="num">
                                      <p:cBhvr additive="base">
                                        <p:cTn id="13" dur="1000" fill="hold"/>
                                        <p:tgtEl>
                                          <p:spTgt spid="6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 calcmode="lin" valueType="num">
                                      <p:cBhvr additive="base">
                                        <p:cTn id="16" dur="1000" fill="hold"/>
                                        <p:tgtEl>
                                          <p:spTgt spid="83"/>
                                        </p:tgtEl>
                                        <p:attrNameLst>
                                          <p:attrName>ppt_x</p:attrName>
                                        </p:attrNameLst>
                                      </p:cBhvr>
                                      <p:tavLst>
                                        <p:tav tm="0">
                                          <p:val>
                                            <p:strVal val="1+#ppt_w/2"/>
                                          </p:val>
                                        </p:tav>
                                        <p:tav tm="100000">
                                          <p:val>
                                            <p:strVal val="#ppt_x"/>
                                          </p:val>
                                        </p:tav>
                                      </p:tavLst>
                                    </p:anim>
                                    <p:anim calcmode="lin" valueType="num">
                                      <p:cBhvr additive="base">
                                        <p:cTn id="17" dur="10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1000"/>
                                        <p:tgtEl>
                                          <p:spTgt spid="92"/>
                                        </p:tgtEl>
                                      </p:cBhvr>
                                    </p:animEffect>
                                    <p:anim calcmode="lin" valueType="num">
                                      <p:cBhvr>
                                        <p:cTn id="23" dur="1000" fill="hold"/>
                                        <p:tgtEl>
                                          <p:spTgt spid="92"/>
                                        </p:tgtEl>
                                        <p:attrNameLst>
                                          <p:attrName>ppt_x</p:attrName>
                                        </p:attrNameLst>
                                      </p:cBhvr>
                                      <p:tavLst>
                                        <p:tav tm="0">
                                          <p:val>
                                            <p:strVal val="#ppt_x"/>
                                          </p:val>
                                        </p:tav>
                                        <p:tav tm="100000">
                                          <p:val>
                                            <p:strVal val="#ppt_x"/>
                                          </p:val>
                                        </p:tav>
                                      </p:tavLst>
                                    </p:anim>
                                    <p:anim calcmode="lin" valueType="num">
                                      <p:cBhvr>
                                        <p:cTn id="24" dur="1000" fill="hold"/>
                                        <p:tgtEl>
                                          <p:spTgt spid="9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1000"/>
                                        <p:tgtEl>
                                          <p:spTgt spid="89"/>
                                        </p:tgtEl>
                                      </p:cBhvr>
                                    </p:animEffect>
                                    <p:anim calcmode="lin" valueType="num">
                                      <p:cBhvr>
                                        <p:cTn id="28" dur="1000" fill="hold"/>
                                        <p:tgtEl>
                                          <p:spTgt spid="89"/>
                                        </p:tgtEl>
                                        <p:attrNameLst>
                                          <p:attrName>ppt_x</p:attrName>
                                        </p:attrNameLst>
                                      </p:cBhvr>
                                      <p:tavLst>
                                        <p:tav tm="0">
                                          <p:val>
                                            <p:strVal val="#ppt_x"/>
                                          </p:val>
                                        </p:tav>
                                        <p:tav tm="100000">
                                          <p:val>
                                            <p:strVal val="#ppt_x"/>
                                          </p:val>
                                        </p:tav>
                                      </p:tavLst>
                                    </p:anim>
                                    <p:anim calcmode="lin" valueType="num">
                                      <p:cBhvr>
                                        <p:cTn id="29"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70"/>
                                        </p:tgtEl>
                                        <p:attrNameLst>
                                          <p:attrName>style.visibility</p:attrName>
                                        </p:attrNameLst>
                                      </p:cBhvr>
                                      <p:to>
                                        <p:strVal val="visible"/>
                                      </p:to>
                                    </p:set>
                                    <p:anim calcmode="lin" valueType="num">
                                      <p:cBhvr>
                                        <p:cTn id="53" dur="500" fill="hold"/>
                                        <p:tgtEl>
                                          <p:spTgt spid="70"/>
                                        </p:tgtEl>
                                        <p:attrNameLst>
                                          <p:attrName>ppt_w</p:attrName>
                                        </p:attrNameLst>
                                      </p:cBhvr>
                                      <p:tavLst>
                                        <p:tav tm="0">
                                          <p:val>
                                            <p:fltVal val="0"/>
                                          </p:val>
                                        </p:tav>
                                        <p:tav tm="100000">
                                          <p:val>
                                            <p:strVal val="#ppt_w"/>
                                          </p:val>
                                        </p:tav>
                                      </p:tavLst>
                                    </p:anim>
                                    <p:anim calcmode="lin" valueType="num">
                                      <p:cBhvr>
                                        <p:cTn id="54" dur="500" fill="hold"/>
                                        <p:tgtEl>
                                          <p:spTgt spid="70"/>
                                        </p:tgtEl>
                                        <p:attrNameLst>
                                          <p:attrName>ppt_h</p:attrName>
                                        </p:attrNameLst>
                                      </p:cBhvr>
                                      <p:tavLst>
                                        <p:tav tm="0">
                                          <p:val>
                                            <p:fltVal val="0"/>
                                          </p:val>
                                        </p:tav>
                                        <p:tav tm="100000">
                                          <p:val>
                                            <p:strVal val="#ppt_h"/>
                                          </p:val>
                                        </p:tav>
                                      </p:tavLst>
                                    </p:anim>
                                    <p:animEffect transition="in" filter="fad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fade">
                                      <p:cBhvr>
                                        <p:cTn id="60" dur="1000"/>
                                        <p:tgtEl>
                                          <p:spTgt spid="71"/>
                                        </p:tgtEl>
                                      </p:cBhvr>
                                    </p:animEffect>
                                    <p:anim calcmode="lin" valueType="num">
                                      <p:cBhvr>
                                        <p:cTn id="61" dur="1000" fill="hold"/>
                                        <p:tgtEl>
                                          <p:spTgt spid="71"/>
                                        </p:tgtEl>
                                        <p:attrNameLst>
                                          <p:attrName>ppt_x</p:attrName>
                                        </p:attrNameLst>
                                      </p:cBhvr>
                                      <p:tavLst>
                                        <p:tav tm="0">
                                          <p:val>
                                            <p:strVal val="#ppt_x"/>
                                          </p:val>
                                        </p:tav>
                                        <p:tav tm="100000">
                                          <p:val>
                                            <p:strVal val="#ppt_x"/>
                                          </p:val>
                                        </p:tav>
                                      </p:tavLst>
                                    </p:anim>
                                    <p:anim calcmode="lin" valueType="num">
                                      <p:cBhvr>
                                        <p:cTn id="6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P spid="71" grpId="0"/>
      <p:bldP spid="6" grpId="0" animBg="1"/>
      <p:bldP spid="69" grpId="0" animBg="1"/>
      <p:bldP spid="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alpha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a:t>
            </a:r>
            <a:r>
              <a:rPr lang="en-US" sz="4000" b="1" dirty="0">
                <a:solidFill>
                  <a:srgbClr val="7030A0"/>
                </a:solidFill>
              </a:rPr>
              <a:t> combine</a:t>
            </a:r>
            <a:r>
              <a:rPr lang="en-US" sz="4000" b="1" dirty="0"/>
              <a:t> step</a:t>
            </a:r>
            <a:endParaRPr lang="en-US" sz="4000"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p:nvPr/>
        </p:nvCxnSpPr>
        <p:spPr>
          <a:xfrm>
            <a:off x="4572000" y="1615280"/>
            <a:ext cx="0" cy="449580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572000" y="1579880"/>
            <a:ext cx="0" cy="449580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91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912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4" name="Oval 93"/>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a:endCxn id="36" idx="0"/>
          </p:cNvCxnSpPr>
          <p:nvPr/>
        </p:nvCxnSpPr>
        <p:spPr>
          <a:xfrm flipV="1">
            <a:off x="2209800" y="3505200"/>
            <a:ext cx="445770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5" idx="7"/>
            <a:endCxn id="42" idx="3"/>
          </p:cNvCxnSpPr>
          <p:nvPr/>
        </p:nvCxnSpPr>
        <p:spPr>
          <a:xfrm flipV="1">
            <a:off x="4332241" y="2503441"/>
            <a:ext cx="1165318" cy="2509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7" idx="0"/>
            <a:endCxn id="82" idx="3"/>
          </p:cNvCxnSpPr>
          <p:nvPr/>
        </p:nvCxnSpPr>
        <p:spPr>
          <a:xfrm flipV="1">
            <a:off x="1943100" y="4256041"/>
            <a:ext cx="2944859" cy="7731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6" name="TextBox 95"/>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p:sp>
        <p:nvSpPr>
          <p:cNvPr id="5" name="Rectangle 4"/>
          <p:cNvSpPr/>
          <p:nvPr/>
        </p:nvSpPr>
        <p:spPr>
          <a:xfrm>
            <a:off x="403301"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127701" y="15239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a:off x="11152" y="1970041"/>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1</a:t>
            </a:r>
          </a:p>
        </p:txBody>
      </p:sp>
      <p:sp>
        <p:nvSpPr>
          <p:cNvPr id="98" name="Oval 97">
            <a:extLst>
              <a:ext uri="{FF2B5EF4-FFF2-40B4-BE49-F238E27FC236}">
                <a16:creationId xmlns:a16="http://schemas.microsoft.com/office/drawing/2014/main" id="{DAEB15CC-D29F-3D4E-942F-25FCC1050D82}"/>
              </a:ext>
            </a:extLst>
          </p:cNvPr>
          <p:cNvSpPr/>
          <p:nvPr/>
        </p:nvSpPr>
        <p:spPr>
          <a:xfrm>
            <a:off x="4305300" y="1668982"/>
            <a:ext cx="571500" cy="31221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flipV="1">
            <a:off x="3341649" y="2926080"/>
            <a:ext cx="1199871" cy="762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3151149" y="28194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1" name="TextBox 100"/>
              <p:cNvSpPr txBox="1"/>
              <p:nvPr/>
            </p:nvSpPr>
            <p:spPr>
              <a:xfrm>
                <a:off x="3276600" y="2895600"/>
                <a:ext cx="7944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&gt;</m:t>
                      </m:r>
                      <m:r>
                        <a:rPr lang="en-US" b="1" i="1" smtClean="0">
                          <a:latin typeface="Cambria Math" panose="02040503050406030204" pitchFamily="18" charset="0"/>
                        </a:rPr>
                        <m:t>𝜹</m:t>
                      </m:r>
                    </m:oMath>
                  </m:oMathPara>
                </a14:m>
                <a:endParaRPr lang="en-US" b="1" dirty="0"/>
              </a:p>
            </p:txBody>
          </p:sp>
        </mc:Choice>
        <mc:Fallback xmlns="">
          <p:sp>
            <p:nvSpPr>
              <p:cNvPr id="101" name="TextBox 100"/>
              <p:cNvSpPr txBox="1">
                <a:spLocks noRot="1" noChangeAspect="1" noMove="1" noResize="1" noEditPoints="1" noAdjustHandles="1" noChangeArrowheads="1" noChangeShapeType="1" noTextEdit="1"/>
              </p:cNvSpPr>
              <p:nvPr/>
            </p:nvSpPr>
            <p:spPr>
              <a:xfrm>
                <a:off x="3276600" y="2895600"/>
                <a:ext cx="794461" cy="369332"/>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28944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8"/>
                                        </p:tgtEl>
                                        <p:attrNameLst>
                                          <p:attrName>style.visibility</p:attrName>
                                        </p:attrNameLst>
                                      </p:cBhvr>
                                      <p:to>
                                        <p:strVal val="visible"/>
                                      </p:to>
                                    </p:set>
                                    <p:animEffect transition="in" filter="wipe(down)">
                                      <p:cBhvr>
                                        <p:cTn id="14" dur="500"/>
                                        <p:tgtEl>
                                          <p:spTgt spid="9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98"/>
                                        </p:tgtEl>
                                      </p:cBhvr>
                                    </p:animEffect>
                                    <p:set>
                                      <p:cBhvr>
                                        <p:cTn id="19" dur="1" fill="hold">
                                          <p:stCondLst>
                                            <p:cond delay="499"/>
                                          </p:stCondLst>
                                        </p:cTn>
                                        <p:tgtEl>
                                          <p:spTgt spid="9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wipe(down)">
                                      <p:cBhvr>
                                        <p:cTn id="27" dur="500"/>
                                        <p:tgtEl>
                                          <p:spTgt spid="95"/>
                                        </p:tgtEl>
                                      </p:cBhvr>
                                    </p:animEffect>
                                  </p:childTnLst>
                                </p:cTn>
                              </p:par>
                              <p:par>
                                <p:cTn id="28" presetID="22" presetClass="entr" presetSubtype="4" fill="hold"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wipe(down)">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5"/>
                                        </p:tgtEl>
                                      </p:cBhvr>
                                    </p:animEffect>
                                    <p:set>
                                      <p:cBhvr>
                                        <p:cTn id="38" dur="1" fill="hold">
                                          <p:stCondLst>
                                            <p:cond delay="499"/>
                                          </p:stCondLst>
                                        </p:cTn>
                                        <p:tgtEl>
                                          <p:spTgt spid="9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3"/>
                                        </p:tgtEl>
                                      </p:cBhvr>
                                    </p:animEffect>
                                    <p:set>
                                      <p:cBhvr>
                                        <p:cTn id="41" dur="1" fill="hold">
                                          <p:stCondLst>
                                            <p:cond delay="499"/>
                                          </p:stCondLst>
                                        </p:cTn>
                                        <p:tgtEl>
                                          <p:spTgt spid="8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0 -4.44444E-6 L -0.03872 -0.00162 " pathEditMode="relative" rAng="0" ptsTypes="AA">
                                      <p:cBhvr>
                                        <p:cTn id="50" dur="2000" fill="hold"/>
                                        <p:tgtEl>
                                          <p:spTgt spid="69"/>
                                        </p:tgtEl>
                                        <p:attrNameLst>
                                          <p:attrName>ppt_x</p:attrName>
                                          <p:attrName>ppt_y</p:attrName>
                                        </p:attrNameLst>
                                      </p:cBhvr>
                                      <p:rCtr x="-1944" y="-93"/>
                                    </p:animMotion>
                                  </p:childTnLst>
                                </p:cTn>
                              </p:par>
                            </p:childTnLst>
                          </p:cTn>
                        </p:par>
                        <p:par>
                          <p:cTn id="51" fill="hold">
                            <p:stCondLst>
                              <p:cond delay="2000"/>
                            </p:stCondLst>
                            <p:childTnLst>
                              <p:par>
                                <p:cTn id="52" presetID="6" presetClass="entr" presetSubtype="32" fill="hold"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circle(out)">
                                      <p:cBhvr>
                                        <p:cTn id="54" dur="500"/>
                                        <p:tgtEl>
                                          <p:spTgt spid="90"/>
                                        </p:tgtEl>
                                      </p:cBhvr>
                                    </p:animEffect>
                                  </p:childTnLst>
                                </p:cTn>
                              </p:par>
                            </p:childTnLst>
                          </p:cTn>
                        </p:par>
                        <p:par>
                          <p:cTn id="55" fill="hold">
                            <p:stCondLst>
                              <p:cond delay="2500"/>
                            </p:stCondLst>
                            <p:childTnLst>
                              <p:par>
                                <p:cTn id="56" presetID="14" presetClass="entr" presetSubtype="10" fill="hold" grpId="0" nodeType="after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randombar(horizontal)">
                                      <p:cBhvr>
                                        <p:cTn id="58" dur="500"/>
                                        <p:tgtEl>
                                          <p:spTgt spid="8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wipe(down)">
                                      <p:cBhvr>
                                        <p:cTn id="63" dur="500"/>
                                        <p:tgtEl>
                                          <p:spTgt spid="10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99"/>
                                        </p:tgtEl>
                                        <p:attrNameLst>
                                          <p:attrName>style.visibility</p:attrName>
                                        </p:attrNameLst>
                                      </p:cBhvr>
                                      <p:to>
                                        <p:strVal val="visible"/>
                                      </p:to>
                                    </p:set>
                                    <p:animEffect transition="in" filter="wipe(left)">
                                      <p:cBhvr>
                                        <p:cTn id="68" dur="500"/>
                                        <p:tgtEl>
                                          <p:spTgt spid="99"/>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randombar(horizontal)">
                                      <p:cBhvr>
                                        <p:cTn id="73" dur="500"/>
                                        <p:tgtEl>
                                          <p:spTgt spid="101"/>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97"/>
                                        </p:tgtEl>
                                        <p:attrNameLst>
                                          <p:attrName>style.visibility</p:attrName>
                                        </p:attrNameLst>
                                      </p:cBhvr>
                                      <p:to>
                                        <p:strVal val="visible"/>
                                      </p:to>
                                    </p:set>
                                    <p:anim calcmode="lin" valueType="num">
                                      <p:cBhvr additive="base">
                                        <p:cTn id="78" dur="500" fill="hold"/>
                                        <p:tgtEl>
                                          <p:spTgt spid="97"/>
                                        </p:tgtEl>
                                        <p:attrNameLst>
                                          <p:attrName>ppt_x</p:attrName>
                                        </p:attrNameLst>
                                      </p:cBhvr>
                                      <p:tavLst>
                                        <p:tav tm="0">
                                          <p:val>
                                            <p:strVal val="0-#ppt_w/2"/>
                                          </p:val>
                                        </p:tav>
                                        <p:tav tm="100000">
                                          <p:val>
                                            <p:strVal val="#ppt_x"/>
                                          </p:val>
                                        </p:tav>
                                      </p:tavLst>
                                    </p:anim>
                                    <p:anim calcmode="lin" valueType="num">
                                      <p:cBhvr additive="base">
                                        <p:cTn id="79"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xit" presetSubtype="8" fill="hold" grpId="1" nodeType="clickEffect">
                                  <p:stCondLst>
                                    <p:cond delay="0"/>
                                  </p:stCondLst>
                                  <p:childTnLst>
                                    <p:anim calcmode="lin" valueType="num">
                                      <p:cBhvr additive="base">
                                        <p:cTn id="83" dur="500"/>
                                        <p:tgtEl>
                                          <p:spTgt spid="97"/>
                                        </p:tgtEl>
                                        <p:attrNameLst>
                                          <p:attrName>ppt_x</p:attrName>
                                        </p:attrNameLst>
                                      </p:cBhvr>
                                      <p:tavLst>
                                        <p:tav tm="0">
                                          <p:val>
                                            <p:strVal val="ppt_x"/>
                                          </p:val>
                                        </p:tav>
                                        <p:tav tm="100000">
                                          <p:val>
                                            <p:strVal val="0-ppt_w/2"/>
                                          </p:val>
                                        </p:tav>
                                      </p:tavLst>
                                    </p:anim>
                                    <p:anim calcmode="lin" valueType="num">
                                      <p:cBhvr additive="base">
                                        <p:cTn id="84" dur="500"/>
                                        <p:tgtEl>
                                          <p:spTgt spid="97"/>
                                        </p:tgtEl>
                                        <p:attrNameLst>
                                          <p:attrName>ppt_y</p:attrName>
                                        </p:attrNameLst>
                                      </p:cBhvr>
                                      <p:tavLst>
                                        <p:tav tm="0">
                                          <p:val>
                                            <p:strVal val="ppt_y"/>
                                          </p:val>
                                        </p:tav>
                                        <p:tav tm="100000">
                                          <p:val>
                                            <p:strVal val="ppt_y"/>
                                          </p:val>
                                        </p:tav>
                                      </p:tavLst>
                                    </p:anim>
                                    <p:set>
                                      <p:cBhvr>
                                        <p:cTn id="85" dur="1" fill="hold">
                                          <p:stCondLst>
                                            <p:cond delay="499"/>
                                          </p:stCondLst>
                                        </p:cTn>
                                        <p:tgtEl>
                                          <p:spTgt spid="97"/>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00"/>
                                        </p:tgtEl>
                                      </p:cBhvr>
                                    </p:animEffect>
                                    <p:set>
                                      <p:cBhvr>
                                        <p:cTn id="90" dur="1" fill="hold">
                                          <p:stCondLst>
                                            <p:cond delay="499"/>
                                          </p:stCondLst>
                                        </p:cTn>
                                        <p:tgtEl>
                                          <p:spTgt spid="10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99"/>
                                        </p:tgtEl>
                                      </p:cBhvr>
                                    </p:animEffect>
                                    <p:set>
                                      <p:cBhvr>
                                        <p:cTn id="93" dur="1" fill="hold">
                                          <p:stCondLst>
                                            <p:cond delay="499"/>
                                          </p:stCondLst>
                                        </p:cTn>
                                        <p:tgtEl>
                                          <p:spTgt spid="99"/>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01"/>
                                        </p:tgtEl>
                                      </p:cBhvr>
                                    </p:animEffect>
                                    <p:set>
                                      <p:cBhvr>
                                        <p:cTn id="96" dur="1" fill="hold">
                                          <p:stCondLst>
                                            <p:cond delay="499"/>
                                          </p:stCondLst>
                                        </p:cTn>
                                        <p:tgtEl>
                                          <p:spTgt spid="10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grpId="0"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right)">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wipe(down)">
                                      <p:cBhvr>
                                        <p:cTn id="106" dur="500"/>
                                        <p:tgtEl>
                                          <p:spTgt spid="73"/>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0 -1.85185E-6 L 0.04219 -0.00254 " pathEditMode="relative" rAng="0" ptsTypes="AA">
                                      <p:cBhvr>
                                        <p:cTn id="110" dur="2000" fill="hold"/>
                                        <p:tgtEl>
                                          <p:spTgt spid="73"/>
                                        </p:tgtEl>
                                        <p:attrNameLst>
                                          <p:attrName>ppt_x</p:attrName>
                                          <p:attrName>ppt_y</p:attrName>
                                        </p:attrNameLst>
                                      </p:cBhvr>
                                      <p:rCtr x="2101" y="-139"/>
                                    </p:animMotion>
                                  </p:childTnLst>
                                </p:cTn>
                              </p:par>
                            </p:childTnLst>
                          </p:cTn>
                        </p:par>
                        <p:par>
                          <p:cTn id="111" fill="hold">
                            <p:stCondLst>
                              <p:cond delay="2000"/>
                            </p:stCondLst>
                            <p:childTnLst>
                              <p:par>
                                <p:cTn id="112" presetID="6" presetClass="entr" presetSubtype="32" fill="hold" nodeType="after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circle(out)">
                                      <p:cBhvr>
                                        <p:cTn id="114" dur="500"/>
                                        <p:tgtEl>
                                          <p:spTgt spid="74"/>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88"/>
                                        </p:tgtEl>
                                        <p:attrNameLst>
                                          <p:attrName>style.visibility</p:attrName>
                                        </p:attrNameLst>
                                      </p:cBhvr>
                                      <p:to>
                                        <p:strVal val="visible"/>
                                      </p:to>
                                    </p:set>
                                    <p:animEffect transition="in" filter="randombar(horizontal)">
                                      <p:cBhvr>
                                        <p:cTn id="119" dur="500"/>
                                        <p:tgtEl>
                                          <p:spTgt spid="88"/>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wipe(left)">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8" grpId="0"/>
      <p:bldP spid="89" grpId="0"/>
      <p:bldP spid="5" grpId="0" animBg="1"/>
      <p:bldP spid="92" grpId="0" animBg="1"/>
      <p:bldP spid="97" grpId="0" animBg="1"/>
      <p:bldP spid="97" grpId="1" animBg="1"/>
      <p:bldP spid="98" grpId="0" animBg="1"/>
      <p:bldP spid="98" grpId="1" animBg="1"/>
      <p:bldP spid="100" grpId="0" animBg="1"/>
      <p:bldP spid="100" grpId="1" animBg="1"/>
      <p:bldP spid="101" grpId="0"/>
      <p:bldP spid="101"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rot="16200000">
            <a:off x="4496562" y="1104138"/>
            <a:ext cx="190500" cy="8016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Oval 90"/>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3" name="Oval 92"/>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73792" y="1096963"/>
                <a:ext cx="3612399" cy="369332"/>
              </a:xfrm>
              <a:prstGeom prst="rect">
                <a:avLst/>
              </a:prstGeom>
              <a:solidFill>
                <a:schemeClr val="accent3">
                  <a:lumMod val="40000"/>
                  <a:lumOff val="60000"/>
                </a:schemeClr>
              </a:solidFill>
              <a:ln>
                <a:solidFill>
                  <a:schemeClr val="tx1"/>
                </a:solidFill>
              </a:ln>
            </p:spPr>
            <p:txBody>
              <a:bodyPr wrap="none" rtlCol="0">
                <a:spAutoFit/>
              </a:bodyPr>
              <a:lstStyle/>
              <a:p>
                <a:r>
                  <a:rPr lang="en-US" b="0" dirty="0"/>
                  <a:t>Potentially </a:t>
                </a:r>
                <a14:m>
                  <m:oMath xmlns:m="http://schemas.openxmlformats.org/officeDocument/2006/math">
                    <m:r>
                      <m:rPr>
                        <m:sty m:val="p"/>
                      </m:rPr>
                      <a:rPr lang="en-US" b="0" i="0" smtClean="0">
                        <a:latin typeface="Cambria Math" panose="02040503050406030204" pitchFamily="18" charset="0"/>
                      </a:rPr>
                      <m:t>Θ</m:t>
                    </m:r>
                    <m:r>
                      <a:rPr lang="en-US">
                        <a:latin typeface="Cambria Math"/>
                      </a:rPr>
                      <m:t>(</m:t>
                    </m:r>
                    <m:r>
                      <a:rPr lang="en-US" b="1" i="1">
                        <a:solidFill>
                          <a:srgbClr val="0070C0"/>
                        </a:solidFill>
                        <a:latin typeface="Cambria Math"/>
                      </a:rPr>
                      <m:t>𝒏</m:t>
                    </m:r>
                    <m:r>
                      <a:rPr lang="en-US" b="1" i="1">
                        <a:latin typeface="Cambria Math"/>
                      </a:rPr>
                      <m:t>)</m:t>
                    </m:r>
                  </m:oMath>
                </a14:m>
                <a:r>
                  <a:rPr lang="en-US" dirty="0"/>
                  <a:t> points in each strip </a:t>
                </a:r>
              </a:p>
            </p:txBody>
          </p:sp>
        </mc:Choice>
        <mc:Fallback xmlns="">
          <p:sp>
            <p:nvSpPr>
              <p:cNvPr id="10" name="TextBox 9"/>
              <p:cNvSpPr txBox="1">
                <a:spLocks noRot="1" noChangeAspect="1" noMove="1" noResize="1" noEditPoints="1" noAdjustHandles="1" noChangeArrowheads="1" noChangeShapeType="1" noTextEdit="1"/>
              </p:cNvSpPr>
              <p:nvPr/>
            </p:nvSpPr>
            <p:spPr>
              <a:xfrm>
                <a:off x="5273792" y="1096963"/>
                <a:ext cx="3612399" cy="369332"/>
              </a:xfrm>
              <a:prstGeom prst="rect">
                <a:avLst/>
              </a:prstGeom>
              <a:blipFill>
                <a:blip r:embed="rId11"/>
                <a:stretch>
                  <a:fillRect l="-1049" t="-3226" b="-22581"/>
                </a:stretch>
              </a:blipFill>
              <a:ln>
                <a:solidFill>
                  <a:schemeClr val="tx1"/>
                </a:solidFill>
              </a:ln>
            </p:spPr>
            <p:txBody>
              <a:bodyPr/>
              <a:lstStyle/>
              <a:p>
                <a:r>
                  <a:rPr lang="en-US">
                    <a:noFill/>
                  </a:rPr>
                  <a:t> </a:t>
                </a:r>
              </a:p>
            </p:txBody>
          </p:sp>
        </mc:Fallback>
      </mc:AlternateContent>
      <p:cxnSp>
        <p:nvCxnSpPr>
          <p:cNvPr id="12" name="Straight Connector 11"/>
          <p:cNvCxnSpPr>
            <a:stCxn id="8" idx="1"/>
            <a:endCxn id="10" idx="1"/>
          </p:cNvCxnSpPr>
          <p:nvPr/>
        </p:nvCxnSpPr>
        <p:spPr>
          <a:xfrm flipV="1">
            <a:off x="4591812" y="1281629"/>
            <a:ext cx="681980" cy="128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029200" y="1600200"/>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8189176" y="2199528"/>
            <a:ext cx="446049" cy="480218"/>
          </a:xfrm>
          <a:prstGeom prst="smileyFace">
            <a:avLst>
              <a:gd name="adj" fmla="val -465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042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500"/>
                            </p:stCondLst>
                            <p:childTnLst>
                              <p:par>
                                <p:cTn id="16" presetID="14"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81474" y="1600199"/>
            <a:ext cx="388999" cy="3389116"/>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93" name="TextBox 92"/>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rotWithShape="1">
                <a:blip r:embed="rId11"/>
                <a:stretch>
                  <a:fillRect t="-8197" r="-20968" b="-24590"/>
                </a:stretch>
              </a:blipFill>
            </p:spPr>
            <p:txBody>
              <a:bodyPr/>
              <a:lstStyle/>
              <a:p>
                <a:r>
                  <a:rPr lang="en-US">
                    <a:noFill/>
                  </a:rPr>
                  <a:t> </a:t>
                </a:r>
              </a:p>
            </p:txBody>
          </p:sp>
        </mc:Fallback>
      </mc:AlternateContent>
      <p:sp>
        <p:nvSpPr>
          <p:cNvPr id="104" name="Oval 103"/>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Oval 96"/>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5"/>
                <a:stretch>
                  <a:fillRect t="-7937" r="-2020" b="-22222"/>
                </a:stretch>
              </a:blipFill>
              <a:ln>
                <a:solidFill>
                  <a:schemeClr val="tx1"/>
                </a:solidFill>
              </a:ln>
            </p:spPr>
            <p:txBody>
              <a:bodyPr/>
              <a:lstStyle/>
              <a:p>
                <a:r>
                  <a:rPr lang="en-US">
                    <a:noFill/>
                  </a:rPr>
                  <a:t> </a:t>
                </a:r>
              </a:p>
            </p:txBody>
          </p:sp>
        </mc:Fallback>
      </mc:AlternateContent>
      <p:sp>
        <p:nvSpPr>
          <p:cNvPr id="80" name="Rectangle 79"/>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105400"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Up 2">
            <a:extLst>
              <a:ext uri="{FF2B5EF4-FFF2-40B4-BE49-F238E27FC236}">
                <a16:creationId xmlns:a16="http://schemas.microsoft.com/office/drawing/2014/main" id="{8F09037E-523C-E792-CCDB-D3C5BD62DF8E}"/>
              </a:ext>
            </a:extLst>
          </p:cNvPr>
          <p:cNvSpPr/>
          <p:nvPr/>
        </p:nvSpPr>
        <p:spPr>
          <a:xfrm>
            <a:off x="4627180" y="4114800"/>
            <a:ext cx="304800" cy="304800"/>
          </a:xfrm>
          <a:prstGeom prst="upArrow">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49315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1000"/>
                                        <p:tgtEl>
                                          <p:spTgt spid="93"/>
                                        </p:tgtEl>
                                      </p:cBhvr>
                                    </p:animEffect>
                                    <p:anim calcmode="lin" valueType="num">
                                      <p:cBhvr>
                                        <p:cTn id="12" dur="1000" fill="hold"/>
                                        <p:tgtEl>
                                          <p:spTgt spid="93"/>
                                        </p:tgtEl>
                                        <p:attrNameLst>
                                          <p:attrName>ppt_x</p:attrName>
                                        </p:attrNameLst>
                                      </p:cBhvr>
                                      <p:tavLst>
                                        <p:tav tm="0">
                                          <p:val>
                                            <p:strVal val="#ppt_x"/>
                                          </p:val>
                                        </p:tav>
                                        <p:tav tm="100000">
                                          <p:val>
                                            <p:strVal val="#ppt_x"/>
                                          </p:val>
                                        </p:tav>
                                      </p:tavLst>
                                    </p:anim>
                                    <p:anim calcmode="lin" valueType="num">
                                      <p:cBhvr>
                                        <p:cTn id="13"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xit" presetSubtype="0" fill="hold" grpId="1" nodeType="clickEffect">
                                  <p:stCondLst>
                                    <p:cond delay="0"/>
                                  </p:stCondLst>
                                  <p:childTnLst>
                                    <p:animEffect transition="out" filter="fade">
                                      <p:cBhvr>
                                        <p:cTn id="29" dur="1000"/>
                                        <p:tgtEl>
                                          <p:spTgt spid="3"/>
                                        </p:tgtEl>
                                      </p:cBhvr>
                                    </p:animEffect>
                                    <p:anim calcmode="lin" valueType="num">
                                      <p:cBhvr>
                                        <p:cTn id="30" dur="1000"/>
                                        <p:tgtEl>
                                          <p:spTgt spid="3"/>
                                        </p:tgtEl>
                                        <p:attrNameLst>
                                          <p:attrName>ppt_x</p:attrName>
                                        </p:attrNameLst>
                                      </p:cBhvr>
                                      <p:tavLst>
                                        <p:tav tm="0">
                                          <p:val>
                                            <p:strVal val="ppt_x"/>
                                          </p:val>
                                        </p:tav>
                                        <p:tav tm="100000">
                                          <p:val>
                                            <p:strVal val="ppt_x"/>
                                          </p:val>
                                        </p:tav>
                                      </p:tavLst>
                                    </p:anim>
                                    <p:anim calcmode="lin" valueType="num">
                                      <p:cBhvr>
                                        <p:cTn id="31" dur="1000"/>
                                        <p:tgtEl>
                                          <p:spTgt spid="3"/>
                                        </p:tgtEl>
                                        <p:attrNameLst>
                                          <p:attrName>ppt_y</p:attrName>
                                        </p:attrNameLst>
                                      </p:cBhvr>
                                      <p:tavLst>
                                        <p:tav tm="0">
                                          <p:val>
                                            <p:strVal val="ppt_y"/>
                                          </p:val>
                                        </p:tav>
                                        <p:tav tm="100000">
                                          <p:val>
                                            <p:strVal val="ppt_y-.1"/>
                                          </p:val>
                                        </p:tav>
                                      </p:tavLst>
                                    </p:anim>
                                    <p:set>
                                      <p:cBhvr>
                                        <p:cTn id="32" dur="1" fill="hold">
                                          <p:stCondLst>
                                            <p:cond delay="9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3" grpId="0"/>
      <p:bldP spid="94" grpId="0" animBg="1"/>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4572000"/>
            <a:ext cx="388999" cy="4191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93" name="TextBox 92"/>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rotWithShape="1">
                <a:blip r:embed="rId11"/>
                <a:stretch>
                  <a:fillRect t="-8197" r="-20968" b="-24590"/>
                </a:stretch>
              </a:blipFill>
            </p:spPr>
            <p:txBody>
              <a:bodyPr/>
              <a:lstStyle/>
              <a:p>
                <a:r>
                  <a:rPr lang="en-US">
                    <a:noFill/>
                  </a:rPr>
                  <a:t> </a:t>
                </a:r>
              </a:p>
            </p:txBody>
          </p:sp>
        </mc:Fallback>
      </mc:AlternateContent>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Oval 96"/>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5"/>
                <a:stretch>
                  <a:fillRect t="-7937" r="-2020" b="-22222"/>
                </a:stretch>
              </a:blipFill>
              <a:ln>
                <a:solidFill>
                  <a:schemeClr val="tx1"/>
                </a:solidFill>
              </a:ln>
            </p:spPr>
            <p:txBody>
              <a:bodyPr/>
              <a:lstStyle/>
              <a:p>
                <a:r>
                  <a:rPr lang="en-US">
                    <a:noFill/>
                  </a:rPr>
                  <a:t> </a:t>
                </a:r>
              </a:p>
            </p:txBody>
          </p:sp>
        </mc:Fallback>
      </mc:AlternateContent>
      <p:sp>
        <p:nvSpPr>
          <p:cNvPr id="80" name="Rectangle 79"/>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105400"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6"/>
                <a:stretch>
                  <a:fillRect/>
                </a:stretch>
              </a:blipFill>
            </p:spPr>
            <p:txBody>
              <a:bodyPr/>
              <a:lstStyle/>
              <a:p>
                <a:r>
                  <a:rPr lang="en-US">
                    <a:noFill/>
                  </a:rPr>
                  <a:t> </a:t>
                </a:r>
              </a:p>
            </p:txBody>
          </p:sp>
        </mc:Fallback>
      </mc:AlternateContent>
      <p:cxnSp>
        <p:nvCxnSpPr>
          <p:cNvPr id="99" name="Straight Connector 98"/>
          <p:cNvCxnSpPr/>
          <p:nvPr/>
        </p:nvCxnSpPr>
        <p:spPr>
          <a:xfrm>
            <a:off x="4560849" y="457200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BAC09AAB-6203-216A-A085-34FF23861303}"/>
              </a:ext>
            </a:extLst>
          </p:cNvPr>
          <p:cNvSpPr/>
          <p:nvPr/>
        </p:nvSpPr>
        <p:spPr>
          <a:xfrm>
            <a:off x="4578099" y="4990159"/>
            <a:ext cx="388999" cy="4191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sp>
        <p:nvSpPr>
          <p:cNvPr id="107" name="Rounded Rectangle 101">
            <a:extLst>
              <a:ext uri="{FF2B5EF4-FFF2-40B4-BE49-F238E27FC236}">
                <a16:creationId xmlns:a16="http://schemas.microsoft.com/office/drawing/2014/main" id="{5686F4DD-2D2F-03C8-EC24-8D6AC7DCAE93}"/>
              </a:ext>
            </a:extLst>
          </p:cNvPr>
          <p:cNvSpPr/>
          <p:nvPr/>
        </p:nvSpPr>
        <p:spPr>
          <a:xfrm>
            <a:off x="11152" y="1970041"/>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1</a:t>
            </a:r>
          </a:p>
        </p:txBody>
      </p:sp>
    </p:spTree>
    <p:custDataLst>
      <p:tags r:id="rId1"/>
    </p:custDataLst>
    <p:extLst>
      <p:ext uri="{BB962C8B-B14F-4D97-AF65-F5344CB8AC3E}">
        <p14:creationId xmlns:p14="http://schemas.microsoft.com/office/powerpoint/2010/main" val="142856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animEffect transition="in" filter="fade">
                                      <p:cBhvr>
                                        <p:cTn id="9" dur="500"/>
                                        <p:tgtEl>
                                          <p:spTgt spid="9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8"/>
                                        </p:tgtEl>
                                        <p:attrNameLst>
                                          <p:attrName>style.visibility</p:attrName>
                                        </p:attrNameLst>
                                      </p:cBhvr>
                                      <p:to>
                                        <p:strVal val="visible"/>
                                      </p:to>
                                    </p:set>
                                    <p:animEffect transition="in" filter="fade">
                                      <p:cBhvr>
                                        <p:cTn id="14" dur="500"/>
                                        <p:tgtEl>
                                          <p:spTgt spid="9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additive="base">
                                        <p:cTn id="19" dur="500" fill="hold"/>
                                        <p:tgtEl>
                                          <p:spTgt spid="107"/>
                                        </p:tgtEl>
                                        <p:attrNameLst>
                                          <p:attrName>ppt_x</p:attrName>
                                        </p:attrNameLst>
                                      </p:cBhvr>
                                      <p:tavLst>
                                        <p:tav tm="0">
                                          <p:val>
                                            <p:strVal val="0-#ppt_w/2"/>
                                          </p:val>
                                        </p:tav>
                                        <p:tav tm="100000">
                                          <p:val>
                                            <p:strVal val="#ppt_x"/>
                                          </p:val>
                                        </p:tav>
                                      </p:tavLst>
                                    </p:anim>
                                    <p:anim calcmode="lin" valueType="num">
                                      <p:cBhvr additive="base">
                                        <p:cTn id="20"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grpId="1" nodeType="clickEffect">
                                  <p:stCondLst>
                                    <p:cond delay="0"/>
                                  </p:stCondLst>
                                  <p:childTnLst>
                                    <p:anim calcmode="lin" valueType="num">
                                      <p:cBhvr additive="base">
                                        <p:cTn id="24" dur="500"/>
                                        <p:tgtEl>
                                          <p:spTgt spid="107"/>
                                        </p:tgtEl>
                                        <p:attrNameLst>
                                          <p:attrName>ppt_x</p:attrName>
                                        </p:attrNameLst>
                                      </p:cBhvr>
                                      <p:tavLst>
                                        <p:tav tm="0">
                                          <p:val>
                                            <p:strVal val="ppt_x"/>
                                          </p:val>
                                        </p:tav>
                                        <p:tav tm="100000">
                                          <p:val>
                                            <p:strVal val="0-ppt_w/2"/>
                                          </p:val>
                                        </p:tav>
                                      </p:tavLst>
                                    </p:anim>
                                    <p:anim calcmode="lin" valueType="num">
                                      <p:cBhvr additive="base">
                                        <p:cTn id="25" dur="500"/>
                                        <p:tgtEl>
                                          <p:spTgt spid="107"/>
                                        </p:tgtEl>
                                        <p:attrNameLst>
                                          <p:attrName>ppt_y</p:attrName>
                                        </p:attrNameLst>
                                      </p:cBhvr>
                                      <p:tavLst>
                                        <p:tav tm="0">
                                          <p:val>
                                            <p:strVal val="ppt_y"/>
                                          </p:val>
                                        </p:tav>
                                        <p:tav tm="100000">
                                          <p:val>
                                            <p:strVal val="ppt_y"/>
                                          </p:val>
                                        </p:tav>
                                      </p:tavLst>
                                    </p:anim>
                                    <p:set>
                                      <p:cBhvr>
                                        <p:cTn id="26" dur="1" fill="hold">
                                          <p:stCondLst>
                                            <p:cond delay="499"/>
                                          </p:stCondLst>
                                        </p:cTn>
                                        <p:tgtEl>
                                          <p:spTgt spid="10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wipe(up)">
                                      <p:cBhvr>
                                        <p:cTn id="31" dur="500"/>
                                        <p:tgtEl>
                                          <p:spTgt spid="103"/>
                                        </p:tgtEl>
                                      </p:cBhvr>
                                    </p:animEffect>
                                  </p:childTnLst>
                                </p:cTn>
                              </p:par>
                            </p:childTnLst>
                          </p:cTn>
                        </p:par>
                        <p:par>
                          <p:cTn id="32" fill="hold">
                            <p:stCondLst>
                              <p:cond delay="500"/>
                            </p:stCondLst>
                            <p:childTnLst>
                              <p:par>
                                <p:cTn id="33" presetID="53" presetClass="entr" presetSubtype="16" fill="hold" nodeType="afterEffect">
                                  <p:stCondLst>
                                    <p:cond delay="0"/>
                                  </p:stCondLst>
                                  <p:childTnLst>
                                    <p:set>
                                      <p:cBhvr>
                                        <p:cTn id="34" dur="1" fill="hold">
                                          <p:stCondLst>
                                            <p:cond delay="0"/>
                                          </p:stCondLst>
                                        </p:cTn>
                                        <p:tgtEl>
                                          <p:spTgt spid="92"/>
                                        </p:tgtEl>
                                        <p:attrNameLst>
                                          <p:attrName>style.visibility</p:attrName>
                                        </p:attrNameLst>
                                      </p:cBhvr>
                                      <p:to>
                                        <p:strVal val="visible"/>
                                      </p:to>
                                    </p:set>
                                    <p:anim calcmode="lin" valueType="num">
                                      <p:cBhvr>
                                        <p:cTn id="35" dur="500" fill="hold"/>
                                        <p:tgtEl>
                                          <p:spTgt spid="92"/>
                                        </p:tgtEl>
                                        <p:attrNameLst>
                                          <p:attrName>ppt_w</p:attrName>
                                        </p:attrNameLst>
                                      </p:cBhvr>
                                      <p:tavLst>
                                        <p:tav tm="0">
                                          <p:val>
                                            <p:fltVal val="0"/>
                                          </p:val>
                                        </p:tav>
                                        <p:tav tm="100000">
                                          <p:val>
                                            <p:strVal val="#ppt_w"/>
                                          </p:val>
                                        </p:tav>
                                      </p:tavLst>
                                    </p:anim>
                                    <p:anim calcmode="lin" valueType="num">
                                      <p:cBhvr>
                                        <p:cTn id="36" dur="500" fill="hold"/>
                                        <p:tgtEl>
                                          <p:spTgt spid="92"/>
                                        </p:tgtEl>
                                        <p:attrNameLst>
                                          <p:attrName>ppt_h</p:attrName>
                                        </p:attrNameLst>
                                      </p:cBhvr>
                                      <p:tavLst>
                                        <p:tav tm="0">
                                          <p:val>
                                            <p:fltVal val="0"/>
                                          </p:val>
                                        </p:tav>
                                        <p:tav tm="100000">
                                          <p:val>
                                            <p:strVal val="#ppt_h"/>
                                          </p:val>
                                        </p:tav>
                                      </p:tavLst>
                                    </p:anim>
                                    <p:animEffect transition="in" filter="fade">
                                      <p:cBhvr>
                                        <p:cTn id="37" dur="500"/>
                                        <p:tgtEl>
                                          <p:spTgt spid="9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00" grpId="0"/>
      <p:bldP spid="103" grpId="0" animBg="1"/>
      <p:bldP spid="107" grpId="0" animBg="1"/>
      <p:bldP spid="10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b="1" dirty="0"/>
            </a:br>
            <a:endParaRPr lang="en-US" sz="2800" b="1" dirty="0"/>
          </a:p>
        </p:txBody>
      </p:sp>
      <p:sp>
        <p:nvSpPr>
          <p:cNvPr id="3" name="Content Placeholder 2"/>
          <p:cNvSpPr>
            <a:spLocks noGrp="1"/>
          </p:cNvSpPr>
          <p:nvPr>
            <p:ph idx="1"/>
          </p:nvPr>
        </p:nvSpPr>
        <p:spPr/>
        <p:txBody>
          <a:bodyPr/>
          <a:lstStyle/>
          <a:p>
            <a:pPr marL="0" indent="0">
              <a:buNone/>
            </a:pPr>
            <a:r>
              <a:rPr lang="en-US" sz="2000" b="1" dirty="0">
                <a:solidFill>
                  <a:srgbClr val="C00000"/>
                </a:solidFill>
              </a:rPr>
              <a:t>Exercise: </a:t>
            </a:r>
          </a:p>
          <a:p>
            <a:pPr marL="0" indent="0">
              <a:buNone/>
            </a:pPr>
            <a:r>
              <a:rPr lang="en-US" sz="2000" dirty="0"/>
              <a:t>What is the maximum number of points that can be placed in a </a:t>
            </a:r>
            <a:r>
              <a:rPr lang="en-US" sz="2000" u="sng" dirty="0"/>
              <a:t>unit square </a:t>
            </a:r>
          </a:p>
          <a:p>
            <a:pPr marL="0" indent="0">
              <a:buNone/>
            </a:pPr>
            <a:r>
              <a:rPr lang="en-US" sz="2000" dirty="0"/>
              <a:t>such that each pair of them is separated by distance at least </a:t>
            </a:r>
            <a:r>
              <a:rPr lang="en-US" sz="2000" dirty="0">
                <a:solidFill>
                  <a:srgbClr val="0070C0"/>
                </a:solidFill>
              </a:rPr>
              <a:t>1    </a:t>
            </a:r>
            <a:r>
              <a:rPr lang="en-US" sz="2000" dirty="0"/>
              <a:t>?</a:t>
            </a:r>
          </a:p>
          <a:p>
            <a:pPr marL="0" indent="0">
              <a:buNone/>
            </a:pPr>
            <a:r>
              <a:rPr lang="en-US" sz="2000" b="1" dirty="0"/>
              <a:t>Answer:</a:t>
            </a:r>
            <a:r>
              <a:rPr lang="en-US" sz="2000" dirty="0"/>
              <a:t> </a:t>
            </a:r>
            <a:r>
              <a:rPr lang="en-US" sz="2000" dirty="0">
                <a:solidFill>
                  <a:srgbClr val="0070C0"/>
                </a:solidFill>
              </a:rPr>
              <a:t>4</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
        <p:nvSpPr>
          <p:cNvPr id="5" name="Rectangle 4"/>
          <p:cNvSpPr/>
          <p:nvPr/>
        </p:nvSpPr>
        <p:spPr>
          <a:xfrm>
            <a:off x="3505200" y="3429000"/>
            <a:ext cx="2057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943600" y="3429000"/>
            <a:ext cx="457200" cy="1828800"/>
            <a:chOff x="5943600" y="3429000"/>
            <a:chExt cx="457200" cy="1828800"/>
          </a:xfrm>
        </p:grpSpPr>
        <p:cxnSp>
          <p:nvCxnSpPr>
            <p:cNvPr id="7" name="Straight Arrow Connector 6"/>
            <p:cNvCxnSpPr/>
            <p:nvPr/>
          </p:nvCxnSpPr>
          <p:spPr>
            <a:xfrm>
              <a:off x="5943600" y="3429000"/>
              <a:ext cx="0" cy="1828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9114" y="4050268"/>
              <a:ext cx="301686" cy="369332"/>
            </a:xfrm>
            <a:prstGeom prst="rect">
              <a:avLst/>
            </a:prstGeom>
            <a:noFill/>
          </p:spPr>
          <p:txBody>
            <a:bodyPr wrap="none" rtlCol="0">
              <a:spAutoFit/>
            </a:bodyPr>
            <a:lstStyle/>
            <a:p>
              <a:r>
                <a:rPr lang="en-US" dirty="0"/>
                <a:t>1</a:t>
              </a:r>
            </a:p>
          </p:txBody>
        </p:sp>
      </p:grpSp>
      <p:cxnSp>
        <p:nvCxnSpPr>
          <p:cNvPr id="13" name="Straight Connector 12"/>
          <p:cNvCxnSpPr>
            <a:stCxn id="5" idx="0"/>
            <a:endCxn id="5" idx="2"/>
          </p:cNvCxnSpPr>
          <p:nvPr/>
        </p:nvCxnSpPr>
        <p:spPr>
          <a:xfrm>
            <a:off x="4533900" y="3429000"/>
            <a:ext cx="0" cy="182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5" idx="3"/>
          </p:cNvCxnSpPr>
          <p:nvPr/>
        </p:nvCxnSpPr>
        <p:spPr>
          <a:xfrm>
            <a:off x="3505200" y="434340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800600" y="3581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578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4533900" y="3429000"/>
            <a:ext cx="1028700" cy="914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4565073" y="3733800"/>
                <a:ext cx="387927" cy="441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050" b="0" i="1" smtClean="0">
                              <a:latin typeface="Cambria Math" panose="02040503050406030204" pitchFamily="18" charset="0"/>
                            </a:rPr>
                          </m:ctrlPr>
                        </m:fPr>
                        <m:num>
                          <m:r>
                            <a:rPr lang="en-US" sz="1050" b="0" i="0" smtClean="0">
                              <a:latin typeface="Cambria Math"/>
                            </a:rPr>
                            <m:t>1</m:t>
                          </m:r>
                        </m:num>
                        <m:den>
                          <m:rad>
                            <m:radPr>
                              <m:degHide m:val="on"/>
                              <m:ctrlPr>
                                <a:rPr lang="en-US" sz="1050" b="0" i="1" smtClean="0">
                                  <a:latin typeface="Cambria Math" panose="02040503050406030204" pitchFamily="18" charset="0"/>
                                </a:rPr>
                              </m:ctrlPr>
                            </m:radPr>
                            <m:deg/>
                            <m:e>
                              <m:r>
                                <a:rPr lang="en-US" sz="1050" b="0" i="1" smtClean="0">
                                  <a:latin typeface="Cambria Math"/>
                                </a:rPr>
                                <m:t>2</m:t>
                              </m:r>
                            </m:e>
                          </m:rad>
                        </m:den>
                      </m:f>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565073" y="3733800"/>
                <a:ext cx="387927" cy="441980"/>
              </a:xfrm>
              <a:prstGeom prst="rect">
                <a:avLst/>
              </a:prstGeom>
              <a:blipFill rotWithShape="1">
                <a:blip r:embed="rId6"/>
                <a:stretch>
                  <a:fillRect/>
                </a:stretch>
              </a:blipFill>
            </p:spPr>
            <p:txBody>
              <a:bodyPr/>
              <a:lstStyle/>
              <a:p>
                <a:r>
                  <a:rPr lang="en-US">
                    <a:noFill/>
                  </a:rPr>
                  <a:t> </a:t>
                </a:r>
              </a:p>
            </p:txBody>
          </p:sp>
        </mc:Fallback>
      </mc:AlternateContent>
      <p:sp>
        <p:nvSpPr>
          <p:cNvPr id="8" name="TextBox 7"/>
          <p:cNvSpPr txBox="1"/>
          <p:nvPr/>
        </p:nvSpPr>
        <p:spPr>
          <a:xfrm>
            <a:off x="2890629" y="597932"/>
            <a:ext cx="3286541" cy="461665"/>
          </a:xfrm>
          <a:prstGeom prst="rect">
            <a:avLst/>
          </a:prstGeom>
          <a:noFill/>
        </p:spPr>
        <p:txBody>
          <a:bodyPr wrap="none" rtlCol="0">
            <a:spAutoFit/>
          </a:bodyPr>
          <a:lstStyle/>
          <a:p>
            <a:r>
              <a:rPr lang="en-US" sz="2400" b="1" dirty="0">
                <a:solidFill>
                  <a:srgbClr val="7030A0"/>
                </a:solidFill>
              </a:rPr>
              <a:t>A discrete math exercise</a:t>
            </a:r>
            <a:endParaRPr lang="en-US" sz="2400" dirty="0">
              <a:solidFill>
                <a:srgbClr val="7030A0"/>
              </a:solidFill>
            </a:endParaRPr>
          </a:p>
        </p:txBody>
      </p:sp>
      <p:sp>
        <p:nvSpPr>
          <p:cNvPr id="9" name="Rectangle 8"/>
          <p:cNvSpPr/>
          <p:nvPr/>
        </p:nvSpPr>
        <p:spPr>
          <a:xfrm>
            <a:off x="4723296" y="1447800"/>
            <a:ext cx="3582504"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9000" y="2743200"/>
            <a:ext cx="370332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CAF850FF-F076-1443-AE3D-44787AE909E7}"/>
              </a:ext>
            </a:extLst>
          </p:cNvPr>
          <p:cNvSpPr/>
          <p:nvPr/>
        </p:nvSpPr>
        <p:spPr>
          <a:xfrm>
            <a:off x="11152" y="762000"/>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3</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AB5DCF-372C-0C16-A50F-3024F14768DD}"/>
                  </a:ext>
                </a:extLst>
              </p:cNvPr>
              <p:cNvSpPr txBox="1"/>
              <p:nvPr/>
            </p:nvSpPr>
            <p:spPr>
              <a:xfrm>
                <a:off x="6063848" y="4082534"/>
                <a:ext cx="372218"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𝜹</m:t>
                      </m:r>
                    </m:oMath>
                  </m:oMathPara>
                </a14:m>
                <a:endParaRPr lang="en-IN" dirty="0"/>
              </a:p>
            </p:txBody>
          </p:sp>
        </mc:Choice>
        <mc:Fallback xmlns="">
          <p:sp>
            <p:nvSpPr>
              <p:cNvPr id="6" name="TextBox 5">
                <a:extLst>
                  <a:ext uri="{FF2B5EF4-FFF2-40B4-BE49-F238E27FC236}">
                    <a16:creationId xmlns:a16="http://schemas.microsoft.com/office/drawing/2014/main" id="{98AB5DCF-372C-0C16-A50F-3024F14768DD}"/>
                  </a:ext>
                </a:extLst>
              </p:cNvPr>
              <p:cNvSpPr txBox="1">
                <a:spLocks noRot="1" noChangeAspect="1" noMove="1" noResize="1" noEditPoints="1" noAdjustHandles="1" noChangeArrowheads="1" noChangeShapeType="1" noTextEdit="1"/>
              </p:cNvSpPr>
              <p:nvPr/>
            </p:nvSpPr>
            <p:spPr>
              <a:xfrm>
                <a:off x="6063848" y="4082534"/>
                <a:ext cx="372218"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2B94A9-8DF1-D2E8-EF26-04E6D36903D2}"/>
                  </a:ext>
                </a:extLst>
              </p:cNvPr>
              <p:cNvSpPr txBox="1"/>
              <p:nvPr/>
            </p:nvSpPr>
            <p:spPr>
              <a:xfrm>
                <a:off x="6938005" y="2033831"/>
                <a:ext cx="596638"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𝜹</m:t>
                      </m:r>
                      <m:r>
                        <a:rPr lang="en-US" b="1" i="1" smtClean="0">
                          <a:latin typeface="Cambria Math" panose="02040503050406030204" pitchFamily="18" charset="0"/>
                        </a:rPr>
                        <m:t>−</m:t>
                      </m:r>
                    </m:oMath>
                  </m:oMathPara>
                </a14:m>
                <a:endParaRPr lang="en-IN" dirty="0"/>
              </a:p>
            </p:txBody>
          </p:sp>
        </mc:Choice>
        <mc:Fallback xmlns="">
          <p:sp>
            <p:nvSpPr>
              <p:cNvPr id="22" name="TextBox 21">
                <a:extLst>
                  <a:ext uri="{FF2B5EF4-FFF2-40B4-BE49-F238E27FC236}">
                    <a16:creationId xmlns:a16="http://schemas.microsoft.com/office/drawing/2014/main" id="{182B94A9-8DF1-D2E8-EF26-04E6D36903D2}"/>
                  </a:ext>
                </a:extLst>
              </p:cNvPr>
              <p:cNvSpPr txBox="1">
                <a:spLocks noRot="1" noChangeAspect="1" noMove="1" noResize="1" noEditPoints="1" noAdjustHandles="1" noChangeArrowheads="1" noChangeShapeType="1" noTextEdit="1"/>
              </p:cNvSpPr>
              <p:nvPr/>
            </p:nvSpPr>
            <p:spPr>
              <a:xfrm>
                <a:off x="6938005" y="2033831"/>
                <a:ext cx="596638"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D035D5-A681-6019-A20E-A30975F6664C}"/>
                  </a:ext>
                </a:extLst>
              </p:cNvPr>
              <p:cNvSpPr txBox="1"/>
              <p:nvPr/>
            </p:nvSpPr>
            <p:spPr>
              <a:xfrm>
                <a:off x="6760102" y="2378599"/>
                <a:ext cx="372218"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𝜹</m:t>
                      </m:r>
                    </m:oMath>
                  </m:oMathPara>
                </a14:m>
                <a:endParaRPr lang="en-IN" dirty="0"/>
              </a:p>
            </p:txBody>
          </p:sp>
        </mc:Choice>
        <mc:Fallback xmlns="">
          <p:sp>
            <p:nvSpPr>
              <p:cNvPr id="25" name="TextBox 24">
                <a:extLst>
                  <a:ext uri="{FF2B5EF4-FFF2-40B4-BE49-F238E27FC236}">
                    <a16:creationId xmlns:a16="http://schemas.microsoft.com/office/drawing/2014/main" id="{BAD035D5-A681-6019-A20E-A30975F6664C}"/>
                  </a:ext>
                </a:extLst>
              </p:cNvPr>
              <p:cNvSpPr txBox="1">
                <a:spLocks noRot="1" noChangeAspect="1" noMove="1" noResize="1" noEditPoints="1" noAdjustHandles="1" noChangeArrowheads="1" noChangeShapeType="1" noTextEdit="1"/>
              </p:cNvSpPr>
              <p:nvPr/>
            </p:nvSpPr>
            <p:spPr>
              <a:xfrm>
                <a:off x="6760102" y="2378599"/>
                <a:ext cx="372218" cy="369332"/>
              </a:xfrm>
              <a:prstGeom prst="rect">
                <a:avLst/>
              </a:prstGeom>
              <a:blipFill>
                <a:blip r:embed="rId9"/>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929534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Effect transition="in" filter="fade">
                                      <p:cBhvr>
                                        <p:cTn id="9" dur="125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left)">
                                      <p:cBhvr>
                                        <p:cTn id="31" dur="325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1250"/>
                                        <p:tgtEl>
                                          <p:spTgt spid="9"/>
                                        </p:tgtEl>
                                      </p:cBhvr>
                                    </p:animEffect>
                                    <p:set>
                                      <p:cBhvr>
                                        <p:cTn id="36" dur="1" fill="hold">
                                          <p:stCondLst>
                                            <p:cond delay="124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left)">
                                      <p:cBhvr>
                                        <p:cTn id="41" dur="175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1250"/>
                                        <p:tgtEl>
                                          <p:spTgt spid="17"/>
                                        </p:tgtEl>
                                      </p:cBhvr>
                                    </p:animEffect>
                                    <p:set>
                                      <p:cBhvr>
                                        <p:cTn id="46" dur="1" fill="hold">
                                          <p:stCondLst>
                                            <p:cond delay="1249"/>
                                          </p:stCondLst>
                                        </p:cTn>
                                        <p:tgtEl>
                                          <p:spTgt spid="1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circle(in)">
                                      <p:cBhvr>
                                        <p:cTn id="56" dur="2000"/>
                                        <p:tgtEl>
                                          <p:spTgt spid="13"/>
                                        </p:tgtEl>
                                      </p:cBhvr>
                                    </p:animEffect>
                                  </p:childTnLst>
                                </p:cTn>
                              </p:par>
                              <p:par>
                                <p:cTn id="57" presetID="6" presetClass="entr" presetSubtype="16"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circle(in)">
                                      <p:cBhvr>
                                        <p:cTn id="59" dur="20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down)">
                                      <p:cBhvr>
                                        <p:cTn id="72" dur="500"/>
                                        <p:tgtEl>
                                          <p:spTgt spid="2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21"/>
                                        </p:tgtEl>
                                      </p:cBhvr>
                                    </p:animEffect>
                                    <p:set>
                                      <p:cBhvr>
                                        <p:cTn id="80" dur="1" fill="hold">
                                          <p:stCondLst>
                                            <p:cond delay="499"/>
                                          </p:stCondLst>
                                        </p:cTn>
                                        <p:tgtEl>
                                          <p:spTgt spid="21"/>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24"/>
                                        </p:tgtEl>
                                      </p:cBhvr>
                                    </p:animEffect>
                                    <p:set>
                                      <p:cBhvr>
                                        <p:cTn id="83" dur="1" fill="hold">
                                          <p:stCondLst>
                                            <p:cond delay="499"/>
                                          </p:stCondLst>
                                        </p:cTn>
                                        <p:tgtEl>
                                          <p:spTgt spid="2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6"/>
                                        </p:tgtEl>
                                        <p:attrNameLst>
                                          <p:attrName>style.visibility</p:attrName>
                                        </p:attrNameLst>
                                      </p:cBhvr>
                                      <p:to>
                                        <p:strVal val="visible"/>
                                      </p:to>
                                    </p:set>
                                    <p:anim calcmode="lin" valueType="num">
                                      <p:cBhvr>
                                        <p:cTn id="88" dur="500" fill="hold"/>
                                        <p:tgtEl>
                                          <p:spTgt spid="6"/>
                                        </p:tgtEl>
                                        <p:attrNameLst>
                                          <p:attrName>ppt_w</p:attrName>
                                        </p:attrNameLst>
                                      </p:cBhvr>
                                      <p:tavLst>
                                        <p:tav tm="0">
                                          <p:val>
                                            <p:fltVal val="0"/>
                                          </p:val>
                                        </p:tav>
                                        <p:tav tm="100000">
                                          <p:val>
                                            <p:strVal val="#ppt_w"/>
                                          </p:val>
                                        </p:tav>
                                      </p:tavLst>
                                    </p:anim>
                                    <p:anim calcmode="lin" valueType="num">
                                      <p:cBhvr>
                                        <p:cTn id="89" dur="500" fill="hold"/>
                                        <p:tgtEl>
                                          <p:spTgt spid="6"/>
                                        </p:tgtEl>
                                        <p:attrNameLst>
                                          <p:attrName>ppt_h</p:attrName>
                                        </p:attrNameLst>
                                      </p:cBhvr>
                                      <p:tavLst>
                                        <p:tav tm="0">
                                          <p:val>
                                            <p:fltVal val="0"/>
                                          </p:val>
                                        </p:tav>
                                        <p:tav tm="100000">
                                          <p:val>
                                            <p:strVal val="#ppt_h"/>
                                          </p:val>
                                        </p:tav>
                                      </p:tavLst>
                                    </p:anim>
                                    <p:animEffect transition="in" filter="fade">
                                      <p:cBhvr>
                                        <p:cTn id="90" dur="500"/>
                                        <p:tgtEl>
                                          <p:spTgt spid="6"/>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fltVal val="0"/>
                                          </p:val>
                                        </p:tav>
                                        <p:tav tm="100000">
                                          <p:val>
                                            <p:strVal val="#ppt_w"/>
                                          </p:val>
                                        </p:tav>
                                      </p:tavLst>
                                    </p:anim>
                                    <p:anim calcmode="lin" valueType="num">
                                      <p:cBhvr>
                                        <p:cTn id="99" dur="500" fill="hold"/>
                                        <p:tgtEl>
                                          <p:spTgt spid="25"/>
                                        </p:tgtEl>
                                        <p:attrNameLst>
                                          <p:attrName>ppt_h</p:attrName>
                                        </p:attrNameLst>
                                      </p:cBhvr>
                                      <p:tavLst>
                                        <p:tav tm="0">
                                          <p:val>
                                            <p:fltVal val="0"/>
                                          </p:val>
                                        </p:tav>
                                        <p:tav tm="100000">
                                          <p:val>
                                            <p:strVal val="#ppt_h"/>
                                          </p:val>
                                        </p:tav>
                                      </p:tavLst>
                                    </p:anim>
                                    <p:animEffect transition="in" filter="fade">
                                      <p:cBhvr>
                                        <p:cTn id="100" dur="500"/>
                                        <p:tgtEl>
                                          <p:spTgt spid="25"/>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additive="base">
                                        <p:cTn id="105" dur="500" fill="hold"/>
                                        <p:tgtEl>
                                          <p:spTgt spid="23"/>
                                        </p:tgtEl>
                                        <p:attrNameLst>
                                          <p:attrName>ppt_x</p:attrName>
                                        </p:attrNameLst>
                                      </p:cBhvr>
                                      <p:tavLst>
                                        <p:tav tm="0">
                                          <p:val>
                                            <p:strVal val="0-#ppt_w/2"/>
                                          </p:val>
                                        </p:tav>
                                        <p:tav tm="100000">
                                          <p:val>
                                            <p:strVal val="#ppt_x"/>
                                          </p:val>
                                        </p:tav>
                                      </p:tavLst>
                                    </p:anim>
                                    <p:anim calcmode="lin" valueType="num">
                                      <p:cBhvr additive="base">
                                        <p:cTn id="10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19" grpId="0" animBg="1"/>
      <p:bldP spid="20" grpId="0" animBg="1"/>
      <p:bldP spid="24" grpId="0"/>
      <p:bldP spid="24" grpId="1"/>
      <p:bldP spid="8" grpId="0"/>
      <p:bldP spid="9" grpId="0" animBg="1"/>
      <p:bldP spid="17" grpId="0" animBg="1"/>
      <p:bldP spid="23" grpId="0" animBg="1"/>
      <p:bldP spid="6" grpId="0" animBg="1"/>
      <p:bldP spid="22"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4572000"/>
            <a:ext cx="388999" cy="82653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93" name="TextBox 92"/>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rotWithShape="1">
                <a:blip r:embed="rId11"/>
                <a:stretch>
                  <a:fillRect t="-8197" r="-20968" b="-24590"/>
                </a:stretch>
              </a:blipFill>
            </p:spPr>
            <p:txBody>
              <a:bodyPr/>
              <a:lstStyle/>
              <a:p>
                <a:r>
                  <a:rPr lang="en-US">
                    <a:noFill/>
                  </a:rPr>
                  <a:t> </a:t>
                </a:r>
              </a:p>
            </p:txBody>
          </p:sp>
        </mc:Fallback>
      </mc:AlternateContent>
      <p:sp>
        <p:nvSpPr>
          <p:cNvPr id="104" name="Oval 103"/>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Oval 96"/>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5"/>
                <a:stretch>
                  <a:fillRect t="-7937" r="-2020" b="-22222"/>
                </a:stretch>
              </a:blipFill>
              <a:ln>
                <a:solidFill>
                  <a:schemeClr val="tx1"/>
                </a:solidFill>
              </a:ln>
            </p:spPr>
            <p:txBody>
              <a:bodyPr/>
              <a:lstStyle/>
              <a:p>
                <a:r>
                  <a:rPr lang="en-US">
                    <a:noFill/>
                  </a:rPr>
                  <a:t> </a:t>
                </a:r>
              </a:p>
            </p:txBody>
          </p:sp>
        </mc:Fallback>
      </mc:AlternateContent>
      <p:sp>
        <p:nvSpPr>
          <p:cNvPr id="80" name="Rectangle 79"/>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105400"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288021" y="4391733"/>
                <a:ext cx="3463064" cy="369332"/>
              </a:xfrm>
              <a:prstGeom prst="rect">
                <a:avLst/>
              </a:prstGeom>
              <a:solidFill>
                <a:schemeClr val="accent2">
                  <a:lumMod val="20000"/>
                  <a:lumOff val="80000"/>
                </a:schemeClr>
              </a:solidFill>
              <a:ln>
                <a:solidFill>
                  <a:schemeClr val="tx1"/>
                </a:solidFill>
              </a:ln>
            </p:spPr>
            <p:txBody>
              <a:bodyPr wrap="none" rtlCol="0">
                <a:spAutoFit/>
              </a:bodyPr>
              <a:lstStyle/>
              <a:p>
                <a:r>
                  <a:rPr lang="en-US" dirty="0"/>
                  <a:t>It will take </a:t>
                </a:r>
                <a14:m>
                  <m:oMath xmlns:m="http://schemas.openxmlformats.org/officeDocument/2006/math">
                    <m:r>
                      <m:rPr>
                        <m:sty m:val="p"/>
                      </m:rPr>
                      <a:rPr lang="en-US" b="0" i="0" smtClean="0">
                        <a:latin typeface="Cambria Math"/>
                      </a:rPr>
                      <m:t>O</m:t>
                    </m:r>
                    <m:r>
                      <a:rPr lang="en-US" b="0" i="0" smtClean="0">
                        <a:latin typeface="Cambria Math"/>
                      </a:rPr>
                      <m:t>(</m:t>
                    </m:r>
                    <m:r>
                      <a:rPr lang="en-US" b="1" i="1" smtClean="0">
                        <a:solidFill>
                          <a:srgbClr val="0070C0"/>
                        </a:solidFill>
                        <a:latin typeface="Cambria Math"/>
                      </a:rPr>
                      <m:t>𝒏</m:t>
                    </m:r>
                    <m:r>
                      <a:rPr lang="en-US" b="1" i="1" smtClean="0">
                        <a:latin typeface="Cambria Math"/>
                      </a:rPr>
                      <m:t>) </m:t>
                    </m:r>
                  </m:oMath>
                </a14:m>
                <a:r>
                  <a:rPr lang="en-US" dirty="0"/>
                  <a:t>time for a given </a:t>
                </a:r>
                <a14:m>
                  <m:oMath xmlns:m="http://schemas.openxmlformats.org/officeDocument/2006/math">
                    <m:r>
                      <a:rPr lang="en-US" b="1" i="1">
                        <a:latin typeface="Cambria Math"/>
                      </a:rPr>
                      <m:t>𝒑</m:t>
                    </m:r>
                  </m:oMath>
                </a14:m>
                <a:r>
                  <a:rPr lang="en-US" dirty="0"/>
                  <a:t>.</a:t>
                </a:r>
              </a:p>
            </p:txBody>
          </p:sp>
        </mc:Choice>
        <mc:Fallback xmlns="">
          <p:sp>
            <p:nvSpPr>
              <p:cNvPr id="103" name="TextBox 102"/>
              <p:cNvSpPr txBox="1">
                <a:spLocks noRot="1" noChangeAspect="1" noMove="1" noResize="1" noEditPoints="1" noAdjustHandles="1" noChangeArrowheads="1" noChangeShapeType="1" noTextEdit="1"/>
              </p:cNvSpPr>
              <p:nvPr/>
            </p:nvSpPr>
            <p:spPr>
              <a:xfrm>
                <a:off x="288021" y="4391733"/>
                <a:ext cx="3463064" cy="369332"/>
              </a:xfrm>
              <a:prstGeom prst="rect">
                <a:avLst/>
              </a:prstGeom>
              <a:blipFill>
                <a:blip r:embed="rId17"/>
                <a:stretch>
                  <a:fillRect l="-1460" t="-6452" r="-365" b="-22581"/>
                </a:stretch>
              </a:blipFill>
              <a:ln>
                <a:solidFill>
                  <a:schemeClr val="tx1"/>
                </a:solidFill>
              </a:ln>
            </p:spPr>
            <p:txBody>
              <a:bodyPr/>
              <a:lstStyle/>
              <a:p>
                <a:r>
                  <a:rPr lang="en-US">
                    <a:noFill/>
                  </a:rPr>
                  <a:t> </a:t>
                </a:r>
              </a:p>
            </p:txBody>
          </p:sp>
        </mc:Fallback>
      </mc:AlternateContent>
      <p:sp>
        <p:nvSpPr>
          <p:cNvPr id="107" name="Smiley Face 106"/>
          <p:cNvSpPr/>
          <p:nvPr/>
        </p:nvSpPr>
        <p:spPr>
          <a:xfrm>
            <a:off x="1469365" y="4953000"/>
            <a:ext cx="457200" cy="457200"/>
          </a:xfrm>
          <a:prstGeom prst="smileyFace">
            <a:avLst>
              <a:gd name="adj" fmla="val -465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4560849" y="457200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572000" y="539496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Frame 2">
            <a:extLst>
              <a:ext uri="{FF2B5EF4-FFF2-40B4-BE49-F238E27FC236}">
                <a16:creationId xmlns:a16="http://schemas.microsoft.com/office/drawing/2014/main" id="{CDEBA6E0-4B8E-4348-9C3C-969C9777B8A6}"/>
              </a:ext>
            </a:extLst>
          </p:cNvPr>
          <p:cNvSpPr/>
          <p:nvPr/>
        </p:nvSpPr>
        <p:spPr>
          <a:xfrm>
            <a:off x="4504581" y="4525962"/>
            <a:ext cx="513465" cy="923280"/>
          </a:xfrm>
          <a:prstGeom prst="frame">
            <a:avLst>
              <a:gd name="adj1" fmla="val 692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1381FB44-60D2-F94F-9E20-4185265E4655}"/>
                  </a:ext>
                </a:extLst>
              </p:cNvPr>
              <p:cNvSpPr txBox="1"/>
              <p:nvPr/>
            </p:nvSpPr>
            <p:spPr>
              <a:xfrm>
                <a:off x="6011175" y="4313116"/>
                <a:ext cx="1806392"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 </a:t>
                </a:r>
                <a14:m>
                  <m:oMath xmlns:m="http://schemas.openxmlformats.org/officeDocument/2006/math">
                    <m:r>
                      <m:rPr>
                        <m:sty m:val="p"/>
                      </m:rPr>
                      <a:rPr lang="en-US" b="0" i="0" smtClean="0">
                        <a:latin typeface="Cambria Math"/>
                      </a:rPr>
                      <m:t>O</m:t>
                    </m:r>
                    <m:r>
                      <a:rPr lang="en-US" b="0" i="0" smtClean="0">
                        <a:latin typeface="Cambria Math"/>
                      </a:rPr>
                      <m:t>(</m:t>
                    </m:r>
                    <m:r>
                      <a:rPr lang="en-US" b="1" i="1" smtClean="0">
                        <a:solidFill>
                          <a:srgbClr val="0070C0"/>
                        </a:solidFill>
                        <a:latin typeface="Cambria Math" panose="02040503050406030204" pitchFamily="18" charset="0"/>
                      </a:rPr>
                      <m:t>𝟏</m:t>
                    </m:r>
                    <m:r>
                      <a:rPr lang="en-US" b="1" i="1" smtClean="0">
                        <a:latin typeface="Cambria Math"/>
                      </a:rPr>
                      <m:t>) </m:t>
                    </m:r>
                  </m:oMath>
                </a14:m>
                <a:r>
                  <a:rPr lang="en-US" dirty="0"/>
                  <a:t>points only</a:t>
                </a:r>
              </a:p>
            </p:txBody>
          </p:sp>
        </mc:Choice>
        <mc:Fallback xmlns="">
          <p:sp>
            <p:nvSpPr>
              <p:cNvPr id="102" name="TextBox 101">
                <a:extLst>
                  <a:ext uri="{FF2B5EF4-FFF2-40B4-BE49-F238E27FC236}">
                    <a16:creationId xmlns:a16="http://schemas.microsoft.com/office/drawing/2014/main" id="{1381FB44-60D2-F94F-9E20-4185265E4655}"/>
                  </a:ext>
                </a:extLst>
              </p:cNvPr>
              <p:cNvSpPr txBox="1">
                <a:spLocks noRot="1" noChangeAspect="1" noMove="1" noResize="1" noEditPoints="1" noAdjustHandles="1" noChangeArrowheads="1" noChangeShapeType="1" noTextEdit="1"/>
              </p:cNvSpPr>
              <p:nvPr/>
            </p:nvSpPr>
            <p:spPr>
              <a:xfrm>
                <a:off x="6011175" y="4313116"/>
                <a:ext cx="1806392" cy="369332"/>
              </a:xfrm>
              <a:prstGeom prst="rect">
                <a:avLst/>
              </a:prstGeom>
              <a:blipFill>
                <a:blip r:embed="rId18"/>
                <a:stretch>
                  <a:fillRect t="-6452" r="-2083" b="-22581"/>
                </a:stretch>
              </a:blipFill>
              <a:ln>
                <a:solidFill>
                  <a:schemeClr val="tx1"/>
                </a:solidFill>
              </a:ln>
            </p:spPr>
            <p:txBody>
              <a:bodyPr/>
              <a:lstStyle/>
              <a:p>
                <a:r>
                  <a:rPr lang="en-US">
                    <a:noFill/>
                  </a:rPr>
                  <a:t> </a:t>
                </a:r>
              </a:p>
            </p:txBody>
          </p:sp>
        </mc:Fallback>
      </mc:AlternateContent>
      <p:sp>
        <p:nvSpPr>
          <p:cNvPr id="108" name="Smiley Face 107">
            <a:extLst>
              <a:ext uri="{FF2B5EF4-FFF2-40B4-BE49-F238E27FC236}">
                <a16:creationId xmlns:a16="http://schemas.microsoft.com/office/drawing/2014/main" id="{9003FA4C-AC63-7248-9E29-DEABF870F66A}"/>
              </a:ext>
            </a:extLst>
          </p:cNvPr>
          <p:cNvSpPr/>
          <p:nvPr/>
        </p:nvSpPr>
        <p:spPr>
          <a:xfrm>
            <a:off x="6705600" y="3711137"/>
            <a:ext cx="457200" cy="479863"/>
          </a:xfrm>
          <a:prstGeom prst="smileyFace">
            <a:avLst>
              <a:gd name="adj" fmla="val 4653"/>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374597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randombar(horizontal)">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1000"/>
                                        <p:tgtEl>
                                          <p:spTgt spid="108"/>
                                        </p:tgtEl>
                                      </p:cBhvr>
                                    </p:animEffect>
                                    <p:anim calcmode="lin" valueType="num">
                                      <p:cBhvr>
                                        <p:cTn id="18" dur="1000" fill="hold"/>
                                        <p:tgtEl>
                                          <p:spTgt spid="108"/>
                                        </p:tgtEl>
                                        <p:attrNameLst>
                                          <p:attrName>ppt_x</p:attrName>
                                        </p:attrNameLst>
                                      </p:cBhvr>
                                      <p:tavLst>
                                        <p:tav tm="0">
                                          <p:val>
                                            <p:strVal val="#ppt_x"/>
                                          </p:val>
                                        </p:tav>
                                        <p:tav tm="100000">
                                          <p:val>
                                            <p:strVal val="#ppt_x"/>
                                          </p:val>
                                        </p:tav>
                                      </p:tavLst>
                                    </p:anim>
                                    <p:anim calcmode="lin" valueType="num">
                                      <p:cBhvr>
                                        <p:cTn id="1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xit" presetSubtype="10" fill="hold" grpId="1" nodeType="clickEffect">
                                  <p:stCondLst>
                                    <p:cond delay="0"/>
                                  </p:stCondLst>
                                  <p:childTnLst>
                                    <p:animEffect transition="out" filter="randombar(horizontal)">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par>
                                <p:cTn id="25" presetID="14" presetClass="exit" presetSubtype="10" fill="hold" grpId="1" nodeType="withEffect">
                                  <p:stCondLst>
                                    <p:cond delay="0"/>
                                  </p:stCondLst>
                                  <p:childTnLst>
                                    <p:animEffect transition="out" filter="randombar(horizontal)">
                                      <p:cBhvr>
                                        <p:cTn id="26" dur="500"/>
                                        <p:tgtEl>
                                          <p:spTgt spid="108"/>
                                        </p:tgtEl>
                                      </p:cBhvr>
                                    </p:animEffect>
                                    <p:set>
                                      <p:cBhvr>
                                        <p:cTn id="27" dur="1" fill="hold">
                                          <p:stCondLst>
                                            <p:cond delay="499"/>
                                          </p:stCondLst>
                                        </p:cTn>
                                        <p:tgtEl>
                                          <p:spTgt spid="108"/>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randombar(horizontal)">
                                      <p:cBhvr>
                                        <p:cTn id="35" dur="50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fade">
                                      <p:cBhvr>
                                        <p:cTn id="40" dur="1000"/>
                                        <p:tgtEl>
                                          <p:spTgt spid="107"/>
                                        </p:tgtEl>
                                      </p:cBhvr>
                                    </p:animEffect>
                                    <p:anim calcmode="lin" valueType="num">
                                      <p:cBhvr>
                                        <p:cTn id="41" dur="1000" fill="hold"/>
                                        <p:tgtEl>
                                          <p:spTgt spid="107"/>
                                        </p:tgtEl>
                                        <p:attrNameLst>
                                          <p:attrName>ppt_x</p:attrName>
                                        </p:attrNameLst>
                                      </p:cBhvr>
                                      <p:tavLst>
                                        <p:tav tm="0">
                                          <p:val>
                                            <p:strVal val="#ppt_x"/>
                                          </p:val>
                                        </p:tav>
                                        <p:tav tm="100000">
                                          <p:val>
                                            <p:strVal val="#ppt_x"/>
                                          </p:val>
                                        </p:tav>
                                      </p:tavLst>
                                    </p:anim>
                                    <p:anim calcmode="lin" valueType="num">
                                      <p:cBhvr>
                                        <p:cTn id="42"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7" grpId="0" animBg="1"/>
      <p:bldP spid="3" grpId="0" animBg="1"/>
      <p:bldP spid="3" grpId="1" animBg="1"/>
      <p:bldP spid="102" grpId="0" animBg="1"/>
      <p:bldP spid="102" grpId="1" animBg="1"/>
      <p:bldP spid="108" grpId="0" animBg="1"/>
      <p:bldP spid="10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0BF-6A0B-1A47-8718-085354CF6163}"/>
              </a:ext>
            </a:extLst>
          </p:cNvPr>
          <p:cNvSpPr>
            <a:spLocks noGrp="1"/>
          </p:cNvSpPr>
          <p:nvPr>
            <p:ph type="title"/>
          </p:nvPr>
        </p:nvSpPr>
        <p:spPr/>
        <p:txBody>
          <a:bodyPr/>
          <a:lstStyle/>
          <a:p>
            <a:r>
              <a:rPr lang="en-US" b="1" dirty="0">
                <a:solidFill>
                  <a:srgbClr val="006C31"/>
                </a:solidFill>
              </a:rPr>
              <a:t>Homework</a:t>
            </a:r>
          </a:p>
        </p:txBody>
      </p:sp>
      <p:sp>
        <p:nvSpPr>
          <p:cNvPr id="3" name="Content Placeholder 2">
            <a:extLst>
              <a:ext uri="{FF2B5EF4-FFF2-40B4-BE49-F238E27FC236}">
                <a16:creationId xmlns:a16="http://schemas.microsoft.com/office/drawing/2014/main" id="{6CBF97C5-916D-B54C-BBCE-DD883D62E023}"/>
              </a:ext>
            </a:extLst>
          </p:cNvPr>
          <p:cNvSpPr>
            <a:spLocks noGrp="1"/>
          </p:cNvSpPr>
          <p:nvPr>
            <p:ph idx="1"/>
          </p:nvPr>
        </p:nvSpPr>
        <p:spPr/>
        <p:txBody>
          <a:bodyPr/>
          <a:lstStyle/>
          <a:p>
            <a:endParaRPr lang="en-US" sz="2400" dirty="0"/>
          </a:p>
          <a:p>
            <a:pPr marL="0" indent="0">
              <a:buNone/>
            </a:pPr>
            <a:endParaRPr lang="en-US" sz="2400" dirty="0"/>
          </a:p>
          <a:p>
            <a:pPr marL="0" indent="0">
              <a:buNone/>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Try to make use of </a:t>
            </a:r>
            <a:r>
              <a:rPr lang="en-US" sz="2400" b="1" dirty="0"/>
              <a:t>Tool 2</a:t>
            </a:r>
            <a:r>
              <a:rPr lang="en-US" sz="2400" dirty="0"/>
              <a:t> to design an efficient algorithm ?</a:t>
            </a:r>
            <a:endParaRPr lang="en-US" sz="2000" dirty="0"/>
          </a:p>
          <a:p>
            <a:pPr marL="457200" indent="-457200">
              <a:buFont typeface="+mj-lt"/>
              <a:buAutoNum type="arabicPeriod"/>
            </a:pPr>
            <a:endParaRPr lang="en-US" sz="2000" dirty="0"/>
          </a:p>
          <a:p>
            <a:pPr marL="0" indent="0">
              <a:buNone/>
            </a:pPr>
            <a:r>
              <a:rPr lang="en-US" sz="2000" b="1" dirty="0">
                <a:solidFill>
                  <a:srgbClr val="FF0000"/>
                </a:solidFill>
              </a:rPr>
              <a:t>Remember</a:t>
            </a:r>
            <a:r>
              <a:rPr lang="en-US" sz="2000" dirty="0"/>
              <a:t>:</a:t>
            </a:r>
          </a:p>
          <a:p>
            <a:pPr marL="0" indent="0">
              <a:buNone/>
            </a:pPr>
            <a:r>
              <a:rPr lang="en-US" sz="2000" dirty="0"/>
              <a:t>	</a:t>
            </a:r>
          </a:p>
          <a:p>
            <a:pPr marL="0" indent="0">
              <a:buNone/>
            </a:pPr>
            <a:r>
              <a:rPr lang="en-US" sz="2000" dirty="0"/>
              <a:t>It is only through sincere attempt of homework that </a:t>
            </a:r>
          </a:p>
          <a:p>
            <a:pPr marL="0" indent="0">
              <a:buNone/>
            </a:pPr>
            <a:r>
              <a:rPr lang="en-US" sz="2000" dirty="0"/>
              <a:t>one can internalize an algorithm.</a:t>
            </a:r>
            <a:endParaRPr lang="en-US" sz="2400" dirty="0"/>
          </a:p>
        </p:txBody>
      </p:sp>
      <p:sp>
        <p:nvSpPr>
          <p:cNvPr id="4" name="Slide Number Placeholder 3">
            <a:extLst>
              <a:ext uri="{FF2B5EF4-FFF2-40B4-BE49-F238E27FC236}">
                <a16:creationId xmlns:a16="http://schemas.microsoft.com/office/drawing/2014/main" id="{54258856-2A32-BA46-A7C3-602187ED9D7D}"/>
              </a:ext>
            </a:extLst>
          </p:cNvPr>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Tree>
    <p:extLst>
      <p:ext uri="{BB962C8B-B14F-4D97-AF65-F5344CB8AC3E}">
        <p14:creationId xmlns:p14="http://schemas.microsoft.com/office/powerpoint/2010/main" val="284123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left)">
                                      <p:cBhvr>
                                        <p:cTn id="14" dur="125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125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left)">
                                      <p:cBhvr>
                                        <p:cTn id="24" dur="125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left)">
                                      <p:cBhvr>
                                        <p:cTn id="29" dur="1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B1F2-A042-447E-67CF-9BD3204603FA}"/>
              </a:ext>
            </a:extLst>
          </p:cNvPr>
          <p:cNvSpPr>
            <a:spLocks noGrp="1"/>
          </p:cNvSpPr>
          <p:nvPr>
            <p:ph type="title"/>
          </p:nvPr>
        </p:nvSpPr>
        <p:spPr/>
        <p:txBody>
          <a:bodyPr/>
          <a:lstStyle/>
          <a:p>
            <a:r>
              <a:rPr lang="en-US" dirty="0"/>
              <a:t>Break here</a:t>
            </a:r>
            <a:endParaRPr lang="en-IN" dirty="0"/>
          </a:p>
        </p:txBody>
      </p:sp>
      <p:sp>
        <p:nvSpPr>
          <p:cNvPr id="3" name="Content Placeholder 2">
            <a:extLst>
              <a:ext uri="{FF2B5EF4-FFF2-40B4-BE49-F238E27FC236}">
                <a16:creationId xmlns:a16="http://schemas.microsoft.com/office/drawing/2014/main" id="{882B0E6C-F857-8F56-D998-ECAA5DD5FF7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8528D274-5FA3-2C52-3416-50E089E8599A}"/>
              </a:ext>
            </a:extLst>
          </p:cNvPr>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spTree>
    <p:extLst>
      <p:ext uri="{BB962C8B-B14F-4D97-AF65-F5344CB8AC3E}">
        <p14:creationId xmlns:p14="http://schemas.microsoft.com/office/powerpoint/2010/main" val="279114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p:cNvSpPr>
          <p:nvPr>
            <p:ph type="title"/>
          </p:nvPr>
        </p:nvSpPr>
        <p:spPr>
          <a:xfrm>
            <a:off x="457200" y="274638"/>
            <a:ext cx="8229600" cy="1143001"/>
          </a:xfrm>
          <a:prstGeom prst="rect">
            <a:avLst/>
          </a:prstGeom>
          <a:blipFill>
            <a:blip r:embed="rId2"/>
            <a:stretch>
              <a:fillRect/>
            </a:stretch>
          </a:blipFill>
        </p:spPr>
        <p:txBody>
          <a:bodyPr lIns="0" tIns="0" rIns="0" bIns="0">
            <a:normAutofit/>
          </a:bodyPr>
          <a:lstStyle/>
          <a:p>
            <a:pPr lvl="0">
              <a:defRPr sz="1800"/>
            </a:pPr>
            <a:r>
              <a:rPr sz="4400"/>
              <a:t> </a:t>
            </a:r>
          </a:p>
        </p:txBody>
      </p:sp>
      <p:pic>
        <p:nvPicPr>
          <p:cNvPr id="368" name="image1.png"/>
          <p:cNvPicPr/>
          <p:nvPr/>
        </p:nvPicPr>
        <p:blipFill>
          <a:blip r:embed="rId3"/>
          <a:stretch>
            <a:fillRect/>
          </a:stretch>
        </p:blipFill>
        <p:spPr>
          <a:xfrm>
            <a:off x="5343368" y="1985665"/>
            <a:ext cx="905032" cy="1367135"/>
          </a:xfrm>
          <a:prstGeom prst="rect">
            <a:avLst/>
          </a:prstGeom>
          <a:ln w="12700">
            <a:miter lim="400000"/>
          </a:ln>
        </p:spPr>
      </p:pic>
      <p:sp>
        <p:nvSpPr>
          <p:cNvPr id="369" name="Shape 369"/>
          <p:cNvSpPr>
            <a:spLocks noGrp="1"/>
          </p:cNvSpPr>
          <p:nvPr>
            <p:ph type="sldNum" sz="quarter" idx="2"/>
          </p:nvPr>
        </p:nvSpPr>
        <p:spPr>
          <a:xfrm>
            <a:off x="6553200" y="6404292"/>
            <a:ext cx="2133600" cy="269241"/>
          </a:xfrm>
          <a:prstGeom prst="rect">
            <a:avLst/>
          </a:prstGeom>
          <a:ln w="12700">
            <a:miter lim="400000"/>
          </a:ln>
          <a:extLst>
            <a:ext uri="{C572A759-6A51-4108-AA02-DFA0A04FC94B}">
              <ma14:wrappingTextBoxFlag xmlns="" xmlns:ma14="http://schemas.microsoft.com/office/mac/drawingml/2011/main" val="1"/>
            </a:ext>
          </a:extLst>
        </p:spPr>
        <p:txBody>
          <a:bodyPr lIns="45719" tIns="0" rIns="45719" bIns="0" anchor="ctr">
            <a:spAutoFit/>
          </a:bodyPr>
          <a:lstStyle>
            <a:lvl1pPr algn="r">
              <a:defRPr sz="1200">
                <a:solidFill>
                  <a:srgbClr val="888888"/>
                </a:solidFill>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a:lstStyle>
          <a:p>
            <a:pPr lvl="0">
              <a:defRPr sz="1800">
                <a:solidFill>
                  <a:srgbClr val="000000"/>
                </a:solidFill>
              </a:defRPr>
            </a:pPr>
            <a:fld id="{86CB4B4D-7CA3-9044-876B-883B54F8677D}" type="slidenum">
              <a:rPr lang="en-IN" smtClean="0"/>
              <a:pPr lvl="0">
                <a:defRPr sz="1800">
                  <a:solidFill>
                    <a:srgbClr val="000000"/>
                  </a:solidFill>
                </a:defRPr>
              </a:pPr>
              <a:t>3</a:t>
            </a:fld>
            <a:endParaRPr sz="1200">
              <a:solidFill>
                <a:srgbClr val="888888"/>
              </a:solidFill>
            </a:endParaRPr>
          </a:p>
        </p:txBody>
      </p:sp>
      <p:pic>
        <p:nvPicPr>
          <p:cNvPr id="370" name="image5.png"/>
          <p:cNvPicPr/>
          <p:nvPr/>
        </p:nvPicPr>
        <p:blipFill>
          <a:blip r:embed="rId4"/>
          <a:stretch>
            <a:fillRect/>
          </a:stretch>
        </p:blipFill>
        <p:spPr>
          <a:xfrm>
            <a:off x="7239000" y="2630700"/>
            <a:ext cx="990600" cy="1463389"/>
          </a:xfrm>
          <a:prstGeom prst="rect">
            <a:avLst/>
          </a:prstGeom>
          <a:ln w="12700">
            <a:miter lim="400000"/>
          </a:ln>
        </p:spPr>
      </p:pic>
      <p:pic>
        <p:nvPicPr>
          <p:cNvPr id="371" name="image6.png"/>
          <p:cNvPicPr/>
          <p:nvPr/>
        </p:nvPicPr>
        <p:blipFill>
          <a:blip r:embed="rId5"/>
          <a:stretch>
            <a:fillRect/>
          </a:stretch>
        </p:blipFill>
        <p:spPr>
          <a:xfrm>
            <a:off x="3000375" y="2833686"/>
            <a:ext cx="1495425" cy="1495426"/>
          </a:xfrm>
          <a:prstGeom prst="rect">
            <a:avLst/>
          </a:prstGeom>
          <a:ln w="12700">
            <a:miter lim="400000"/>
          </a:ln>
        </p:spPr>
      </p:pic>
      <p:pic>
        <p:nvPicPr>
          <p:cNvPr id="372" name="image7.png"/>
          <p:cNvPicPr/>
          <p:nvPr/>
        </p:nvPicPr>
        <p:blipFill>
          <a:blip r:embed="rId6"/>
          <a:stretch>
            <a:fillRect/>
          </a:stretch>
        </p:blipFill>
        <p:spPr>
          <a:xfrm>
            <a:off x="3657600" y="3200400"/>
            <a:ext cx="533400" cy="533400"/>
          </a:xfrm>
          <a:prstGeom prst="rect">
            <a:avLst/>
          </a:prstGeom>
          <a:ln w="12700">
            <a:miter lim="400000"/>
          </a:ln>
        </p:spPr>
      </p:pic>
      <p:sp>
        <p:nvSpPr>
          <p:cNvPr id="373" name="Shape 373"/>
          <p:cNvSpPr/>
          <p:nvPr/>
        </p:nvSpPr>
        <p:spPr>
          <a:xfrm>
            <a:off x="4572000" y="3200400"/>
            <a:ext cx="2438400" cy="533400"/>
          </a:xfrm>
          <a:prstGeom prst="leftRightArrow">
            <a:avLst>
              <a:gd name="adj1" fmla="val 50000"/>
              <a:gd name="adj2" fmla="val 50000"/>
            </a:avLst>
          </a:prstGeom>
          <a:solidFill>
            <a:srgbClr val="006C31"/>
          </a:solidFill>
          <a:ln w="25400">
            <a:solidFill/>
          </a:ln>
        </p:spPr>
        <p:txBody>
          <a:bodyPr lIns="0" tIns="0" rIns="0" bIns="0" anchor="ctr"/>
          <a:lstStyle/>
          <a:p>
            <a:pPr lvl="0" algn="ctr">
              <a:defRPr>
                <a:solidFill>
                  <a:srgbClr val="FFFFFF"/>
                </a:solidFill>
              </a:defRPr>
            </a:pPr>
            <a:endParaRPr/>
          </a:p>
        </p:txBody>
      </p:sp>
      <p:grpSp>
        <p:nvGrpSpPr>
          <p:cNvPr id="378" name="Group 378"/>
          <p:cNvGrpSpPr/>
          <p:nvPr/>
        </p:nvGrpSpPr>
        <p:grpSpPr>
          <a:xfrm>
            <a:off x="1523999" y="2436166"/>
            <a:ext cx="1219202" cy="2804758"/>
            <a:chOff x="0" y="0"/>
            <a:chExt cx="1219200" cy="2804756"/>
          </a:xfrm>
        </p:grpSpPr>
        <p:sp>
          <p:nvSpPr>
            <p:cNvPr id="374" name="Shape 374"/>
            <p:cNvSpPr/>
            <p:nvPr/>
          </p:nvSpPr>
          <p:spPr>
            <a:xfrm>
              <a:off x="152400" y="-1"/>
              <a:ext cx="1066801" cy="9444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8575" cap="flat">
              <a:solidFill>
                <a:srgbClr val="002060"/>
              </a:solidFill>
              <a:prstDash val="solid"/>
              <a:bevel/>
            </a:ln>
            <a:effectLst/>
          </p:spPr>
          <p:txBody>
            <a:bodyPr wrap="square" lIns="0" tIns="0" rIns="0" bIns="0" numCol="1" anchor="ctr">
              <a:noAutofit/>
            </a:bodyPr>
            <a:lstStyle/>
            <a:p>
              <a:pPr lvl="0"/>
              <a:endParaRPr/>
            </a:p>
          </p:txBody>
        </p:sp>
        <p:sp>
          <p:nvSpPr>
            <p:cNvPr id="375" name="Shape 375"/>
            <p:cNvSpPr/>
            <p:nvPr/>
          </p:nvSpPr>
          <p:spPr>
            <a:xfrm rot="10800000" flipH="1">
              <a:off x="-1" y="1554034"/>
              <a:ext cx="1200498" cy="12507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8575" cap="flat">
              <a:solidFill>
                <a:srgbClr val="002060"/>
              </a:solidFill>
              <a:prstDash val="solid"/>
              <a:bevel/>
            </a:ln>
            <a:effectLst/>
          </p:spPr>
          <p:txBody>
            <a:bodyPr wrap="square" lIns="0" tIns="0" rIns="0" bIns="0" numCol="1" anchor="ctr">
              <a:noAutofit/>
            </a:bodyPr>
            <a:lstStyle/>
            <a:p>
              <a:pPr lvl="0"/>
              <a:endParaRPr/>
            </a:p>
          </p:txBody>
        </p:sp>
        <p:sp>
          <p:nvSpPr>
            <p:cNvPr id="376" name="Shape 376"/>
            <p:cNvSpPr/>
            <p:nvPr/>
          </p:nvSpPr>
          <p:spPr>
            <a:xfrm>
              <a:off x="218026" y="759766"/>
              <a:ext cx="990948" cy="381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466" y="0"/>
                  </a:lnTo>
                  <a:lnTo>
                    <a:pt x="6466" y="21600"/>
                  </a:lnTo>
                  <a:lnTo>
                    <a:pt x="21600" y="21600"/>
                  </a:lnTo>
                </a:path>
              </a:pathLst>
            </a:custGeom>
            <a:noFill/>
            <a:ln w="28575" cap="flat">
              <a:solidFill>
                <a:srgbClr val="002060"/>
              </a:solidFill>
              <a:prstDash val="solid"/>
              <a:bevel/>
            </a:ln>
            <a:effectLst/>
          </p:spPr>
          <p:txBody>
            <a:bodyPr wrap="square" lIns="0" tIns="0" rIns="0" bIns="0" numCol="1" anchor="ctr">
              <a:noAutofit/>
            </a:bodyPr>
            <a:lstStyle/>
            <a:p>
              <a:pPr lvl="0"/>
              <a:endParaRPr/>
            </a:p>
          </p:txBody>
        </p:sp>
        <p:sp>
          <p:nvSpPr>
            <p:cNvPr id="377" name="Shape 377"/>
            <p:cNvSpPr/>
            <p:nvPr/>
          </p:nvSpPr>
          <p:spPr>
            <a:xfrm rot="10800000" flipH="1">
              <a:off x="179553" y="1293166"/>
              <a:ext cx="1029420" cy="4572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644" y="0"/>
                  </a:lnTo>
                  <a:lnTo>
                    <a:pt x="6644" y="21600"/>
                  </a:lnTo>
                  <a:lnTo>
                    <a:pt x="21600" y="21600"/>
                  </a:lnTo>
                </a:path>
              </a:pathLst>
            </a:custGeom>
            <a:noFill/>
            <a:ln w="28575" cap="flat">
              <a:solidFill>
                <a:srgbClr val="002060"/>
              </a:solidFill>
              <a:prstDash val="solid"/>
              <a:bevel/>
            </a:ln>
            <a:effectLst/>
          </p:spPr>
          <p:txBody>
            <a:bodyPr wrap="square" lIns="0" tIns="0" rIns="0" bIns="0" numCol="1" anchor="ctr">
              <a:noAutofit/>
            </a:bodyPr>
            <a:lstStyle/>
            <a:p>
              <a:pPr lvl="0"/>
              <a:endParaRPr/>
            </a:p>
          </p:txBody>
        </p:sp>
      </p:grpSp>
      <p:sp>
        <p:nvSpPr>
          <p:cNvPr id="379" name="Shape 379"/>
          <p:cNvSpPr/>
          <p:nvPr/>
        </p:nvSpPr>
        <p:spPr>
          <a:xfrm>
            <a:off x="4724400" y="1611867"/>
            <a:ext cx="2155327" cy="367666"/>
          </a:xfrm>
          <a:prstGeom prst="rect">
            <a:avLst/>
          </a:prstGeom>
          <a:solidFill>
            <a:srgbClr val="F2DCDB"/>
          </a:solidFill>
          <a:ln>
            <a:solidFill/>
          </a:ln>
          <a:extLst>
            <a:ext uri="{C572A759-6A51-4108-AA02-DFA0A04FC94B}">
              <ma14:wrappingTextBoxFlag xmlns="" xmlns:ma14="http://schemas.microsoft.com/office/mac/drawingml/2011/main" val="1"/>
            </a:ext>
          </a:extLst>
        </p:spPr>
        <p:txBody>
          <a:bodyPr wrap="none" lIns="0" tIns="0" rIns="0" bIns="0">
            <a:spAutoFit/>
          </a:bodyPr>
          <a:lstStyle>
            <a:lvl1pPr>
              <a:defRPr b="1">
                <a:solidFill>
                  <a:srgbClr val="C00000"/>
                </a:solidFill>
              </a:defRPr>
            </a:lvl1pPr>
          </a:lstStyle>
          <a:p>
            <a:pPr lvl="0">
              <a:defRPr b="0">
                <a:solidFill>
                  <a:srgbClr val="000000"/>
                </a:solidFill>
              </a:defRPr>
            </a:pPr>
            <a:r>
              <a:rPr b="1">
                <a:solidFill>
                  <a:srgbClr val="C00000"/>
                </a:solidFill>
              </a:rPr>
              <a:t>Multiple Merit Lists</a:t>
            </a:r>
          </a:p>
        </p:txBody>
      </p:sp>
      <p:sp>
        <p:nvSpPr>
          <p:cNvPr id="380" name="Shape 380"/>
          <p:cNvSpPr/>
          <p:nvPr/>
        </p:nvSpPr>
        <p:spPr>
          <a:xfrm>
            <a:off x="1000882" y="2246629"/>
            <a:ext cx="754533" cy="370841"/>
          </a:xfrm>
          <a:prstGeom prst="rect">
            <a:avLst/>
          </a:prstGeom>
          <a:solidFill>
            <a:srgbClr val="CDDDAC"/>
          </a:solidFill>
          <a:ln w="12700">
            <a:solidFill/>
            <a:miter lim="400000"/>
          </a:ln>
          <a:effectLst>
            <a:outerShdw blurRad="381000" dist="119618" rotWithShape="0">
              <a:srgbClr val="000000">
                <a:alpha val="75000"/>
              </a:srgbClr>
            </a:outerShdw>
          </a:effectLst>
          <a:extLst>
            <a:ext uri="{C572A759-6A51-4108-AA02-DFA0A04FC94B}">
              <ma14:wrappingTextBoxFlag xmlns="" xmlns:ma14="http://schemas.microsoft.com/office/mac/drawingml/2011/main" val="1"/>
            </a:ext>
          </a:extLst>
        </p:spPr>
        <p:txBody>
          <a:bodyPr wrap="none" lIns="0" tIns="0" rIns="0" bIns="0">
            <a:spAutoFit/>
          </a:bodyPr>
          <a:lstStyle/>
          <a:p>
            <a:pPr lvl="0"/>
            <a:r>
              <a:rPr>
                <a:latin typeface="Times New Roman"/>
                <a:ea typeface="Times New Roman"/>
                <a:cs typeface="Times New Roman"/>
                <a:sym typeface="Times New Roman"/>
              </a:rPr>
              <a:t>19</a:t>
            </a:r>
            <a:r>
              <a:t> </a:t>
            </a:r>
            <a:r>
              <a:rPr b="1">
                <a:solidFill>
                  <a:srgbClr val="2B8B22"/>
                </a:solidFill>
              </a:rPr>
              <a:t>IITs</a:t>
            </a:r>
          </a:p>
        </p:txBody>
      </p:sp>
      <p:sp>
        <p:nvSpPr>
          <p:cNvPr id="381" name="Shape 381"/>
          <p:cNvSpPr/>
          <p:nvPr/>
        </p:nvSpPr>
        <p:spPr>
          <a:xfrm>
            <a:off x="937382" y="3008629"/>
            <a:ext cx="843495" cy="370841"/>
          </a:xfrm>
          <a:prstGeom prst="rect">
            <a:avLst/>
          </a:prstGeom>
          <a:solidFill>
            <a:srgbClr val="A5D6E3"/>
          </a:solidFill>
          <a:ln w="12700">
            <a:solidFill/>
            <a:miter lim="400000"/>
          </a:ln>
          <a:effectLst>
            <a:outerShdw blurRad="381000" dist="119618" rotWithShape="0">
              <a:srgbClr val="000000">
                <a:alpha val="75000"/>
              </a:srgbClr>
            </a:outerShdw>
          </a:effectLst>
          <a:extLst>
            <a:ext uri="{C572A759-6A51-4108-AA02-DFA0A04FC94B}">
              <ma14:wrappingTextBoxFlag xmlns="" xmlns:ma14="http://schemas.microsoft.com/office/mac/drawingml/2011/main" val="1"/>
            </a:ext>
          </a:extLst>
        </p:spPr>
        <p:txBody>
          <a:bodyPr wrap="none" lIns="0" tIns="0" rIns="0" bIns="0">
            <a:spAutoFit/>
          </a:bodyPr>
          <a:lstStyle/>
          <a:p>
            <a:pPr lvl="0"/>
            <a:r>
              <a:rPr>
                <a:latin typeface="Times New Roman"/>
                <a:ea typeface="Times New Roman"/>
                <a:cs typeface="Times New Roman"/>
                <a:sym typeface="Times New Roman"/>
              </a:rPr>
              <a:t>31</a:t>
            </a:r>
            <a:r>
              <a:t> </a:t>
            </a:r>
            <a:r>
              <a:rPr b="1">
                <a:solidFill>
                  <a:srgbClr val="0F48F9"/>
                </a:solidFill>
              </a:rPr>
              <a:t>NITs</a:t>
            </a:r>
          </a:p>
        </p:txBody>
      </p:sp>
      <p:sp>
        <p:nvSpPr>
          <p:cNvPr id="382" name="Shape 382"/>
          <p:cNvSpPr/>
          <p:nvPr/>
        </p:nvSpPr>
        <p:spPr>
          <a:xfrm>
            <a:off x="950082" y="3999229"/>
            <a:ext cx="818157" cy="370841"/>
          </a:xfrm>
          <a:prstGeom prst="rect">
            <a:avLst/>
          </a:prstGeom>
          <a:solidFill>
            <a:srgbClr val="CDDDAC"/>
          </a:solidFill>
          <a:ln w="12700">
            <a:solidFill/>
            <a:miter lim="400000"/>
          </a:ln>
          <a:effectLst>
            <a:outerShdw blurRad="381000" dist="119618" rotWithShape="0">
              <a:srgbClr val="000000">
                <a:alpha val="75000"/>
              </a:srgbClr>
            </a:outerShdw>
          </a:effectLst>
          <a:extLst>
            <a:ext uri="{C572A759-6A51-4108-AA02-DFA0A04FC94B}">
              <ma14:wrappingTextBoxFlag xmlns="" xmlns:ma14="http://schemas.microsoft.com/office/mac/drawingml/2011/main" val="1"/>
            </a:ext>
          </a:extLst>
        </p:spPr>
        <p:txBody>
          <a:bodyPr wrap="none" lIns="0" tIns="0" rIns="0" bIns="0">
            <a:spAutoFit/>
          </a:bodyPr>
          <a:lstStyle/>
          <a:p>
            <a:pPr lvl="0"/>
            <a:r>
              <a:rPr>
                <a:latin typeface="Times New Roman"/>
                <a:ea typeface="Times New Roman"/>
                <a:cs typeface="Times New Roman"/>
                <a:sym typeface="Times New Roman"/>
              </a:rPr>
              <a:t>18</a:t>
            </a:r>
            <a:r>
              <a:t> </a:t>
            </a:r>
            <a:r>
              <a:rPr b="1">
                <a:solidFill>
                  <a:srgbClr val="0D31F9"/>
                </a:solidFill>
              </a:rPr>
              <a:t>IIITs</a:t>
            </a:r>
          </a:p>
        </p:txBody>
      </p:sp>
      <p:sp>
        <p:nvSpPr>
          <p:cNvPr id="383" name="Shape 383"/>
          <p:cNvSpPr/>
          <p:nvPr/>
        </p:nvSpPr>
        <p:spPr>
          <a:xfrm>
            <a:off x="149982" y="5053329"/>
            <a:ext cx="1619038" cy="370841"/>
          </a:xfrm>
          <a:prstGeom prst="rect">
            <a:avLst/>
          </a:prstGeom>
          <a:solidFill>
            <a:srgbClr val="A5D6E3"/>
          </a:solidFill>
          <a:ln w="12700">
            <a:solidFill/>
            <a:miter lim="400000"/>
          </a:ln>
          <a:effectLst>
            <a:outerShdw blurRad="381000" dist="119618" rotWithShape="0">
              <a:srgbClr val="000000">
                <a:alpha val="75000"/>
              </a:srgbClr>
            </a:outerShdw>
          </a:effectLst>
          <a:extLst>
            <a:ext uri="{C572A759-6A51-4108-AA02-DFA0A04FC94B}">
              <ma14:wrappingTextBoxFlag xmlns="" xmlns:ma14="http://schemas.microsoft.com/office/mac/drawingml/2011/main" val="1"/>
            </a:ext>
          </a:extLst>
        </p:spPr>
        <p:txBody>
          <a:bodyPr wrap="none" lIns="0" tIns="0" rIns="0" bIns="0">
            <a:spAutoFit/>
          </a:bodyPr>
          <a:lstStyle/>
          <a:p>
            <a:pPr lvl="0"/>
            <a:r>
              <a:rPr>
                <a:latin typeface="Times New Roman"/>
                <a:ea typeface="Times New Roman"/>
                <a:cs typeface="Times New Roman"/>
                <a:sym typeface="Times New Roman"/>
              </a:rPr>
              <a:t>18</a:t>
            </a:r>
            <a:r>
              <a:t> </a:t>
            </a:r>
            <a:r>
              <a:rPr b="1">
                <a:solidFill>
                  <a:srgbClr val="0F48F9"/>
                </a:solidFill>
              </a:rPr>
              <a:t>OtherGFTIs</a:t>
            </a:r>
          </a:p>
        </p:txBody>
      </p:sp>
      <p:sp>
        <p:nvSpPr>
          <p:cNvPr id="384" name="Shape 384"/>
          <p:cNvSpPr/>
          <p:nvPr/>
        </p:nvSpPr>
        <p:spPr>
          <a:xfrm>
            <a:off x="3115587" y="4133264"/>
            <a:ext cx="1274526" cy="367666"/>
          </a:xfrm>
          <a:prstGeom prst="rect">
            <a:avLst/>
          </a:pr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wrap="none" lIns="0" tIns="0" rIns="0" bIns="0">
            <a:spAutoFit/>
          </a:bodyPr>
          <a:lstStyle/>
          <a:p>
            <a:pPr lvl="0"/>
            <a:r>
              <a:rPr>
                <a:solidFill>
                  <a:srgbClr val="FFFFFF"/>
                </a:solidFill>
                <a:latin typeface="Times New Roman"/>
                <a:ea typeface="Times New Roman"/>
                <a:cs typeface="Times New Roman"/>
                <a:sym typeface="Times New Roman"/>
              </a:rPr>
              <a:t>33989</a:t>
            </a:r>
            <a:r>
              <a:rPr>
                <a:solidFill>
                  <a:srgbClr val="FFFFFF"/>
                </a:solidFill>
              </a:rPr>
              <a:t> </a:t>
            </a:r>
            <a:r>
              <a:rPr>
                <a:solidFill>
                  <a:srgbClr val="3F6797"/>
                </a:solidFill>
              </a:rPr>
              <a:t>seats</a:t>
            </a:r>
          </a:p>
        </p:txBody>
      </p:sp>
      <p:sp>
        <p:nvSpPr>
          <p:cNvPr id="385" name="Shape 385"/>
          <p:cNvSpPr/>
          <p:nvPr/>
        </p:nvSpPr>
        <p:spPr>
          <a:xfrm>
            <a:off x="6689955" y="4133264"/>
            <a:ext cx="2088690" cy="367666"/>
          </a:xfrm>
          <a:prstGeom prst="rect">
            <a:avLst/>
          </a:prstGeom>
          <a:gradFill>
            <a:gsLst>
              <a:gs pos="0">
                <a:srgbClr val="C8B2E9"/>
              </a:gs>
              <a:gs pos="35000">
                <a:srgbClr val="D8C9EE"/>
              </a:gs>
              <a:gs pos="100000">
                <a:srgbClr val="F0EAF9"/>
              </a:gs>
            </a:gsLst>
            <a:lin ang="16200000"/>
          </a:gradFill>
          <a:ln>
            <a:solidFill>
              <a:srgbClr val="7D60A0"/>
            </a:solidFill>
          </a:ln>
          <a:effectLst>
            <a:outerShdw blurRad="38100" dist="20000" dir="5400000" rotWithShape="0">
              <a:srgbClr val="000000">
                <a:alpha val="38000"/>
              </a:srgbClr>
            </a:outerShdw>
          </a:effectLst>
          <a:extLst>
            <a:ext uri="{C572A759-6A51-4108-AA02-DFA0A04FC94B}">
              <ma14:wrappingTextBoxFlag xmlns="" xmlns:ma14="http://schemas.microsoft.com/office/mac/drawingml/2011/main" val="1"/>
            </a:ext>
          </a:extLst>
        </p:spPr>
        <p:txBody>
          <a:bodyPr wrap="none" lIns="0" tIns="0" rIns="0" bIns="0">
            <a:spAutoFit/>
          </a:bodyPr>
          <a:lstStyle/>
          <a:p>
            <a:pPr lvl="0"/>
            <a:r>
              <a:rPr>
                <a:latin typeface="Times New Roman"/>
                <a:ea typeface="Times New Roman"/>
                <a:cs typeface="Times New Roman"/>
                <a:sym typeface="Times New Roman"/>
              </a:rPr>
              <a:t>1304127</a:t>
            </a:r>
            <a:r>
              <a:t> </a:t>
            </a:r>
            <a:r>
              <a:rPr>
                <a:solidFill>
                  <a:srgbClr val="3F6797"/>
                </a:solidFill>
              </a:rPr>
              <a:t>candidates</a:t>
            </a:r>
          </a:p>
        </p:txBody>
      </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380"/>
                                        </p:tgtEl>
                                        <p:attrNameLst>
                                          <p:attrName>style.visibility</p:attrName>
                                        </p:attrNameLst>
                                      </p:cBhvr>
                                      <p:to>
                                        <p:strVal val="visible"/>
                                      </p:to>
                                    </p:set>
                                    <p:anim calcmode="lin" valueType="num">
                                      <p:cBhvr>
                                        <p:cTn id="7" dur="750" fill="hold"/>
                                        <p:tgtEl>
                                          <p:spTgt spid="380"/>
                                        </p:tgtEl>
                                        <p:attrNameLst>
                                          <p:attrName>ppt_w</p:attrName>
                                        </p:attrNameLst>
                                      </p:cBhvr>
                                      <p:tavLst>
                                        <p:tav tm="0">
                                          <p:val>
                                            <p:fltVal val="0"/>
                                          </p:val>
                                        </p:tav>
                                        <p:tav tm="100000">
                                          <p:val>
                                            <p:strVal val="#ppt_w"/>
                                          </p:val>
                                        </p:tav>
                                      </p:tavLst>
                                    </p:anim>
                                    <p:anim calcmode="lin" valueType="num">
                                      <p:cBhvr>
                                        <p:cTn id="8" dur="750" fill="hold"/>
                                        <p:tgtEl>
                                          <p:spTgt spid="38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381"/>
                                        </p:tgtEl>
                                        <p:attrNameLst>
                                          <p:attrName>style.visibility</p:attrName>
                                        </p:attrNameLst>
                                      </p:cBhvr>
                                      <p:to>
                                        <p:strVal val="visible"/>
                                      </p:to>
                                    </p:set>
                                    <p:anim calcmode="lin" valueType="num">
                                      <p:cBhvr>
                                        <p:cTn id="13" dur="750" fill="hold"/>
                                        <p:tgtEl>
                                          <p:spTgt spid="381"/>
                                        </p:tgtEl>
                                        <p:attrNameLst>
                                          <p:attrName>ppt_w</p:attrName>
                                        </p:attrNameLst>
                                      </p:cBhvr>
                                      <p:tavLst>
                                        <p:tav tm="0">
                                          <p:val>
                                            <p:fltVal val="0"/>
                                          </p:val>
                                        </p:tav>
                                        <p:tav tm="100000">
                                          <p:val>
                                            <p:strVal val="#ppt_w"/>
                                          </p:val>
                                        </p:tav>
                                      </p:tavLst>
                                    </p:anim>
                                    <p:anim calcmode="lin" valueType="num">
                                      <p:cBhvr>
                                        <p:cTn id="14" dur="750" fill="hold"/>
                                        <p:tgtEl>
                                          <p:spTgt spid="38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iterate>
                                    <p:tmAbs val="0"/>
                                  </p:iterate>
                                  <p:childTnLst>
                                    <p:set>
                                      <p:cBhvr>
                                        <p:cTn id="18" fill="hold"/>
                                        <p:tgtEl>
                                          <p:spTgt spid="382"/>
                                        </p:tgtEl>
                                        <p:attrNameLst>
                                          <p:attrName>style.visibility</p:attrName>
                                        </p:attrNameLst>
                                      </p:cBhvr>
                                      <p:to>
                                        <p:strVal val="visible"/>
                                      </p:to>
                                    </p:set>
                                    <p:anim calcmode="lin" valueType="num">
                                      <p:cBhvr>
                                        <p:cTn id="19" dur="750" fill="hold"/>
                                        <p:tgtEl>
                                          <p:spTgt spid="382"/>
                                        </p:tgtEl>
                                        <p:attrNameLst>
                                          <p:attrName>ppt_w</p:attrName>
                                        </p:attrNameLst>
                                      </p:cBhvr>
                                      <p:tavLst>
                                        <p:tav tm="0">
                                          <p:val>
                                            <p:fltVal val="0"/>
                                          </p:val>
                                        </p:tav>
                                        <p:tav tm="100000">
                                          <p:val>
                                            <p:strVal val="#ppt_w"/>
                                          </p:val>
                                        </p:tav>
                                      </p:tavLst>
                                    </p:anim>
                                    <p:anim calcmode="lin" valueType="num">
                                      <p:cBhvr>
                                        <p:cTn id="20" dur="750" fill="hold"/>
                                        <p:tgtEl>
                                          <p:spTgt spid="38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iterate>
                                    <p:tmAbs val="0"/>
                                  </p:iterate>
                                  <p:childTnLst>
                                    <p:set>
                                      <p:cBhvr>
                                        <p:cTn id="24" fill="hold"/>
                                        <p:tgtEl>
                                          <p:spTgt spid="383"/>
                                        </p:tgtEl>
                                        <p:attrNameLst>
                                          <p:attrName>style.visibility</p:attrName>
                                        </p:attrNameLst>
                                      </p:cBhvr>
                                      <p:to>
                                        <p:strVal val="visible"/>
                                      </p:to>
                                    </p:set>
                                    <p:anim calcmode="lin" valueType="num">
                                      <p:cBhvr>
                                        <p:cTn id="25" dur="750" fill="hold"/>
                                        <p:tgtEl>
                                          <p:spTgt spid="383"/>
                                        </p:tgtEl>
                                        <p:attrNameLst>
                                          <p:attrName>ppt_w</p:attrName>
                                        </p:attrNameLst>
                                      </p:cBhvr>
                                      <p:tavLst>
                                        <p:tav tm="0">
                                          <p:val>
                                            <p:fltVal val="0"/>
                                          </p:val>
                                        </p:tav>
                                        <p:tav tm="100000">
                                          <p:val>
                                            <p:strVal val="#ppt_w"/>
                                          </p:val>
                                        </p:tav>
                                      </p:tavLst>
                                    </p:anim>
                                    <p:anim calcmode="lin" valueType="num">
                                      <p:cBhvr>
                                        <p:cTn id="26" dur="750" fill="hold"/>
                                        <p:tgtEl>
                                          <p:spTgt spid="383"/>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p:tmAbs val="0"/>
                                  </p:iterate>
                                  <p:childTnLst>
                                    <p:set>
                                      <p:cBhvr>
                                        <p:cTn id="30" fill="hold"/>
                                        <p:tgtEl>
                                          <p:spTgt spid="367"/>
                                        </p:tgtEl>
                                        <p:attrNameLst>
                                          <p:attrName>style.visibility</p:attrName>
                                        </p:attrNameLst>
                                      </p:cBhvr>
                                      <p:to>
                                        <p:strVal val="visible"/>
                                      </p:to>
                                    </p:set>
                                    <p:anim calcmode="lin" valueType="num">
                                      <p:cBhvr>
                                        <p:cTn id="31" dur="1000" fill="hold"/>
                                        <p:tgtEl>
                                          <p:spTgt spid="367"/>
                                        </p:tgtEl>
                                        <p:attrNameLst>
                                          <p:attrName>ppt_x</p:attrName>
                                        </p:attrNameLst>
                                      </p:cBhvr>
                                      <p:tavLst>
                                        <p:tav tm="0">
                                          <p:val>
                                            <p:strVal val="#ppt_x"/>
                                          </p:val>
                                        </p:tav>
                                        <p:tav tm="100000">
                                          <p:val>
                                            <p:strVal val="#ppt_x"/>
                                          </p:val>
                                        </p:tav>
                                      </p:tavLst>
                                    </p:anim>
                                    <p:anim calcmode="lin" valueType="num">
                                      <p:cBhvr>
                                        <p:cTn id="32" dur="1000" fill="hold"/>
                                        <p:tgtEl>
                                          <p:spTgt spid="36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p:tmAbs val="0"/>
                                  </p:iterate>
                                  <p:childTnLst>
                                    <p:set>
                                      <p:cBhvr>
                                        <p:cTn id="36" fill="hold"/>
                                        <p:tgtEl>
                                          <p:spTgt spid="378"/>
                                        </p:tgtEl>
                                        <p:attrNameLst>
                                          <p:attrName>style.visibility</p:attrName>
                                        </p:attrNameLst>
                                      </p:cBhvr>
                                      <p:to>
                                        <p:strVal val="visible"/>
                                      </p:to>
                                    </p:set>
                                    <p:animEffect transition="in" filter="wipe(left)">
                                      <p:cBhvr>
                                        <p:cTn id="37" dur="2000"/>
                                        <p:tgtEl>
                                          <p:spTgt spid="37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iterate>
                                    <p:tmAbs val="0"/>
                                  </p:iterate>
                                  <p:childTnLst>
                                    <p:set>
                                      <p:cBhvr>
                                        <p:cTn id="41" fill="hold"/>
                                        <p:tgtEl>
                                          <p:spTgt spid="371"/>
                                        </p:tgtEl>
                                        <p:attrNameLst>
                                          <p:attrName>style.visibility</p:attrName>
                                        </p:attrNameLst>
                                      </p:cBhvr>
                                      <p:to>
                                        <p:strVal val="visible"/>
                                      </p:to>
                                    </p:set>
                                    <p:animEffect transition="in" filter="fade">
                                      <p:cBhvr>
                                        <p:cTn id="42" dur="500"/>
                                        <p:tgtEl>
                                          <p:spTgt spid="371"/>
                                        </p:tgtEl>
                                      </p:cBhvr>
                                    </p:animEffect>
                                  </p:childTnLst>
                                </p:cTn>
                              </p:par>
                            </p:childTnLst>
                          </p:cTn>
                        </p:par>
                        <p:par>
                          <p:cTn id="43" fill="hold">
                            <p:stCondLst>
                              <p:cond delay="500"/>
                            </p:stCondLst>
                            <p:childTnLst>
                              <p:par>
                                <p:cTn id="44" presetID="22" presetClass="entr" presetSubtype="1" fill="hold" grpId="0" nodeType="afterEffect">
                                  <p:stCondLst>
                                    <p:cond delay="0"/>
                                  </p:stCondLst>
                                  <p:iterate>
                                    <p:tmAbs val="0"/>
                                  </p:iterate>
                                  <p:childTnLst>
                                    <p:set>
                                      <p:cBhvr>
                                        <p:cTn id="45" fill="hold"/>
                                        <p:tgtEl>
                                          <p:spTgt spid="372"/>
                                        </p:tgtEl>
                                        <p:attrNameLst>
                                          <p:attrName>style.visibility</p:attrName>
                                        </p:attrNameLst>
                                      </p:cBhvr>
                                      <p:to>
                                        <p:strVal val="visible"/>
                                      </p:to>
                                    </p:set>
                                    <p:animEffect transition="in" filter="wipe(up)">
                                      <p:cBhvr>
                                        <p:cTn id="46" dur="1000"/>
                                        <p:tgtEl>
                                          <p:spTgt spid="37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iterate>
                                    <p:tmAbs val="0"/>
                                  </p:iterate>
                                  <p:childTnLst>
                                    <p:set>
                                      <p:cBhvr>
                                        <p:cTn id="50" fill="hold"/>
                                        <p:tgtEl>
                                          <p:spTgt spid="384"/>
                                        </p:tgtEl>
                                        <p:attrNameLst>
                                          <p:attrName>style.visibility</p:attrName>
                                        </p:attrNameLst>
                                      </p:cBhvr>
                                      <p:to>
                                        <p:strVal val="visible"/>
                                      </p:to>
                                    </p:set>
                                    <p:animEffect transition="in" filter="wipe(up)">
                                      <p:cBhvr>
                                        <p:cTn id="51" dur="1000"/>
                                        <p:tgtEl>
                                          <p:spTgt spid="384"/>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32" fill="hold" grpId="0" nodeType="clickEffect">
                                  <p:stCondLst>
                                    <p:cond delay="0"/>
                                  </p:stCondLst>
                                  <p:iterate>
                                    <p:tmAbs val="0"/>
                                  </p:iterate>
                                  <p:childTnLst>
                                    <p:set>
                                      <p:cBhvr>
                                        <p:cTn id="55" fill="hold"/>
                                        <p:tgtEl>
                                          <p:spTgt spid="370"/>
                                        </p:tgtEl>
                                        <p:attrNameLst>
                                          <p:attrName>style.visibility</p:attrName>
                                        </p:attrNameLst>
                                      </p:cBhvr>
                                      <p:to>
                                        <p:strVal val="visible"/>
                                      </p:to>
                                    </p:set>
                                    <p:anim calcmode="lin" valueType="num">
                                      <p:cBhvr>
                                        <p:cTn id="56" dur="500" fill="hold"/>
                                        <p:tgtEl>
                                          <p:spTgt spid="370"/>
                                        </p:tgtEl>
                                        <p:attrNameLst>
                                          <p:attrName>ppt_w</p:attrName>
                                        </p:attrNameLst>
                                      </p:cBhvr>
                                      <p:tavLst>
                                        <p:tav tm="0">
                                          <p:val>
                                            <p:fltVal val="0"/>
                                          </p:val>
                                        </p:tav>
                                        <p:tav tm="100000">
                                          <p:val>
                                            <p:strVal val="#ppt_w"/>
                                          </p:val>
                                        </p:tav>
                                      </p:tavLst>
                                    </p:anim>
                                    <p:anim calcmode="lin" valueType="num">
                                      <p:cBhvr>
                                        <p:cTn id="57" dur="500" fill="hold"/>
                                        <p:tgtEl>
                                          <p:spTgt spid="370"/>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p:tmAbs val="0"/>
                                  </p:iterate>
                                  <p:childTnLst>
                                    <p:set>
                                      <p:cBhvr>
                                        <p:cTn id="61" fill="hold"/>
                                        <p:tgtEl>
                                          <p:spTgt spid="385"/>
                                        </p:tgtEl>
                                        <p:attrNameLst>
                                          <p:attrName>style.visibility</p:attrName>
                                        </p:attrNameLst>
                                      </p:cBhvr>
                                      <p:to>
                                        <p:strVal val="visible"/>
                                      </p:to>
                                    </p:set>
                                    <p:animEffect transition="in" filter="wipe(up)">
                                      <p:cBhvr>
                                        <p:cTn id="62" dur="1000"/>
                                        <p:tgtEl>
                                          <p:spTgt spid="385"/>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32" fill="hold" grpId="0" nodeType="clickEffect">
                                  <p:stCondLst>
                                    <p:cond delay="0"/>
                                  </p:stCondLst>
                                  <p:iterate>
                                    <p:tmAbs val="0"/>
                                  </p:iterate>
                                  <p:childTnLst>
                                    <p:set>
                                      <p:cBhvr>
                                        <p:cTn id="66" fill="hold"/>
                                        <p:tgtEl>
                                          <p:spTgt spid="373"/>
                                        </p:tgtEl>
                                        <p:attrNameLst>
                                          <p:attrName>style.visibility</p:attrName>
                                        </p:attrNameLst>
                                      </p:cBhvr>
                                      <p:to>
                                        <p:strVal val="visible"/>
                                      </p:to>
                                    </p:set>
                                    <p:anim calcmode="lin" valueType="num">
                                      <p:cBhvr>
                                        <p:cTn id="67" dur="500" fill="hold"/>
                                        <p:tgtEl>
                                          <p:spTgt spid="373"/>
                                        </p:tgtEl>
                                        <p:attrNameLst>
                                          <p:attrName>ppt_w</p:attrName>
                                        </p:attrNameLst>
                                      </p:cBhvr>
                                      <p:tavLst>
                                        <p:tav tm="0">
                                          <p:val>
                                            <p:fltVal val="0"/>
                                          </p:val>
                                        </p:tav>
                                        <p:tav tm="100000">
                                          <p:val>
                                            <p:strVal val="#ppt_w"/>
                                          </p:val>
                                        </p:tav>
                                      </p:tavLst>
                                    </p:anim>
                                    <p:anim calcmode="lin" valueType="num">
                                      <p:cBhvr>
                                        <p:cTn id="68" dur="500" fill="hold"/>
                                        <p:tgtEl>
                                          <p:spTgt spid="373"/>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32" fill="hold" grpId="0" nodeType="clickEffect">
                                  <p:stCondLst>
                                    <p:cond delay="0"/>
                                  </p:stCondLst>
                                  <p:iterate>
                                    <p:tmAbs val="0"/>
                                  </p:iterate>
                                  <p:childTnLst>
                                    <p:set>
                                      <p:cBhvr>
                                        <p:cTn id="72" fill="hold"/>
                                        <p:tgtEl>
                                          <p:spTgt spid="368"/>
                                        </p:tgtEl>
                                        <p:attrNameLst>
                                          <p:attrName>style.visibility</p:attrName>
                                        </p:attrNameLst>
                                      </p:cBhvr>
                                      <p:to>
                                        <p:strVal val="visible"/>
                                      </p:to>
                                    </p:set>
                                    <p:anim calcmode="lin" valueType="num">
                                      <p:cBhvr>
                                        <p:cTn id="73" dur="1000" fill="hold"/>
                                        <p:tgtEl>
                                          <p:spTgt spid="368"/>
                                        </p:tgtEl>
                                        <p:attrNameLst>
                                          <p:attrName>ppt_w</p:attrName>
                                        </p:attrNameLst>
                                      </p:cBhvr>
                                      <p:tavLst>
                                        <p:tav tm="0">
                                          <p:val>
                                            <p:fltVal val="0"/>
                                          </p:val>
                                        </p:tav>
                                        <p:tav tm="100000">
                                          <p:val>
                                            <p:strVal val="#ppt_w"/>
                                          </p:val>
                                        </p:tav>
                                      </p:tavLst>
                                    </p:anim>
                                    <p:anim calcmode="lin" valueType="num">
                                      <p:cBhvr>
                                        <p:cTn id="74" dur="1000" fill="hold"/>
                                        <p:tgtEl>
                                          <p:spTgt spid="368"/>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iterate>
                                    <p:tmAbs val="0"/>
                                  </p:iterate>
                                  <p:childTnLst>
                                    <p:set>
                                      <p:cBhvr>
                                        <p:cTn id="78" fill="hold"/>
                                        <p:tgtEl>
                                          <p:spTgt spid="379"/>
                                        </p:tgtEl>
                                        <p:attrNameLst>
                                          <p:attrName>style.visibility</p:attrName>
                                        </p:attrNameLst>
                                      </p:cBhvr>
                                      <p:to>
                                        <p:strVal val="visible"/>
                                      </p:to>
                                    </p:set>
                                    <p:animEffect transition="in" filter="fade">
                                      <p:cBhvr>
                                        <p:cTn id="79" dur="5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advAuto="0"/>
      <p:bldP spid="368" grpId="0" animBg="1" advAuto="0"/>
      <p:bldP spid="370" grpId="0" animBg="1" advAuto="0"/>
      <p:bldP spid="371" grpId="0" animBg="1" advAuto="0"/>
      <p:bldP spid="372" grpId="0" animBg="1" advAuto="0"/>
      <p:bldP spid="373" grpId="0" animBg="1" advAuto="0"/>
      <p:bldP spid="378" grpId="0" animBg="1" advAuto="0"/>
      <p:bldP spid="379" grpId="0" animBg="1" advAuto="0"/>
      <p:bldP spid="380" grpId="0" animBg="1" advAuto="0"/>
      <p:bldP spid="381" grpId="0" animBg="1" advAuto="0"/>
      <p:bldP spid="382" grpId="0" animBg="1" advAuto="0"/>
      <p:bldP spid="383" grpId="0" animBg="1" advAuto="0"/>
      <p:bldP spid="384" grpId="0" animBg="1" advAuto="0"/>
      <p:bldP spid="385"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572000" y="4572000"/>
            <a:ext cx="388999" cy="82653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8"/>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9"/>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11"/>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2" name="Oval 121"/>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4" name="TextBox 93"/>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2"/>
                <a:stretch>
                  <a:fillRect t="-7937" r="-2020" b="-22222"/>
                </a:stretch>
              </a:blipFill>
              <a:ln>
                <a:solidFill>
                  <a:schemeClr val="tx1"/>
                </a:solidFill>
              </a:ln>
            </p:spPr>
            <p:txBody>
              <a:bodyPr/>
              <a:lstStyle/>
              <a:p>
                <a:r>
                  <a:rPr lang="en-US">
                    <a:noFill/>
                  </a:rPr>
                  <a:t> </a:t>
                </a:r>
              </a:p>
            </p:txBody>
          </p:sp>
        </mc:Fallback>
      </mc:AlternateContent>
      <p:sp>
        <p:nvSpPr>
          <p:cNvPr id="101" name="Rectangle 100"/>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105400" y="157225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0" y="1752600"/>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2</a:t>
            </a:r>
          </a:p>
        </p:txBody>
      </p:sp>
      <mc:AlternateContent xmlns:mc="http://schemas.openxmlformats.org/markup-compatibility/2006" xmlns:a14="http://schemas.microsoft.com/office/drawing/2010/main">
        <mc:Choice Requires="a14">
          <p:sp>
            <p:nvSpPr>
              <p:cNvPr id="103" name="TextBox 102"/>
              <p:cNvSpPr txBox="1"/>
              <p:nvPr/>
            </p:nvSpPr>
            <p:spPr>
              <a:xfrm>
                <a:off x="5631180" y="3098560"/>
                <a:ext cx="3327514" cy="646331"/>
              </a:xfrm>
              <a:prstGeom prst="rect">
                <a:avLst/>
              </a:prstGeom>
              <a:solidFill>
                <a:schemeClr val="accent3">
                  <a:lumMod val="40000"/>
                  <a:lumOff val="60000"/>
                </a:schemeClr>
              </a:solidFill>
              <a:ln>
                <a:solidFill>
                  <a:schemeClr val="tx1"/>
                </a:solidFill>
              </a:ln>
            </p:spPr>
            <p:txBody>
              <a:bodyPr wrap="none" rtlCol="0">
                <a:spAutoFit/>
              </a:bodyPr>
              <a:lstStyle/>
              <a:p>
                <a:r>
                  <a:rPr lang="en-US" dirty="0"/>
                  <a:t>Sort all points of the right strip in</a:t>
                </a:r>
              </a:p>
              <a:p>
                <a:r>
                  <a:rPr lang="en-US" dirty="0"/>
                  <a:t> increasing order of </a:t>
                </a:r>
                <a14:m>
                  <m:oMath xmlns:m="http://schemas.openxmlformats.org/officeDocument/2006/math">
                    <m:r>
                      <a:rPr lang="en-US" b="0" i="1" smtClean="0">
                        <a:latin typeface="Cambria Math" panose="02040503050406030204" pitchFamily="18" charset="0"/>
                      </a:rPr>
                      <m:t>𝑦</m:t>
                    </m:r>
                  </m:oMath>
                </a14:m>
                <a:r>
                  <a:rPr lang="en-US" dirty="0"/>
                  <a:t>-coordinate.</a:t>
                </a:r>
              </a:p>
            </p:txBody>
          </p:sp>
        </mc:Choice>
        <mc:Fallback xmlns="">
          <p:sp>
            <p:nvSpPr>
              <p:cNvPr id="103" name="TextBox 102"/>
              <p:cNvSpPr txBox="1">
                <a:spLocks noRot="1" noChangeAspect="1" noMove="1" noResize="1" noEditPoints="1" noAdjustHandles="1" noChangeArrowheads="1" noChangeShapeType="1" noTextEdit="1"/>
              </p:cNvSpPr>
              <p:nvPr/>
            </p:nvSpPr>
            <p:spPr>
              <a:xfrm>
                <a:off x="5631180" y="3098560"/>
                <a:ext cx="3327514" cy="646331"/>
              </a:xfrm>
              <a:prstGeom prst="rect">
                <a:avLst/>
              </a:prstGeom>
              <a:blipFill>
                <a:blip r:embed="rId13"/>
                <a:stretch>
                  <a:fillRect l="-1460" t="-3704" r="-912" b="-12963"/>
                </a:stretch>
              </a:blipFill>
              <a:ln>
                <a:solidFill>
                  <a:schemeClr val="tx1"/>
                </a:solidFill>
              </a:ln>
            </p:spPr>
            <p:txBody>
              <a:bodyPr/>
              <a:lstStyle/>
              <a:p>
                <a:r>
                  <a:rPr lang="en-US">
                    <a:noFill/>
                  </a:rPr>
                  <a:t> </a:t>
                </a:r>
              </a:p>
            </p:txBody>
          </p:sp>
        </mc:Fallback>
      </mc:AlternateContent>
      <p:cxnSp>
        <p:nvCxnSpPr>
          <p:cNvPr id="124" name="Straight Connector 123"/>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TextBox 124"/>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125" name="TextBox 124"/>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a:blip r:embed="rId14"/>
                <a:stretch>
                  <a:fillRect b="-4918"/>
                </a:stretch>
              </a:blipFill>
            </p:spPr>
            <p:txBody>
              <a:bodyPr/>
              <a:lstStyle/>
              <a:p>
                <a:r>
                  <a:rPr lang="en-US">
                    <a:noFill/>
                  </a:rPr>
                  <a:t> </a:t>
                </a:r>
              </a:p>
            </p:txBody>
          </p:sp>
        </mc:Fallback>
      </mc:AlternateContent>
      <p:sp>
        <p:nvSpPr>
          <p:cNvPr id="126" name="Oval 125"/>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7" name="TextBox 126"/>
              <p:cNvSpPr txBox="1"/>
              <p:nvPr/>
            </p:nvSpPr>
            <p:spPr>
              <a:xfrm>
                <a:off x="5623827" y="4801177"/>
                <a:ext cx="2578270"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Binary search for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dirty="0"/>
                  <a:t>)</a:t>
                </a:r>
              </a:p>
            </p:txBody>
          </p:sp>
        </mc:Choice>
        <mc:Fallback xmlns="">
          <p:sp>
            <p:nvSpPr>
              <p:cNvPr id="127" name="TextBox 126"/>
              <p:cNvSpPr txBox="1">
                <a:spLocks noRot="1" noChangeAspect="1" noMove="1" noResize="1" noEditPoints="1" noAdjustHandles="1" noChangeArrowheads="1" noChangeShapeType="1" noTextEdit="1"/>
              </p:cNvSpPr>
              <p:nvPr/>
            </p:nvSpPr>
            <p:spPr>
              <a:xfrm>
                <a:off x="5623827" y="4801177"/>
                <a:ext cx="2578270" cy="369332"/>
              </a:xfrm>
              <a:prstGeom prst="rect">
                <a:avLst/>
              </a:prstGeom>
              <a:blipFill>
                <a:blip r:embed="rId15"/>
                <a:stretch>
                  <a:fillRect l="-1887" t="-8065" r="-1179" b="-24194"/>
                </a:stretch>
              </a:blipFill>
              <a:ln>
                <a:solidFill>
                  <a:schemeClr val="tx1"/>
                </a:solidFill>
              </a:ln>
            </p:spPr>
            <p:txBody>
              <a:bodyPr/>
              <a:lstStyle/>
              <a:p>
                <a:r>
                  <a:rPr lang="en-US">
                    <a:noFill/>
                  </a:rPr>
                  <a:t> </a:t>
                </a:r>
              </a:p>
            </p:txBody>
          </p:sp>
        </mc:Fallback>
      </mc:AlternateContent>
      <p:cxnSp>
        <p:nvCxnSpPr>
          <p:cNvPr id="128" name="Straight Arrow Connector 127"/>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30" name="TextBox 129"/>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31" name="TextBox 130"/>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253716" y="4788932"/>
                <a:ext cx="9314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253716" y="4788932"/>
                <a:ext cx="931409" cy="36933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5623826" y="5228709"/>
                <a:ext cx="2578270"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Binary search for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dirty="0"/>
                  <a:t>)</a:t>
                </a:r>
              </a:p>
            </p:txBody>
          </p:sp>
        </mc:Choice>
        <mc:Fallback xmlns="">
          <p:sp>
            <p:nvSpPr>
              <p:cNvPr id="132" name="TextBox 131"/>
              <p:cNvSpPr txBox="1">
                <a:spLocks noRot="1" noChangeAspect="1" noMove="1" noResize="1" noEditPoints="1" noAdjustHandles="1" noChangeArrowheads="1" noChangeShapeType="1" noTextEdit="1"/>
              </p:cNvSpPr>
              <p:nvPr/>
            </p:nvSpPr>
            <p:spPr>
              <a:xfrm>
                <a:off x="5623826" y="5228709"/>
                <a:ext cx="2578270" cy="369332"/>
              </a:xfrm>
              <a:prstGeom prst="rect">
                <a:avLst/>
              </a:prstGeom>
              <a:blipFill>
                <a:blip r:embed="rId18"/>
                <a:stretch>
                  <a:fillRect l="-1887" t="-8065" r="-1179" b="-24194"/>
                </a:stretch>
              </a:blipFill>
              <a:ln>
                <a:solidFill>
                  <a:schemeClr val="tx1"/>
                </a:solidFill>
              </a:ln>
            </p:spPr>
            <p:txBody>
              <a:bodyPr/>
              <a:lstStyle/>
              <a:p>
                <a:r>
                  <a:rPr lang="en-US">
                    <a:noFill/>
                  </a:rPr>
                  <a:t> </a:t>
                </a:r>
              </a:p>
            </p:txBody>
          </p:sp>
        </mc:Fallback>
      </mc:AlternateContent>
      <p:grpSp>
        <p:nvGrpSpPr>
          <p:cNvPr id="97" name="Group 96"/>
          <p:cNvGrpSpPr/>
          <p:nvPr/>
        </p:nvGrpSpPr>
        <p:grpSpPr>
          <a:xfrm>
            <a:off x="4275982" y="1828800"/>
            <a:ext cx="1134218" cy="876300"/>
            <a:chOff x="4267200" y="2362200"/>
            <a:chExt cx="1134218" cy="876300"/>
          </a:xfrm>
        </p:grpSpPr>
        <p:sp>
          <p:nvSpPr>
            <p:cNvPr id="107" name="Rectangle 106"/>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4267200" y="27813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20" name="TextBox 119"/>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21" name="TextBox 120"/>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20"/>
                  <a:stretch>
                    <a:fillRect/>
                  </a:stretch>
                </a:blipFill>
              </p:spPr>
              <p:txBody>
                <a:bodyPr/>
                <a:lstStyle/>
                <a:p>
                  <a:r>
                    <a:rPr lang="en-US">
                      <a:noFill/>
                    </a:rPr>
                    <a:t> </a:t>
                  </a:r>
                </a:p>
              </p:txBody>
            </p:sp>
          </mc:Fallback>
        </mc:AlternateContent>
      </p:grpSp>
      <p:grpSp>
        <p:nvGrpSpPr>
          <p:cNvPr id="6" name="Group 5"/>
          <p:cNvGrpSpPr/>
          <p:nvPr/>
        </p:nvGrpSpPr>
        <p:grpSpPr>
          <a:xfrm>
            <a:off x="4275982" y="2362200"/>
            <a:ext cx="1134218" cy="876300"/>
            <a:chOff x="4267200" y="2362200"/>
            <a:chExt cx="1134218" cy="876300"/>
          </a:xfrm>
        </p:grpSpPr>
        <p:sp>
          <p:nvSpPr>
            <p:cNvPr id="9" name="Rectangle 8"/>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267200" y="27813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7"/>
                  <a:stretch>
                    <a:fillRect/>
                  </a:stretch>
                </a:blipFill>
              </p:spPr>
              <p:txBody>
                <a:bodyPr/>
                <a:lstStyle/>
                <a:p>
                  <a:r>
                    <a:rPr lang="en-US">
                      <a:noFill/>
                    </a:rPr>
                    <a:t> </a:t>
                  </a:r>
                </a:p>
              </p:txBody>
            </p:sp>
          </mc:Fallback>
        </mc:AlternateContent>
      </p:grpSp>
      <p:grpSp>
        <p:nvGrpSpPr>
          <p:cNvPr id="110" name="Group 109"/>
          <p:cNvGrpSpPr/>
          <p:nvPr/>
        </p:nvGrpSpPr>
        <p:grpSpPr>
          <a:xfrm>
            <a:off x="4419600" y="4038600"/>
            <a:ext cx="981818" cy="876300"/>
            <a:chOff x="4419600" y="2362200"/>
            <a:chExt cx="981818" cy="876300"/>
          </a:xfrm>
        </p:grpSpPr>
        <p:sp>
          <p:nvSpPr>
            <p:cNvPr id="111" name="Rectangle 110"/>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p:cNvCxnSpPr>
              <a:stCxn id="81" idx="6"/>
            </p:cNvCxnSpPr>
            <p:nvPr/>
          </p:nvCxnSpPr>
          <p:spPr>
            <a:xfrm>
              <a:off x="4419600" y="2781300"/>
              <a:ext cx="5445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16" name="TextBox 115"/>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7"/>
                  <a:stretch>
                    <a:fillRect/>
                  </a:stretch>
                </a:blipFill>
              </p:spPr>
              <p:txBody>
                <a:bodyPr/>
                <a:lstStyle/>
                <a:p>
                  <a:r>
                    <a:rPr lang="en-US">
                      <a:noFill/>
                    </a:rPr>
                    <a:t> </a:t>
                  </a:r>
                </a:p>
              </p:txBody>
            </p:sp>
          </mc:Fallback>
        </mc:AlternateContent>
      </p:grpSp>
      <p:sp>
        <p:nvSpPr>
          <p:cNvPr id="133" name="Oval 13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5" name="Oval 134"/>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9327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500"/>
                                        <p:tgtEl>
                                          <p:spTgt spid="1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0"/>
                                        </p:tgtEl>
                                      </p:cBhvr>
                                    </p:animEffect>
                                    <p:set>
                                      <p:cBhvr>
                                        <p:cTn id="22" dur="1" fill="hold">
                                          <p:stCondLst>
                                            <p:cond delay="499"/>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0-#ppt_w/2"/>
                                          </p:val>
                                        </p:tav>
                                        <p:tav tm="100000">
                                          <p:val>
                                            <p:strVal val="#ppt_x"/>
                                          </p:val>
                                        </p:tav>
                                      </p:tavLst>
                                    </p:anim>
                                    <p:anim calcmode="lin" valueType="num">
                                      <p:cBhvr additive="base">
                                        <p:cTn id="38" dur="5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8" fill="hold" grpId="1" nodeType="clickEffect">
                                  <p:stCondLst>
                                    <p:cond delay="0"/>
                                  </p:stCondLst>
                                  <p:childTnLst>
                                    <p:anim calcmode="lin" valueType="num">
                                      <p:cBhvr additive="base">
                                        <p:cTn id="42" dur="500"/>
                                        <p:tgtEl>
                                          <p:spTgt spid="123"/>
                                        </p:tgtEl>
                                        <p:attrNameLst>
                                          <p:attrName>ppt_x</p:attrName>
                                        </p:attrNameLst>
                                      </p:cBhvr>
                                      <p:tavLst>
                                        <p:tav tm="0">
                                          <p:val>
                                            <p:strVal val="ppt_x"/>
                                          </p:val>
                                        </p:tav>
                                        <p:tav tm="100000">
                                          <p:val>
                                            <p:strVal val="0-ppt_w/2"/>
                                          </p:val>
                                        </p:tav>
                                      </p:tavLst>
                                    </p:anim>
                                    <p:anim calcmode="lin" valueType="num">
                                      <p:cBhvr additive="base">
                                        <p:cTn id="43" dur="500"/>
                                        <p:tgtEl>
                                          <p:spTgt spid="123"/>
                                        </p:tgtEl>
                                        <p:attrNameLst>
                                          <p:attrName>ppt_y</p:attrName>
                                        </p:attrNameLst>
                                      </p:cBhvr>
                                      <p:tavLst>
                                        <p:tav tm="0">
                                          <p:val>
                                            <p:strVal val="ppt_y"/>
                                          </p:val>
                                        </p:tav>
                                        <p:tav tm="100000">
                                          <p:val>
                                            <p:strVal val="ppt_y"/>
                                          </p:val>
                                        </p:tav>
                                      </p:tavLst>
                                    </p:anim>
                                    <p:set>
                                      <p:cBhvr>
                                        <p:cTn id="44" dur="1" fill="hold">
                                          <p:stCondLst>
                                            <p:cond delay="499"/>
                                          </p:stCondLst>
                                        </p:cTn>
                                        <p:tgtEl>
                                          <p:spTgt spid="1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3"/>
                                        </p:tgtEl>
                                        <p:attrNameLst>
                                          <p:attrName>style.visibility</p:attrName>
                                        </p:attrNameLst>
                                      </p:cBhvr>
                                      <p:to>
                                        <p:strVal val="visible"/>
                                      </p:to>
                                    </p:set>
                                    <p:animEffect transition="in" filter="randombar(horizontal)">
                                      <p:cBhvr>
                                        <p:cTn id="49" dur="500"/>
                                        <p:tgtEl>
                                          <p:spTgt spid="10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fade">
                                      <p:cBhvr>
                                        <p:cTn id="54" dur="500"/>
                                        <p:tgtEl>
                                          <p:spTgt spid="1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fade">
                                      <p:cBhvr>
                                        <p:cTn id="60" dur="500"/>
                                        <p:tgtEl>
                                          <p:spTgt spid="104"/>
                                        </p:tgtEl>
                                      </p:cBhvr>
                                    </p:animEffect>
                                  </p:childTnLst>
                                </p:cTn>
                              </p:par>
                              <p:par>
                                <p:cTn id="61" presetID="10" presetClass="entr" presetSubtype="0" fill="hold" nodeType="withEffect">
                                  <p:stCondLst>
                                    <p:cond delay="0"/>
                                  </p:stCondLst>
                                  <p:childTnLst>
                                    <p:set>
                                      <p:cBhvr>
                                        <p:cTn id="62" dur="1" fill="hold">
                                          <p:stCondLst>
                                            <p:cond delay="0"/>
                                          </p:stCondLst>
                                        </p:cTn>
                                        <p:tgtEl>
                                          <p:spTgt spid="124"/>
                                        </p:tgtEl>
                                        <p:attrNameLst>
                                          <p:attrName>style.visibility</p:attrName>
                                        </p:attrNameLst>
                                      </p:cBhvr>
                                      <p:to>
                                        <p:strVal val="visible"/>
                                      </p:to>
                                    </p:set>
                                    <p:animEffect transition="in" filter="fade">
                                      <p:cBhvr>
                                        <p:cTn id="63" dur="500"/>
                                        <p:tgtEl>
                                          <p:spTgt spid="124"/>
                                        </p:tgtEl>
                                      </p:cBhvr>
                                    </p:animEffect>
                                  </p:childTnLst>
                                </p:cTn>
                              </p:par>
                              <p:par>
                                <p:cTn id="64" presetID="10" presetClass="entr" presetSubtype="0" fill="hold" nodeType="withEffect">
                                  <p:stCondLst>
                                    <p:cond delay="0"/>
                                  </p:stCondLst>
                                  <p:childTnLst>
                                    <p:set>
                                      <p:cBhvr>
                                        <p:cTn id="65" dur="1" fill="hold">
                                          <p:stCondLst>
                                            <p:cond delay="0"/>
                                          </p:stCondLst>
                                        </p:cTn>
                                        <p:tgtEl>
                                          <p:spTgt spid="128"/>
                                        </p:tgtEl>
                                        <p:attrNameLst>
                                          <p:attrName>style.visibility</p:attrName>
                                        </p:attrNameLst>
                                      </p:cBhvr>
                                      <p:to>
                                        <p:strVal val="visible"/>
                                      </p:to>
                                    </p:set>
                                    <p:animEffect transition="in" filter="fade">
                                      <p:cBhvr>
                                        <p:cTn id="66" dur="500"/>
                                        <p:tgtEl>
                                          <p:spTgt spid="128"/>
                                        </p:tgtEl>
                                      </p:cBhvr>
                                    </p:animEffect>
                                  </p:childTnLst>
                                </p:cTn>
                              </p:par>
                              <p:par>
                                <p:cTn id="67" presetID="10" presetClass="entr" presetSubtype="0" fill="hold" nodeType="with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fade">
                                      <p:cBhvr>
                                        <p:cTn id="69" dur="500"/>
                                        <p:tgtEl>
                                          <p:spTgt spid="1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fade">
                                      <p:cBhvr>
                                        <p:cTn id="72" dur="500"/>
                                        <p:tgtEl>
                                          <p:spTgt spid="13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1"/>
                                        </p:tgtEl>
                                        <p:attrNameLst>
                                          <p:attrName>style.visibility</p:attrName>
                                        </p:attrNameLst>
                                      </p:cBhvr>
                                      <p:to>
                                        <p:strVal val="visible"/>
                                      </p:to>
                                    </p:set>
                                    <p:animEffect transition="in" filter="fade">
                                      <p:cBhvr>
                                        <p:cTn id="75" dur="500"/>
                                        <p:tgtEl>
                                          <p:spTgt spid="131"/>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randombar(horizontal)">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27"/>
                                        </p:tgtEl>
                                        <p:attrNameLst>
                                          <p:attrName>style.visibility</p:attrName>
                                        </p:attrNameLst>
                                      </p:cBhvr>
                                      <p:to>
                                        <p:strVal val="visible"/>
                                      </p:to>
                                    </p:set>
                                    <p:animEffect transition="in" filter="randombar(horizontal)">
                                      <p:cBhvr>
                                        <p:cTn id="85" dur="500"/>
                                        <p:tgtEl>
                                          <p:spTgt spid="127"/>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132"/>
                                        </p:tgtEl>
                                        <p:attrNameLst>
                                          <p:attrName>style.visibility</p:attrName>
                                        </p:attrNameLst>
                                      </p:cBhvr>
                                      <p:to>
                                        <p:strVal val="visible"/>
                                      </p:to>
                                    </p:set>
                                    <p:animEffect transition="in" filter="randombar(horizontal)">
                                      <p:cBhvr>
                                        <p:cTn id="90"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23" grpId="0" animBg="1"/>
      <p:bldP spid="123" grpId="1" animBg="1"/>
      <p:bldP spid="103" grpId="0" animBg="1"/>
      <p:bldP spid="125" grpId="0"/>
      <p:bldP spid="126" grpId="0" animBg="1"/>
      <p:bldP spid="127" grpId="0" animBg="1"/>
      <p:bldP spid="130" grpId="0"/>
      <p:bldP spid="131" grpId="0"/>
      <p:bldP spid="10" grpId="0"/>
      <p:bldP spid="1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Divide and Conquer based algorithm</a:t>
            </a:r>
            <a:br>
              <a:rPr lang="en-US" sz="3200" b="1" dirty="0"/>
            </a:b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983163"/>
              </a:xfrm>
            </p:spPr>
            <p:txBody>
              <a:bodyPr/>
              <a:lstStyle/>
              <a:p>
                <a:pPr marL="0" indent="0">
                  <a:buNone/>
                </a:pPr>
                <a:r>
                  <a:rPr lang="en-US" sz="1600" b="1" dirty="0">
                    <a:solidFill>
                      <a:srgbClr val="7030A0"/>
                    </a:solidFill>
                  </a:rPr>
                  <a:t>CP-Distance</a:t>
                </a:r>
                <a:r>
                  <a:rPr lang="en-US" sz="1600" dirty="0"/>
                  <a:t>(</a:t>
                </a:r>
                <a14:m>
                  <m:oMath xmlns:m="http://schemas.openxmlformats.org/officeDocument/2006/math">
                    <m:r>
                      <a:rPr lang="en-US" sz="1600" i="1">
                        <a:latin typeface="Cambria Math"/>
                      </a:rPr>
                      <m:t>𝑃</m:t>
                    </m:r>
                  </m:oMath>
                </a14:m>
                <a:r>
                  <a:rPr lang="en-US" sz="1600" dirty="0"/>
                  <a:t>) </a:t>
                </a:r>
              </a:p>
              <a:p>
                <a:pPr marL="0" indent="0">
                  <a:buNone/>
                </a:pPr>
                <a:r>
                  <a:rPr lang="en-US" sz="1600" dirty="0"/>
                  <a:t>{   </a:t>
                </a:r>
                <a:r>
                  <a:rPr lang="en-US" sz="1600" b="1" dirty="0"/>
                  <a:t>If</a:t>
                </a:r>
                <a:r>
                  <a:rPr lang="en-US" sz="1600" dirty="0"/>
                  <a:t> (| </a:t>
                </a:r>
                <a14:m>
                  <m:oMath xmlns:m="http://schemas.openxmlformats.org/officeDocument/2006/math">
                    <m:r>
                      <a:rPr lang="en-US" sz="1600" i="1">
                        <a:latin typeface="Cambria Math"/>
                      </a:rPr>
                      <m:t>𝑃</m:t>
                    </m:r>
                    <m:r>
                      <a:rPr lang="en-US" sz="1600" i="1">
                        <a:latin typeface="Cambria Math"/>
                      </a:rPr>
                      <m:t> </m:t>
                    </m:r>
                  </m:oMath>
                </a14:m>
                <a:r>
                  <a:rPr lang="en-US" sz="1600" dirty="0"/>
                  <a:t>|=1 ) return infinity;</a:t>
                </a:r>
              </a:p>
              <a:p>
                <a:pPr marL="0" indent="0">
                  <a:buNone/>
                </a:pPr>
                <a:r>
                  <a:rPr lang="en-US" sz="1600" dirty="0"/>
                  <a:t>    {            Compute </a:t>
                </a:r>
                <a14:m>
                  <m:oMath xmlns:m="http://schemas.openxmlformats.org/officeDocument/2006/math">
                    <m:r>
                      <a:rPr lang="en-US" sz="1600" b="0" i="1" smtClean="0">
                        <a:latin typeface="Cambria Math"/>
                      </a:rPr>
                      <m:t>𝑥</m:t>
                    </m:r>
                  </m:oMath>
                </a14:m>
                <a:r>
                  <a:rPr lang="en-US" sz="1600" dirty="0"/>
                  <a:t>-median of </a:t>
                </a:r>
                <a14:m>
                  <m:oMath xmlns:m="http://schemas.openxmlformats.org/officeDocument/2006/math">
                    <m:r>
                      <a:rPr lang="en-US" sz="1600" i="1">
                        <a:latin typeface="Cambria Math"/>
                      </a:rPr>
                      <m:t>𝑃</m:t>
                    </m:r>
                  </m:oMath>
                </a14:m>
                <a:r>
                  <a:rPr lang="en-US" sz="1600" dirty="0"/>
                  <a:t>;</a:t>
                </a:r>
              </a:p>
              <a:p>
                <a:pPr marL="0" indent="0">
                  <a:buNone/>
                </a:pPr>
                <a:r>
                  <a:rPr lang="en-US" sz="1600" b="0" dirty="0"/>
                  <a:t>                  </a:t>
                </a:r>
                <a14:m>
                  <m:oMath xmlns:m="http://schemas.openxmlformats.org/officeDocument/2006/math">
                    <m:r>
                      <a:rPr lang="en-US" sz="1600" b="0" i="0"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𝐿</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𝑅</m:t>
                        </m:r>
                      </m:sub>
                    </m:sSub>
                    <m:r>
                      <a:rPr lang="en-US" sz="1600" b="0" i="1" smtClean="0">
                        <a:latin typeface="Cambria Math"/>
                      </a:rPr>
                      <m:t>)</m:t>
                    </m:r>
                  </m:oMath>
                </a14:m>
                <a:r>
                  <a:rPr lang="en-US" sz="1600" dirty="0">
                    <a:sym typeface="Wingdings" pitchFamily="2" charset="2"/>
                  </a:rPr>
                  <a:t>Split-by-</a:t>
                </a:r>
                <a14:m>
                  <m:oMath xmlns:m="http://schemas.openxmlformats.org/officeDocument/2006/math">
                    <m:r>
                      <a:rPr lang="en-US" sz="1600" i="1">
                        <a:latin typeface="Cambria Math"/>
                      </a:rPr>
                      <m:t>𝑥</m:t>
                    </m:r>
                  </m:oMath>
                </a14:m>
                <a:r>
                  <a:rPr lang="en-US" sz="1600" dirty="0">
                    <a:sym typeface="Wingdings" pitchFamily="2" charset="2"/>
                  </a:rPr>
                  <a:t>-median(</a:t>
                </a:r>
                <a14:m>
                  <m:oMath xmlns:m="http://schemas.openxmlformats.org/officeDocument/2006/math">
                    <m:r>
                      <a:rPr lang="en-US" sz="1600" i="1">
                        <a:latin typeface="Cambria Math"/>
                      </a:rPr>
                      <m:t>𝑃</m:t>
                    </m:r>
                  </m:oMath>
                </a14:m>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𝑳</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t>) </a:t>
                </a:r>
                <a:r>
                  <a:rPr lang="en-US" sz="1600" dirty="0">
                    <a:sym typeface="Wingdings" pitchFamily="2" charset="2"/>
                  </a:rPr>
                  <a:t>;</a:t>
                </a:r>
              </a:p>
              <a:p>
                <a:pPr marL="0" indent="0">
                  <a:buNone/>
                </a:pP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t>) </a:t>
                </a:r>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r>
                      <a:rPr lang="en-US" sz="1600" b="1" i="1" smtClean="0">
                        <a:solidFill>
                          <a:srgbClr val="0070C0"/>
                        </a:solidFill>
                        <a:latin typeface="Cambria Math"/>
                      </a:rPr>
                      <m:t>𝜹</m:t>
                    </m:r>
                  </m:oMath>
                </a14:m>
                <a:r>
                  <a:rPr lang="en-US" sz="1600" dirty="0">
                    <a:sym typeface="Wingdings" pitchFamily="2" charset="2"/>
                  </a:rPr>
                  <a:t> min(</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a:solidFill>
                              <a:srgbClr val="0070C0"/>
                            </a:solidFill>
                            <a:latin typeface="Cambria Math"/>
                          </a:rPr>
                          <m:t>𝑳</m:t>
                        </m:r>
                      </m:sub>
                    </m:sSub>
                  </m:oMath>
                </a14:m>
                <a:r>
                  <a:rPr lang="en-US" sz="1600" dirty="0">
                    <a:sym typeface="Wingdings" pitchFamily="2" charset="2"/>
                  </a:rPr>
                  <a:t>,</a:t>
                </a: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b="1"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b="0" i="1" smtClean="0">
                            <a:latin typeface="Cambria Math"/>
                          </a:rPr>
                          <m:t>𝑅</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a:t>
                </a:r>
                <a14:m>
                  <m:oMath xmlns:m="http://schemas.openxmlformats.org/officeDocument/2006/math">
                    <m:r>
                      <a:rPr lang="en-US" sz="1600" b="0" i="1" smtClean="0">
                        <a:latin typeface="Cambria Math"/>
                      </a:rPr>
                      <m:t>𝐴</m:t>
                    </m:r>
                    <m:r>
                      <a:rPr lang="en-US" sz="1600" i="1">
                        <a:latin typeface="Cambria Math"/>
                      </a:rPr>
                      <m:t> </m:t>
                    </m:r>
                  </m:oMath>
                </a14:m>
                <a:r>
                  <a:rPr lang="en-US" sz="1600" b="1" dirty="0">
                    <a:sym typeface="Wingdings" pitchFamily="2" charset="2"/>
                  </a:rPr>
                  <a:t> Sorted array 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For each </a:t>
                </a:r>
                <a:r>
                  <a:rPr lang="en-US" sz="1600" b="1" dirty="0">
                    <a:sym typeface="Wingdings" pitchFamily="2" charset="2"/>
                  </a:rPr>
                  <a:t> </a:t>
                </a:r>
                <a14:m>
                  <m:oMath xmlns:m="http://schemas.openxmlformats.org/officeDocument/2006/math">
                    <m:r>
                      <a:rPr lang="en-US" sz="1600" b="1" i="1" smtClean="0">
                        <a:latin typeface="Cambria Math"/>
                      </a:rPr>
                      <m:t>𝒑</m:t>
                    </m:r>
                    <m:r>
                      <a:rPr lang="en-US" sz="1600" b="0" i="1" smtClean="0">
                        <a:latin typeface="Cambria Math"/>
                      </a:rPr>
                      <m:t>∈</m:t>
                    </m:r>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a:t>
                </a:r>
                <a:endParaRPr lang="en-US" sz="1600" b="1" dirty="0">
                  <a:sym typeface="Wingdings" pitchFamily="2" charset="2"/>
                </a:endParaRPr>
              </a:p>
              <a:p>
                <a:pPr marL="0" indent="0">
                  <a:buNone/>
                </a:pPr>
                <a:r>
                  <a:rPr lang="en-US" sz="1600" b="1" dirty="0">
                    <a:sym typeface="Wingdings" pitchFamily="2" charset="2"/>
                  </a:rPr>
                  <a:t>                        </a:t>
                </a:r>
                <a14:m>
                  <m:oMath xmlns:m="http://schemas.openxmlformats.org/officeDocument/2006/math">
                    <m:r>
                      <a:rPr lang="en-US" sz="1600" b="1" i="1" smtClean="0">
                        <a:latin typeface="Cambria Math"/>
                      </a:rPr>
                      <m:t>𝒚</m:t>
                    </m:r>
                    <m:r>
                      <a:rPr lang="en-US" sz="1600" b="1" i="1" smtClean="0">
                        <a:latin typeface="Cambria Math" panose="02040503050406030204" pitchFamily="18" charset="0"/>
                      </a:rPr>
                      <m:t>′</m:t>
                    </m:r>
                  </m:oMath>
                </a14:m>
                <a:r>
                  <a:rPr lang="en-US" sz="1600" b="1" dirty="0">
                    <a:sym typeface="Wingdings" pitchFamily="2" charset="2"/>
                  </a:rPr>
                  <a:t>  </a:t>
                </a:r>
                <a:r>
                  <a:rPr lang="en-US" sz="1600" dirty="0">
                    <a:sym typeface="Wingdings" pitchFamily="2" charset="2"/>
                  </a:rPr>
                  <a:t>y-coordinate of </a:t>
                </a:r>
                <a14:m>
                  <m:oMath xmlns:m="http://schemas.openxmlformats.org/officeDocument/2006/math">
                    <m:r>
                      <a:rPr lang="en-US" sz="1600" b="1" i="1">
                        <a:latin typeface="Cambria Math"/>
                      </a:rPr>
                      <m:t>𝒑</m:t>
                    </m:r>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Search </a:t>
                </a:r>
                <a14:m>
                  <m:oMath xmlns:m="http://schemas.openxmlformats.org/officeDocument/2006/math">
                    <m:r>
                      <a:rPr lang="en-US" sz="1600" i="1">
                        <a:latin typeface="Cambria Math"/>
                      </a:rPr>
                      <m:t>𝐴</m:t>
                    </m:r>
                    <m:r>
                      <a:rPr lang="en-US" sz="1600" i="1">
                        <a:latin typeface="Cambria Math"/>
                      </a:rPr>
                      <m:t> </m:t>
                    </m:r>
                  </m:oMath>
                </a14:m>
                <a:r>
                  <a:rPr lang="en-US" sz="1600" dirty="0">
                    <a:sym typeface="Wingdings" pitchFamily="2" charset="2"/>
                  </a:rPr>
                  <a:t>for points with y-coordinate within </a:t>
                </a:r>
                <a14:m>
                  <m:oMath xmlns:m="http://schemas.openxmlformats.org/officeDocument/2006/math">
                    <m:r>
                      <a:rPr lang="en-US" sz="1600" b="1" i="1">
                        <a:latin typeface="Cambria Math"/>
                      </a:rPr>
                      <m:t>𝒚</m:t>
                    </m:r>
                    <m:r>
                      <a:rPr lang="en-US" sz="1600" b="1" i="1" smtClean="0">
                        <a:latin typeface="Cambria Math" panose="02040503050406030204" pitchFamily="18" charset="0"/>
                      </a:rPr>
                      <m:t>′</m:t>
                    </m:r>
                    <m:r>
                      <a:rPr lang="en-US" sz="1600" b="0" i="1" smtClean="0">
                        <a:latin typeface="Cambria Math"/>
                      </a:rPr>
                      <m:t>±</m:t>
                    </m:r>
                    <m:r>
                      <a:rPr lang="en-US" sz="1600" b="1" i="1" smtClean="0">
                        <a:solidFill>
                          <a:srgbClr val="0070C0"/>
                        </a:solidFill>
                        <a:latin typeface="Cambria Math"/>
                      </a:rPr>
                      <m:t>𝜹</m:t>
                    </m:r>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Compute distance from </a:t>
                </a:r>
                <a14:m>
                  <m:oMath xmlns:m="http://schemas.openxmlformats.org/officeDocument/2006/math">
                    <m:r>
                      <a:rPr lang="en-US" sz="1600" b="1" i="1">
                        <a:latin typeface="Cambria Math"/>
                      </a:rPr>
                      <m:t>𝒑</m:t>
                    </m:r>
                    <m:r>
                      <a:rPr lang="en-US" sz="1600" i="1">
                        <a:latin typeface="Cambria Math"/>
                      </a:rPr>
                      <m:t> </m:t>
                    </m:r>
                  </m:oMath>
                </a14:m>
                <a:r>
                  <a:rPr lang="en-US" sz="1600" dirty="0">
                    <a:sym typeface="Wingdings" pitchFamily="2" charset="2"/>
                  </a:rPr>
                  <a:t>to each of these points;</a:t>
                </a:r>
              </a:p>
              <a:p>
                <a:pPr marL="0" indent="0">
                  <a:buNone/>
                </a:pPr>
                <a:r>
                  <a:rPr lang="en-US" sz="1600" b="1" dirty="0">
                    <a:sym typeface="Wingdings" pitchFamily="2" charset="2"/>
                  </a:rPr>
                  <a:t>                        Update </a:t>
                </a:r>
                <a14:m>
                  <m:oMath xmlns:m="http://schemas.openxmlformats.org/officeDocument/2006/math">
                    <m:r>
                      <a:rPr lang="en-US" sz="1600" b="1" i="1">
                        <a:solidFill>
                          <a:srgbClr val="0070C0"/>
                        </a:solidFill>
                        <a:latin typeface="Cambria Math"/>
                      </a:rPr>
                      <m:t>𝜹</m:t>
                    </m:r>
                  </m:oMath>
                </a14:m>
                <a:r>
                  <a:rPr lang="en-US" sz="1600" b="1" dirty="0">
                    <a:sym typeface="Wingdings" pitchFamily="2" charset="2"/>
                  </a:rPr>
                  <a:t> </a:t>
                </a:r>
                <a:r>
                  <a:rPr lang="en-US" sz="1600" dirty="0">
                    <a:sym typeface="Wingdings" pitchFamily="2" charset="2"/>
                  </a:rPr>
                  <a:t>accordingly;</a:t>
                </a:r>
              </a:p>
              <a:p>
                <a:pPr marL="0" indent="0">
                  <a:buNone/>
                </a:pPr>
                <a:r>
                  <a:rPr lang="en-US" sz="1600" b="1" dirty="0">
                    <a:sym typeface="Wingdings" pitchFamily="2" charset="2"/>
                  </a:rPr>
                  <a:t>                 return </a:t>
                </a:r>
                <a14:m>
                  <m:oMath xmlns:m="http://schemas.openxmlformats.org/officeDocument/2006/math">
                    <m:r>
                      <a:rPr lang="en-US" sz="1600" b="1" i="1">
                        <a:solidFill>
                          <a:srgbClr val="0070C0"/>
                        </a:solidFill>
                        <a:latin typeface="Cambria Math"/>
                      </a:rPr>
                      <m:t>𝜹</m:t>
                    </m:r>
                  </m:oMath>
                </a14:m>
                <a:r>
                  <a:rPr lang="en-US" sz="1600" dirty="0">
                    <a:sym typeface="Wingdings" pitchFamily="2" charset="2"/>
                  </a:rPr>
                  <a:t>;</a:t>
                </a:r>
                <a:endParaRPr lang="en-US" sz="1600" b="1" dirty="0">
                  <a:sym typeface="Wingdings" pitchFamily="2" charset="2"/>
                </a:endParaRPr>
              </a:p>
              <a:p>
                <a:pPr marL="0" indent="0">
                  <a:buNone/>
                </a:pPr>
                <a:r>
                  <a:rPr lang="en-US" sz="1600" b="1" dirty="0">
                    <a:sym typeface="Wingdings" pitchFamily="2" charset="2"/>
                  </a:rPr>
                  <a:t>}</a:t>
                </a:r>
                <a:r>
                  <a:rPr lang="en-US" sz="1600" dirty="0">
                    <a:sym typeface="Wingdings" pitchFamily="2" charset="2"/>
                  </a:rPr>
                  <a:t>             </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a:blip r:embed="rId5"/>
                <a:stretch>
                  <a:fillRect l="-463" t="-510" b="-22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grpSp>
        <p:nvGrpSpPr>
          <p:cNvPr id="7" name="Group 6"/>
          <p:cNvGrpSpPr/>
          <p:nvPr/>
        </p:nvGrpSpPr>
        <p:grpSpPr>
          <a:xfrm>
            <a:off x="5029200" y="1828800"/>
            <a:ext cx="2902760" cy="1239798"/>
            <a:chOff x="1371601" y="2025134"/>
            <a:chExt cx="2902760" cy="1239798"/>
          </a:xfrm>
        </p:grpSpPr>
        <p:sp>
          <p:nvSpPr>
            <p:cNvPr id="5" name="Right Brace 4"/>
            <p:cNvSpPr/>
            <p:nvPr/>
          </p:nvSpPr>
          <p:spPr>
            <a:xfrm>
              <a:off x="1371601" y="2025134"/>
              <a:ext cx="1752600" cy="1239798"/>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48000" y="2494002"/>
              <a:ext cx="1226361" cy="369332"/>
            </a:xfrm>
            <a:prstGeom prst="rect">
              <a:avLst/>
            </a:prstGeom>
            <a:noFill/>
          </p:spPr>
          <p:txBody>
            <a:bodyPr wrap="none" rtlCol="0">
              <a:spAutoFit/>
            </a:bodyPr>
            <a:lstStyle/>
            <a:p>
              <a:r>
                <a:rPr lang="en-US" dirty="0">
                  <a:solidFill>
                    <a:srgbClr val="002060"/>
                  </a:solidFill>
                </a:rPr>
                <a:t>Divide step</a:t>
              </a:r>
            </a:p>
          </p:txBody>
        </p:sp>
      </p:grpSp>
      <p:grpSp>
        <p:nvGrpSpPr>
          <p:cNvPr id="8" name="Group 7"/>
          <p:cNvGrpSpPr/>
          <p:nvPr/>
        </p:nvGrpSpPr>
        <p:grpSpPr>
          <a:xfrm>
            <a:off x="5029200" y="3200400"/>
            <a:ext cx="3962400" cy="2819400"/>
            <a:chOff x="1808973" y="1295400"/>
            <a:chExt cx="3962400" cy="2819400"/>
          </a:xfrm>
        </p:grpSpPr>
        <p:sp>
          <p:nvSpPr>
            <p:cNvPr id="9" name="Right Brace 8"/>
            <p:cNvSpPr/>
            <p:nvPr/>
          </p:nvSpPr>
          <p:spPr>
            <a:xfrm>
              <a:off x="1808973" y="1295400"/>
              <a:ext cx="1676400" cy="2819400"/>
            </a:xfrm>
            <a:prstGeom prst="rightBrace">
              <a:avLst>
                <a:gd name="adj1" fmla="val 646"/>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429000" y="2678668"/>
              <a:ext cx="2342373" cy="369332"/>
            </a:xfrm>
            <a:prstGeom prst="rect">
              <a:avLst/>
            </a:prstGeom>
            <a:noFill/>
          </p:spPr>
          <p:txBody>
            <a:bodyPr wrap="none" rtlCol="0">
              <a:spAutoFit/>
            </a:bodyPr>
            <a:lstStyle/>
            <a:p>
              <a:r>
                <a:rPr lang="en-US" dirty="0">
                  <a:solidFill>
                    <a:srgbClr val="002060"/>
                  </a:solidFill>
                </a:rPr>
                <a:t>Combine/conquer step</a:t>
              </a:r>
            </a:p>
          </p:txBody>
        </p:sp>
      </p:grpSp>
      <mc:AlternateContent xmlns:mc="http://schemas.openxmlformats.org/markup-compatibility/2006" xmlns:a14="http://schemas.microsoft.com/office/drawing/2010/main">
        <mc:Choice Requires="a14">
          <p:sp>
            <p:nvSpPr>
              <p:cNvPr id="11" name="TextBox 10"/>
              <p:cNvSpPr txBox="1"/>
              <p:nvPr/>
            </p:nvSpPr>
            <p:spPr>
              <a:xfrm>
                <a:off x="6160754" y="4126468"/>
                <a:ext cx="2036327"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 </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1" i="0" smtClean="0">
                            <a:latin typeface="Cambria Math" panose="02040503050406030204" pitchFamily="18" charset="0"/>
                          </a:rPr>
                          <m:t>|</m:t>
                        </m:r>
                        <m:r>
                          <a:rPr lang="en-US" b="1" i="0" smtClean="0">
                            <a:latin typeface="Cambria Math"/>
                          </a:rPr>
                          <m:t>𝐏</m:t>
                        </m:r>
                        <m:r>
                          <a:rPr lang="en-US" b="1" i="0" smtClean="0">
                            <a:latin typeface="Cambria Math" panose="02040503050406030204" pitchFamily="18" charset="0"/>
                          </a:rPr>
                          <m:t>|</m:t>
                        </m:r>
                      </m:e>
                    </m:func>
                    <m:r>
                      <a:rPr lang="en-US" b="0" i="1" smtClean="0">
                        <a:latin typeface="Cambria Math"/>
                      </a:rPr>
                      <m:t>)</m:t>
                    </m:r>
                  </m:oMath>
                </a14:m>
                <a:r>
                  <a:rPr lang="en-US" dirty="0"/>
                  <a:t> time</a:t>
                </a:r>
              </a:p>
            </p:txBody>
          </p:sp>
        </mc:Choice>
        <mc:Fallback xmlns="">
          <p:sp>
            <p:nvSpPr>
              <p:cNvPr id="11" name="TextBox 10"/>
              <p:cNvSpPr txBox="1">
                <a:spLocks noRot="1" noChangeAspect="1" noMove="1" noResize="1" noEditPoints="1" noAdjustHandles="1" noChangeArrowheads="1" noChangeShapeType="1" noTextEdit="1"/>
              </p:cNvSpPr>
              <p:nvPr/>
            </p:nvSpPr>
            <p:spPr>
              <a:xfrm>
                <a:off x="6160754" y="4126468"/>
                <a:ext cx="2036327" cy="369332"/>
              </a:xfrm>
              <a:prstGeom prst="rect">
                <a:avLst/>
              </a:prstGeom>
              <a:blipFill>
                <a:blip r:embed="rId6"/>
                <a:stretch>
                  <a:fillRect t="-6452" r="-1242"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72200" y="1981200"/>
                <a:ext cx="2526846"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+ 2 </a:t>
                </a:r>
                <a:r>
                  <a:rPr lang="en-US" b="1" dirty="0"/>
                  <a:t>T</a:t>
                </a:r>
                <a:r>
                  <a:rPr lang="en-US" dirty="0"/>
                  <a:t>(|</a:t>
                </a:r>
                <a14:m>
                  <m:oMath xmlns:m="http://schemas.openxmlformats.org/officeDocument/2006/math">
                    <m:r>
                      <a:rPr lang="en-US" b="1">
                        <a:latin typeface="Cambria Math"/>
                      </a:rPr>
                      <m:t>𝐏</m:t>
                    </m:r>
                  </m:oMath>
                </a14:m>
                <a:r>
                  <a:rPr lang="en-US" dirty="0"/>
                  <a:t>|/2) time</a:t>
                </a:r>
              </a:p>
            </p:txBody>
          </p:sp>
        </mc:Choice>
        <mc:Fallback xmlns="">
          <p:sp>
            <p:nvSpPr>
              <p:cNvPr id="12" name="TextBox 11"/>
              <p:cNvSpPr txBox="1">
                <a:spLocks noRot="1" noChangeAspect="1" noMove="1" noResize="1" noEditPoints="1" noAdjustHandles="1" noChangeArrowheads="1" noChangeShapeType="1" noTextEdit="1"/>
              </p:cNvSpPr>
              <p:nvPr/>
            </p:nvSpPr>
            <p:spPr>
              <a:xfrm>
                <a:off x="6172200" y="1981200"/>
                <a:ext cx="2526846" cy="369332"/>
              </a:xfrm>
              <a:prstGeom prst="rect">
                <a:avLst/>
              </a:prstGeom>
              <a:blipFill rotWithShape="1">
                <a:blip r:embed="rId7"/>
                <a:stretch>
                  <a:fillRect t="-8197" r="-3623" b="-2459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0288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1+#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Effect transition="in" filter="fade">
                                      <p:cBhvr>
                                        <p:cTn id="78" dur="500"/>
                                        <p:tgtEl>
                                          <p:spTgt spid="3">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Effect transition="in" filter="fade">
                                      <p:cBhvr>
                                        <p:cTn id="83" dur="500"/>
                                        <p:tgtEl>
                                          <p:spTgt spid="3">
                                            <p:txEl>
                                              <p:pRg st="13" end="1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
                                            <p:txEl>
                                              <p:pRg st="14" end="14"/>
                                            </p:txEl>
                                          </p:spTgt>
                                        </p:tgtEl>
                                        <p:attrNameLst>
                                          <p:attrName>style.visibility</p:attrName>
                                        </p:attrNameLst>
                                      </p:cBhvr>
                                      <p:to>
                                        <p:strVal val="visible"/>
                                      </p:to>
                                    </p:set>
                                    <p:animEffect transition="in" filter="fade">
                                      <p:cBhvr>
                                        <p:cTn id="88" dur="500"/>
                                        <p:tgtEl>
                                          <p:spTgt spid="3">
                                            <p:txEl>
                                              <p:pRg st="14" end="1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animEffect transition="in" filter="fade">
                                      <p:cBhvr>
                                        <p:cTn id="93" dur="500"/>
                                        <p:tgtEl>
                                          <p:spTgt spid="3">
                                            <p:txEl>
                                              <p:pRg st="15" end="1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
                                            <p:txEl>
                                              <p:pRg st="16" end="16"/>
                                            </p:txEl>
                                          </p:spTgt>
                                        </p:tgtEl>
                                        <p:attrNameLst>
                                          <p:attrName>style.visibility</p:attrName>
                                        </p:attrNameLst>
                                      </p:cBhvr>
                                      <p:to>
                                        <p:strVal val="visible"/>
                                      </p:to>
                                    </p:set>
                                    <p:animEffect transition="in" filter="fade">
                                      <p:cBhvr>
                                        <p:cTn id="98" dur="500"/>
                                        <p:tgtEl>
                                          <p:spTgt spid="3">
                                            <p:txEl>
                                              <p:pRg st="16" end="1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1+#ppt_w/2"/>
                                          </p:val>
                                        </p:tav>
                                        <p:tav tm="100000">
                                          <p:val>
                                            <p:strVal val="#ppt_x"/>
                                          </p:val>
                                        </p:tav>
                                      </p:tavLst>
                                    </p:anim>
                                    <p:anim calcmode="lin" valueType="num">
                                      <p:cBhvr additive="base">
                                        <p:cTn id="10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randombar(horizontal)">
                                      <p:cBhvr>
                                        <p:cTn id="109" dur="500"/>
                                        <p:tgtEl>
                                          <p:spTgt spid="12"/>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randombar(horizontal)">
                                      <p:cBhvr>
                                        <p:cTn id="1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Running time </a:t>
            </a:r>
            <a:r>
              <a:rPr lang="en-US" sz="3600" b="1" dirty="0"/>
              <a:t>of the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34400" cy="4525963"/>
              </a:xfrm>
            </p:spPr>
            <p:txBody>
              <a:bodyPr/>
              <a:lstStyle/>
              <a:p>
                <a:pPr marL="0" indent="0" algn="ctr">
                  <a:buNone/>
                </a:pPr>
                <a:r>
                  <a:rPr lang="en-US" sz="2000" dirty="0"/>
                  <a:t>What is the recurrence for running time?</a:t>
                </a:r>
              </a:p>
              <a:p>
                <a:pPr marL="0" indent="0">
                  <a:buNone/>
                </a:pPr>
                <a:r>
                  <a:rPr lang="en-US" sz="2000" b="1" dirty="0"/>
                  <a:t>               </a:t>
                </a:r>
              </a:p>
              <a:p>
                <a:pPr marL="0" indent="0">
                  <a:buNone/>
                </a:pPr>
                <a:r>
                  <a:rPr lang="en-US" sz="2000" b="1" dirty="0"/>
                  <a:t>                    T</a:t>
                </a:r>
                <a:r>
                  <a:rPr lang="en-US" sz="2000" dirty="0"/>
                  <a:t>(</a:t>
                </a:r>
                <a14:m>
                  <m:oMath xmlns:m="http://schemas.openxmlformats.org/officeDocument/2006/math">
                    <m:r>
                      <a:rPr lang="en-US" sz="2000" b="0" i="1" smtClean="0">
                        <a:solidFill>
                          <a:srgbClr val="0070C0"/>
                        </a:solidFill>
                        <a:latin typeface="Cambria Math"/>
                      </a:rPr>
                      <m:t>𝑛</m:t>
                    </m:r>
                  </m:oMath>
                </a14:m>
                <a:r>
                  <a:rPr lang="en-US" sz="2000" dirty="0"/>
                  <a:t>) = c</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log </a:t>
                </a:r>
                <a14:m>
                  <m:oMath xmlns:m="http://schemas.openxmlformats.org/officeDocument/2006/math">
                    <m:r>
                      <a:rPr lang="en-US" sz="2000" i="1">
                        <a:solidFill>
                          <a:srgbClr val="0070C0"/>
                        </a:solidFill>
                        <a:latin typeface="Cambria Math"/>
                      </a:rPr>
                      <m:t>𝑛</m:t>
                    </m:r>
                  </m:oMath>
                </a14:m>
                <a:r>
                  <a:rPr lang="en-US" sz="2000" dirty="0"/>
                  <a:t>  +  2 </a:t>
                </a:r>
                <a:r>
                  <a:rPr lang="en-US" sz="2000" b="1" dirty="0"/>
                  <a:t>T</a:t>
                </a:r>
                <a:r>
                  <a:rPr lang="en-US" sz="2000" dirty="0"/>
                  <a:t>(</a:t>
                </a:r>
                <a14:m>
                  <m:oMath xmlns:m="http://schemas.openxmlformats.org/officeDocument/2006/math">
                    <m:r>
                      <a:rPr lang="en-US" sz="2000" i="1">
                        <a:solidFill>
                          <a:srgbClr val="0070C0"/>
                        </a:solidFill>
                        <a:latin typeface="Cambria Math"/>
                      </a:rPr>
                      <m:t>𝑛</m:t>
                    </m:r>
                  </m:oMath>
                </a14:m>
                <a:r>
                  <a:rPr lang="en-US" sz="2000" dirty="0"/>
                  <a:t>/2)</a:t>
                </a:r>
              </a:p>
              <a:p>
                <a:pPr marL="0" indent="0">
                  <a:buNone/>
                </a:pPr>
                <a:r>
                  <a:rPr lang="en-US" sz="2000" dirty="0">
                    <a:sym typeface="Wingdings" pitchFamily="2" charset="2"/>
                  </a:rPr>
                  <a:t>                   </a:t>
                </a:r>
                <a:r>
                  <a:rPr lang="en-US" sz="2000" b="1" dirty="0"/>
                  <a:t>         </a:t>
                </a:r>
              </a:p>
              <a:p>
                <a:pPr marL="0" indent="0">
                  <a:buNone/>
                </a:pPr>
                <a:r>
                  <a:rPr lang="en-US" sz="2000" b="1" dirty="0"/>
                  <a:t>                   T</a:t>
                </a:r>
                <a:r>
                  <a:rPr lang="en-US" sz="2000" dirty="0"/>
                  <a:t>(</a:t>
                </a:r>
                <a14:m>
                  <m:oMath xmlns:m="http://schemas.openxmlformats.org/officeDocument/2006/math">
                    <m:r>
                      <a:rPr lang="en-US" sz="2000" i="1">
                        <a:solidFill>
                          <a:srgbClr val="0070C0"/>
                        </a:solidFill>
                        <a:latin typeface="Cambria Math"/>
                      </a:rPr>
                      <m:t>𝑛</m:t>
                    </m:r>
                  </m:oMath>
                </a14:m>
                <a:r>
                  <a:rPr lang="en-US" sz="2000" dirty="0"/>
                  <a:t>) = </a:t>
                </a:r>
                <a:r>
                  <a:rPr lang="en-US" sz="2000" b="1" i="1" dirty="0"/>
                  <a:t>O</a:t>
                </a:r>
                <a:r>
                  <a:rPr lang="en-US" sz="2000" dirty="0"/>
                  <a:t>(</a:t>
                </a:r>
                <a:r>
                  <a:rPr lang="en-US" sz="2000" dirty="0">
                    <a:solidFill>
                      <a:srgbClr val="0070C0"/>
                    </a:solidFill>
                  </a:rPr>
                  <a:t> </a:t>
                </a:r>
                <a14:m>
                  <m:oMath xmlns:m="http://schemas.openxmlformats.org/officeDocument/2006/math">
                    <m:r>
                      <a:rPr lang="en-US" sz="2000" i="1" smtClean="0">
                        <a:solidFill>
                          <a:srgbClr val="0070C0"/>
                        </a:solidFill>
                        <a:latin typeface="Cambria Math"/>
                      </a:rPr>
                      <m:t>𝑛</m:t>
                    </m:r>
                  </m:oMath>
                </a14:m>
                <a:r>
                  <a:rPr lang="en-US" sz="2000" dirty="0">
                    <a:solidFill>
                      <a:schemeClr val="tx1"/>
                    </a:solidFill>
                  </a:rPr>
                  <a:t>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m:rPr>
                            <m:sty m:val="p"/>
                          </m:rPr>
                          <a:rPr lang="en-US" sz="2000" b="0" i="0" smtClean="0">
                            <a:solidFill>
                              <a:schemeClr val="tx1"/>
                            </a:solidFill>
                            <a:latin typeface="Cambria Math"/>
                          </a:rPr>
                          <m:t>log</m:t>
                        </m:r>
                      </m:e>
                      <m:sup>
                        <m:r>
                          <a:rPr lang="en-US" sz="2000" b="0" i="0" smtClean="0">
                            <a:solidFill>
                              <a:srgbClr val="0070C0"/>
                            </a:solidFill>
                            <a:latin typeface="Cambria Math"/>
                          </a:rPr>
                          <m:t>2</m:t>
                        </m:r>
                      </m:sup>
                    </m:sSup>
                    <m:r>
                      <a:rPr lang="en-US" sz="2000" i="1">
                        <a:solidFill>
                          <a:srgbClr val="0070C0"/>
                        </a:solidFill>
                        <a:latin typeface="Cambria Math"/>
                      </a:rPr>
                      <m:t>𝑛</m:t>
                    </m:r>
                  </m:oMath>
                </a14:m>
                <a:r>
                  <a:rPr lang="en-US" sz="2000" dirty="0">
                    <a:sym typeface="Wingdings" pitchFamily="2" charset="2"/>
                  </a:rPr>
                  <a:t>)</a:t>
                </a:r>
              </a:p>
              <a:p>
                <a:pPr marL="0" indent="0">
                  <a:buNone/>
                </a:pPr>
                <a:endParaRPr lang="en-US" sz="2000" dirty="0">
                  <a:sym typeface="Wingdings" pitchFamily="2" charset="2"/>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Theorem:</a:t>
                </a:r>
              </a:p>
              <a:p>
                <a:pPr marL="0" indent="0">
                  <a:buNone/>
                </a:pPr>
                <a:r>
                  <a:rPr lang="en-US" sz="2000" dirty="0"/>
                  <a:t>There exists an </a:t>
                </a:r>
                <a:r>
                  <a:rPr lang="en-US" sz="2000" b="1" i="1" dirty="0"/>
                  <a:t>O</a:t>
                </a:r>
                <a:r>
                  <a:rPr lang="en-US" sz="2000" dirty="0"/>
                  <a:t>(</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a:rPr>
                          <m:t>log</m:t>
                        </m:r>
                      </m:e>
                      <m:sup>
                        <m:r>
                          <a:rPr lang="en-US" sz="2000">
                            <a:solidFill>
                              <a:srgbClr val="0070C0"/>
                            </a:solidFill>
                            <a:latin typeface="Cambria Math"/>
                          </a:rPr>
                          <m:t>2</m:t>
                        </m:r>
                      </m:sup>
                    </m:sSup>
                    <m:r>
                      <a:rPr lang="en-US" sz="2000" i="1">
                        <a:solidFill>
                          <a:srgbClr val="0070C0"/>
                        </a:solidFill>
                        <a:latin typeface="Cambria Math"/>
                      </a:rPr>
                      <m:t>𝑛</m:t>
                    </m:r>
                  </m:oMath>
                </a14:m>
                <a:r>
                  <a:rPr lang="en-US" sz="2000" dirty="0">
                    <a:sym typeface="Wingdings" pitchFamily="2" charset="2"/>
                  </a:rPr>
                  <a:t>) time </a:t>
                </a:r>
                <a:r>
                  <a:rPr lang="en-US" sz="2000" dirty="0"/>
                  <a:t>algorithm  to compute the closest pair distance of </a:t>
                </a:r>
                <a14:m>
                  <m:oMath xmlns:m="http://schemas.openxmlformats.org/officeDocument/2006/math">
                    <m:r>
                      <a:rPr lang="en-US" sz="2000" i="1">
                        <a:solidFill>
                          <a:srgbClr val="0070C0"/>
                        </a:solidFill>
                        <a:latin typeface="Cambria Math"/>
                      </a:rPr>
                      <m:t>𝑛</m:t>
                    </m:r>
                    <m:r>
                      <a:rPr lang="en-US" sz="2000" i="1">
                        <a:solidFill>
                          <a:srgbClr val="0070C0"/>
                        </a:solidFill>
                        <a:latin typeface="Cambria Math"/>
                      </a:rPr>
                      <m:t> </m:t>
                    </m:r>
                  </m:oMath>
                </a14:m>
                <a:r>
                  <a:rPr lang="en-US" sz="2000" dirty="0"/>
                  <a:t>points in plane.</a:t>
                </a:r>
                <a:endParaRPr lang="en-US" sz="2000" b="1"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34400" cy="4525963"/>
              </a:xfrm>
              <a:blipFill>
                <a:blip r:embed="rId5"/>
                <a:stretch>
                  <a:fillRect l="-714" t="-809" r="-8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sp>
        <p:nvSpPr>
          <p:cNvPr id="5" name="Oval 4"/>
          <p:cNvSpPr/>
          <p:nvPr/>
        </p:nvSpPr>
        <p:spPr>
          <a:xfrm>
            <a:off x="2286000" y="2286000"/>
            <a:ext cx="10668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5"/>
          </p:cNvCxnSpPr>
          <p:nvPr/>
        </p:nvCxnSpPr>
        <p:spPr>
          <a:xfrm>
            <a:off x="3196571" y="2806326"/>
            <a:ext cx="1756429" cy="3940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Down Arrow 10"/>
          <p:cNvSpPr/>
          <p:nvPr/>
        </p:nvSpPr>
        <p:spPr>
          <a:xfrm>
            <a:off x="4952999" y="3276600"/>
            <a:ext cx="503215" cy="762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953000" y="4038600"/>
                <a:ext cx="503215" cy="400110"/>
              </a:xfrm>
              <a:prstGeom prst="rect">
                <a:avLst/>
              </a:prstGeom>
              <a:solidFill>
                <a:srgbClr val="92D050"/>
              </a:solidFill>
              <a:ln>
                <a:solidFill>
                  <a:schemeClr val="tx1"/>
                </a:solidFill>
              </a:ln>
            </p:spPr>
            <p:txBody>
              <a:bodyPr wrap="none" rtlCol="0">
                <a:spAutoFit/>
              </a:bodyPr>
              <a:lstStyle/>
              <a:p>
                <a:r>
                  <a:rPr lang="en-US" sz="2000" dirty="0"/>
                  <a:t>c</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953000" y="4038600"/>
                <a:ext cx="503215" cy="400110"/>
              </a:xfrm>
              <a:prstGeom prst="rect">
                <a:avLst/>
              </a:prstGeom>
              <a:blipFill>
                <a:blip r:embed="rId6"/>
                <a:stretch>
                  <a:fillRect l="-11905" t="-7463" b="-23881"/>
                </a:stretch>
              </a:blipFill>
              <a:ln>
                <a:solidFill>
                  <a:schemeClr val="tx1"/>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40004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500"/>
                            </p:stCondLst>
                            <p:childTnLst>
                              <p:par>
                                <p:cTn id="51" presetID="47"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randombar(horizontal)">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7"/>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p:cNvGrpSpPr/>
          <p:nvPr/>
        </p:nvGrpSpPr>
        <p:grpSpPr>
          <a:xfrm>
            <a:off x="4305300" y="1741441"/>
            <a:ext cx="152400" cy="3897359"/>
            <a:chOff x="4305300" y="1741441"/>
            <a:chExt cx="152400" cy="3897359"/>
          </a:xfrm>
        </p:grpSpPr>
        <p:cxnSp>
          <p:nvCxnSpPr>
            <p:cNvPr id="12" name="Straight Connector 11"/>
            <p:cNvCxnSpPr>
              <a:stCxn id="78" idx="0"/>
              <a:endCxn id="38" idx="4"/>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8" idx="7"/>
              <a:endCxn id="81" idx="3"/>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7" idx="4"/>
              <a:endCxn id="81" idx="1"/>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2"/>
              <a:endCxn id="77" idx="0"/>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4"/>
              <a:endCxn id="109" idx="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59" idx="4"/>
              <a:endCxn id="85" idx="0"/>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8" idx="3"/>
              <a:endCxn id="59" idx="0"/>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4686300" y="1714500"/>
            <a:ext cx="201659" cy="4152900"/>
            <a:chOff x="4686300" y="1714500"/>
            <a:chExt cx="201659" cy="4152900"/>
          </a:xfrm>
        </p:grpSpPr>
        <p:cxnSp>
          <p:nvCxnSpPr>
            <p:cNvPr id="125" name="Straight Connector 124"/>
            <p:cNvCxnSpPr>
              <a:stCxn id="79" idx="0"/>
              <a:endCxn id="80" idx="4"/>
            </p:cNvCxnSpPr>
            <p:nvPr/>
          </p:nvCxnSpPr>
          <p:spPr>
            <a:xfrm flipV="1">
              <a:off x="4838700" y="5334000"/>
              <a:ext cx="38100" cy="533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0" idx="4"/>
              <a:endCxn id="119" idx="5"/>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0"/>
              <a:endCxn id="117" idx="3"/>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105" idx="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1"/>
              <a:endCxn id="94" idx="5"/>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106" idx="3"/>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107" idx="6"/>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5" name="TextBox 154"/>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0D71199B-B8B0-A14A-9B8C-CC7145226FDD}"/>
                  </a:ext>
                </a:extLst>
              </p:cNvPr>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1" name="TextBox 90">
                <a:extLst>
                  <a:ext uri="{FF2B5EF4-FFF2-40B4-BE49-F238E27FC236}">
                    <a16:creationId xmlns:a16="http://schemas.microsoft.com/office/drawing/2014/main" id="{0D71199B-B8B0-A14A-9B8C-CC7145226FDD}"/>
                  </a:ext>
                </a:extLst>
              </p:cNvPr>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0"/>
                <a:stretch>
                  <a:fillRect t="-3333" r="-1399" b="-23333"/>
                </a:stretch>
              </a:blipFill>
              <a:ln>
                <a:solidFill>
                  <a:schemeClr val="tx1"/>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7656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55"/>
                                        </p:tgtEl>
                                        <p:attrNameLst>
                                          <p:attrName>style.visibility</p:attrName>
                                        </p:attrNameLst>
                                      </p:cBhvr>
                                      <p:to>
                                        <p:strVal val="visible"/>
                                      </p:to>
                                    </p:set>
                                    <p:animEffect transition="in" filter="randombar(horizontal)">
                                      <p:cBhvr>
                                        <p:cTn id="14" dur="500"/>
                                        <p:tgtEl>
                                          <p:spTgt spid="15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38"/>
                                        </p:tgtEl>
                                        <p:attrNameLst>
                                          <p:attrName>style.visibility</p:attrName>
                                        </p:attrNameLst>
                                      </p:cBhvr>
                                      <p:to>
                                        <p:strVal val="visible"/>
                                      </p:to>
                                    </p:set>
                                    <p:animEffect transition="in" filter="wipe(down)">
                                      <p:cBhvr>
                                        <p:cTn id="19" dur="3000"/>
                                        <p:tgtEl>
                                          <p:spTgt spid="1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wipe(down)">
                                      <p:cBhvr>
                                        <p:cTn id="24" dur="30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4592886" y="4148984"/>
            <a:ext cx="371265" cy="42285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6"/>
                <a:stretch>
                  <a:fillRect b="-31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7"/>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8"/>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10"/>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a:off x="4201085" y="2706481"/>
            <a:ext cx="371265" cy="3810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flipV="1">
            <a:off x="4191000" y="3085934"/>
            <a:ext cx="624840" cy="16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3715399" y="2697591"/>
            <a:ext cx="411299" cy="381000"/>
            <a:chOff x="6610251" y="5486400"/>
            <a:chExt cx="411299" cy="381000"/>
          </a:xfrm>
        </p:grpSpPr>
        <p:cxnSp>
          <p:nvCxnSpPr>
            <p:cNvPr id="148" name="Straight Arrow Connector 147"/>
            <p:cNvCxnSpPr/>
            <p:nvPr/>
          </p:nvCxnSpPr>
          <p:spPr>
            <a:xfrm flipH="1">
              <a:off x="7010400" y="5486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TextBox 149"/>
                <p:cNvSpPr txBox="1"/>
                <p:nvPr/>
              </p:nvSpPr>
              <p:spPr>
                <a:xfrm>
                  <a:off x="6610251" y="5486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50" name="TextBox 149"/>
                <p:cNvSpPr txBox="1">
                  <a:spLocks noRot="1" noChangeAspect="1" noMove="1" noResize="1" noEditPoints="1" noAdjustHandles="1" noChangeArrowheads="1" noChangeShapeType="1" noTextEdit="1"/>
                </p:cNvSpPr>
                <p:nvPr/>
              </p:nvSpPr>
              <p:spPr>
                <a:xfrm>
                  <a:off x="6610251" y="5486400"/>
                  <a:ext cx="372218" cy="369332"/>
                </a:xfrm>
                <a:prstGeom prst="rect">
                  <a:avLst/>
                </a:prstGeom>
                <a:blipFill>
                  <a:blip r:embed="rId11"/>
                  <a:stretch>
                    <a:fillRect/>
                  </a:stretch>
                </a:blipFill>
              </p:spPr>
              <p:txBody>
                <a:bodyPr/>
                <a:lstStyle/>
                <a:p>
                  <a:r>
                    <a:rPr lang="en-US">
                      <a:noFill/>
                    </a:rPr>
                    <a:t> </a:t>
                  </a:r>
                </a:p>
              </p:txBody>
            </p:sp>
          </mc:Fallback>
        </mc:AlternateContent>
      </p:grpSp>
      <p:sp>
        <p:nvSpPr>
          <p:cNvPr id="95" name="Oval 94"/>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p:cNvGrpSpPr/>
          <p:nvPr/>
        </p:nvGrpSpPr>
        <p:grpSpPr>
          <a:xfrm>
            <a:off x="4305300" y="1741441"/>
            <a:ext cx="152400" cy="3897359"/>
            <a:chOff x="4305300" y="1741441"/>
            <a:chExt cx="152400" cy="3897359"/>
          </a:xfrm>
        </p:grpSpPr>
        <p:cxnSp>
          <p:nvCxnSpPr>
            <p:cNvPr id="97" name="Straight Connector 96"/>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a:off x="4457700" y="4572000"/>
            <a:ext cx="51195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267200" y="4419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p:cNvGrpSpPr/>
          <p:nvPr/>
        </p:nvGrpSpPr>
        <p:grpSpPr>
          <a:xfrm>
            <a:off x="4686300" y="1714500"/>
            <a:ext cx="201659" cy="4152900"/>
            <a:chOff x="4686300" y="1714500"/>
            <a:chExt cx="201659" cy="4152900"/>
          </a:xfrm>
        </p:grpSpPr>
        <p:cxnSp>
          <p:nvCxnSpPr>
            <p:cNvPr id="173" name="Straight Connector 172"/>
            <p:cNvCxnSpPr/>
            <p:nvPr/>
          </p:nvCxnSpPr>
          <p:spPr>
            <a:xfrm flipV="1">
              <a:off x="4838700" y="5334000"/>
              <a:ext cx="38100" cy="533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1" name="Oval 180"/>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8" name="TextBox 117"/>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mc:AlternateContent xmlns:mc="http://schemas.openxmlformats.org/markup-compatibility/2006" xmlns:a14="http://schemas.microsoft.com/office/drawing/2010/main">
        <mc:Choice Requires="a14">
          <p:sp>
            <p:nvSpPr>
              <p:cNvPr id="120" name="TextBox 119"/>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120" name="TextBox 119"/>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2"/>
                <a:stretch>
                  <a:fillRect t="-7937" r="-2020" b="-22222"/>
                </a:stretch>
              </a:blipFill>
              <a:ln>
                <a:solidFill>
                  <a:schemeClr val="tx1"/>
                </a:solidFill>
              </a:ln>
            </p:spPr>
            <p:txBody>
              <a:bodyPr/>
              <a:lstStyle/>
              <a:p>
                <a:r>
                  <a:rPr lang="en-US">
                    <a:noFill/>
                  </a:rPr>
                  <a:t> </a:t>
                </a:r>
              </a:p>
            </p:txBody>
          </p:sp>
        </mc:Fallback>
      </mc:AlternateContent>
      <p:sp>
        <p:nvSpPr>
          <p:cNvPr id="121" name="Rectangle 120"/>
          <p:cNvSpPr/>
          <p:nvPr/>
        </p:nvSpPr>
        <p:spPr>
          <a:xfrm>
            <a:off x="76200"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105400" y="1588532"/>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a:off x="4957612" y="4125959"/>
            <a:ext cx="425116" cy="446041"/>
            <a:chOff x="6878915" y="5497559"/>
            <a:chExt cx="425116" cy="446041"/>
          </a:xfrm>
        </p:grpSpPr>
        <p:cxnSp>
          <p:nvCxnSpPr>
            <p:cNvPr id="114" name="Straight Arrow Connector 113"/>
            <p:cNvCxnSpPr/>
            <p:nvPr/>
          </p:nvCxnSpPr>
          <p:spPr>
            <a:xfrm flipH="1">
              <a:off x="7015551" y="5497559"/>
              <a:ext cx="5999" cy="44604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6878915" y="5524222"/>
                  <a:ext cx="425116" cy="369332"/>
                </a:xfrm>
                <a:prstGeom prst="rect">
                  <a:avLst/>
                </a:prstGeom>
                <a:noFill/>
              </p:spPr>
              <p:txBody>
                <a:bodyPr wrap="none" rtlCol="0">
                  <a:spAutoFit/>
                </a:bodyPr>
                <a:lstStyle/>
                <a:p>
                  <a:r>
                    <a:rPr lang="en-US" b="1" dirty="0"/>
                    <a:t>  </a:t>
                  </a:r>
                  <a14:m>
                    <m:oMath xmlns:m="http://schemas.openxmlformats.org/officeDocument/2006/math">
                      <m:r>
                        <a:rPr lang="en-US" b="1" i="1" smtClean="0">
                          <a:latin typeface="Cambria Math" panose="02040503050406030204" pitchFamily="18" charset="0"/>
                        </a:rPr>
                        <m:t>𝜹</m:t>
                      </m:r>
                    </m:oMath>
                  </a14:m>
                  <a:endParaRPr lang="en-US"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6878915" y="5524222"/>
                  <a:ext cx="425116" cy="369332"/>
                </a:xfrm>
                <a:prstGeom prst="rect">
                  <a:avLst/>
                </a:prstGeom>
                <a:blipFill>
                  <a:blip r:embed="rId13"/>
                  <a:stretch>
                    <a:fillRect/>
                  </a:stretch>
                </a:blipFill>
              </p:spPr>
              <p:txBody>
                <a:bodyPr/>
                <a:lstStyle/>
                <a:p>
                  <a:r>
                    <a:rPr lang="en-US">
                      <a:noFill/>
                    </a:rPr>
                    <a:t> </a:t>
                  </a:r>
                </a:p>
              </p:txBody>
            </p:sp>
          </mc:Fallback>
        </mc:AlternateContent>
      </p:gr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4610100" y="29718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4" name="TextBox 103"/>
              <p:cNvSpPr txBox="1"/>
              <p:nvPr/>
            </p:nvSpPr>
            <p:spPr>
              <a:xfrm>
                <a:off x="4720861" y="3069616"/>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4720861" y="3069616"/>
                <a:ext cx="380232"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4018483" y="453068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𝒒</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4018483" y="4530680"/>
                <a:ext cx="377026" cy="369332"/>
              </a:xfrm>
              <a:prstGeom prst="rect">
                <a:avLst/>
              </a:prstGeom>
              <a:blipFill>
                <a:blip r:embed="rId15"/>
                <a:stretch>
                  <a:fillRect b="-655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3038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down)">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wipe(right)">
                                      <p:cBhvr>
                                        <p:cTn id="15" dur="1000"/>
                                        <p:tgtEl>
                                          <p:spTgt spid="143"/>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wipe(down)">
                                      <p:cBhvr>
                                        <p:cTn id="19" dur="1000"/>
                                        <p:tgtEl>
                                          <p:spTgt spid="1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fade">
                                      <p:cBhvr>
                                        <p:cTn id="23" dur="500"/>
                                        <p:tgtEl>
                                          <p:spTgt spid="1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wipe(down)">
                                      <p:cBhvr>
                                        <p:cTn id="28" dur="500"/>
                                        <p:tgtEl>
                                          <p:spTgt spid="1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left)">
                                      <p:cBhvr>
                                        <p:cTn id="36" dur="1000"/>
                                        <p:tgtEl>
                                          <p:spTgt spid="112"/>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down)">
                                      <p:cBhvr>
                                        <p:cTn id="40" dur="1000"/>
                                        <p:tgtEl>
                                          <p:spTgt spid="111"/>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p:cTn id="4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42" grpId="0" animBg="1"/>
      <p:bldP spid="116" grpId="0" animBg="1"/>
      <p:bldP spid="123" grpId="0" animBg="1"/>
      <p:bldP spid="104" grpId="0"/>
      <p:bldP spid="1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FF0000"/>
                </a:solidFill>
              </a:rPr>
              <a:t>Fact</a:t>
            </a:r>
            <a:r>
              <a:rPr lang="en-US" sz="2000" dirty="0"/>
              <a:t> : At most 4 consecutive points need to be considered.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
        <p:nvSpPr>
          <p:cNvPr id="5" name="Rectangle 4"/>
          <p:cNvSpPr/>
          <p:nvPr/>
        </p:nvSpPr>
        <p:spPr>
          <a:xfrm>
            <a:off x="4572000" y="1928018"/>
            <a:ext cx="2061034" cy="30249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612857" y="1928018"/>
            <a:ext cx="16543" cy="31621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552619" y="1904998"/>
            <a:ext cx="2019381" cy="30480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514600" y="1905000"/>
            <a:ext cx="0" cy="3185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61840" y="1600200"/>
            <a:ext cx="10160" cy="3368040"/>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125388" y="4560490"/>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Connector 59"/>
          <p:cNvCxnSpPr>
            <a:cxnSpLocks/>
          </p:cNvCxnSpPr>
          <p:nvPr/>
        </p:nvCxnSpPr>
        <p:spPr>
          <a:xfrm>
            <a:off x="2514600" y="4658360"/>
            <a:ext cx="258886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3562310" y="1676400"/>
            <a:ext cx="716041" cy="3276599"/>
            <a:chOff x="3562310" y="1676400"/>
            <a:chExt cx="716041" cy="3276599"/>
          </a:xfrm>
        </p:grpSpPr>
        <p:sp>
          <p:nvSpPr>
            <p:cNvPr id="36" name="Oval 35"/>
            <p:cNvSpPr/>
            <p:nvPr/>
          </p:nvSpPr>
          <p:spPr>
            <a:xfrm>
              <a:off x="3962400" y="26502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Oval 37"/>
            <p:cNvSpPr/>
            <p:nvPr/>
          </p:nvSpPr>
          <p:spPr>
            <a:xfrm>
              <a:off x="4114800" y="37932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3962400" y="31836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a:stCxn id="38" idx="4"/>
              <a:endCxn id="37" idx="0"/>
            </p:cNvCxnSpPr>
            <p:nvPr/>
          </p:nvCxnSpPr>
          <p:spPr>
            <a:xfrm flipH="1">
              <a:off x="4044176" y="3945619"/>
              <a:ext cx="152400" cy="381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9" idx="4"/>
              <a:endCxn id="38" idx="1"/>
            </p:cNvCxnSpPr>
            <p:nvPr/>
          </p:nvCxnSpPr>
          <p:spPr>
            <a:xfrm>
              <a:off x="4044176" y="3336019"/>
              <a:ext cx="94575" cy="479518"/>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6" idx="4"/>
              <a:endCxn id="39" idx="0"/>
            </p:cNvCxnSpPr>
            <p:nvPr/>
          </p:nvCxnSpPr>
          <p:spPr>
            <a:xfrm>
              <a:off x="4044176" y="2802619"/>
              <a:ext cx="0" cy="381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55" idx="0"/>
            </p:cNvCxnSpPr>
            <p:nvPr/>
          </p:nvCxnSpPr>
          <p:spPr>
            <a:xfrm>
              <a:off x="4044175" y="1676400"/>
              <a:ext cx="12801" cy="304800"/>
            </a:xfrm>
            <a:prstGeom prst="line">
              <a:avLst/>
            </a:prstGeom>
            <a:ln w="19050">
              <a:solidFill>
                <a:srgbClr val="006C31"/>
              </a:solidFill>
              <a:prstDash val="sysDash"/>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975200" y="1981200"/>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8" name="Straight Connector 57"/>
            <p:cNvCxnSpPr/>
            <p:nvPr/>
          </p:nvCxnSpPr>
          <p:spPr>
            <a:xfrm flipH="1">
              <a:off x="4038600" y="2133600"/>
              <a:ext cx="18375" cy="516619"/>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a:endCxn id="29" idx="2"/>
            </p:cNvCxnSpPr>
            <p:nvPr/>
          </p:nvCxnSpPr>
          <p:spPr>
            <a:xfrm flipH="1">
              <a:off x="3562310" y="4419600"/>
              <a:ext cx="476290" cy="533399"/>
            </a:xfrm>
            <a:prstGeom prst="line">
              <a:avLst/>
            </a:prstGeom>
            <a:ln w="19050">
              <a:solidFill>
                <a:srgbClr val="006C31"/>
              </a:solidFill>
              <a:prstDash val="sysDas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962400" y="43266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2" name="Straight Connector 71"/>
          <p:cNvCxnSpPr/>
          <p:nvPr/>
        </p:nvCxnSpPr>
        <p:spPr>
          <a:xfrm flipH="1">
            <a:off x="4556264" y="4968240"/>
            <a:ext cx="5576" cy="243840"/>
          </a:xfrm>
          <a:prstGeom prst="line">
            <a:avLst/>
          </a:prstGeom>
          <a:ln w="38100">
            <a:solidFill>
              <a:srgbClr val="006C31"/>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010035" y="4500704"/>
            <a:ext cx="332246" cy="2719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851927" y="4267009"/>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00500" y="3727195"/>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864329" y="3107324"/>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845527" y="2589821"/>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2362200" y="5886126"/>
            <a:ext cx="5029200" cy="4681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C31"/>
                </a:solidFill>
              </a:rPr>
              <a:t>Homework</a:t>
            </a:r>
            <a:r>
              <a:rPr lang="en-US" dirty="0"/>
              <a:t>: Prove this claim formally using Tool 3.</a:t>
            </a:r>
          </a:p>
        </p:txBody>
      </p:sp>
      <mc:AlternateContent xmlns:mc="http://schemas.openxmlformats.org/markup-compatibility/2006" xmlns:a14="http://schemas.microsoft.com/office/drawing/2010/main">
        <mc:Choice Requires="a14">
          <p:sp>
            <p:nvSpPr>
              <p:cNvPr id="82" name="TextBox 81"/>
              <p:cNvSpPr txBox="1"/>
              <p:nvPr/>
            </p:nvSpPr>
            <p:spPr>
              <a:xfrm>
                <a:off x="5146863" y="4675693"/>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5146863" y="4675693"/>
                <a:ext cx="380232" cy="369332"/>
              </a:xfrm>
              <a:prstGeom prst="rect">
                <a:avLst/>
              </a:prstGeom>
              <a:blipFill>
                <a:blip r:embed="rId6"/>
                <a:stretch>
                  <a:fillRect b="-6557"/>
                </a:stretch>
              </a:blipFill>
            </p:spPr>
            <p:txBody>
              <a:bodyPr/>
              <a:lstStyle/>
              <a:p>
                <a:r>
                  <a:rPr lang="en-US">
                    <a:noFill/>
                  </a:rPr>
                  <a:t> </a:t>
                </a:r>
              </a:p>
            </p:txBody>
          </p:sp>
        </mc:Fallback>
      </mc:AlternateContent>
      <p:sp>
        <p:nvSpPr>
          <p:cNvPr id="33" name="Rounded Rectangle 101">
            <a:extLst>
              <a:ext uri="{FF2B5EF4-FFF2-40B4-BE49-F238E27FC236}">
                <a16:creationId xmlns:a16="http://schemas.microsoft.com/office/drawing/2014/main" id="{D5956B2B-5B9E-7521-3B53-C4ABE13B492F}"/>
              </a:ext>
            </a:extLst>
          </p:cNvPr>
          <p:cNvSpPr/>
          <p:nvPr/>
        </p:nvSpPr>
        <p:spPr>
          <a:xfrm>
            <a:off x="11152" y="1970041"/>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3</a:t>
            </a:r>
          </a:p>
        </p:txBody>
      </p:sp>
      <p:sp>
        <p:nvSpPr>
          <p:cNvPr id="6" name="TextBox 5">
            <a:extLst>
              <a:ext uri="{FF2B5EF4-FFF2-40B4-BE49-F238E27FC236}">
                <a16:creationId xmlns:a16="http://schemas.microsoft.com/office/drawing/2014/main" id="{81CCA06B-A62C-AA75-30C3-AAC3D2718146}"/>
              </a:ext>
            </a:extLst>
          </p:cNvPr>
          <p:cNvSpPr txBox="1"/>
          <p:nvPr/>
        </p:nvSpPr>
        <p:spPr>
          <a:xfrm>
            <a:off x="3678982" y="1799296"/>
            <a:ext cx="304800" cy="584775"/>
          </a:xfrm>
          <a:prstGeom prst="rect">
            <a:avLst/>
          </a:prstGeom>
          <a:noFill/>
        </p:spPr>
        <p:txBody>
          <a:bodyPr wrap="square" rtlCol="0">
            <a:spAutoFit/>
          </a:bodyPr>
          <a:lstStyle/>
          <a:p>
            <a:r>
              <a:rPr lang="en-US" sz="3200" b="1" dirty="0">
                <a:solidFill>
                  <a:srgbClr val="FF0000"/>
                </a:solidFill>
              </a:rPr>
              <a:t>?</a:t>
            </a:r>
            <a:endParaRPr lang="en-IN" sz="3200" b="1" dirty="0">
              <a:solidFill>
                <a:srgbClr val="FF0000"/>
              </a:solidFill>
            </a:endParaRPr>
          </a:p>
        </p:txBody>
      </p:sp>
    </p:spTree>
    <p:custDataLst>
      <p:tags r:id="rId1"/>
    </p:custDataLst>
    <p:extLst>
      <p:ext uri="{BB962C8B-B14F-4D97-AF65-F5344CB8AC3E}">
        <p14:creationId xmlns:p14="http://schemas.microsoft.com/office/powerpoint/2010/main" val="377226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down)">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randombar(horizontal)">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right)">
                                      <p:cBhvr>
                                        <p:cTn id="25" dur="10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down)">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down)">
                                      <p:cBhvr>
                                        <p:cTn id="40" dur="500"/>
                                        <p:tgtEl>
                                          <p:spTgt spid="7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wipe(down)">
                                      <p:cBhvr>
                                        <p:cTn id="45" dur="5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randombar(horizontal)">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0-#ppt_w/2"/>
                                          </p:val>
                                        </p:tav>
                                        <p:tav tm="100000">
                                          <p:val>
                                            <p:strVal val="#ppt_x"/>
                                          </p:val>
                                        </p:tav>
                                      </p:tavLst>
                                    </p:anim>
                                    <p:anim calcmode="lin" valueType="num">
                                      <p:cBhvr additive="base">
                                        <p:cTn id="61"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xit" presetSubtype="8" fill="hold" grpId="1" nodeType="clickEffect">
                                  <p:stCondLst>
                                    <p:cond delay="0"/>
                                  </p:stCondLst>
                                  <p:childTnLst>
                                    <p:anim calcmode="lin" valueType="num">
                                      <p:cBhvr additive="base">
                                        <p:cTn id="65" dur="500"/>
                                        <p:tgtEl>
                                          <p:spTgt spid="33"/>
                                        </p:tgtEl>
                                        <p:attrNameLst>
                                          <p:attrName>ppt_x</p:attrName>
                                        </p:attrNameLst>
                                      </p:cBhvr>
                                      <p:tavLst>
                                        <p:tav tm="0">
                                          <p:val>
                                            <p:strVal val="ppt_x"/>
                                          </p:val>
                                        </p:tav>
                                        <p:tav tm="100000">
                                          <p:val>
                                            <p:strVal val="0-ppt_w/2"/>
                                          </p:val>
                                        </p:tav>
                                      </p:tavLst>
                                    </p:anim>
                                    <p:anim calcmode="lin" valueType="num">
                                      <p:cBhvr additive="base">
                                        <p:cTn id="66" dur="500"/>
                                        <p:tgtEl>
                                          <p:spTgt spid="33"/>
                                        </p:tgtEl>
                                        <p:attrNameLst>
                                          <p:attrName>ppt_y</p:attrName>
                                        </p:attrNameLst>
                                      </p:cBhvr>
                                      <p:tavLst>
                                        <p:tav tm="0">
                                          <p:val>
                                            <p:strVal val="ppt_y"/>
                                          </p:val>
                                        </p:tav>
                                        <p:tav tm="100000">
                                          <p:val>
                                            <p:strVal val="ppt_y"/>
                                          </p:val>
                                        </p:tav>
                                      </p:tavLst>
                                    </p:anim>
                                    <p:set>
                                      <p:cBhvr>
                                        <p:cTn id="67" dur="1" fill="hold">
                                          <p:stCondLst>
                                            <p:cond delay="499"/>
                                          </p:stCondLst>
                                        </p:cTn>
                                        <p:tgtEl>
                                          <p:spTgt spid="3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5"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2000"/>
                                        <p:tgtEl>
                                          <p:spTgt spid="6"/>
                                        </p:tgtEl>
                                      </p:cBhvr>
                                    </p:animEffect>
                                    <p:anim calcmode="lin" valueType="num">
                                      <p:cBhvr>
                                        <p:cTn id="73" dur="2000" fill="hold"/>
                                        <p:tgtEl>
                                          <p:spTgt spid="6"/>
                                        </p:tgtEl>
                                        <p:attrNameLst>
                                          <p:attrName>ppt_w</p:attrName>
                                        </p:attrNameLst>
                                      </p:cBhvr>
                                      <p:tavLst>
                                        <p:tav tm="0" fmla="#ppt_w*sin(2.5*pi*$)">
                                          <p:val>
                                            <p:fltVal val="0"/>
                                          </p:val>
                                        </p:tav>
                                        <p:tav tm="100000">
                                          <p:val>
                                            <p:fltVal val="1"/>
                                          </p:val>
                                        </p:tav>
                                      </p:tavLst>
                                    </p:anim>
                                    <p:anim calcmode="lin" valueType="num">
                                      <p:cBhvr>
                                        <p:cTn id="7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animBg="1"/>
      <p:bldP spid="76" grpId="0" animBg="1"/>
      <p:bldP spid="77" grpId="0" animBg="1"/>
      <p:bldP spid="78" grpId="0" animBg="1"/>
      <p:bldP spid="79" grpId="0" animBg="1"/>
      <p:bldP spid="80" grpId="0" animBg="1"/>
      <p:bldP spid="81" grpId="0" animBg="1"/>
      <p:bldP spid="82" grpId="0"/>
      <p:bldP spid="33" grpId="0" animBg="1"/>
      <p:bldP spid="33" grpId="1"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36</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7"/>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p:cNvGrpSpPr/>
          <p:nvPr/>
        </p:nvGrpSpPr>
        <p:grpSpPr>
          <a:xfrm>
            <a:off x="4305300" y="1741441"/>
            <a:ext cx="152400" cy="3897359"/>
            <a:chOff x="4305300" y="1741441"/>
            <a:chExt cx="152400" cy="3897359"/>
          </a:xfrm>
        </p:grpSpPr>
        <p:cxnSp>
          <p:nvCxnSpPr>
            <p:cNvPr id="12" name="Straight Connector 11"/>
            <p:cNvCxnSpPr>
              <a:stCxn id="78" idx="0"/>
              <a:endCxn id="38" idx="4"/>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8" idx="7"/>
              <a:endCxn id="81" idx="3"/>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7" idx="4"/>
              <a:endCxn id="81" idx="1"/>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2"/>
              <a:endCxn id="77" idx="0"/>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4"/>
              <a:endCxn id="109" idx="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59" idx="4"/>
              <a:endCxn id="85" idx="0"/>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8" idx="3"/>
              <a:endCxn id="59" idx="0"/>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a:stCxn id="79" idx="0"/>
            <a:endCxn id="80" idx="4"/>
          </p:cNvCxnSpPr>
          <p:nvPr/>
        </p:nvCxnSpPr>
        <p:spPr>
          <a:xfrm flipV="1">
            <a:off x="4838700" y="5334000"/>
            <a:ext cx="38100" cy="533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0" idx="4"/>
            <a:endCxn id="119" idx="5"/>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0"/>
            <a:endCxn id="117" idx="3"/>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105" idx="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1"/>
            <a:endCxn id="94" idx="5"/>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106" idx="3"/>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107" idx="6"/>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p:sp>
        <p:nvSpPr>
          <p:cNvPr id="91" name="Oval 90"/>
          <p:cNvSpPr/>
          <p:nvPr/>
        </p:nvSpPr>
        <p:spPr>
          <a:xfrm>
            <a:off x="4724400" y="57912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305300" y="5562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191000" y="50292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4343400" y="4419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152900" y="38100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6" name="TextBox 95"/>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6" name="TextBox 95"/>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p:sp>
        <p:nvSpPr>
          <p:cNvPr id="99" name="Rectangle 98"/>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2585"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8976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wipe(down)">
                                      <p:cBhvr>
                                        <p:cTn id="18" dur="500"/>
                                        <p:tgtEl>
                                          <p:spTgt spid="9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down)">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2"/>
                                        </p:tgtEl>
                                      </p:cBhvr>
                                    </p:animEffect>
                                    <p:set>
                                      <p:cBhvr>
                                        <p:cTn id="26" dur="1" fill="hold">
                                          <p:stCondLst>
                                            <p:cond delay="499"/>
                                          </p:stCondLst>
                                        </p:cTn>
                                        <p:tgtEl>
                                          <p:spTgt spid="9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5"/>
                                        </p:tgtEl>
                                      </p:cBhvr>
                                    </p:animEffect>
                                    <p:set>
                                      <p:cBhvr>
                                        <p:cTn id="29" dur="1" fill="hold">
                                          <p:stCondLst>
                                            <p:cond delay="499"/>
                                          </p:stCondLst>
                                        </p:cTn>
                                        <p:tgtEl>
                                          <p:spTgt spid="9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8"/>
                                        </p:tgtEl>
                                      </p:cBhvr>
                                    </p:animEffect>
                                    <p:set>
                                      <p:cBhvr>
                                        <p:cTn id="35" dur="1" fill="hold">
                                          <p:stCondLst>
                                            <p:cond delay="499"/>
                                          </p:stCondLst>
                                        </p:cTn>
                                        <p:tgtEl>
                                          <p:spTgt spid="9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1"/>
                                        </p:tgtEl>
                                      </p:cBhvr>
                                    </p:animEffect>
                                    <p:set>
                                      <p:cBhvr>
                                        <p:cTn id="38" dur="1" fill="hold">
                                          <p:stCondLst>
                                            <p:cond delay="499"/>
                                          </p:stCondLst>
                                        </p:cTn>
                                        <p:tgtEl>
                                          <p:spTgt spid="9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79"/>
                                        </p:tgtEl>
                                      </p:cBhvr>
                                    </p:animEffect>
                                    <p:anim calcmode="lin" valueType="num">
                                      <p:cBhvr>
                                        <p:cTn id="43" dur="1000"/>
                                        <p:tgtEl>
                                          <p:spTgt spid="79"/>
                                        </p:tgtEl>
                                        <p:attrNameLst>
                                          <p:attrName>ppt_x</p:attrName>
                                        </p:attrNameLst>
                                      </p:cBhvr>
                                      <p:tavLst>
                                        <p:tav tm="0">
                                          <p:val>
                                            <p:strVal val="ppt_x"/>
                                          </p:val>
                                        </p:tav>
                                        <p:tav tm="100000">
                                          <p:val>
                                            <p:strVal val="ppt_x"/>
                                          </p:val>
                                        </p:tav>
                                      </p:tavLst>
                                    </p:anim>
                                    <p:anim calcmode="lin" valueType="num">
                                      <p:cBhvr>
                                        <p:cTn id="44" dur="1000"/>
                                        <p:tgtEl>
                                          <p:spTgt spid="79"/>
                                        </p:tgtEl>
                                        <p:attrNameLst>
                                          <p:attrName>ppt_y</p:attrName>
                                        </p:attrNameLst>
                                      </p:cBhvr>
                                      <p:tavLst>
                                        <p:tav tm="0">
                                          <p:val>
                                            <p:strVal val="ppt_y"/>
                                          </p:val>
                                        </p:tav>
                                        <p:tav tm="100000">
                                          <p:val>
                                            <p:strVal val="ppt_y+.1"/>
                                          </p:val>
                                        </p:tav>
                                      </p:tavLst>
                                    </p:anim>
                                    <p:set>
                                      <p:cBhvr>
                                        <p:cTn id="45" dur="1" fill="hold">
                                          <p:stCondLst>
                                            <p:cond delay="999"/>
                                          </p:stCondLst>
                                        </p:cTn>
                                        <p:tgtEl>
                                          <p:spTgt spid="79"/>
                                        </p:tgtEl>
                                        <p:attrNameLst>
                                          <p:attrName>style.visibility</p:attrName>
                                        </p:attrNameLst>
                                      </p:cBhvr>
                                      <p:to>
                                        <p:strVal val="hidden"/>
                                      </p:to>
                                    </p:set>
                                  </p:childTnLst>
                                </p:cTn>
                              </p:par>
                              <p:par>
                                <p:cTn id="46" presetID="42" presetClass="exit" presetSubtype="0" fill="hold" nodeType="withEffect">
                                  <p:stCondLst>
                                    <p:cond delay="0"/>
                                  </p:stCondLst>
                                  <p:childTnLst>
                                    <p:animEffect transition="out" filter="fade">
                                      <p:cBhvr>
                                        <p:cTn id="47" dur="1000"/>
                                        <p:tgtEl>
                                          <p:spTgt spid="125"/>
                                        </p:tgtEl>
                                      </p:cBhvr>
                                    </p:animEffect>
                                    <p:anim calcmode="lin" valueType="num">
                                      <p:cBhvr>
                                        <p:cTn id="48" dur="1000"/>
                                        <p:tgtEl>
                                          <p:spTgt spid="125"/>
                                        </p:tgtEl>
                                        <p:attrNameLst>
                                          <p:attrName>ppt_x</p:attrName>
                                        </p:attrNameLst>
                                      </p:cBhvr>
                                      <p:tavLst>
                                        <p:tav tm="0">
                                          <p:val>
                                            <p:strVal val="ppt_x"/>
                                          </p:val>
                                        </p:tav>
                                        <p:tav tm="100000">
                                          <p:val>
                                            <p:strVal val="ppt_x"/>
                                          </p:val>
                                        </p:tav>
                                      </p:tavLst>
                                    </p:anim>
                                    <p:anim calcmode="lin" valueType="num">
                                      <p:cBhvr>
                                        <p:cTn id="49" dur="1000"/>
                                        <p:tgtEl>
                                          <p:spTgt spid="125"/>
                                        </p:tgtEl>
                                        <p:attrNameLst>
                                          <p:attrName>ppt_y</p:attrName>
                                        </p:attrNameLst>
                                      </p:cBhvr>
                                      <p:tavLst>
                                        <p:tav tm="0">
                                          <p:val>
                                            <p:strVal val="ppt_y"/>
                                          </p:val>
                                        </p:tav>
                                        <p:tav tm="100000">
                                          <p:val>
                                            <p:strVal val="ppt_y+.1"/>
                                          </p:val>
                                        </p:tav>
                                      </p:tavLst>
                                    </p:anim>
                                    <p:set>
                                      <p:cBhvr>
                                        <p:cTn id="50" dur="1" fill="hold">
                                          <p:stCondLst>
                                            <p:cond delay="999"/>
                                          </p:stCondLst>
                                        </p:cTn>
                                        <p:tgtEl>
                                          <p:spTgt spid="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1" grpId="1" animBg="1"/>
      <p:bldP spid="92" grpId="0" animBg="1"/>
      <p:bldP spid="92" grpId="1" animBg="1"/>
      <p:bldP spid="95" grpId="0" animBg="1"/>
      <p:bldP spid="95" grpId="1" animBg="1"/>
      <p:bldP spid="97" grpId="0" animBg="1"/>
      <p:bldP spid="97" grpId="1" animBg="1"/>
      <p:bldP spid="98" grpId="0" animBg="1"/>
      <p:bldP spid="98"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37</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7"/>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78" idx="0"/>
            <a:endCxn id="38" idx="4"/>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8" idx="7"/>
            <a:endCxn id="81" idx="3"/>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7" idx="4"/>
            <a:endCxn id="81" idx="1"/>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2"/>
            <a:endCxn id="77" idx="0"/>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4"/>
            <a:endCxn id="109" idx="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59" idx="4"/>
            <a:endCxn id="85" idx="0"/>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8" idx="3"/>
            <a:endCxn id="59" idx="0"/>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0" idx="4"/>
            <a:endCxn id="119" idx="5"/>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0"/>
            <a:endCxn id="117" idx="3"/>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105" idx="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1"/>
            <a:endCxn id="94" idx="5"/>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106" idx="3"/>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107" idx="6"/>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p:sp>
        <p:nvSpPr>
          <p:cNvPr id="91" name="Oval 90"/>
          <p:cNvSpPr/>
          <p:nvPr/>
        </p:nvSpPr>
        <p:spPr>
          <a:xfrm>
            <a:off x="4305300" y="5562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762500" y="51816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533900" y="46482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4800600" y="41148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648200" y="36576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0" name="TextBox 99"/>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100" name="TextBox 99"/>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p:sp>
        <p:nvSpPr>
          <p:cNvPr id="101" name="Rectangle 100"/>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082585"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5143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wipe(down)">
                                      <p:cBhvr>
                                        <p:cTn id="18" dur="500"/>
                                        <p:tgtEl>
                                          <p:spTgt spid="9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down)">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2"/>
                                        </p:tgtEl>
                                      </p:cBhvr>
                                    </p:animEffect>
                                    <p:set>
                                      <p:cBhvr>
                                        <p:cTn id="26" dur="1" fill="hold">
                                          <p:stCondLst>
                                            <p:cond delay="499"/>
                                          </p:stCondLst>
                                        </p:cTn>
                                        <p:tgtEl>
                                          <p:spTgt spid="9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5"/>
                                        </p:tgtEl>
                                      </p:cBhvr>
                                    </p:animEffect>
                                    <p:set>
                                      <p:cBhvr>
                                        <p:cTn id="29" dur="1" fill="hold">
                                          <p:stCondLst>
                                            <p:cond delay="499"/>
                                          </p:stCondLst>
                                        </p:cTn>
                                        <p:tgtEl>
                                          <p:spTgt spid="9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8"/>
                                        </p:tgtEl>
                                      </p:cBhvr>
                                    </p:animEffect>
                                    <p:set>
                                      <p:cBhvr>
                                        <p:cTn id="35" dur="1" fill="hold">
                                          <p:stCondLst>
                                            <p:cond delay="499"/>
                                          </p:stCondLst>
                                        </p:cTn>
                                        <p:tgtEl>
                                          <p:spTgt spid="9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1"/>
                                        </p:tgtEl>
                                      </p:cBhvr>
                                    </p:animEffect>
                                    <p:set>
                                      <p:cBhvr>
                                        <p:cTn id="38" dur="1" fill="hold">
                                          <p:stCondLst>
                                            <p:cond delay="499"/>
                                          </p:stCondLst>
                                        </p:cTn>
                                        <p:tgtEl>
                                          <p:spTgt spid="9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78"/>
                                        </p:tgtEl>
                                      </p:cBhvr>
                                    </p:animEffect>
                                    <p:anim calcmode="lin" valueType="num">
                                      <p:cBhvr>
                                        <p:cTn id="43" dur="1000"/>
                                        <p:tgtEl>
                                          <p:spTgt spid="78"/>
                                        </p:tgtEl>
                                        <p:attrNameLst>
                                          <p:attrName>ppt_x</p:attrName>
                                        </p:attrNameLst>
                                      </p:cBhvr>
                                      <p:tavLst>
                                        <p:tav tm="0">
                                          <p:val>
                                            <p:strVal val="ppt_x"/>
                                          </p:val>
                                        </p:tav>
                                        <p:tav tm="100000">
                                          <p:val>
                                            <p:strVal val="ppt_x"/>
                                          </p:val>
                                        </p:tav>
                                      </p:tavLst>
                                    </p:anim>
                                    <p:anim calcmode="lin" valueType="num">
                                      <p:cBhvr>
                                        <p:cTn id="44" dur="1000"/>
                                        <p:tgtEl>
                                          <p:spTgt spid="78"/>
                                        </p:tgtEl>
                                        <p:attrNameLst>
                                          <p:attrName>ppt_y</p:attrName>
                                        </p:attrNameLst>
                                      </p:cBhvr>
                                      <p:tavLst>
                                        <p:tav tm="0">
                                          <p:val>
                                            <p:strVal val="ppt_y"/>
                                          </p:val>
                                        </p:tav>
                                        <p:tav tm="100000">
                                          <p:val>
                                            <p:strVal val="ppt_y+.1"/>
                                          </p:val>
                                        </p:tav>
                                      </p:tavLst>
                                    </p:anim>
                                    <p:set>
                                      <p:cBhvr>
                                        <p:cTn id="45" dur="1" fill="hold">
                                          <p:stCondLst>
                                            <p:cond delay="999"/>
                                          </p:stCondLst>
                                        </p:cTn>
                                        <p:tgtEl>
                                          <p:spTgt spid="78"/>
                                        </p:tgtEl>
                                        <p:attrNameLst>
                                          <p:attrName>style.visibility</p:attrName>
                                        </p:attrNameLst>
                                      </p:cBhvr>
                                      <p:to>
                                        <p:strVal val="hidden"/>
                                      </p:to>
                                    </p:set>
                                  </p:childTnLst>
                                </p:cTn>
                              </p:par>
                              <p:par>
                                <p:cTn id="46" presetID="42" presetClass="exit" presetSubtype="0" fill="hold" nodeType="withEffect">
                                  <p:stCondLst>
                                    <p:cond delay="0"/>
                                  </p:stCondLst>
                                  <p:childTnLst>
                                    <p:animEffect transition="out" filter="fade">
                                      <p:cBhvr>
                                        <p:cTn id="47" dur="1000"/>
                                        <p:tgtEl>
                                          <p:spTgt spid="12"/>
                                        </p:tgtEl>
                                      </p:cBhvr>
                                    </p:animEffect>
                                    <p:anim calcmode="lin" valueType="num">
                                      <p:cBhvr>
                                        <p:cTn id="48" dur="1000"/>
                                        <p:tgtEl>
                                          <p:spTgt spid="12"/>
                                        </p:tgtEl>
                                        <p:attrNameLst>
                                          <p:attrName>ppt_x</p:attrName>
                                        </p:attrNameLst>
                                      </p:cBhvr>
                                      <p:tavLst>
                                        <p:tav tm="0">
                                          <p:val>
                                            <p:strVal val="ppt_x"/>
                                          </p:val>
                                        </p:tav>
                                        <p:tav tm="100000">
                                          <p:val>
                                            <p:strVal val="ppt_x"/>
                                          </p:val>
                                        </p:tav>
                                      </p:tavLst>
                                    </p:anim>
                                    <p:anim calcmode="lin" valueType="num">
                                      <p:cBhvr>
                                        <p:cTn id="49" dur="1000"/>
                                        <p:tgtEl>
                                          <p:spTgt spid="12"/>
                                        </p:tgtEl>
                                        <p:attrNameLst>
                                          <p:attrName>ppt_y</p:attrName>
                                        </p:attrNameLst>
                                      </p:cBhvr>
                                      <p:tavLst>
                                        <p:tav tm="0">
                                          <p:val>
                                            <p:strVal val="ppt_y"/>
                                          </p:val>
                                        </p:tav>
                                        <p:tav tm="100000">
                                          <p:val>
                                            <p:strVal val="ppt_y+.1"/>
                                          </p:val>
                                        </p:tav>
                                      </p:tavLst>
                                    </p:anim>
                                    <p:set>
                                      <p:cBhvr>
                                        <p:cTn id="50"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91" grpId="0" animBg="1"/>
      <p:bldP spid="91" grpId="1" animBg="1"/>
      <p:bldP spid="92" grpId="0" animBg="1"/>
      <p:bldP spid="92" grpId="1" animBg="1"/>
      <p:bldP spid="95" grpId="0" animBg="1"/>
      <p:bldP spid="95" grpId="1" animBg="1"/>
      <p:bldP spid="97" grpId="0" animBg="1"/>
      <p:bldP spid="97" grpId="1" animBg="1"/>
      <p:bldP spid="98" grpId="0" animBg="1"/>
      <p:bldP spid="98"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Inspiration</a:t>
            </a:r>
            <a:r>
              <a:rPr lang="en-US" sz="3600" b="1" dirty="0"/>
              <a:t> from </a:t>
            </a:r>
            <a:r>
              <a:rPr lang="en-US" sz="3600" b="1" dirty="0">
                <a:solidFill>
                  <a:srgbClr val="006C31"/>
                </a:solidFill>
              </a:rPr>
              <a:t>Merge sort</a:t>
            </a:r>
            <a:br>
              <a:rPr lang="en-US" dirty="0"/>
            </a:br>
            <a:endParaRPr lang="en-US" dirty="0"/>
          </a:p>
        </p:txBody>
      </p:sp>
      <p:sp>
        <p:nvSpPr>
          <p:cNvPr id="3" name="Content Placeholder 2"/>
          <p:cNvSpPr>
            <a:spLocks noGrp="1"/>
          </p:cNvSpPr>
          <p:nvPr>
            <p:ph idx="1"/>
          </p:nvPr>
        </p:nvSpPr>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sp>
        <p:nvSpPr>
          <p:cNvPr id="5" name="Oval 4"/>
          <p:cNvSpPr/>
          <p:nvPr/>
        </p:nvSpPr>
        <p:spPr>
          <a:xfrm>
            <a:off x="4419600" y="32766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3352800" y="4419600"/>
            <a:ext cx="2590800" cy="457200"/>
            <a:chOff x="3352800" y="3962400"/>
            <a:chExt cx="2590800" cy="457200"/>
          </a:xfrm>
        </p:grpSpPr>
        <p:sp>
          <p:nvSpPr>
            <p:cNvPr id="6" name="Oval 5"/>
            <p:cNvSpPr/>
            <p:nvPr/>
          </p:nvSpPr>
          <p:spPr>
            <a:xfrm>
              <a:off x="3352800" y="39624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39624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638800" y="3352800"/>
            <a:ext cx="228600" cy="914400"/>
            <a:chOff x="6705600" y="2514600"/>
            <a:chExt cx="228600" cy="914400"/>
          </a:xfrm>
        </p:grpSpPr>
        <p:sp>
          <p:nvSpPr>
            <p:cNvPr id="8" name="Rectangle 7"/>
            <p:cNvSpPr/>
            <p:nvPr/>
          </p:nvSpPr>
          <p:spPr>
            <a:xfrm>
              <a:off x="6705600" y="2514600"/>
              <a:ext cx="228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a:endCxn id="8" idx="3"/>
            </p:cNvCxnSpPr>
            <p:nvPr/>
          </p:nvCxnSpPr>
          <p:spPr>
            <a:xfrm>
              <a:off x="6705600" y="2971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743045" y="3666845"/>
            <a:ext cx="1810310" cy="819710"/>
            <a:chOff x="3743045" y="3209645"/>
            <a:chExt cx="1810310" cy="819710"/>
          </a:xfrm>
        </p:grpSpPr>
        <p:cxnSp>
          <p:nvCxnSpPr>
            <p:cNvPr id="17" name="Straight Arrow Connector 16"/>
            <p:cNvCxnSpPr>
              <a:stCxn id="5" idx="3"/>
              <a:endCxn id="6" idx="7"/>
            </p:cNvCxnSpPr>
            <p:nvPr/>
          </p:nvCxnSpPr>
          <p:spPr>
            <a:xfrm flipH="1">
              <a:off x="3743045" y="3209645"/>
              <a:ext cx="743510" cy="819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5"/>
              <a:endCxn id="7" idx="1"/>
            </p:cNvCxnSpPr>
            <p:nvPr/>
          </p:nvCxnSpPr>
          <p:spPr>
            <a:xfrm>
              <a:off x="4809845" y="3209645"/>
              <a:ext cx="743510" cy="819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429000" y="3352800"/>
            <a:ext cx="228600" cy="914400"/>
            <a:chOff x="6705600" y="2514600"/>
            <a:chExt cx="228600" cy="914400"/>
          </a:xfrm>
        </p:grpSpPr>
        <p:sp>
          <p:nvSpPr>
            <p:cNvPr id="24" name="Rectangle 23"/>
            <p:cNvSpPr/>
            <p:nvPr/>
          </p:nvSpPr>
          <p:spPr>
            <a:xfrm>
              <a:off x="6705600" y="2514600"/>
              <a:ext cx="228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6705600" y="2971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4572000" y="1371600"/>
            <a:ext cx="228600" cy="1828800"/>
            <a:chOff x="4572000" y="914400"/>
            <a:chExt cx="228600" cy="1828800"/>
          </a:xfrm>
        </p:grpSpPr>
        <p:grpSp>
          <p:nvGrpSpPr>
            <p:cNvPr id="28" name="Group 27"/>
            <p:cNvGrpSpPr/>
            <p:nvPr/>
          </p:nvGrpSpPr>
          <p:grpSpPr>
            <a:xfrm>
              <a:off x="4572000" y="914400"/>
              <a:ext cx="228600" cy="1828800"/>
              <a:chOff x="6705600" y="1600200"/>
              <a:chExt cx="228600" cy="1828800"/>
            </a:xfrm>
          </p:grpSpPr>
          <p:sp>
            <p:nvSpPr>
              <p:cNvPr id="29" name="Rectangle 28"/>
              <p:cNvSpPr/>
              <p:nvPr/>
            </p:nvSpPr>
            <p:spPr>
              <a:xfrm>
                <a:off x="6705600" y="1600200"/>
                <a:ext cx="228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1"/>
                <a:endCxn id="29" idx="3"/>
              </p:cNvCxnSpPr>
              <p:nvPr/>
            </p:nvCxnSpPr>
            <p:spPr>
              <a:xfrm>
                <a:off x="6705600" y="2514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4572000" y="2286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72000" y="1600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1371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572000" y="1143000"/>
              <a:ext cx="228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Left-Right Arrow 8"/>
          <p:cNvSpPr/>
          <p:nvPr/>
        </p:nvSpPr>
        <p:spPr>
          <a:xfrm>
            <a:off x="3660648" y="3674046"/>
            <a:ext cx="1978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a:t>
            </a:r>
          </a:p>
        </p:txBody>
      </p:sp>
    </p:spTree>
    <p:custDataLst>
      <p:tags r:id="rId1"/>
    </p:custDataLst>
    <p:extLst>
      <p:ext uri="{BB962C8B-B14F-4D97-AF65-F5344CB8AC3E}">
        <p14:creationId xmlns:p14="http://schemas.microsoft.com/office/powerpoint/2010/main" val="7466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10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6"/>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39</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7"/>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8"/>
                <a:stretch>
                  <a:fillRect t="-8197" r="-16049" b="-24590"/>
                </a:stretch>
              </a:blipFill>
            </p:spPr>
            <p:txBody>
              <a:bodyPr/>
              <a:lstStyle/>
              <a:p>
                <a:r>
                  <a:rPr lang="en-US">
                    <a:noFill/>
                  </a:rPr>
                  <a:t> </a:t>
                </a:r>
              </a:p>
            </p:txBody>
          </p:sp>
        </mc:Fallback>
      </mc:AlternateContent>
      <p:sp>
        <p:nvSpPr>
          <p:cNvPr id="75" name="Oval 74"/>
          <p:cNvSpPr/>
          <p:nvPr/>
        </p:nvSpPr>
        <p:spPr>
          <a:xfrm>
            <a:off x="13716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476349" cy="369332"/>
              </a:xfrm>
              <a:prstGeom prst="rect">
                <a:avLst/>
              </a:prstGeom>
              <a:blipFill rotWithShape="1">
                <a:blip r:embed="rId9"/>
                <a:stretch>
                  <a:fillRect t="-8197" r="-1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476349" cy="369332"/>
              </a:xfrm>
              <a:prstGeom prst="rect">
                <a:avLst/>
              </a:prstGeom>
              <a:blipFill rotWithShape="1">
                <a:blip r:embed="rId10"/>
                <a:stretch>
                  <a:fillRect t="-8197" r="-16667" b="-24590"/>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9" name="Group 218"/>
          <p:cNvGrpSpPr/>
          <p:nvPr/>
        </p:nvGrpSpPr>
        <p:grpSpPr>
          <a:xfrm>
            <a:off x="4713241" y="1687559"/>
            <a:ext cx="3276600" cy="4179841"/>
            <a:chOff x="4713241" y="1687559"/>
            <a:chExt cx="3276600" cy="4179841"/>
          </a:xfrm>
        </p:grpSpPr>
        <p:cxnSp>
          <p:nvCxnSpPr>
            <p:cNvPr id="125" name="Straight Connector 124"/>
            <p:cNvCxnSpPr>
              <a:stCxn id="79" idx="0"/>
              <a:endCxn id="62" idx="3"/>
            </p:cNvCxnSpPr>
            <p:nvPr/>
          </p:nvCxnSpPr>
          <p:spPr>
            <a:xfrm flipV="1">
              <a:off x="4838700" y="5627641"/>
              <a:ext cx="811259" cy="2397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66" idx="2"/>
            </p:cNvCxnSpPr>
            <p:nvPr/>
          </p:nvCxnSpPr>
          <p:spPr>
            <a:xfrm flipV="1">
              <a:off x="4887959" y="4076700"/>
              <a:ext cx="3036841" cy="1254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60" idx="3"/>
              <a:endCxn id="94" idx="5"/>
            </p:cNvCxnSpPr>
            <p:nvPr/>
          </p:nvCxnSpPr>
          <p:spPr>
            <a:xfrm flipH="1">
              <a:off x="4789441" y="3113041"/>
              <a:ext cx="7081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a:endCxn id="53" idx="2"/>
            </p:cNvCxnSpPr>
            <p:nvPr/>
          </p:nvCxnSpPr>
          <p:spPr>
            <a:xfrm flipV="1">
              <a:off x="4762500" y="2628900"/>
              <a:ext cx="1714500" cy="4191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42" idx="1"/>
            </p:cNvCxnSpPr>
            <p:nvPr/>
          </p:nvCxnSpPr>
          <p:spPr>
            <a:xfrm>
              <a:off x="4762500" y="2438400"/>
              <a:ext cx="430259" cy="87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93" idx="7"/>
            </p:cNvCxnSpPr>
            <p:nvPr/>
          </p:nvCxnSpPr>
          <p:spPr>
            <a:xfrm flipH="1">
              <a:off x="4789441" y="2122441"/>
              <a:ext cx="98518" cy="3271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62" idx="5"/>
              <a:endCxn id="54" idx="5"/>
            </p:cNvCxnSpPr>
            <p:nvPr/>
          </p:nvCxnSpPr>
          <p:spPr>
            <a:xfrm flipH="1" flipV="1">
              <a:off x="5170441" y="5475241"/>
              <a:ext cx="533400"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4" idx="2"/>
              <a:endCxn id="80" idx="5"/>
            </p:cNvCxnSpPr>
            <p:nvPr/>
          </p:nvCxnSpPr>
          <p:spPr>
            <a:xfrm flipH="1" flipV="1">
              <a:off x="4903741" y="5322841"/>
              <a:ext cx="201659" cy="1254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41" idx="2"/>
              <a:endCxn id="80" idx="5"/>
            </p:cNvCxnSpPr>
            <p:nvPr/>
          </p:nvCxnSpPr>
          <p:spPr>
            <a:xfrm flipH="1">
              <a:off x="4903741" y="5295900"/>
              <a:ext cx="1116059" cy="26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68" idx="1"/>
              <a:endCxn id="41" idx="7"/>
            </p:cNvCxnSpPr>
            <p:nvPr/>
          </p:nvCxnSpPr>
          <p:spPr>
            <a:xfrm flipH="1">
              <a:off x="6084841" y="5040359"/>
              <a:ext cx="1698718" cy="2286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68" idx="7"/>
              <a:endCxn id="119" idx="5"/>
            </p:cNvCxnSpPr>
            <p:nvPr/>
          </p:nvCxnSpPr>
          <p:spPr>
            <a:xfrm flipH="1" flipV="1">
              <a:off x="4713241" y="4789441"/>
              <a:ext cx="3124200" cy="250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52" idx="3"/>
              <a:endCxn id="119" idx="6"/>
            </p:cNvCxnSpPr>
            <p:nvPr/>
          </p:nvCxnSpPr>
          <p:spPr>
            <a:xfrm flipH="1">
              <a:off x="4724400" y="4560841"/>
              <a:ext cx="2220959" cy="2016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61" idx="7"/>
            </p:cNvCxnSpPr>
            <p:nvPr/>
          </p:nvCxnSpPr>
          <p:spPr>
            <a:xfrm flipH="1" flipV="1">
              <a:off x="5551441" y="4506959"/>
              <a:ext cx="1458959" cy="26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61" idx="2"/>
              <a:endCxn id="117" idx="5"/>
            </p:cNvCxnSpPr>
            <p:nvPr/>
          </p:nvCxnSpPr>
          <p:spPr>
            <a:xfrm flipH="1" flipV="1">
              <a:off x="4941841" y="4256041"/>
              <a:ext cx="544559" cy="2778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40" idx="6"/>
              <a:endCxn id="66" idx="5"/>
            </p:cNvCxnSpPr>
            <p:nvPr/>
          </p:nvCxnSpPr>
          <p:spPr>
            <a:xfrm>
              <a:off x="6096000" y="3924300"/>
              <a:ext cx="1893841" cy="1793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05" idx="7"/>
              <a:endCxn id="40" idx="6"/>
            </p:cNvCxnSpPr>
            <p:nvPr/>
          </p:nvCxnSpPr>
          <p:spPr>
            <a:xfrm>
              <a:off x="4789441" y="3744959"/>
              <a:ext cx="1306559" cy="1793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05" idx="0"/>
              <a:endCxn id="87" idx="4"/>
            </p:cNvCxnSpPr>
            <p:nvPr/>
          </p:nvCxnSpPr>
          <p:spPr>
            <a:xfrm flipV="1">
              <a:off x="4762500" y="3657600"/>
              <a:ext cx="457200" cy="76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36" idx="7"/>
              <a:endCxn id="87" idx="4"/>
            </p:cNvCxnSpPr>
            <p:nvPr/>
          </p:nvCxnSpPr>
          <p:spPr>
            <a:xfrm flipH="1">
              <a:off x="5219700" y="3516359"/>
              <a:ext cx="1474741" cy="1412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65" idx="2"/>
              <a:endCxn id="36" idx="7"/>
            </p:cNvCxnSpPr>
            <p:nvPr/>
          </p:nvCxnSpPr>
          <p:spPr>
            <a:xfrm flipH="1">
              <a:off x="6694441" y="3162300"/>
              <a:ext cx="1077959" cy="3540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65" idx="5"/>
              <a:endCxn id="60" idx="7"/>
            </p:cNvCxnSpPr>
            <p:nvPr/>
          </p:nvCxnSpPr>
          <p:spPr>
            <a:xfrm flipH="1" flipV="1">
              <a:off x="5551441" y="3059159"/>
              <a:ext cx="2286000" cy="1300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42" idx="6"/>
              <a:endCxn id="53" idx="3"/>
            </p:cNvCxnSpPr>
            <p:nvPr/>
          </p:nvCxnSpPr>
          <p:spPr>
            <a:xfrm>
              <a:off x="5257800" y="2552700"/>
              <a:ext cx="1230359" cy="1031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7" idx="1"/>
              <a:endCxn id="106" idx="7"/>
            </p:cNvCxnSpPr>
            <p:nvPr/>
          </p:nvCxnSpPr>
          <p:spPr>
            <a:xfrm flipH="1">
              <a:off x="4941841" y="2068559"/>
              <a:ext cx="29941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67" idx="7"/>
              <a:endCxn id="64" idx="6"/>
            </p:cNvCxnSpPr>
            <p:nvPr/>
          </p:nvCxnSpPr>
          <p:spPr>
            <a:xfrm flipH="1" flipV="1">
              <a:off x="6705600" y="1866900"/>
              <a:ext cx="1284241" cy="2016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64" idx="4"/>
              <a:endCxn id="63" idx="7"/>
            </p:cNvCxnSpPr>
            <p:nvPr/>
          </p:nvCxnSpPr>
          <p:spPr>
            <a:xfrm flipH="1" flipV="1">
              <a:off x="5856241" y="1839959"/>
              <a:ext cx="811259" cy="650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63" idx="1"/>
              <a:endCxn id="107" idx="7"/>
            </p:cNvCxnSpPr>
            <p:nvPr/>
          </p:nvCxnSpPr>
          <p:spPr>
            <a:xfrm flipH="1" flipV="1">
              <a:off x="4713241" y="1687559"/>
              <a:ext cx="1089118"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903241" y="1741441"/>
            <a:ext cx="3592559" cy="4114800"/>
            <a:chOff x="903241" y="1741441"/>
            <a:chExt cx="3592559" cy="4114800"/>
          </a:xfrm>
        </p:grpSpPr>
        <p:cxnSp>
          <p:nvCxnSpPr>
            <p:cNvPr id="136" name="Straight Connector 135"/>
            <p:cNvCxnSpPr>
              <a:stCxn id="49" idx="6"/>
              <a:endCxn id="109" idx="6"/>
            </p:cNvCxnSpPr>
            <p:nvPr/>
          </p:nvCxnSpPr>
          <p:spPr>
            <a:xfrm>
              <a:off x="2057400" y="3314700"/>
              <a:ext cx="2438400" cy="76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nvGrpSpPr>
            <p:cNvPr id="217" name="Group 216"/>
            <p:cNvGrpSpPr/>
            <p:nvPr/>
          </p:nvGrpSpPr>
          <p:grpSpPr>
            <a:xfrm>
              <a:off x="903241" y="1741441"/>
              <a:ext cx="3592559" cy="4114800"/>
              <a:chOff x="903241" y="1741441"/>
              <a:chExt cx="3592559" cy="4114800"/>
            </a:xfrm>
          </p:grpSpPr>
          <p:cxnSp>
            <p:nvCxnSpPr>
              <p:cNvPr id="96" name="Straight Connector 95"/>
              <p:cNvCxnSpPr>
                <a:stCxn id="76" idx="5"/>
                <a:endCxn id="78" idx="0"/>
              </p:cNvCxnSpPr>
              <p:nvPr/>
            </p:nvCxnSpPr>
            <p:spPr>
              <a:xfrm flipV="1">
                <a:off x="903241" y="5638800"/>
                <a:ext cx="3554459" cy="217441"/>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50" idx="5"/>
                <a:endCxn id="78" idx="6"/>
              </p:cNvCxnSpPr>
              <p:nvPr/>
            </p:nvCxnSpPr>
            <p:spPr>
              <a:xfrm>
                <a:off x="3189241" y="5399041"/>
                <a:ext cx="1306559" cy="2778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2"/>
                <a:endCxn id="50" idx="7"/>
              </p:cNvCxnSpPr>
              <p:nvPr/>
            </p:nvCxnSpPr>
            <p:spPr>
              <a:xfrm flipH="1">
                <a:off x="3189241" y="5143500"/>
                <a:ext cx="1077959" cy="2016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8" idx="1"/>
                <a:endCxn id="57" idx="5"/>
              </p:cNvCxnSpPr>
              <p:nvPr/>
            </p:nvCxnSpPr>
            <p:spPr>
              <a:xfrm flipH="1" flipV="1">
                <a:off x="1970041" y="5018041"/>
                <a:ext cx="2308318" cy="985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7" idx="2"/>
                <a:endCxn id="75" idx="2"/>
              </p:cNvCxnSpPr>
              <p:nvPr/>
            </p:nvCxnSpPr>
            <p:spPr>
              <a:xfrm flipH="1" flipV="1">
                <a:off x="1371600" y="4838700"/>
                <a:ext cx="533400" cy="152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5" idx="6"/>
                <a:endCxn id="81" idx="2"/>
              </p:cNvCxnSpPr>
              <p:nvPr/>
            </p:nvCxnSpPr>
            <p:spPr>
              <a:xfrm flipV="1">
                <a:off x="1447800" y="4533900"/>
                <a:ext cx="2971800" cy="3048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55" idx="6"/>
                <a:endCxn id="81" idx="6"/>
              </p:cNvCxnSpPr>
              <p:nvPr/>
            </p:nvCxnSpPr>
            <p:spPr>
              <a:xfrm>
                <a:off x="2209800" y="4000500"/>
                <a:ext cx="22860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5" idx="6"/>
                <a:endCxn id="35" idx="3"/>
              </p:cNvCxnSpPr>
              <p:nvPr/>
            </p:nvCxnSpPr>
            <p:spPr>
              <a:xfrm flipV="1">
                <a:off x="2209800" y="3951241"/>
                <a:ext cx="1458959"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77" idx="2"/>
              </p:cNvCxnSpPr>
              <p:nvPr/>
            </p:nvCxnSpPr>
            <p:spPr>
              <a:xfrm>
                <a:off x="3728220" y="3924300"/>
                <a:ext cx="538980" cy="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51" idx="7"/>
                <a:endCxn id="77" idx="6"/>
              </p:cNvCxnSpPr>
              <p:nvPr/>
            </p:nvCxnSpPr>
            <p:spPr>
              <a:xfrm>
                <a:off x="2808241" y="3668759"/>
                <a:ext cx="1535159" cy="255541"/>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51" idx="7"/>
                <a:endCxn id="86" idx="3"/>
              </p:cNvCxnSpPr>
              <p:nvPr/>
            </p:nvCxnSpPr>
            <p:spPr>
              <a:xfrm flipV="1">
                <a:off x="2808241" y="3494041"/>
                <a:ext cx="1241518" cy="174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34" idx="3"/>
              </p:cNvCxnSpPr>
              <p:nvPr/>
            </p:nvCxnSpPr>
            <p:spPr>
              <a:xfrm flipV="1">
                <a:off x="1752600" y="2960641"/>
                <a:ext cx="1535159" cy="2509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34" idx="7"/>
                <a:endCxn id="85" idx="2"/>
              </p:cNvCxnSpPr>
              <p:nvPr/>
            </p:nvCxnSpPr>
            <p:spPr>
              <a:xfrm flipV="1">
                <a:off x="3341641" y="2781300"/>
                <a:ext cx="925559" cy="1254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47" idx="6"/>
                <a:endCxn id="85" idx="7"/>
              </p:cNvCxnSpPr>
              <p:nvPr/>
            </p:nvCxnSpPr>
            <p:spPr>
              <a:xfrm>
                <a:off x="2514600" y="2705100"/>
                <a:ext cx="1817641"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8" idx="6"/>
                <a:endCxn id="47" idx="7"/>
              </p:cNvCxnSpPr>
              <p:nvPr/>
            </p:nvCxnSpPr>
            <p:spPr>
              <a:xfrm>
                <a:off x="1828800" y="2552700"/>
                <a:ext cx="674641" cy="1254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58" idx="7"/>
                <a:endCxn id="59" idx="4"/>
              </p:cNvCxnSpPr>
              <p:nvPr/>
            </p:nvCxnSpPr>
            <p:spPr>
              <a:xfrm flipV="1">
                <a:off x="1817641" y="2286000"/>
                <a:ext cx="2487659" cy="2397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59" idx="0"/>
                <a:endCxn id="108" idx="5"/>
              </p:cNvCxnSpPr>
              <p:nvPr/>
            </p:nvCxnSpPr>
            <p:spPr>
              <a:xfrm flipV="1">
                <a:off x="4305300" y="1741441"/>
                <a:ext cx="103141"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220" name="Straight Connector 219"/>
            <p:cNvCxnSpPr/>
            <p:nvPr/>
          </p:nvCxnSpPr>
          <p:spPr>
            <a:xfrm flipV="1">
              <a:off x="4049759" y="3390900"/>
              <a:ext cx="369841"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8601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wipe(down)">
                                      <p:cBhvr>
                                        <p:cTn id="7" dur="40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wipe(down)">
                                      <p:cBhvr>
                                        <p:cTn id="12" dur="3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p:cNvSpPr>
          <p:nvPr>
            <p:ph type="title"/>
          </p:nvPr>
        </p:nvSpPr>
        <p:spPr>
          <a:xfrm>
            <a:off x="457200" y="274638"/>
            <a:ext cx="8229600" cy="1143001"/>
          </a:xfrm>
          <a:prstGeom prst="rect">
            <a:avLst/>
          </a:prstGeom>
        </p:spPr>
        <p:txBody>
          <a:bodyPr lIns="0" tIns="0" rIns="0" bIns="0">
            <a:normAutofit/>
          </a:bodyPr>
          <a:lstStyle>
            <a:lvl1pPr>
              <a:defRPr sz="3600" b="1">
                <a:solidFill>
                  <a:srgbClr val="7030A0"/>
                </a:solidFill>
              </a:defRPr>
            </a:lvl1pPr>
          </a:lstStyle>
          <a:p>
            <a:pPr lvl="0">
              <a:defRPr sz="1800" b="0">
                <a:solidFill>
                  <a:srgbClr val="000000"/>
                </a:solidFill>
              </a:defRPr>
            </a:pPr>
            <a:r>
              <a:rPr sz="3600" b="1">
                <a:solidFill>
                  <a:srgbClr val="7030A0"/>
                </a:solidFill>
              </a:rPr>
              <a:t>Fairness</a:t>
            </a:r>
          </a:p>
        </p:txBody>
      </p:sp>
      <p:graphicFrame>
        <p:nvGraphicFramePr>
          <p:cNvPr id="407" name="Table 407"/>
          <p:cNvGraphicFramePr/>
          <p:nvPr/>
        </p:nvGraphicFramePr>
        <p:xfrm>
          <a:off x="3225800" y="1864878"/>
          <a:ext cx="5633030" cy="480610"/>
        </p:xfrm>
        <a:graphic>
          <a:graphicData uri="http://schemas.openxmlformats.org/drawingml/2006/table">
            <a:tbl>
              <a:tblPr bandRow="1"/>
              <a:tblGrid>
                <a:gridCol w="563303">
                  <a:extLst>
                    <a:ext uri="{9D8B030D-6E8A-4147-A177-3AD203B41FA5}">
                      <a16:colId xmlns:a16="http://schemas.microsoft.com/office/drawing/2014/main" val="20000"/>
                    </a:ext>
                  </a:extLst>
                </a:gridCol>
                <a:gridCol w="563303">
                  <a:extLst>
                    <a:ext uri="{9D8B030D-6E8A-4147-A177-3AD203B41FA5}">
                      <a16:colId xmlns:a16="http://schemas.microsoft.com/office/drawing/2014/main" val="20001"/>
                    </a:ext>
                  </a:extLst>
                </a:gridCol>
                <a:gridCol w="563303">
                  <a:extLst>
                    <a:ext uri="{9D8B030D-6E8A-4147-A177-3AD203B41FA5}">
                      <a16:colId xmlns:a16="http://schemas.microsoft.com/office/drawing/2014/main" val="20002"/>
                    </a:ext>
                  </a:extLst>
                </a:gridCol>
                <a:gridCol w="563303">
                  <a:extLst>
                    <a:ext uri="{9D8B030D-6E8A-4147-A177-3AD203B41FA5}">
                      <a16:colId xmlns:a16="http://schemas.microsoft.com/office/drawing/2014/main" val="20003"/>
                    </a:ext>
                  </a:extLst>
                </a:gridCol>
                <a:gridCol w="563303">
                  <a:extLst>
                    <a:ext uri="{9D8B030D-6E8A-4147-A177-3AD203B41FA5}">
                      <a16:colId xmlns:a16="http://schemas.microsoft.com/office/drawing/2014/main" val="20004"/>
                    </a:ext>
                  </a:extLst>
                </a:gridCol>
                <a:gridCol w="563303">
                  <a:extLst>
                    <a:ext uri="{9D8B030D-6E8A-4147-A177-3AD203B41FA5}">
                      <a16:colId xmlns:a16="http://schemas.microsoft.com/office/drawing/2014/main" val="20005"/>
                    </a:ext>
                  </a:extLst>
                </a:gridCol>
                <a:gridCol w="563303">
                  <a:extLst>
                    <a:ext uri="{9D8B030D-6E8A-4147-A177-3AD203B41FA5}">
                      <a16:colId xmlns:a16="http://schemas.microsoft.com/office/drawing/2014/main" val="20006"/>
                    </a:ext>
                  </a:extLst>
                </a:gridCol>
                <a:gridCol w="563303">
                  <a:extLst>
                    <a:ext uri="{9D8B030D-6E8A-4147-A177-3AD203B41FA5}">
                      <a16:colId xmlns:a16="http://schemas.microsoft.com/office/drawing/2014/main" val="20007"/>
                    </a:ext>
                  </a:extLst>
                </a:gridCol>
                <a:gridCol w="563303">
                  <a:extLst>
                    <a:ext uri="{9D8B030D-6E8A-4147-A177-3AD203B41FA5}">
                      <a16:colId xmlns:a16="http://schemas.microsoft.com/office/drawing/2014/main" val="20008"/>
                    </a:ext>
                  </a:extLst>
                </a:gridCol>
                <a:gridCol w="563303">
                  <a:extLst>
                    <a:ext uri="{9D8B030D-6E8A-4147-A177-3AD203B41FA5}">
                      <a16:colId xmlns:a16="http://schemas.microsoft.com/office/drawing/2014/main" val="20009"/>
                    </a:ext>
                  </a:extLst>
                </a:gridCol>
              </a:tblGrid>
              <a:tr h="480610">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lvl="0" algn="l">
                        <a:defRPr sz="1800" b="0" i="0"/>
                      </a:pPr>
                      <a:endParaRPr dirty="0"/>
                    </a:p>
                  </a:txBody>
                  <a:tcPr marL="45720" marR="45720" horzOverflow="overflow">
                    <a:lnL w="12700">
                      <a:miter lim="400000"/>
                    </a:lnL>
                    <a:lnR w="12700">
                      <a:miter lim="400000"/>
                    </a:lnR>
                    <a:lnT w="12700">
                      <a:miter lim="400000"/>
                    </a:lnT>
                    <a:lnB w="12700">
                      <a:miter lim="400000"/>
                    </a:lnB>
                    <a:solidFill>
                      <a:srgbClr val="E6E6E6"/>
                    </a:solidFill>
                  </a:tcPr>
                </a:tc>
                <a:extLst>
                  <a:ext uri="{0D108BD9-81ED-4DB2-BD59-A6C34878D82A}">
                    <a16:rowId xmlns:a16="http://schemas.microsoft.com/office/drawing/2014/main" val="10000"/>
                  </a:ext>
                </a:extLst>
              </a:tr>
            </a:tbl>
          </a:graphicData>
        </a:graphic>
      </p:graphicFrame>
      <p:sp>
        <p:nvSpPr>
          <p:cNvPr id="408" name="Shape 408"/>
          <p:cNvSpPr>
            <a:spLocks noGrp="1"/>
          </p:cNvSpPr>
          <p:nvPr>
            <p:ph type="sldNum" sz="quarter" idx="2"/>
          </p:nvPr>
        </p:nvSpPr>
        <p:spPr>
          <a:xfrm>
            <a:off x="6553200" y="6404292"/>
            <a:ext cx="2133600" cy="269241"/>
          </a:xfrm>
          <a:prstGeom prst="rect">
            <a:avLst/>
          </a:prstGeom>
          <a:ln w="12700">
            <a:miter lim="400000"/>
          </a:ln>
          <a:extLst>
            <a:ext uri="{C572A759-6A51-4108-AA02-DFA0A04FC94B}">
              <ma14:wrappingTextBoxFlag xmlns="" xmlns:ma14="http://schemas.microsoft.com/office/mac/drawingml/2011/main" val="1"/>
            </a:ext>
          </a:extLst>
        </p:spPr>
        <p:txBody>
          <a:bodyPr lIns="45719" tIns="0" rIns="45719" bIns="0" anchor="ctr">
            <a:spAutoFit/>
          </a:bodyPr>
          <a:lstStyle>
            <a:lvl1pPr algn="r">
              <a:defRPr sz="1200">
                <a:solidFill>
                  <a:srgbClr val="888888"/>
                </a:solidFill>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a:lstStyle>
          <a:p>
            <a:pPr lvl="0">
              <a:defRPr sz="1800">
                <a:solidFill>
                  <a:srgbClr val="000000"/>
                </a:solidFill>
              </a:defRPr>
            </a:pPr>
            <a:fld id="{86CB4B4D-7CA3-9044-876B-883B54F8677D}" type="slidenum">
              <a:rPr lang="en-IN" smtClean="0"/>
              <a:pPr lvl="0">
                <a:defRPr sz="1800">
                  <a:solidFill>
                    <a:srgbClr val="000000"/>
                  </a:solidFill>
                </a:defRPr>
              </a:pPr>
              <a:t>4</a:t>
            </a:fld>
            <a:endParaRPr sz="1200">
              <a:solidFill>
                <a:srgbClr val="888888"/>
              </a:solidFill>
            </a:endParaRPr>
          </a:p>
        </p:txBody>
      </p:sp>
      <p:pic>
        <p:nvPicPr>
          <p:cNvPr id="409" name="image5.png"/>
          <p:cNvPicPr/>
          <p:nvPr/>
        </p:nvPicPr>
        <p:blipFill>
          <a:blip r:embed="rId2"/>
          <a:stretch>
            <a:fillRect/>
          </a:stretch>
        </p:blipFill>
        <p:spPr>
          <a:xfrm>
            <a:off x="1435100" y="1779432"/>
            <a:ext cx="381000" cy="562843"/>
          </a:xfrm>
          <a:prstGeom prst="rect">
            <a:avLst/>
          </a:prstGeom>
          <a:ln w="12700">
            <a:miter lim="400000"/>
          </a:ln>
        </p:spPr>
      </p:pic>
      <p:grpSp>
        <p:nvGrpSpPr>
          <p:cNvPr id="412" name="Group 412"/>
          <p:cNvGrpSpPr/>
          <p:nvPr/>
        </p:nvGrpSpPr>
        <p:grpSpPr>
          <a:xfrm>
            <a:off x="1527499" y="3035775"/>
            <a:ext cx="304801" cy="533401"/>
            <a:chOff x="0" y="0"/>
            <a:chExt cx="304800" cy="533400"/>
          </a:xfrm>
        </p:grpSpPr>
        <p:sp>
          <p:nvSpPr>
            <p:cNvPr id="410" name="Shape 410"/>
            <p:cNvSpPr/>
            <p:nvPr/>
          </p:nvSpPr>
          <p:spPr>
            <a:xfrm>
              <a:off x="38100" y="-1"/>
              <a:ext cx="228600" cy="2286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5373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411" name="Shape 411"/>
            <p:cNvSpPr/>
            <p:nvPr/>
          </p:nvSpPr>
          <p:spPr>
            <a:xfrm>
              <a:off x="0" y="228600"/>
              <a:ext cx="304800" cy="304800"/>
            </a:xfrm>
            <a:prstGeom prst="roundRect">
              <a:avLst>
                <a:gd name="adj" fmla="val 16667"/>
              </a:avLst>
            </a:prstGeom>
            <a:solidFill>
              <a:srgbClr val="95373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aphicFrame>
        <p:nvGraphicFramePr>
          <p:cNvPr id="413" name="Table 413"/>
          <p:cNvGraphicFramePr/>
          <p:nvPr/>
        </p:nvGraphicFramePr>
        <p:xfrm>
          <a:off x="3156530" y="4496353"/>
          <a:ext cx="5771560" cy="533400"/>
        </p:xfrm>
        <a:graphic>
          <a:graphicData uri="http://schemas.openxmlformats.org/drawingml/2006/table">
            <a:tbl>
              <a:tblPr bandRow="1"/>
              <a:tblGrid>
                <a:gridCol w="577156">
                  <a:extLst>
                    <a:ext uri="{9D8B030D-6E8A-4147-A177-3AD203B41FA5}">
                      <a16:colId xmlns:a16="http://schemas.microsoft.com/office/drawing/2014/main" val="20000"/>
                    </a:ext>
                  </a:extLst>
                </a:gridCol>
                <a:gridCol w="577156">
                  <a:extLst>
                    <a:ext uri="{9D8B030D-6E8A-4147-A177-3AD203B41FA5}">
                      <a16:colId xmlns:a16="http://schemas.microsoft.com/office/drawing/2014/main" val="20001"/>
                    </a:ext>
                  </a:extLst>
                </a:gridCol>
                <a:gridCol w="577156">
                  <a:extLst>
                    <a:ext uri="{9D8B030D-6E8A-4147-A177-3AD203B41FA5}">
                      <a16:colId xmlns:a16="http://schemas.microsoft.com/office/drawing/2014/main" val="20002"/>
                    </a:ext>
                  </a:extLst>
                </a:gridCol>
                <a:gridCol w="577156">
                  <a:extLst>
                    <a:ext uri="{9D8B030D-6E8A-4147-A177-3AD203B41FA5}">
                      <a16:colId xmlns:a16="http://schemas.microsoft.com/office/drawing/2014/main" val="20003"/>
                    </a:ext>
                  </a:extLst>
                </a:gridCol>
                <a:gridCol w="577156">
                  <a:extLst>
                    <a:ext uri="{9D8B030D-6E8A-4147-A177-3AD203B41FA5}">
                      <a16:colId xmlns:a16="http://schemas.microsoft.com/office/drawing/2014/main" val="20004"/>
                    </a:ext>
                  </a:extLst>
                </a:gridCol>
                <a:gridCol w="577156">
                  <a:extLst>
                    <a:ext uri="{9D8B030D-6E8A-4147-A177-3AD203B41FA5}">
                      <a16:colId xmlns:a16="http://schemas.microsoft.com/office/drawing/2014/main" val="20005"/>
                    </a:ext>
                  </a:extLst>
                </a:gridCol>
                <a:gridCol w="577156">
                  <a:extLst>
                    <a:ext uri="{9D8B030D-6E8A-4147-A177-3AD203B41FA5}">
                      <a16:colId xmlns:a16="http://schemas.microsoft.com/office/drawing/2014/main" val="20006"/>
                    </a:ext>
                  </a:extLst>
                </a:gridCol>
                <a:gridCol w="577156">
                  <a:extLst>
                    <a:ext uri="{9D8B030D-6E8A-4147-A177-3AD203B41FA5}">
                      <a16:colId xmlns:a16="http://schemas.microsoft.com/office/drawing/2014/main" val="20007"/>
                    </a:ext>
                  </a:extLst>
                </a:gridCol>
                <a:gridCol w="577156">
                  <a:extLst>
                    <a:ext uri="{9D8B030D-6E8A-4147-A177-3AD203B41FA5}">
                      <a16:colId xmlns:a16="http://schemas.microsoft.com/office/drawing/2014/main" val="20008"/>
                    </a:ext>
                  </a:extLst>
                </a:gridCol>
                <a:gridCol w="577156">
                  <a:extLst>
                    <a:ext uri="{9D8B030D-6E8A-4147-A177-3AD203B41FA5}">
                      <a16:colId xmlns:a16="http://schemas.microsoft.com/office/drawing/2014/main" val="20009"/>
                    </a:ext>
                  </a:extLst>
                </a:gridCol>
              </a:tblGrid>
              <a:tr h="533400">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tc>
                  <a:txBody>
                    <a:bodyPr/>
                    <a:lstStyle/>
                    <a:p>
                      <a:pPr lvl="0" algn="l">
                        <a:defRPr sz="1800" b="0" i="0"/>
                      </a:pPr>
                      <a:endParaRPr/>
                    </a:p>
                  </a:txBody>
                  <a:tcPr marL="45720" marR="45720" horzOverflow="overflow">
                    <a:lnL w="12700">
                      <a:miter lim="400000"/>
                    </a:lnL>
                    <a:lnR w="12700">
                      <a:miter lim="400000"/>
                    </a:lnR>
                    <a:lnT w="12700">
                      <a:miter lim="400000"/>
                    </a:lnT>
                    <a:lnB w="38100">
                      <a:solidFill>
                        <a:srgbClr val="FFFFFF"/>
                      </a:solidFill>
                    </a:lnB>
                    <a:solidFill>
                      <a:srgbClr val="9BBB59"/>
                    </a:solidFill>
                  </a:tcPr>
                </a:tc>
                <a:extLst>
                  <a:ext uri="{0D108BD9-81ED-4DB2-BD59-A6C34878D82A}">
                    <a16:rowId xmlns:a16="http://schemas.microsoft.com/office/drawing/2014/main" val="10000"/>
                  </a:ext>
                </a:extLst>
              </a:tr>
            </a:tbl>
          </a:graphicData>
        </a:graphic>
      </p:graphicFrame>
      <p:sp>
        <p:nvSpPr>
          <p:cNvPr id="414" name="Shape 414"/>
          <p:cNvSpPr/>
          <p:nvPr/>
        </p:nvSpPr>
        <p:spPr>
          <a:xfrm>
            <a:off x="5077593" y="3999865"/>
            <a:ext cx="1020327" cy="358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r>
              <a:t>Merit list</a:t>
            </a:r>
          </a:p>
        </p:txBody>
      </p:sp>
      <p:sp>
        <p:nvSpPr>
          <p:cNvPr id="415" name="Shape 415"/>
          <p:cNvSpPr/>
          <p:nvPr/>
        </p:nvSpPr>
        <p:spPr>
          <a:xfrm>
            <a:off x="712282" y="3200121"/>
            <a:ext cx="255360" cy="408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100" b="1" i="1">
                <a:solidFill>
                  <a:srgbClr val="3F6797"/>
                </a:solidFill>
                <a:latin typeface="Seravek"/>
                <a:ea typeface="Seravek"/>
                <a:cs typeface="Seravek"/>
                <a:sym typeface="Seravek"/>
              </a:defRPr>
            </a:lvl1pPr>
          </a:lstStyle>
          <a:p>
            <a:pPr lvl="0">
              <a:defRPr sz="1800" b="0" i="0">
                <a:solidFill>
                  <a:srgbClr val="000000"/>
                </a:solidFill>
              </a:defRPr>
            </a:pPr>
            <a:r>
              <a:rPr sz="2100" b="1" i="1">
                <a:solidFill>
                  <a:srgbClr val="3F6797"/>
                </a:solidFill>
              </a:rPr>
              <a:t>q</a:t>
            </a:r>
          </a:p>
        </p:txBody>
      </p:sp>
      <p:sp>
        <p:nvSpPr>
          <p:cNvPr id="416" name="Shape 416"/>
          <p:cNvSpPr/>
          <p:nvPr/>
        </p:nvSpPr>
        <p:spPr>
          <a:xfrm flipV="1">
            <a:off x="1006328" y="2156618"/>
            <a:ext cx="413897" cy="1"/>
          </a:xfrm>
          <a:prstGeom prst="line">
            <a:avLst/>
          </a:prstGeom>
          <a:ln w="28575">
            <a:solidFill/>
            <a:tailEnd type="triangle"/>
          </a:ln>
        </p:spPr>
        <p:txBody>
          <a:bodyPr lIns="45719" rIns="45719"/>
          <a:lstStyle/>
          <a:p>
            <a:pPr lvl="0" defTabSz="457200">
              <a:defRPr sz="1200">
                <a:latin typeface="+mn-lt"/>
                <a:ea typeface="+mn-ea"/>
                <a:cs typeface="+mn-cs"/>
                <a:sym typeface="Helvetica"/>
              </a:defRPr>
            </a:pPr>
            <a:endParaRPr/>
          </a:p>
        </p:txBody>
      </p:sp>
      <p:sp>
        <p:nvSpPr>
          <p:cNvPr id="417" name="Shape 417"/>
          <p:cNvSpPr/>
          <p:nvPr/>
        </p:nvSpPr>
        <p:spPr>
          <a:xfrm>
            <a:off x="736628" y="1914049"/>
            <a:ext cx="254826" cy="40894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100" b="1" i="1">
                <a:solidFill>
                  <a:srgbClr val="3F6797"/>
                </a:solidFill>
                <a:latin typeface="Seravek"/>
                <a:ea typeface="Seravek"/>
                <a:cs typeface="Seravek"/>
                <a:sym typeface="Seravek"/>
              </a:defRPr>
            </a:lvl1pPr>
          </a:lstStyle>
          <a:p>
            <a:pPr lvl="0">
              <a:defRPr sz="1800" b="0" i="0">
                <a:solidFill>
                  <a:srgbClr val="000000"/>
                </a:solidFill>
              </a:defRPr>
            </a:pPr>
            <a:r>
              <a:rPr sz="2100" b="1" i="1">
                <a:solidFill>
                  <a:srgbClr val="3F6797"/>
                </a:solidFill>
              </a:rPr>
              <a:t>p</a:t>
            </a:r>
          </a:p>
        </p:txBody>
      </p:sp>
      <p:sp>
        <p:nvSpPr>
          <p:cNvPr id="418" name="Shape 418"/>
          <p:cNvSpPr/>
          <p:nvPr/>
        </p:nvSpPr>
        <p:spPr>
          <a:xfrm>
            <a:off x="1024174" y="3449041"/>
            <a:ext cx="413897" cy="1"/>
          </a:xfrm>
          <a:prstGeom prst="line">
            <a:avLst/>
          </a:prstGeom>
          <a:ln w="28575">
            <a:solidFill/>
            <a:tailEnd type="triangle"/>
          </a:ln>
        </p:spPr>
        <p:txBody>
          <a:bodyPr lIns="45719" rIns="45719"/>
          <a:lstStyle/>
          <a:p>
            <a:pPr lvl="0" defTabSz="457200">
              <a:defRPr sz="1200">
                <a:latin typeface="+mn-lt"/>
                <a:ea typeface="+mn-ea"/>
                <a:cs typeface="+mn-cs"/>
                <a:sym typeface="Helvetica"/>
              </a:defRPr>
            </a:pPr>
            <a:endParaRPr/>
          </a:p>
        </p:txBody>
      </p:sp>
      <p:sp>
        <p:nvSpPr>
          <p:cNvPr id="419" name="Shape 419"/>
          <p:cNvSpPr/>
          <p:nvPr/>
        </p:nvSpPr>
        <p:spPr>
          <a:xfrm>
            <a:off x="5600543" y="1863608"/>
            <a:ext cx="255360" cy="40894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100" b="1" i="1">
                <a:solidFill>
                  <a:srgbClr val="3F6797"/>
                </a:solidFill>
                <a:latin typeface="Seravek"/>
                <a:ea typeface="Seravek"/>
                <a:cs typeface="Seravek"/>
                <a:sym typeface="Seravek"/>
              </a:defRPr>
            </a:lvl1pPr>
          </a:lstStyle>
          <a:p>
            <a:pPr lvl="0">
              <a:defRPr sz="1800" b="0" i="0">
                <a:solidFill>
                  <a:srgbClr val="000000"/>
                </a:solidFill>
              </a:defRPr>
            </a:pPr>
            <a:r>
              <a:rPr sz="2100" b="1" i="1">
                <a:solidFill>
                  <a:srgbClr val="3F6797"/>
                </a:solidFill>
              </a:rPr>
              <a:t>q</a:t>
            </a:r>
          </a:p>
        </p:txBody>
      </p:sp>
      <p:sp>
        <p:nvSpPr>
          <p:cNvPr id="420" name="Shape 420"/>
          <p:cNvSpPr/>
          <p:nvPr/>
        </p:nvSpPr>
        <p:spPr>
          <a:xfrm>
            <a:off x="7267592" y="1863608"/>
            <a:ext cx="254826" cy="40894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100" b="1" i="1">
                <a:solidFill>
                  <a:srgbClr val="3F6797"/>
                </a:solidFill>
                <a:latin typeface="Seravek"/>
                <a:ea typeface="Seravek"/>
                <a:cs typeface="Seravek"/>
                <a:sym typeface="Seravek"/>
              </a:defRPr>
            </a:lvl1pPr>
          </a:lstStyle>
          <a:p>
            <a:pPr lvl="0">
              <a:defRPr sz="1800" b="0" i="0">
                <a:solidFill>
                  <a:srgbClr val="000000"/>
                </a:solidFill>
              </a:defRPr>
            </a:pPr>
            <a:r>
              <a:rPr sz="2100" b="1" i="1">
                <a:solidFill>
                  <a:srgbClr val="3F6797"/>
                </a:solidFill>
              </a:rPr>
              <a:t>p</a:t>
            </a:r>
          </a:p>
        </p:txBody>
      </p:sp>
      <p:sp>
        <p:nvSpPr>
          <p:cNvPr id="421" name="Shape 421"/>
          <p:cNvSpPr/>
          <p:nvPr/>
        </p:nvSpPr>
        <p:spPr>
          <a:xfrm>
            <a:off x="1406373" y="3544453"/>
            <a:ext cx="485699" cy="30734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b="1"/>
            </a:lvl1pPr>
          </a:lstStyle>
          <a:p>
            <a:pPr lvl="0">
              <a:defRPr sz="1800" b="0"/>
            </a:pPr>
            <a:r>
              <a:rPr sz="1500" b="1"/>
              <a:t>Ram</a:t>
            </a:r>
          </a:p>
        </p:txBody>
      </p:sp>
      <p:sp>
        <p:nvSpPr>
          <p:cNvPr id="422" name="Shape 422"/>
          <p:cNvSpPr/>
          <p:nvPr/>
        </p:nvSpPr>
        <p:spPr>
          <a:xfrm>
            <a:off x="1246145" y="2366641"/>
            <a:ext cx="680757" cy="30734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b="1"/>
            </a:lvl1pPr>
          </a:lstStyle>
          <a:p>
            <a:pPr lvl="0">
              <a:defRPr sz="1800" b="0"/>
            </a:pPr>
            <a:r>
              <a:rPr sz="1500" b="1"/>
              <a:t>Mohan</a:t>
            </a:r>
          </a:p>
        </p:txBody>
      </p:sp>
      <p:sp>
        <p:nvSpPr>
          <p:cNvPr id="423" name="Shape 423"/>
          <p:cNvSpPr/>
          <p:nvPr/>
        </p:nvSpPr>
        <p:spPr>
          <a:xfrm>
            <a:off x="5268093" y="1447800"/>
            <a:ext cx="2136117" cy="35814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r>
              <a:t>Choice list of </a:t>
            </a:r>
            <a:r>
              <a:rPr sz="1600" b="1"/>
              <a:t>Mohan</a:t>
            </a:r>
          </a:p>
        </p:txBody>
      </p:sp>
      <p:sp>
        <p:nvSpPr>
          <p:cNvPr id="424" name="Shape 424"/>
          <p:cNvSpPr/>
          <p:nvPr/>
        </p:nvSpPr>
        <p:spPr>
          <a:xfrm>
            <a:off x="6186688" y="4043209"/>
            <a:ext cx="1814312" cy="37639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r>
              <a:rPr dirty="0"/>
              <a:t>of </a:t>
            </a:r>
            <a:r>
              <a:rPr dirty="0" err="1"/>
              <a:t>programme</a:t>
            </a:r>
            <a:r>
              <a:rPr dirty="0"/>
              <a:t> </a:t>
            </a:r>
            <a:r>
              <a:rPr b="1" i="1" dirty="0">
                <a:solidFill>
                  <a:srgbClr val="3F6797"/>
                </a:solidFill>
                <a:latin typeface="Seravek"/>
                <a:ea typeface="Seravek"/>
                <a:cs typeface="Seravek"/>
                <a:sym typeface="Seravek"/>
              </a:rPr>
              <a:t>q</a:t>
            </a:r>
            <a:r>
              <a:rPr dirty="0"/>
              <a:t> </a:t>
            </a:r>
          </a:p>
        </p:txBody>
      </p:sp>
      <p:sp>
        <p:nvSpPr>
          <p:cNvPr id="425" name="Shape 425"/>
          <p:cNvSpPr/>
          <p:nvPr/>
        </p:nvSpPr>
        <p:spPr>
          <a:xfrm>
            <a:off x="5485374" y="4615732"/>
            <a:ext cx="485699" cy="30734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b="1"/>
            </a:lvl1pPr>
          </a:lstStyle>
          <a:p>
            <a:pPr lvl="0">
              <a:defRPr sz="1800" b="0"/>
            </a:pPr>
            <a:r>
              <a:rPr sz="1500" b="1"/>
              <a:t>Ram</a:t>
            </a:r>
          </a:p>
        </p:txBody>
      </p:sp>
      <p:sp>
        <p:nvSpPr>
          <p:cNvPr id="426" name="Shape 426"/>
          <p:cNvSpPr/>
          <p:nvPr/>
        </p:nvSpPr>
        <p:spPr>
          <a:xfrm>
            <a:off x="7158983" y="4591603"/>
            <a:ext cx="680757" cy="30734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b="1"/>
            </a:lvl1pPr>
          </a:lstStyle>
          <a:p>
            <a:pPr lvl="0">
              <a:defRPr sz="1800" b="0"/>
            </a:pPr>
            <a:r>
              <a:rPr sz="1500" b="1"/>
              <a:t>Mohan</a:t>
            </a:r>
          </a:p>
        </p:txBody>
      </p:sp>
    </p:spTree>
  </p:cSld>
  <p:clrMapOvr>
    <a:masterClrMapping/>
  </p:clrMapOvr>
  <p:transition spd="med">
    <p:wipe dir="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p:tmAbs val="0"/>
                                  </p:iterate>
                                  <p:childTnLst>
                                    <p:set>
                                      <p:cBhvr>
                                        <p:cTn id="6" fill="hold"/>
                                        <p:tgtEl>
                                          <p:spTgt spid="406"/>
                                        </p:tgtEl>
                                        <p:attrNameLst>
                                          <p:attrName>style.visibility</p:attrName>
                                        </p:attrNameLst>
                                      </p:cBhvr>
                                      <p:to>
                                        <p:strVal val="visible"/>
                                      </p:to>
                                    </p:set>
                                    <p:anim calcmode="lin" valueType="num">
                                      <p:cBhvr>
                                        <p:cTn id="7" dur="500" fill="hold"/>
                                        <p:tgtEl>
                                          <p:spTgt spid="406"/>
                                        </p:tgtEl>
                                        <p:attrNameLst>
                                          <p:attrName>ppt_x</p:attrName>
                                        </p:attrNameLst>
                                      </p:cBhvr>
                                      <p:tavLst>
                                        <p:tav tm="0">
                                          <p:val>
                                            <p:strVal val="#ppt_x"/>
                                          </p:val>
                                        </p:tav>
                                        <p:tav tm="100000">
                                          <p:val>
                                            <p:strVal val="#ppt_x"/>
                                          </p:val>
                                        </p:tav>
                                      </p:tavLst>
                                    </p:anim>
                                    <p:anim calcmode="lin" valueType="num">
                                      <p:cBhvr>
                                        <p:cTn id="8" dur="500" fill="hold"/>
                                        <p:tgtEl>
                                          <p:spTgt spid="4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p:tmAbs val="0"/>
                                  </p:iterate>
                                  <p:childTnLst>
                                    <p:set>
                                      <p:cBhvr>
                                        <p:cTn id="12" fill="hold"/>
                                        <p:tgtEl>
                                          <p:spTgt spid="409"/>
                                        </p:tgtEl>
                                        <p:attrNameLst>
                                          <p:attrName>style.visibility</p:attrName>
                                        </p:attrNameLst>
                                      </p:cBhvr>
                                      <p:to>
                                        <p:strVal val="visible"/>
                                      </p:to>
                                    </p:set>
                                    <p:animEffect transition="in" filter="fade">
                                      <p:cBhvr>
                                        <p:cTn id="13" dur="500"/>
                                        <p:tgtEl>
                                          <p:spTgt spid="409"/>
                                        </p:tgtEl>
                                      </p:cBhvr>
                                    </p:animEffect>
                                  </p:childTnLst>
                                </p:cTn>
                              </p:par>
                            </p:childTnLst>
                          </p:cTn>
                        </p:par>
                        <p:par>
                          <p:cTn id="14" fill="hold">
                            <p:stCondLst>
                              <p:cond delay="500"/>
                            </p:stCondLst>
                            <p:childTnLst>
                              <p:par>
                                <p:cTn id="15" presetID="9" presetClass="entr" presetSubtype="0" fill="hold" grpId="0" nodeType="afterEffect">
                                  <p:stCondLst>
                                    <p:cond delay="0"/>
                                  </p:stCondLst>
                                  <p:iterate>
                                    <p:tmAbs val="0"/>
                                  </p:iterate>
                                  <p:childTnLst>
                                    <p:set>
                                      <p:cBhvr>
                                        <p:cTn id="16" fill="hold"/>
                                        <p:tgtEl>
                                          <p:spTgt spid="422"/>
                                        </p:tgtEl>
                                        <p:attrNameLst>
                                          <p:attrName>style.visibility</p:attrName>
                                        </p:attrNameLst>
                                      </p:cBhvr>
                                      <p:to>
                                        <p:strVal val="visible"/>
                                      </p:to>
                                    </p:set>
                                    <p:animEffect transition="in" filter="dissolve">
                                      <p:cBhvr>
                                        <p:cTn id="17" dur="500"/>
                                        <p:tgtEl>
                                          <p:spTgt spid="4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p:tmAbs val="0"/>
                                  </p:iterate>
                                  <p:childTnLst>
                                    <p:set>
                                      <p:cBhvr>
                                        <p:cTn id="21" fill="hold"/>
                                        <p:tgtEl>
                                          <p:spTgt spid="417"/>
                                        </p:tgtEl>
                                        <p:attrNameLst>
                                          <p:attrName>style.visibility</p:attrName>
                                        </p:attrNameLst>
                                      </p:cBhvr>
                                      <p:to>
                                        <p:strVal val="visible"/>
                                      </p:to>
                                    </p:set>
                                    <p:animEffect transition="in" filter="dissolve">
                                      <p:cBhvr>
                                        <p:cTn id="22" dur="1000"/>
                                        <p:tgtEl>
                                          <p:spTgt spid="417"/>
                                        </p:tgtEl>
                                      </p:cBhvr>
                                    </p:animEffect>
                                  </p:childTnLst>
                                </p:cTn>
                              </p:par>
                            </p:childTnLst>
                          </p:cTn>
                        </p:par>
                        <p:par>
                          <p:cTn id="23" fill="hold">
                            <p:stCondLst>
                              <p:cond delay="1000"/>
                            </p:stCondLst>
                            <p:childTnLst>
                              <p:par>
                                <p:cTn id="24" presetID="22" presetClass="entr" presetSubtype="8" fill="hold" grpId="0" nodeType="afterEffect">
                                  <p:stCondLst>
                                    <p:cond delay="0"/>
                                  </p:stCondLst>
                                  <p:iterate>
                                    <p:tmAbs val="0"/>
                                  </p:iterate>
                                  <p:childTnLst>
                                    <p:set>
                                      <p:cBhvr>
                                        <p:cTn id="25" fill="hold"/>
                                        <p:tgtEl>
                                          <p:spTgt spid="416"/>
                                        </p:tgtEl>
                                        <p:attrNameLst>
                                          <p:attrName>style.visibility</p:attrName>
                                        </p:attrNameLst>
                                      </p:cBhvr>
                                      <p:to>
                                        <p:strVal val="visible"/>
                                      </p:to>
                                    </p:set>
                                    <p:animEffect transition="in" filter="wipe(left)">
                                      <p:cBhvr>
                                        <p:cTn id="26" dur="400"/>
                                        <p:tgtEl>
                                          <p:spTgt spid="4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407"/>
                                        </p:tgtEl>
                                        <p:attrNameLst>
                                          <p:attrName>style.visibility</p:attrName>
                                        </p:attrNameLst>
                                      </p:cBhvr>
                                      <p:to>
                                        <p:strVal val="visible"/>
                                      </p:to>
                                    </p:set>
                                    <p:animEffect transition="in" filter="wipe(left)">
                                      <p:cBhvr>
                                        <p:cTn id="31" dur="1000"/>
                                        <p:tgtEl>
                                          <p:spTgt spid="40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grpId="0" nodeType="clickEffect">
                                  <p:stCondLst>
                                    <p:cond delay="0"/>
                                  </p:stCondLst>
                                  <p:iterate>
                                    <p:tmAbs val="0"/>
                                  </p:iterate>
                                  <p:childTnLst>
                                    <p:set>
                                      <p:cBhvr>
                                        <p:cTn id="35" fill="hold"/>
                                        <p:tgtEl>
                                          <p:spTgt spid="423"/>
                                        </p:tgtEl>
                                        <p:attrNameLst>
                                          <p:attrName>style.visibility</p:attrName>
                                        </p:attrNameLst>
                                      </p:cBhvr>
                                      <p:to>
                                        <p:strVal val="visible"/>
                                      </p:to>
                                    </p:set>
                                    <p:animEffect transition="in" filter="blinds(vertical)">
                                      <p:cBhvr>
                                        <p:cTn id="36" dur="500"/>
                                        <p:tgtEl>
                                          <p:spTgt spid="423"/>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iterate>
                                    <p:tmAbs val="0"/>
                                  </p:iterate>
                                  <p:childTnLst>
                                    <p:set>
                                      <p:cBhvr>
                                        <p:cTn id="40" fill="hold"/>
                                        <p:tgtEl>
                                          <p:spTgt spid="420"/>
                                        </p:tgtEl>
                                        <p:attrNameLst>
                                          <p:attrName>style.visibility</p:attrName>
                                        </p:attrNameLst>
                                      </p:cBhvr>
                                      <p:to>
                                        <p:strVal val="visible"/>
                                      </p:to>
                                    </p:set>
                                    <p:anim calcmode="lin" valueType="num">
                                      <p:cBhvr>
                                        <p:cTn id="41" dur="750" fill="hold"/>
                                        <p:tgtEl>
                                          <p:spTgt spid="420"/>
                                        </p:tgtEl>
                                        <p:attrNameLst>
                                          <p:attrName>ppt_w</p:attrName>
                                        </p:attrNameLst>
                                      </p:cBhvr>
                                      <p:tavLst>
                                        <p:tav tm="0">
                                          <p:val>
                                            <p:fltVal val="0"/>
                                          </p:val>
                                        </p:tav>
                                        <p:tav tm="100000">
                                          <p:val>
                                            <p:strVal val="#ppt_w"/>
                                          </p:val>
                                        </p:tav>
                                      </p:tavLst>
                                    </p:anim>
                                    <p:anim calcmode="lin" valueType="num">
                                      <p:cBhvr>
                                        <p:cTn id="42" dur="750" fill="hold"/>
                                        <p:tgtEl>
                                          <p:spTgt spid="420"/>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iterate>
                                    <p:tmAbs val="0"/>
                                  </p:iterate>
                                  <p:childTnLst>
                                    <p:set>
                                      <p:cBhvr>
                                        <p:cTn id="46" fill="hold"/>
                                        <p:tgtEl>
                                          <p:spTgt spid="419"/>
                                        </p:tgtEl>
                                        <p:attrNameLst>
                                          <p:attrName>style.visibility</p:attrName>
                                        </p:attrNameLst>
                                      </p:cBhvr>
                                      <p:to>
                                        <p:strVal val="visible"/>
                                      </p:to>
                                    </p:set>
                                    <p:anim calcmode="lin" valueType="num">
                                      <p:cBhvr>
                                        <p:cTn id="47" dur="750" fill="hold"/>
                                        <p:tgtEl>
                                          <p:spTgt spid="419"/>
                                        </p:tgtEl>
                                        <p:attrNameLst>
                                          <p:attrName>ppt_w</p:attrName>
                                        </p:attrNameLst>
                                      </p:cBhvr>
                                      <p:tavLst>
                                        <p:tav tm="0">
                                          <p:val>
                                            <p:fltVal val="0"/>
                                          </p:val>
                                        </p:tav>
                                        <p:tav tm="100000">
                                          <p:val>
                                            <p:strVal val="#ppt_w"/>
                                          </p:val>
                                        </p:tav>
                                      </p:tavLst>
                                    </p:anim>
                                    <p:anim calcmode="lin" valueType="num">
                                      <p:cBhvr>
                                        <p:cTn id="48" dur="750" fill="hold"/>
                                        <p:tgtEl>
                                          <p:spTgt spid="419"/>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iterate>
                                    <p:tmAbs val="0"/>
                                  </p:iterate>
                                  <p:childTnLst>
                                    <p:set>
                                      <p:cBhvr>
                                        <p:cTn id="52" fill="hold"/>
                                        <p:tgtEl>
                                          <p:spTgt spid="412"/>
                                        </p:tgtEl>
                                        <p:attrNameLst>
                                          <p:attrName>style.visibility</p:attrName>
                                        </p:attrNameLst>
                                      </p:cBhvr>
                                      <p:to>
                                        <p:strVal val="visible"/>
                                      </p:to>
                                    </p:set>
                                    <p:animEffect transition="in" filter="fade">
                                      <p:cBhvr>
                                        <p:cTn id="53" dur="500"/>
                                        <p:tgtEl>
                                          <p:spTgt spid="412"/>
                                        </p:tgtEl>
                                      </p:cBhvr>
                                    </p:animEffect>
                                  </p:childTnLst>
                                </p:cTn>
                              </p:par>
                            </p:childTnLst>
                          </p:cTn>
                        </p:par>
                        <p:par>
                          <p:cTn id="54" fill="hold">
                            <p:stCondLst>
                              <p:cond delay="500"/>
                            </p:stCondLst>
                            <p:childTnLst>
                              <p:par>
                                <p:cTn id="55" presetID="9" presetClass="entr" presetSubtype="0" fill="hold" grpId="0" nodeType="afterEffect">
                                  <p:stCondLst>
                                    <p:cond delay="0"/>
                                  </p:stCondLst>
                                  <p:iterate>
                                    <p:tmAbs val="0"/>
                                  </p:iterate>
                                  <p:childTnLst>
                                    <p:set>
                                      <p:cBhvr>
                                        <p:cTn id="56" fill="hold"/>
                                        <p:tgtEl>
                                          <p:spTgt spid="421"/>
                                        </p:tgtEl>
                                        <p:attrNameLst>
                                          <p:attrName>style.visibility</p:attrName>
                                        </p:attrNameLst>
                                      </p:cBhvr>
                                      <p:to>
                                        <p:strVal val="visible"/>
                                      </p:to>
                                    </p:set>
                                    <p:animEffect transition="in" filter="dissolve">
                                      <p:cBhvr>
                                        <p:cTn id="57" dur="500"/>
                                        <p:tgtEl>
                                          <p:spTgt spid="42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iterate>
                                    <p:tmAbs val="0"/>
                                  </p:iterate>
                                  <p:childTnLst>
                                    <p:set>
                                      <p:cBhvr>
                                        <p:cTn id="61" fill="hold"/>
                                        <p:tgtEl>
                                          <p:spTgt spid="415"/>
                                        </p:tgtEl>
                                        <p:attrNameLst>
                                          <p:attrName>style.visibility</p:attrName>
                                        </p:attrNameLst>
                                      </p:cBhvr>
                                      <p:to>
                                        <p:strVal val="visible"/>
                                      </p:to>
                                    </p:set>
                                    <p:animEffect transition="in" filter="dissolve">
                                      <p:cBhvr>
                                        <p:cTn id="62" dur="1000"/>
                                        <p:tgtEl>
                                          <p:spTgt spid="415"/>
                                        </p:tgtEl>
                                      </p:cBhvr>
                                    </p:animEffect>
                                  </p:childTnLst>
                                </p:cTn>
                              </p:par>
                            </p:childTnLst>
                          </p:cTn>
                        </p:par>
                        <p:par>
                          <p:cTn id="63" fill="hold">
                            <p:stCondLst>
                              <p:cond delay="1000"/>
                            </p:stCondLst>
                            <p:childTnLst>
                              <p:par>
                                <p:cTn id="64" presetID="22" presetClass="entr" presetSubtype="8" fill="hold" grpId="0" nodeType="afterEffect">
                                  <p:stCondLst>
                                    <p:cond delay="0"/>
                                  </p:stCondLst>
                                  <p:iterate>
                                    <p:tmAbs val="0"/>
                                  </p:iterate>
                                  <p:childTnLst>
                                    <p:set>
                                      <p:cBhvr>
                                        <p:cTn id="65" fill="hold"/>
                                        <p:tgtEl>
                                          <p:spTgt spid="418"/>
                                        </p:tgtEl>
                                        <p:attrNameLst>
                                          <p:attrName>style.visibility</p:attrName>
                                        </p:attrNameLst>
                                      </p:cBhvr>
                                      <p:to>
                                        <p:strVal val="visible"/>
                                      </p:to>
                                    </p:set>
                                    <p:animEffect transition="in" filter="wipe(left)">
                                      <p:cBhvr>
                                        <p:cTn id="66" dur="400"/>
                                        <p:tgtEl>
                                          <p:spTgt spid="4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iterate>
                                    <p:tmAbs val="0"/>
                                  </p:iterate>
                                  <p:childTnLst>
                                    <p:set>
                                      <p:cBhvr>
                                        <p:cTn id="70" fill="hold"/>
                                        <p:tgtEl>
                                          <p:spTgt spid="413"/>
                                        </p:tgtEl>
                                        <p:attrNameLst>
                                          <p:attrName>style.visibility</p:attrName>
                                        </p:attrNameLst>
                                      </p:cBhvr>
                                      <p:to>
                                        <p:strVal val="visible"/>
                                      </p:to>
                                    </p:set>
                                    <p:animEffect transition="in" filter="wipe(left)">
                                      <p:cBhvr>
                                        <p:cTn id="71" dur="1000"/>
                                        <p:tgtEl>
                                          <p:spTgt spid="413"/>
                                        </p:tgtEl>
                                      </p:cBhvr>
                                    </p:animEffect>
                                  </p:childTnLst>
                                </p:cTn>
                              </p:par>
                            </p:childTnLst>
                          </p:cTn>
                        </p:par>
                        <p:par>
                          <p:cTn id="72" fill="hold">
                            <p:stCondLst>
                              <p:cond delay="1000"/>
                            </p:stCondLst>
                            <p:childTnLst>
                              <p:par>
                                <p:cTn id="73" presetID="3" presetClass="entr" presetSubtype="5" fill="hold" grpId="0" nodeType="afterEffect">
                                  <p:stCondLst>
                                    <p:cond delay="0"/>
                                  </p:stCondLst>
                                  <p:iterate>
                                    <p:tmAbs val="0"/>
                                  </p:iterate>
                                  <p:childTnLst>
                                    <p:set>
                                      <p:cBhvr>
                                        <p:cTn id="74" fill="hold"/>
                                        <p:tgtEl>
                                          <p:spTgt spid="414"/>
                                        </p:tgtEl>
                                        <p:attrNameLst>
                                          <p:attrName>style.visibility</p:attrName>
                                        </p:attrNameLst>
                                      </p:cBhvr>
                                      <p:to>
                                        <p:strVal val="visible"/>
                                      </p:to>
                                    </p:set>
                                    <p:animEffect transition="in" filter="blinds(vertical)">
                                      <p:cBhvr>
                                        <p:cTn id="75" dur="500"/>
                                        <p:tgtEl>
                                          <p:spTgt spid="4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iterate>
                                    <p:tmAbs val="0"/>
                                  </p:iterate>
                                  <p:childTnLst>
                                    <p:set>
                                      <p:cBhvr>
                                        <p:cTn id="79" fill="hold"/>
                                        <p:tgtEl>
                                          <p:spTgt spid="426"/>
                                        </p:tgtEl>
                                        <p:attrNameLst>
                                          <p:attrName>style.visibility</p:attrName>
                                        </p:attrNameLst>
                                      </p:cBhvr>
                                      <p:to>
                                        <p:strVal val="visible"/>
                                      </p:to>
                                    </p:set>
                                    <p:animEffect transition="in" filter="wipe(left)">
                                      <p:cBhvr>
                                        <p:cTn id="80" dur="600"/>
                                        <p:tgtEl>
                                          <p:spTgt spid="426"/>
                                        </p:tgtEl>
                                      </p:cBhvr>
                                    </p:animEffect>
                                  </p:childTnLst>
                                </p:cTn>
                              </p:par>
                            </p:childTnLst>
                          </p:cTn>
                        </p:par>
                        <p:par>
                          <p:cTn id="81" fill="hold">
                            <p:stCondLst>
                              <p:cond delay="600"/>
                            </p:stCondLst>
                            <p:childTnLst>
                              <p:par>
                                <p:cTn id="82" presetID="22" presetClass="entr" presetSubtype="8" fill="hold" grpId="0" nodeType="afterEffect">
                                  <p:stCondLst>
                                    <p:cond delay="0"/>
                                  </p:stCondLst>
                                  <p:iterate>
                                    <p:tmAbs val="0"/>
                                  </p:iterate>
                                  <p:childTnLst>
                                    <p:set>
                                      <p:cBhvr>
                                        <p:cTn id="83" fill="hold"/>
                                        <p:tgtEl>
                                          <p:spTgt spid="425"/>
                                        </p:tgtEl>
                                        <p:attrNameLst>
                                          <p:attrName>style.visibility</p:attrName>
                                        </p:attrNameLst>
                                      </p:cBhvr>
                                      <p:to>
                                        <p:strVal val="visible"/>
                                      </p:to>
                                    </p:set>
                                    <p:animEffect transition="in" filter="wipe(left)">
                                      <p:cBhvr>
                                        <p:cTn id="84" dur="600"/>
                                        <p:tgtEl>
                                          <p:spTgt spid="42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5" fill="hold" grpId="0" nodeType="clickEffect">
                                  <p:stCondLst>
                                    <p:cond delay="0"/>
                                  </p:stCondLst>
                                  <p:iterate>
                                    <p:tmAbs val="0"/>
                                  </p:iterate>
                                  <p:childTnLst>
                                    <p:set>
                                      <p:cBhvr>
                                        <p:cTn id="88" fill="hold"/>
                                        <p:tgtEl>
                                          <p:spTgt spid="424"/>
                                        </p:tgtEl>
                                        <p:attrNameLst>
                                          <p:attrName>style.visibility</p:attrName>
                                        </p:attrNameLst>
                                      </p:cBhvr>
                                      <p:to>
                                        <p:strVal val="visible"/>
                                      </p:to>
                                    </p:set>
                                    <p:animEffect transition="in" filter="blinds(vertical)">
                                      <p:cBhvr>
                                        <p:cTn id="89" dur="500"/>
                                        <p:tgtEl>
                                          <p:spTgt spid="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animBg="1" advAuto="0"/>
      <p:bldP spid="407" grpId="0" animBg="1" advAuto="0"/>
      <p:bldP spid="409" grpId="0" animBg="1" advAuto="0"/>
      <p:bldP spid="412" grpId="0" animBg="1" advAuto="0"/>
      <p:bldP spid="413" grpId="0" animBg="1" advAuto="0"/>
      <p:bldP spid="414" grpId="0" animBg="1" advAuto="0"/>
      <p:bldP spid="415" grpId="0" animBg="1" advAuto="0"/>
      <p:bldP spid="416" grpId="0" animBg="1" advAuto="0"/>
      <p:bldP spid="417" grpId="0" animBg="1" advAuto="0"/>
      <p:bldP spid="418" grpId="0" animBg="1" advAuto="0"/>
      <p:bldP spid="419" grpId="0" animBg="1" advAuto="0"/>
      <p:bldP spid="420" grpId="0" animBg="1" advAuto="0"/>
      <p:bldP spid="421" grpId="0" animBg="1" advAuto="0"/>
      <p:bldP spid="422" grpId="0" animBg="1" advAuto="0"/>
      <p:bldP spid="423" grpId="0" animBg="1" advAuto="0"/>
      <p:bldP spid="424" grpId="0" animBg="1" advAuto="0"/>
      <p:bldP spid="425" grpId="0" animBg="1" advAuto="0"/>
      <p:bldP spid="426"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0461-26F0-B346-B1A7-1AD2A0BEDA74}"/>
              </a:ext>
            </a:extLst>
          </p:cNvPr>
          <p:cNvSpPr>
            <a:spLocks noGrp="1"/>
          </p:cNvSpPr>
          <p:nvPr>
            <p:ph type="title"/>
          </p:nvPr>
        </p:nvSpPr>
        <p:spPr/>
        <p:txBody>
          <a:bodyPr/>
          <a:lstStyle/>
          <a:p>
            <a:r>
              <a:rPr lang="en-US" b="1" dirty="0">
                <a:solidFill>
                  <a:srgbClr val="006C31"/>
                </a:solidFill>
              </a:rPr>
              <a:t>Homework</a:t>
            </a:r>
            <a:endParaRPr lang="en-US" dirty="0"/>
          </a:p>
        </p:txBody>
      </p:sp>
      <p:sp>
        <p:nvSpPr>
          <p:cNvPr id="3" name="Content Placeholder 2">
            <a:extLst>
              <a:ext uri="{FF2B5EF4-FFF2-40B4-BE49-F238E27FC236}">
                <a16:creationId xmlns:a16="http://schemas.microsoft.com/office/drawing/2014/main" id="{4EFF7787-5B6D-5845-8E72-6175FE3113C4}"/>
              </a:ext>
            </a:extLst>
          </p:cNvPr>
          <p:cNvSpPr>
            <a:spLocks noGrp="1"/>
          </p:cNvSpPr>
          <p:nvPr>
            <p:ph idx="1"/>
          </p:nvPr>
        </p:nvSpPr>
        <p:spPr/>
        <p:txBody>
          <a:bodyPr/>
          <a:lstStyle/>
          <a:p>
            <a:r>
              <a:rPr lang="en-US" sz="2400" dirty="0"/>
              <a:t>Make sincere attempts to write a neat pseudocode of the algorithm. </a:t>
            </a:r>
          </a:p>
          <a:p>
            <a:pPr marL="0" indent="0">
              <a:buNone/>
            </a:pPr>
            <a:endParaRPr lang="en-US" sz="2400" dirty="0"/>
          </a:p>
          <a:p>
            <a:pPr marL="0" indent="0">
              <a:buNone/>
            </a:pPr>
            <a:endParaRPr lang="en-US" sz="2400" dirty="0"/>
          </a:p>
          <a:p>
            <a:pPr marL="0" indent="0">
              <a:buNone/>
            </a:pPr>
            <a:r>
              <a:rPr lang="en-US" sz="2400" dirty="0"/>
              <a:t>One such pseudocode is given on the following slide.</a:t>
            </a:r>
          </a:p>
        </p:txBody>
      </p:sp>
      <p:sp>
        <p:nvSpPr>
          <p:cNvPr id="4" name="Slide Number Placeholder 3">
            <a:extLst>
              <a:ext uri="{FF2B5EF4-FFF2-40B4-BE49-F238E27FC236}">
                <a16:creationId xmlns:a16="http://schemas.microsoft.com/office/drawing/2014/main" id="{862E2FFB-F993-704F-9D49-BEE6528BEBFB}"/>
              </a:ext>
            </a:extLst>
          </p:cNvPr>
          <p:cNvSpPr>
            <a:spLocks noGrp="1"/>
          </p:cNvSpPr>
          <p:nvPr>
            <p:ph type="sldNum" sz="quarter" idx="12"/>
          </p:nvPr>
        </p:nvSpPr>
        <p:spPr/>
        <p:txBody>
          <a:bodyPr/>
          <a:lstStyle/>
          <a:p>
            <a:pPr>
              <a:defRPr/>
            </a:pPr>
            <a:fld id="{147D3F34-CCFE-4664-990B-25D48250FF76}" type="slidenum">
              <a:rPr lang="en-US" smtClean="0"/>
              <a:pPr>
                <a:defRPr/>
              </a:pPr>
              <a:t>40</a:t>
            </a:fld>
            <a:endParaRPr lang="en-US"/>
          </a:p>
        </p:txBody>
      </p:sp>
    </p:spTree>
    <p:extLst>
      <p:ext uri="{BB962C8B-B14F-4D97-AF65-F5344CB8AC3E}">
        <p14:creationId xmlns:p14="http://schemas.microsoft.com/office/powerpoint/2010/main" val="236860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Divide and Conquer based algorithm</a:t>
            </a:r>
            <a:br>
              <a:rPr lang="en-US" sz="3200" b="1" dirty="0"/>
            </a:br>
            <a:br>
              <a:rPr lang="en-US" sz="3200" b="1" dirty="0"/>
            </a:b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440363"/>
              </a:xfrm>
            </p:spPr>
            <p:txBody>
              <a:bodyPr/>
              <a:lstStyle/>
              <a:p>
                <a:pPr marL="0" indent="0">
                  <a:buNone/>
                </a:pPr>
                <a:r>
                  <a:rPr lang="en-US" sz="1600" b="1" dirty="0">
                    <a:solidFill>
                      <a:srgbClr val="7030A0"/>
                    </a:solidFill>
                  </a:rPr>
                  <a:t>CP-Distance</a:t>
                </a:r>
                <a:r>
                  <a:rPr lang="en-US" sz="1600" dirty="0"/>
                  <a:t>(</a:t>
                </a:r>
                <a14:m>
                  <m:oMath xmlns:m="http://schemas.openxmlformats.org/officeDocument/2006/math">
                    <m:r>
                      <a:rPr lang="en-US" sz="1600" i="1">
                        <a:latin typeface="Cambria Math"/>
                      </a:rPr>
                      <m:t>𝑃</m:t>
                    </m:r>
                  </m:oMath>
                </a14:m>
                <a:r>
                  <a:rPr lang="en-US" sz="1600" dirty="0"/>
                  <a:t>) </a:t>
                </a:r>
              </a:p>
              <a:p>
                <a:pPr marL="0" indent="0">
                  <a:buNone/>
                </a:pPr>
                <a:r>
                  <a:rPr lang="en-US" sz="1600" dirty="0"/>
                  <a:t>{   </a:t>
                </a:r>
                <a:r>
                  <a:rPr lang="en-US" sz="1600" b="1" dirty="0"/>
                  <a:t>If</a:t>
                </a:r>
                <a:r>
                  <a:rPr lang="en-US" sz="1600" dirty="0"/>
                  <a:t> (| </a:t>
                </a:r>
                <a14:m>
                  <m:oMath xmlns:m="http://schemas.openxmlformats.org/officeDocument/2006/math">
                    <m:r>
                      <a:rPr lang="en-US" sz="1600" i="1">
                        <a:latin typeface="Cambria Math"/>
                      </a:rPr>
                      <m:t>𝑃</m:t>
                    </m:r>
                    <m:r>
                      <a:rPr lang="en-US" sz="1600" i="1">
                        <a:latin typeface="Cambria Math"/>
                      </a:rPr>
                      <m:t> </m:t>
                    </m:r>
                  </m:oMath>
                </a14:m>
                <a:r>
                  <a:rPr lang="en-US" sz="1600" dirty="0"/>
                  <a:t>|=1 ) return (</a:t>
                </a:r>
                <a14:m>
                  <m:oMath xmlns:m="http://schemas.openxmlformats.org/officeDocument/2006/math">
                    <m:r>
                      <a:rPr lang="en-US" sz="1600" i="1" smtClean="0">
                        <a:latin typeface="Cambria Math"/>
                        <a:ea typeface="Cambria Math"/>
                      </a:rPr>
                      <m:t>∞</m:t>
                    </m:r>
                  </m:oMath>
                </a14:m>
                <a:r>
                  <a:rPr lang="en-US" sz="1600" dirty="0"/>
                  <a:t>, </a:t>
                </a:r>
                <a14:m>
                  <m:oMath xmlns:m="http://schemas.openxmlformats.org/officeDocument/2006/math">
                    <m:r>
                      <a:rPr lang="en-US" sz="1600" i="1">
                        <a:latin typeface="Cambria Math"/>
                      </a:rPr>
                      <m:t>𝑃</m:t>
                    </m:r>
                  </m:oMath>
                </a14:m>
                <a:r>
                  <a:rPr lang="en-US" sz="1600" dirty="0"/>
                  <a:t>);</a:t>
                </a:r>
              </a:p>
              <a:p>
                <a:pPr marL="0" indent="0">
                  <a:buNone/>
                </a:pPr>
                <a:r>
                  <a:rPr lang="en-US" sz="1600" dirty="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a:rPr>
                          <m:t>𝑝</m:t>
                        </m:r>
                      </m:e>
                      <m:sub>
                        <m:r>
                          <a:rPr lang="en-US" sz="1600" b="0" i="1" smtClean="0">
                            <a:latin typeface="Cambria Math"/>
                          </a:rPr>
                          <m:t>𝑚𝑒𝑑</m:t>
                        </m:r>
                      </m:sub>
                    </m:sSub>
                    <m:r>
                      <a:rPr lang="en-US" sz="1600" i="1">
                        <a:latin typeface="Cambria Math"/>
                      </a:rPr>
                      <m:t> </m:t>
                    </m:r>
                  </m:oMath>
                </a14:m>
                <a:r>
                  <a:rPr lang="en-US" sz="1600" dirty="0">
                    <a:sym typeface="Wingdings" pitchFamily="2" charset="2"/>
                  </a:rPr>
                  <a:t></a:t>
                </a:r>
                <a:r>
                  <a:rPr lang="en-US" sz="1600" dirty="0"/>
                  <a:t>Compute </a:t>
                </a:r>
                <a14:m>
                  <m:oMath xmlns:m="http://schemas.openxmlformats.org/officeDocument/2006/math">
                    <m:r>
                      <a:rPr lang="en-US" sz="1600" b="0" i="1" smtClean="0">
                        <a:solidFill>
                          <a:schemeClr val="tx1"/>
                        </a:solidFill>
                        <a:latin typeface="Cambria Math"/>
                      </a:rPr>
                      <m:t>𝑥</m:t>
                    </m:r>
                  </m:oMath>
                </a14:m>
                <a:r>
                  <a:rPr lang="en-US" sz="1600" dirty="0"/>
                  <a:t>-median of </a:t>
                </a:r>
                <a14:m>
                  <m:oMath xmlns:m="http://schemas.openxmlformats.org/officeDocument/2006/math">
                    <m:r>
                      <a:rPr lang="en-US" sz="1600" i="1">
                        <a:latin typeface="Cambria Math"/>
                      </a:rPr>
                      <m:t>𝑃</m:t>
                    </m:r>
                  </m:oMath>
                </a14:m>
                <a:r>
                  <a:rPr lang="en-US" sz="1600" dirty="0"/>
                  <a:t>;</a:t>
                </a:r>
              </a:p>
              <a:p>
                <a:pPr marL="0" indent="0">
                  <a:buNone/>
                </a:pPr>
                <a:r>
                  <a:rPr lang="en-US" sz="1600" b="0" dirty="0"/>
                  <a:t>           </a:t>
                </a:r>
                <a14:m>
                  <m:oMath xmlns:m="http://schemas.openxmlformats.org/officeDocument/2006/math">
                    <m:r>
                      <a:rPr lang="en-US" sz="1600" b="0" i="0"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𝐿</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𝑅</m:t>
                        </m:r>
                      </m:sub>
                    </m:sSub>
                    <m:r>
                      <a:rPr lang="en-US" sz="1600" b="0" i="1" smtClean="0">
                        <a:latin typeface="Cambria Math"/>
                      </a:rPr>
                      <m:t>)</m:t>
                    </m:r>
                  </m:oMath>
                </a14:m>
                <a:r>
                  <a:rPr lang="en-US" sz="1600" dirty="0">
                    <a:sym typeface="Wingdings" pitchFamily="2" charset="2"/>
                  </a:rPr>
                  <a:t>Split-by-</a:t>
                </a:r>
                <a14:m>
                  <m:oMath xmlns:m="http://schemas.openxmlformats.org/officeDocument/2006/math">
                    <m:r>
                      <a:rPr lang="en-US" sz="1600" i="1" smtClean="0">
                        <a:solidFill>
                          <a:schemeClr val="tx1"/>
                        </a:solidFill>
                        <a:latin typeface="Cambria Math"/>
                      </a:rPr>
                      <m:t>𝑥</m:t>
                    </m:r>
                  </m:oMath>
                </a14:m>
                <a:r>
                  <a:rPr lang="en-US" sz="1600" dirty="0">
                    <a:sym typeface="Wingdings" pitchFamily="2" charset="2"/>
                  </a:rPr>
                  <a:t>-median(</a:t>
                </a:r>
                <a14:m>
                  <m:oMath xmlns:m="http://schemas.openxmlformats.org/officeDocument/2006/math">
                    <m:r>
                      <a:rPr lang="en-US" sz="1600" i="1">
                        <a:latin typeface="Cambria Math"/>
                      </a:rPr>
                      <m:t>𝑃</m:t>
                    </m:r>
                  </m:oMath>
                </a14:m>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𝑳</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t>) </a:t>
                </a:r>
                <a:r>
                  <a:rPr lang="en-US" sz="1600" dirty="0">
                    <a:sym typeface="Wingdings" pitchFamily="2" charset="2"/>
                  </a:rPr>
                  <a:t>;</a:t>
                </a:r>
              </a:p>
              <a:p>
                <a:pPr marL="0" indent="0">
                  <a:buNone/>
                </a:pPr>
                <a:r>
                  <a:rPr lang="en-US" sz="1600" b="1" dirty="0">
                    <a:solidFill>
                      <a:srgbClr val="0070C0"/>
                    </a:solidFill>
                  </a:rPr>
                  <a:t>           </a:t>
                </a:r>
                <a:r>
                  <a:rPr lang="en-US" sz="1600" dirty="0">
                    <a:sym typeface="Wingdings" pitchFamily="2" charset="2"/>
                  </a:rPr>
                  <a:t>(</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t>) </a:t>
                </a:r>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r>
                      <a:rPr lang="en-US" sz="1600" b="1" i="1" smtClean="0">
                        <a:solidFill>
                          <a:srgbClr val="0070C0"/>
                        </a:solidFill>
                        <a:latin typeface="Cambria Math"/>
                      </a:rPr>
                      <m:t>𝜹</m:t>
                    </m:r>
                  </m:oMath>
                </a14:m>
                <a:r>
                  <a:rPr lang="en-US" sz="1600" dirty="0">
                    <a:sym typeface="Wingdings" pitchFamily="2" charset="2"/>
                  </a:rPr>
                  <a:t> min(</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a:solidFill>
                              <a:srgbClr val="0070C0"/>
                            </a:solidFill>
                            <a:latin typeface="Cambria Math"/>
                          </a:rPr>
                          <m:t>𝑳</m:t>
                        </m:r>
                      </m:sub>
                    </m:sSub>
                  </m:oMath>
                </a14:m>
                <a:r>
                  <a:rPr lang="en-US" sz="1600" dirty="0">
                    <a:sym typeface="Wingdings" pitchFamily="2" charset="2"/>
                  </a:rPr>
                  <a:t>,</a:t>
                </a: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r>
                  <a:rPr lang="en-US" sz="1600" b="1" dirty="0">
                    <a:sym typeface="Wingdings" pitchFamily="2" charset="2"/>
                  </a:rPr>
                  <a:t>  </a:t>
                </a:r>
                <a14:m>
                  <m:oMath xmlns:m="http://schemas.openxmlformats.org/officeDocument/2006/math">
                    <m:r>
                      <a:rPr lang="en-US" sz="1600" i="1">
                        <a:latin typeface="Cambria Math"/>
                      </a:rPr>
                      <m:t>𝑃</m:t>
                    </m:r>
                    <m:r>
                      <a:rPr lang="en-US" sz="1600" i="1">
                        <a:latin typeface="Cambria Math"/>
                      </a:rPr>
                      <m:t>′</m:t>
                    </m:r>
                  </m:oMath>
                </a14:m>
                <a:r>
                  <a:rPr lang="en-US" sz="1600" b="1" dirty="0">
                    <a:sym typeface="Wingdings" pitchFamily="2" charset="2"/>
                  </a:rPr>
                  <a:t> </a:t>
                </a:r>
                <a14:m>
                  <m:oMath xmlns:m="http://schemas.openxmlformats.org/officeDocument/2006/math">
                    <m:r>
                      <a:rPr lang="en-US" sz="1600" b="0" i="1" smtClean="0">
                        <a:latin typeface="Cambria Math"/>
                      </a:rPr>
                      <m:t>𝑦</m:t>
                    </m:r>
                  </m:oMath>
                </a14:m>
                <a:r>
                  <a:rPr lang="en-US" sz="1600" b="1" dirty="0">
                    <a:sym typeface="Wingdings" pitchFamily="2" charset="2"/>
                  </a:rPr>
                  <a:t>-Merge</a:t>
                </a:r>
                <a:r>
                  <a:rPr lang="en-US" sz="1600" dirty="0">
                    <a:sym typeface="Wingdings" pitchFamily="2" charset="2"/>
                  </a:rPr>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𝐿</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𝑅</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While</a:t>
                </a:r>
                <a:r>
                  <a:rPr lang="en-US" sz="1600" dirty="0">
                    <a:sym typeface="Wingdings" pitchFamily="2" charset="2"/>
                  </a:rPr>
                  <a: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r>
                      <a:rPr lang="en-US" sz="1600" i="1">
                        <a:latin typeface="Cambria Math"/>
                      </a:rPr>
                      <m:t>≠</m:t>
                    </m:r>
                    <m:r>
                      <a:rPr lang="en-US" sz="1600" b="0" i="1" smtClean="0">
                        <a:latin typeface="Cambria Math"/>
                      </a:rPr>
                      <m:t>∅</m:t>
                    </m:r>
                  </m:oMath>
                </a14:m>
                <a:r>
                  <a:rPr lang="en-US" sz="1600" dirty="0">
                    <a:sym typeface="Wingdings" pitchFamily="2" charset="2"/>
                  </a:rPr>
                  <a:t>  and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b="0" i="1" smtClean="0">
                            <a:latin typeface="Cambria Math"/>
                          </a:rPr>
                          <m:t>𝑅</m:t>
                        </m:r>
                      </m:sub>
                    </m:sSub>
                    <m:r>
                      <a:rPr lang="en-US" sz="1600" i="1">
                        <a:latin typeface="Cambria Math"/>
                      </a:rPr>
                      <m:t>≠∅</m:t>
                    </m:r>
                  </m:oMath>
                </a14:m>
                <a:r>
                  <a:rPr lang="en-US" sz="1600" dirty="0">
                    <a:sym typeface="Wingdings" pitchFamily="2" charset="2"/>
                  </a:rPr>
                  <a:t> )</a:t>
                </a:r>
                <a:r>
                  <a:rPr lang="en-US" sz="1600" b="1" dirty="0">
                    <a:sym typeface="Wingdings" pitchFamily="2" charset="2"/>
                  </a:rPr>
                  <a:t>      </a:t>
                </a:r>
              </a:p>
              <a:p>
                <a:pPr marL="0" indent="0">
                  <a:buNone/>
                </a:pPr>
                <a:r>
                  <a:rPr lang="en-US" sz="1600" dirty="0">
                    <a:sym typeface="Wingdings" pitchFamily="2" charset="2"/>
                  </a:rPr>
                  <a:t>                    </a:t>
                </a:r>
                <a:r>
                  <a:rPr lang="en-US" sz="1600" b="1" dirty="0">
                    <a:sym typeface="Wingdings" pitchFamily="2" charset="2"/>
                  </a:rPr>
                  <a:t>{</a:t>
                </a:r>
                <a:r>
                  <a:rPr lang="en-US" sz="1600" dirty="0">
                    <a:sym typeface="Wingdings" pitchFamily="2" charset="2"/>
                  </a:rPr>
                  <a:t>    </a:t>
                </a:r>
                <a14:m>
                  <m:oMath xmlns:m="http://schemas.openxmlformats.org/officeDocument/2006/math">
                    <m:r>
                      <a:rPr lang="en-US" sz="1600" b="0" i="1" smtClean="0">
                        <a:latin typeface="Cambria Math"/>
                      </a:rPr>
                      <m:t>𝑎</m:t>
                    </m:r>
                  </m:oMath>
                </a14:m>
                <a:r>
                  <a:rPr lang="en-US" sz="1600" dirty="0">
                    <a:sym typeface="Wingdings" pitchFamily="2" charset="2"/>
                  </a:rPr>
                  <a:t>first(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 ; </a:t>
                </a:r>
                <a14:m>
                  <m:oMath xmlns:m="http://schemas.openxmlformats.org/officeDocument/2006/math">
                    <m:r>
                      <a:rPr lang="en-US" sz="1600" b="0" i="1" smtClean="0">
                        <a:latin typeface="Cambria Math"/>
                      </a:rPr>
                      <m:t>𝑏</m:t>
                    </m:r>
                  </m:oMath>
                </a14:m>
                <a:r>
                  <a:rPr lang="en-US" sz="1600" dirty="0">
                    <a:sym typeface="Wingdings" pitchFamily="2" charset="2"/>
                  </a:rPr>
                  <a:t>first(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b="0" i="1" smtClean="0">
                            <a:latin typeface="Cambria Math"/>
                          </a:rPr>
                          <m:t>𝑅</m:t>
                        </m:r>
                      </m:sub>
                    </m:sSub>
                  </m:oMath>
                </a14:m>
                <a:r>
                  <a:rPr lang="en-US" sz="1600" dirty="0">
                    <a:sym typeface="Wingdings" pitchFamily="2" charset="2"/>
                  </a:rPr>
                  <a:t>); </a:t>
                </a:r>
              </a:p>
              <a:p>
                <a:pPr marL="0" indent="0">
                  <a:buNone/>
                </a:pPr>
                <a:r>
                  <a:rPr lang="en-US" sz="1600" dirty="0">
                    <a:sym typeface="Wingdings" pitchFamily="2" charset="2"/>
                  </a:rPr>
                  <a:t>                          </a:t>
                </a:r>
                <a:r>
                  <a:rPr lang="en-US" sz="1600" b="1" dirty="0">
                    <a:sym typeface="Wingdings" pitchFamily="2" charset="2"/>
                  </a:rPr>
                  <a:t>If</a:t>
                </a:r>
                <a:r>
                  <a:rPr lang="en-US" sz="1600" dirty="0">
                    <a:sym typeface="Wingdings" pitchFamily="2" charset="2"/>
                  </a:rPr>
                  <a:t>( </a:t>
                </a:r>
                <a:r>
                  <a:rPr lang="en-US" sz="1600" dirty="0">
                    <a:solidFill>
                      <a:srgbClr val="C00000"/>
                    </a:solidFill>
                    <a:sym typeface="Wingdings" pitchFamily="2" charset="2"/>
                  </a:rPr>
                  <a:t>y</a:t>
                </a:r>
                <a:r>
                  <a:rPr lang="en-US" sz="1600" dirty="0">
                    <a:sym typeface="Wingdings" pitchFamily="2" charset="2"/>
                  </a:rPr>
                  <a:t>(</a:t>
                </a:r>
                <a14:m>
                  <m:oMath xmlns:m="http://schemas.openxmlformats.org/officeDocument/2006/math">
                    <m:r>
                      <a:rPr lang="en-US" sz="1600" i="1">
                        <a:latin typeface="Cambria Math"/>
                      </a:rPr>
                      <m:t>𝑎</m:t>
                    </m:r>
                  </m:oMath>
                </a14:m>
                <a:r>
                  <a:rPr lang="en-US" sz="1600" dirty="0">
                    <a:sym typeface="Wingdings" pitchFamily="2" charset="2"/>
                  </a:rPr>
                  <a:t>)  </a:t>
                </a:r>
                <a14:m>
                  <m:oMath xmlns:m="http://schemas.openxmlformats.org/officeDocument/2006/math">
                    <m:r>
                      <a:rPr lang="en-US" sz="1600" i="1" smtClean="0">
                        <a:latin typeface="Cambria Math"/>
                        <a:ea typeface="Cambria Math"/>
                        <a:sym typeface="Wingdings" pitchFamily="2" charset="2"/>
                      </a:rPr>
                      <m:t>≤</m:t>
                    </m:r>
                  </m:oMath>
                </a14:m>
                <a:r>
                  <a:rPr lang="en-US" sz="1600" dirty="0">
                    <a:solidFill>
                      <a:srgbClr val="C00000"/>
                    </a:solidFill>
                    <a:sym typeface="Wingdings" pitchFamily="2" charset="2"/>
                  </a:rPr>
                  <a:t> y</a:t>
                </a:r>
                <a:r>
                  <a:rPr lang="en-US" sz="1600" dirty="0">
                    <a:sym typeface="Wingdings" pitchFamily="2" charset="2"/>
                  </a:rPr>
                  <a:t>(</a:t>
                </a:r>
                <a14:m>
                  <m:oMath xmlns:m="http://schemas.openxmlformats.org/officeDocument/2006/math">
                    <m:r>
                      <a:rPr lang="en-US" sz="1600" b="0" i="1" smtClean="0">
                        <a:latin typeface="Cambria Math"/>
                      </a:rPr>
                      <m:t>𝑏</m:t>
                    </m:r>
                  </m:oMath>
                </a14:m>
                <a:r>
                  <a:rPr lang="en-US" sz="1600" dirty="0">
                    <a:sym typeface="Wingdings" pitchFamily="2" charset="2"/>
                  </a:rPr>
                  <a:t>) ) </a:t>
                </a:r>
                <a:endParaRPr lang="en-US" sz="1600" b="1" dirty="0">
                  <a:sym typeface="Wingdings" pitchFamily="2" charset="2"/>
                </a:endParaRPr>
              </a:p>
              <a:p>
                <a:pPr marL="0" indent="0">
                  <a:buNone/>
                </a:pPr>
                <a:r>
                  <a:rPr lang="en-US" sz="1600" b="1" dirty="0">
                    <a:sym typeface="Wingdings" pitchFamily="2" charset="2"/>
                  </a:rPr>
                  <a:t>                         {          </a:t>
                </a:r>
                <a:r>
                  <a:rPr lang="en-US" sz="1600" dirty="0">
                    <a:sym typeface="Wingdings" pitchFamily="2" charset="2"/>
                  </a:rPr>
                  <a:t>Compute distance from </a:t>
                </a:r>
                <a14:m>
                  <m:oMath xmlns:m="http://schemas.openxmlformats.org/officeDocument/2006/math">
                    <m:r>
                      <a:rPr lang="en-US" sz="1600" b="0" i="1" smtClean="0">
                        <a:latin typeface="Cambria Math"/>
                      </a:rPr>
                      <m:t>𝑎</m:t>
                    </m:r>
                    <m:r>
                      <a:rPr lang="en-US" sz="1600" i="1">
                        <a:latin typeface="Cambria Math"/>
                      </a:rPr>
                      <m:t> </m:t>
                    </m:r>
                  </m:oMath>
                </a14:m>
                <a:r>
                  <a:rPr lang="en-US" sz="1600" dirty="0">
                    <a:sym typeface="Wingdings" pitchFamily="2" charset="2"/>
                  </a:rPr>
                  <a:t>to the first </a:t>
                </a:r>
                <a:r>
                  <a:rPr lang="en-US" sz="1600" b="1" dirty="0">
                    <a:solidFill>
                      <a:srgbClr val="0070C0"/>
                    </a:solidFill>
                    <a:sym typeface="Wingdings" pitchFamily="2" charset="2"/>
                  </a:rPr>
                  <a:t>4</a:t>
                </a:r>
                <a:r>
                  <a:rPr lang="en-US" sz="1600" dirty="0">
                    <a:sym typeface="Wingdings" pitchFamily="2" charset="2"/>
                  </a:rPr>
                  <a:t> points in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𝑅</m:t>
                        </m:r>
                      </m:sub>
                    </m:sSub>
                  </m:oMath>
                </a14:m>
                <a:r>
                  <a:rPr lang="en-US" sz="1600" dirty="0">
                    <a:sym typeface="Wingdings" pitchFamily="2" charset="2"/>
                  </a:rPr>
                  <a:t>;</a:t>
                </a:r>
              </a:p>
              <a:p>
                <a:pPr marL="0" indent="0">
                  <a:buNone/>
                </a:pPr>
                <a:r>
                  <a:rPr lang="en-US" sz="1600" b="1" dirty="0">
                    <a:sym typeface="Wingdings" pitchFamily="2" charset="2"/>
                  </a:rPr>
                  <a:t>                                    Update </a:t>
                </a:r>
                <a14:m>
                  <m:oMath xmlns:m="http://schemas.openxmlformats.org/officeDocument/2006/math">
                    <m:r>
                      <a:rPr lang="en-US" sz="1600" b="1" i="1">
                        <a:solidFill>
                          <a:srgbClr val="0070C0"/>
                        </a:solidFill>
                        <a:latin typeface="Cambria Math"/>
                      </a:rPr>
                      <m:t>𝜹</m:t>
                    </m:r>
                  </m:oMath>
                </a14:m>
                <a:r>
                  <a:rPr lang="en-US" sz="1600" b="1" dirty="0">
                    <a:sym typeface="Wingdings" pitchFamily="2" charset="2"/>
                  </a:rPr>
                  <a:t> </a:t>
                </a:r>
                <a:r>
                  <a:rPr lang="en-US" sz="1600" dirty="0">
                    <a:sym typeface="Wingdings" pitchFamily="2" charset="2"/>
                  </a:rPr>
                  <a:t>accordingly;</a:t>
                </a:r>
              </a:p>
              <a:p>
                <a:pPr marL="0" indent="0">
                  <a:buNone/>
                </a:pPr>
                <a:r>
                  <a:rPr lang="en-US" sz="1600" dirty="0">
                    <a:sym typeface="Wingdings" pitchFamily="2" charset="2"/>
                  </a:rPr>
                  <a:t>                                    Remove </a:t>
                </a:r>
                <a14:m>
                  <m:oMath xmlns:m="http://schemas.openxmlformats.org/officeDocument/2006/math">
                    <m:r>
                      <a:rPr lang="en-US" sz="1600" i="1">
                        <a:latin typeface="Cambria Math"/>
                      </a:rPr>
                      <m:t>𝑎</m:t>
                    </m:r>
                  </m:oMath>
                </a14:m>
                <a:r>
                  <a:rPr lang="en-US" sz="1600" dirty="0">
                    <a:sym typeface="Wingdings" pitchFamily="2" charset="2"/>
                  </a:rPr>
                  <a:t> from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 ;</a:t>
                </a:r>
              </a:p>
              <a:p>
                <a:pPr marL="0" indent="0">
                  <a:buNone/>
                </a:pPr>
                <a:r>
                  <a:rPr lang="en-US" sz="1600" b="1" dirty="0">
                    <a:sym typeface="Wingdings" pitchFamily="2" charset="2"/>
                  </a:rPr>
                  <a:t>                         } </a:t>
                </a:r>
              </a:p>
              <a:p>
                <a:pPr marL="0" indent="0">
                  <a:buNone/>
                </a:pPr>
                <a:r>
                  <a:rPr lang="en-US" sz="1600" b="1" dirty="0">
                    <a:sym typeface="Wingdings" pitchFamily="2" charset="2"/>
                  </a:rPr>
                  <a:t>                         else … </a:t>
                </a:r>
                <a:r>
                  <a:rPr lang="en-US" sz="1600" dirty="0">
                    <a:solidFill>
                      <a:srgbClr val="006C31"/>
                    </a:solidFill>
                    <a:sym typeface="Wingdings" pitchFamily="2" charset="2"/>
                  </a:rPr>
                  <a:t>//similar processing for point </a:t>
                </a:r>
                <a14:m>
                  <m:oMath xmlns:m="http://schemas.openxmlformats.org/officeDocument/2006/math">
                    <m:r>
                      <a:rPr lang="en-US" sz="1600" i="1">
                        <a:latin typeface="Cambria Math"/>
                      </a:rPr>
                      <m:t>𝑏</m:t>
                    </m:r>
                  </m:oMath>
                </a14:m>
                <a:r>
                  <a:rPr lang="en-US" sz="1600" b="1" dirty="0">
                    <a:sym typeface="Wingdings" pitchFamily="2" charset="2"/>
                  </a:rPr>
                  <a:t>;</a:t>
                </a:r>
              </a:p>
              <a:p>
                <a:pPr marL="0" indent="0">
                  <a:buNone/>
                </a:pPr>
                <a:r>
                  <a:rPr lang="en-US" sz="1600" b="1" dirty="0">
                    <a:sym typeface="Wingdings" pitchFamily="2" charset="2"/>
                  </a:rPr>
                  <a:t>                    } </a:t>
                </a:r>
              </a:p>
              <a:p>
                <a:pPr marL="0" indent="0">
                  <a:buNone/>
                </a:pPr>
                <a:r>
                  <a:rPr lang="en-US" sz="1600" b="1" dirty="0">
                    <a:sym typeface="Wingdings" pitchFamily="2" charset="2"/>
                  </a:rPr>
                  <a:t>           return </a:t>
                </a:r>
                <a:r>
                  <a:rPr lang="en-US" sz="1600" dirty="0">
                    <a:sym typeface="Wingdings" pitchFamily="2" charset="2"/>
                  </a:rPr>
                  <a:t>(</a:t>
                </a:r>
                <a14:m>
                  <m:oMath xmlns:m="http://schemas.openxmlformats.org/officeDocument/2006/math">
                    <m:r>
                      <a:rPr lang="en-US" sz="1600" b="1" i="1">
                        <a:solidFill>
                          <a:srgbClr val="0070C0"/>
                        </a:solidFill>
                        <a:latin typeface="Cambria Math"/>
                      </a:rPr>
                      <m:t>𝜹</m:t>
                    </m:r>
                  </m:oMath>
                </a14:m>
                <a:r>
                  <a:rPr lang="en-US" sz="1600" dirty="0">
                    <a:sym typeface="Wingdings" pitchFamily="2" charset="2"/>
                  </a:rPr>
                  <a:t>,</a:t>
                </a:r>
                <a:r>
                  <a:rPr lang="en-US" sz="1600" dirty="0"/>
                  <a:t> </a:t>
                </a:r>
                <a14:m>
                  <m:oMath xmlns:m="http://schemas.openxmlformats.org/officeDocument/2006/math">
                    <m:r>
                      <a:rPr lang="en-US" sz="1600" i="1">
                        <a:latin typeface="Cambria Math"/>
                      </a:rPr>
                      <m:t>𝑃</m:t>
                    </m:r>
                    <m:r>
                      <a:rPr lang="en-US" sz="1600" b="0" i="1" smtClean="0">
                        <a:latin typeface="Cambria Math"/>
                      </a:rPr>
                      <m:t>′</m:t>
                    </m:r>
                  </m:oMath>
                </a14:m>
                <a:r>
                  <a:rPr lang="en-US" sz="1600" dirty="0">
                    <a:sym typeface="Wingdings" pitchFamily="2" charset="2"/>
                  </a:rPr>
                  <a:t>)</a:t>
                </a:r>
              </a:p>
              <a:p>
                <a:pPr marL="0" indent="0">
                  <a:buNone/>
                </a:pPr>
                <a:r>
                  <a:rPr lang="en-US" sz="1600" b="1" dirty="0">
                    <a:sym typeface="Wingdings" pitchFamily="2" charset="2"/>
                  </a:rPr>
                  <a:t>}</a:t>
                </a:r>
                <a:r>
                  <a:rPr lang="en-US" sz="1600" dirty="0">
                    <a:sym typeface="Wingdings" pitchFamily="2" charset="2"/>
                  </a:rPr>
                  <a:t>             </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440363"/>
              </a:xfrm>
              <a:blipFill rotWithShape="1">
                <a:blip r:embed="rId5"/>
                <a:stretch>
                  <a:fillRect l="-370" t="-336" b="-43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41</a:t>
            </a:fld>
            <a:endParaRPr lang="en-US"/>
          </a:p>
        </p:txBody>
      </p:sp>
      <p:grpSp>
        <p:nvGrpSpPr>
          <p:cNvPr id="7" name="Group 6"/>
          <p:cNvGrpSpPr/>
          <p:nvPr/>
        </p:nvGrpSpPr>
        <p:grpSpPr>
          <a:xfrm>
            <a:off x="5638800" y="1828800"/>
            <a:ext cx="2902760" cy="1239798"/>
            <a:chOff x="1371601" y="2025134"/>
            <a:chExt cx="2902760" cy="1239798"/>
          </a:xfrm>
        </p:grpSpPr>
        <p:sp>
          <p:nvSpPr>
            <p:cNvPr id="5" name="Right Brace 4"/>
            <p:cNvSpPr/>
            <p:nvPr/>
          </p:nvSpPr>
          <p:spPr>
            <a:xfrm>
              <a:off x="1371601" y="2025134"/>
              <a:ext cx="1752600" cy="1239798"/>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48000" y="2494002"/>
              <a:ext cx="1226361" cy="369332"/>
            </a:xfrm>
            <a:prstGeom prst="rect">
              <a:avLst/>
            </a:prstGeom>
            <a:noFill/>
          </p:spPr>
          <p:txBody>
            <a:bodyPr wrap="none" rtlCol="0">
              <a:spAutoFit/>
            </a:bodyPr>
            <a:lstStyle/>
            <a:p>
              <a:r>
                <a:rPr lang="en-US" dirty="0">
                  <a:solidFill>
                    <a:srgbClr val="002060"/>
                  </a:solidFill>
                </a:rPr>
                <a:t>Divide step</a:t>
              </a:r>
            </a:p>
          </p:txBody>
        </p:sp>
      </p:grpSp>
      <p:grpSp>
        <p:nvGrpSpPr>
          <p:cNvPr id="8" name="Group 7"/>
          <p:cNvGrpSpPr/>
          <p:nvPr/>
        </p:nvGrpSpPr>
        <p:grpSpPr>
          <a:xfrm>
            <a:off x="5638800" y="3200400"/>
            <a:ext cx="3035223" cy="2819400"/>
            <a:chOff x="1808973" y="1295400"/>
            <a:chExt cx="3035223" cy="2819400"/>
          </a:xfrm>
        </p:grpSpPr>
        <p:sp>
          <p:nvSpPr>
            <p:cNvPr id="9" name="Right Brace 8"/>
            <p:cNvSpPr/>
            <p:nvPr/>
          </p:nvSpPr>
          <p:spPr>
            <a:xfrm>
              <a:off x="1808973" y="1295400"/>
              <a:ext cx="1676400" cy="2819400"/>
            </a:xfrm>
            <a:prstGeom prst="rightBrace">
              <a:avLst>
                <a:gd name="adj1" fmla="val 646"/>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429000" y="2678668"/>
              <a:ext cx="1415196" cy="369332"/>
            </a:xfrm>
            <a:prstGeom prst="rect">
              <a:avLst/>
            </a:prstGeom>
            <a:noFill/>
          </p:spPr>
          <p:txBody>
            <a:bodyPr wrap="none" rtlCol="0">
              <a:spAutoFit/>
            </a:bodyPr>
            <a:lstStyle/>
            <a:p>
              <a:r>
                <a:rPr lang="en-US" dirty="0">
                  <a:solidFill>
                    <a:srgbClr val="002060"/>
                  </a:solidFill>
                </a:rPr>
                <a:t>conquer step</a:t>
              </a:r>
            </a:p>
          </p:txBody>
        </p:sp>
      </p:grpSp>
      <mc:AlternateContent xmlns:mc="http://schemas.openxmlformats.org/markup-compatibility/2006" xmlns:a14="http://schemas.microsoft.com/office/drawing/2010/main">
        <mc:Choice Requires="a14">
          <p:sp>
            <p:nvSpPr>
              <p:cNvPr id="11" name="TextBox 10"/>
              <p:cNvSpPr txBox="1"/>
              <p:nvPr/>
            </p:nvSpPr>
            <p:spPr>
              <a:xfrm>
                <a:off x="6721750" y="4214336"/>
                <a:ext cx="1318181"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time</a:t>
                </a:r>
              </a:p>
            </p:txBody>
          </p:sp>
        </mc:Choice>
        <mc:Fallback xmlns="">
          <p:sp>
            <p:nvSpPr>
              <p:cNvPr id="11" name="TextBox 10"/>
              <p:cNvSpPr txBox="1">
                <a:spLocks noRot="1" noChangeAspect="1" noMove="1" noResize="1" noEditPoints="1" noAdjustHandles="1" noChangeArrowheads="1" noChangeShapeType="1" noTextEdit="1"/>
              </p:cNvSpPr>
              <p:nvPr/>
            </p:nvSpPr>
            <p:spPr>
              <a:xfrm>
                <a:off x="6721750" y="4214336"/>
                <a:ext cx="1318181" cy="369332"/>
              </a:xfrm>
              <a:prstGeom prst="rect">
                <a:avLst/>
              </a:prstGeom>
              <a:blipFill rotWithShape="1">
                <a:blip r:embed="rId6"/>
                <a:stretch>
                  <a:fillRect t="-8197" r="-787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0954" y="1981200"/>
                <a:ext cx="2526846"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+ 2 </a:t>
                </a:r>
                <a:r>
                  <a:rPr lang="en-US" b="1" dirty="0"/>
                  <a:t>T</a:t>
                </a:r>
                <a:r>
                  <a:rPr lang="en-US" dirty="0"/>
                  <a:t>(|</a:t>
                </a:r>
                <a14:m>
                  <m:oMath xmlns:m="http://schemas.openxmlformats.org/officeDocument/2006/math">
                    <m:r>
                      <a:rPr lang="en-US" b="1">
                        <a:latin typeface="Cambria Math"/>
                      </a:rPr>
                      <m:t>𝐏</m:t>
                    </m:r>
                  </m:oMath>
                </a14:m>
                <a:r>
                  <a:rPr lang="en-US" dirty="0"/>
                  <a:t>|/2) time</a:t>
                </a:r>
              </a:p>
            </p:txBody>
          </p:sp>
        </mc:Choice>
        <mc:Fallback xmlns="">
          <p:sp>
            <p:nvSpPr>
              <p:cNvPr id="12" name="TextBox 11"/>
              <p:cNvSpPr txBox="1">
                <a:spLocks noRot="1" noChangeAspect="1" noMove="1" noResize="1" noEditPoints="1" noAdjustHandles="1" noChangeArrowheads="1" noChangeShapeType="1" noTextEdit="1"/>
              </p:cNvSpPr>
              <p:nvPr/>
            </p:nvSpPr>
            <p:spPr>
              <a:xfrm>
                <a:off x="6540954" y="1981200"/>
                <a:ext cx="2526846" cy="369332"/>
              </a:xfrm>
              <a:prstGeom prst="rect">
                <a:avLst/>
              </a:prstGeom>
              <a:blipFill rotWithShape="1">
                <a:blip r:embed="rId7"/>
                <a:stretch>
                  <a:fillRect t="-8197" r="-3373" b="-24590"/>
                </a:stretch>
              </a:blipFill>
            </p:spPr>
            <p:txBody>
              <a:bodyPr/>
              <a:lstStyle/>
              <a:p>
                <a:r>
                  <a:rPr lang="en-US">
                    <a:noFill/>
                  </a:rPr>
                  <a:t> </a:t>
                </a:r>
              </a:p>
            </p:txBody>
          </p:sp>
        </mc:Fallback>
      </mc:AlternateContent>
      <p:sp>
        <p:nvSpPr>
          <p:cNvPr id="13" name="Rectangle 12"/>
          <p:cNvSpPr/>
          <p:nvPr/>
        </p:nvSpPr>
        <p:spPr>
          <a:xfrm>
            <a:off x="2514600" y="2438400"/>
            <a:ext cx="1905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336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250"/>
                                        <p:tgtEl>
                                          <p:spTgt spid="13"/>
                                        </p:tgtEl>
                                      </p:cBhvr>
                                    </p:animEffect>
                                    <p:set>
                                      <p:cBhvr>
                                        <p:cTn id="37" dur="1" fill="hold">
                                          <p:stCondLst>
                                            <p:cond delay="124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1+#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1+#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500"/>
                                        <p:tgtEl>
                                          <p:spTgt spid="3">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500"/>
                                        <p:tgtEl>
                                          <p:spTgt spid="3">
                                            <p:txEl>
                                              <p:pRg st="13" end="1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500"/>
                                        <p:tgtEl>
                                          <p:spTgt spid="3">
                                            <p:txEl>
                                              <p:pRg st="14" end="1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
                                            <p:txEl>
                                              <p:pRg st="15" end="15"/>
                                            </p:txEl>
                                          </p:spTgt>
                                        </p:tgtEl>
                                        <p:attrNameLst>
                                          <p:attrName>style.visibility</p:attrName>
                                        </p:attrNameLst>
                                      </p:cBhvr>
                                      <p:to>
                                        <p:strVal val="visible"/>
                                      </p:to>
                                    </p:set>
                                    <p:animEffect transition="in" filter="fade">
                                      <p:cBhvr>
                                        <p:cTn id="94" dur="500"/>
                                        <p:tgtEl>
                                          <p:spTgt spid="3">
                                            <p:txEl>
                                              <p:pRg st="15" end="1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Effect transition="in" filter="fade">
                                      <p:cBhvr>
                                        <p:cTn id="99" dur="500"/>
                                        <p:tgtEl>
                                          <p:spTgt spid="3">
                                            <p:txEl>
                                              <p:pRg st="16" end="16"/>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
                                            <p:txEl>
                                              <p:pRg st="17" end="17"/>
                                            </p:txEl>
                                          </p:spTgt>
                                        </p:tgtEl>
                                        <p:attrNameLst>
                                          <p:attrName>style.visibility</p:attrName>
                                        </p:attrNameLst>
                                      </p:cBhvr>
                                      <p:to>
                                        <p:strVal val="visible"/>
                                      </p:to>
                                    </p:set>
                                    <p:animEffect transition="in" filter="fade">
                                      <p:cBhvr>
                                        <p:cTn id="104" dur="500"/>
                                        <p:tgtEl>
                                          <p:spTgt spid="3">
                                            <p:txEl>
                                              <p:pRg st="17" end="17"/>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
                                            <p:txEl>
                                              <p:pRg st="18" end="18"/>
                                            </p:txEl>
                                          </p:spTgt>
                                        </p:tgtEl>
                                        <p:attrNameLst>
                                          <p:attrName>style.visibility</p:attrName>
                                        </p:attrNameLst>
                                      </p:cBhvr>
                                      <p:to>
                                        <p:strVal val="visible"/>
                                      </p:to>
                                    </p:set>
                                    <p:animEffect transition="in" filter="fade">
                                      <p:cBhvr>
                                        <p:cTn id="109" dur="500"/>
                                        <p:tgtEl>
                                          <p:spTgt spid="3">
                                            <p:txEl>
                                              <p:pRg st="18" end="18"/>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randombar(horizontal)">
                                      <p:cBhvr>
                                        <p:cTn id="114" dur="500"/>
                                        <p:tgtEl>
                                          <p:spTgt spid="12"/>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randombar(horizontal)">
                                      <p:cBhvr>
                                        <p:cTn id="1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1"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7030A0"/>
                </a:solidFill>
              </a:rPr>
              <a:t>Conclusion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C00000"/>
                    </a:solidFill>
                  </a:rPr>
                  <a:t>Theorem:</a:t>
                </a:r>
              </a:p>
              <a:p>
                <a:pPr marL="0" indent="0">
                  <a:buNone/>
                </a:pPr>
                <a:r>
                  <a:rPr lang="en-US" sz="2000" dirty="0"/>
                  <a:t>There exists an </a:t>
                </a:r>
                <a:r>
                  <a:rPr lang="en-US" sz="2000" b="1" i="1" dirty="0"/>
                  <a:t>O</a:t>
                </a:r>
                <a:r>
                  <a:rPr lang="en-US" sz="2000" dirty="0"/>
                  <a:t>(</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solidFill>
                              <a:srgbClr val="0070C0"/>
                            </a:solidFill>
                            <a:latin typeface="Cambria Math"/>
                          </a:rPr>
                          <m:t>𝑛</m:t>
                        </m:r>
                      </m:e>
                    </m:func>
                  </m:oMath>
                </a14:m>
                <a:r>
                  <a:rPr lang="en-US" sz="2000" dirty="0">
                    <a:sym typeface="Wingdings" pitchFamily="2" charset="2"/>
                  </a:rPr>
                  <a:t>) time </a:t>
                </a:r>
                <a:r>
                  <a:rPr lang="en-US" sz="2000" dirty="0"/>
                  <a:t>algorithm  to compute the closest pair distance of </a:t>
                </a:r>
                <a14:m>
                  <m:oMath xmlns:m="http://schemas.openxmlformats.org/officeDocument/2006/math">
                    <m:r>
                      <a:rPr lang="en-US" sz="2000" i="1">
                        <a:solidFill>
                          <a:srgbClr val="0070C0"/>
                        </a:solidFill>
                        <a:latin typeface="Cambria Math"/>
                      </a:rPr>
                      <m:t>𝑛</m:t>
                    </m:r>
                    <m:r>
                      <a:rPr lang="en-US" sz="2000" i="1">
                        <a:solidFill>
                          <a:srgbClr val="0070C0"/>
                        </a:solidFill>
                        <a:latin typeface="Cambria Math"/>
                      </a:rPr>
                      <m:t> </m:t>
                    </m:r>
                  </m:oMath>
                </a14:m>
                <a:r>
                  <a:rPr lang="en-US" sz="2000" dirty="0"/>
                  <a:t>points in plane.</a:t>
                </a:r>
                <a:endParaRPr lang="en-US" sz="2000" b="1" dirty="0">
                  <a:solidFill>
                    <a:srgbClr val="C00000"/>
                  </a:solidFill>
                </a:endParaRPr>
              </a:p>
              <a:p>
                <a:pPr marL="0" indent="0">
                  <a:buNone/>
                </a:pPr>
                <a:endParaRPr lang="en-US" sz="2000" b="1" dirty="0">
                  <a:solidFill>
                    <a:srgbClr val="006C31"/>
                  </a:solidFill>
                </a:endParaRPr>
              </a:p>
              <a:p>
                <a:pPr marL="0" indent="0">
                  <a:buNone/>
                </a:pPr>
                <a:r>
                  <a:rPr lang="en-US" sz="2000" b="1" dirty="0"/>
                  <a:t>Note:</a:t>
                </a:r>
                <a:r>
                  <a:rPr lang="en-US" sz="2000" b="1" dirty="0">
                    <a:solidFill>
                      <a:srgbClr val="006C31"/>
                    </a:solidFill>
                  </a:rPr>
                  <a:t> </a:t>
                </a:r>
                <a:r>
                  <a:rPr lang="en-US" sz="2000" dirty="0"/>
                  <a:t>There exists a randomized algorithm with </a:t>
                </a:r>
                <a:r>
                  <a:rPr lang="en-US" sz="2000" b="1" i="1" dirty="0"/>
                  <a:t>O</a:t>
                </a:r>
                <a:r>
                  <a:rPr lang="en-US" sz="2000" dirty="0"/>
                  <a:t>(</a:t>
                </a:r>
                <a14:m>
                  <m:oMath xmlns:m="http://schemas.openxmlformats.org/officeDocument/2006/math">
                    <m:r>
                      <a:rPr lang="en-US" sz="2000" i="1" smtClean="0">
                        <a:solidFill>
                          <a:srgbClr val="0070C0"/>
                        </a:solidFill>
                        <a:latin typeface="Cambria Math"/>
                      </a:rPr>
                      <m:t>𝑛</m:t>
                    </m:r>
                  </m:oMath>
                </a14:m>
                <a:r>
                  <a:rPr lang="en-US" sz="2000" dirty="0">
                    <a:sym typeface="Wingdings" pitchFamily="2" charset="2"/>
                  </a:rPr>
                  <a:t>) expected time. </a:t>
                </a:r>
              </a:p>
              <a:p>
                <a:pPr marL="0" indent="0">
                  <a:buNone/>
                </a:pPr>
                <a:endParaRPr lang="en-US" sz="2000" b="1" dirty="0">
                  <a:solidFill>
                    <a:srgbClr val="006C31"/>
                  </a:solidFill>
                </a:endParaRPr>
              </a:p>
              <a:p>
                <a:pPr marL="0" indent="0">
                  <a:buNone/>
                </a:pPr>
                <a:endParaRPr lang="en-US" sz="2000" b="1" dirty="0"/>
              </a:p>
              <a:p>
                <a:pPr marL="0" indent="0">
                  <a:buNone/>
                </a:pPr>
                <a:endParaRPr lang="en-US" sz="2000" b="1" dirty="0"/>
              </a:p>
              <a:p>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72"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42</a:t>
            </a:fld>
            <a:endParaRPr lang="en-US"/>
          </a:p>
        </p:txBody>
      </p:sp>
      <p:sp>
        <p:nvSpPr>
          <p:cNvPr id="5" name="Rectangle 4"/>
          <p:cNvSpPr/>
          <p:nvPr/>
        </p:nvSpPr>
        <p:spPr>
          <a:xfrm>
            <a:off x="1143000" y="3048000"/>
            <a:ext cx="3810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53000" y="3048000"/>
            <a:ext cx="3810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820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5"/>
                                        </p:tgtEl>
                                      </p:cBhvr>
                                    </p:animEffect>
                                    <p:set>
                                      <p:cBhvr>
                                        <p:cTn id="22" dur="1" fill="hold">
                                          <p:stCondLst>
                                            <p:cond delay="1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500"/>
                                        <p:tgtEl>
                                          <p:spTgt spid="6"/>
                                        </p:tgtEl>
                                      </p:cBhvr>
                                    </p:animEffect>
                                    <p:set>
                                      <p:cBhvr>
                                        <p:cTn id="27" dur="1" fill="hold">
                                          <p:stCondLst>
                                            <p:cond delay="1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B1B-18D6-674D-B7B4-26FFB8D4A71B}"/>
              </a:ext>
            </a:extLst>
          </p:cNvPr>
          <p:cNvSpPr>
            <a:spLocks noGrp="1"/>
          </p:cNvSpPr>
          <p:nvPr>
            <p:ph type="title"/>
          </p:nvPr>
        </p:nvSpPr>
        <p:spPr/>
        <p:txBody>
          <a:bodyPr/>
          <a:lstStyle/>
          <a:p>
            <a:r>
              <a:rPr lang="en-US" b="1" dirty="0">
                <a:solidFill>
                  <a:srgbClr val="006C31"/>
                </a:solidFill>
              </a:rPr>
              <a:t>Homework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CABB67-2CCF-9E44-80BD-9342A853C1B2}"/>
                  </a:ext>
                </a:extLst>
              </p:cNvPr>
              <p:cNvSpPr>
                <a:spLocks noGrp="1"/>
              </p:cNvSpPr>
              <p:nvPr>
                <p:ph idx="1"/>
              </p:nvPr>
            </p:nvSpPr>
            <p:spPr>
              <a:xfrm>
                <a:off x="457200" y="1600200"/>
                <a:ext cx="8229600" cy="4983162"/>
              </a:xfrm>
            </p:spPr>
            <p:txBody>
              <a:bodyPr/>
              <a:lstStyle/>
              <a:p>
                <a:pPr marL="457200" indent="-457200">
                  <a:buAutoNum type="arabicPeriod"/>
                </a:pPr>
                <a:r>
                  <a:rPr lang="en-US" sz="2000" dirty="0"/>
                  <a:t>Complete the pseudocode of the algorithm.</a:t>
                </a:r>
                <a:r>
                  <a:rPr lang="en-US" sz="2000" dirty="0">
                    <a:sym typeface="Wingdings" pitchFamily="2" charset="2"/>
                  </a:rPr>
                  <a:t>   </a:t>
                </a:r>
              </a:p>
              <a:p>
                <a:pPr marL="457200" indent="-457200">
                  <a:buAutoNum type="arabicPeriod"/>
                </a:pPr>
                <a:endParaRPr lang="en-US" sz="2000" dirty="0">
                  <a:sym typeface="Wingdings" pitchFamily="2" charset="2"/>
                </a:endParaRPr>
              </a:p>
              <a:p>
                <a:pPr marL="457200" indent="-457200">
                  <a:buAutoNum type="arabicPeriod"/>
                </a:pPr>
                <a:r>
                  <a:rPr lang="en-US" sz="2000" dirty="0">
                    <a:sym typeface="Wingdings" pitchFamily="2" charset="2"/>
                  </a:rPr>
                  <a:t>The current pseudocode has some redundancy.  (observe that the conquer step invokes the </a:t>
                </a:r>
                <a:r>
                  <a:rPr lang="en-US" sz="2000" b="1" dirty="0">
                    <a:sym typeface="Wingdings" pitchFamily="2" charset="2"/>
                  </a:rPr>
                  <a:t>Merge</a:t>
                </a:r>
                <a:r>
                  <a:rPr lang="en-US" sz="2000" dirty="0">
                    <a:sym typeface="Wingdings" pitchFamily="2" charset="2"/>
                  </a:rPr>
                  <a:t> procedure twice). </a:t>
                </a:r>
              </a:p>
              <a:p>
                <a:pPr marL="0" indent="0">
                  <a:buNone/>
                </a:pPr>
                <a:r>
                  <a:rPr lang="en-US" sz="2000" dirty="0">
                    <a:sym typeface="Wingdings" pitchFamily="2" charset="2"/>
                  </a:rPr>
                  <a:t>       Rewrite it so that it appears as an “augmented” </a:t>
                </a:r>
                <a:r>
                  <a:rPr lang="en-US" sz="2000" b="1" dirty="0" err="1">
                    <a:sym typeface="Wingdings" pitchFamily="2" charset="2"/>
                  </a:rPr>
                  <a:t>MergeSort</a:t>
                </a:r>
                <a:r>
                  <a:rPr lang="en-US" sz="2000" dirty="0">
                    <a:sym typeface="Wingdings" pitchFamily="2" charset="2"/>
                  </a:rPr>
                  <a:t>,   </a:t>
                </a:r>
              </a:p>
              <a:p>
                <a:pPr marL="0" indent="0">
                  <a:buNone/>
                </a:pPr>
                <a:r>
                  <a:rPr lang="en-US" sz="2000" dirty="0">
                    <a:sym typeface="Wingdings" pitchFamily="2" charset="2"/>
                  </a:rPr>
                  <a:t>       that is, very similar to </a:t>
                </a:r>
                <a:r>
                  <a:rPr lang="en-US" sz="2000" b="1" dirty="0" err="1">
                    <a:sym typeface="Wingdings" pitchFamily="2" charset="2"/>
                  </a:rPr>
                  <a:t>MergeSort</a:t>
                </a:r>
                <a:r>
                  <a:rPr lang="en-US" sz="2000" dirty="0">
                    <a:sym typeface="Wingdings" pitchFamily="2" charset="2"/>
                  </a:rPr>
                  <a:t>.</a:t>
                </a:r>
              </a:p>
              <a:p>
                <a:pPr marL="0" indent="0">
                  <a:buNone/>
                </a:pPr>
                <a:endParaRPr lang="en-US" sz="2000" dirty="0">
                  <a:sym typeface="Wingdings" pitchFamily="2" charset="2"/>
                </a:endParaRPr>
              </a:p>
              <a:p>
                <a:pPr marL="0" indent="0">
                  <a:buNone/>
                </a:pPr>
                <a:r>
                  <a:rPr lang="en-US" sz="2000" dirty="0">
                    <a:sym typeface="Wingdings" pitchFamily="2" charset="2"/>
                  </a:rPr>
                  <a:t>3. We assumed that the median line passes through only one point. What if the median line passes through multiple points. How will you ensure that the left half as well as right half has </a:t>
                </a:r>
                <a14:m>
                  <m:oMath xmlns:m="http://schemas.openxmlformats.org/officeDocument/2006/math">
                    <m:r>
                      <a:rPr lang="en-US" sz="2000" b="1" i="1">
                        <a:solidFill>
                          <a:srgbClr val="0070C0"/>
                        </a:solidFill>
                        <a:latin typeface="Cambria Math" panose="02040503050406030204" pitchFamily="18" charset="0"/>
                      </a:rPr>
                      <m:t>⌈</m:t>
                    </m:r>
                    <m:f>
                      <m:fPr>
                        <m:ctrlPr>
                          <a:rPr lang="en-US" sz="2000" b="1" i="1">
                            <a:solidFill>
                              <a:srgbClr val="0070C0"/>
                            </a:solidFill>
                            <a:latin typeface="Cambria Math" panose="02040503050406030204" pitchFamily="18" charset="0"/>
                          </a:rPr>
                        </m:ctrlPr>
                      </m:fPr>
                      <m:num>
                        <m:r>
                          <a:rPr lang="en-US" sz="2000" b="1" i="1">
                            <a:solidFill>
                              <a:srgbClr val="0070C0"/>
                            </a:solidFill>
                            <a:latin typeface="Cambria Math"/>
                          </a:rPr>
                          <m:t>𝒏</m:t>
                        </m:r>
                      </m:num>
                      <m:den>
                        <m:r>
                          <a:rPr lang="en-US" sz="2000" b="1" i="1">
                            <a:solidFill>
                              <a:srgbClr val="0070C0"/>
                            </a:solidFill>
                            <a:latin typeface="Cambria Math"/>
                          </a:rPr>
                          <m:t>𝟐</m:t>
                        </m:r>
                      </m:den>
                    </m:f>
                    <m:r>
                      <a:rPr lang="en-US" sz="2000" b="1" i="1">
                        <a:solidFill>
                          <a:srgbClr val="0070C0"/>
                        </a:solidFill>
                        <a:latin typeface="Cambria Math" panose="02040503050406030204" pitchFamily="18" charset="0"/>
                      </a:rPr>
                      <m:t>⌉</m:t>
                    </m:r>
                  </m:oMath>
                </a14:m>
                <a:r>
                  <a:rPr lang="en-US" sz="2000" dirty="0"/>
                  <a:t>points.</a:t>
                </a:r>
              </a:p>
              <a:p>
                <a:pPr marL="0" indent="0">
                  <a:buNone/>
                </a:pPr>
                <a:endParaRPr lang="en-US" sz="2000" dirty="0"/>
              </a:p>
              <a:p>
                <a:pPr marL="0" indent="0">
                  <a:buNone/>
                </a:pPr>
                <a:r>
                  <a:rPr lang="en-US" sz="2000" dirty="0">
                    <a:sym typeface="Wingdings" pitchFamily="2" charset="2"/>
                  </a:rPr>
                  <a:t>4. Is the following statement true ? :</a:t>
                </a:r>
              </a:p>
              <a:p>
                <a:pPr marL="0" indent="0">
                  <a:buNone/>
                </a:pPr>
                <a:r>
                  <a:rPr lang="en-US" sz="2000" dirty="0">
                    <a:sym typeface="Wingdings" pitchFamily="2" charset="2"/>
                  </a:rPr>
                  <a:t>A point belongs to left strip in only a constant number of recursive calls. </a:t>
                </a:r>
              </a:p>
              <a:p>
                <a:pPr marL="0" indent="0">
                  <a:buNone/>
                </a:pPr>
                <a:endParaRPr lang="en-US" sz="2400" dirty="0">
                  <a:sym typeface="Wingdings" pitchFamily="2" charset="2"/>
                </a:endParaRPr>
              </a:p>
              <a:p>
                <a:pPr marL="0" indent="0">
                  <a:buNone/>
                </a:pPr>
                <a:endParaRPr lang="en-US" sz="2400" dirty="0">
                  <a:sym typeface="Wingdings" pitchFamily="2" charset="2"/>
                </a:endParaRPr>
              </a:p>
              <a:p>
                <a:pPr marL="0" indent="0">
                  <a:buNone/>
                </a:pPr>
                <a:endParaRPr lang="en-US" sz="2400" dirty="0">
                  <a:sym typeface="Wingdings" pitchFamily="2" charset="2"/>
                </a:endParaRPr>
              </a:p>
              <a:p>
                <a:pPr marL="0" indent="0">
                  <a:buNone/>
                </a:pPr>
                <a:endParaRPr lang="en-US" sz="2400" dirty="0">
                  <a:sym typeface="Wingdings" pitchFamily="2" charset="2"/>
                </a:endParaRPr>
              </a:p>
              <a:p>
                <a:endParaRPr lang="en-US" sz="2400" dirty="0"/>
              </a:p>
            </p:txBody>
          </p:sp>
        </mc:Choice>
        <mc:Fallback xmlns="">
          <p:sp>
            <p:nvSpPr>
              <p:cNvPr id="3" name="Content Placeholder 2">
                <a:extLst>
                  <a:ext uri="{FF2B5EF4-FFF2-40B4-BE49-F238E27FC236}">
                    <a16:creationId xmlns:a16="http://schemas.microsoft.com/office/drawing/2014/main" id="{11CABB67-2CCF-9E44-80BD-9342A853C1B2}"/>
                  </a:ext>
                </a:extLst>
              </p:cNvPr>
              <p:cNvSpPr>
                <a:spLocks noGrp="1" noRot="1" noChangeAspect="1" noMove="1" noResize="1" noEditPoints="1" noAdjustHandles="1" noChangeArrowheads="1" noChangeShapeType="1" noTextEdit="1"/>
              </p:cNvSpPr>
              <p:nvPr>
                <p:ph idx="1"/>
              </p:nvPr>
            </p:nvSpPr>
            <p:spPr>
              <a:xfrm>
                <a:off x="457200" y="1600200"/>
                <a:ext cx="8229600" cy="4983162"/>
              </a:xfrm>
              <a:blipFill>
                <a:blip r:embed="rId2"/>
                <a:stretch>
                  <a:fillRect l="-772" t="-763" r="-3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D07F8C-7C8A-FE47-9AEF-46BCF15E67F0}"/>
              </a:ext>
            </a:extLst>
          </p:cNvPr>
          <p:cNvSpPr>
            <a:spLocks noGrp="1"/>
          </p:cNvSpPr>
          <p:nvPr>
            <p:ph type="sldNum" sz="quarter" idx="12"/>
          </p:nvPr>
        </p:nvSpPr>
        <p:spPr/>
        <p:txBody>
          <a:bodyPr/>
          <a:lstStyle/>
          <a:p>
            <a:pPr>
              <a:defRPr/>
            </a:pPr>
            <a:fld id="{147D3F34-CCFE-4664-990B-25D48250FF76}" type="slidenum">
              <a:rPr lang="en-US" smtClean="0"/>
              <a:pPr>
                <a:defRPr/>
              </a:pPr>
              <a:t>43</a:t>
            </a:fld>
            <a:endParaRPr lang="en-US"/>
          </a:p>
        </p:txBody>
      </p:sp>
    </p:spTree>
    <p:extLst>
      <p:ext uri="{BB962C8B-B14F-4D97-AF65-F5344CB8AC3E}">
        <p14:creationId xmlns:p14="http://schemas.microsoft.com/office/powerpoint/2010/main" val="157090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A2379EE-C3A1-C79F-61EF-263959F4192A}"/>
              </a:ext>
            </a:extLst>
          </p:cNvPr>
          <p:cNvSpPr>
            <a:spLocks noGrp="1"/>
          </p:cNvSpPr>
          <p:nvPr>
            <p:ph type="ctrTitle"/>
          </p:nvPr>
        </p:nvSpPr>
        <p:spPr/>
        <p:txBody>
          <a:bodyPr/>
          <a:lstStyle/>
          <a:p>
            <a:r>
              <a:rPr lang="en-US" sz="3200" b="1" dirty="0"/>
              <a:t>How to tackle </a:t>
            </a:r>
            <a:r>
              <a:rPr lang="en-US" sz="3200" b="1" dirty="0">
                <a:solidFill>
                  <a:srgbClr val="7030A0"/>
                </a:solidFill>
              </a:rPr>
              <a:t>Multiple Merit Lists </a:t>
            </a:r>
            <a:r>
              <a:rPr lang="en-US" sz="3200" b="1" dirty="0"/>
              <a:t>using “</a:t>
            </a:r>
            <a:r>
              <a:rPr lang="en-US" sz="3200" b="1" dirty="0">
                <a:solidFill>
                  <a:srgbClr val="006C31"/>
                </a:solidFill>
              </a:rPr>
              <a:t>Single Merit list algorithm</a:t>
            </a:r>
            <a:r>
              <a:rPr lang="en-US" sz="3200" b="1" dirty="0"/>
              <a:t>”</a:t>
            </a:r>
            <a:endParaRPr lang="en-IN" sz="3200" b="1" dirty="0"/>
          </a:p>
        </p:txBody>
      </p:sp>
      <p:sp>
        <p:nvSpPr>
          <p:cNvPr id="4" name="Slide Number Placeholder 3">
            <a:extLst>
              <a:ext uri="{FF2B5EF4-FFF2-40B4-BE49-F238E27FC236}">
                <a16:creationId xmlns:a16="http://schemas.microsoft.com/office/drawing/2014/main" id="{806B2DBB-6325-2541-ACEB-230FC43FC568}"/>
              </a:ext>
            </a:extLst>
          </p:cNvPr>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5117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Effect transition="in" filter="fade">
                                      <p:cBhvr>
                                        <p:cTn id="9"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 </a:t>
            </a:r>
            <a:r>
              <a:rPr lang="en-US" sz="3600" b="1" dirty="0">
                <a:solidFill>
                  <a:srgbClr val="006C31"/>
                </a:solidFill>
              </a:rPr>
              <a:t>common man</a:t>
            </a:r>
            <a:r>
              <a:rPr lang="en-US" sz="3600" b="1" dirty="0"/>
              <a:t>’s</a:t>
            </a:r>
            <a:r>
              <a:rPr lang="en-US" sz="3600" b="1" dirty="0">
                <a:solidFill>
                  <a:srgbClr val="7030A0"/>
                </a:solidFill>
              </a:rPr>
              <a:t> </a:t>
            </a:r>
            <a:r>
              <a:rPr lang="en-US" sz="3600" b="1" dirty="0"/>
              <a:t>algorithm</a:t>
            </a:r>
            <a:br>
              <a:rPr lang="en-US" sz="3600" b="1" dirty="0"/>
            </a:br>
            <a:endParaRPr lang="en-US" sz="3600" b="1" dirty="0"/>
          </a:p>
        </p:txBody>
      </p:sp>
      <p:graphicFrame>
        <p:nvGraphicFramePr>
          <p:cNvPr id="104" name="Content Placeholder 103"/>
          <p:cNvGraphicFramePr>
            <a:graphicFrameLocks noGrp="1"/>
          </p:cNvGraphicFramePr>
          <p:nvPr>
            <p:ph idx="1"/>
          </p:nvPr>
        </p:nvGraphicFramePr>
        <p:xfrm>
          <a:off x="536740" y="6253163"/>
          <a:ext cx="1369930" cy="365760"/>
        </p:xfrm>
        <a:graphic>
          <a:graphicData uri="http://schemas.openxmlformats.org/drawingml/2006/table">
            <a:tbl>
              <a:tblPr firstRow="1" bandRow="1">
                <a:tableStyleId>{5DA37D80-6434-44D0-A028-1B22A696006F}</a:tableStyleId>
              </a:tblPr>
              <a:tblGrid>
                <a:gridCol w="273986">
                  <a:extLst>
                    <a:ext uri="{9D8B030D-6E8A-4147-A177-3AD203B41FA5}">
                      <a16:colId xmlns:a16="http://schemas.microsoft.com/office/drawing/2014/main" val="20000"/>
                    </a:ext>
                  </a:extLst>
                </a:gridCol>
                <a:gridCol w="273986">
                  <a:extLst>
                    <a:ext uri="{9D8B030D-6E8A-4147-A177-3AD203B41FA5}">
                      <a16:colId xmlns:a16="http://schemas.microsoft.com/office/drawing/2014/main" val="20001"/>
                    </a:ext>
                  </a:extLst>
                </a:gridCol>
                <a:gridCol w="273986">
                  <a:extLst>
                    <a:ext uri="{9D8B030D-6E8A-4147-A177-3AD203B41FA5}">
                      <a16:colId xmlns:a16="http://schemas.microsoft.com/office/drawing/2014/main" val="20002"/>
                    </a:ext>
                  </a:extLst>
                </a:gridCol>
                <a:gridCol w="273986">
                  <a:extLst>
                    <a:ext uri="{9D8B030D-6E8A-4147-A177-3AD203B41FA5}">
                      <a16:colId xmlns:a16="http://schemas.microsoft.com/office/drawing/2014/main" val="20003"/>
                    </a:ext>
                  </a:extLst>
                </a:gridCol>
                <a:gridCol w="273986">
                  <a:extLst>
                    <a:ext uri="{9D8B030D-6E8A-4147-A177-3AD203B41FA5}">
                      <a16:colId xmlns:a16="http://schemas.microsoft.com/office/drawing/2014/main" val="20004"/>
                    </a:ext>
                  </a:extLst>
                </a:gridCol>
              </a:tblGrid>
              <a:tr h="35179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graphicFrame>
        <p:nvGraphicFramePr>
          <p:cNvPr id="5" name="Table 4"/>
          <p:cNvGraphicFramePr>
            <a:graphicFrameLocks noGrp="1"/>
          </p:cNvGraphicFramePr>
          <p:nvPr/>
        </p:nvGraphicFramePr>
        <p:xfrm>
          <a:off x="2057400" y="1783080"/>
          <a:ext cx="914400" cy="4389120"/>
        </p:xfrm>
        <a:graphic>
          <a:graphicData uri="http://schemas.openxmlformats.org/drawingml/2006/table">
            <a:tbl>
              <a:tblPr firstRow="1" bandRow="1">
                <a:tableStyleId>{C4B1156A-380E-4F78-BDF5-A606A8083BF9}</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729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72920">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27292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72920">
                <a:tc>
                  <a:txBody>
                    <a:bodyPr/>
                    <a:lstStyle/>
                    <a:p>
                      <a:endParaRPr lang="en-US" dirty="0"/>
                    </a:p>
                  </a:txBody>
                  <a:tcPr/>
                </a:tc>
                <a:tc>
                  <a:txBody>
                    <a:bodyPr/>
                    <a:lstStyle/>
                    <a:p>
                      <a:endParaRPr lang="en-US"/>
                    </a:p>
                  </a:txBody>
                  <a:tcPr/>
                </a:tc>
                <a:extLst>
                  <a:ext uri="{0D108BD9-81ED-4DB2-BD59-A6C34878D82A}">
                    <a16:rowId xmlns:a16="http://schemas.microsoft.com/office/drawing/2014/main" val="10003"/>
                  </a:ext>
                </a:extLst>
              </a:tr>
              <a:tr h="272920">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72920">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08"/>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09"/>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10"/>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graphicFrame>
        <p:nvGraphicFramePr>
          <p:cNvPr id="6" name="Table 5"/>
          <p:cNvGraphicFramePr>
            <a:graphicFrameLocks noGrp="1"/>
          </p:cNvGraphicFramePr>
          <p:nvPr/>
        </p:nvGraphicFramePr>
        <p:xfrm>
          <a:off x="5569836" y="1752600"/>
          <a:ext cx="914400" cy="4389120"/>
        </p:xfrm>
        <a:graphic>
          <a:graphicData uri="http://schemas.openxmlformats.org/drawingml/2006/table">
            <a:tbl>
              <a:tblPr firstRow="1" bandRow="1">
                <a:tableStyleId>{C4B1156A-380E-4F78-BDF5-A606A8083BF9}</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6557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08"/>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09"/>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10"/>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sp>
        <p:nvSpPr>
          <p:cNvPr id="7" name="TextBox 6"/>
          <p:cNvSpPr txBox="1"/>
          <p:nvPr/>
        </p:nvSpPr>
        <p:spPr>
          <a:xfrm>
            <a:off x="2059689" y="1260157"/>
            <a:ext cx="912111" cy="492443"/>
          </a:xfrm>
          <a:prstGeom prst="rect">
            <a:avLst/>
          </a:prstGeom>
          <a:solidFill>
            <a:schemeClr val="tx2">
              <a:lumMod val="20000"/>
              <a:lumOff val="80000"/>
            </a:schemeClr>
          </a:solidFill>
          <a:ln>
            <a:solidFill>
              <a:srgbClr val="002060"/>
            </a:solidFill>
          </a:ln>
        </p:spPr>
        <p:txBody>
          <a:bodyPr wrap="square" rtlCol="0">
            <a:spAutoFit/>
          </a:bodyPr>
          <a:lstStyle/>
          <a:p>
            <a:pPr algn="ctr"/>
            <a:r>
              <a:rPr lang="en-US" sz="1200" dirty="0">
                <a:solidFill>
                  <a:srgbClr val="7030A0"/>
                </a:solidFill>
              </a:rPr>
              <a:t>Allocation</a:t>
            </a:r>
          </a:p>
          <a:p>
            <a:pPr algn="ctr"/>
            <a:r>
              <a:rPr lang="en-US" sz="1400" b="1" dirty="0">
                <a:solidFill>
                  <a:srgbClr val="C00000"/>
                </a:solidFill>
              </a:rPr>
              <a:t>IITs</a:t>
            </a:r>
          </a:p>
        </p:txBody>
      </p:sp>
      <p:sp>
        <p:nvSpPr>
          <p:cNvPr id="8" name="TextBox 7"/>
          <p:cNvSpPr txBox="1"/>
          <p:nvPr/>
        </p:nvSpPr>
        <p:spPr>
          <a:xfrm>
            <a:off x="5572125" y="1260157"/>
            <a:ext cx="912111" cy="492443"/>
          </a:xfrm>
          <a:prstGeom prst="rect">
            <a:avLst/>
          </a:prstGeom>
          <a:solidFill>
            <a:schemeClr val="tx2">
              <a:lumMod val="20000"/>
              <a:lumOff val="80000"/>
            </a:schemeClr>
          </a:solidFill>
          <a:ln>
            <a:solidFill>
              <a:srgbClr val="002060"/>
            </a:solidFill>
          </a:ln>
        </p:spPr>
        <p:txBody>
          <a:bodyPr wrap="square" rtlCol="0">
            <a:spAutoFit/>
          </a:bodyPr>
          <a:lstStyle/>
          <a:p>
            <a:pPr algn="ctr"/>
            <a:r>
              <a:rPr lang="en-US" sz="1200" dirty="0">
                <a:solidFill>
                  <a:srgbClr val="7030A0"/>
                </a:solidFill>
              </a:rPr>
              <a:t>Allocation</a:t>
            </a:r>
          </a:p>
          <a:p>
            <a:pPr algn="ctr"/>
            <a:r>
              <a:rPr lang="en-US" sz="1400" b="1" dirty="0">
                <a:solidFill>
                  <a:srgbClr val="0070C0"/>
                </a:solidFill>
              </a:rPr>
              <a:t>NITs</a:t>
            </a:r>
          </a:p>
        </p:txBody>
      </p:sp>
      <p:cxnSp>
        <p:nvCxnSpPr>
          <p:cNvPr id="10" name="Straight Connector 9"/>
          <p:cNvCxnSpPr/>
          <p:nvPr/>
        </p:nvCxnSpPr>
        <p:spPr>
          <a:xfrm>
            <a:off x="4267200" y="914400"/>
            <a:ext cx="0" cy="5216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1981200" y="4278868"/>
                <a:ext cx="606256" cy="369332"/>
              </a:xfrm>
              <a:prstGeom prst="rect">
                <a:avLst/>
              </a:prstGeom>
              <a:noFill/>
            </p:spPr>
            <p:txBody>
              <a:bodyPr wrap="none" rtlCol="0">
                <a:spAutoFit/>
              </a:bodyPr>
              <a:lstStyle/>
              <a:p>
                <a14:m>
                  <m:oMath xmlns:m="http://schemas.openxmlformats.org/officeDocument/2006/math">
                    <m:r>
                      <a:rPr lang="en-US" b="1" i="1" smtClean="0">
                        <a:solidFill>
                          <a:srgbClr val="006C31"/>
                        </a:solidFill>
                        <a:latin typeface="Cambria Math"/>
                      </a:rPr>
                      <m:t>𝒑</m:t>
                    </m:r>
                  </m:oMath>
                </a14:m>
                <a:r>
                  <a:rPr lang="en-US" dirty="0">
                    <a:sym typeface="Wingdings" pitchFamily="2" charset="2"/>
                  </a:rPr>
                  <a:t> </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981200" y="4278868"/>
                <a:ext cx="606256" cy="369332"/>
              </a:xfrm>
              <a:prstGeom prst="rect">
                <a:avLst/>
              </a:prstGeom>
              <a:blipFill rotWithShape="1">
                <a:blip r:embed="rId2"/>
                <a:stretch>
                  <a:fillRect t="-9836" r="-1717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486400" y="2819400"/>
                <a:ext cx="603050" cy="369332"/>
              </a:xfrm>
              <a:prstGeom prst="rect">
                <a:avLst/>
              </a:prstGeom>
              <a:noFill/>
            </p:spPr>
            <p:txBody>
              <a:bodyPr wrap="none" rtlCol="0">
                <a:spAutoFit/>
              </a:bodyPr>
              <a:lstStyle/>
              <a:p>
                <a14:m>
                  <m:oMath xmlns:m="http://schemas.openxmlformats.org/officeDocument/2006/math">
                    <m:r>
                      <a:rPr lang="en-US" b="1" i="1" smtClean="0">
                        <a:solidFill>
                          <a:srgbClr val="006C31"/>
                        </a:solidFill>
                        <a:latin typeface="Cambria Math"/>
                      </a:rPr>
                      <m:t>𝒒</m:t>
                    </m:r>
                  </m:oMath>
                </a14:m>
                <a:r>
                  <a:rPr lang="en-US" dirty="0">
                    <a:sym typeface="Wingdings" pitchFamily="2" charset="2"/>
                  </a:rPr>
                  <a:t> </a:t>
                </a:r>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86400" y="2819400"/>
                <a:ext cx="603050" cy="369332"/>
              </a:xfrm>
              <a:prstGeom prst="rect">
                <a:avLst/>
              </a:prstGeom>
              <a:blipFill rotWithShape="1">
                <a:blip r:embed="rId3"/>
                <a:stretch>
                  <a:fillRect t="-10000" r="-17172" b="-25000"/>
                </a:stretch>
              </a:blipFill>
            </p:spPr>
            <p:txBody>
              <a:bodyPr/>
              <a:lstStyle/>
              <a:p>
                <a:r>
                  <a:rPr lang="en-US">
                    <a:noFill/>
                  </a:rPr>
                  <a:t> </a:t>
                </a:r>
              </a:p>
            </p:txBody>
          </p:sp>
        </mc:Fallback>
      </mc:AlternateContent>
      <p:graphicFrame>
        <p:nvGraphicFramePr>
          <p:cNvPr id="105" name="Content Placeholder 103"/>
          <p:cNvGraphicFramePr>
            <a:graphicFrameLocks/>
          </p:cNvGraphicFramePr>
          <p:nvPr/>
        </p:nvGraphicFramePr>
        <p:xfrm>
          <a:off x="1906670" y="6248400"/>
          <a:ext cx="1369930" cy="370523"/>
        </p:xfrm>
        <a:graphic>
          <a:graphicData uri="http://schemas.openxmlformats.org/drawingml/2006/table">
            <a:tbl>
              <a:tblPr firstRow="1" bandRow="1">
                <a:tableStyleId>{5DA37D80-6434-44D0-A028-1B22A696006F}</a:tableStyleId>
              </a:tblPr>
              <a:tblGrid>
                <a:gridCol w="273986">
                  <a:extLst>
                    <a:ext uri="{9D8B030D-6E8A-4147-A177-3AD203B41FA5}">
                      <a16:colId xmlns:a16="http://schemas.microsoft.com/office/drawing/2014/main" val="20000"/>
                    </a:ext>
                  </a:extLst>
                </a:gridCol>
                <a:gridCol w="273986">
                  <a:extLst>
                    <a:ext uri="{9D8B030D-6E8A-4147-A177-3AD203B41FA5}">
                      <a16:colId xmlns:a16="http://schemas.microsoft.com/office/drawing/2014/main" val="20001"/>
                    </a:ext>
                  </a:extLst>
                </a:gridCol>
                <a:gridCol w="273986">
                  <a:extLst>
                    <a:ext uri="{9D8B030D-6E8A-4147-A177-3AD203B41FA5}">
                      <a16:colId xmlns:a16="http://schemas.microsoft.com/office/drawing/2014/main" val="20002"/>
                    </a:ext>
                  </a:extLst>
                </a:gridCol>
                <a:gridCol w="273986">
                  <a:extLst>
                    <a:ext uri="{9D8B030D-6E8A-4147-A177-3AD203B41FA5}">
                      <a16:colId xmlns:a16="http://schemas.microsoft.com/office/drawing/2014/main" val="20003"/>
                    </a:ext>
                  </a:extLst>
                </a:gridCol>
                <a:gridCol w="273986">
                  <a:extLst>
                    <a:ext uri="{9D8B030D-6E8A-4147-A177-3AD203B41FA5}">
                      <a16:colId xmlns:a16="http://schemas.microsoft.com/office/drawing/2014/main" val="20004"/>
                    </a:ext>
                  </a:extLst>
                </a:gridCol>
              </a:tblGrid>
              <a:tr h="37052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6" name="Content Placeholder 103"/>
          <p:cNvGraphicFramePr>
            <a:graphicFrameLocks/>
          </p:cNvGraphicFramePr>
          <p:nvPr/>
        </p:nvGraphicFramePr>
        <p:xfrm>
          <a:off x="6081426" y="6248400"/>
          <a:ext cx="1614774" cy="381000"/>
        </p:xfrm>
        <a:graphic>
          <a:graphicData uri="http://schemas.openxmlformats.org/drawingml/2006/table">
            <a:tbl>
              <a:tblPr firstRow="1" bandRow="1">
                <a:tableStyleId>{BC89EF96-8CEA-46FF-86C4-4CE0E7609802}</a:tableStyleId>
              </a:tblPr>
              <a:tblGrid>
                <a:gridCol w="269129">
                  <a:extLst>
                    <a:ext uri="{9D8B030D-6E8A-4147-A177-3AD203B41FA5}">
                      <a16:colId xmlns:a16="http://schemas.microsoft.com/office/drawing/2014/main" val="20000"/>
                    </a:ext>
                  </a:extLst>
                </a:gridCol>
                <a:gridCol w="269129">
                  <a:extLst>
                    <a:ext uri="{9D8B030D-6E8A-4147-A177-3AD203B41FA5}">
                      <a16:colId xmlns:a16="http://schemas.microsoft.com/office/drawing/2014/main" val="20001"/>
                    </a:ext>
                  </a:extLst>
                </a:gridCol>
                <a:gridCol w="269129">
                  <a:extLst>
                    <a:ext uri="{9D8B030D-6E8A-4147-A177-3AD203B41FA5}">
                      <a16:colId xmlns:a16="http://schemas.microsoft.com/office/drawing/2014/main" val="20002"/>
                    </a:ext>
                  </a:extLst>
                </a:gridCol>
                <a:gridCol w="269129">
                  <a:extLst>
                    <a:ext uri="{9D8B030D-6E8A-4147-A177-3AD203B41FA5}">
                      <a16:colId xmlns:a16="http://schemas.microsoft.com/office/drawing/2014/main" val="20003"/>
                    </a:ext>
                  </a:extLst>
                </a:gridCol>
                <a:gridCol w="269129">
                  <a:extLst>
                    <a:ext uri="{9D8B030D-6E8A-4147-A177-3AD203B41FA5}">
                      <a16:colId xmlns:a16="http://schemas.microsoft.com/office/drawing/2014/main" val="20004"/>
                    </a:ext>
                  </a:extLst>
                </a:gridCol>
                <a:gridCol w="269129">
                  <a:extLst>
                    <a:ext uri="{9D8B030D-6E8A-4147-A177-3AD203B41FA5}">
                      <a16:colId xmlns:a16="http://schemas.microsoft.com/office/drawing/2014/main" val="20005"/>
                    </a:ext>
                  </a:extLst>
                </a:gridCol>
              </a:tblGrid>
              <a:tr h="3810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7" name="Content Placeholder 103"/>
          <p:cNvGraphicFramePr>
            <a:graphicFrameLocks/>
          </p:cNvGraphicFramePr>
          <p:nvPr/>
        </p:nvGraphicFramePr>
        <p:xfrm>
          <a:off x="5257802" y="6248400"/>
          <a:ext cx="821958" cy="381000"/>
        </p:xfrm>
        <a:graphic>
          <a:graphicData uri="http://schemas.openxmlformats.org/drawingml/2006/table">
            <a:tbl>
              <a:tblPr firstRow="1" bandRow="1">
                <a:tableStyleId>{BC89EF96-8CEA-46FF-86C4-4CE0E7609802}</a:tableStyleId>
              </a:tblPr>
              <a:tblGrid>
                <a:gridCol w="273986">
                  <a:extLst>
                    <a:ext uri="{9D8B030D-6E8A-4147-A177-3AD203B41FA5}">
                      <a16:colId xmlns:a16="http://schemas.microsoft.com/office/drawing/2014/main" val="20000"/>
                    </a:ext>
                  </a:extLst>
                </a:gridCol>
                <a:gridCol w="273986">
                  <a:extLst>
                    <a:ext uri="{9D8B030D-6E8A-4147-A177-3AD203B41FA5}">
                      <a16:colId xmlns:a16="http://schemas.microsoft.com/office/drawing/2014/main" val="20001"/>
                    </a:ext>
                  </a:extLst>
                </a:gridCol>
                <a:gridCol w="273986">
                  <a:extLst>
                    <a:ext uri="{9D8B030D-6E8A-4147-A177-3AD203B41FA5}">
                      <a16:colId xmlns:a16="http://schemas.microsoft.com/office/drawing/2014/main" val="20002"/>
                    </a:ext>
                  </a:extLst>
                </a:gridCol>
              </a:tblGrid>
              <a:tr h="38100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108" name="TextBox 107"/>
              <p:cNvSpPr txBox="1"/>
              <p:nvPr/>
            </p:nvSpPr>
            <p:spPr>
              <a:xfrm>
                <a:off x="6019802" y="618386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6C31"/>
                          </a:solidFill>
                          <a:latin typeface="Cambria Math"/>
                        </a:rPr>
                        <m:t>𝒒</m:t>
                      </m:r>
                    </m:oMath>
                  </m:oMathPara>
                </a14:m>
                <a:endParaRPr lang="en-US" b="1" dirty="0">
                  <a:solidFill>
                    <a:srgbClr val="006C31"/>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6019802" y="6183868"/>
                <a:ext cx="377026" cy="369332"/>
              </a:xfrm>
              <a:prstGeom prst="rect">
                <a:avLst/>
              </a:prstGeom>
              <a:blipFill rotWithShape="1">
                <a:blip r:embed="rId4"/>
                <a:stretch>
                  <a:fillRect t="-8197" r="-2295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1600200" y="6183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6C31"/>
                          </a:solidFill>
                          <a:latin typeface="Cambria Math"/>
                        </a:rPr>
                        <m:t>𝒑</m:t>
                      </m:r>
                    </m:oMath>
                  </m:oMathPara>
                </a14:m>
                <a:endParaRPr lang="en-US" b="1" dirty="0">
                  <a:solidFill>
                    <a:srgbClr val="006C31"/>
                  </a:solidFill>
                </a:endParaRPr>
              </a:p>
            </p:txBody>
          </p:sp>
        </mc:Choice>
        <mc:Fallback xmlns="">
          <p:sp>
            <p:nvSpPr>
              <p:cNvPr id="129" name="TextBox 128"/>
              <p:cNvSpPr txBox="1">
                <a:spLocks noRot="1" noChangeAspect="1" noMove="1" noResize="1" noEditPoints="1" noAdjustHandles="1" noChangeArrowheads="1" noChangeShapeType="1" noTextEdit="1"/>
              </p:cNvSpPr>
              <p:nvPr/>
            </p:nvSpPr>
            <p:spPr>
              <a:xfrm>
                <a:off x="1600200" y="6183868"/>
                <a:ext cx="380232" cy="369332"/>
              </a:xfrm>
              <a:prstGeom prst="rect">
                <a:avLst/>
              </a:prstGeom>
              <a:blipFill rotWithShape="1">
                <a:blip r:embed="rId5"/>
                <a:stretch>
                  <a:fillRect t="-8197" r="-20968" b="-24590"/>
                </a:stretch>
              </a:blipFill>
            </p:spPr>
            <p:txBody>
              <a:bodyPr/>
              <a:lstStyle/>
              <a:p>
                <a:r>
                  <a:rPr lang="en-US">
                    <a:noFill/>
                  </a:rPr>
                  <a:t> </a:t>
                </a:r>
              </a:p>
            </p:txBody>
          </p:sp>
        </mc:Fallback>
      </mc:AlternateContent>
      <p:grpSp>
        <p:nvGrpSpPr>
          <p:cNvPr id="9" name="Group 8"/>
          <p:cNvGrpSpPr/>
          <p:nvPr/>
        </p:nvGrpSpPr>
        <p:grpSpPr>
          <a:xfrm>
            <a:off x="2667000" y="1828800"/>
            <a:ext cx="152400" cy="4267200"/>
            <a:chOff x="2667000" y="1828800"/>
            <a:chExt cx="152400" cy="4267200"/>
          </a:xfrm>
          <a:solidFill>
            <a:schemeClr val="accent2">
              <a:lumMod val="40000"/>
              <a:lumOff val="60000"/>
            </a:schemeClr>
          </a:solidFill>
        </p:grpSpPr>
        <p:grpSp>
          <p:nvGrpSpPr>
            <p:cNvPr id="25" name="Group 24"/>
            <p:cNvGrpSpPr/>
            <p:nvPr/>
          </p:nvGrpSpPr>
          <p:grpSpPr>
            <a:xfrm>
              <a:off x="2667000" y="2166257"/>
              <a:ext cx="152400" cy="272143"/>
              <a:chOff x="2895600" y="2743200"/>
              <a:chExt cx="304800" cy="533400"/>
            </a:xfrm>
            <a:grpFill/>
          </p:grpSpPr>
          <p:sp>
            <p:nvSpPr>
              <p:cNvPr id="26" name="Oval 25"/>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2667000" y="2547257"/>
              <a:ext cx="152400" cy="272143"/>
              <a:chOff x="2895600" y="2743200"/>
              <a:chExt cx="304800" cy="533400"/>
            </a:xfrm>
            <a:grpFill/>
          </p:grpSpPr>
          <p:sp>
            <p:nvSpPr>
              <p:cNvPr id="29" name="Oval 28"/>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2667000" y="2928257"/>
              <a:ext cx="152400" cy="272143"/>
              <a:chOff x="2895600" y="2743200"/>
              <a:chExt cx="304800" cy="533400"/>
            </a:xfrm>
            <a:grpFill/>
          </p:grpSpPr>
          <p:sp>
            <p:nvSpPr>
              <p:cNvPr id="32" name="Oval 3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2667000" y="3276600"/>
              <a:ext cx="152400" cy="272143"/>
              <a:chOff x="2895600" y="2743200"/>
              <a:chExt cx="304800" cy="533400"/>
            </a:xfrm>
            <a:grpFill/>
          </p:grpSpPr>
          <p:sp>
            <p:nvSpPr>
              <p:cNvPr id="35" name="Oval 34"/>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2667000" y="3614057"/>
              <a:ext cx="152400" cy="272143"/>
              <a:chOff x="2895600" y="2743200"/>
              <a:chExt cx="304800" cy="533400"/>
            </a:xfrm>
            <a:grpFill/>
          </p:grpSpPr>
          <p:sp>
            <p:nvSpPr>
              <p:cNvPr id="38" name="Oval 37"/>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2667000" y="3995057"/>
              <a:ext cx="152400" cy="272143"/>
              <a:chOff x="2895600" y="2743200"/>
              <a:chExt cx="304800" cy="533400"/>
            </a:xfrm>
            <a:grpFill/>
          </p:grpSpPr>
          <p:sp>
            <p:nvSpPr>
              <p:cNvPr id="41" name="Oval 40"/>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667000" y="4724400"/>
              <a:ext cx="152400" cy="272143"/>
              <a:chOff x="2895600" y="2743200"/>
              <a:chExt cx="304800" cy="533400"/>
            </a:xfrm>
            <a:grpFill/>
          </p:grpSpPr>
          <p:sp>
            <p:nvSpPr>
              <p:cNvPr id="44" name="Oval 43"/>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667000" y="5105400"/>
              <a:ext cx="152400" cy="272143"/>
              <a:chOff x="2895600" y="2743200"/>
              <a:chExt cx="304800" cy="533400"/>
            </a:xfrm>
            <a:grpFill/>
          </p:grpSpPr>
          <p:sp>
            <p:nvSpPr>
              <p:cNvPr id="47" name="Oval 46"/>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2667000" y="5486400"/>
              <a:ext cx="152400" cy="272143"/>
              <a:chOff x="2895600" y="2743200"/>
              <a:chExt cx="304800" cy="533400"/>
            </a:xfrm>
            <a:grpFill/>
          </p:grpSpPr>
          <p:sp>
            <p:nvSpPr>
              <p:cNvPr id="50" name="Oval 49"/>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667000" y="5823857"/>
              <a:ext cx="152400" cy="272143"/>
              <a:chOff x="2895600" y="2743200"/>
              <a:chExt cx="304800" cy="533400"/>
            </a:xfrm>
            <a:grpFill/>
          </p:grpSpPr>
          <p:sp>
            <p:nvSpPr>
              <p:cNvPr id="53" name="Oval 52"/>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2667000" y="1828800"/>
              <a:ext cx="152400" cy="272143"/>
              <a:chOff x="2895600" y="2743200"/>
              <a:chExt cx="304800" cy="533400"/>
            </a:xfrm>
            <a:grpFill/>
          </p:grpSpPr>
          <p:sp>
            <p:nvSpPr>
              <p:cNvPr id="92" name="Oval 9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2667000" y="4376057"/>
              <a:ext cx="152400" cy="272143"/>
              <a:chOff x="2895600" y="2743200"/>
              <a:chExt cx="304800" cy="533400"/>
            </a:xfrm>
            <a:grpFill/>
          </p:grpSpPr>
          <p:sp>
            <p:nvSpPr>
              <p:cNvPr id="95" name="Oval 94"/>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 name="Group 18"/>
          <p:cNvGrpSpPr/>
          <p:nvPr/>
        </p:nvGrpSpPr>
        <p:grpSpPr>
          <a:xfrm>
            <a:off x="2667000" y="4376057"/>
            <a:ext cx="152400" cy="272143"/>
            <a:chOff x="2895600" y="2743200"/>
            <a:chExt cx="304800" cy="533400"/>
          </a:xfrm>
          <a:solidFill>
            <a:srgbClr val="0070C0"/>
          </a:solidFill>
        </p:grpSpPr>
        <p:sp>
          <p:nvSpPr>
            <p:cNvPr id="20" name="Oval 19"/>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72200" y="1828800"/>
            <a:ext cx="159636" cy="4267200"/>
            <a:chOff x="6172200" y="1828800"/>
            <a:chExt cx="159636" cy="4267200"/>
          </a:xfrm>
        </p:grpSpPr>
        <p:grpSp>
          <p:nvGrpSpPr>
            <p:cNvPr id="55" name="Group 54"/>
            <p:cNvGrpSpPr/>
            <p:nvPr/>
          </p:nvGrpSpPr>
          <p:grpSpPr>
            <a:xfrm>
              <a:off x="6179436" y="1828800"/>
              <a:ext cx="152400" cy="272143"/>
              <a:chOff x="2895600" y="2743200"/>
              <a:chExt cx="304800" cy="533400"/>
            </a:xfrm>
            <a:solidFill>
              <a:schemeClr val="tx2">
                <a:lumMod val="20000"/>
                <a:lumOff val="80000"/>
              </a:schemeClr>
            </a:solidFill>
          </p:grpSpPr>
          <p:sp>
            <p:nvSpPr>
              <p:cNvPr id="56" name="Oval 55"/>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6179436" y="2166257"/>
              <a:ext cx="152400" cy="272143"/>
              <a:chOff x="2895600" y="2743200"/>
              <a:chExt cx="304800" cy="533400"/>
            </a:xfrm>
            <a:solidFill>
              <a:schemeClr val="accent1">
                <a:lumMod val="40000"/>
                <a:lumOff val="60000"/>
              </a:schemeClr>
            </a:solidFill>
          </p:grpSpPr>
          <p:sp>
            <p:nvSpPr>
              <p:cNvPr id="59" name="Oval 58"/>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6179436" y="2547257"/>
              <a:ext cx="152400" cy="272143"/>
              <a:chOff x="2895600" y="2743200"/>
              <a:chExt cx="304800" cy="533400"/>
            </a:xfrm>
            <a:solidFill>
              <a:schemeClr val="tx2">
                <a:lumMod val="20000"/>
                <a:lumOff val="80000"/>
              </a:schemeClr>
            </a:solidFill>
          </p:grpSpPr>
          <p:sp>
            <p:nvSpPr>
              <p:cNvPr id="62" name="Oval 6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6179436" y="3276600"/>
              <a:ext cx="152400" cy="272143"/>
              <a:chOff x="2895600" y="2743200"/>
              <a:chExt cx="304800" cy="533400"/>
            </a:xfrm>
            <a:solidFill>
              <a:schemeClr val="tx2">
                <a:lumMod val="20000"/>
                <a:lumOff val="80000"/>
              </a:schemeClr>
            </a:solidFill>
          </p:grpSpPr>
          <p:sp>
            <p:nvSpPr>
              <p:cNvPr id="68" name="Oval 67"/>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6179436" y="3657600"/>
              <a:ext cx="152400" cy="272143"/>
              <a:chOff x="2895600" y="2743200"/>
              <a:chExt cx="304800" cy="533400"/>
            </a:xfrm>
            <a:solidFill>
              <a:schemeClr val="accent1">
                <a:lumMod val="40000"/>
                <a:lumOff val="60000"/>
              </a:schemeClr>
            </a:solidFill>
          </p:grpSpPr>
          <p:sp>
            <p:nvSpPr>
              <p:cNvPr id="71" name="Oval 70"/>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6179436" y="3995057"/>
              <a:ext cx="152400" cy="272143"/>
              <a:chOff x="2895600" y="2743200"/>
              <a:chExt cx="304800" cy="533400"/>
            </a:xfrm>
            <a:solidFill>
              <a:schemeClr val="tx2">
                <a:lumMod val="20000"/>
                <a:lumOff val="80000"/>
              </a:schemeClr>
            </a:solidFill>
          </p:grpSpPr>
          <p:sp>
            <p:nvSpPr>
              <p:cNvPr id="74" name="Oval 73"/>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6179436" y="4343400"/>
              <a:ext cx="152400" cy="272143"/>
              <a:chOff x="2895600" y="2743200"/>
              <a:chExt cx="304800" cy="533400"/>
            </a:xfrm>
            <a:solidFill>
              <a:schemeClr val="accent1">
                <a:lumMod val="40000"/>
                <a:lumOff val="60000"/>
              </a:schemeClr>
            </a:solidFill>
          </p:grpSpPr>
          <p:sp>
            <p:nvSpPr>
              <p:cNvPr id="77" name="Oval 76"/>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6179436" y="4724400"/>
              <a:ext cx="152400" cy="272143"/>
              <a:chOff x="2895600" y="2743200"/>
              <a:chExt cx="304800" cy="533400"/>
            </a:xfrm>
            <a:solidFill>
              <a:schemeClr val="tx2">
                <a:lumMod val="20000"/>
                <a:lumOff val="80000"/>
              </a:schemeClr>
            </a:solidFill>
          </p:grpSpPr>
          <p:sp>
            <p:nvSpPr>
              <p:cNvPr id="80" name="Oval 79"/>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6179436" y="5105400"/>
              <a:ext cx="152400" cy="272143"/>
              <a:chOff x="2895600" y="2743200"/>
              <a:chExt cx="304800" cy="533400"/>
            </a:xfrm>
            <a:solidFill>
              <a:schemeClr val="accent1">
                <a:lumMod val="40000"/>
                <a:lumOff val="60000"/>
              </a:schemeClr>
            </a:solidFill>
          </p:grpSpPr>
          <p:sp>
            <p:nvSpPr>
              <p:cNvPr id="83" name="Oval 82"/>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179436" y="5486400"/>
              <a:ext cx="152400" cy="272143"/>
              <a:chOff x="2895600" y="2743200"/>
              <a:chExt cx="304800" cy="533400"/>
            </a:xfrm>
            <a:solidFill>
              <a:schemeClr val="tx2">
                <a:lumMod val="20000"/>
                <a:lumOff val="80000"/>
              </a:schemeClr>
            </a:solidFill>
          </p:grpSpPr>
          <p:sp>
            <p:nvSpPr>
              <p:cNvPr id="86" name="Oval 85"/>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6179436" y="5823857"/>
              <a:ext cx="152400" cy="272143"/>
              <a:chOff x="2895600" y="2743200"/>
              <a:chExt cx="304800" cy="533400"/>
            </a:xfrm>
            <a:solidFill>
              <a:schemeClr val="accent1">
                <a:lumMod val="40000"/>
                <a:lumOff val="60000"/>
              </a:schemeClr>
            </a:solidFill>
          </p:grpSpPr>
          <p:sp>
            <p:nvSpPr>
              <p:cNvPr id="102" name="Oval 10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172200" y="2895600"/>
              <a:ext cx="152400" cy="272143"/>
              <a:chOff x="2895600" y="2743200"/>
              <a:chExt cx="304800" cy="533400"/>
            </a:xfrm>
            <a:solidFill>
              <a:schemeClr val="accent1">
                <a:lumMod val="40000"/>
                <a:lumOff val="60000"/>
              </a:schemeClr>
            </a:solidFill>
          </p:grpSpPr>
          <p:sp>
            <p:nvSpPr>
              <p:cNvPr id="112" name="Oval 11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11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6172200" y="2895600"/>
            <a:ext cx="152400" cy="272143"/>
            <a:chOff x="2895600" y="2743200"/>
            <a:chExt cx="304800" cy="533400"/>
          </a:xfrm>
          <a:solidFill>
            <a:srgbClr val="0070C0"/>
          </a:solidFill>
        </p:grpSpPr>
        <p:sp>
          <p:nvSpPr>
            <p:cNvPr id="89" name="Oval 88"/>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7086599" y="4757057"/>
            <a:ext cx="287365" cy="542731"/>
            <a:chOff x="2895600" y="2743200"/>
            <a:chExt cx="304800" cy="533400"/>
          </a:xfrm>
          <a:solidFill>
            <a:srgbClr val="0070C0"/>
          </a:solidFill>
        </p:grpSpPr>
        <p:sp>
          <p:nvSpPr>
            <p:cNvPr id="115" name="Oval 114"/>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1280586" y="6553200"/>
            <a:ext cx="1452705" cy="307777"/>
          </a:xfrm>
          <a:prstGeom prst="rect">
            <a:avLst/>
          </a:prstGeom>
          <a:noFill/>
        </p:spPr>
        <p:txBody>
          <a:bodyPr wrap="none" rtlCol="0">
            <a:spAutoFit/>
          </a:bodyPr>
          <a:lstStyle/>
          <a:p>
            <a:r>
              <a:rPr lang="en-US" sz="1400" dirty="0"/>
              <a:t>Choice list for </a:t>
            </a:r>
            <a:r>
              <a:rPr lang="en-US" sz="1400" b="1" dirty="0">
                <a:solidFill>
                  <a:srgbClr val="C00000"/>
                </a:solidFill>
              </a:rPr>
              <a:t>IITs</a:t>
            </a:r>
          </a:p>
        </p:txBody>
      </p:sp>
      <p:sp>
        <p:nvSpPr>
          <p:cNvPr id="120" name="TextBox 119"/>
          <p:cNvSpPr txBox="1"/>
          <p:nvPr/>
        </p:nvSpPr>
        <p:spPr>
          <a:xfrm>
            <a:off x="5938695" y="6553200"/>
            <a:ext cx="1523238" cy="307777"/>
          </a:xfrm>
          <a:prstGeom prst="rect">
            <a:avLst/>
          </a:prstGeom>
          <a:noFill/>
        </p:spPr>
        <p:txBody>
          <a:bodyPr wrap="none" rtlCol="0">
            <a:spAutoFit/>
          </a:bodyPr>
          <a:lstStyle/>
          <a:p>
            <a:r>
              <a:rPr lang="en-US" sz="1400" dirty="0"/>
              <a:t>Choice list for </a:t>
            </a:r>
            <a:r>
              <a:rPr lang="en-US" sz="1400" b="1" dirty="0">
                <a:solidFill>
                  <a:srgbClr val="0070C0"/>
                </a:solidFill>
              </a:rPr>
              <a:t>NITs</a:t>
            </a:r>
          </a:p>
        </p:txBody>
      </p:sp>
      <p:sp>
        <p:nvSpPr>
          <p:cNvPr id="15" name="Oval 14"/>
          <p:cNvSpPr/>
          <p:nvPr/>
        </p:nvSpPr>
        <p:spPr>
          <a:xfrm>
            <a:off x="6096000" y="2883932"/>
            <a:ext cx="304800" cy="3048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580891" y="2166257"/>
            <a:ext cx="304800" cy="304800"/>
          </a:xfrm>
          <a:prstGeom prst="ellipse">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096000" y="4343400"/>
            <a:ext cx="304800" cy="3048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096000" y="5410200"/>
            <a:ext cx="304800" cy="3048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2590800" y="3276600"/>
            <a:ext cx="304800" cy="304800"/>
          </a:xfrm>
          <a:prstGeom prst="ellipse">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590800" y="5867400"/>
            <a:ext cx="304800" cy="304800"/>
          </a:xfrm>
          <a:prstGeom prst="ellipse">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629400" y="1600200"/>
            <a:ext cx="2438400" cy="1035636"/>
            <a:chOff x="6629400" y="1600200"/>
            <a:chExt cx="2438400" cy="1035636"/>
          </a:xfrm>
        </p:grpSpPr>
        <p:sp>
          <p:nvSpPr>
            <p:cNvPr id="23" name="Cloud Callout 22"/>
            <p:cNvSpPr/>
            <p:nvPr/>
          </p:nvSpPr>
          <p:spPr>
            <a:xfrm>
              <a:off x="6629400" y="1600200"/>
              <a:ext cx="2438400" cy="1035636"/>
            </a:xfrm>
            <a:prstGeom prst="cloudCallout">
              <a:avLst>
                <a:gd name="adj1" fmla="val 32292"/>
                <a:gd name="adj2" fmla="val 8582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Should we remove      from </a:t>
              </a:r>
              <a:r>
                <a:rPr lang="en-US" sz="1600" b="1" dirty="0">
                  <a:solidFill>
                    <a:srgbClr val="0070C0"/>
                  </a:solidFill>
                </a:rPr>
                <a:t>NIT</a:t>
              </a:r>
              <a:r>
                <a:rPr lang="en-US" sz="1600" dirty="0">
                  <a:solidFill>
                    <a:schemeClr val="tx1"/>
                  </a:solidFill>
                </a:rPr>
                <a:t>s for future ?</a:t>
              </a:r>
            </a:p>
          </p:txBody>
        </p:sp>
        <p:grpSp>
          <p:nvGrpSpPr>
            <p:cNvPr id="127" name="Group 126"/>
            <p:cNvGrpSpPr/>
            <p:nvPr/>
          </p:nvGrpSpPr>
          <p:grpSpPr>
            <a:xfrm>
              <a:off x="7772400" y="1981197"/>
              <a:ext cx="152400" cy="272143"/>
              <a:chOff x="2895600" y="2743192"/>
              <a:chExt cx="304800" cy="533400"/>
            </a:xfrm>
            <a:solidFill>
              <a:srgbClr val="0070C0"/>
            </a:solidFill>
          </p:grpSpPr>
          <p:sp>
            <p:nvSpPr>
              <p:cNvPr id="128" name="Oval 127"/>
              <p:cNvSpPr/>
              <p:nvPr/>
            </p:nvSpPr>
            <p:spPr>
              <a:xfrm>
                <a:off x="2933700" y="2743192"/>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2895600" y="2971793"/>
                <a:ext cx="304800" cy="30479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4" name="TextBox 63"/>
          <p:cNvSpPr txBox="1"/>
          <p:nvPr/>
        </p:nvSpPr>
        <p:spPr>
          <a:xfrm>
            <a:off x="7620813" y="1137046"/>
            <a:ext cx="455574" cy="369332"/>
          </a:xfrm>
          <a:prstGeom prst="rect">
            <a:avLst/>
          </a:prstGeom>
          <a:solidFill>
            <a:srgbClr val="FFC000"/>
          </a:solidFill>
        </p:spPr>
        <p:txBody>
          <a:bodyPr wrap="none" rtlCol="0">
            <a:spAutoFit/>
          </a:bodyPr>
          <a:lstStyle/>
          <a:p>
            <a:r>
              <a:rPr lang="en-US" dirty="0">
                <a:solidFill>
                  <a:srgbClr val="C00000"/>
                </a:solidFill>
              </a:rPr>
              <a:t>No</a:t>
            </a:r>
          </a:p>
        </p:txBody>
      </p:sp>
      <mc:AlternateContent xmlns:mc="http://schemas.openxmlformats.org/markup-compatibility/2006" xmlns:a14="http://schemas.microsoft.com/office/drawing/2010/main">
        <mc:Choice Requires="a14">
          <p:sp>
            <p:nvSpPr>
              <p:cNvPr id="131" name="TextBox 130"/>
              <p:cNvSpPr txBox="1"/>
              <p:nvPr/>
            </p:nvSpPr>
            <p:spPr>
              <a:xfrm>
                <a:off x="5506263" y="6246257"/>
                <a:ext cx="3609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6C31"/>
                          </a:solidFill>
                          <a:latin typeface="Cambria Math"/>
                        </a:rPr>
                        <m:t>𝒓</m:t>
                      </m:r>
                    </m:oMath>
                  </m:oMathPara>
                </a14:m>
                <a:endParaRPr lang="en-US" b="1" dirty="0">
                  <a:solidFill>
                    <a:srgbClr val="006C31"/>
                  </a:solidFill>
                </a:endParaRPr>
              </a:p>
            </p:txBody>
          </p:sp>
        </mc:Choice>
        <mc:Fallback xmlns="">
          <p:sp>
            <p:nvSpPr>
              <p:cNvPr id="131" name="TextBox 130"/>
              <p:cNvSpPr txBox="1">
                <a:spLocks noRot="1" noChangeAspect="1" noMove="1" noResize="1" noEditPoints="1" noAdjustHandles="1" noChangeArrowheads="1" noChangeShapeType="1" noTextEdit="1"/>
              </p:cNvSpPr>
              <p:nvPr/>
            </p:nvSpPr>
            <p:spPr>
              <a:xfrm>
                <a:off x="5506263" y="6246257"/>
                <a:ext cx="360996" cy="369332"/>
              </a:xfrm>
              <a:prstGeom prst="rect">
                <a:avLst/>
              </a:prstGeom>
              <a:blipFill rotWithShape="1">
                <a:blip r:embed="rId6"/>
                <a:stretch>
                  <a:fillRect t="-8333" r="-23729"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5486400" y="2133600"/>
                <a:ext cx="587020" cy="369332"/>
              </a:xfrm>
              <a:prstGeom prst="rect">
                <a:avLst/>
              </a:prstGeom>
              <a:noFill/>
            </p:spPr>
            <p:txBody>
              <a:bodyPr wrap="none" rtlCol="0">
                <a:spAutoFit/>
              </a:bodyPr>
              <a:lstStyle/>
              <a:p>
                <a14:m>
                  <m:oMath xmlns:m="http://schemas.openxmlformats.org/officeDocument/2006/math">
                    <m:r>
                      <a:rPr lang="en-US" b="1" i="1" smtClean="0">
                        <a:solidFill>
                          <a:srgbClr val="006C31"/>
                        </a:solidFill>
                        <a:latin typeface="Cambria Math"/>
                      </a:rPr>
                      <m:t>𝒓</m:t>
                    </m:r>
                  </m:oMath>
                </a14:m>
                <a:r>
                  <a:rPr lang="en-US" dirty="0">
                    <a:sym typeface="Wingdings" pitchFamily="2" charset="2"/>
                  </a:rPr>
                  <a:t> </a:t>
                </a:r>
                <a:endParaRPr lang="en-US" dirty="0"/>
              </a:p>
            </p:txBody>
          </p:sp>
        </mc:Choice>
        <mc:Fallback xmlns="">
          <p:sp>
            <p:nvSpPr>
              <p:cNvPr id="132" name="TextBox 131"/>
              <p:cNvSpPr txBox="1">
                <a:spLocks noRot="1" noChangeAspect="1" noMove="1" noResize="1" noEditPoints="1" noAdjustHandles="1" noChangeArrowheads="1" noChangeShapeType="1" noTextEdit="1"/>
              </p:cNvSpPr>
              <p:nvPr/>
            </p:nvSpPr>
            <p:spPr>
              <a:xfrm>
                <a:off x="5486400" y="2133600"/>
                <a:ext cx="587020" cy="369332"/>
              </a:xfrm>
              <a:prstGeom prst="rect">
                <a:avLst/>
              </a:prstGeom>
              <a:blipFill rotWithShape="1">
                <a:blip r:embed="rId7"/>
                <a:stretch>
                  <a:fillRect t="-9836" r="-17708" b="-24590"/>
                </a:stretch>
              </a:blipFill>
            </p:spPr>
            <p:txBody>
              <a:bodyPr/>
              <a:lstStyle/>
              <a:p>
                <a:r>
                  <a:rPr lang="en-US">
                    <a:noFill/>
                  </a:rPr>
                  <a:t> </a:t>
                </a:r>
              </a:p>
            </p:txBody>
          </p:sp>
        </mc:Fallback>
      </mc:AlternateContent>
      <p:sp>
        <p:nvSpPr>
          <p:cNvPr id="133" name="Oval 132"/>
          <p:cNvSpPr/>
          <p:nvPr/>
        </p:nvSpPr>
        <p:spPr>
          <a:xfrm>
            <a:off x="6096000" y="2165866"/>
            <a:ext cx="304800" cy="3048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Oval Callout 65"/>
              <p:cNvSpPr/>
              <p:nvPr/>
            </p:nvSpPr>
            <p:spPr>
              <a:xfrm>
                <a:off x="6858000" y="3806952"/>
                <a:ext cx="1980432" cy="609538"/>
              </a:xfrm>
              <a:prstGeom prst="wedgeEllipseCallout">
                <a:avLst>
                  <a:gd name="adj1" fmla="val -36939"/>
                  <a:gd name="adj2" fmla="val 9052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 prefer </a:t>
                </a:r>
                <a14:m>
                  <m:oMath xmlns:m="http://schemas.openxmlformats.org/officeDocument/2006/math">
                    <m:r>
                      <a:rPr lang="en-US" sz="1600" b="1" i="1">
                        <a:solidFill>
                          <a:srgbClr val="006C31"/>
                        </a:solidFill>
                        <a:latin typeface="Cambria Math"/>
                      </a:rPr>
                      <m:t>𝒑</m:t>
                    </m:r>
                    <m:r>
                      <a:rPr lang="en-US" sz="1600" b="1" i="1">
                        <a:solidFill>
                          <a:srgbClr val="006C31"/>
                        </a:solidFill>
                        <a:latin typeface="Cambria Math"/>
                      </a:rPr>
                      <m:t> </m:t>
                    </m:r>
                  </m:oMath>
                </a14:m>
                <a:r>
                  <a:rPr lang="en-US" sz="1600" dirty="0">
                    <a:solidFill>
                      <a:schemeClr val="tx1"/>
                    </a:solidFill>
                  </a:rPr>
                  <a:t>to </a:t>
                </a:r>
                <a14:m>
                  <m:oMath xmlns:m="http://schemas.openxmlformats.org/officeDocument/2006/math">
                    <m:r>
                      <a:rPr lang="en-US" sz="1600" b="1" i="1" smtClean="0">
                        <a:solidFill>
                          <a:srgbClr val="006C31"/>
                        </a:solidFill>
                        <a:latin typeface="Cambria Math"/>
                      </a:rPr>
                      <m:t>𝒒</m:t>
                    </m:r>
                  </m:oMath>
                </a14:m>
                <a:r>
                  <a:rPr lang="en-US" sz="1600" dirty="0">
                    <a:solidFill>
                      <a:schemeClr val="tx1"/>
                    </a:solidFill>
                  </a:rPr>
                  <a:t>.</a:t>
                </a:r>
              </a:p>
            </p:txBody>
          </p:sp>
        </mc:Choice>
        <mc:Fallback xmlns="">
          <p:sp>
            <p:nvSpPr>
              <p:cNvPr id="66" name="Oval Callout 65"/>
              <p:cNvSpPr>
                <a:spLocks noRot="1" noChangeAspect="1" noMove="1" noResize="1" noEditPoints="1" noAdjustHandles="1" noChangeArrowheads="1" noChangeShapeType="1" noTextEdit="1"/>
              </p:cNvSpPr>
              <p:nvPr/>
            </p:nvSpPr>
            <p:spPr>
              <a:xfrm>
                <a:off x="6858000" y="3806952"/>
                <a:ext cx="1980432" cy="609538"/>
              </a:xfrm>
              <a:prstGeom prst="wedgeEllipseCallout">
                <a:avLst>
                  <a:gd name="adj1" fmla="val -36939"/>
                  <a:gd name="adj2" fmla="val 90525"/>
                </a:avLst>
              </a:prstGeom>
              <a:blipFill rotWithShape="1">
                <a:blip r:embed="rId8"/>
                <a:stretch>
                  <a:fillRect/>
                </a:stretch>
              </a:blipFill>
            </p:spPr>
            <p:txBody>
              <a:bodyPr/>
              <a:lstStyle/>
              <a:p>
                <a:r>
                  <a:rPr lang="en-US">
                    <a:noFill/>
                  </a:rPr>
                  <a:t> </a:t>
                </a:r>
              </a:p>
            </p:txBody>
          </p:sp>
        </mc:Fallback>
      </mc:AlternateContent>
      <p:sp>
        <p:nvSpPr>
          <p:cNvPr id="3" name="TextBox 2"/>
          <p:cNvSpPr txBox="1"/>
          <p:nvPr/>
        </p:nvSpPr>
        <p:spPr>
          <a:xfrm>
            <a:off x="3886200" y="2883932"/>
            <a:ext cx="843757" cy="369332"/>
          </a:xfrm>
          <a:prstGeom prst="rect">
            <a:avLst/>
          </a:prstGeom>
          <a:solidFill>
            <a:srgbClr val="FFC000"/>
          </a:solidFill>
        </p:spPr>
        <p:txBody>
          <a:bodyPr wrap="none" rtlCol="0">
            <a:spAutoFit/>
          </a:bodyPr>
          <a:lstStyle/>
          <a:p>
            <a:r>
              <a:rPr lang="en-US" dirty="0"/>
              <a:t>Repeat</a:t>
            </a: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8000" y="3801642"/>
            <a:ext cx="1085988" cy="846558"/>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7086600" y="3886200"/>
                <a:ext cx="684803" cy="276999"/>
              </a:xfrm>
              <a:prstGeom prst="rect">
                <a:avLst/>
              </a:prstGeom>
              <a:solidFill>
                <a:schemeClr val="accent2">
                  <a:lumMod val="20000"/>
                  <a:lumOff val="80000"/>
                </a:schemeClr>
              </a:solidFill>
            </p:spPr>
            <p:txBody>
              <a:bodyPr wrap="none" rtlCol="0">
                <a:spAutoFit/>
              </a:bodyPr>
              <a:lstStyle/>
              <a:p>
                <a14:m>
                  <m:oMath xmlns:m="http://schemas.openxmlformats.org/officeDocument/2006/math">
                    <m:r>
                      <a:rPr lang="en-US" sz="1200" b="1" i="1" smtClean="0">
                        <a:solidFill>
                          <a:srgbClr val="006C31"/>
                        </a:solidFill>
                        <a:latin typeface="Cambria Math"/>
                      </a:rPr>
                      <m:t>𝒑</m:t>
                    </m:r>
                  </m:oMath>
                </a14:m>
                <a:r>
                  <a:rPr lang="en-US" sz="1200" dirty="0"/>
                  <a:t> or </a:t>
                </a:r>
                <a14:m>
                  <m:oMath xmlns:m="http://schemas.openxmlformats.org/officeDocument/2006/math">
                    <m:r>
                      <a:rPr lang="en-US" sz="1200" b="1" i="1" smtClean="0">
                        <a:solidFill>
                          <a:srgbClr val="006C31"/>
                        </a:solidFill>
                        <a:latin typeface="Cambria Math"/>
                      </a:rPr>
                      <m:t>𝒒</m:t>
                    </m:r>
                  </m:oMath>
                </a14:m>
                <a:r>
                  <a:rPr lang="en-US" sz="12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7086600" y="3886200"/>
                <a:ext cx="684803" cy="276999"/>
              </a:xfrm>
              <a:prstGeom prst="rect">
                <a:avLst/>
              </a:prstGeom>
              <a:blipFill rotWithShape="1">
                <a:blip r:embed="rId10"/>
                <a:stretch>
                  <a:fillRect r="-5357" b="-15556"/>
                </a:stretch>
              </a:blipFill>
            </p:spPr>
            <p:txBody>
              <a:bodyPr/>
              <a:lstStyle/>
              <a:p>
                <a:r>
                  <a:rPr lang="en-US">
                    <a:noFill/>
                  </a:rPr>
                  <a:t> </a:t>
                </a:r>
              </a:p>
            </p:txBody>
          </p:sp>
        </mc:Fallback>
      </mc:AlternateContent>
    </p:spTree>
    <p:extLst>
      <p:ext uri="{BB962C8B-B14F-4D97-AF65-F5344CB8AC3E}">
        <p14:creationId xmlns:p14="http://schemas.microsoft.com/office/powerpoint/2010/main" val="27296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1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randombar(horizont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randombar(horizontal)">
                                      <p:cBhvr>
                                        <p:cTn id="46" dur="500"/>
                                        <p:tgtEl>
                                          <p:spTgt spid="11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500" fill="hold"/>
                                        <p:tgtEl>
                                          <p:spTgt spid="88"/>
                                        </p:tgtEl>
                                        <p:attrNameLst>
                                          <p:attrName>ppt_x</p:attrName>
                                        </p:attrNameLst>
                                      </p:cBhvr>
                                      <p:tavLst>
                                        <p:tav tm="0">
                                          <p:val>
                                            <p:strVal val="1+#ppt_w/2"/>
                                          </p:val>
                                        </p:tav>
                                        <p:tav tm="100000">
                                          <p:val>
                                            <p:strVal val="#ppt_x"/>
                                          </p:val>
                                        </p:tav>
                                      </p:tavLst>
                                    </p:anim>
                                    <p:anim calcmode="lin" valueType="num">
                                      <p:cBhvr additive="base">
                                        <p:cTn id="56"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4"/>
                                        </p:tgtEl>
                                        <p:attrNameLst>
                                          <p:attrName>style.visibility</p:attrName>
                                        </p:attrNameLst>
                                      </p:cBhvr>
                                      <p:to>
                                        <p:strVal val="visible"/>
                                      </p:to>
                                    </p:set>
                                    <p:animEffect transition="in" filter="fade">
                                      <p:cBhvr>
                                        <p:cTn id="71" dur="500"/>
                                        <p:tgtEl>
                                          <p:spTgt spid="104"/>
                                        </p:tgtEl>
                                      </p:cBhvr>
                                    </p:animEffect>
                                  </p:childTnLst>
                                </p:cTn>
                              </p:par>
                              <p:par>
                                <p:cTn id="72" presetID="10" presetClass="entr" presetSubtype="0" fill="hold" nodeType="withEffect">
                                  <p:stCondLst>
                                    <p:cond delay="0"/>
                                  </p:stCondLst>
                                  <p:childTnLst>
                                    <p:set>
                                      <p:cBhvr>
                                        <p:cTn id="73" dur="1" fill="hold">
                                          <p:stCondLst>
                                            <p:cond delay="0"/>
                                          </p:stCondLst>
                                        </p:cTn>
                                        <p:tgtEl>
                                          <p:spTgt spid="105"/>
                                        </p:tgtEl>
                                        <p:attrNameLst>
                                          <p:attrName>style.visibility</p:attrName>
                                        </p:attrNameLst>
                                      </p:cBhvr>
                                      <p:to>
                                        <p:strVal val="visible"/>
                                      </p:to>
                                    </p:set>
                                    <p:animEffect transition="in" filter="fade">
                                      <p:cBhvr>
                                        <p:cTn id="74" dur="500"/>
                                        <p:tgtEl>
                                          <p:spTgt spid="105"/>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randombar(horizontal)">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randombar(horizontal)">
                                      <p:cBhvr>
                                        <p:cTn id="82" dur="500"/>
                                        <p:tgtEl>
                                          <p:spTgt spid="1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fade">
                                      <p:cBhvr>
                                        <p:cTn id="87" dur="500"/>
                                        <p:tgtEl>
                                          <p:spTgt spid="107"/>
                                        </p:tgtEl>
                                      </p:cBhvr>
                                    </p:animEffect>
                                  </p:childTnLst>
                                </p:cTn>
                              </p:par>
                              <p:par>
                                <p:cTn id="88" presetID="10" presetClass="entr" presetSubtype="0" fill="hold" nodeType="with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fade">
                                      <p:cBhvr>
                                        <p:cTn id="90" dur="500"/>
                                        <p:tgtEl>
                                          <p:spTgt spid="10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0"/>
                                        </p:tgtEl>
                                        <p:attrNameLst>
                                          <p:attrName>style.visibility</p:attrName>
                                        </p:attrNameLst>
                                      </p:cBhvr>
                                      <p:to>
                                        <p:strVal val="visible"/>
                                      </p:to>
                                    </p:set>
                                    <p:animEffect transition="in" filter="fade">
                                      <p:cBhvr>
                                        <p:cTn id="93" dur="500"/>
                                        <p:tgtEl>
                                          <p:spTgt spid="120"/>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108"/>
                                        </p:tgtEl>
                                        <p:attrNameLst>
                                          <p:attrName>style.visibility</p:attrName>
                                        </p:attrNameLst>
                                      </p:cBhvr>
                                      <p:to>
                                        <p:strVal val="visible"/>
                                      </p:to>
                                    </p:set>
                                    <p:animEffect transition="in" filter="randombar(horizontal)">
                                      <p:cBhvr>
                                        <p:cTn id="98" dur="500"/>
                                        <p:tgtEl>
                                          <p:spTgt spid="108"/>
                                        </p:tgtEl>
                                      </p:cBhvr>
                                    </p:animEffect>
                                  </p:childTnLst>
                                </p:cTn>
                              </p:par>
                            </p:childTnLst>
                          </p:cTn>
                        </p:par>
                      </p:childTnLst>
                    </p:cTn>
                  </p:par>
                  <p:par>
                    <p:cTn id="99" fill="hold">
                      <p:stCondLst>
                        <p:cond delay="indefinite"/>
                      </p:stCondLst>
                      <p:childTnLst>
                        <p:par>
                          <p:cTn id="100" fill="hold">
                            <p:stCondLst>
                              <p:cond delay="0"/>
                            </p:stCondLst>
                            <p:childTnLst>
                              <p:par>
                                <p:cTn id="101" presetID="31" presetClass="entr" presetSubtype="0"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p:cTn id="103" dur="1000" fill="hold"/>
                                        <p:tgtEl>
                                          <p:spTgt spid="16"/>
                                        </p:tgtEl>
                                        <p:attrNameLst>
                                          <p:attrName>ppt_w</p:attrName>
                                        </p:attrNameLst>
                                      </p:cBhvr>
                                      <p:tavLst>
                                        <p:tav tm="0">
                                          <p:val>
                                            <p:fltVal val="0"/>
                                          </p:val>
                                        </p:tav>
                                        <p:tav tm="100000">
                                          <p:val>
                                            <p:strVal val="#ppt_w"/>
                                          </p:val>
                                        </p:tav>
                                      </p:tavLst>
                                    </p:anim>
                                    <p:anim calcmode="lin" valueType="num">
                                      <p:cBhvr>
                                        <p:cTn id="104" dur="1000" fill="hold"/>
                                        <p:tgtEl>
                                          <p:spTgt spid="16"/>
                                        </p:tgtEl>
                                        <p:attrNameLst>
                                          <p:attrName>ppt_h</p:attrName>
                                        </p:attrNameLst>
                                      </p:cBhvr>
                                      <p:tavLst>
                                        <p:tav tm="0">
                                          <p:val>
                                            <p:fltVal val="0"/>
                                          </p:val>
                                        </p:tav>
                                        <p:tav tm="100000">
                                          <p:val>
                                            <p:strVal val="#ppt_h"/>
                                          </p:val>
                                        </p:tav>
                                      </p:tavLst>
                                    </p:anim>
                                    <p:anim calcmode="lin" valueType="num">
                                      <p:cBhvr>
                                        <p:cTn id="105" dur="1000" fill="hold"/>
                                        <p:tgtEl>
                                          <p:spTgt spid="16"/>
                                        </p:tgtEl>
                                        <p:attrNameLst>
                                          <p:attrName>style.rotation</p:attrName>
                                        </p:attrNameLst>
                                      </p:cBhvr>
                                      <p:tavLst>
                                        <p:tav tm="0">
                                          <p:val>
                                            <p:fltVal val="90"/>
                                          </p:val>
                                        </p:tav>
                                        <p:tav tm="100000">
                                          <p:val>
                                            <p:fltVal val="0"/>
                                          </p:val>
                                        </p:tav>
                                      </p:tavLst>
                                    </p:anim>
                                    <p:animEffect transition="in" filter="fade">
                                      <p:cBhvr>
                                        <p:cTn id="106" dur="1000"/>
                                        <p:tgtEl>
                                          <p:spTgt spid="16"/>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fade">
                                      <p:cBhvr>
                                        <p:cTn id="111" dur="1000"/>
                                        <p:tgtEl>
                                          <p:spTgt spid="17"/>
                                        </p:tgtEl>
                                      </p:cBhvr>
                                    </p:animEffect>
                                    <p:anim calcmode="lin" valueType="num">
                                      <p:cBhvr>
                                        <p:cTn id="112" dur="1000" fill="hold"/>
                                        <p:tgtEl>
                                          <p:spTgt spid="17"/>
                                        </p:tgtEl>
                                        <p:attrNameLst>
                                          <p:attrName>ppt_x</p:attrName>
                                        </p:attrNameLst>
                                      </p:cBhvr>
                                      <p:tavLst>
                                        <p:tav tm="0">
                                          <p:val>
                                            <p:strVal val="#ppt_x"/>
                                          </p:val>
                                        </p:tav>
                                        <p:tav tm="100000">
                                          <p:val>
                                            <p:strVal val="#ppt_x"/>
                                          </p:val>
                                        </p:tav>
                                      </p:tavLst>
                                    </p:anim>
                                    <p:anim calcmode="lin" valueType="num">
                                      <p:cBhvr>
                                        <p:cTn id="1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17"/>
                                        </p:tgtEl>
                                      </p:cBhvr>
                                    </p:animEffect>
                                    <p:set>
                                      <p:cBhvr>
                                        <p:cTn id="118" dur="1" fill="hold">
                                          <p:stCondLst>
                                            <p:cond delay="499"/>
                                          </p:stCondLst>
                                        </p:cTn>
                                        <p:tgtEl>
                                          <p:spTgt spid="1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16"/>
                                        </p:tgtEl>
                                      </p:cBhvr>
                                    </p:animEffect>
                                    <p:set>
                                      <p:cBhvr>
                                        <p:cTn id="121" dur="1" fill="hold">
                                          <p:stCondLst>
                                            <p:cond delay="499"/>
                                          </p:stCondLst>
                                        </p:cTn>
                                        <p:tgtEl>
                                          <p:spTgt spid="16"/>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wipe(down)">
                                      <p:cBhvr>
                                        <p:cTn id="126" dur="500"/>
                                        <p:tgtEl>
                                          <p:spTgt spid="66"/>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xit" presetSubtype="32" fill="hold" nodeType="clickEffect">
                                  <p:stCondLst>
                                    <p:cond delay="0"/>
                                  </p:stCondLst>
                                  <p:childTnLst>
                                    <p:anim calcmode="lin" valueType="num">
                                      <p:cBhvr>
                                        <p:cTn id="130" dur="500"/>
                                        <p:tgtEl>
                                          <p:spTgt spid="88"/>
                                        </p:tgtEl>
                                        <p:attrNameLst>
                                          <p:attrName>ppt_w</p:attrName>
                                        </p:attrNameLst>
                                      </p:cBhvr>
                                      <p:tavLst>
                                        <p:tav tm="0">
                                          <p:val>
                                            <p:strVal val="ppt_w"/>
                                          </p:val>
                                        </p:tav>
                                        <p:tav tm="100000">
                                          <p:val>
                                            <p:fltVal val="0"/>
                                          </p:val>
                                        </p:tav>
                                      </p:tavLst>
                                    </p:anim>
                                    <p:anim calcmode="lin" valueType="num">
                                      <p:cBhvr>
                                        <p:cTn id="131" dur="500"/>
                                        <p:tgtEl>
                                          <p:spTgt spid="88"/>
                                        </p:tgtEl>
                                        <p:attrNameLst>
                                          <p:attrName>ppt_h</p:attrName>
                                        </p:attrNameLst>
                                      </p:cBhvr>
                                      <p:tavLst>
                                        <p:tav tm="0">
                                          <p:val>
                                            <p:strVal val="ppt_h"/>
                                          </p:val>
                                        </p:tav>
                                        <p:tav tm="100000">
                                          <p:val>
                                            <p:fltVal val="0"/>
                                          </p:val>
                                        </p:tav>
                                      </p:tavLst>
                                    </p:anim>
                                    <p:animEffect transition="out" filter="fade">
                                      <p:cBhvr>
                                        <p:cTn id="132" dur="500"/>
                                        <p:tgtEl>
                                          <p:spTgt spid="88"/>
                                        </p:tgtEl>
                                      </p:cBhvr>
                                    </p:animEffect>
                                    <p:set>
                                      <p:cBhvr>
                                        <p:cTn id="133" dur="1" fill="hold">
                                          <p:stCondLst>
                                            <p:cond delay="499"/>
                                          </p:stCondLst>
                                        </p:cTn>
                                        <p:tgtEl>
                                          <p:spTgt spid="88"/>
                                        </p:tgtEl>
                                        <p:attrNameLst>
                                          <p:attrName>style.visibility</p:attrName>
                                        </p:attrNameLst>
                                      </p:cBhvr>
                                      <p:to>
                                        <p:strVal val="hidden"/>
                                      </p:to>
                                    </p:set>
                                  </p:childTnLst>
                                </p:cTn>
                              </p:par>
                            </p:childTnLst>
                          </p:cTn>
                        </p:par>
                        <p:par>
                          <p:cTn id="134" fill="hold">
                            <p:stCondLst>
                              <p:cond delay="500"/>
                            </p:stCondLst>
                            <p:childTnLst>
                              <p:par>
                                <p:cTn id="135" presetID="53" presetClass="entr" presetSubtype="16" fill="hold" grpId="0" nodeType="afterEffect">
                                  <p:stCondLst>
                                    <p:cond delay="0"/>
                                  </p:stCondLst>
                                  <p:childTnLst>
                                    <p:set>
                                      <p:cBhvr>
                                        <p:cTn id="136" dur="1" fill="hold">
                                          <p:stCondLst>
                                            <p:cond delay="0"/>
                                          </p:stCondLst>
                                        </p:cTn>
                                        <p:tgtEl>
                                          <p:spTgt spid="15"/>
                                        </p:tgtEl>
                                        <p:attrNameLst>
                                          <p:attrName>style.visibility</p:attrName>
                                        </p:attrNameLst>
                                      </p:cBhvr>
                                      <p:to>
                                        <p:strVal val="visible"/>
                                      </p:to>
                                    </p:set>
                                    <p:anim calcmode="lin" valueType="num">
                                      <p:cBhvr>
                                        <p:cTn id="137" dur="500" fill="hold"/>
                                        <p:tgtEl>
                                          <p:spTgt spid="15"/>
                                        </p:tgtEl>
                                        <p:attrNameLst>
                                          <p:attrName>ppt_w</p:attrName>
                                        </p:attrNameLst>
                                      </p:cBhvr>
                                      <p:tavLst>
                                        <p:tav tm="0">
                                          <p:val>
                                            <p:fltVal val="0"/>
                                          </p:val>
                                        </p:tav>
                                        <p:tav tm="100000">
                                          <p:val>
                                            <p:strVal val="#ppt_w"/>
                                          </p:val>
                                        </p:tav>
                                      </p:tavLst>
                                    </p:anim>
                                    <p:anim calcmode="lin" valueType="num">
                                      <p:cBhvr>
                                        <p:cTn id="138" dur="500" fill="hold"/>
                                        <p:tgtEl>
                                          <p:spTgt spid="15"/>
                                        </p:tgtEl>
                                        <p:attrNameLst>
                                          <p:attrName>ppt_h</p:attrName>
                                        </p:attrNameLst>
                                      </p:cBhvr>
                                      <p:tavLst>
                                        <p:tav tm="0">
                                          <p:val>
                                            <p:fltVal val="0"/>
                                          </p:val>
                                        </p:tav>
                                        <p:tav tm="100000">
                                          <p:val>
                                            <p:strVal val="#ppt_h"/>
                                          </p:val>
                                        </p:tav>
                                      </p:tavLst>
                                    </p:anim>
                                    <p:animEffect transition="in" filter="fade">
                                      <p:cBhvr>
                                        <p:cTn id="139" dur="500"/>
                                        <p:tgtEl>
                                          <p:spTgt spid="15"/>
                                        </p:tgtEl>
                                      </p:cBhvr>
                                    </p:animEffect>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grpId="0" nodeType="clickEffect">
                                  <p:stCondLst>
                                    <p:cond delay="0"/>
                                  </p:stCondLst>
                                  <p:childTnLst>
                                    <p:set>
                                      <p:cBhvr>
                                        <p:cTn id="143" dur="1" fill="hold">
                                          <p:stCondLst>
                                            <p:cond delay="0"/>
                                          </p:stCondLst>
                                        </p:cTn>
                                        <p:tgtEl>
                                          <p:spTgt spid="122"/>
                                        </p:tgtEl>
                                        <p:attrNameLst>
                                          <p:attrName>style.visibility</p:attrName>
                                        </p:attrNameLst>
                                      </p:cBhvr>
                                      <p:to>
                                        <p:strVal val="visible"/>
                                      </p:to>
                                    </p:set>
                                    <p:anim calcmode="lin" valueType="num">
                                      <p:cBhvr>
                                        <p:cTn id="144" dur="500" fill="hold"/>
                                        <p:tgtEl>
                                          <p:spTgt spid="122"/>
                                        </p:tgtEl>
                                        <p:attrNameLst>
                                          <p:attrName>ppt_w</p:attrName>
                                        </p:attrNameLst>
                                      </p:cBhvr>
                                      <p:tavLst>
                                        <p:tav tm="0">
                                          <p:val>
                                            <p:fltVal val="0"/>
                                          </p:val>
                                        </p:tav>
                                        <p:tav tm="100000">
                                          <p:val>
                                            <p:strVal val="#ppt_w"/>
                                          </p:val>
                                        </p:tav>
                                      </p:tavLst>
                                    </p:anim>
                                    <p:anim calcmode="lin" valueType="num">
                                      <p:cBhvr>
                                        <p:cTn id="145" dur="500" fill="hold"/>
                                        <p:tgtEl>
                                          <p:spTgt spid="122"/>
                                        </p:tgtEl>
                                        <p:attrNameLst>
                                          <p:attrName>ppt_h</p:attrName>
                                        </p:attrNameLst>
                                      </p:cBhvr>
                                      <p:tavLst>
                                        <p:tav tm="0">
                                          <p:val>
                                            <p:fltVal val="0"/>
                                          </p:val>
                                        </p:tav>
                                        <p:tav tm="100000">
                                          <p:val>
                                            <p:strVal val="#ppt_h"/>
                                          </p:val>
                                        </p:tav>
                                      </p:tavLst>
                                    </p:anim>
                                    <p:animEffect transition="in" filter="fade">
                                      <p:cBhvr>
                                        <p:cTn id="146" dur="500"/>
                                        <p:tgtEl>
                                          <p:spTgt spid="122"/>
                                        </p:tgtEl>
                                      </p:cBhvr>
                                    </p:animEffect>
                                  </p:childTnLst>
                                </p:cTn>
                              </p:par>
                            </p:childTnLst>
                          </p:cTn>
                        </p:par>
                        <p:par>
                          <p:cTn id="147" fill="hold">
                            <p:stCondLst>
                              <p:cond delay="500"/>
                            </p:stCondLst>
                            <p:childTnLst>
                              <p:par>
                                <p:cTn id="148" presetID="53" presetClass="entr" presetSubtype="16" fill="hold" grpId="0" nodeType="afterEffect">
                                  <p:stCondLst>
                                    <p:cond delay="0"/>
                                  </p:stCondLst>
                                  <p:childTnLst>
                                    <p:set>
                                      <p:cBhvr>
                                        <p:cTn id="149" dur="1" fill="hold">
                                          <p:stCondLst>
                                            <p:cond delay="0"/>
                                          </p:stCondLst>
                                        </p:cTn>
                                        <p:tgtEl>
                                          <p:spTgt spid="123"/>
                                        </p:tgtEl>
                                        <p:attrNameLst>
                                          <p:attrName>style.visibility</p:attrName>
                                        </p:attrNameLst>
                                      </p:cBhvr>
                                      <p:to>
                                        <p:strVal val="visible"/>
                                      </p:to>
                                    </p:set>
                                    <p:anim calcmode="lin" valueType="num">
                                      <p:cBhvr>
                                        <p:cTn id="150" dur="500" fill="hold"/>
                                        <p:tgtEl>
                                          <p:spTgt spid="123"/>
                                        </p:tgtEl>
                                        <p:attrNameLst>
                                          <p:attrName>ppt_w</p:attrName>
                                        </p:attrNameLst>
                                      </p:cBhvr>
                                      <p:tavLst>
                                        <p:tav tm="0">
                                          <p:val>
                                            <p:fltVal val="0"/>
                                          </p:val>
                                        </p:tav>
                                        <p:tav tm="100000">
                                          <p:val>
                                            <p:strVal val="#ppt_w"/>
                                          </p:val>
                                        </p:tav>
                                      </p:tavLst>
                                    </p:anim>
                                    <p:anim calcmode="lin" valueType="num">
                                      <p:cBhvr>
                                        <p:cTn id="151" dur="500" fill="hold"/>
                                        <p:tgtEl>
                                          <p:spTgt spid="123"/>
                                        </p:tgtEl>
                                        <p:attrNameLst>
                                          <p:attrName>ppt_h</p:attrName>
                                        </p:attrNameLst>
                                      </p:cBhvr>
                                      <p:tavLst>
                                        <p:tav tm="0">
                                          <p:val>
                                            <p:fltVal val="0"/>
                                          </p:val>
                                        </p:tav>
                                        <p:tav tm="100000">
                                          <p:val>
                                            <p:strVal val="#ppt_h"/>
                                          </p:val>
                                        </p:tav>
                                      </p:tavLst>
                                    </p:anim>
                                    <p:animEffect transition="in" filter="fade">
                                      <p:cBhvr>
                                        <p:cTn id="152" dur="500"/>
                                        <p:tgtEl>
                                          <p:spTgt spid="123"/>
                                        </p:tgtEl>
                                      </p:cBhvr>
                                    </p:animEffect>
                                  </p:childTnLst>
                                </p:cTn>
                              </p:par>
                              <p:par>
                                <p:cTn id="153" presetID="53" presetClass="entr" presetSubtype="16" fill="hold" grpId="0" nodeType="withEffect">
                                  <p:stCondLst>
                                    <p:cond delay="0"/>
                                  </p:stCondLst>
                                  <p:childTnLst>
                                    <p:set>
                                      <p:cBhvr>
                                        <p:cTn id="154" dur="1" fill="hold">
                                          <p:stCondLst>
                                            <p:cond delay="0"/>
                                          </p:stCondLst>
                                        </p:cTn>
                                        <p:tgtEl>
                                          <p:spTgt spid="133"/>
                                        </p:tgtEl>
                                        <p:attrNameLst>
                                          <p:attrName>style.visibility</p:attrName>
                                        </p:attrNameLst>
                                      </p:cBhvr>
                                      <p:to>
                                        <p:strVal val="visible"/>
                                      </p:to>
                                    </p:set>
                                    <p:anim calcmode="lin" valueType="num">
                                      <p:cBhvr>
                                        <p:cTn id="155" dur="500" fill="hold"/>
                                        <p:tgtEl>
                                          <p:spTgt spid="133"/>
                                        </p:tgtEl>
                                        <p:attrNameLst>
                                          <p:attrName>ppt_w</p:attrName>
                                        </p:attrNameLst>
                                      </p:cBhvr>
                                      <p:tavLst>
                                        <p:tav tm="0">
                                          <p:val>
                                            <p:fltVal val="0"/>
                                          </p:val>
                                        </p:tav>
                                        <p:tav tm="100000">
                                          <p:val>
                                            <p:strVal val="#ppt_w"/>
                                          </p:val>
                                        </p:tav>
                                      </p:tavLst>
                                    </p:anim>
                                    <p:anim calcmode="lin" valueType="num">
                                      <p:cBhvr>
                                        <p:cTn id="156" dur="500" fill="hold"/>
                                        <p:tgtEl>
                                          <p:spTgt spid="133"/>
                                        </p:tgtEl>
                                        <p:attrNameLst>
                                          <p:attrName>ppt_h</p:attrName>
                                        </p:attrNameLst>
                                      </p:cBhvr>
                                      <p:tavLst>
                                        <p:tav tm="0">
                                          <p:val>
                                            <p:fltVal val="0"/>
                                          </p:val>
                                        </p:tav>
                                        <p:tav tm="100000">
                                          <p:val>
                                            <p:strVal val="#ppt_h"/>
                                          </p:val>
                                        </p:tav>
                                      </p:tavLst>
                                    </p:anim>
                                    <p:animEffect transition="in" filter="fade">
                                      <p:cBhvr>
                                        <p:cTn id="157" dur="500"/>
                                        <p:tgtEl>
                                          <p:spTgt spid="133"/>
                                        </p:tgtEl>
                                      </p:cBhvr>
                                    </p:animEffect>
                                  </p:childTnLst>
                                </p:cTn>
                              </p:par>
                            </p:childTnLst>
                          </p:cTn>
                        </p:par>
                      </p:childTnLst>
                    </p:cTn>
                  </p:par>
                  <p:par>
                    <p:cTn id="158" fill="hold">
                      <p:stCondLst>
                        <p:cond delay="indefinite"/>
                      </p:stCondLst>
                      <p:childTnLst>
                        <p:par>
                          <p:cTn id="159" fill="hold">
                            <p:stCondLst>
                              <p:cond delay="0"/>
                            </p:stCondLst>
                            <p:childTnLst>
                              <p:par>
                                <p:cTn id="160" presetID="14" presetClass="entr" presetSubtype="10" fill="hold" nodeType="clickEffect">
                                  <p:stCondLst>
                                    <p:cond delay="0"/>
                                  </p:stCondLst>
                                  <p:childTnLst>
                                    <p:set>
                                      <p:cBhvr>
                                        <p:cTn id="161" dur="1" fill="hold">
                                          <p:stCondLst>
                                            <p:cond delay="0"/>
                                          </p:stCondLst>
                                        </p:cTn>
                                        <p:tgtEl>
                                          <p:spTgt spid="24"/>
                                        </p:tgtEl>
                                        <p:attrNameLst>
                                          <p:attrName>style.visibility</p:attrName>
                                        </p:attrNameLst>
                                      </p:cBhvr>
                                      <p:to>
                                        <p:strVal val="visible"/>
                                      </p:to>
                                    </p:set>
                                    <p:animEffect transition="in" filter="randombar(horizontal)">
                                      <p:cBhvr>
                                        <p:cTn id="162" dur="500"/>
                                        <p:tgtEl>
                                          <p:spTgt spid="24"/>
                                        </p:tgtEl>
                                      </p:cBhvr>
                                    </p:animEffect>
                                  </p:childTnLst>
                                </p:cTn>
                              </p:par>
                            </p:childTnLst>
                          </p:cTn>
                        </p:par>
                      </p:childTnLst>
                    </p:cTn>
                  </p:par>
                  <p:par>
                    <p:cTn id="163" fill="hold">
                      <p:stCondLst>
                        <p:cond delay="indefinite"/>
                      </p:stCondLst>
                      <p:childTnLst>
                        <p:par>
                          <p:cTn id="164" fill="hold">
                            <p:stCondLst>
                              <p:cond delay="0"/>
                            </p:stCondLst>
                            <p:childTnLst>
                              <p:par>
                                <p:cTn id="165" presetID="47" presetClass="entr" presetSubtype="0" fill="hold" grpId="0" nodeType="clickEffect">
                                  <p:stCondLst>
                                    <p:cond delay="0"/>
                                  </p:stCondLst>
                                  <p:childTnLst>
                                    <p:set>
                                      <p:cBhvr>
                                        <p:cTn id="166" dur="1" fill="hold">
                                          <p:stCondLst>
                                            <p:cond delay="0"/>
                                          </p:stCondLst>
                                        </p:cTn>
                                        <p:tgtEl>
                                          <p:spTgt spid="64"/>
                                        </p:tgtEl>
                                        <p:attrNameLst>
                                          <p:attrName>style.visibility</p:attrName>
                                        </p:attrNameLst>
                                      </p:cBhvr>
                                      <p:to>
                                        <p:strVal val="visible"/>
                                      </p:to>
                                    </p:set>
                                    <p:animEffect transition="in" filter="fade">
                                      <p:cBhvr>
                                        <p:cTn id="167" dur="1000"/>
                                        <p:tgtEl>
                                          <p:spTgt spid="64"/>
                                        </p:tgtEl>
                                      </p:cBhvr>
                                    </p:animEffect>
                                    <p:anim calcmode="lin" valueType="num">
                                      <p:cBhvr>
                                        <p:cTn id="168" dur="1000" fill="hold"/>
                                        <p:tgtEl>
                                          <p:spTgt spid="64"/>
                                        </p:tgtEl>
                                        <p:attrNameLst>
                                          <p:attrName>ppt_x</p:attrName>
                                        </p:attrNameLst>
                                      </p:cBhvr>
                                      <p:tavLst>
                                        <p:tav tm="0">
                                          <p:val>
                                            <p:strVal val="#ppt_x"/>
                                          </p:val>
                                        </p:tav>
                                        <p:tav tm="100000">
                                          <p:val>
                                            <p:strVal val="#ppt_x"/>
                                          </p:val>
                                        </p:tav>
                                      </p:tavLst>
                                    </p:anim>
                                    <p:anim calcmode="lin" valueType="num">
                                      <p:cBhvr>
                                        <p:cTn id="16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24"/>
                                        </p:tgtEl>
                                      </p:cBhvr>
                                    </p:animEffect>
                                    <p:set>
                                      <p:cBhvr>
                                        <p:cTn id="174" dur="1" fill="hold">
                                          <p:stCondLst>
                                            <p:cond delay="499"/>
                                          </p:stCondLst>
                                        </p:cTn>
                                        <p:tgtEl>
                                          <p:spTgt spid="24"/>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64"/>
                                        </p:tgtEl>
                                      </p:cBhvr>
                                    </p:animEffect>
                                    <p:set>
                                      <p:cBhvr>
                                        <p:cTn id="177" dur="1" fill="hold">
                                          <p:stCondLst>
                                            <p:cond delay="499"/>
                                          </p:stCondLst>
                                        </p:cTn>
                                        <p:tgtEl>
                                          <p:spTgt spid="64"/>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32"/>
                                        </p:tgtEl>
                                        <p:attrNameLst>
                                          <p:attrName>style.visibility</p:attrName>
                                        </p:attrNameLst>
                                      </p:cBhvr>
                                      <p:to>
                                        <p:strVal val="visible"/>
                                      </p:to>
                                    </p:set>
                                    <p:animEffect transition="in" filter="wipe(left)">
                                      <p:cBhvr>
                                        <p:cTn id="182" dur="500"/>
                                        <p:tgtEl>
                                          <p:spTgt spid="132"/>
                                        </p:tgtEl>
                                      </p:cBhvr>
                                    </p:animEffect>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131"/>
                                        </p:tgtEl>
                                        <p:attrNameLst>
                                          <p:attrName>style.visibility</p:attrName>
                                        </p:attrNameLst>
                                      </p:cBhvr>
                                      <p:to>
                                        <p:strVal val="visible"/>
                                      </p:to>
                                    </p:set>
                                    <p:animEffect transition="in" filter="wipe(down)">
                                      <p:cBhvr>
                                        <p:cTn id="187" dur="580">
                                          <p:stCondLst>
                                            <p:cond delay="0"/>
                                          </p:stCondLst>
                                        </p:cTn>
                                        <p:tgtEl>
                                          <p:spTgt spid="131"/>
                                        </p:tgtEl>
                                      </p:cBhvr>
                                    </p:animEffect>
                                    <p:anim calcmode="lin" valueType="num">
                                      <p:cBhvr>
                                        <p:cTn id="188" dur="1822" tmFilter="0,0; 0.14,0.36; 0.43,0.73; 0.71,0.91; 1.0,1.0">
                                          <p:stCondLst>
                                            <p:cond delay="0"/>
                                          </p:stCondLst>
                                        </p:cTn>
                                        <p:tgtEl>
                                          <p:spTgt spid="131"/>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131"/>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131"/>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131"/>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131"/>
                                        </p:tgtEl>
                                        <p:attrNameLst>
                                          <p:attrName>ppt_y</p:attrName>
                                        </p:attrNameLst>
                                      </p:cBhvr>
                                      <p:tavLst>
                                        <p:tav tm="0" fmla="#ppt_y-sin(pi*$)/81">
                                          <p:val>
                                            <p:fltVal val="0"/>
                                          </p:val>
                                        </p:tav>
                                        <p:tav tm="100000">
                                          <p:val>
                                            <p:fltVal val="1"/>
                                          </p:val>
                                        </p:tav>
                                      </p:tavLst>
                                    </p:anim>
                                    <p:animScale>
                                      <p:cBhvr>
                                        <p:cTn id="193" dur="26">
                                          <p:stCondLst>
                                            <p:cond delay="650"/>
                                          </p:stCondLst>
                                        </p:cTn>
                                        <p:tgtEl>
                                          <p:spTgt spid="131"/>
                                        </p:tgtEl>
                                      </p:cBhvr>
                                      <p:to x="100000" y="60000"/>
                                    </p:animScale>
                                    <p:animScale>
                                      <p:cBhvr>
                                        <p:cTn id="194" dur="166" decel="50000">
                                          <p:stCondLst>
                                            <p:cond delay="676"/>
                                          </p:stCondLst>
                                        </p:cTn>
                                        <p:tgtEl>
                                          <p:spTgt spid="131"/>
                                        </p:tgtEl>
                                      </p:cBhvr>
                                      <p:to x="100000" y="100000"/>
                                    </p:animScale>
                                    <p:animScale>
                                      <p:cBhvr>
                                        <p:cTn id="195" dur="26">
                                          <p:stCondLst>
                                            <p:cond delay="1312"/>
                                          </p:stCondLst>
                                        </p:cTn>
                                        <p:tgtEl>
                                          <p:spTgt spid="131"/>
                                        </p:tgtEl>
                                      </p:cBhvr>
                                      <p:to x="100000" y="80000"/>
                                    </p:animScale>
                                    <p:animScale>
                                      <p:cBhvr>
                                        <p:cTn id="196" dur="166" decel="50000">
                                          <p:stCondLst>
                                            <p:cond delay="1338"/>
                                          </p:stCondLst>
                                        </p:cTn>
                                        <p:tgtEl>
                                          <p:spTgt spid="131"/>
                                        </p:tgtEl>
                                      </p:cBhvr>
                                      <p:to x="100000" y="100000"/>
                                    </p:animScale>
                                    <p:animScale>
                                      <p:cBhvr>
                                        <p:cTn id="197" dur="26">
                                          <p:stCondLst>
                                            <p:cond delay="1642"/>
                                          </p:stCondLst>
                                        </p:cTn>
                                        <p:tgtEl>
                                          <p:spTgt spid="131"/>
                                        </p:tgtEl>
                                      </p:cBhvr>
                                      <p:to x="100000" y="90000"/>
                                    </p:animScale>
                                    <p:animScale>
                                      <p:cBhvr>
                                        <p:cTn id="198" dur="166" decel="50000">
                                          <p:stCondLst>
                                            <p:cond delay="1668"/>
                                          </p:stCondLst>
                                        </p:cTn>
                                        <p:tgtEl>
                                          <p:spTgt spid="131"/>
                                        </p:tgtEl>
                                      </p:cBhvr>
                                      <p:to x="100000" y="100000"/>
                                    </p:animScale>
                                    <p:animScale>
                                      <p:cBhvr>
                                        <p:cTn id="199" dur="26">
                                          <p:stCondLst>
                                            <p:cond delay="1808"/>
                                          </p:stCondLst>
                                        </p:cTn>
                                        <p:tgtEl>
                                          <p:spTgt spid="131"/>
                                        </p:tgtEl>
                                      </p:cBhvr>
                                      <p:to x="100000" y="95000"/>
                                    </p:animScale>
                                    <p:animScale>
                                      <p:cBhvr>
                                        <p:cTn id="200" dur="166" decel="50000">
                                          <p:stCondLst>
                                            <p:cond delay="1834"/>
                                          </p:stCondLst>
                                        </p:cTn>
                                        <p:tgtEl>
                                          <p:spTgt spid="131"/>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10" presetClass="exit" presetSubtype="0" fill="hold" nodeType="clickEffect">
                                  <p:stCondLst>
                                    <p:cond delay="0"/>
                                  </p:stCondLst>
                                  <p:childTnLst>
                                    <p:animEffect transition="out" filter="fade">
                                      <p:cBhvr>
                                        <p:cTn id="204" dur="500"/>
                                        <p:tgtEl>
                                          <p:spTgt spid="106"/>
                                        </p:tgtEl>
                                      </p:cBhvr>
                                    </p:animEffect>
                                    <p:set>
                                      <p:cBhvr>
                                        <p:cTn id="205" dur="1" fill="hold">
                                          <p:stCondLst>
                                            <p:cond delay="499"/>
                                          </p:stCondLst>
                                        </p:cTn>
                                        <p:tgtEl>
                                          <p:spTgt spid="106"/>
                                        </p:tgtEl>
                                        <p:attrNameLst>
                                          <p:attrName>style.visibility</p:attrName>
                                        </p:attrNameLst>
                                      </p:cBhvr>
                                      <p:to>
                                        <p:strVal val="hidden"/>
                                      </p:to>
                                    </p:set>
                                  </p:childTnLst>
                                </p:cTn>
                              </p:par>
                              <p:par>
                                <p:cTn id="206" presetID="10" presetClass="exit" presetSubtype="0" fill="hold" grpId="1" nodeType="withEffect">
                                  <p:stCondLst>
                                    <p:cond delay="0"/>
                                  </p:stCondLst>
                                  <p:childTnLst>
                                    <p:animEffect transition="out" filter="fade">
                                      <p:cBhvr>
                                        <p:cTn id="207" dur="500"/>
                                        <p:tgtEl>
                                          <p:spTgt spid="108"/>
                                        </p:tgtEl>
                                      </p:cBhvr>
                                    </p:animEffect>
                                    <p:set>
                                      <p:cBhvr>
                                        <p:cTn id="208" dur="1" fill="hold">
                                          <p:stCondLst>
                                            <p:cond delay="499"/>
                                          </p:stCondLst>
                                        </p:cTn>
                                        <p:tgtEl>
                                          <p:spTgt spid="108"/>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0" presetClass="exit" presetSubtype="0" fill="hold" nodeType="clickEffect">
                                  <p:stCondLst>
                                    <p:cond delay="0"/>
                                  </p:stCondLst>
                                  <p:childTnLst>
                                    <p:animEffect transition="out" filter="fade">
                                      <p:cBhvr>
                                        <p:cTn id="212" dur="500"/>
                                        <p:tgtEl>
                                          <p:spTgt spid="105"/>
                                        </p:tgtEl>
                                      </p:cBhvr>
                                    </p:animEffect>
                                    <p:set>
                                      <p:cBhvr>
                                        <p:cTn id="213" dur="1" fill="hold">
                                          <p:stCondLst>
                                            <p:cond delay="499"/>
                                          </p:stCondLst>
                                        </p:cTn>
                                        <p:tgtEl>
                                          <p:spTgt spid="105"/>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53" presetClass="entr" presetSubtype="16" fill="hold" grpId="0" nodeType="clickEffect">
                                  <p:stCondLst>
                                    <p:cond delay="0"/>
                                  </p:stCondLst>
                                  <p:childTnLst>
                                    <p:set>
                                      <p:cBhvr>
                                        <p:cTn id="217" dur="1" fill="hold">
                                          <p:stCondLst>
                                            <p:cond delay="0"/>
                                          </p:stCondLst>
                                        </p:cTn>
                                        <p:tgtEl>
                                          <p:spTgt spid="121"/>
                                        </p:tgtEl>
                                        <p:attrNameLst>
                                          <p:attrName>style.visibility</p:attrName>
                                        </p:attrNameLst>
                                      </p:cBhvr>
                                      <p:to>
                                        <p:strVal val="visible"/>
                                      </p:to>
                                    </p:set>
                                    <p:anim calcmode="lin" valueType="num">
                                      <p:cBhvr>
                                        <p:cTn id="218" dur="500" fill="hold"/>
                                        <p:tgtEl>
                                          <p:spTgt spid="121"/>
                                        </p:tgtEl>
                                        <p:attrNameLst>
                                          <p:attrName>ppt_w</p:attrName>
                                        </p:attrNameLst>
                                      </p:cBhvr>
                                      <p:tavLst>
                                        <p:tav tm="0">
                                          <p:val>
                                            <p:fltVal val="0"/>
                                          </p:val>
                                        </p:tav>
                                        <p:tav tm="100000">
                                          <p:val>
                                            <p:strVal val="#ppt_w"/>
                                          </p:val>
                                        </p:tav>
                                      </p:tavLst>
                                    </p:anim>
                                    <p:anim calcmode="lin" valueType="num">
                                      <p:cBhvr>
                                        <p:cTn id="219" dur="500" fill="hold"/>
                                        <p:tgtEl>
                                          <p:spTgt spid="121"/>
                                        </p:tgtEl>
                                        <p:attrNameLst>
                                          <p:attrName>ppt_h</p:attrName>
                                        </p:attrNameLst>
                                      </p:cBhvr>
                                      <p:tavLst>
                                        <p:tav tm="0">
                                          <p:val>
                                            <p:fltVal val="0"/>
                                          </p:val>
                                        </p:tav>
                                        <p:tav tm="100000">
                                          <p:val>
                                            <p:strVal val="#ppt_h"/>
                                          </p:val>
                                        </p:tav>
                                      </p:tavLst>
                                    </p:anim>
                                    <p:animEffect transition="in" filter="fade">
                                      <p:cBhvr>
                                        <p:cTn id="220" dur="500"/>
                                        <p:tgtEl>
                                          <p:spTgt spid="121"/>
                                        </p:tgtEl>
                                      </p:cBhvr>
                                    </p:animEffect>
                                  </p:childTnLst>
                                </p:cTn>
                              </p:par>
                              <p:par>
                                <p:cTn id="221" presetID="53" presetClass="entr" presetSubtype="16" fill="hold" grpId="0" nodeType="withEffect">
                                  <p:stCondLst>
                                    <p:cond delay="0"/>
                                  </p:stCondLst>
                                  <p:childTnLst>
                                    <p:set>
                                      <p:cBhvr>
                                        <p:cTn id="222" dur="1" fill="hold">
                                          <p:stCondLst>
                                            <p:cond delay="0"/>
                                          </p:stCondLst>
                                        </p:cTn>
                                        <p:tgtEl>
                                          <p:spTgt spid="125"/>
                                        </p:tgtEl>
                                        <p:attrNameLst>
                                          <p:attrName>style.visibility</p:attrName>
                                        </p:attrNameLst>
                                      </p:cBhvr>
                                      <p:to>
                                        <p:strVal val="visible"/>
                                      </p:to>
                                    </p:set>
                                    <p:anim calcmode="lin" valueType="num">
                                      <p:cBhvr>
                                        <p:cTn id="223" dur="500" fill="hold"/>
                                        <p:tgtEl>
                                          <p:spTgt spid="125"/>
                                        </p:tgtEl>
                                        <p:attrNameLst>
                                          <p:attrName>ppt_w</p:attrName>
                                        </p:attrNameLst>
                                      </p:cBhvr>
                                      <p:tavLst>
                                        <p:tav tm="0">
                                          <p:val>
                                            <p:fltVal val="0"/>
                                          </p:val>
                                        </p:tav>
                                        <p:tav tm="100000">
                                          <p:val>
                                            <p:strVal val="#ppt_w"/>
                                          </p:val>
                                        </p:tav>
                                      </p:tavLst>
                                    </p:anim>
                                    <p:anim calcmode="lin" valueType="num">
                                      <p:cBhvr>
                                        <p:cTn id="224" dur="500" fill="hold"/>
                                        <p:tgtEl>
                                          <p:spTgt spid="125"/>
                                        </p:tgtEl>
                                        <p:attrNameLst>
                                          <p:attrName>ppt_h</p:attrName>
                                        </p:attrNameLst>
                                      </p:cBhvr>
                                      <p:tavLst>
                                        <p:tav tm="0">
                                          <p:val>
                                            <p:fltVal val="0"/>
                                          </p:val>
                                        </p:tav>
                                        <p:tav tm="100000">
                                          <p:val>
                                            <p:strVal val="#ppt_h"/>
                                          </p:val>
                                        </p:tav>
                                      </p:tavLst>
                                    </p:anim>
                                    <p:animEffect transition="in" filter="fade">
                                      <p:cBhvr>
                                        <p:cTn id="225" dur="500"/>
                                        <p:tgtEl>
                                          <p:spTgt spid="125"/>
                                        </p:tgtEl>
                                      </p:cBhvr>
                                    </p:animEffect>
                                  </p:childTnLst>
                                </p:cTn>
                              </p:par>
                              <p:par>
                                <p:cTn id="226" presetID="53" presetClass="entr" presetSubtype="16" fill="hold" grpId="0" nodeType="withEffect">
                                  <p:stCondLst>
                                    <p:cond delay="0"/>
                                  </p:stCondLst>
                                  <p:childTnLst>
                                    <p:set>
                                      <p:cBhvr>
                                        <p:cTn id="227" dur="1" fill="hold">
                                          <p:stCondLst>
                                            <p:cond delay="0"/>
                                          </p:stCondLst>
                                        </p:cTn>
                                        <p:tgtEl>
                                          <p:spTgt spid="126"/>
                                        </p:tgtEl>
                                        <p:attrNameLst>
                                          <p:attrName>style.visibility</p:attrName>
                                        </p:attrNameLst>
                                      </p:cBhvr>
                                      <p:to>
                                        <p:strVal val="visible"/>
                                      </p:to>
                                    </p:set>
                                    <p:anim calcmode="lin" valueType="num">
                                      <p:cBhvr>
                                        <p:cTn id="228" dur="500" fill="hold"/>
                                        <p:tgtEl>
                                          <p:spTgt spid="126"/>
                                        </p:tgtEl>
                                        <p:attrNameLst>
                                          <p:attrName>ppt_w</p:attrName>
                                        </p:attrNameLst>
                                      </p:cBhvr>
                                      <p:tavLst>
                                        <p:tav tm="0">
                                          <p:val>
                                            <p:fltVal val="0"/>
                                          </p:val>
                                        </p:tav>
                                        <p:tav tm="100000">
                                          <p:val>
                                            <p:strVal val="#ppt_w"/>
                                          </p:val>
                                        </p:tav>
                                      </p:tavLst>
                                    </p:anim>
                                    <p:anim calcmode="lin" valueType="num">
                                      <p:cBhvr>
                                        <p:cTn id="229" dur="500" fill="hold"/>
                                        <p:tgtEl>
                                          <p:spTgt spid="126"/>
                                        </p:tgtEl>
                                        <p:attrNameLst>
                                          <p:attrName>ppt_h</p:attrName>
                                        </p:attrNameLst>
                                      </p:cBhvr>
                                      <p:tavLst>
                                        <p:tav tm="0">
                                          <p:val>
                                            <p:fltVal val="0"/>
                                          </p:val>
                                        </p:tav>
                                        <p:tav tm="100000">
                                          <p:val>
                                            <p:strVal val="#ppt_h"/>
                                          </p:val>
                                        </p:tav>
                                      </p:tavLst>
                                    </p:anim>
                                    <p:animEffect transition="in" filter="fade">
                                      <p:cBhvr>
                                        <p:cTn id="230" dur="500"/>
                                        <p:tgtEl>
                                          <p:spTgt spid="126"/>
                                        </p:tgtEl>
                                      </p:cBhvr>
                                    </p:animEffect>
                                  </p:childTnLst>
                                </p:cTn>
                              </p:par>
                            </p:childTnLst>
                          </p:cTn>
                        </p:par>
                      </p:childTnLst>
                    </p:cTn>
                  </p:par>
                  <p:par>
                    <p:cTn id="231" fill="hold">
                      <p:stCondLst>
                        <p:cond delay="indefinite"/>
                      </p:stCondLst>
                      <p:childTnLst>
                        <p:par>
                          <p:cTn id="232" fill="hold">
                            <p:stCondLst>
                              <p:cond delay="0"/>
                            </p:stCondLst>
                            <p:childTnLst>
                              <p:par>
                                <p:cTn id="233" presetID="53" presetClass="entr" presetSubtype="16"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 calcmode="lin" valueType="num">
                                      <p:cBhvr>
                                        <p:cTn id="235" dur="500" fill="hold"/>
                                        <p:tgtEl>
                                          <p:spTgt spid="3"/>
                                        </p:tgtEl>
                                        <p:attrNameLst>
                                          <p:attrName>ppt_w</p:attrName>
                                        </p:attrNameLst>
                                      </p:cBhvr>
                                      <p:tavLst>
                                        <p:tav tm="0">
                                          <p:val>
                                            <p:fltVal val="0"/>
                                          </p:val>
                                        </p:tav>
                                        <p:tav tm="100000">
                                          <p:val>
                                            <p:strVal val="#ppt_w"/>
                                          </p:val>
                                        </p:tav>
                                      </p:tavLst>
                                    </p:anim>
                                    <p:anim calcmode="lin" valueType="num">
                                      <p:cBhvr>
                                        <p:cTn id="236" dur="500" fill="hold"/>
                                        <p:tgtEl>
                                          <p:spTgt spid="3"/>
                                        </p:tgtEl>
                                        <p:attrNameLst>
                                          <p:attrName>ppt_h</p:attrName>
                                        </p:attrNameLst>
                                      </p:cBhvr>
                                      <p:tavLst>
                                        <p:tav tm="0">
                                          <p:val>
                                            <p:fltVal val="0"/>
                                          </p:val>
                                        </p:tav>
                                        <p:tav tm="100000">
                                          <p:val>
                                            <p:strVal val="#ppt_h"/>
                                          </p:val>
                                        </p:tav>
                                      </p:tavLst>
                                    </p:anim>
                                    <p:animEffect transition="in" filter="fade">
                                      <p:cBhvr>
                                        <p:cTn id="2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p:bldP spid="14" grpId="0"/>
      <p:bldP spid="108" grpId="0"/>
      <p:bldP spid="108" grpId="1"/>
      <p:bldP spid="129" grpId="0"/>
      <p:bldP spid="12" grpId="0"/>
      <p:bldP spid="120" grpId="0"/>
      <p:bldP spid="15" grpId="0" animBg="1"/>
      <p:bldP spid="121" grpId="0" animBg="1"/>
      <p:bldP spid="122" grpId="0" animBg="1"/>
      <p:bldP spid="123" grpId="0" animBg="1"/>
      <p:bldP spid="125" grpId="0" animBg="1"/>
      <p:bldP spid="126" grpId="0" animBg="1"/>
      <p:bldP spid="64" grpId="0" animBg="1"/>
      <p:bldP spid="64" grpId="1" animBg="1"/>
      <p:bldP spid="131" grpId="0"/>
      <p:bldP spid="132" grpId="0"/>
      <p:bldP spid="133" grpId="0" animBg="1"/>
      <p:bldP spid="66" grpId="0" animBg="1"/>
      <p:bldP spid="3" grpId="0"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 </a:t>
            </a:r>
            <a:r>
              <a:rPr lang="en-US" sz="3600" b="1" dirty="0">
                <a:solidFill>
                  <a:srgbClr val="006C31"/>
                </a:solidFill>
              </a:rPr>
              <a:t>common man</a:t>
            </a:r>
            <a:r>
              <a:rPr lang="en-US" sz="3600" b="1" dirty="0"/>
              <a:t>’s</a:t>
            </a:r>
            <a:r>
              <a:rPr lang="en-US" sz="3600" b="1" dirty="0">
                <a:solidFill>
                  <a:srgbClr val="7030A0"/>
                </a:solidFill>
              </a:rPr>
              <a:t> </a:t>
            </a:r>
            <a:r>
              <a:rPr lang="en-US" sz="3600" b="1" dirty="0"/>
              <a:t>algorithm</a:t>
            </a:r>
            <a:br>
              <a:rPr lang="en-US" sz="3600" b="1" dirty="0"/>
            </a:b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US" sz="2000" b="0" i="1" smtClean="0">
                            <a:solidFill>
                              <a:schemeClr val="accent2">
                                <a:lumMod val="75000"/>
                              </a:schemeClr>
                            </a:solidFill>
                            <a:latin typeface="Cambria Math" panose="02040503050406030204" pitchFamily="18" charset="0"/>
                            <a:sym typeface="Wingdings" pitchFamily="2" charset="2"/>
                          </a:rPr>
                        </m:ctrlPr>
                      </m:sSubPr>
                      <m:e>
                        <m:r>
                          <a:rPr lang="en-US" sz="2000" b="0" i="1" smtClean="0">
                            <a:solidFill>
                              <a:schemeClr val="accent2">
                                <a:lumMod val="75000"/>
                              </a:schemeClr>
                            </a:solidFill>
                            <a:latin typeface="Cambria Math"/>
                            <a:sym typeface="Wingdings" pitchFamily="2" charset="2"/>
                          </a:rPr>
                          <m:t>𝐴</m:t>
                        </m:r>
                      </m:e>
                      <m:sub>
                        <m:r>
                          <a:rPr lang="en-US" sz="2000" b="0" i="1" smtClean="0">
                            <a:solidFill>
                              <a:schemeClr val="accent2">
                                <a:lumMod val="75000"/>
                              </a:schemeClr>
                            </a:solidFill>
                            <a:latin typeface="Cambria Math"/>
                            <a:sym typeface="Wingdings" pitchFamily="2" charset="2"/>
                          </a:rPr>
                          <m:t>1</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C00000"/>
                    </a:solidFill>
                    <a:sym typeface="Wingdings" pitchFamily="2" charset="2"/>
                  </a:rPr>
                  <a:t>IIT</a:t>
                </a:r>
                <a:r>
                  <a:rPr lang="en-US" sz="2000" dirty="0">
                    <a:sym typeface="Wingdings" pitchFamily="2" charset="2"/>
                  </a:rPr>
                  <a:t>(</a:t>
                </a:r>
                <a14:m>
                  <m:oMath xmlns:m="http://schemas.openxmlformats.org/officeDocument/2006/math">
                    <m:r>
                      <a:rPr lang="en-US" sz="2000" b="0" i="1" smtClean="0">
                        <a:latin typeface="Cambria Math"/>
                        <a:sym typeface="Wingdings" pitchFamily="2" charset="2"/>
                      </a:rPr>
                      <m:t>𝐶</m:t>
                    </m:r>
                  </m:oMath>
                </a14:m>
                <a:r>
                  <a:rPr lang="en-US" sz="2000" dirty="0">
                    <a:sym typeface="Wingdings" pitchFamily="2" charset="2"/>
                  </a:rPr>
                  <a:t>);</a:t>
                </a:r>
              </a:p>
              <a:p>
                <a:pPr marL="0" indent="0">
                  <a:buNone/>
                </a:pPr>
                <a14:m>
                  <m:oMath xmlns:m="http://schemas.openxmlformats.org/officeDocument/2006/math">
                    <m:sSub>
                      <m:sSubPr>
                        <m:ctrlPr>
                          <a:rPr lang="en-US" sz="2000" i="1" smtClean="0">
                            <a:solidFill>
                              <a:srgbClr val="0070C0"/>
                            </a:solidFill>
                            <a:latin typeface="Cambria Math" panose="02040503050406030204" pitchFamily="18" charset="0"/>
                            <a:sym typeface="Wingdings" pitchFamily="2" charset="2"/>
                          </a:rPr>
                        </m:ctrlPr>
                      </m:sSubPr>
                      <m:e>
                        <m:r>
                          <a:rPr lang="en-US" sz="2000" i="1">
                            <a:solidFill>
                              <a:srgbClr val="0070C0"/>
                            </a:solidFill>
                            <a:latin typeface="Cambria Math"/>
                            <a:sym typeface="Wingdings" pitchFamily="2" charset="2"/>
                          </a:rPr>
                          <m:t>𝐴</m:t>
                        </m:r>
                      </m:e>
                      <m:sub>
                        <m:r>
                          <a:rPr lang="en-US" sz="2000" b="0" i="1" smtClean="0">
                            <a:solidFill>
                              <a:srgbClr val="0070C0"/>
                            </a:solidFill>
                            <a:latin typeface="Cambria Math"/>
                            <a:sym typeface="Wingdings" pitchFamily="2" charset="2"/>
                          </a:rPr>
                          <m:t>2</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0070C0"/>
                    </a:solidFill>
                    <a:sym typeface="Wingdings" pitchFamily="2" charset="2"/>
                  </a:rPr>
                  <a:t>NIT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14:m>
                  <m:oMath xmlns:m="http://schemas.openxmlformats.org/officeDocument/2006/math">
                    <m:r>
                      <a:rPr lang="en-US" sz="2000" b="0" i="1" smtClean="0">
                        <a:solidFill>
                          <a:schemeClr val="tx1"/>
                        </a:solidFill>
                        <a:latin typeface="Cambria Math"/>
                        <a:sym typeface="Wingdings" pitchFamily="2" charset="2"/>
                      </a:rPr>
                      <m:t>𝑆</m:t>
                    </m:r>
                  </m:oMath>
                </a14:m>
                <a:r>
                  <a:rPr lang="en-US" sz="2000" dirty="0">
                    <a:sym typeface="Wingdings" pitchFamily="2" charset="2"/>
                  </a:rPr>
                  <a:t> </a:t>
                </a:r>
                <a14:m>
                  <m:oMath xmlns:m="http://schemas.openxmlformats.org/officeDocument/2006/math">
                    <m:r>
                      <m:rPr>
                        <m:sty m:val="p"/>
                      </m:rPr>
                      <a:rPr lang="en-US" sz="2000" b="0" i="0" smtClean="0">
                        <a:latin typeface="Cambria Math"/>
                        <a:sym typeface="Wingdings" pitchFamily="2" charset="2"/>
                      </a:rPr>
                      <m:t>Candidates</m:t>
                    </m:r>
                    <m:r>
                      <a:rPr lang="en-US" sz="2000" b="0" i="0" smtClean="0">
                        <a:latin typeface="Cambria Math"/>
                        <a:sym typeface="Wingdings" pitchFamily="2" charset="2"/>
                      </a:rPr>
                      <m:t>(</m:t>
                    </m:r>
                    <m:sSub>
                      <m:sSubPr>
                        <m:ctrlPr>
                          <a:rPr lang="en-US" sz="2000" i="1" smtClean="0">
                            <a:solidFill>
                              <a:schemeClr val="accent2">
                                <a:lumMod val="75000"/>
                              </a:schemeClr>
                            </a:solidFill>
                            <a:latin typeface="Cambria Math" panose="02040503050406030204" pitchFamily="18" charset="0"/>
                            <a:sym typeface="Wingdings" pitchFamily="2" charset="2"/>
                          </a:rPr>
                        </m:ctrlPr>
                      </m:sSubPr>
                      <m:e>
                        <m:r>
                          <a:rPr lang="en-US" sz="2000" i="1">
                            <a:solidFill>
                              <a:schemeClr val="accent2">
                                <a:lumMod val="75000"/>
                              </a:schemeClr>
                            </a:solidFill>
                            <a:latin typeface="Cambria Math"/>
                            <a:sym typeface="Wingdings" pitchFamily="2" charset="2"/>
                          </a:rPr>
                          <m:t>𝐴</m:t>
                        </m:r>
                      </m:e>
                      <m:sub>
                        <m:r>
                          <a:rPr lang="en-US" sz="2000" i="1">
                            <a:solidFill>
                              <a:schemeClr val="accent2">
                                <a:lumMod val="75000"/>
                              </a:schemeClr>
                            </a:solidFill>
                            <a:latin typeface="Cambria Math"/>
                            <a:sym typeface="Wingdings" pitchFamily="2" charset="2"/>
                          </a:rPr>
                          <m:t>1</m:t>
                        </m:r>
                      </m:sub>
                    </m:sSub>
                    <m:r>
                      <a:rPr lang="en-US" sz="2000" b="0" i="1" smtClean="0">
                        <a:latin typeface="Cambria Math"/>
                        <a:sym typeface="Wingdings" pitchFamily="2" charset="2"/>
                      </a:rPr>
                      <m:t>)∩</m:t>
                    </m:r>
                    <m:r>
                      <m:rPr>
                        <m:sty m:val="p"/>
                      </m:rPr>
                      <a:rPr lang="en-US" sz="2000" b="0" i="0" smtClean="0">
                        <a:latin typeface="Cambria Math"/>
                        <a:sym typeface="Wingdings" pitchFamily="2" charset="2"/>
                      </a:rPr>
                      <m:t>Candidates</m:t>
                    </m:r>
                    <m:r>
                      <a:rPr lang="en-US" sz="2000" b="0" i="0" smtClean="0">
                        <a:latin typeface="Cambria Math"/>
                        <a:sym typeface="Wingdings" pitchFamily="2" charset="2"/>
                      </a:rPr>
                      <m:t>(</m:t>
                    </m:r>
                    <m:sSub>
                      <m:sSubPr>
                        <m:ctrlPr>
                          <a:rPr lang="en-US" sz="2000" b="0" i="1" smtClean="0">
                            <a:solidFill>
                              <a:schemeClr val="accent2">
                                <a:lumMod val="75000"/>
                              </a:schemeClr>
                            </a:solidFill>
                            <a:latin typeface="Cambria Math" panose="02040503050406030204" pitchFamily="18" charset="0"/>
                            <a:sym typeface="Wingdings" pitchFamily="2" charset="2"/>
                          </a:rPr>
                        </m:ctrlPr>
                      </m:sSubPr>
                      <m:e>
                        <m:r>
                          <a:rPr lang="en-US" sz="2000" b="0" i="1" smtClean="0">
                            <a:solidFill>
                              <a:schemeClr val="accent2">
                                <a:lumMod val="75000"/>
                              </a:schemeClr>
                            </a:solidFill>
                            <a:latin typeface="Cambria Math"/>
                            <a:sym typeface="Wingdings" pitchFamily="2" charset="2"/>
                          </a:rPr>
                          <m:t>𝐴</m:t>
                        </m:r>
                      </m:e>
                      <m:sub>
                        <m:r>
                          <a:rPr lang="en-US" sz="2000" b="0" i="1" smtClean="0">
                            <a:solidFill>
                              <a:schemeClr val="accent2">
                                <a:lumMod val="75000"/>
                              </a:schemeClr>
                            </a:solidFill>
                            <a:latin typeface="Cambria Math"/>
                            <a:sym typeface="Wingdings" pitchFamily="2" charset="2"/>
                          </a:rPr>
                          <m:t>2</m:t>
                        </m:r>
                      </m:sub>
                    </m:sSub>
                    <m:r>
                      <a:rPr lang="en-US" sz="2000" b="0" i="1" smtClean="0">
                        <a:latin typeface="Cambria Math"/>
                        <a:sym typeface="Wingdings" pitchFamily="2" charset="2"/>
                      </a:rPr>
                      <m:t>)</m:t>
                    </m:r>
                  </m:oMath>
                </a14:m>
                <a:r>
                  <a:rPr lang="en-US" sz="2000" dirty="0"/>
                  <a:t>;</a:t>
                </a:r>
              </a:p>
              <a:p>
                <a:pPr marL="0" indent="0">
                  <a:buNone/>
                </a:pPr>
                <a:r>
                  <a:rPr lang="en-US" sz="2000" b="1" dirty="0"/>
                  <a:t>While</a:t>
                </a:r>
                <a:r>
                  <a:rPr lang="en-US" sz="2000" dirty="0"/>
                  <a:t> (   </a:t>
                </a:r>
                <a14:m>
                  <m:oMath xmlns:m="http://schemas.openxmlformats.org/officeDocument/2006/math">
                    <m:r>
                      <a:rPr lang="en-US" sz="2000" b="0" i="0" smtClean="0">
                        <a:latin typeface="Cambria Math"/>
                        <a:sym typeface="Wingdings" pitchFamily="2" charset="2"/>
                      </a:rPr>
                      <m:t> </m:t>
                    </m:r>
                    <m:r>
                      <a:rPr lang="en-US" sz="2000" i="1">
                        <a:latin typeface="Cambria Math"/>
                        <a:sym typeface="Wingdings" pitchFamily="2" charset="2"/>
                      </a:rPr>
                      <m:t>𝑆</m:t>
                    </m:r>
                    <m:r>
                      <a:rPr lang="en-US" sz="2000" i="1">
                        <a:latin typeface="Cambria Math"/>
                        <a:sym typeface="Wingdings" pitchFamily="2" charset="2"/>
                      </a:rPr>
                      <m:t>≠∅</m:t>
                    </m:r>
                  </m:oMath>
                </a14:m>
                <a:r>
                  <a:rPr lang="en-US" sz="2000" dirty="0"/>
                  <a:t>    )</a:t>
                </a:r>
              </a:p>
              <a:p>
                <a:pPr marL="0" indent="0">
                  <a:buNone/>
                </a:pPr>
                <a:r>
                  <a:rPr lang="en-US" sz="2000" dirty="0"/>
                  <a:t>{      </a:t>
                </a:r>
                <a:r>
                  <a:rPr lang="en-US" sz="2000" b="1" dirty="0"/>
                  <a:t>For</a:t>
                </a:r>
                <a:r>
                  <a:rPr lang="en-US" sz="2000" dirty="0"/>
                  <a:t> each </a:t>
                </a:r>
                <a14:m>
                  <m:oMath xmlns:m="http://schemas.openxmlformats.org/officeDocument/2006/math">
                    <m:r>
                      <a:rPr lang="en-US" sz="2000" b="1" i="0" smtClean="0">
                        <a:solidFill>
                          <a:srgbClr val="006C31"/>
                        </a:solidFill>
                        <a:latin typeface="Cambria Math"/>
                        <a:sym typeface="Wingdings" pitchFamily="2" charset="2"/>
                      </a:rPr>
                      <m:t>𝐜</m:t>
                    </m:r>
                    <m:r>
                      <a:rPr lang="en-US" sz="2000" b="0" i="1" smtClean="0">
                        <a:latin typeface="Cambria Math"/>
                        <a:sym typeface="Wingdings" pitchFamily="2" charset="2"/>
                      </a:rPr>
                      <m:t>∈</m:t>
                    </m:r>
                    <m:r>
                      <a:rPr lang="en-US" sz="2000" i="1">
                        <a:latin typeface="Cambria Math"/>
                        <a:sym typeface="Wingdings" pitchFamily="2" charset="2"/>
                      </a:rPr>
                      <m:t>𝑆</m:t>
                    </m:r>
                  </m:oMath>
                </a14:m>
                <a:r>
                  <a:rPr lang="en-US" sz="2000" dirty="0"/>
                  <a:t> </a:t>
                </a:r>
                <a:r>
                  <a:rPr lang="en-US" sz="2000" b="1" dirty="0"/>
                  <a:t>do</a:t>
                </a:r>
              </a:p>
              <a:p>
                <a:pPr marL="0" indent="0">
                  <a:buNone/>
                </a:pPr>
                <a:r>
                  <a:rPr lang="en-US" sz="2000" dirty="0"/>
                  <a:t>        {	</a:t>
                </a:r>
                <a:r>
                  <a:rPr lang="en-US" sz="2000" dirty="0">
                    <a:sym typeface="Wingdings" pitchFamily="2" charset="2"/>
                  </a:rPr>
                  <a:t> </a:t>
                </a:r>
                <a14:m>
                  <m:oMath xmlns:m="http://schemas.openxmlformats.org/officeDocument/2006/math">
                    <m:r>
                      <a:rPr lang="en-US" sz="2000" b="1" i="1" smtClean="0">
                        <a:solidFill>
                          <a:srgbClr val="006C31"/>
                        </a:solidFill>
                        <a:latin typeface="Cambria Math"/>
                        <a:sym typeface="Wingdings" pitchFamily="2" charset="2"/>
                      </a:rPr>
                      <m:t>𝐜</m:t>
                    </m:r>
                  </m:oMath>
                </a14:m>
                <a:r>
                  <a:rPr lang="en-US" sz="2000" b="1" dirty="0">
                    <a:solidFill>
                      <a:srgbClr val="006C31"/>
                    </a:solidFill>
                  </a:rPr>
                  <a:t> </a:t>
                </a:r>
                <a:r>
                  <a:rPr lang="en-US" sz="2000" dirty="0"/>
                  <a:t>is asked to choose between the </a:t>
                </a:r>
                <a:r>
                  <a:rPr lang="en-US" sz="2000" b="1" u="sng" dirty="0"/>
                  <a:t>two</a:t>
                </a:r>
                <a:r>
                  <a:rPr lang="en-US" sz="2000" dirty="0"/>
                  <a:t> choices;</a:t>
                </a:r>
              </a:p>
              <a:p>
                <a:pPr marL="0" indent="0">
                  <a:buNone/>
                </a:pPr>
                <a:r>
                  <a:rPr lang="en-US" sz="2000" dirty="0"/>
                  <a:t>	The preference list of </a:t>
                </a:r>
                <a14:m>
                  <m:oMath xmlns:m="http://schemas.openxmlformats.org/officeDocument/2006/math">
                    <m:r>
                      <a:rPr lang="en-US" sz="2000" b="1" i="1" smtClean="0">
                        <a:solidFill>
                          <a:srgbClr val="006C31"/>
                        </a:solidFill>
                        <a:latin typeface="Cambria Math"/>
                        <a:sym typeface="Wingdings" pitchFamily="2" charset="2"/>
                      </a:rPr>
                      <m:t>𝐜</m:t>
                    </m:r>
                  </m:oMath>
                </a14:m>
                <a:r>
                  <a:rPr lang="en-US" sz="2000" dirty="0"/>
                  <a:t> is trimmed accordingly;</a:t>
                </a:r>
              </a:p>
              <a:p>
                <a:pPr marL="0" indent="0">
                  <a:buNone/>
                </a:pPr>
                <a:r>
                  <a:rPr lang="en-US" sz="2000" dirty="0">
                    <a:sym typeface="Wingdings" pitchFamily="2" charset="2"/>
                  </a:rPr>
                  <a:t>        }</a:t>
                </a:r>
              </a:p>
              <a:p>
                <a:pPr marL="0" indent="0">
                  <a:buNone/>
                </a:pPr>
                <a:r>
                  <a:rPr lang="en-US" sz="2000" dirty="0">
                    <a:sym typeface="Wingdings" pitchFamily="2" charset="2"/>
                  </a:rPr>
                  <a:t>       </a:t>
                </a:r>
                <a14:m>
                  <m:oMath xmlns:m="http://schemas.openxmlformats.org/officeDocument/2006/math">
                    <m:sSub>
                      <m:sSubPr>
                        <m:ctrlPr>
                          <a:rPr lang="en-US" sz="2000" i="1" smtClean="0">
                            <a:solidFill>
                              <a:schemeClr val="accent2">
                                <a:lumMod val="75000"/>
                              </a:schemeClr>
                            </a:solidFill>
                            <a:latin typeface="Cambria Math" panose="02040503050406030204" pitchFamily="18" charset="0"/>
                            <a:sym typeface="Wingdings" pitchFamily="2" charset="2"/>
                          </a:rPr>
                        </m:ctrlPr>
                      </m:sSubPr>
                      <m:e>
                        <m:r>
                          <a:rPr lang="en-US" sz="2000" i="1">
                            <a:solidFill>
                              <a:schemeClr val="accent2">
                                <a:lumMod val="75000"/>
                              </a:schemeClr>
                            </a:solidFill>
                            <a:latin typeface="Cambria Math"/>
                            <a:sym typeface="Wingdings" pitchFamily="2" charset="2"/>
                          </a:rPr>
                          <m:t>𝐴</m:t>
                        </m:r>
                      </m:e>
                      <m:sub>
                        <m:r>
                          <a:rPr lang="en-US" sz="2000" i="1">
                            <a:solidFill>
                              <a:schemeClr val="accent2">
                                <a:lumMod val="75000"/>
                              </a:schemeClr>
                            </a:solidFill>
                            <a:latin typeface="Cambria Math"/>
                            <a:sym typeface="Wingdings" pitchFamily="2" charset="2"/>
                          </a:rPr>
                          <m:t>1</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C00000"/>
                    </a:solidFill>
                    <a:sym typeface="Wingdings" pitchFamily="2" charset="2"/>
                  </a:rPr>
                  <a:t>IIT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r>
                  <a:rPr lang="en-US" sz="2000" dirty="0">
                    <a:sym typeface="Wingdings" pitchFamily="2" charset="2"/>
                  </a:rPr>
                  <a:t>       </a:t>
                </a:r>
                <a14:m>
                  <m:oMath xmlns:m="http://schemas.openxmlformats.org/officeDocument/2006/math">
                    <m:sSub>
                      <m:sSubPr>
                        <m:ctrlPr>
                          <a:rPr lang="en-US" sz="2000" i="1" smtClean="0">
                            <a:solidFill>
                              <a:srgbClr val="0070C0"/>
                            </a:solidFill>
                            <a:latin typeface="Cambria Math" panose="02040503050406030204" pitchFamily="18" charset="0"/>
                            <a:sym typeface="Wingdings" pitchFamily="2" charset="2"/>
                          </a:rPr>
                        </m:ctrlPr>
                      </m:sSubPr>
                      <m:e>
                        <m:r>
                          <a:rPr lang="en-US" sz="2000" i="1">
                            <a:solidFill>
                              <a:srgbClr val="0070C0"/>
                            </a:solidFill>
                            <a:latin typeface="Cambria Math"/>
                            <a:sym typeface="Wingdings" pitchFamily="2" charset="2"/>
                          </a:rPr>
                          <m:t>𝐴</m:t>
                        </m:r>
                      </m:e>
                      <m:sub>
                        <m:r>
                          <a:rPr lang="en-US" sz="2000" i="1">
                            <a:solidFill>
                              <a:srgbClr val="0070C0"/>
                            </a:solidFill>
                            <a:latin typeface="Cambria Math"/>
                            <a:sym typeface="Wingdings" pitchFamily="2" charset="2"/>
                          </a:rPr>
                          <m:t>2</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0070C0"/>
                    </a:solidFill>
                    <a:sym typeface="Wingdings" pitchFamily="2" charset="2"/>
                  </a:rPr>
                  <a:t>NIT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r>
                  <a:rPr lang="en-US" sz="2000" dirty="0">
                    <a:sym typeface="Wingdings" pitchFamily="2" charset="2"/>
                  </a:rPr>
                  <a:t>       </a:t>
                </a:r>
                <a14:m>
                  <m:oMath xmlns:m="http://schemas.openxmlformats.org/officeDocument/2006/math">
                    <m:r>
                      <a:rPr lang="en-US" sz="2000" i="1">
                        <a:latin typeface="Cambria Math"/>
                        <a:sym typeface="Wingdings" pitchFamily="2" charset="2"/>
                      </a:rPr>
                      <m:t>𝑆</m:t>
                    </m:r>
                  </m:oMath>
                </a14:m>
                <a:r>
                  <a:rPr lang="en-US" sz="2000" dirty="0">
                    <a:sym typeface="Wingdings" pitchFamily="2" charset="2"/>
                  </a:rPr>
                  <a:t> </a:t>
                </a:r>
                <a14:m>
                  <m:oMath xmlns:m="http://schemas.openxmlformats.org/officeDocument/2006/math">
                    <m:r>
                      <m:rPr>
                        <m:sty m:val="p"/>
                      </m:rPr>
                      <a:rPr lang="en-US" sz="2000">
                        <a:latin typeface="Cambria Math"/>
                        <a:sym typeface="Wingdings" pitchFamily="2" charset="2"/>
                      </a:rPr>
                      <m:t>Candidates</m:t>
                    </m:r>
                    <m:r>
                      <a:rPr lang="en-US" sz="2000">
                        <a:latin typeface="Cambria Math"/>
                        <a:sym typeface="Wingdings" pitchFamily="2" charset="2"/>
                      </a:rPr>
                      <m:t>(</m:t>
                    </m:r>
                    <m:sSub>
                      <m:sSubPr>
                        <m:ctrlPr>
                          <a:rPr lang="en-US" sz="2000" i="1" smtClean="0">
                            <a:solidFill>
                              <a:srgbClr val="C00000"/>
                            </a:solidFill>
                            <a:latin typeface="Cambria Math" panose="02040503050406030204" pitchFamily="18" charset="0"/>
                            <a:sym typeface="Wingdings" pitchFamily="2" charset="2"/>
                          </a:rPr>
                        </m:ctrlPr>
                      </m:sSubPr>
                      <m:e>
                        <m:r>
                          <a:rPr lang="en-US" sz="2000" i="1">
                            <a:solidFill>
                              <a:srgbClr val="C00000"/>
                            </a:solidFill>
                            <a:latin typeface="Cambria Math"/>
                            <a:sym typeface="Wingdings" pitchFamily="2" charset="2"/>
                          </a:rPr>
                          <m:t>𝐴</m:t>
                        </m:r>
                      </m:e>
                      <m:sub>
                        <m:r>
                          <a:rPr lang="en-US" sz="2000" i="1">
                            <a:solidFill>
                              <a:srgbClr val="C00000"/>
                            </a:solidFill>
                            <a:latin typeface="Cambria Math"/>
                            <a:sym typeface="Wingdings" pitchFamily="2" charset="2"/>
                          </a:rPr>
                          <m:t>1</m:t>
                        </m:r>
                      </m:sub>
                    </m:sSub>
                    <m:r>
                      <a:rPr lang="en-US" sz="2000" i="1">
                        <a:latin typeface="Cambria Math"/>
                        <a:sym typeface="Wingdings" pitchFamily="2" charset="2"/>
                      </a:rPr>
                      <m:t>)∩</m:t>
                    </m:r>
                    <m:r>
                      <m:rPr>
                        <m:sty m:val="p"/>
                      </m:rPr>
                      <a:rPr lang="en-US" sz="2000">
                        <a:latin typeface="Cambria Math"/>
                        <a:sym typeface="Wingdings" pitchFamily="2" charset="2"/>
                      </a:rPr>
                      <m:t>Candidates</m:t>
                    </m:r>
                    <m:r>
                      <a:rPr lang="en-US" sz="2000">
                        <a:latin typeface="Cambria Math"/>
                        <a:sym typeface="Wingdings" pitchFamily="2" charset="2"/>
                      </a:rPr>
                      <m:t>(</m:t>
                    </m:r>
                    <m:sSub>
                      <m:sSubPr>
                        <m:ctrlPr>
                          <a:rPr lang="en-US" sz="2000" i="1" smtClean="0">
                            <a:solidFill>
                              <a:srgbClr val="C00000"/>
                            </a:solidFill>
                            <a:latin typeface="Cambria Math" panose="02040503050406030204" pitchFamily="18" charset="0"/>
                            <a:sym typeface="Wingdings" pitchFamily="2" charset="2"/>
                          </a:rPr>
                        </m:ctrlPr>
                      </m:sSubPr>
                      <m:e>
                        <m:r>
                          <a:rPr lang="en-US" sz="2000" i="1">
                            <a:solidFill>
                              <a:srgbClr val="C00000"/>
                            </a:solidFill>
                            <a:latin typeface="Cambria Math"/>
                            <a:sym typeface="Wingdings" pitchFamily="2" charset="2"/>
                          </a:rPr>
                          <m:t>𝐴</m:t>
                        </m:r>
                      </m:e>
                      <m:sub>
                        <m:r>
                          <a:rPr lang="en-US" sz="2000" i="1">
                            <a:solidFill>
                              <a:srgbClr val="C00000"/>
                            </a:solidFill>
                            <a:latin typeface="Cambria Math"/>
                            <a:sym typeface="Wingdings" pitchFamily="2" charset="2"/>
                          </a:rPr>
                          <m:t>2</m:t>
                        </m:r>
                      </m:sub>
                    </m:sSub>
                    <m:r>
                      <a:rPr lang="en-US" sz="2000" i="1">
                        <a:latin typeface="Cambria Math"/>
                        <a:sym typeface="Wingdings" pitchFamily="2" charset="2"/>
                      </a:rPr>
                      <m:t>)</m:t>
                    </m:r>
                  </m:oMath>
                </a14:m>
                <a:r>
                  <a:rPr lang="en-US" sz="2000" dirty="0"/>
                  <a:t>;</a:t>
                </a:r>
              </a:p>
              <a:p>
                <a:pPr marL="0" indent="0">
                  <a:buNone/>
                </a:pPr>
                <a:r>
                  <a:rPr lang="en-US" sz="2000" dirty="0"/>
                  <a:t>}</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809"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4800600" y="2373868"/>
                <a:ext cx="1241109" cy="369332"/>
              </a:xfrm>
              <a:prstGeom prst="rect">
                <a:avLst/>
              </a:prstGeom>
              <a:solidFill>
                <a:srgbClr val="FFC000"/>
              </a:solidFill>
            </p:spPr>
            <p:txBody>
              <a:bodyPr wrap="none" rtlCol="0">
                <a:spAutoFit/>
              </a:bodyPr>
              <a:lstStyle/>
              <a:p>
                <a:r>
                  <a:rPr lang="en-US" dirty="0"/>
                  <a:t>Round </a:t>
                </a:r>
                <a:r>
                  <a:rPr lang="en-US" dirty="0">
                    <a:sym typeface="Wingdings" pitchFamily="2" charset="2"/>
                  </a:rPr>
                  <a:t> </a:t>
                </a:r>
                <a14:m>
                  <m:oMath xmlns:m="http://schemas.openxmlformats.org/officeDocument/2006/math">
                    <m:r>
                      <a:rPr lang="en-US" i="1" dirty="0" smtClean="0">
                        <a:solidFill>
                          <a:srgbClr val="0070C0"/>
                        </a:solidFill>
                        <a:latin typeface="Cambria Math"/>
                        <a:sym typeface="Wingdings" pitchFamily="2" charset="2"/>
                      </a:rPr>
                      <m:t>1</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800600" y="2373868"/>
                <a:ext cx="1241109" cy="369332"/>
              </a:xfrm>
              <a:prstGeom prst="rect">
                <a:avLst/>
              </a:prstGeom>
              <a:blipFill rotWithShape="1">
                <a:blip r:embed="rId3"/>
                <a:stretch>
                  <a:fillRect l="-4433" t="-9836" r="-88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81400" y="4953000"/>
                <a:ext cx="2081147" cy="369332"/>
              </a:xfrm>
              <a:prstGeom prst="rect">
                <a:avLst/>
              </a:prstGeom>
              <a:solidFill>
                <a:srgbClr val="FFC000"/>
              </a:solidFill>
            </p:spPr>
            <p:txBody>
              <a:bodyPr wrap="none" rtlCol="0">
                <a:spAutoFit/>
              </a:bodyPr>
              <a:lstStyle/>
              <a:p>
                <a:r>
                  <a:rPr lang="en-US" dirty="0"/>
                  <a:t>Round </a:t>
                </a:r>
                <a:r>
                  <a:rPr lang="en-US" dirty="0">
                    <a:sym typeface="Wingdings" pitchFamily="2" charset="2"/>
                  </a:rPr>
                  <a:t> Round + </a:t>
                </a:r>
                <a14:m>
                  <m:oMath xmlns:m="http://schemas.openxmlformats.org/officeDocument/2006/math">
                    <m:r>
                      <a:rPr lang="en-US" i="1" dirty="0" smtClean="0">
                        <a:solidFill>
                          <a:srgbClr val="0070C0"/>
                        </a:solidFill>
                        <a:latin typeface="Cambria Math"/>
                        <a:sym typeface="Wingdings" pitchFamily="2" charset="2"/>
                      </a:rPr>
                      <m:t>1</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81400" y="4953000"/>
                <a:ext cx="2081147" cy="369332"/>
              </a:xfrm>
              <a:prstGeom prst="rect">
                <a:avLst/>
              </a:prstGeom>
              <a:blipFill rotWithShape="1">
                <a:blip r:embed="rId4"/>
                <a:stretch>
                  <a:fillRect l="-2639" t="-10000" r="-410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19400" y="2743200"/>
                <a:ext cx="1210652" cy="369332"/>
              </a:xfrm>
              <a:prstGeom prst="rect">
                <a:avLst/>
              </a:prstGeom>
              <a:solidFill>
                <a:srgbClr val="FFC000"/>
              </a:solidFill>
            </p:spPr>
            <p:txBody>
              <a:bodyPr wrap="none" rtlCol="0">
                <a:spAutoFit/>
              </a:bodyPr>
              <a:lstStyle/>
              <a:p>
                <a:r>
                  <a:rPr lang="en-US" dirty="0"/>
                  <a:t>Round </a:t>
                </a:r>
                <a14:m>
                  <m:oMath xmlns:m="http://schemas.openxmlformats.org/officeDocument/2006/math">
                    <m:r>
                      <a:rPr lang="en-US" b="0" i="1" dirty="0" smtClean="0">
                        <a:solidFill>
                          <a:srgbClr val="0070C0"/>
                        </a:solidFill>
                        <a:latin typeface="Cambria Math"/>
                        <a:sym typeface="Wingdings" pitchFamily="2" charset="2"/>
                      </a:rPr>
                      <m:t>≤5</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819400" y="2743200"/>
                <a:ext cx="1210652" cy="369332"/>
              </a:xfrm>
              <a:prstGeom prst="rect">
                <a:avLst/>
              </a:prstGeom>
              <a:blipFill rotWithShape="1">
                <a:blip r:embed="rId5"/>
                <a:stretch>
                  <a:fillRect l="-4545" t="-8197" r="-7576" b="-24590"/>
                </a:stretch>
              </a:blipFill>
            </p:spPr>
            <p:txBody>
              <a:bodyPr/>
              <a:lstStyle/>
              <a:p>
                <a:r>
                  <a:rPr lang="en-US">
                    <a:noFill/>
                  </a:rPr>
                  <a:t> </a:t>
                </a:r>
              </a:p>
            </p:txBody>
          </p:sp>
        </mc:Fallback>
      </mc:AlternateContent>
      <p:sp>
        <p:nvSpPr>
          <p:cNvPr id="8" name="TextBox 7"/>
          <p:cNvSpPr txBox="1"/>
          <p:nvPr/>
        </p:nvSpPr>
        <p:spPr>
          <a:xfrm>
            <a:off x="2286000" y="2743200"/>
            <a:ext cx="538930" cy="369332"/>
          </a:xfrm>
          <a:prstGeom prst="rect">
            <a:avLst/>
          </a:prstGeom>
          <a:solidFill>
            <a:schemeClr val="bg2"/>
          </a:solidFill>
        </p:spPr>
        <p:txBody>
          <a:bodyPr wrap="none" rtlCol="0">
            <a:spAutoFit/>
          </a:bodyPr>
          <a:lstStyle/>
          <a:p>
            <a:r>
              <a:rPr lang="en-US" dirty="0"/>
              <a:t>and</a:t>
            </a:r>
          </a:p>
        </p:txBody>
      </p:sp>
      <p:sp>
        <p:nvSpPr>
          <p:cNvPr id="9" name="TextBox 8"/>
          <p:cNvSpPr txBox="1"/>
          <p:nvPr/>
        </p:nvSpPr>
        <p:spPr>
          <a:xfrm>
            <a:off x="4038600" y="2743200"/>
            <a:ext cx="25519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93948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250" fill="hold"/>
                                        <p:tgtEl>
                                          <p:spTgt spid="5"/>
                                        </p:tgtEl>
                                        <p:attrNameLst>
                                          <p:attrName>ppt_x</p:attrName>
                                        </p:attrNameLst>
                                      </p:cBhvr>
                                      <p:tavLst>
                                        <p:tav tm="0">
                                          <p:val>
                                            <p:strVal val="1+#ppt_w/2"/>
                                          </p:val>
                                        </p:tav>
                                        <p:tav tm="100000">
                                          <p:val>
                                            <p:strVal val="#ppt_x"/>
                                          </p:val>
                                        </p:tav>
                                      </p:tavLst>
                                    </p:anim>
                                    <p:anim calcmode="lin" valueType="num">
                                      <p:cBhvr additive="base">
                                        <p:cTn id="68" dur="12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randombar(horizontal)">
                                      <p:cBhvr>
                                        <p:cTn id="73" dur="500"/>
                                        <p:tgtEl>
                                          <p:spTgt spid="6"/>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randombar(horizontal)">
                                      <p:cBhvr>
                                        <p:cTn id="78" dur="500"/>
                                        <p:tgtEl>
                                          <p:spTgt spid="8"/>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randombar(horizontal)">
                                      <p:cBhvr>
                                        <p:cTn id="81" dur="500"/>
                                        <p:tgtEl>
                                          <p:spTgt spid="7"/>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randombar(horizontal)">
                                      <p:cBhvr>
                                        <p:cTn id="8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0BF-6A0B-1A47-8718-085354CF6163}"/>
              </a:ext>
            </a:extLst>
          </p:cNvPr>
          <p:cNvSpPr>
            <a:spLocks noGrp="1"/>
          </p:cNvSpPr>
          <p:nvPr>
            <p:ph type="title"/>
          </p:nvPr>
        </p:nvSpPr>
        <p:spPr/>
        <p:txBody>
          <a:bodyPr/>
          <a:lstStyle/>
          <a:p>
            <a:r>
              <a:rPr lang="en-US" b="1" dirty="0">
                <a:solidFill>
                  <a:srgbClr val="006C31"/>
                </a:solidFill>
              </a:rPr>
              <a:t>Homework</a:t>
            </a:r>
          </a:p>
        </p:txBody>
      </p:sp>
      <p:sp>
        <p:nvSpPr>
          <p:cNvPr id="3" name="Content Placeholder 2">
            <a:extLst>
              <a:ext uri="{FF2B5EF4-FFF2-40B4-BE49-F238E27FC236}">
                <a16:creationId xmlns:a16="http://schemas.microsoft.com/office/drawing/2014/main" id="{6CBF97C5-916D-B54C-BBCE-DD883D62E023}"/>
              </a:ext>
            </a:extLst>
          </p:cNvPr>
          <p:cNvSpPr>
            <a:spLocks noGrp="1"/>
          </p:cNvSpPr>
          <p:nvPr>
            <p:ph idx="1"/>
          </p:nvPr>
        </p:nvSpPr>
        <p:spPr/>
        <p:txBody>
          <a:bodyPr/>
          <a:lstStyle/>
          <a:p>
            <a:endParaRPr lang="en-US" sz="2400" dirty="0"/>
          </a:p>
          <a:p>
            <a:pPr marL="0" indent="0">
              <a:buNone/>
            </a:pPr>
            <a:endParaRPr lang="en-US" sz="2400" dirty="0"/>
          </a:p>
          <a:p>
            <a:pPr marL="0" indent="0">
              <a:buNone/>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Transform the common man’s algorithm to just 1 round ?</a:t>
            </a:r>
          </a:p>
          <a:p>
            <a:endParaRPr lang="en-US" sz="2400" dirty="0"/>
          </a:p>
          <a:p>
            <a:endParaRPr lang="en-US" sz="2400" dirty="0"/>
          </a:p>
        </p:txBody>
      </p:sp>
      <p:sp>
        <p:nvSpPr>
          <p:cNvPr id="4" name="Slide Number Placeholder 3">
            <a:extLst>
              <a:ext uri="{FF2B5EF4-FFF2-40B4-BE49-F238E27FC236}">
                <a16:creationId xmlns:a16="http://schemas.microsoft.com/office/drawing/2014/main" id="{54258856-2A32-BA46-A7C3-602187ED9D7D}"/>
              </a:ext>
            </a:extLst>
          </p:cNvPr>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Tree>
    <p:extLst>
      <p:ext uri="{BB962C8B-B14F-4D97-AF65-F5344CB8AC3E}">
        <p14:creationId xmlns:p14="http://schemas.microsoft.com/office/powerpoint/2010/main" val="350604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left)">
                                      <p:cBhvr>
                                        <p:cTn id="14"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133600"/>
            <a:ext cx="7772400" cy="1362075"/>
          </a:xfrm>
        </p:spPr>
        <p:txBody>
          <a:bodyPr/>
          <a:lstStyle/>
          <a:p>
            <a:pPr algn="ctr"/>
            <a:r>
              <a:rPr lang="en-US" sz="4400" dirty="0"/>
              <a:t>problem 1</a:t>
            </a:r>
            <a:br>
              <a:rPr lang="en-US" sz="4400" dirty="0"/>
            </a:br>
            <a:endParaRPr lang="en-US" sz="4400" dirty="0"/>
          </a:p>
        </p:txBody>
      </p:sp>
      <p:sp>
        <p:nvSpPr>
          <p:cNvPr id="6" name="Text Placeholder 5"/>
          <p:cNvSpPr>
            <a:spLocks noGrp="1"/>
          </p:cNvSpPr>
          <p:nvPr>
            <p:ph type="body" idx="1"/>
          </p:nvPr>
        </p:nvSpPr>
        <p:spPr>
          <a:xfrm>
            <a:off x="838200" y="2362200"/>
            <a:ext cx="7772400" cy="1500187"/>
          </a:xfrm>
        </p:spPr>
        <p:txBody>
          <a:bodyPr/>
          <a:lstStyle/>
          <a:p>
            <a:pPr algn="ctr"/>
            <a:r>
              <a:rPr lang="en-US" sz="3600" b="1" dirty="0">
                <a:solidFill>
                  <a:srgbClr val="7030A0"/>
                </a:solidFill>
              </a:rPr>
              <a:t>Closest Pair Distance</a:t>
            </a:r>
            <a:endParaRPr lang="en-US" sz="36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37415808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
</p:tagLst>
</file>

<file path=ppt/tags/tag10.xml><?xml version="1.0" encoding="utf-8"?>
<p:tagLst xmlns:a="http://schemas.openxmlformats.org/drawingml/2006/main" xmlns:r="http://schemas.openxmlformats.org/officeDocument/2006/relationships" xmlns:p="http://schemas.openxmlformats.org/presentationml/2006/main">
  <p:tag name="TIMING" val="|1.5|13.1|8|3|3.7|1.2|7.6|1.4|4.9|1.6"/>
</p:tagLst>
</file>

<file path=ppt/tags/tag11.xml><?xml version="1.0" encoding="utf-8"?>
<p:tagLst xmlns:a="http://schemas.openxmlformats.org/drawingml/2006/main" xmlns:r="http://schemas.openxmlformats.org/officeDocument/2006/relationships" xmlns:p="http://schemas.openxmlformats.org/presentationml/2006/main">
  <p:tag name="TIMING" val="|1.5|13.1|8|3|3.7|1.2|7.6|1.4|4.9|1.6"/>
</p:tagLst>
</file>

<file path=ppt/tags/tag12.xml><?xml version="1.0" encoding="utf-8"?>
<p:tagLst xmlns:a="http://schemas.openxmlformats.org/drawingml/2006/main" xmlns:r="http://schemas.openxmlformats.org/officeDocument/2006/relationships" xmlns:p="http://schemas.openxmlformats.org/presentationml/2006/main">
  <p:tag name="TIMING" val="|1.5|13.1|8|3|3.7|1.2|7.6|1.4|4.9|1.6"/>
</p:tagLst>
</file>

<file path=ppt/tags/tag13.xml><?xml version="1.0" encoding="utf-8"?>
<p:tagLst xmlns:a="http://schemas.openxmlformats.org/drawingml/2006/main" xmlns:r="http://schemas.openxmlformats.org/officeDocument/2006/relationships" xmlns:p="http://schemas.openxmlformats.org/presentationml/2006/main">
  <p:tag name="TIMING" val="|1.5|13.1|8|3|3.7|1.2|7.6|1.4|4.9|1.6"/>
</p:tagLst>
</file>

<file path=ppt/tags/tag14.xml><?xml version="1.0" encoding="utf-8"?>
<p:tagLst xmlns:a="http://schemas.openxmlformats.org/drawingml/2006/main" xmlns:r="http://schemas.openxmlformats.org/officeDocument/2006/relationships" xmlns:p="http://schemas.openxmlformats.org/presentationml/2006/main">
  <p:tag name="TIMING" val="|0.3|11.3|1.9|5.4|1.8|1.6"/>
</p:tagLst>
</file>

<file path=ppt/tags/tag15.xml><?xml version="1.0" encoding="utf-8"?>
<p:tagLst xmlns:a="http://schemas.openxmlformats.org/drawingml/2006/main" xmlns:r="http://schemas.openxmlformats.org/officeDocument/2006/relationships" xmlns:p="http://schemas.openxmlformats.org/presentationml/2006/main">
  <p:tag name="TIMING" val="|0.4|28|6.4|0.8|8.6|11.2|1.1|6.2|8.6|1.2|9.2|10.8|0.8|1.8|5.7|1.2|6.4|2"/>
</p:tagLst>
</file>

<file path=ppt/tags/tag16.xml><?xml version="1.0" encoding="utf-8"?>
<p:tagLst xmlns:a="http://schemas.openxmlformats.org/drawingml/2006/main" xmlns:r="http://schemas.openxmlformats.org/officeDocument/2006/relationships" xmlns:p="http://schemas.openxmlformats.org/presentationml/2006/main">
  <p:tag name="TIMING" val="|11.7|4.2|7.6"/>
</p:tagLst>
</file>

<file path=ppt/tags/tag17.xml><?xml version="1.0" encoding="utf-8"?>
<p:tagLst xmlns:a="http://schemas.openxmlformats.org/drawingml/2006/main" xmlns:r="http://schemas.openxmlformats.org/officeDocument/2006/relationships" xmlns:p="http://schemas.openxmlformats.org/presentationml/2006/main">
  <p:tag name="TIMING" val="|25|1.5|21.9|8.1"/>
</p:tagLst>
</file>

<file path=ppt/tags/tag18.xml><?xml version="1.0" encoding="utf-8"?>
<p:tagLst xmlns:a="http://schemas.openxmlformats.org/drawingml/2006/main" xmlns:r="http://schemas.openxmlformats.org/officeDocument/2006/relationships" xmlns:p="http://schemas.openxmlformats.org/presentationml/2006/main">
  <p:tag name="TIMING" val="|25|1.5|21.9|8.1"/>
</p:tagLst>
</file>

<file path=ppt/tags/tag19.xml><?xml version="1.0" encoding="utf-8"?>
<p:tagLst xmlns:a="http://schemas.openxmlformats.org/drawingml/2006/main" xmlns:r="http://schemas.openxmlformats.org/officeDocument/2006/relationships" xmlns:p="http://schemas.openxmlformats.org/presentationml/2006/main">
  <p:tag name="TIMING" val="|0.4|2.5|3.9|0.9|1.1|1.6|2.7|2.1|1.8|14.3|8.7|15.3|7.4"/>
</p:tagLst>
</file>

<file path=ppt/tags/tag2.xml><?xml version="1.0" encoding="utf-8"?>
<p:tagLst xmlns:a="http://schemas.openxmlformats.org/drawingml/2006/main" xmlns:r="http://schemas.openxmlformats.org/officeDocument/2006/relationships" xmlns:p="http://schemas.openxmlformats.org/presentationml/2006/main">
  <p:tag name="TIMING" val="|1.1|3.8"/>
</p:tagLst>
</file>

<file path=ppt/tags/tag20.xml><?xml version="1.0" encoding="utf-8"?>
<p:tagLst xmlns:a="http://schemas.openxmlformats.org/drawingml/2006/main" xmlns:r="http://schemas.openxmlformats.org/officeDocument/2006/relationships" xmlns:p="http://schemas.openxmlformats.org/presentationml/2006/main">
  <p:tag name="TIMING" val="|25|1.5|21.9|8.1"/>
</p:tagLst>
</file>

<file path=ppt/tags/tag21.xml><?xml version="1.0" encoding="utf-8"?>
<p:tagLst xmlns:a="http://schemas.openxmlformats.org/drawingml/2006/main" xmlns:r="http://schemas.openxmlformats.org/officeDocument/2006/relationships" xmlns:p="http://schemas.openxmlformats.org/presentationml/2006/main">
  <p:tag name="TIMING" val="|4.2|1|0.8|0.7|0.8|0.7|4.2|16.4|1.4|4.8|9.4|6.9|2.1"/>
</p:tagLst>
</file>

<file path=ppt/tags/tag22.xml><?xml version="1.0" encoding="utf-8"?>
<p:tagLst xmlns:a="http://schemas.openxmlformats.org/drawingml/2006/main" xmlns:r="http://schemas.openxmlformats.org/officeDocument/2006/relationships" xmlns:p="http://schemas.openxmlformats.org/presentationml/2006/main">
  <p:tag name="TIMING" val="|1|5.7|2|5.2|4.3|7.1|5.2|6.2|4.4|2|3.6|9.1|3.4|3.4|10.8|8.7|2.6|1.5|4.5|1.6|21.7|23.6"/>
</p:tagLst>
</file>

<file path=ppt/tags/tag23.xml><?xml version="1.0" encoding="utf-8"?>
<p:tagLst xmlns:a="http://schemas.openxmlformats.org/drawingml/2006/main" xmlns:r="http://schemas.openxmlformats.org/officeDocument/2006/relationships" xmlns:p="http://schemas.openxmlformats.org/presentationml/2006/main">
  <p:tag name="TIMING" val="|0.5|11.2|4.5|15.9|0.9|3.5|1.6|11.6|12.2|2.3"/>
</p:tagLst>
</file>

<file path=ppt/tags/tag24.xml><?xml version="1.0" encoding="utf-8"?>
<p:tagLst xmlns:a="http://schemas.openxmlformats.org/drawingml/2006/main" xmlns:r="http://schemas.openxmlformats.org/officeDocument/2006/relationships" xmlns:p="http://schemas.openxmlformats.org/presentationml/2006/main">
  <p:tag name="TIMING" val="|0.4|33.1|4.5|9.5"/>
</p:tagLst>
</file>

<file path=ppt/tags/tag25.xml><?xml version="1.0" encoding="utf-8"?>
<p:tagLst xmlns:a="http://schemas.openxmlformats.org/drawingml/2006/main" xmlns:r="http://schemas.openxmlformats.org/officeDocument/2006/relationships" xmlns:p="http://schemas.openxmlformats.org/presentationml/2006/main">
  <p:tag name="TIMING" val="|13.9|4.2|11.3|4.6"/>
</p:tagLst>
</file>

<file path=ppt/tags/tag26.xml><?xml version="1.0" encoding="utf-8"?>
<p:tagLst xmlns:a="http://schemas.openxmlformats.org/drawingml/2006/main" xmlns:r="http://schemas.openxmlformats.org/officeDocument/2006/relationships" xmlns:p="http://schemas.openxmlformats.org/presentationml/2006/main">
  <p:tag name="TIMING" val="|1|3.3|1.2|4.9|12.5|1.8|1.3|1.3|4|13.1"/>
</p:tagLst>
</file>

<file path=ppt/tags/tag27.xml><?xml version="1.0" encoding="utf-8"?>
<p:tagLst xmlns:a="http://schemas.openxmlformats.org/drawingml/2006/main" xmlns:r="http://schemas.openxmlformats.org/officeDocument/2006/relationships" xmlns:p="http://schemas.openxmlformats.org/presentationml/2006/main">
  <p:tag name="TIMING" val="|10.6|6.3|3.7|2.1"/>
</p:tagLst>
</file>

<file path=ppt/tags/tag28.xml><?xml version="1.0" encoding="utf-8"?>
<p:tagLst xmlns:a="http://schemas.openxmlformats.org/drawingml/2006/main" xmlns:r="http://schemas.openxmlformats.org/officeDocument/2006/relationships" xmlns:p="http://schemas.openxmlformats.org/presentationml/2006/main">
  <p:tag name="TIMING" val="|0.3|3.3|5.9|1.4"/>
</p:tagLst>
</file>

<file path=ppt/tags/tag29.xml><?xml version="1.0" encoding="utf-8"?>
<p:tagLst xmlns:a="http://schemas.openxmlformats.org/drawingml/2006/main" xmlns:r="http://schemas.openxmlformats.org/officeDocument/2006/relationships" xmlns:p="http://schemas.openxmlformats.org/presentationml/2006/main">
  <p:tag name="TIMING" val="|0.4|3.8|3.3|10.5|1.5|2|1.7|1.9"/>
</p:tagLst>
</file>

<file path=ppt/tags/tag3.xml><?xml version="1.0" encoding="utf-8"?>
<p:tagLst xmlns:a="http://schemas.openxmlformats.org/drawingml/2006/main" xmlns:r="http://schemas.openxmlformats.org/officeDocument/2006/relationships" xmlns:p="http://schemas.openxmlformats.org/presentationml/2006/main">
  <p:tag name="TIMING" val="|17.7|8"/>
</p:tagLst>
</file>

<file path=ppt/tags/tag30.xml><?xml version="1.0" encoding="utf-8"?>
<p:tagLst xmlns:a="http://schemas.openxmlformats.org/drawingml/2006/main" xmlns:r="http://schemas.openxmlformats.org/officeDocument/2006/relationships" xmlns:p="http://schemas.openxmlformats.org/presentationml/2006/main">
  <p:tag name="TIMING" val="|13.9|4.7"/>
</p:tagLst>
</file>

<file path=ppt/tags/tag31.xml><?xml version="1.0" encoding="utf-8"?>
<p:tagLst xmlns:a="http://schemas.openxmlformats.org/drawingml/2006/main" xmlns:r="http://schemas.openxmlformats.org/officeDocument/2006/relationships" xmlns:p="http://schemas.openxmlformats.org/presentationml/2006/main">
  <p:tag name="TIMING" val="|1.2|0|4.1|8|12.8|3.2|2.4|4.9|8.3|8.8|5.1|5.1|2.2|2.3|1.1|5.7|0.8|1.1|8.9|7"/>
</p:tagLst>
</file>

<file path=ppt/tags/tag32.xml><?xml version="1.0" encoding="utf-8"?>
<p:tagLst xmlns:a="http://schemas.openxmlformats.org/drawingml/2006/main" xmlns:r="http://schemas.openxmlformats.org/officeDocument/2006/relationships" xmlns:p="http://schemas.openxmlformats.org/presentationml/2006/main">
  <p:tag name="TIMING" val="|0.7|0.8|7|1.1|3.7|9|3.5|3.2|5.3|9.5"/>
</p:tagLst>
</file>

<file path=ppt/tags/tag4.xml><?xml version="1.0" encoding="utf-8"?>
<p:tagLst xmlns:a="http://schemas.openxmlformats.org/drawingml/2006/main" xmlns:r="http://schemas.openxmlformats.org/officeDocument/2006/relationships" xmlns:p="http://schemas.openxmlformats.org/presentationml/2006/main">
  <p:tag name="TIMING" val="|17.7|8"/>
</p:tagLst>
</file>

<file path=ppt/tags/tag5.xml><?xml version="1.0" encoding="utf-8"?>
<p:tagLst xmlns:a="http://schemas.openxmlformats.org/drawingml/2006/main" xmlns:r="http://schemas.openxmlformats.org/officeDocument/2006/relationships" xmlns:p="http://schemas.openxmlformats.org/presentationml/2006/main">
  <p:tag name="TIMING" val="|0.7|2.2|2.5|3.5|15.4|0.7|5.6|6.4"/>
</p:tagLst>
</file>

<file path=ppt/tags/tag6.xml><?xml version="1.0" encoding="utf-8"?>
<p:tagLst xmlns:a="http://schemas.openxmlformats.org/drawingml/2006/main" xmlns:r="http://schemas.openxmlformats.org/officeDocument/2006/relationships" xmlns:p="http://schemas.openxmlformats.org/presentationml/2006/main">
  <p:tag name="TIMING" val="|0.4|2.1|4.9|1.8|1|1.9|5.5|8.2|2.6|9.4"/>
</p:tagLst>
</file>

<file path=ppt/tags/tag7.xml><?xml version="1.0" encoding="utf-8"?>
<p:tagLst xmlns:a="http://schemas.openxmlformats.org/drawingml/2006/main" xmlns:r="http://schemas.openxmlformats.org/officeDocument/2006/relationships" xmlns:p="http://schemas.openxmlformats.org/presentationml/2006/main">
  <p:tag name="TIMING" val="|0.5|2.9|5.7|0.7|2.3|2.1|4.2|0.9|1.3|1.9"/>
</p:tagLst>
</file>

<file path=ppt/tags/tag8.xml><?xml version="1.0" encoding="utf-8"?>
<p:tagLst xmlns:a="http://schemas.openxmlformats.org/drawingml/2006/main" xmlns:r="http://schemas.openxmlformats.org/officeDocument/2006/relationships" xmlns:p="http://schemas.openxmlformats.org/presentationml/2006/main">
  <p:tag name="TIMING" val="|0.3|3.3"/>
</p:tagLst>
</file>

<file path=ppt/tags/tag9.xml><?xml version="1.0" encoding="utf-8"?>
<p:tagLst xmlns:a="http://schemas.openxmlformats.org/drawingml/2006/main" xmlns:r="http://schemas.openxmlformats.org/officeDocument/2006/relationships" xmlns:p="http://schemas.openxmlformats.org/presentationml/2006/main">
  <p:tag name="TIMING" val="|1.5|13.1|8|3|3.7|1.2|7.6|1.4|4.9|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5410</TotalTime>
  <Words>2144</Words>
  <Application>Microsoft Macintosh PowerPoint</Application>
  <PresentationFormat>On-screen Show (4:3)</PresentationFormat>
  <Paragraphs>504</Paragraphs>
  <Slides>43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Cambria Math</vt:lpstr>
      <vt:lpstr>Seravek</vt:lpstr>
      <vt:lpstr>Times New Roman</vt:lpstr>
      <vt:lpstr>Wingdings</vt:lpstr>
      <vt:lpstr>Office Theme</vt:lpstr>
      <vt:lpstr>Design and Analysis of Algorithms </vt:lpstr>
      <vt:lpstr>Homework from last class</vt:lpstr>
      <vt:lpstr> </vt:lpstr>
      <vt:lpstr>Fairness</vt:lpstr>
      <vt:lpstr>How to tackle Multiple Merit Lists using “Single Merit list algorithm”</vt:lpstr>
      <vt:lpstr>A common man’s algorithm </vt:lpstr>
      <vt:lpstr>A common man’s algorithm </vt:lpstr>
      <vt:lpstr>Homework</vt:lpstr>
      <vt:lpstr>problem 1 </vt:lpstr>
      <vt:lpstr>Distance between 2 points</vt:lpstr>
      <vt:lpstr>The Closest Pair Distance Problem</vt:lpstr>
      <vt:lpstr>The Closest Pair Distance Problem</vt:lpstr>
      <vt:lpstr>Question 1 </vt:lpstr>
      <vt:lpstr>Question 2 </vt:lpstr>
      <vt:lpstr>a Divide and Conquer algorithm for </vt:lpstr>
      <vt:lpstr>The divide step</vt:lpstr>
      <vt:lpstr>Solving the problem in 1-dimension</vt:lpstr>
      <vt:lpstr>Solving the problem in 1-dimension</vt:lpstr>
      <vt:lpstr>How to extend to 2-dimensions</vt:lpstr>
      <vt:lpstr>The divide step</vt:lpstr>
      <vt:lpstr>Solving the 2 smaller instances</vt:lpstr>
      <vt:lpstr>The combine step</vt:lpstr>
      <vt:lpstr>The combine step</vt:lpstr>
      <vt:lpstr>The combine step</vt:lpstr>
      <vt:lpstr>The combine step</vt:lpstr>
      <vt:lpstr> </vt:lpstr>
      <vt:lpstr>The combine step</vt:lpstr>
      <vt:lpstr>Homework</vt:lpstr>
      <vt:lpstr>Break here</vt:lpstr>
      <vt:lpstr>The combine step</vt:lpstr>
      <vt:lpstr>Divide and Conquer based algorithm </vt:lpstr>
      <vt:lpstr>Running time of the algorithm</vt:lpstr>
      <vt:lpstr>The conquer step in O(n) time </vt:lpstr>
      <vt:lpstr>The conquer step in O(n) time </vt:lpstr>
      <vt:lpstr>The conquer step in O(n) time </vt:lpstr>
      <vt:lpstr>The conquer step in O(n) time </vt:lpstr>
      <vt:lpstr>The conquer step in O(n) time </vt:lpstr>
      <vt:lpstr>Inspiration from Merge sort </vt:lpstr>
      <vt:lpstr>The conquer step in O(n) time </vt:lpstr>
      <vt:lpstr>Homework</vt:lpstr>
      <vt:lpstr>Divide and Conquer based algorithm  </vt:lpstr>
      <vt:lpstr>Conclusion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768</cp:revision>
  <dcterms:created xsi:type="dcterms:W3CDTF">2011-12-03T04:13:03Z</dcterms:created>
  <dcterms:modified xsi:type="dcterms:W3CDTF">2022-08-01T06:03:38Z</dcterms:modified>
</cp:coreProperties>
</file>