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92" r:id="rId2"/>
    <p:sldId id="527" r:id="rId3"/>
    <p:sldId id="426" r:id="rId4"/>
    <p:sldId id="459" r:id="rId5"/>
    <p:sldId id="383" r:id="rId6"/>
    <p:sldId id="513" r:id="rId7"/>
    <p:sldId id="449" r:id="rId8"/>
    <p:sldId id="466" r:id="rId9"/>
    <p:sldId id="471" r:id="rId10"/>
    <p:sldId id="441" r:id="rId11"/>
    <p:sldId id="460" r:id="rId12"/>
    <p:sldId id="518" r:id="rId13"/>
    <p:sldId id="485" r:id="rId14"/>
    <p:sldId id="532" r:id="rId15"/>
    <p:sldId id="445" r:id="rId16"/>
    <p:sldId id="461" r:id="rId17"/>
    <p:sldId id="462" r:id="rId18"/>
    <p:sldId id="463" r:id="rId19"/>
    <p:sldId id="464" r:id="rId20"/>
    <p:sldId id="446" r:id="rId21"/>
    <p:sldId id="488" r:id="rId22"/>
    <p:sldId id="470" r:id="rId23"/>
    <p:sldId id="489" r:id="rId24"/>
    <p:sldId id="490" r:id="rId25"/>
    <p:sldId id="491" r:id="rId26"/>
    <p:sldId id="537" r:id="rId27"/>
    <p:sldId id="472" r:id="rId28"/>
    <p:sldId id="476" r:id="rId29"/>
    <p:sldId id="542" r:id="rId30"/>
    <p:sldId id="540" r:id="rId31"/>
    <p:sldId id="4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4107" autoAdjust="0"/>
  </p:normalViewPr>
  <p:slideViewPr>
    <p:cSldViewPr>
      <p:cViewPr varScale="1">
        <p:scale>
          <a:sx n="72" d="100"/>
          <a:sy n="72" d="100"/>
        </p:scale>
        <p:origin x="24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0.png"/><Relationship Id="rId3" Type="http://schemas.openxmlformats.org/officeDocument/2006/relationships/image" Target="../media/image3.png"/><Relationship Id="rId7" Type="http://schemas.openxmlformats.org/officeDocument/2006/relationships/image" Target="../media/image170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4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20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3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10.png"/><Relationship Id="rId5" Type="http://schemas.openxmlformats.org/officeDocument/2006/relationships/image" Target="../media/image2400.png"/><Relationship Id="rId4" Type="http://schemas.openxmlformats.org/officeDocument/2006/relationships/image" Target="../media/image22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70.png"/><Relationship Id="rId4" Type="http://schemas.openxmlformats.org/officeDocument/2006/relationships/image" Target="../media/image28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202.png"/><Relationship Id="rId21" Type="http://schemas.openxmlformats.org/officeDocument/2006/relationships/image" Target="../media/image231.png"/><Relationship Id="rId12" Type="http://schemas.openxmlformats.org/officeDocument/2006/relationships/image" Target="../media/image143.png"/><Relationship Id="rId17" Type="http://schemas.openxmlformats.org/officeDocument/2006/relationships/image" Target="../media/image191.png"/><Relationship Id="rId16" Type="http://schemas.openxmlformats.org/officeDocument/2006/relationships/image" Target="../media/image181.png"/><Relationship Id="rId20" Type="http://schemas.openxmlformats.org/officeDocument/2006/relationships/image" Target="../media/image22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.png"/><Relationship Id="rId24" Type="http://schemas.openxmlformats.org/officeDocument/2006/relationships/image" Target="../media/image241.png"/><Relationship Id="rId15" Type="http://schemas.openxmlformats.org/officeDocument/2006/relationships/image" Target="../media/image171.png"/><Relationship Id="rId23" Type="http://schemas.openxmlformats.org/officeDocument/2006/relationships/image" Target="../media/image2210.png"/><Relationship Id="rId28" Type="http://schemas.openxmlformats.org/officeDocument/2006/relationships/image" Target="../media/image271.png"/><Relationship Id="rId10" Type="http://schemas.openxmlformats.org/officeDocument/2006/relationships/image" Target="../media/image121.png"/><Relationship Id="rId19" Type="http://schemas.openxmlformats.org/officeDocument/2006/relationships/image" Target="../media/image214.png"/><Relationship Id="rId9" Type="http://schemas.openxmlformats.org/officeDocument/2006/relationships/image" Target="../media/image113.png"/><Relationship Id="rId14" Type="http://schemas.openxmlformats.org/officeDocument/2006/relationships/image" Target="../media/image162.png"/><Relationship Id="rId22" Type="http://schemas.openxmlformats.org/officeDocument/2006/relationships/image" Target="../media/image2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20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</a:t>
            </a:r>
            <a:r>
              <a:rPr lang="en-US" sz="2400" b="1">
                <a:solidFill>
                  <a:srgbClr val="7030A0"/>
                </a:solidFill>
              </a:rPr>
              <a:t>- III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Have some perseverance, buddy !</a:t>
            </a: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SCCs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       ?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>
                <a:blip r:embed="rId2"/>
                <a:stretch>
                  <a:fillRect l="-744" t="-725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some vertex of 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infer for the vertex with max finish time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dea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just here …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should we compute SCCs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computing</a:t>
            </a:r>
            <a:r>
              <a:rPr lang="en-US" sz="3200" b="1" dirty="0">
                <a:solidFill>
                  <a:srgbClr val="7030A0"/>
                </a:solidFill>
              </a:rPr>
              <a:t> SCC</a:t>
            </a:r>
            <a:r>
              <a:rPr lang="en-US" sz="32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Execute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and compute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>
                    <a:sym typeface="Wingdings" pitchFamily="2" charset="2"/>
                  </a:rPr>
                  <a:t>of all vertices;</a:t>
                </a:r>
                <a:r>
                  <a:rPr lang="en-US" sz="1800" b="1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stores the vertices in </a:t>
                </a:r>
                <a:r>
                  <a:rPr lang="en-US" sz="1800" b="1" dirty="0"/>
                  <a:t>decreasing order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                       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If (not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Execute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Let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i="1" dirty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u="sng" dirty="0"/>
                  <a:t>remove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We can compute SCCs of a directed graph in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/>
                  <a:t>This algorithm we discussed was designed by </a:t>
                </a:r>
                <a:r>
                  <a:rPr lang="en-US" sz="1800" b="1" i="1" dirty="0"/>
                  <a:t>S. </a:t>
                </a:r>
                <a:r>
                  <a:rPr lang="en-US" sz="1800" b="1" i="1" dirty="0" err="1"/>
                  <a:t>Rao</a:t>
                </a:r>
                <a:r>
                  <a:rPr lang="en-US" sz="1800" b="1" i="1" dirty="0"/>
                  <a:t> </a:t>
                </a:r>
                <a:r>
                  <a:rPr lang="en-US" sz="1800" b="1" i="1" dirty="0" err="1"/>
                  <a:t>Kosaraju</a:t>
                </a:r>
                <a:r>
                  <a:rPr lang="en-US" sz="1800" i="1" dirty="0"/>
                  <a:t> in 1978. 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/>
                  <a:t>One such algorithm make use of a </a:t>
                </a:r>
                <a:r>
                  <a:rPr lang="en-US" sz="1800" u="sng" dirty="0"/>
                  <a:t>stack</a:t>
                </a:r>
                <a:r>
                  <a:rPr lang="en-US" sz="1800" dirty="0"/>
                  <a:t> and the </a:t>
                </a:r>
                <a:r>
                  <a:rPr lang="en-US" sz="1800" u="sng" dirty="0"/>
                  <a:t>classification of edges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This algorithm is similar in spirit to the “algorithm for </a:t>
                </a:r>
                <a:r>
                  <a:rPr lang="en-US" sz="1800" dirty="0" err="1"/>
                  <a:t>biconnected</a:t>
                </a:r>
                <a:r>
                  <a:rPr lang="en-US" sz="1800" dirty="0"/>
                  <a:t> components” which you might have done in </a:t>
                </a:r>
                <a:r>
                  <a:rPr lang="en-US" sz="1800" b="1" dirty="0"/>
                  <a:t>ESO207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It will never be asked in the exams </a:t>
                </a:r>
                <a:r>
                  <a:rPr lang="en-US" sz="1800" dirty="0">
                    <a:sym typeface="Wingdings" pitchFamily="2" charset="2"/>
                  </a:rPr>
                  <a:t>. So ponder over it peacefully.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41" t="-68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S. </a:t>
            </a:r>
            <a:r>
              <a:rPr lang="en-US" sz="2400" b="1" i="1" dirty="0" err="1">
                <a:solidFill>
                  <a:srgbClr val="7030A0"/>
                </a:solidFill>
              </a:rPr>
              <a:t>Rao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</a:rPr>
              <a:t>Kosaraju</a:t>
            </a:r>
            <a:r>
              <a:rPr lang="en-US" sz="2400" b="1" i="1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is an </a:t>
            </a:r>
            <a:r>
              <a:rPr lang="en-US" sz="2400" b="1" i="1" u="sng" dirty="0">
                <a:solidFill>
                  <a:srgbClr val="7030A0"/>
                </a:solidFill>
              </a:rPr>
              <a:t>alumnus of IIT </a:t>
            </a:r>
            <a:r>
              <a:rPr lang="en-US" sz="2400" b="1" i="1" u="sng" dirty="0" err="1">
                <a:solidFill>
                  <a:srgbClr val="7030A0"/>
                </a:solidFill>
              </a:rPr>
              <a:t>Kharagpur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and currently at John Hopkins university. </a:t>
            </a:r>
          </a:p>
          <a:p>
            <a:pPr marL="0" indent="0" algn="ctr">
              <a:buNone/>
            </a:pPr>
            <a:endParaRPr lang="en-US" sz="2400" i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I am sure there will at least a few students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among you who will do some equally fundamental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7030A0"/>
                </a:solidFill>
              </a:rPr>
              <a:t>work in algorithms in the years to come … 				Best wishes </a:t>
            </a:r>
            <a:r>
              <a:rPr lang="en-US" sz="2400" i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24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x,y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p,q,r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u,v,w,j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{k}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{t}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b,c,d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{h}</a:t>
              </a:r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SCC</a:t>
                  </a:r>
                  <a:r>
                    <a:rPr lang="en-US" dirty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1CB91-8887-294E-AC80-984C989D6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Amazing Applications of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82A764-BDE8-7B4B-A8BF-1FDD163F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Fast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425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Multiplication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2643"/>
              </p:ext>
            </p:extLst>
          </p:nvPr>
        </p:nvGraphicFramePr>
        <p:xfrm>
          <a:off x="7620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200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867400" y="1524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90800" y="21336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1336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505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505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429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/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88115E-9A9E-AB47-A6AA-2C3E0500F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19" y="5650758"/>
                <a:ext cx="3074881" cy="375552"/>
              </a:xfrm>
              <a:prstGeom prst="rect">
                <a:avLst/>
              </a:prstGeom>
              <a:blipFill>
                <a:blip r:embed="rId3"/>
                <a:stretch>
                  <a:fillRect l="-2058" t="-3226" r="-82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2363F0A-F0FB-4C4F-BA5F-6B26505A325C}"/>
              </a:ext>
            </a:extLst>
          </p:cNvPr>
          <p:cNvSpPr txBox="1"/>
          <p:nvPr/>
        </p:nvSpPr>
        <p:spPr>
          <a:xfrm>
            <a:off x="1676400" y="6215529"/>
            <a:ext cx="49711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But faster algorithms exist for more than 50 years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3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2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Standard Algorithms:</a:t>
                </a:r>
              </a:p>
              <a:p>
                <a:r>
                  <a:rPr lang="en-US" sz="2000" b="1" dirty="0"/>
                  <a:t>Floyd </a:t>
                </a:r>
                <a:r>
                  <a:rPr lang="en-US" sz="2000" b="1" dirty="0" err="1"/>
                  <a:t>Warshal</a:t>
                </a:r>
                <a:r>
                  <a:rPr lang="en-US" sz="2000" b="1" dirty="0"/>
                  <a:t> </a:t>
                </a:r>
                <a:r>
                  <a:rPr lang="en-US" sz="2000" dirty="0"/>
                  <a:t>Algorithm</a:t>
                </a:r>
              </a:p>
              <a:p>
                <a:r>
                  <a:rPr lang="en-US" sz="2000" b="1" dirty="0" err="1"/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BFS traversal (for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graphs)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Raimund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Seidel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On the All-Pairs-Shortest-Path Problem in </a:t>
                </a:r>
                <a:r>
                  <a:rPr lang="en-US" sz="2000" dirty="0" err="1"/>
                  <a:t>Unweighted</a:t>
                </a:r>
                <a:r>
                  <a:rPr lang="en-US" sz="2000" dirty="0"/>
                  <a:t> Undirected Graphs,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sz="2000" dirty="0"/>
                  <a:t> 51(3): 400-403 (1995)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APSP: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exponent for multiplying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matrices,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currently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2.317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925337" y="838200"/>
            <a:ext cx="335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590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Reachability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BFS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DFS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>
                    <a:sym typeface="Wingdings" pitchFamily="2" charset="2"/>
                  </a:rPr>
                  <a:t> 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the worst case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for APR: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5D2-1E89-0D4D-956E-55855BC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Transitive Closure </a:t>
            </a:r>
            <a:r>
              <a:rPr lang="en-US" sz="3600" b="1" dirty="0"/>
              <a:t>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) be a directed graph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</a:t>
                </a: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) is the transitive closure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 following condition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sz="2000" dirty="0"/>
                  <a:t>  if and only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9A4EC-F4D5-1F4B-8DAF-E8D3078B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 rot="2687660">
            <a:off x="6223688" y="1686885"/>
            <a:ext cx="3219295" cy="391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/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874138"/>
                  </p:ext>
                </p:extLst>
              </p:nvPr>
            </p:nvGraphicFramePr>
            <p:xfrm>
              <a:off x="56576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8197" r="-505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197" r="-3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8197" r="-3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8197" r="-2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8197" r="-100000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8197" r="-166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110000" r="-505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110000" r="-3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110000" r="-3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110000" r="-2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110000" r="-1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110000" r="-1667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206557" r="-505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206557" r="-3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206557" r="-3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206557" r="-2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206557" r="-1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206557" r="-166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311667" r="-505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311667" r="-3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311667" r="-3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311667" r="-2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311667" r="-1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311667" r="-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404918" r="-505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404918" r="-3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404918" r="-3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404918" r="-2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404918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404918" r="-1667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667" t="-513333" r="-5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513333" r="-3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3333" t="-513333" r="-3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3333" t="-513333" r="-2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6721" t="-513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505000" t="-513333" r="-1667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6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083542"/>
                  </p:ext>
                </p:extLst>
              </p:nvPr>
            </p:nvGraphicFramePr>
            <p:xfrm>
              <a:off x="76200" y="762000"/>
              <a:ext cx="381000" cy="2194560"/>
            </p:xfrm>
            <a:graphic>
              <a:graphicData uri="http://schemas.openxmlformats.org/drawingml/2006/table">
                <a:tbl>
                  <a:tblPr firstRow="1" bandRow="1">
                    <a:tableStyleId>{306799F8-075E-4A3A-A7F6-7FBC6576F1A4}</a:tableStyleId>
                  </a:tblPr>
                  <a:tblGrid>
                    <a:gridCol w="381000"/>
                  </a:tblGrid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  <a:tr h="315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/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796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258743"/>
                  </p:ext>
                </p:extLst>
              </p:nvPr>
            </p:nvGraphicFramePr>
            <p:xfrm>
              <a:off x="567780" y="304800"/>
              <a:ext cx="2207778" cy="3810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367963"/>
                    <a:gridCol w="367963"/>
                    <a:gridCol w="367963"/>
                    <a:gridCol w="367963"/>
                    <a:gridCol w="367963"/>
                    <a:gridCol w="367963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Multiply 40"/>
          <p:cNvSpPr/>
          <p:nvPr/>
        </p:nvSpPr>
        <p:spPr>
          <a:xfrm>
            <a:off x="2743200" y="15240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3"/>
              <p:cNvGraphicFramePr>
                <a:graphicFrameLocks/>
              </p:cNvGraphicFramePr>
              <p:nvPr/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9522102"/>
                  </p:ext>
                </p:extLst>
              </p:nvPr>
            </p:nvGraphicFramePr>
            <p:xfrm>
              <a:off x="33528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311667" b="-226667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3333" t="-513333" r="-201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3"/>
              <p:cNvGraphicFramePr>
                <a:graphicFrameLocks/>
              </p:cNvGraphicFramePr>
              <p:nvPr/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683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8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0022677"/>
                  </p:ext>
                </p:extLst>
              </p:nvPr>
            </p:nvGraphicFramePr>
            <p:xfrm>
              <a:off x="6705600" y="762000"/>
              <a:ext cx="2209800" cy="2209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8300"/>
                    <a:gridCol w="368300"/>
                    <a:gridCol w="368300"/>
                    <a:gridCol w="368300"/>
                    <a:gridCol w="368300"/>
                    <a:gridCol w="368300"/>
                  </a:tblGrid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197" r="-495082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8197" r="-403333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8197" r="-29672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8197" r="-201667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8197" r="-98361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8197" b="-519672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10000" r="-495082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110000" r="-40333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110000" r="-29672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110000" r="-20166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110000" r="-9836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110000" b="-428333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6557" r="-49508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206557" r="-403333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206557" r="-29672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206557" r="-20166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206557" r="-98361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206557" b="-32131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11667" r="-49508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311667" r="-40333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311667" r="-29672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311667" r="-201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311667" r="-983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4918" r="-49508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404918" r="-4033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404918" r="-2967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3333" t="-404918" r="-201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404918" r="-98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404918" b="-122951"/>
                          </a:stretch>
                        </a:blipFill>
                      </a:tcPr>
                    </a:tc>
                  </a:tr>
                  <a:tr h="368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513333" r="-4950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1667" t="-513333" r="-403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98361" t="-513333" r="-29672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96721" t="-513333" r="-98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505000" t="-513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Equal 43"/>
          <p:cNvSpPr/>
          <p:nvPr/>
        </p:nvSpPr>
        <p:spPr>
          <a:xfrm>
            <a:off x="5943600" y="16002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762000"/>
                <a:ext cx="3048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15" y="1131332"/>
                <a:ext cx="304800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5" y="1512332"/>
                <a:ext cx="304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15" y="1859578"/>
                <a:ext cx="304800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24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15" y="2240578"/>
                <a:ext cx="304800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53" y="2601134"/>
                <a:ext cx="304800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r="-24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8" y="1515965"/>
                <a:ext cx="304800" cy="338554"/>
              </a:xfrm>
              <a:prstGeom prst="rect">
                <a:avLst/>
              </a:prstGeom>
              <a:blipFill rotWithShape="1">
                <a:blip r:embed="rId18"/>
                <a:stretch>
                  <a:fillRect t="-5455" r="-2200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755" y="1871246"/>
                <a:ext cx="304800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252246"/>
                <a:ext cx="304800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633246"/>
                <a:ext cx="304800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200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72" y="3059668"/>
                <a:ext cx="38985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72" y="3048000"/>
                <a:ext cx="389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35868"/>
                <a:ext cx="38343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124200"/>
                <a:ext cx="4042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loud Callout 55">
                <a:extLst>
                  <a:ext uri="{FF2B5EF4-FFF2-40B4-BE49-F238E27FC236}">
                    <a16:creationId xmlns:a16="http://schemas.microsoft.com/office/drawing/2014/main" id="{8171D51D-78CD-924C-B7C9-18BB5C4E4832}"/>
                  </a:ext>
                </a:extLst>
              </p:cNvPr>
              <p:cNvSpPr/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interpret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adjacency list </a:t>
                </a:r>
                <a:r>
                  <a:rPr lang="en-US" dirty="0">
                    <a:solidFill>
                      <a:schemeClr val="tx1"/>
                    </a:solidFill>
                  </a:rPr>
                  <a:t>of a graph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6" name="Cloud Callout 55">
                <a:extLst>
                  <a:ext uri="{FF2B5EF4-FFF2-40B4-BE49-F238E27FC236}">
                    <a16:creationId xmlns:a16="http://schemas.microsoft.com/office/drawing/2014/main" id="{8171D51D-78CD-924C-B7C9-18BB5C4E4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1" y="4554602"/>
                <a:ext cx="4343400" cy="1447800"/>
              </a:xfrm>
              <a:prstGeom prst="cloudCallou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5331F31-C655-A047-AC44-7F854E751F3E}"/>
              </a:ext>
            </a:extLst>
          </p:cNvPr>
          <p:cNvSpPr txBox="1"/>
          <p:nvPr/>
        </p:nvSpPr>
        <p:spPr>
          <a:xfrm>
            <a:off x="685800" y="6210398"/>
            <a:ext cx="790793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b="1" dirty="0"/>
              <a:t>: </a:t>
            </a:r>
            <a:r>
              <a:rPr lang="en-US" sz="2400" dirty="0"/>
              <a:t>Try to answer this question. It is not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1198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1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  <p:bldP spid="78" grpId="0"/>
      <p:bldP spid="80" grpId="0"/>
      <p:bldP spid="82" grpId="0"/>
      <p:bldP spid="82" grpId="1"/>
      <p:bldP spid="53" grpId="0"/>
      <p:bldP spid="56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>
                <a:solidFill>
                  <a:srgbClr val="7030A0"/>
                </a:solidFill>
              </a:rPr>
              <a:t>unique-path </a:t>
            </a:r>
            <a:r>
              <a:rPr lang="en-US" sz="2400" b="1" dirty="0">
                <a:solidFill>
                  <a:schemeClr val="tx1"/>
                </a:solidFill>
              </a:rPr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91855B-C304-8740-9A24-7BFAC95092BD}"/>
                  </a:ext>
                </a:extLst>
              </p:cNvPr>
              <p:cNvSpPr txBox="1"/>
              <p:nvPr/>
            </p:nvSpPr>
            <p:spPr>
              <a:xfrm>
                <a:off x="685800" y="5634318"/>
                <a:ext cx="7891263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discussed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r>
                  <a:rPr lang="en-US" dirty="0"/>
                  <a:t>) time based only on classification of non-tree edges.</a:t>
                </a:r>
              </a:p>
              <a:p>
                <a:r>
                  <a:rPr lang="en-US" dirty="0"/>
                  <a:t>This algorithm can be further </a:t>
                </a:r>
                <a:r>
                  <a:rPr lang="en-US" dirty="0" err="1"/>
                  <a:t>redined</a:t>
                </a:r>
                <a:r>
                  <a:rPr lang="en-US" dirty="0"/>
                  <a:t> to achieve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 complexity.</a:t>
                </a:r>
              </a:p>
              <a:p>
                <a:r>
                  <a:rPr lang="en-US" dirty="0"/>
                  <a:t>The details of the algorithm and analysis are given in the worked out assignment 3.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91855B-C304-8740-9A24-7BFAC950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4318"/>
                <a:ext cx="7891263" cy="923330"/>
              </a:xfrm>
              <a:prstGeom prst="rect">
                <a:avLst/>
              </a:prstGeom>
              <a:blipFill>
                <a:blip r:embed="rId2"/>
                <a:stretch>
                  <a:fillRect l="-804" t="-2703" r="-322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</a:t>
            </a:r>
            <a:r>
              <a:rPr lang="en-US" sz="3600" b="1" u="sng" dirty="0"/>
              <a:t>simple</a:t>
            </a:r>
            <a:r>
              <a:rPr lang="en-US" sz="3600" b="1" dirty="0"/>
              <a:t> yet </a:t>
            </a:r>
            <a:r>
              <a:rPr lang="en-US" sz="3600" b="1" u="sng" dirty="0"/>
              <a:t>powerful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whether you can use it in today’s lecture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1235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will appear in </a:t>
            </a:r>
            <a:r>
              <a:rPr lang="en-US" sz="2000" u="sng" dirty="0"/>
              <a:t>exactly one tree</a:t>
            </a:r>
            <a:r>
              <a:rPr lang="en-US" sz="2000" dirty="0"/>
              <a:t> in the </a:t>
            </a:r>
            <a:r>
              <a:rPr lang="en-US" sz="2000" u="sng" dirty="0"/>
              <a:t>forest of DFS trees</a:t>
            </a:r>
            <a:r>
              <a:rPr lang="en-US" sz="2000" dirty="0"/>
              <a:t>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appears </a:t>
            </a:r>
            <a:r>
              <a:rPr lang="en-US" sz="2000" u="sng" dirty="0"/>
              <a:t>contiguously</a:t>
            </a:r>
            <a:r>
              <a:rPr lang="en-US" sz="2000" dirty="0"/>
              <a:t> within its DFS tree.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6000"/>
            <a:ext cx="388450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</TotalTime>
  <Words>1643</Words>
  <Application>Microsoft Macintosh PowerPoint</Application>
  <PresentationFormat>On-screen Show (4:3)</PresentationFormat>
  <Paragraphs>584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Classification of non-tree edges </vt:lpstr>
      <vt:lpstr>Application - I</vt:lpstr>
      <vt:lpstr>Application - II</vt:lpstr>
      <vt:lpstr>A simple yet powerful idea</vt:lpstr>
      <vt:lpstr>PowerPoint Presentation</vt:lpstr>
      <vt:lpstr>PowerPoint Presentation</vt:lpstr>
      <vt:lpstr>           </vt:lpstr>
      <vt:lpstr>Study Finish time</vt:lpstr>
      <vt:lpstr>Searching for an order using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PowerPoint Presentation</vt:lpstr>
      <vt:lpstr>SCC graph of G</vt:lpstr>
      <vt:lpstr>SCC graph</vt:lpstr>
      <vt:lpstr>SCC graph</vt:lpstr>
      <vt:lpstr>Amazing Applications of</vt:lpstr>
      <vt:lpstr>  Multiplication of Matrices</vt:lpstr>
      <vt:lpstr>All Pairs Shortest Paths (APSP) </vt:lpstr>
      <vt:lpstr>All Pairs Reachability</vt:lpstr>
      <vt:lpstr>Transitive Closure of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472</cp:revision>
  <dcterms:created xsi:type="dcterms:W3CDTF">2011-12-03T04:13:03Z</dcterms:created>
  <dcterms:modified xsi:type="dcterms:W3CDTF">2022-09-14T07:39:47Z</dcterms:modified>
</cp:coreProperties>
</file>