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0"/>
  </p:notesMasterIdLst>
  <p:sldIdLst>
    <p:sldId id="492" r:id="rId2"/>
    <p:sldId id="527" r:id="rId3"/>
    <p:sldId id="488" r:id="rId4"/>
    <p:sldId id="491" r:id="rId5"/>
    <p:sldId id="537" r:id="rId6"/>
    <p:sldId id="472" r:id="rId7"/>
    <p:sldId id="551" r:id="rId8"/>
    <p:sldId id="552" r:id="rId9"/>
    <p:sldId id="542" r:id="rId10"/>
    <p:sldId id="540" r:id="rId11"/>
    <p:sldId id="544" r:id="rId12"/>
    <p:sldId id="545" r:id="rId13"/>
    <p:sldId id="546" r:id="rId14"/>
    <p:sldId id="547" r:id="rId15"/>
    <p:sldId id="549" r:id="rId16"/>
    <p:sldId id="479" r:id="rId17"/>
    <p:sldId id="550" r:id="rId18"/>
    <p:sldId id="55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24" autoAdjust="0"/>
    <p:restoredTop sz="94063" autoAdjust="0"/>
  </p:normalViewPr>
  <p:slideViewPr>
    <p:cSldViewPr>
      <p:cViewPr varScale="1">
        <p:scale>
          <a:sx n="107" d="100"/>
          <a:sy n="107" d="100"/>
        </p:scale>
        <p:origin x="132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11336-CC4A-4C0F-B09C-C5CBA464BE7A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EC465-8393-41C9-A06D-CEF1E64A5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29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1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2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9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8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8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9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4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8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4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4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98CE3-B467-467A-AAD5-9E1908479625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2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9" Type="http://schemas.openxmlformats.org/officeDocument/2006/relationships/image" Target="../media/image19.png"/><Relationship Id="rId42" Type="http://schemas.openxmlformats.org/officeDocument/2006/relationships/image" Target="../media/image22.png"/><Relationship Id="rId34" Type="http://schemas.openxmlformats.org/officeDocument/2006/relationships/image" Target="../media/image80.png"/><Relationship Id="rId38" Type="http://schemas.openxmlformats.org/officeDocument/2006/relationships/image" Target="../media/image18.png"/><Relationship Id="rId33" Type="http://schemas.openxmlformats.org/officeDocument/2006/relationships/image" Target="../media/image50.png"/><Relationship Id="rId2" Type="http://schemas.openxmlformats.org/officeDocument/2006/relationships/image" Target="../media/image17.png"/><Relationship Id="rId41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241.png"/><Relationship Id="rId37" Type="http://schemas.openxmlformats.org/officeDocument/2006/relationships/image" Target="../media/image170.png"/><Relationship Id="rId40" Type="http://schemas.openxmlformats.org/officeDocument/2006/relationships/image" Target="../media/image70.png"/><Relationship Id="rId32" Type="http://schemas.openxmlformats.org/officeDocument/2006/relationships/image" Target="../media/image41.png"/><Relationship Id="rId45" Type="http://schemas.openxmlformats.org/officeDocument/2006/relationships/image" Target="../media/image25.png"/><Relationship Id="rId36" Type="http://schemas.openxmlformats.org/officeDocument/2006/relationships/image" Target="../media/image160.png"/><Relationship Id="rId44" Type="http://schemas.openxmlformats.org/officeDocument/2006/relationships/image" Target="../media/image20.png"/><Relationship Id="rId43" Type="http://schemas.openxmlformats.org/officeDocument/2006/relationships/image" Target="../media/image23.png"/><Relationship Id="rId30" Type="http://schemas.openxmlformats.org/officeDocument/2006/relationships/image" Target="../media/image26.png"/><Relationship Id="rId35" Type="http://schemas.openxmlformats.org/officeDocument/2006/relationships/image" Target="../media/image90.png"/><Relationship Id="rId9" Type="http://schemas.openxmlformats.org/officeDocument/2006/relationships/image" Target="../media/image100.png"/></Relationships>
</file>

<file path=ppt/slides/_rels/slide12.xml.rels><?xml version="1.0" encoding="UTF-8" standalone="yes"?>
<Relationships xmlns="http://schemas.openxmlformats.org/package/2006/relationships"><Relationship Id="rId39" Type="http://schemas.openxmlformats.org/officeDocument/2006/relationships/image" Target="../media/image19.png"/><Relationship Id="rId42" Type="http://schemas.openxmlformats.org/officeDocument/2006/relationships/image" Target="../media/image22.png"/><Relationship Id="rId34" Type="http://schemas.openxmlformats.org/officeDocument/2006/relationships/image" Target="../media/image80.png"/><Relationship Id="rId38" Type="http://schemas.openxmlformats.org/officeDocument/2006/relationships/image" Target="../media/image18.png"/><Relationship Id="rId33" Type="http://schemas.openxmlformats.org/officeDocument/2006/relationships/image" Target="../media/image50.png"/><Relationship Id="rId46" Type="http://schemas.openxmlformats.org/officeDocument/2006/relationships/image" Target="../media/image25.png"/><Relationship Id="rId2" Type="http://schemas.openxmlformats.org/officeDocument/2006/relationships/image" Target="../media/image27.png"/><Relationship Id="rId41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37" Type="http://schemas.openxmlformats.org/officeDocument/2006/relationships/image" Target="../media/image170.png"/><Relationship Id="rId40" Type="http://schemas.openxmlformats.org/officeDocument/2006/relationships/image" Target="../media/image70.png"/><Relationship Id="rId32" Type="http://schemas.openxmlformats.org/officeDocument/2006/relationships/image" Target="../media/image41.png"/><Relationship Id="rId45" Type="http://schemas.openxmlformats.org/officeDocument/2006/relationships/image" Target="../media/image21.png"/><Relationship Id="rId36" Type="http://schemas.openxmlformats.org/officeDocument/2006/relationships/image" Target="../media/image160.png"/><Relationship Id="rId44" Type="http://schemas.openxmlformats.org/officeDocument/2006/relationships/image" Target="../media/image20.png"/><Relationship Id="rId43" Type="http://schemas.openxmlformats.org/officeDocument/2006/relationships/image" Target="../media/image23.png"/><Relationship Id="rId30" Type="http://schemas.openxmlformats.org/officeDocument/2006/relationships/image" Target="../media/image26.png"/><Relationship Id="rId35" Type="http://schemas.openxmlformats.org/officeDocument/2006/relationships/image" Target="../media/image90.png"/><Relationship Id="rId9" Type="http://schemas.openxmlformats.org/officeDocument/2006/relationships/image" Target="../media/image100.png"/></Relationships>
</file>

<file path=ppt/slides/_rels/slide13.xml.rels><?xml version="1.0" encoding="UTF-8" standalone="yes"?>
<Relationships xmlns="http://schemas.openxmlformats.org/package/2006/relationships"><Relationship Id="rId39" Type="http://schemas.openxmlformats.org/officeDocument/2006/relationships/image" Target="../media/image19.png"/><Relationship Id="rId42" Type="http://schemas.openxmlformats.org/officeDocument/2006/relationships/image" Target="../media/image22.png"/><Relationship Id="rId34" Type="http://schemas.openxmlformats.org/officeDocument/2006/relationships/image" Target="../media/image80.png"/><Relationship Id="rId21" Type="http://schemas.openxmlformats.org/officeDocument/2006/relationships/image" Target="../media/image2300.png"/><Relationship Id="rId47" Type="http://schemas.openxmlformats.org/officeDocument/2006/relationships/image" Target="../media/image30.png"/><Relationship Id="rId38" Type="http://schemas.openxmlformats.org/officeDocument/2006/relationships/image" Target="../media/image18.png"/><Relationship Id="rId33" Type="http://schemas.openxmlformats.org/officeDocument/2006/relationships/image" Target="../media/image50.png"/><Relationship Id="rId25" Type="http://schemas.openxmlformats.org/officeDocument/2006/relationships/image" Target="../media/image2700.png"/><Relationship Id="rId46" Type="http://schemas.openxmlformats.org/officeDocument/2006/relationships/image" Target="../media/image25.png"/><Relationship Id="rId2" Type="http://schemas.openxmlformats.org/officeDocument/2006/relationships/image" Target="../media/image28.png"/><Relationship Id="rId41" Type="http://schemas.openxmlformats.org/officeDocument/2006/relationships/image" Target="../media/image24.png"/><Relationship Id="rId20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37" Type="http://schemas.openxmlformats.org/officeDocument/2006/relationships/image" Target="../media/image170.png"/><Relationship Id="rId40" Type="http://schemas.openxmlformats.org/officeDocument/2006/relationships/image" Target="../media/image70.png"/><Relationship Id="rId32" Type="http://schemas.openxmlformats.org/officeDocument/2006/relationships/image" Target="../media/image41.png"/><Relationship Id="rId45" Type="http://schemas.openxmlformats.org/officeDocument/2006/relationships/image" Target="../media/image29.png"/><Relationship Id="rId24" Type="http://schemas.openxmlformats.org/officeDocument/2006/relationships/image" Target="../media/image260.png"/><Relationship Id="rId36" Type="http://schemas.openxmlformats.org/officeDocument/2006/relationships/image" Target="../media/image160.png"/><Relationship Id="rId23" Type="http://schemas.openxmlformats.org/officeDocument/2006/relationships/image" Target="../media/image2500.png"/><Relationship Id="rId49" Type="http://schemas.openxmlformats.org/officeDocument/2006/relationships/image" Target="../media/image32.png"/><Relationship Id="rId44" Type="http://schemas.openxmlformats.org/officeDocument/2006/relationships/image" Target="../media/image20.png"/><Relationship Id="rId43" Type="http://schemas.openxmlformats.org/officeDocument/2006/relationships/image" Target="../media/image23.png"/><Relationship Id="rId30" Type="http://schemas.openxmlformats.org/officeDocument/2006/relationships/image" Target="../media/image26.png"/><Relationship Id="rId35" Type="http://schemas.openxmlformats.org/officeDocument/2006/relationships/image" Target="../media/image90.png"/><Relationship Id="rId9" Type="http://schemas.openxmlformats.org/officeDocument/2006/relationships/image" Target="../media/image100.png"/><Relationship Id="rId22" Type="http://schemas.openxmlformats.org/officeDocument/2006/relationships/image" Target="../media/image240.png"/><Relationship Id="rId48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9" Type="http://schemas.openxmlformats.org/officeDocument/2006/relationships/image" Target="../media/image19.png"/><Relationship Id="rId3" Type="http://schemas.openxmlformats.org/officeDocument/2006/relationships/image" Target="../media/image27.png"/><Relationship Id="rId42" Type="http://schemas.openxmlformats.org/officeDocument/2006/relationships/image" Target="../media/image22.png"/><Relationship Id="rId34" Type="http://schemas.openxmlformats.org/officeDocument/2006/relationships/image" Target="../media/image80.png"/><Relationship Id="rId21" Type="http://schemas.openxmlformats.org/officeDocument/2006/relationships/image" Target="../media/image2300.png"/><Relationship Id="rId47" Type="http://schemas.openxmlformats.org/officeDocument/2006/relationships/image" Target="../media/image25.png"/><Relationship Id="rId38" Type="http://schemas.openxmlformats.org/officeDocument/2006/relationships/image" Target="../media/image18.png"/><Relationship Id="rId33" Type="http://schemas.openxmlformats.org/officeDocument/2006/relationships/image" Target="../media/image50.png"/><Relationship Id="rId25" Type="http://schemas.openxmlformats.org/officeDocument/2006/relationships/image" Target="../media/image2700.png"/><Relationship Id="rId46" Type="http://schemas.openxmlformats.org/officeDocument/2006/relationships/image" Target="../media/image320.png"/><Relationship Id="rId41" Type="http://schemas.openxmlformats.org/officeDocument/2006/relationships/image" Target="../media/image24.png"/><Relationship Id="rId20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37" Type="http://schemas.openxmlformats.org/officeDocument/2006/relationships/image" Target="../media/image170.png"/><Relationship Id="rId40" Type="http://schemas.openxmlformats.org/officeDocument/2006/relationships/image" Target="../media/image70.png"/><Relationship Id="rId32" Type="http://schemas.openxmlformats.org/officeDocument/2006/relationships/image" Target="../media/image41.png"/><Relationship Id="rId45" Type="http://schemas.openxmlformats.org/officeDocument/2006/relationships/image" Target="../media/image310.png"/><Relationship Id="rId24" Type="http://schemas.openxmlformats.org/officeDocument/2006/relationships/image" Target="../media/image260.png"/><Relationship Id="rId36" Type="http://schemas.openxmlformats.org/officeDocument/2006/relationships/image" Target="../media/image160.png"/><Relationship Id="rId23" Type="http://schemas.openxmlformats.org/officeDocument/2006/relationships/image" Target="../media/image2500.png"/><Relationship Id="rId49" Type="http://schemas.openxmlformats.org/officeDocument/2006/relationships/image" Target="../media/image34.png"/><Relationship Id="rId44" Type="http://schemas.openxmlformats.org/officeDocument/2006/relationships/image" Target="../media/image20.png"/><Relationship Id="rId43" Type="http://schemas.openxmlformats.org/officeDocument/2006/relationships/image" Target="../media/image23.png"/><Relationship Id="rId30" Type="http://schemas.openxmlformats.org/officeDocument/2006/relationships/image" Target="../media/image26.png"/><Relationship Id="rId35" Type="http://schemas.openxmlformats.org/officeDocument/2006/relationships/image" Target="../media/image90.png"/><Relationship Id="rId9" Type="http://schemas.openxmlformats.org/officeDocument/2006/relationships/image" Target="../media/image100.png"/><Relationship Id="rId22" Type="http://schemas.openxmlformats.org/officeDocument/2006/relationships/image" Target="../media/image240.png"/><Relationship Id="rId48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9" Type="http://schemas.openxmlformats.org/officeDocument/2006/relationships/image" Target="../media/image19.png"/><Relationship Id="rId51" Type="http://schemas.openxmlformats.org/officeDocument/2006/relationships/image" Target="../media/image43.png"/><Relationship Id="rId3" Type="http://schemas.openxmlformats.org/officeDocument/2006/relationships/image" Target="../media/image27.png"/><Relationship Id="rId42" Type="http://schemas.openxmlformats.org/officeDocument/2006/relationships/image" Target="../media/image22.png"/><Relationship Id="rId47" Type="http://schemas.openxmlformats.org/officeDocument/2006/relationships/image" Target="../media/image38.png"/><Relationship Id="rId50" Type="http://schemas.openxmlformats.org/officeDocument/2006/relationships/image" Target="../media/image42.png"/><Relationship Id="rId38" Type="http://schemas.openxmlformats.org/officeDocument/2006/relationships/image" Target="../media/image18.png"/><Relationship Id="rId46" Type="http://schemas.openxmlformats.org/officeDocument/2006/relationships/image" Target="../media/image37.png"/><Relationship Id="rId2" Type="http://schemas.openxmlformats.org/officeDocument/2006/relationships/image" Target="../media/image35.png"/><Relationship Id="rId41" Type="http://schemas.openxmlformats.org/officeDocument/2006/relationships/image" Target="../media/image24.png"/><Relationship Id="rId54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37" Type="http://schemas.openxmlformats.org/officeDocument/2006/relationships/image" Target="../media/image170.png"/><Relationship Id="rId40" Type="http://schemas.openxmlformats.org/officeDocument/2006/relationships/image" Target="../media/image70.png"/><Relationship Id="rId45" Type="http://schemas.openxmlformats.org/officeDocument/2006/relationships/image" Target="../media/image36.png"/><Relationship Id="rId53" Type="http://schemas.openxmlformats.org/officeDocument/2006/relationships/image" Target="../media/image45.png"/><Relationship Id="rId36" Type="http://schemas.openxmlformats.org/officeDocument/2006/relationships/image" Target="../media/image160.png"/><Relationship Id="rId49" Type="http://schemas.openxmlformats.org/officeDocument/2006/relationships/image" Target="../media/image40.png"/><Relationship Id="rId44" Type="http://schemas.openxmlformats.org/officeDocument/2006/relationships/image" Target="../media/image310.png"/><Relationship Id="rId52" Type="http://schemas.openxmlformats.org/officeDocument/2006/relationships/image" Target="../media/image44.png"/><Relationship Id="rId43" Type="http://schemas.openxmlformats.org/officeDocument/2006/relationships/image" Target="../media/image23.png"/><Relationship Id="rId48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70.png"/><Relationship Id="rId7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1.png"/><Relationship Id="rId5" Type="http://schemas.openxmlformats.org/officeDocument/2006/relationships/image" Target="../media/image391.png"/><Relationship Id="rId4" Type="http://schemas.openxmlformats.org/officeDocument/2006/relationships/image" Target="../media/image38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9848"/>
            <a:ext cx="7239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21 </a:t>
            </a:r>
          </a:p>
          <a:p>
            <a:pPr>
              <a:defRPr/>
            </a:pPr>
            <a:endParaRPr lang="en-US" sz="2400" b="1" dirty="0">
              <a:solidFill>
                <a:srgbClr val="C00000"/>
              </a:solidFill>
            </a:endParaRPr>
          </a:p>
          <a:p>
            <a:pPr>
              <a:defRPr/>
            </a:pPr>
            <a:r>
              <a:rPr lang="en-US" sz="2400" b="1" dirty="0">
                <a:solidFill>
                  <a:srgbClr val="7030A0"/>
                </a:solidFill>
              </a:rPr>
              <a:t>Amazing Applications of Fast Matrix Multiplication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7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3A5D2-1E89-0D4D-956E-55855BCEB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Transitive Closure </a:t>
            </a:r>
            <a:r>
              <a:rPr lang="en-US" sz="3600" b="1" dirty="0"/>
              <a:t>of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F9A4EC-F4D5-1F4B-8DAF-E8D3078BE8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Let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2000" dirty="0"/>
                  <a:t>=(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sz="2000" dirty="0"/>
                  <a:t>) be a directed graph on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000" dirty="0"/>
                  <a:t> vertices.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:</a:t>
                </a:r>
                <a:r>
                  <a:rPr lang="en-US" sz="2000" dirty="0"/>
                  <a:t> </a:t>
                </a:r>
                <a:endParaRPr lang="en-US" sz="2000" b="1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</m:sup>
                    </m:sSup>
                  </m:oMath>
                </a14:m>
                <a:r>
                  <a:rPr lang="en-US" sz="2000" dirty="0"/>
                  <a:t>=(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</m:sup>
                    </m:sSup>
                  </m:oMath>
                </a14:m>
                <a:r>
                  <a:rPr lang="en-US" sz="2000" dirty="0"/>
                  <a:t>) is the transitive closure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if the following condition holds.</a:t>
                </a:r>
              </a:p>
              <a:p>
                <a:pPr marL="0" indent="0">
                  <a:buNone/>
                </a:pP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</m:sup>
                    </m:sSup>
                  </m:oMath>
                </a14:m>
                <a:r>
                  <a:rPr lang="en-US" sz="2000" dirty="0"/>
                  <a:t>  if and only if there is a path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Aim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</m:sup>
                    </m:sSup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:r>
                  <a:rPr lang="en-US" sz="2000" b="1" i="1" dirty="0"/>
                  <a:t>O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time.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F9A4EC-F4D5-1F4B-8DAF-E8D3078BE8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224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52B92C4F-24AC-A55F-B98C-D46896A74429}"/>
              </a:ext>
            </a:extLst>
          </p:cNvPr>
          <p:cNvSpPr/>
          <p:nvPr/>
        </p:nvSpPr>
        <p:spPr>
          <a:xfrm>
            <a:off x="8596278" y="1568824"/>
            <a:ext cx="257245" cy="24026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3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63980770"/>
                  </p:ext>
                </p:extLst>
              </p:nvPr>
            </p:nvGraphicFramePr>
            <p:xfrm>
              <a:off x="670560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3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63980770"/>
                  </p:ext>
                </p:extLst>
              </p:nvPr>
            </p:nvGraphicFramePr>
            <p:xfrm>
              <a:off x="670560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79" t="-3279" r="-498361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5000" t="-3279" r="-406667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639" t="-3279" r="-300000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6667" t="-3279" r="-205000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3279" r="-101639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8333" t="-3279" r="-3333" b="-5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79" t="-105000" r="-498361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5000" t="-105000" r="-406667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639" t="-105000" r="-300000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6667" t="-105000" r="-205000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05000" r="-101639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8333" t="-105000" r="-3333" b="-4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79" t="-201639" r="-498361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5000" t="-201639" r="-406667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639" t="-201639" r="-300000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6667" t="-201639" r="-205000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201639" r="-101639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8333" t="-201639" r="-3333" b="-3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79" t="-306667" r="-498361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5000" t="-306667" r="-406667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639" t="-306667" r="-300000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6667" t="-306667" r="-205000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306667" r="-101639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79" t="-400000" r="-498361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5000" t="-400000" r="-406667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639" t="-400000" r="-3000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6667" t="-400000" r="-2050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400000" r="-10163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8333" t="-400000" r="-3333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79" t="-508333" r="-49836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5000" t="-508333" r="-406667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639" t="-508333" r="-3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508333" r="-10163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8333" t="-508333" r="-3333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4" name="Equal 43"/>
          <p:cNvSpPr/>
          <p:nvPr/>
        </p:nvSpPr>
        <p:spPr>
          <a:xfrm>
            <a:off x="5638800" y="1600200"/>
            <a:ext cx="457200" cy="609600"/>
          </a:xfrm>
          <a:prstGeom prst="mathEqual">
            <a:avLst>
              <a:gd name="adj1" fmla="val 11615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7543800" y="3135868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</a:rPr>
                        <m:t>𝒁</m:t>
                      </m:r>
                    </m:oMath>
                  </m:oMathPara>
                </a14:m>
                <a:endParaRPr lang="en-US" b="1" i="1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3135868"/>
                <a:ext cx="383438" cy="369332"/>
              </a:xfrm>
              <a:prstGeom prst="rect">
                <a:avLst/>
              </a:prstGeom>
              <a:blipFill rotWithShape="1">
                <a:blip r:embed="rId24"/>
                <a:stretch>
                  <a:fillRect t="-8197" r="-225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9C7A9696-E5C9-D1E7-0FF4-CB1A13084B5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200" y="762000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{306799F8-075E-4A3A-A7F6-7FBC6576F1A4}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9C7A9696-E5C9-D1E7-0FF4-CB1A13084B5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200" y="762000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{306799F8-075E-4A3A-A7F6-7FBC6576F1A4}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6"/>
                          <a:stretch>
                            <a:fillRect l="-12698" t="-6667" r="-14286" b="-5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6"/>
                          <a:stretch>
                            <a:fillRect l="-12698" t="-106667" r="-14286" b="-4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6"/>
                          <a:stretch>
                            <a:fillRect l="-12698" t="-206667" r="-14286" b="-3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6"/>
                          <a:stretch>
                            <a:fillRect l="-12698" t="-306667" r="-14286" b="-2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6"/>
                          <a:stretch>
                            <a:fillRect l="-12698" t="-406667" r="-14286" b="-1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6"/>
                          <a:stretch>
                            <a:fillRect l="-12698" t="-506667" r="-14286" b="-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2C1CA2F2-318E-1C90-B711-5A9B1F22E4E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67780" y="304800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3679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2C1CA2F2-318E-1C90-B711-5A9B1F22E4E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67780" y="304800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3679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7"/>
                          <a:stretch>
                            <a:fillRect l="-1639" t="-3175" r="-498361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7"/>
                          <a:stretch>
                            <a:fillRect l="-103333" t="-3175" r="-406667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7"/>
                          <a:stretch>
                            <a:fillRect l="-200000" t="-3175" r="-300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7"/>
                          <a:stretch>
                            <a:fillRect l="-305000" t="-3175" r="-205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7"/>
                          <a:stretch>
                            <a:fillRect l="-398361" t="-3175" r="-101639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7"/>
                          <a:stretch>
                            <a:fillRect l="-506667" t="-3175" r="-3333" b="-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7" name="Multiply 40">
            <a:extLst>
              <a:ext uri="{FF2B5EF4-FFF2-40B4-BE49-F238E27FC236}">
                <a16:creationId xmlns:a16="http://schemas.microsoft.com/office/drawing/2014/main" id="{5F01895B-BE7F-54F9-8C9F-EB6277B97714}"/>
              </a:ext>
            </a:extLst>
          </p:cNvPr>
          <p:cNvSpPr/>
          <p:nvPr/>
        </p:nvSpPr>
        <p:spPr>
          <a:xfrm>
            <a:off x="2743200" y="15240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2F38FF7-1268-08CF-D4A1-2B9B6D6564FA}"/>
                  </a:ext>
                </a:extLst>
              </p:cNvPr>
              <p:cNvSpPr txBox="1"/>
              <p:nvPr/>
            </p:nvSpPr>
            <p:spPr>
              <a:xfrm>
                <a:off x="1276072" y="3059668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b="1" i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2F38FF7-1268-08CF-D4A1-2B9B6D656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072" y="3059668"/>
                <a:ext cx="389850" cy="3693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C2695A1-8071-3C68-00C0-63C3028F6D88}"/>
                  </a:ext>
                </a:extLst>
              </p:cNvPr>
              <p:cNvSpPr txBox="1"/>
              <p:nvPr/>
            </p:nvSpPr>
            <p:spPr>
              <a:xfrm>
                <a:off x="4324072" y="3048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b="1" i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C2695A1-8071-3C68-00C0-63C3028F6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072" y="3048000"/>
                <a:ext cx="389850" cy="369332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Content Placeholder 3">
                <a:extLst>
                  <a:ext uri="{FF2B5EF4-FFF2-40B4-BE49-F238E27FC236}">
                    <a16:creationId xmlns:a16="http://schemas.microsoft.com/office/drawing/2014/main" id="{7861762F-248B-9585-DCE8-E0B0606D8A9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42299200"/>
                  </p:ext>
                </p:extLst>
              </p:nvPr>
            </p:nvGraphicFramePr>
            <p:xfrm>
              <a:off x="56576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Content Placeholder 3">
                <a:extLst>
                  <a:ext uri="{FF2B5EF4-FFF2-40B4-BE49-F238E27FC236}">
                    <a16:creationId xmlns:a16="http://schemas.microsoft.com/office/drawing/2014/main" id="{7861762F-248B-9585-DCE8-E0B0606D8A9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42299200"/>
                  </p:ext>
                </p:extLst>
              </p:nvPr>
            </p:nvGraphicFramePr>
            <p:xfrm>
              <a:off x="56576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448" t="-3448" r="-506897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03448" t="-3448" r="-406897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96667" t="-3448" r="-293333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06897" t="-3448" r="-203448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406897" t="-3448" r="-103448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506897" t="-3448" r="-3448" b="-5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448" t="-103448" r="-506897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03448" t="-103448" r="-406897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96667" t="-103448" r="-293333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06897" t="-103448" r="-203448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406897" t="-103448" r="-103448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506897" t="-103448" r="-3448" b="-4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448" t="-203448" r="-506897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03448" t="-203448" r="-406897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96667" t="-203448" r="-293333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06897" t="-203448" r="-203448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406897" t="-203448" r="-103448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506897" t="-203448" r="-3448" b="-3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448" t="-303448" r="-506897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03448" t="-303448" r="-406897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96667" t="-303448" r="-293333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06897" t="-303448" r="-203448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406897" t="-303448" r="-103448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506897" t="-303448" r="-3448" b="-2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448" t="-403448" r="-506897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03448" t="-403448" r="-406897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96667" t="-403448" r="-293333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06897" t="-403448" r="-203448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406897" t="-403448" r="-103448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506897" t="-403448" r="-3448" b="-1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448" t="-503448" r="-5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03448" t="-503448" r="-4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96667" t="-503448" r="-293333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06897" t="-503448" r="-203448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406897" t="-503448" r="-103448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506897" t="-503448" r="-3448" b="-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Content Placeholder 3">
                <a:extLst>
                  <a:ext uri="{FF2B5EF4-FFF2-40B4-BE49-F238E27FC236}">
                    <a16:creationId xmlns:a16="http://schemas.microsoft.com/office/drawing/2014/main" id="{3648FD93-6DE9-4978-242C-DE95E5400AB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94911829"/>
                  </p:ext>
                </p:extLst>
              </p:nvPr>
            </p:nvGraphicFramePr>
            <p:xfrm>
              <a:off x="335280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Content Placeholder 3">
                <a:extLst>
                  <a:ext uri="{FF2B5EF4-FFF2-40B4-BE49-F238E27FC236}">
                    <a16:creationId xmlns:a16="http://schemas.microsoft.com/office/drawing/2014/main" id="{3648FD93-6DE9-4978-242C-DE95E5400AB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94911829"/>
                  </p:ext>
                </p:extLst>
              </p:nvPr>
            </p:nvGraphicFramePr>
            <p:xfrm>
              <a:off x="335280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448" t="-3448" r="-506897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103448" t="-3448" r="-406897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203448" t="-3448" r="-306897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03448" t="-3448" r="-206897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403448" t="-3448" r="-106897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503448" t="-3448" r="-6897" b="-5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448" t="-103448" r="-506897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103448" t="-103448" r="-406897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203448" t="-103448" r="-306897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03448" t="-103448" r="-206897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403448" t="-103448" r="-106897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503448" t="-103448" r="-6897" b="-4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448" t="-203448" r="-506897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103448" t="-203448" r="-406897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203448" t="-203448" r="-306897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03448" t="-203448" r="-206897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403448" t="-203448" r="-106897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503448" t="-203448" r="-6897" b="-3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448" t="-303448" r="-506897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103448" t="-303448" r="-406897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203448" t="-303448" r="-306897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03448" t="-303448" r="-206897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403448" t="-303448" r="-106897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503448" t="-303448" r="-6897" b="-2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448" t="-403448" r="-506897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103448" t="-403448" r="-406897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203448" t="-403448" r="-306897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03448" t="-403448" r="-206897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403448" t="-403448" r="-106897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503448" t="-403448" r="-6897" b="-1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448" t="-503448" r="-5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103448" t="-503448" r="-4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203448" t="-503448" r="-3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03448" t="-503448" r="-2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403448" t="-503448" r="-1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503448" t="-503448" r="-6897" b="-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Table 31">
                <a:extLst>
                  <a:ext uri="{FF2B5EF4-FFF2-40B4-BE49-F238E27FC236}">
                    <a16:creationId xmlns:a16="http://schemas.microsoft.com/office/drawing/2014/main" id="{07C3EBD0-9E01-3BDF-2FB0-66BD1E13AF5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216042" y="762000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{306799F8-075E-4A3A-A7F6-7FBC6576F1A4}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Table 31">
                <a:extLst>
                  <a:ext uri="{FF2B5EF4-FFF2-40B4-BE49-F238E27FC236}">
                    <a16:creationId xmlns:a16="http://schemas.microsoft.com/office/drawing/2014/main" id="{07C3EBD0-9E01-3BDF-2FB0-66BD1E13AF5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6115981"/>
                  </p:ext>
                </p:extLst>
              </p:nvPr>
            </p:nvGraphicFramePr>
            <p:xfrm>
              <a:off x="6216042" y="762000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{306799F8-075E-4A3A-A7F6-7FBC6576F1A4}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10938" t="-6667" r="-12500" b="-5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10938" t="-106667" r="-12500" b="-4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10938" t="-206667" r="-12500" b="-3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10938" t="-306667" r="-12500" b="-2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10938" t="-406667" r="-12500" b="-1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10938" t="-506667" r="-12500" b="-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le 32">
                <a:extLst>
                  <a:ext uri="{FF2B5EF4-FFF2-40B4-BE49-F238E27FC236}">
                    <a16:creationId xmlns:a16="http://schemas.microsoft.com/office/drawing/2014/main" id="{4503BFD4-5ADB-9478-D481-FDCFD368F17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707622" y="304800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3679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le 32">
                <a:extLst>
                  <a:ext uri="{FF2B5EF4-FFF2-40B4-BE49-F238E27FC236}">
                    <a16:creationId xmlns:a16="http://schemas.microsoft.com/office/drawing/2014/main" id="{4503BFD4-5ADB-9478-D481-FDCFD368F1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4548446"/>
                  </p:ext>
                </p:extLst>
              </p:nvPr>
            </p:nvGraphicFramePr>
            <p:xfrm>
              <a:off x="6707622" y="304800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3679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3"/>
                          <a:stretch>
                            <a:fillRect l="-1639" t="-3175" r="-498361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3"/>
                          <a:stretch>
                            <a:fillRect l="-103333" t="-3175" r="-406667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3"/>
                          <a:stretch>
                            <a:fillRect l="-200000" t="-3175" r="-300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3"/>
                          <a:stretch>
                            <a:fillRect l="-305000" t="-3175" r="-205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3"/>
                          <a:stretch>
                            <a:fillRect l="-398361" t="-3175" r="-101639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3"/>
                          <a:stretch>
                            <a:fillRect l="-506667" t="-3175" r="-3333" b="-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AA1F357A-456E-734B-893A-2EA689738A03}"/>
              </a:ext>
            </a:extLst>
          </p:cNvPr>
          <p:cNvGrpSpPr/>
          <p:nvPr/>
        </p:nvGrpSpPr>
        <p:grpSpPr>
          <a:xfrm>
            <a:off x="228600" y="4355068"/>
            <a:ext cx="3899651" cy="2121932"/>
            <a:chOff x="228600" y="4355068"/>
            <a:chExt cx="3899651" cy="212193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8635022-0A17-7E9D-D693-0399842FCE0C}"/>
                </a:ext>
              </a:extLst>
            </p:cNvPr>
            <p:cNvGrpSpPr/>
            <p:nvPr/>
          </p:nvGrpSpPr>
          <p:grpSpPr>
            <a:xfrm>
              <a:off x="228600" y="4355068"/>
              <a:ext cx="3899651" cy="2121932"/>
              <a:chOff x="228600" y="4355068"/>
              <a:chExt cx="3899651" cy="21219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24D58871-B013-D76A-1D52-ABA87D1649A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883" y="4355068"/>
                    <a:ext cx="3658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883" y="4355068"/>
                    <a:ext cx="365806" cy="369332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50033943-52E7-B430-9F66-4DAEBA1F178D}"/>
                  </a:ext>
                </a:extLst>
              </p:cNvPr>
              <p:cNvGrpSpPr/>
              <p:nvPr/>
            </p:nvGrpSpPr>
            <p:grpSpPr>
              <a:xfrm>
                <a:off x="228600" y="4648200"/>
                <a:ext cx="3899651" cy="1828800"/>
                <a:chOff x="2866955" y="4648200"/>
                <a:chExt cx="3899651" cy="1828800"/>
              </a:xfrm>
            </p:grpSpPr>
            <p:pic>
              <p:nvPicPr>
                <p:cNvPr id="6" name="Picture 2">
                  <a:extLst>
                    <a:ext uri="{FF2B5EF4-FFF2-40B4-BE49-F238E27FC236}">
                      <a16:creationId xmlns:a16="http://schemas.microsoft.com/office/drawing/2014/main" id="{E86BD420-7478-4C9C-0DF3-34A186E9925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56717" y="5334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4186ED0E-1DA0-55CA-98DC-D16F8DAF34C4}"/>
                    </a:ext>
                  </a:extLst>
                </p:cNvPr>
                <p:cNvCxnSpPr>
                  <a:stCxn id="6" idx="0"/>
                  <a:endCxn id="9" idx="1"/>
                </p:cNvCxnSpPr>
                <p:nvPr/>
              </p:nvCxnSpPr>
              <p:spPr>
                <a:xfrm flipV="1">
                  <a:off x="5034776" y="4724400"/>
                  <a:ext cx="600307" cy="609600"/>
                </a:xfrm>
                <a:prstGeom prst="line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8" name="Picture 2">
                  <a:extLst>
                    <a:ext uri="{FF2B5EF4-FFF2-40B4-BE49-F238E27FC236}">
                      <a16:creationId xmlns:a16="http://schemas.microsoft.com/office/drawing/2014/main" id="{7E670898-177A-5645-4605-9EBEBB7BB4C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28317" y="5334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9" name="Picture 2">
                  <a:extLst>
                    <a:ext uri="{FF2B5EF4-FFF2-40B4-BE49-F238E27FC236}">
                      <a16:creationId xmlns:a16="http://schemas.microsoft.com/office/drawing/2014/main" id="{033344FC-8C9A-E9F9-DA5D-559179BAE6A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35083" y="46482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" name="Picture 2">
                  <a:extLst>
                    <a:ext uri="{FF2B5EF4-FFF2-40B4-BE49-F238E27FC236}">
                      <a16:creationId xmlns:a16="http://schemas.microsoft.com/office/drawing/2014/main" id="{15C85396-90E0-47D6-9471-14351EE5D1E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38800" y="59436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8B56E7E0-9BB1-08AA-F980-6364D78185C3}"/>
                    </a:ext>
                  </a:extLst>
                </p:cNvPr>
                <p:cNvCxnSpPr>
                  <a:stCxn id="9" idx="3"/>
                  <a:endCxn id="8" idx="0"/>
                </p:cNvCxnSpPr>
                <p:nvPr/>
              </p:nvCxnSpPr>
              <p:spPr>
                <a:xfrm>
                  <a:off x="5791200" y="4724400"/>
                  <a:ext cx="615176" cy="609600"/>
                </a:xfrm>
                <a:prstGeom prst="line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DB3D53B9-15F3-F574-3488-C9420C79C9B4}"/>
                    </a:ext>
                  </a:extLst>
                </p:cNvPr>
                <p:cNvCxnSpPr>
                  <a:stCxn id="6" idx="2"/>
                  <a:endCxn id="10" idx="1"/>
                </p:cNvCxnSpPr>
                <p:nvPr/>
              </p:nvCxnSpPr>
              <p:spPr>
                <a:xfrm>
                  <a:off x="5034776" y="5486400"/>
                  <a:ext cx="604024" cy="533400"/>
                </a:xfrm>
                <a:prstGeom prst="line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44A9D68A-4C88-5B1E-33B8-4A73D2F6BA36}"/>
                    </a:ext>
                  </a:extLst>
                </p:cNvPr>
                <p:cNvCxnSpPr>
                  <a:cxnSpLocks/>
                  <a:stCxn id="10" idx="3"/>
                  <a:endCxn id="8" idx="2"/>
                </p:cNvCxnSpPr>
                <p:nvPr/>
              </p:nvCxnSpPr>
              <p:spPr>
                <a:xfrm flipV="1">
                  <a:off x="5794917" y="5486400"/>
                  <a:ext cx="611459" cy="533400"/>
                </a:xfrm>
                <a:prstGeom prst="line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4" name="Picture 2">
                  <a:extLst>
                    <a:ext uri="{FF2B5EF4-FFF2-40B4-BE49-F238E27FC236}">
                      <a16:creationId xmlns:a16="http://schemas.microsoft.com/office/drawing/2014/main" id="{32F4183A-D4AB-B381-B5D9-634B336117C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62400" y="5334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5" name="Picture 2">
                  <a:extLst>
                    <a:ext uri="{FF2B5EF4-FFF2-40B4-BE49-F238E27FC236}">
                      <a16:creationId xmlns:a16="http://schemas.microsoft.com/office/drawing/2014/main" id="{A5EC3534-5E56-4947-ADBF-077BAED19D7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71800" y="5334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430C2B40-C92A-B14E-20DA-ACE30D8D19A5}"/>
                    </a:ext>
                  </a:extLst>
                </p:cNvPr>
                <p:cNvCxnSpPr>
                  <a:endCxn id="6" idx="1"/>
                </p:cNvCxnSpPr>
                <p:nvPr/>
              </p:nvCxnSpPr>
              <p:spPr>
                <a:xfrm>
                  <a:off x="4118517" y="5410200"/>
                  <a:ext cx="838200" cy="0"/>
                </a:xfrm>
                <a:prstGeom prst="line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20B9B560-CF59-1C85-3A18-B7C6B914D2BD}"/>
                    </a:ext>
                  </a:extLst>
                </p:cNvPr>
                <p:cNvCxnSpPr/>
                <p:nvPr/>
              </p:nvCxnSpPr>
              <p:spPr>
                <a:xfrm>
                  <a:off x="3124200" y="5410200"/>
                  <a:ext cx="838200" cy="0"/>
                </a:xfrm>
                <a:prstGeom prst="line">
                  <a:avLst/>
                </a:prstGeom>
                <a:ln w="19050">
                  <a:headEnd type="none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B4E9FDFA-2160-2BAC-D663-46E60D120762}"/>
                    </a:ext>
                  </a:extLst>
                </p:cNvPr>
                <p:cNvCxnSpPr>
                  <a:stCxn id="9" idx="2"/>
                  <a:endCxn id="10" idx="0"/>
                </p:cNvCxnSpPr>
                <p:nvPr/>
              </p:nvCxnSpPr>
              <p:spPr>
                <a:xfrm>
                  <a:off x="5713142" y="4800600"/>
                  <a:ext cx="3717" cy="1143000"/>
                </a:xfrm>
                <a:prstGeom prst="line">
                  <a:avLst/>
                </a:prstGeom>
                <a:ln w="19050">
                  <a:headEnd type="arrow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F9D75FF4-8B22-DDBF-D5B4-84E73E5ABFE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66955" y="5486400"/>
                      <a:ext cx="36580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1" name="TextBox 3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66955" y="5486400"/>
                      <a:ext cx="365805" cy="369332"/>
                    </a:xfrm>
                    <a:prstGeom prst="rect">
                      <a:avLst/>
                    </a:prstGeom>
                    <a:blipFill rotWithShape="1">
                      <a:blip r:embed="rId32"/>
                      <a:stretch>
                        <a:fillRect t="-8197" r="-21667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0243C466-0993-F5CB-4DEC-6679A54AC5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86200" y="5486400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2" name="TextBox 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86200" y="5486400"/>
                      <a:ext cx="365806" cy="369332"/>
                    </a:xfrm>
                    <a:prstGeom prst="rect">
                      <a:avLst/>
                    </a:prstGeom>
                    <a:blipFill rotWithShape="1">
                      <a:blip r:embed="rId33"/>
                      <a:stretch>
                        <a:fillRect t="-8197" r="-21667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70DB17AD-B2C2-1A1C-2654-FAE48F3B5A8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15794" y="5486400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3" name="TextBox 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15794" y="5486400"/>
                      <a:ext cx="365806" cy="369332"/>
                    </a:xfrm>
                    <a:prstGeom prst="rect">
                      <a:avLst/>
                    </a:prstGeom>
                    <a:blipFill rotWithShape="1">
                      <a:blip r:embed="rId34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B95F30E3-D018-47D4-1FEA-6D2D6B4BC06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86400" y="6107668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5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5" name="TextBox 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86400" y="6107668"/>
                      <a:ext cx="365806" cy="369332"/>
                    </a:xfrm>
                    <a:prstGeom prst="rect">
                      <a:avLst/>
                    </a:prstGeom>
                    <a:blipFill rotWithShape="1">
                      <a:blip r:embed="rId35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6908119A-9032-A295-8770-6F0B49896C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00800" y="5193268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6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6" name="TextBox 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00800" y="5193268"/>
                      <a:ext cx="365806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DC0ED89F-1920-7106-BD3C-00B45AF7DBBC}"/>
                </a:ext>
              </a:extLst>
            </p:cNvPr>
            <p:cNvSpPr/>
            <p:nvPr/>
          </p:nvSpPr>
          <p:spPr>
            <a:xfrm>
              <a:off x="2520963" y="4673840"/>
              <a:ext cx="1258535" cy="1193560"/>
            </a:xfrm>
            <a:prstGeom prst="arc">
              <a:avLst>
                <a:gd name="adj1" fmla="val 16200000"/>
                <a:gd name="adj2" fmla="val 353743"/>
              </a:avLst>
            </a:prstGeom>
            <a:ln w="15875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513CFF2-35C3-8D4D-B961-7E16C4C1DD8C}"/>
                  </a:ext>
                </a:extLst>
              </p:cNvPr>
              <p:cNvSpPr txBox="1"/>
              <p:nvPr/>
            </p:nvSpPr>
            <p:spPr>
              <a:xfrm>
                <a:off x="1905508" y="6308543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</m:oMath>
                  </m:oMathPara>
                </a14:m>
                <a:endParaRPr lang="en-US" b="1" i="1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513CFF2-35C3-8D4D-B961-7E16C4C1D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508" y="6308543"/>
                <a:ext cx="393056" cy="369332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520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44" grpId="0" animBg="1"/>
      <p:bldP spid="82" grpId="0"/>
      <p:bldP spid="27" grpId="0" animBg="1"/>
      <p:bldP spid="28" grpId="0"/>
      <p:bldP spid="29" grpId="0"/>
      <p:bldP spid="5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ounded Rectangle 97"/>
          <p:cNvSpPr/>
          <p:nvPr/>
        </p:nvSpPr>
        <p:spPr>
          <a:xfrm rot="2687660">
            <a:off x="6236300" y="1709326"/>
            <a:ext cx="3219295" cy="3913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4" name="Equal 43"/>
          <p:cNvSpPr/>
          <p:nvPr/>
        </p:nvSpPr>
        <p:spPr>
          <a:xfrm>
            <a:off x="5638800" y="1600200"/>
            <a:ext cx="457200" cy="609600"/>
          </a:xfrm>
          <a:prstGeom prst="mathEqual">
            <a:avLst>
              <a:gd name="adj1" fmla="val 11615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543800" y="3048000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b="1" i="1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3048000"/>
                <a:ext cx="40427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9C7A9696-E5C9-D1E7-0FF4-CB1A13084B5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200" y="762000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{306799F8-075E-4A3A-A7F6-7FBC6576F1A4}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9C7A9696-E5C9-D1E7-0FF4-CB1A13084B5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200" y="762000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{306799F8-075E-4A3A-A7F6-7FBC6576F1A4}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6"/>
                          <a:stretch>
                            <a:fillRect l="-12698" t="-6667" r="-14286" b="-5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6"/>
                          <a:stretch>
                            <a:fillRect l="-12698" t="-106667" r="-14286" b="-4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6"/>
                          <a:stretch>
                            <a:fillRect l="-12698" t="-206667" r="-14286" b="-3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6"/>
                          <a:stretch>
                            <a:fillRect l="-12698" t="-306667" r="-14286" b="-2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6"/>
                          <a:stretch>
                            <a:fillRect l="-12698" t="-406667" r="-14286" b="-1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6"/>
                          <a:stretch>
                            <a:fillRect l="-12698" t="-506667" r="-14286" b="-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2C1CA2F2-318E-1C90-B711-5A9B1F22E4E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67780" y="304800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3679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2C1CA2F2-318E-1C90-B711-5A9B1F22E4E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67780" y="304800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3679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7"/>
                          <a:stretch>
                            <a:fillRect l="-1639" t="-3175" r="-498361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7"/>
                          <a:stretch>
                            <a:fillRect l="-103333" t="-3175" r="-406667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7"/>
                          <a:stretch>
                            <a:fillRect l="-200000" t="-3175" r="-300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7"/>
                          <a:stretch>
                            <a:fillRect l="-305000" t="-3175" r="-205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7"/>
                          <a:stretch>
                            <a:fillRect l="-398361" t="-3175" r="-101639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7"/>
                          <a:stretch>
                            <a:fillRect l="-506667" t="-3175" r="-3333" b="-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7" name="Multiply 40">
            <a:extLst>
              <a:ext uri="{FF2B5EF4-FFF2-40B4-BE49-F238E27FC236}">
                <a16:creationId xmlns:a16="http://schemas.microsoft.com/office/drawing/2014/main" id="{5F01895B-BE7F-54F9-8C9F-EB6277B97714}"/>
              </a:ext>
            </a:extLst>
          </p:cNvPr>
          <p:cNvSpPr/>
          <p:nvPr/>
        </p:nvSpPr>
        <p:spPr>
          <a:xfrm>
            <a:off x="2743200" y="15240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2F38FF7-1268-08CF-D4A1-2B9B6D6564FA}"/>
                  </a:ext>
                </a:extLst>
              </p:cNvPr>
              <p:cNvSpPr txBox="1"/>
              <p:nvPr/>
            </p:nvSpPr>
            <p:spPr>
              <a:xfrm>
                <a:off x="1276072" y="3059668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b="1" i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2F38FF7-1268-08CF-D4A1-2B9B6D656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072" y="3059668"/>
                <a:ext cx="389850" cy="3693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C2695A1-8071-3C68-00C0-63C3028F6D88}"/>
                  </a:ext>
                </a:extLst>
              </p:cNvPr>
              <p:cNvSpPr txBox="1"/>
              <p:nvPr/>
            </p:nvSpPr>
            <p:spPr>
              <a:xfrm>
                <a:off x="4324072" y="3048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b="1" i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C2695A1-8071-3C68-00C0-63C3028F6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072" y="3048000"/>
                <a:ext cx="389850" cy="369332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Content Placeholder 3">
                <a:extLst>
                  <a:ext uri="{FF2B5EF4-FFF2-40B4-BE49-F238E27FC236}">
                    <a16:creationId xmlns:a16="http://schemas.microsoft.com/office/drawing/2014/main" id="{7861762F-248B-9585-DCE8-E0B0606D8A9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56576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Content Placeholder 3">
                <a:extLst>
                  <a:ext uri="{FF2B5EF4-FFF2-40B4-BE49-F238E27FC236}">
                    <a16:creationId xmlns:a16="http://schemas.microsoft.com/office/drawing/2014/main" id="{7861762F-248B-9585-DCE8-E0B0606D8A9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56576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448" t="-3448" r="-506897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03448" t="-3448" r="-406897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96667" t="-3448" r="-293333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06897" t="-3448" r="-203448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406897" t="-3448" r="-103448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506897" t="-3448" r="-3448" b="-5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448" t="-103448" r="-506897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03448" t="-103448" r="-406897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96667" t="-103448" r="-293333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06897" t="-103448" r="-203448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406897" t="-103448" r="-103448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506897" t="-103448" r="-3448" b="-4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448" t="-203448" r="-506897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03448" t="-203448" r="-406897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96667" t="-203448" r="-293333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06897" t="-203448" r="-203448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406897" t="-203448" r="-103448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506897" t="-203448" r="-3448" b="-3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448" t="-303448" r="-506897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03448" t="-303448" r="-406897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96667" t="-303448" r="-293333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06897" t="-303448" r="-203448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406897" t="-303448" r="-103448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506897" t="-303448" r="-3448" b="-2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448" t="-403448" r="-506897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03448" t="-403448" r="-406897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96667" t="-403448" r="-293333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06897" t="-403448" r="-203448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406897" t="-403448" r="-103448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506897" t="-403448" r="-3448" b="-1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448" t="-503448" r="-5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03448" t="-503448" r="-4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96667" t="-503448" r="-293333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06897" t="-503448" r="-203448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406897" t="-503448" r="-103448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506897" t="-503448" r="-3448" b="-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Content Placeholder 3">
                <a:extLst>
                  <a:ext uri="{FF2B5EF4-FFF2-40B4-BE49-F238E27FC236}">
                    <a16:creationId xmlns:a16="http://schemas.microsoft.com/office/drawing/2014/main" id="{3648FD93-6DE9-4978-242C-DE95E5400ABD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35280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Content Placeholder 3">
                <a:extLst>
                  <a:ext uri="{FF2B5EF4-FFF2-40B4-BE49-F238E27FC236}">
                    <a16:creationId xmlns:a16="http://schemas.microsoft.com/office/drawing/2014/main" id="{3648FD93-6DE9-4978-242C-DE95E5400ABD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35280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448" t="-3448" r="-506897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103448" t="-3448" r="-406897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203448" t="-3448" r="-306897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03448" t="-3448" r="-206897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403448" t="-3448" r="-106897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503448" t="-3448" r="-6897" b="-5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448" t="-103448" r="-506897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103448" t="-103448" r="-406897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203448" t="-103448" r="-306897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03448" t="-103448" r="-206897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403448" t="-103448" r="-106897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503448" t="-103448" r="-6897" b="-4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448" t="-203448" r="-506897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103448" t="-203448" r="-406897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203448" t="-203448" r="-306897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03448" t="-203448" r="-206897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403448" t="-203448" r="-106897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503448" t="-203448" r="-6897" b="-3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448" t="-303448" r="-506897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103448" t="-303448" r="-406897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203448" t="-303448" r="-306897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03448" t="-303448" r="-206897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403448" t="-303448" r="-106897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503448" t="-303448" r="-6897" b="-2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448" t="-403448" r="-506897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103448" t="-403448" r="-406897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203448" t="-403448" r="-306897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03448" t="-403448" r="-206897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403448" t="-403448" r="-106897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503448" t="-403448" r="-6897" b="-1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448" t="-503448" r="-5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103448" t="-503448" r="-4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203448" t="-503448" r="-3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03448" t="-503448" r="-2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403448" t="-503448" r="-1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503448" t="-503448" r="-6897" b="-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Table 31">
                <a:extLst>
                  <a:ext uri="{FF2B5EF4-FFF2-40B4-BE49-F238E27FC236}">
                    <a16:creationId xmlns:a16="http://schemas.microsoft.com/office/drawing/2014/main" id="{07C3EBD0-9E01-3BDF-2FB0-66BD1E13AF5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216042" y="762000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{306799F8-075E-4A3A-A7F6-7FBC6576F1A4}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Table 31">
                <a:extLst>
                  <a:ext uri="{FF2B5EF4-FFF2-40B4-BE49-F238E27FC236}">
                    <a16:creationId xmlns:a16="http://schemas.microsoft.com/office/drawing/2014/main" id="{07C3EBD0-9E01-3BDF-2FB0-66BD1E13AF5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6115981"/>
                  </p:ext>
                </p:extLst>
              </p:nvPr>
            </p:nvGraphicFramePr>
            <p:xfrm>
              <a:off x="6216042" y="762000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{306799F8-075E-4A3A-A7F6-7FBC6576F1A4}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10938" t="-6667" r="-12500" b="-5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10938" t="-106667" r="-12500" b="-4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10938" t="-206667" r="-12500" b="-3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10938" t="-306667" r="-12500" b="-2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10938" t="-406667" r="-12500" b="-1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10938" t="-506667" r="-12500" b="-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le 32">
                <a:extLst>
                  <a:ext uri="{FF2B5EF4-FFF2-40B4-BE49-F238E27FC236}">
                    <a16:creationId xmlns:a16="http://schemas.microsoft.com/office/drawing/2014/main" id="{4503BFD4-5ADB-9478-D481-FDCFD368F17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707622" y="304800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3679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le 32">
                <a:extLst>
                  <a:ext uri="{FF2B5EF4-FFF2-40B4-BE49-F238E27FC236}">
                    <a16:creationId xmlns:a16="http://schemas.microsoft.com/office/drawing/2014/main" id="{4503BFD4-5ADB-9478-D481-FDCFD368F1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4548446"/>
                  </p:ext>
                </p:extLst>
              </p:nvPr>
            </p:nvGraphicFramePr>
            <p:xfrm>
              <a:off x="6707622" y="304800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3679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3"/>
                          <a:stretch>
                            <a:fillRect l="-1639" t="-3175" r="-498361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3"/>
                          <a:stretch>
                            <a:fillRect l="-103333" t="-3175" r="-406667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3"/>
                          <a:stretch>
                            <a:fillRect l="-200000" t="-3175" r="-300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3"/>
                          <a:stretch>
                            <a:fillRect l="-305000" t="-3175" r="-205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3"/>
                          <a:stretch>
                            <a:fillRect l="-398361" t="-3175" r="-101639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3"/>
                          <a:stretch>
                            <a:fillRect l="-506667" t="-3175" r="-3333" b="-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AA1F357A-456E-734B-893A-2EA689738A03}"/>
              </a:ext>
            </a:extLst>
          </p:cNvPr>
          <p:cNvGrpSpPr/>
          <p:nvPr/>
        </p:nvGrpSpPr>
        <p:grpSpPr>
          <a:xfrm>
            <a:off x="228600" y="4355068"/>
            <a:ext cx="3899651" cy="2121932"/>
            <a:chOff x="228600" y="4355068"/>
            <a:chExt cx="3899651" cy="212193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8635022-0A17-7E9D-D693-0399842FCE0C}"/>
                </a:ext>
              </a:extLst>
            </p:cNvPr>
            <p:cNvGrpSpPr/>
            <p:nvPr/>
          </p:nvGrpSpPr>
          <p:grpSpPr>
            <a:xfrm>
              <a:off x="228600" y="4355068"/>
              <a:ext cx="3899651" cy="2121932"/>
              <a:chOff x="228600" y="4355068"/>
              <a:chExt cx="3899651" cy="21219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24D58871-B013-D76A-1D52-ABA87D1649A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883" y="4355068"/>
                    <a:ext cx="3658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883" y="4355068"/>
                    <a:ext cx="365806" cy="369332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50033943-52E7-B430-9F66-4DAEBA1F178D}"/>
                  </a:ext>
                </a:extLst>
              </p:cNvPr>
              <p:cNvGrpSpPr/>
              <p:nvPr/>
            </p:nvGrpSpPr>
            <p:grpSpPr>
              <a:xfrm>
                <a:off x="228600" y="4648200"/>
                <a:ext cx="3899651" cy="1828800"/>
                <a:chOff x="2866955" y="4648200"/>
                <a:chExt cx="3899651" cy="1828800"/>
              </a:xfrm>
            </p:grpSpPr>
            <p:pic>
              <p:nvPicPr>
                <p:cNvPr id="6" name="Picture 2">
                  <a:extLst>
                    <a:ext uri="{FF2B5EF4-FFF2-40B4-BE49-F238E27FC236}">
                      <a16:creationId xmlns:a16="http://schemas.microsoft.com/office/drawing/2014/main" id="{E86BD420-7478-4C9C-0DF3-34A186E9925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56717" y="5334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4186ED0E-1DA0-55CA-98DC-D16F8DAF34C4}"/>
                    </a:ext>
                  </a:extLst>
                </p:cNvPr>
                <p:cNvCxnSpPr>
                  <a:stCxn id="6" idx="0"/>
                  <a:endCxn id="9" idx="1"/>
                </p:cNvCxnSpPr>
                <p:nvPr/>
              </p:nvCxnSpPr>
              <p:spPr>
                <a:xfrm flipV="1">
                  <a:off x="5034776" y="4724400"/>
                  <a:ext cx="600307" cy="609600"/>
                </a:xfrm>
                <a:prstGeom prst="line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8" name="Picture 2">
                  <a:extLst>
                    <a:ext uri="{FF2B5EF4-FFF2-40B4-BE49-F238E27FC236}">
                      <a16:creationId xmlns:a16="http://schemas.microsoft.com/office/drawing/2014/main" id="{7E670898-177A-5645-4605-9EBEBB7BB4C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28317" y="5334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9" name="Picture 2">
                  <a:extLst>
                    <a:ext uri="{FF2B5EF4-FFF2-40B4-BE49-F238E27FC236}">
                      <a16:creationId xmlns:a16="http://schemas.microsoft.com/office/drawing/2014/main" id="{033344FC-8C9A-E9F9-DA5D-559179BAE6A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35083" y="46482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" name="Picture 2">
                  <a:extLst>
                    <a:ext uri="{FF2B5EF4-FFF2-40B4-BE49-F238E27FC236}">
                      <a16:creationId xmlns:a16="http://schemas.microsoft.com/office/drawing/2014/main" id="{15C85396-90E0-47D6-9471-14351EE5D1E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38800" y="59436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8B56E7E0-9BB1-08AA-F980-6364D78185C3}"/>
                    </a:ext>
                  </a:extLst>
                </p:cNvPr>
                <p:cNvCxnSpPr>
                  <a:stCxn id="9" idx="3"/>
                  <a:endCxn id="8" idx="0"/>
                </p:cNvCxnSpPr>
                <p:nvPr/>
              </p:nvCxnSpPr>
              <p:spPr>
                <a:xfrm>
                  <a:off x="5791200" y="4724400"/>
                  <a:ext cx="615176" cy="609600"/>
                </a:xfrm>
                <a:prstGeom prst="line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DB3D53B9-15F3-F574-3488-C9420C79C9B4}"/>
                    </a:ext>
                  </a:extLst>
                </p:cNvPr>
                <p:cNvCxnSpPr>
                  <a:stCxn id="6" idx="2"/>
                  <a:endCxn id="10" idx="1"/>
                </p:cNvCxnSpPr>
                <p:nvPr/>
              </p:nvCxnSpPr>
              <p:spPr>
                <a:xfrm>
                  <a:off x="5034776" y="5486400"/>
                  <a:ext cx="604024" cy="533400"/>
                </a:xfrm>
                <a:prstGeom prst="line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44A9D68A-4C88-5B1E-33B8-4A73D2F6BA36}"/>
                    </a:ext>
                  </a:extLst>
                </p:cNvPr>
                <p:cNvCxnSpPr>
                  <a:cxnSpLocks/>
                  <a:stCxn id="10" idx="3"/>
                  <a:endCxn id="8" idx="2"/>
                </p:cNvCxnSpPr>
                <p:nvPr/>
              </p:nvCxnSpPr>
              <p:spPr>
                <a:xfrm flipV="1">
                  <a:off x="5794917" y="5486400"/>
                  <a:ext cx="611459" cy="533400"/>
                </a:xfrm>
                <a:prstGeom prst="line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4" name="Picture 2">
                  <a:extLst>
                    <a:ext uri="{FF2B5EF4-FFF2-40B4-BE49-F238E27FC236}">
                      <a16:creationId xmlns:a16="http://schemas.microsoft.com/office/drawing/2014/main" id="{32F4183A-D4AB-B381-B5D9-634B336117C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62400" y="5334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5" name="Picture 2">
                  <a:extLst>
                    <a:ext uri="{FF2B5EF4-FFF2-40B4-BE49-F238E27FC236}">
                      <a16:creationId xmlns:a16="http://schemas.microsoft.com/office/drawing/2014/main" id="{A5EC3534-5E56-4947-ADBF-077BAED19D7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71800" y="5334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430C2B40-C92A-B14E-20DA-ACE30D8D19A5}"/>
                    </a:ext>
                  </a:extLst>
                </p:cNvPr>
                <p:cNvCxnSpPr>
                  <a:endCxn id="6" idx="1"/>
                </p:cNvCxnSpPr>
                <p:nvPr/>
              </p:nvCxnSpPr>
              <p:spPr>
                <a:xfrm>
                  <a:off x="4118517" y="5410200"/>
                  <a:ext cx="838200" cy="0"/>
                </a:xfrm>
                <a:prstGeom prst="line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20B9B560-CF59-1C85-3A18-B7C6B914D2BD}"/>
                    </a:ext>
                  </a:extLst>
                </p:cNvPr>
                <p:cNvCxnSpPr/>
                <p:nvPr/>
              </p:nvCxnSpPr>
              <p:spPr>
                <a:xfrm>
                  <a:off x="3124200" y="5410200"/>
                  <a:ext cx="838200" cy="0"/>
                </a:xfrm>
                <a:prstGeom prst="line">
                  <a:avLst/>
                </a:prstGeom>
                <a:ln w="19050">
                  <a:headEnd type="none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B4E9FDFA-2160-2BAC-D663-46E60D120762}"/>
                    </a:ext>
                  </a:extLst>
                </p:cNvPr>
                <p:cNvCxnSpPr>
                  <a:stCxn id="9" idx="2"/>
                  <a:endCxn id="10" idx="0"/>
                </p:cNvCxnSpPr>
                <p:nvPr/>
              </p:nvCxnSpPr>
              <p:spPr>
                <a:xfrm>
                  <a:off x="5713142" y="4800600"/>
                  <a:ext cx="3717" cy="1143000"/>
                </a:xfrm>
                <a:prstGeom prst="line">
                  <a:avLst/>
                </a:prstGeom>
                <a:ln w="19050">
                  <a:headEnd type="arrow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F9D75FF4-8B22-DDBF-D5B4-84E73E5ABFE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66955" y="5486400"/>
                      <a:ext cx="36580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1" name="TextBox 3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66955" y="5486400"/>
                      <a:ext cx="365805" cy="369332"/>
                    </a:xfrm>
                    <a:prstGeom prst="rect">
                      <a:avLst/>
                    </a:prstGeom>
                    <a:blipFill rotWithShape="1">
                      <a:blip r:embed="rId32"/>
                      <a:stretch>
                        <a:fillRect t="-8197" r="-21667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0243C466-0993-F5CB-4DEC-6679A54AC5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86200" y="5486400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2" name="TextBox 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86200" y="5486400"/>
                      <a:ext cx="365806" cy="369332"/>
                    </a:xfrm>
                    <a:prstGeom prst="rect">
                      <a:avLst/>
                    </a:prstGeom>
                    <a:blipFill rotWithShape="1">
                      <a:blip r:embed="rId33"/>
                      <a:stretch>
                        <a:fillRect t="-8197" r="-21667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70DB17AD-B2C2-1A1C-2654-FAE48F3B5A8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15794" y="5486400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3" name="TextBox 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15794" y="5486400"/>
                      <a:ext cx="365806" cy="369332"/>
                    </a:xfrm>
                    <a:prstGeom prst="rect">
                      <a:avLst/>
                    </a:prstGeom>
                    <a:blipFill rotWithShape="1">
                      <a:blip r:embed="rId34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B95F30E3-D018-47D4-1FEA-6D2D6B4BC06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86400" y="6107668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5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5" name="TextBox 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86400" y="6107668"/>
                      <a:ext cx="365806" cy="369332"/>
                    </a:xfrm>
                    <a:prstGeom prst="rect">
                      <a:avLst/>
                    </a:prstGeom>
                    <a:blipFill rotWithShape="1">
                      <a:blip r:embed="rId35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6908119A-9032-A295-8770-6F0B49896C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00800" y="5193268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6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6" name="TextBox 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00800" y="5193268"/>
                      <a:ext cx="365806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DC0ED89F-1920-7106-BD3C-00B45AF7DBBC}"/>
                </a:ext>
              </a:extLst>
            </p:cNvPr>
            <p:cNvSpPr/>
            <p:nvPr/>
          </p:nvSpPr>
          <p:spPr>
            <a:xfrm>
              <a:off x="2520963" y="4673840"/>
              <a:ext cx="1258535" cy="1193560"/>
            </a:xfrm>
            <a:prstGeom prst="arc">
              <a:avLst>
                <a:gd name="adj1" fmla="val 16200000"/>
                <a:gd name="adj2" fmla="val 353743"/>
              </a:avLst>
            </a:prstGeom>
            <a:ln w="15875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3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59795490"/>
                  </p:ext>
                </p:extLst>
              </p:nvPr>
            </p:nvGraphicFramePr>
            <p:xfrm>
              <a:off x="670560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3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59795490"/>
                  </p:ext>
                </p:extLst>
              </p:nvPr>
            </p:nvGraphicFramePr>
            <p:xfrm>
              <a:off x="670560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3279" t="-3279" r="-498361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105000" t="-3279" r="-406667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201639" t="-3279" r="-300000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306667" t="-3279" r="-205000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400000" t="-3279" r="-101639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508333" t="-3279" r="-3333" b="-5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3279" t="-105000" r="-498361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105000" t="-105000" r="-406667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201639" t="-105000" r="-300000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306667" t="-105000" r="-205000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400000" t="-105000" r="-101639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508333" t="-105000" r="-3333" b="-4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3279" t="-201639" r="-498361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105000" t="-201639" r="-406667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201639" t="-201639" r="-300000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306667" t="-201639" r="-205000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400000" t="-201639" r="-101639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508333" t="-201639" r="-3333" b="-3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3279" t="-306667" r="-498361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105000" t="-306667" r="-406667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201639" t="-306667" r="-300000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306667" t="-306667" r="-205000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400000" t="-306667" r="-101639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3279" t="-400000" r="-498361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105000" t="-400000" r="-406667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201639" t="-400000" r="-3000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306667" t="-400000" r="-2050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400000" t="-400000" r="-10163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508333" t="-400000" r="-3333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3279" t="-508333" r="-49836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105000" t="-508333" r="-406667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201639" t="-508333" r="-3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400000" t="-508333" r="-10163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508333" t="-508333" r="-3333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70AA062-8088-D044-8D25-FA6CACE13470}"/>
                  </a:ext>
                </a:extLst>
              </p:cNvPr>
              <p:cNvSpPr txBox="1"/>
              <p:nvPr/>
            </p:nvSpPr>
            <p:spPr>
              <a:xfrm>
                <a:off x="1905508" y="6308543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</m:oMath>
                  </m:oMathPara>
                </a14:m>
                <a:endParaRPr lang="en-US" b="1" i="1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70AA062-8088-D044-8D25-FA6CACE13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508" y="6308543"/>
                <a:ext cx="393056" cy="369332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383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70037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000" dirty="0"/>
                  <a:t>There is an edge 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) in the graph corresponding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if and only if </a:t>
                </a:r>
                <a:r>
                  <a:rPr lang="en-US" sz="2000" dirty="0"/>
                  <a:t>there is a path of length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70037"/>
                <a:ext cx="8229600" cy="4525963"/>
              </a:xfrm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Equal 43"/>
          <p:cNvSpPr/>
          <p:nvPr/>
        </p:nvSpPr>
        <p:spPr>
          <a:xfrm>
            <a:off x="5638800" y="1600200"/>
            <a:ext cx="457200" cy="609600"/>
          </a:xfrm>
          <a:prstGeom prst="mathEqual">
            <a:avLst>
              <a:gd name="adj1" fmla="val 11615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9C7A9696-E5C9-D1E7-0FF4-CB1A13084B5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200" y="762000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{306799F8-075E-4A3A-A7F6-7FBC6576F1A4}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9C7A9696-E5C9-D1E7-0FF4-CB1A13084B5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200" y="762000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{306799F8-075E-4A3A-A7F6-7FBC6576F1A4}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6"/>
                          <a:stretch>
                            <a:fillRect l="-12698" t="-6667" r="-14286" b="-5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6"/>
                          <a:stretch>
                            <a:fillRect l="-12698" t="-106667" r="-14286" b="-4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6"/>
                          <a:stretch>
                            <a:fillRect l="-12698" t="-206667" r="-14286" b="-3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6"/>
                          <a:stretch>
                            <a:fillRect l="-12698" t="-306667" r="-14286" b="-2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6"/>
                          <a:stretch>
                            <a:fillRect l="-12698" t="-406667" r="-14286" b="-1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6"/>
                          <a:stretch>
                            <a:fillRect l="-12698" t="-506667" r="-14286" b="-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2C1CA2F2-318E-1C90-B711-5A9B1F22E4E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67780" y="304800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3679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2C1CA2F2-318E-1C90-B711-5A9B1F22E4E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67780" y="304800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3679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7"/>
                          <a:stretch>
                            <a:fillRect l="-1639" t="-3175" r="-498361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7"/>
                          <a:stretch>
                            <a:fillRect l="-103333" t="-3175" r="-406667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7"/>
                          <a:stretch>
                            <a:fillRect l="-200000" t="-3175" r="-300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7"/>
                          <a:stretch>
                            <a:fillRect l="-305000" t="-3175" r="-205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7"/>
                          <a:stretch>
                            <a:fillRect l="-398361" t="-3175" r="-101639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7"/>
                          <a:stretch>
                            <a:fillRect l="-506667" t="-3175" r="-3333" b="-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7" name="Multiply 40">
            <a:extLst>
              <a:ext uri="{FF2B5EF4-FFF2-40B4-BE49-F238E27FC236}">
                <a16:creationId xmlns:a16="http://schemas.microsoft.com/office/drawing/2014/main" id="{5F01895B-BE7F-54F9-8C9F-EB6277B97714}"/>
              </a:ext>
            </a:extLst>
          </p:cNvPr>
          <p:cNvSpPr/>
          <p:nvPr/>
        </p:nvSpPr>
        <p:spPr>
          <a:xfrm>
            <a:off x="2743200" y="15240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2F38FF7-1268-08CF-D4A1-2B9B6D6564FA}"/>
                  </a:ext>
                </a:extLst>
              </p:cNvPr>
              <p:cNvSpPr txBox="1"/>
              <p:nvPr/>
            </p:nvSpPr>
            <p:spPr>
              <a:xfrm>
                <a:off x="1276072" y="3059668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b="1" i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2F38FF7-1268-08CF-D4A1-2B9B6D656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072" y="3059668"/>
                <a:ext cx="389850" cy="3693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C2695A1-8071-3C68-00C0-63C3028F6D88}"/>
                  </a:ext>
                </a:extLst>
              </p:cNvPr>
              <p:cNvSpPr txBox="1"/>
              <p:nvPr/>
            </p:nvSpPr>
            <p:spPr>
              <a:xfrm>
                <a:off x="4324072" y="3048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b="1" i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C2695A1-8071-3C68-00C0-63C3028F6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072" y="3048000"/>
                <a:ext cx="389850" cy="369332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Content Placeholder 3">
                <a:extLst>
                  <a:ext uri="{FF2B5EF4-FFF2-40B4-BE49-F238E27FC236}">
                    <a16:creationId xmlns:a16="http://schemas.microsoft.com/office/drawing/2014/main" id="{7861762F-248B-9585-DCE8-E0B0606D8A9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56576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Content Placeholder 3">
                <a:extLst>
                  <a:ext uri="{FF2B5EF4-FFF2-40B4-BE49-F238E27FC236}">
                    <a16:creationId xmlns:a16="http://schemas.microsoft.com/office/drawing/2014/main" id="{7861762F-248B-9585-DCE8-E0B0606D8A9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56576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448" t="-3448" r="-506897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03448" t="-3448" r="-406897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96667" t="-3448" r="-293333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06897" t="-3448" r="-203448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406897" t="-3448" r="-103448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506897" t="-3448" r="-3448" b="-5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448" t="-103448" r="-506897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03448" t="-103448" r="-406897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96667" t="-103448" r="-293333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06897" t="-103448" r="-203448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406897" t="-103448" r="-103448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506897" t="-103448" r="-3448" b="-4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448" t="-203448" r="-506897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03448" t="-203448" r="-406897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96667" t="-203448" r="-293333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06897" t="-203448" r="-203448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406897" t="-203448" r="-103448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506897" t="-203448" r="-3448" b="-3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448" t="-303448" r="-506897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03448" t="-303448" r="-406897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96667" t="-303448" r="-293333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06897" t="-303448" r="-203448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406897" t="-303448" r="-103448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506897" t="-303448" r="-3448" b="-2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448" t="-403448" r="-506897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03448" t="-403448" r="-406897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96667" t="-403448" r="-293333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06897" t="-403448" r="-203448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406897" t="-403448" r="-103448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506897" t="-403448" r="-3448" b="-1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448" t="-503448" r="-5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03448" t="-503448" r="-4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96667" t="-503448" r="-293333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06897" t="-503448" r="-203448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406897" t="-503448" r="-103448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506897" t="-503448" r="-3448" b="-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Content Placeholder 3">
                <a:extLst>
                  <a:ext uri="{FF2B5EF4-FFF2-40B4-BE49-F238E27FC236}">
                    <a16:creationId xmlns:a16="http://schemas.microsoft.com/office/drawing/2014/main" id="{3648FD93-6DE9-4978-242C-DE95E5400ABD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35280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Content Placeholder 3">
                <a:extLst>
                  <a:ext uri="{FF2B5EF4-FFF2-40B4-BE49-F238E27FC236}">
                    <a16:creationId xmlns:a16="http://schemas.microsoft.com/office/drawing/2014/main" id="{3648FD93-6DE9-4978-242C-DE95E5400ABD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35280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448" t="-3448" r="-506897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103448" t="-3448" r="-406897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203448" t="-3448" r="-306897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03448" t="-3448" r="-206897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403448" t="-3448" r="-106897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503448" t="-3448" r="-6897" b="-5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448" t="-103448" r="-506897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103448" t="-103448" r="-406897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203448" t="-103448" r="-306897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03448" t="-103448" r="-206897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403448" t="-103448" r="-106897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503448" t="-103448" r="-6897" b="-4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448" t="-203448" r="-506897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103448" t="-203448" r="-406897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203448" t="-203448" r="-306897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03448" t="-203448" r="-206897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403448" t="-203448" r="-106897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503448" t="-203448" r="-6897" b="-3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448" t="-303448" r="-506897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103448" t="-303448" r="-406897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203448" t="-303448" r="-306897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03448" t="-303448" r="-206897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403448" t="-303448" r="-106897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503448" t="-303448" r="-6897" b="-2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448" t="-403448" r="-506897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103448" t="-403448" r="-406897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203448" t="-403448" r="-306897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03448" t="-403448" r="-206897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403448" t="-403448" r="-106897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503448" t="-403448" r="-6897" b="-1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448" t="-503448" r="-5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103448" t="-503448" r="-4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203448" t="-503448" r="-3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03448" t="-503448" r="-2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403448" t="-503448" r="-1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503448" t="-503448" r="-6897" b="-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Table 31">
                <a:extLst>
                  <a:ext uri="{FF2B5EF4-FFF2-40B4-BE49-F238E27FC236}">
                    <a16:creationId xmlns:a16="http://schemas.microsoft.com/office/drawing/2014/main" id="{07C3EBD0-9E01-3BDF-2FB0-66BD1E13AF5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216042" y="762000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{306799F8-075E-4A3A-A7F6-7FBC6576F1A4}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Table 31">
                <a:extLst>
                  <a:ext uri="{FF2B5EF4-FFF2-40B4-BE49-F238E27FC236}">
                    <a16:creationId xmlns:a16="http://schemas.microsoft.com/office/drawing/2014/main" id="{07C3EBD0-9E01-3BDF-2FB0-66BD1E13AF5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6115981"/>
                  </p:ext>
                </p:extLst>
              </p:nvPr>
            </p:nvGraphicFramePr>
            <p:xfrm>
              <a:off x="6216042" y="762000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{306799F8-075E-4A3A-A7F6-7FBC6576F1A4}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10938" t="-6667" r="-12500" b="-5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10938" t="-106667" r="-12500" b="-4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10938" t="-206667" r="-12500" b="-3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10938" t="-306667" r="-12500" b="-2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10938" t="-406667" r="-12500" b="-1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10938" t="-506667" r="-12500" b="-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le 32">
                <a:extLst>
                  <a:ext uri="{FF2B5EF4-FFF2-40B4-BE49-F238E27FC236}">
                    <a16:creationId xmlns:a16="http://schemas.microsoft.com/office/drawing/2014/main" id="{4503BFD4-5ADB-9478-D481-FDCFD368F17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707622" y="304800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3679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le 32">
                <a:extLst>
                  <a:ext uri="{FF2B5EF4-FFF2-40B4-BE49-F238E27FC236}">
                    <a16:creationId xmlns:a16="http://schemas.microsoft.com/office/drawing/2014/main" id="{4503BFD4-5ADB-9478-D481-FDCFD368F1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4548446"/>
                  </p:ext>
                </p:extLst>
              </p:nvPr>
            </p:nvGraphicFramePr>
            <p:xfrm>
              <a:off x="6707622" y="304800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3679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3"/>
                          <a:stretch>
                            <a:fillRect l="-1639" t="-3175" r="-498361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3"/>
                          <a:stretch>
                            <a:fillRect l="-103333" t="-3175" r="-406667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3"/>
                          <a:stretch>
                            <a:fillRect l="-200000" t="-3175" r="-300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3"/>
                          <a:stretch>
                            <a:fillRect l="-305000" t="-3175" r="-205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3"/>
                          <a:stretch>
                            <a:fillRect l="-398361" t="-3175" r="-101639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3"/>
                          <a:stretch>
                            <a:fillRect l="-506667" t="-3175" r="-3333" b="-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AA1F357A-456E-734B-893A-2EA689738A03}"/>
              </a:ext>
            </a:extLst>
          </p:cNvPr>
          <p:cNvGrpSpPr/>
          <p:nvPr/>
        </p:nvGrpSpPr>
        <p:grpSpPr>
          <a:xfrm>
            <a:off x="228600" y="4355068"/>
            <a:ext cx="3899651" cy="2121932"/>
            <a:chOff x="228600" y="4355068"/>
            <a:chExt cx="3899651" cy="212193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8635022-0A17-7E9D-D693-0399842FCE0C}"/>
                </a:ext>
              </a:extLst>
            </p:cNvPr>
            <p:cNvGrpSpPr/>
            <p:nvPr/>
          </p:nvGrpSpPr>
          <p:grpSpPr>
            <a:xfrm>
              <a:off x="228600" y="4355068"/>
              <a:ext cx="3899651" cy="2121932"/>
              <a:chOff x="228600" y="4355068"/>
              <a:chExt cx="3899651" cy="21219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24D58871-B013-D76A-1D52-ABA87D1649A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883" y="4355068"/>
                    <a:ext cx="3658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883" y="4355068"/>
                    <a:ext cx="365806" cy="369332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50033943-52E7-B430-9F66-4DAEBA1F178D}"/>
                  </a:ext>
                </a:extLst>
              </p:cNvPr>
              <p:cNvGrpSpPr/>
              <p:nvPr/>
            </p:nvGrpSpPr>
            <p:grpSpPr>
              <a:xfrm>
                <a:off x="228600" y="4648200"/>
                <a:ext cx="3899651" cy="1828800"/>
                <a:chOff x="2866955" y="4648200"/>
                <a:chExt cx="3899651" cy="1828800"/>
              </a:xfrm>
            </p:grpSpPr>
            <p:pic>
              <p:nvPicPr>
                <p:cNvPr id="6" name="Picture 2">
                  <a:extLst>
                    <a:ext uri="{FF2B5EF4-FFF2-40B4-BE49-F238E27FC236}">
                      <a16:creationId xmlns:a16="http://schemas.microsoft.com/office/drawing/2014/main" id="{E86BD420-7478-4C9C-0DF3-34A186E9925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56717" y="5334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4186ED0E-1DA0-55CA-98DC-D16F8DAF34C4}"/>
                    </a:ext>
                  </a:extLst>
                </p:cNvPr>
                <p:cNvCxnSpPr>
                  <a:stCxn id="6" idx="0"/>
                  <a:endCxn id="9" idx="1"/>
                </p:cNvCxnSpPr>
                <p:nvPr/>
              </p:nvCxnSpPr>
              <p:spPr>
                <a:xfrm flipV="1">
                  <a:off x="5034776" y="4724400"/>
                  <a:ext cx="600307" cy="609600"/>
                </a:xfrm>
                <a:prstGeom prst="line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8" name="Picture 2">
                  <a:extLst>
                    <a:ext uri="{FF2B5EF4-FFF2-40B4-BE49-F238E27FC236}">
                      <a16:creationId xmlns:a16="http://schemas.microsoft.com/office/drawing/2014/main" id="{7E670898-177A-5645-4605-9EBEBB7BB4C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28317" y="5334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9" name="Picture 2">
                  <a:extLst>
                    <a:ext uri="{FF2B5EF4-FFF2-40B4-BE49-F238E27FC236}">
                      <a16:creationId xmlns:a16="http://schemas.microsoft.com/office/drawing/2014/main" id="{033344FC-8C9A-E9F9-DA5D-559179BAE6A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35083" y="46482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" name="Picture 2">
                  <a:extLst>
                    <a:ext uri="{FF2B5EF4-FFF2-40B4-BE49-F238E27FC236}">
                      <a16:creationId xmlns:a16="http://schemas.microsoft.com/office/drawing/2014/main" id="{15C85396-90E0-47D6-9471-14351EE5D1E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38800" y="59436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8B56E7E0-9BB1-08AA-F980-6364D78185C3}"/>
                    </a:ext>
                  </a:extLst>
                </p:cNvPr>
                <p:cNvCxnSpPr>
                  <a:stCxn id="9" idx="3"/>
                  <a:endCxn id="8" idx="0"/>
                </p:cNvCxnSpPr>
                <p:nvPr/>
              </p:nvCxnSpPr>
              <p:spPr>
                <a:xfrm>
                  <a:off x="5791200" y="4724400"/>
                  <a:ext cx="615176" cy="609600"/>
                </a:xfrm>
                <a:prstGeom prst="line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DB3D53B9-15F3-F574-3488-C9420C79C9B4}"/>
                    </a:ext>
                  </a:extLst>
                </p:cNvPr>
                <p:cNvCxnSpPr>
                  <a:stCxn id="6" idx="2"/>
                  <a:endCxn id="10" idx="1"/>
                </p:cNvCxnSpPr>
                <p:nvPr/>
              </p:nvCxnSpPr>
              <p:spPr>
                <a:xfrm>
                  <a:off x="5034776" y="5486400"/>
                  <a:ext cx="604024" cy="533400"/>
                </a:xfrm>
                <a:prstGeom prst="line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44A9D68A-4C88-5B1E-33B8-4A73D2F6BA36}"/>
                    </a:ext>
                  </a:extLst>
                </p:cNvPr>
                <p:cNvCxnSpPr>
                  <a:cxnSpLocks/>
                  <a:stCxn id="10" idx="3"/>
                  <a:endCxn id="8" idx="2"/>
                </p:cNvCxnSpPr>
                <p:nvPr/>
              </p:nvCxnSpPr>
              <p:spPr>
                <a:xfrm flipV="1">
                  <a:off x="5794917" y="5486400"/>
                  <a:ext cx="611459" cy="533400"/>
                </a:xfrm>
                <a:prstGeom prst="line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4" name="Picture 2">
                  <a:extLst>
                    <a:ext uri="{FF2B5EF4-FFF2-40B4-BE49-F238E27FC236}">
                      <a16:creationId xmlns:a16="http://schemas.microsoft.com/office/drawing/2014/main" id="{32F4183A-D4AB-B381-B5D9-634B336117C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62400" y="5334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5" name="Picture 2">
                  <a:extLst>
                    <a:ext uri="{FF2B5EF4-FFF2-40B4-BE49-F238E27FC236}">
                      <a16:creationId xmlns:a16="http://schemas.microsoft.com/office/drawing/2014/main" id="{A5EC3534-5E56-4947-ADBF-077BAED19D7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71800" y="5334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430C2B40-C92A-B14E-20DA-ACE30D8D19A5}"/>
                    </a:ext>
                  </a:extLst>
                </p:cNvPr>
                <p:cNvCxnSpPr>
                  <a:endCxn id="6" idx="1"/>
                </p:cNvCxnSpPr>
                <p:nvPr/>
              </p:nvCxnSpPr>
              <p:spPr>
                <a:xfrm>
                  <a:off x="4118517" y="5410200"/>
                  <a:ext cx="838200" cy="0"/>
                </a:xfrm>
                <a:prstGeom prst="line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20B9B560-CF59-1C85-3A18-B7C6B914D2BD}"/>
                    </a:ext>
                  </a:extLst>
                </p:cNvPr>
                <p:cNvCxnSpPr/>
                <p:nvPr/>
              </p:nvCxnSpPr>
              <p:spPr>
                <a:xfrm>
                  <a:off x="3124200" y="5410200"/>
                  <a:ext cx="838200" cy="0"/>
                </a:xfrm>
                <a:prstGeom prst="line">
                  <a:avLst/>
                </a:prstGeom>
                <a:ln w="19050">
                  <a:headEnd type="none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B4E9FDFA-2160-2BAC-D663-46E60D120762}"/>
                    </a:ext>
                  </a:extLst>
                </p:cNvPr>
                <p:cNvCxnSpPr>
                  <a:stCxn id="9" idx="2"/>
                  <a:endCxn id="10" idx="0"/>
                </p:cNvCxnSpPr>
                <p:nvPr/>
              </p:nvCxnSpPr>
              <p:spPr>
                <a:xfrm>
                  <a:off x="5713142" y="4800600"/>
                  <a:ext cx="3717" cy="1143000"/>
                </a:xfrm>
                <a:prstGeom prst="line">
                  <a:avLst/>
                </a:prstGeom>
                <a:ln w="19050">
                  <a:headEnd type="arrow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F9D75FF4-8B22-DDBF-D5B4-84E73E5ABFE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66955" y="5486400"/>
                      <a:ext cx="36580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1" name="TextBox 3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66955" y="5486400"/>
                      <a:ext cx="365805" cy="369332"/>
                    </a:xfrm>
                    <a:prstGeom prst="rect">
                      <a:avLst/>
                    </a:prstGeom>
                    <a:blipFill rotWithShape="1">
                      <a:blip r:embed="rId32"/>
                      <a:stretch>
                        <a:fillRect t="-8197" r="-21667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0243C466-0993-F5CB-4DEC-6679A54AC5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86200" y="5486400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2" name="TextBox 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86200" y="5486400"/>
                      <a:ext cx="365806" cy="369332"/>
                    </a:xfrm>
                    <a:prstGeom prst="rect">
                      <a:avLst/>
                    </a:prstGeom>
                    <a:blipFill rotWithShape="1">
                      <a:blip r:embed="rId33"/>
                      <a:stretch>
                        <a:fillRect t="-8197" r="-21667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70DB17AD-B2C2-1A1C-2654-FAE48F3B5A8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15794" y="5486400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3" name="TextBox 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15794" y="5486400"/>
                      <a:ext cx="365806" cy="369332"/>
                    </a:xfrm>
                    <a:prstGeom prst="rect">
                      <a:avLst/>
                    </a:prstGeom>
                    <a:blipFill rotWithShape="1">
                      <a:blip r:embed="rId34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B95F30E3-D018-47D4-1FEA-6D2D6B4BC06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86400" y="6107668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5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5" name="TextBox 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86400" y="6107668"/>
                      <a:ext cx="365806" cy="369332"/>
                    </a:xfrm>
                    <a:prstGeom prst="rect">
                      <a:avLst/>
                    </a:prstGeom>
                    <a:blipFill rotWithShape="1">
                      <a:blip r:embed="rId35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6908119A-9032-A295-8770-6F0B49896C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00800" y="5193268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6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6" name="TextBox 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00800" y="5193268"/>
                      <a:ext cx="365806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DC0ED89F-1920-7106-BD3C-00B45AF7DBBC}"/>
                </a:ext>
              </a:extLst>
            </p:cNvPr>
            <p:cNvSpPr/>
            <p:nvPr/>
          </p:nvSpPr>
          <p:spPr>
            <a:xfrm>
              <a:off x="2520963" y="4673840"/>
              <a:ext cx="1258535" cy="1193560"/>
            </a:xfrm>
            <a:prstGeom prst="arc">
              <a:avLst>
                <a:gd name="adj1" fmla="val 16200000"/>
                <a:gd name="adj2" fmla="val 353743"/>
              </a:avLst>
            </a:prstGeom>
            <a:ln w="15875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3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55893891"/>
                  </p:ext>
                </p:extLst>
              </p:nvPr>
            </p:nvGraphicFramePr>
            <p:xfrm>
              <a:off x="670560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3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55893891"/>
                  </p:ext>
                </p:extLst>
              </p:nvPr>
            </p:nvGraphicFramePr>
            <p:xfrm>
              <a:off x="670560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3279" t="-3279" r="-498361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105000" t="-3279" r="-406667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201639" t="-3279" r="-300000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306667" t="-3279" r="-205000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400000" t="-3279" r="-101639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508333" t="-3279" r="-3333" b="-5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3279" t="-105000" r="-498361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105000" t="-105000" r="-406667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201639" t="-105000" r="-300000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306667" t="-105000" r="-205000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400000" t="-105000" r="-101639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508333" t="-105000" r="-3333" b="-4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3279" t="-201639" r="-498361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105000" t="-201639" r="-406667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201639" t="-201639" r="-300000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306667" t="-201639" r="-205000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400000" t="-201639" r="-101639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508333" t="-201639" r="-3333" b="-3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3279" t="-306667" r="-498361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105000" t="-306667" r="-406667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201639" t="-306667" r="-300000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306667" t="-306667" r="-205000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400000" t="-306667" r="-101639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3279" t="-400000" r="-498361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105000" t="-400000" r="-406667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201639" t="-400000" r="-3000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306667" t="-400000" r="-2050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400000" t="-400000" r="-10163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508333" t="-400000" r="-3333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3279" t="-508333" r="-49836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105000" t="-508333" r="-406667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201639" t="-508333" r="-3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400000" t="-508333" r="-10163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508333" t="-508333" r="-3333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60D998A9-EAE0-724F-BB2F-EDAB65CE3A54}"/>
              </a:ext>
            </a:extLst>
          </p:cNvPr>
          <p:cNvGrpSpPr/>
          <p:nvPr/>
        </p:nvGrpSpPr>
        <p:grpSpPr>
          <a:xfrm>
            <a:off x="5091949" y="4343400"/>
            <a:ext cx="3899651" cy="2121932"/>
            <a:chOff x="228600" y="4355068"/>
            <a:chExt cx="3899651" cy="2121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66D5A8E-4EA2-1441-87B1-8E53B5191E30}"/>
                    </a:ext>
                  </a:extLst>
                </p:cNvPr>
                <p:cNvSpPr txBox="1"/>
                <p:nvPr/>
              </p:nvSpPr>
              <p:spPr>
                <a:xfrm>
                  <a:off x="2891883" y="4355068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1883" y="4355068"/>
                  <a:ext cx="365806" cy="36933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t="-8333" r="-2333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5EE37F3-7304-C548-84CC-A606FAB46E18}"/>
                </a:ext>
              </a:extLst>
            </p:cNvPr>
            <p:cNvGrpSpPr/>
            <p:nvPr/>
          </p:nvGrpSpPr>
          <p:grpSpPr>
            <a:xfrm>
              <a:off x="228600" y="4648200"/>
              <a:ext cx="3899651" cy="1828800"/>
              <a:chOff x="2866955" y="4648200"/>
              <a:chExt cx="3899651" cy="1828800"/>
            </a:xfrm>
          </p:grpSpPr>
          <p:pic>
            <p:nvPicPr>
              <p:cNvPr id="45" name="Picture 2">
                <a:extLst>
                  <a:ext uri="{FF2B5EF4-FFF2-40B4-BE49-F238E27FC236}">
                    <a16:creationId xmlns:a16="http://schemas.microsoft.com/office/drawing/2014/main" id="{ACA5AE9D-EEF2-6B43-B96E-0B53EAD4E5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56717" y="5334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6" name="Picture 2">
                <a:extLst>
                  <a:ext uri="{FF2B5EF4-FFF2-40B4-BE49-F238E27FC236}">
                    <a16:creationId xmlns:a16="http://schemas.microsoft.com/office/drawing/2014/main" id="{D6065332-0798-4741-89AA-D4AC85278A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28317" y="5334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7" name="Picture 2">
                <a:extLst>
                  <a:ext uri="{FF2B5EF4-FFF2-40B4-BE49-F238E27FC236}">
                    <a16:creationId xmlns:a16="http://schemas.microsoft.com/office/drawing/2014/main" id="{B5D6B66A-3F4F-8B4B-9643-DDBD947F934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35083" y="46482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8" name="Picture 2">
                <a:extLst>
                  <a:ext uri="{FF2B5EF4-FFF2-40B4-BE49-F238E27FC236}">
                    <a16:creationId xmlns:a16="http://schemas.microsoft.com/office/drawing/2014/main" id="{1A0F4C56-D33D-E941-8E30-3C949AFB57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38800" y="59436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9" name="Picture 2">
                <a:extLst>
                  <a:ext uri="{FF2B5EF4-FFF2-40B4-BE49-F238E27FC236}">
                    <a16:creationId xmlns:a16="http://schemas.microsoft.com/office/drawing/2014/main" id="{D90D4825-5C6F-C346-B9BB-6628C92521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2400" y="5334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0" name="Picture 2">
                <a:extLst>
                  <a:ext uri="{FF2B5EF4-FFF2-40B4-BE49-F238E27FC236}">
                    <a16:creationId xmlns:a16="http://schemas.microsoft.com/office/drawing/2014/main" id="{4C5BF68C-57AA-1244-A594-5AB994DE617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1800" y="5334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FEEFCE02-530C-3948-A421-28940D89E223}"/>
                      </a:ext>
                    </a:extLst>
                  </p:cNvPr>
                  <p:cNvSpPr txBox="1"/>
                  <p:nvPr/>
                </p:nvSpPr>
                <p:spPr>
                  <a:xfrm>
                    <a:off x="2866955" y="5486400"/>
                    <a:ext cx="36580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66955" y="5486400"/>
                    <a:ext cx="365805" cy="369332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014FC49B-C944-6347-987F-5FFA3C027F78}"/>
                      </a:ext>
                    </a:extLst>
                  </p:cNvPr>
                  <p:cNvSpPr txBox="1"/>
                  <p:nvPr/>
                </p:nvSpPr>
                <p:spPr>
                  <a:xfrm>
                    <a:off x="3886200" y="5486400"/>
                    <a:ext cx="3658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5486400"/>
                    <a:ext cx="365806" cy="369332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24A2C447-4A99-7645-B95F-271FCA631614}"/>
                      </a:ext>
                    </a:extLst>
                  </p:cNvPr>
                  <p:cNvSpPr txBox="1"/>
                  <p:nvPr/>
                </p:nvSpPr>
                <p:spPr>
                  <a:xfrm>
                    <a:off x="4815794" y="5486400"/>
                    <a:ext cx="3658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5794" y="5486400"/>
                    <a:ext cx="365806" cy="369332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 t="-8197" r="-21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E8B34B06-CD21-FC4B-BD66-6B354094A5D7}"/>
                      </a:ext>
                    </a:extLst>
                  </p:cNvPr>
                  <p:cNvSpPr txBox="1"/>
                  <p:nvPr/>
                </p:nvSpPr>
                <p:spPr>
                  <a:xfrm>
                    <a:off x="5486400" y="6107668"/>
                    <a:ext cx="3658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6400" y="6107668"/>
                    <a:ext cx="365806" cy="369332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 t="-8197" r="-21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BA7F870A-1DF3-3D47-9A3D-D053B8F1C48E}"/>
                      </a:ext>
                    </a:extLst>
                  </p:cNvPr>
                  <p:cNvSpPr txBox="1"/>
                  <p:nvPr/>
                </p:nvSpPr>
                <p:spPr>
                  <a:xfrm>
                    <a:off x="6400800" y="5193268"/>
                    <a:ext cx="3658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2" name="TextBox 7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00800" y="5193268"/>
                    <a:ext cx="365806" cy="369332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 t="-8197" r="-21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8" name="Arc 57">
            <a:extLst>
              <a:ext uri="{FF2B5EF4-FFF2-40B4-BE49-F238E27FC236}">
                <a16:creationId xmlns:a16="http://schemas.microsoft.com/office/drawing/2014/main" id="{628D83D3-F8FF-504E-B65B-7F7251A21E7F}"/>
              </a:ext>
            </a:extLst>
          </p:cNvPr>
          <p:cNvSpPr/>
          <p:nvPr/>
        </p:nvSpPr>
        <p:spPr>
          <a:xfrm>
            <a:off x="5029200" y="5017532"/>
            <a:ext cx="2377394" cy="1535668"/>
          </a:xfrm>
          <a:prstGeom prst="arc">
            <a:avLst>
              <a:gd name="adj1" fmla="val 12271239"/>
              <a:gd name="adj2" fmla="val 20141311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E4BBE1A-1719-F24C-A82E-FB92AF07CF36}"/>
              </a:ext>
            </a:extLst>
          </p:cNvPr>
          <p:cNvGrpSpPr/>
          <p:nvPr/>
        </p:nvGrpSpPr>
        <p:grpSpPr>
          <a:xfrm>
            <a:off x="6343511" y="4712732"/>
            <a:ext cx="1520283" cy="1295400"/>
            <a:chOff x="6343511" y="4712732"/>
            <a:chExt cx="1520283" cy="1295400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83205DF-E803-414C-A9B1-301162E01AD5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 flipV="1">
              <a:off x="6344335" y="4712732"/>
              <a:ext cx="1515742" cy="647089"/>
            </a:xfrm>
            <a:prstGeom prst="line">
              <a:avLst/>
            </a:prstGeom>
            <a:ln w="19050"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863D26A-F38B-E847-9761-050D6A1DBD4A}"/>
                </a:ext>
              </a:extLst>
            </p:cNvPr>
            <p:cNvCxnSpPr>
              <a:stCxn id="49" idx="3"/>
              <a:endCxn id="48" idx="1"/>
            </p:cNvCxnSpPr>
            <p:nvPr/>
          </p:nvCxnSpPr>
          <p:spPr>
            <a:xfrm>
              <a:off x="6343511" y="5398532"/>
              <a:ext cx="1520283" cy="609600"/>
            </a:xfrm>
            <a:prstGeom prst="line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51A5FBF-3B07-0F4B-AFDF-3A7F62E7C3B6}"/>
              </a:ext>
            </a:extLst>
          </p:cNvPr>
          <p:cNvGrpSpPr/>
          <p:nvPr/>
        </p:nvGrpSpPr>
        <p:grpSpPr>
          <a:xfrm>
            <a:off x="7315200" y="4739481"/>
            <a:ext cx="1238111" cy="659051"/>
            <a:chOff x="7315200" y="4739481"/>
            <a:chExt cx="1238111" cy="659051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7802DDA-D85D-EF48-8F5F-9E4ABB1F6A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15200" y="4739481"/>
              <a:ext cx="625722" cy="594519"/>
            </a:xfrm>
            <a:prstGeom prst="line">
              <a:avLst/>
            </a:prstGeom>
            <a:ln w="19050"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05CE3E9-1D4F-A74A-9AF6-14B9211A4AA2}"/>
                </a:ext>
              </a:extLst>
            </p:cNvPr>
            <p:cNvCxnSpPr/>
            <p:nvPr/>
          </p:nvCxnSpPr>
          <p:spPr>
            <a:xfrm>
              <a:off x="7330394" y="5398532"/>
              <a:ext cx="1222917" cy="0"/>
            </a:xfrm>
            <a:prstGeom prst="line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A79642B-D039-DC4B-B4A4-454E17469251}"/>
              </a:ext>
            </a:extLst>
          </p:cNvPr>
          <p:cNvCxnSpPr/>
          <p:nvPr/>
        </p:nvCxnSpPr>
        <p:spPr>
          <a:xfrm flipH="1">
            <a:off x="8019911" y="5474732"/>
            <a:ext cx="611459" cy="533400"/>
          </a:xfrm>
          <a:prstGeom prst="line">
            <a:avLst/>
          </a:prstGeom>
          <a:ln w="19050"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9FD3FBB-7095-7942-A684-924A17287771}"/>
              </a:ext>
            </a:extLst>
          </p:cNvPr>
          <p:cNvCxnSpPr/>
          <p:nvPr/>
        </p:nvCxnSpPr>
        <p:spPr>
          <a:xfrm>
            <a:off x="1480162" y="5410200"/>
            <a:ext cx="838200" cy="0"/>
          </a:xfrm>
          <a:prstGeom prst="line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394746A-764B-0640-BAE3-4F323C643367}"/>
              </a:ext>
            </a:extLst>
          </p:cNvPr>
          <p:cNvCxnSpPr/>
          <p:nvPr/>
        </p:nvCxnSpPr>
        <p:spPr>
          <a:xfrm>
            <a:off x="485845" y="5410200"/>
            <a:ext cx="838200" cy="0"/>
          </a:xfrm>
          <a:prstGeom prst="line">
            <a:avLst/>
          </a:prstGeom>
          <a:ln w="1905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615348E-1A1F-DD4A-A533-4A080399E6FC}"/>
              </a:ext>
            </a:extLst>
          </p:cNvPr>
          <p:cNvCxnSpPr/>
          <p:nvPr/>
        </p:nvCxnSpPr>
        <p:spPr>
          <a:xfrm>
            <a:off x="3062720" y="4800600"/>
            <a:ext cx="3717" cy="1143000"/>
          </a:xfrm>
          <a:prstGeom prst="line">
            <a:avLst/>
          </a:prstGeom>
          <a:ln w="190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948F267-2A02-974B-9FAC-6EACC8D3CBDE}"/>
              </a:ext>
            </a:extLst>
          </p:cNvPr>
          <p:cNvCxnSpPr/>
          <p:nvPr/>
        </p:nvCxnSpPr>
        <p:spPr>
          <a:xfrm>
            <a:off x="2383489" y="5474732"/>
            <a:ext cx="604024" cy="533400"/>
          </a:xfrm>
          <a:prstGeom prst="line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81E9024-FC3C-A04C-837C-29FC52A6913A}"/>
              </a:ext>
            </a:extLst>
          </p:cNvPr>
          <p:cNvCxnSpPr/>
          <p:nvPr/>
        </p:nvCxnSpPr>
        <p:spPr>
          <a:xfrm>
            <a:off x="3146482" y="4724400"/>
            <a:ext cx="615176" cy="609600"/>
          </a:xfrm>
          <a:prstGeom prst="line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Arc 74">
            <a:extLst>
              <a:ext uri="{FF2B5EF4-FFF2-40B4-BE49-F238E27FC236}">
                <a16:creationId xmlns:a16="http://schemas.microsoft.com/office/drawing/2014/main" id="{5509CF3C-F587-4644-8C05-DD4DAD72A0BE}"/>
              </a:ext>
            </a:extLst>
          </p:cNvPr>
          <p:cNvSpPr/>
          <p:nvPr/>
        </p:nvSpPr>
        <p:spPr>
          <a:xfrm>
            <a:off x="2514600" y="4673840"/>
            <a:ext cx="1258535" cy="1193560"/>
          </a:xfrm>
          <a:prstGeom prst="arc">
            <a:avLst>
              <a:gd name="adj1" fmla="val 16200000"/>
              <a:gd name="adj2" fmla="val 353743"/>
            </a:avLst>
          </a:prstGeom>
          <a:ln w="1587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911A0CE-1C3A-254B-84C5-C42671646DC6}"/>
                  </a:ext>
                </a:extLst>
              </p:cNvPr>
              <p:cNvSpPr txBox="1"/>
              <p:nvPr/>
            </p:nvSpPr>
            <p:spPr>
              <a:xfrm>
                <a:off x="1905508" y="6308543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</m:oMath>
                  </m:oMathPara>
                </a14:m>
                <a:endParaRPr lang="en-US" b="1" i="1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911A0CE-1C3A-254B-84C5-C42671646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508" y="6308543"/>
                <a:ext cx="393056" cy="369332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646A593-33A5-F41E-9E18-A883A33964BA}"/>
              </a:ext>
            </a:extLst>
          </p:cNvPr>
          <p:cNvCxnSpPr/>
          <p:nvPr/>
        </p:nvCxnSpPr>
        <p:spPr>
          <a:xfrm>
            <a:off x="7930701" y="4788932"/>
            <a:ext cx="3717" cy="1143000"/>
          </a:xfrm>
          <a:prstGeom prst="line">
            <a:avLst/>
          </a:prstGeom>
          <a:ln w="190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3FAB44D-E3CA-D226-6073-460C217CF96C}"/>
                  </a:ext>
                </a:extLst>
              </p:cNvPr>
              <p:cNvSpPr txBox="1"/>
              <p:nvPr/>
            </p:nvSpPr>
            <p:spPr>
              <a:xfrm>
                <a:off x="7543800" y="3048000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b="1" i="1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3FAB44D-E3CA-D226-6073-460C217CF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3048000"/>
                <a:ext cx="404277" cy="369332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loud Callout 55">
                <a:extLst>
                  <a:ext uri="{FF2B5EF4-FFF2-40B4-BE49-F238E27FC236}">
                    <a16:creationId xmlns:a16="http://schemas.microsoft.com/office/drawing/2014/main" id="{278A93A4-F23D-6240-0DAD-A4115267D7E9}"/>
                  </a:ext>
                </a:extLst>
              </p:cNvPr>
              <p:cNvSpPr/>
              <p:nvPr/>
            </p:nvSpPr>
            <p:spPr>
              <a:xfrm>
                <a:off x="4468447" y="4773125"/>
                <a:ext cx="4888250" cy="1328562"/>
              </a:xfrm>
              <a:prstGeom prst="cloudCallout">
                <a:avLst>
                  <a:gd name="adj1" fmla="val -23217"/>
                  <a:gd name="adj2" fmla="val 8544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can we interpret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i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as </a:t>
                </a:r>
                <a:r>
                  <a:rPr lang="en-US" b="1" u="sng" dirty="0">
                    <a:solidFill>
                      <a:schemeClr val="tx1"/>
                    </a:solidFill>
                  </a:rPr>
                  <a:t>adjacency list </a:t>
                </a:r>
                <a:r>
                  <a:rPr lang="en-US" dirty="0">
                    <a:solidFill>
                      <a:schemeClr val="tx1"/>
                    </a:solidFill>
                  </a:rPr>
                  <a:t>of a graph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>
          <p:sp>
            <p:nvSpPr>
              <p:cNvPr id="37" name="Cloud Callout 55">
                <a:extLst>
                  <a:ext uri="{FF2B5EF4-FFF2-40B4-BE49-F238E27FC236}">
                    <a16:creationId xmlns:a16="http://schemas.microsoft.com/office/drawing/2014/main" id="{278A93A4-F23D-6240-0DAD-A4115267D7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447" y="4773125"/>
                <a:ext cx="4888250" cy="1328562"/>
              </a:xfrm>
              <a:prstGeom prst="cloudCallout">
                <a:avLst>
                  <a:gd name="adj1" fmla="val -23217"/>
                  <a:gd name="adj2" fmla="val 85442"/>
                </a:avLst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loud Callout 55">
                <a:extLst>
                  <a:ext uri="{FF2B5EF4-FFF2-40B4-BE49-F238E27FC236}">
                    <a16:creationId xmlns:a16="http://schemas.microsoft.com/office/drawing/2014/main" id="{E51644D7-A6D6-4721-5122-61E6A0344F06}"/>
                  </a:ext>
                </a:extLst>
              </p:cNvPr>
              <p:cNvSpPr/>
              <p:nvPr/>
            </p:nvSpPr>
            <p:spPr>
              <a:xfrm>
                <a:off x="2987513" y="6080955"/>
                <a:ext cx="4825386" cy="736360"/>
              </a:xfrm>
              <a:prstGeom prst="cloudCallout">
                <a:avLst>
                  <a:gd name="adj1" fmla="val -23217"/>
                  <a:gd name="adj2" fmla="val 8544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if we add the missing edges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?</a:t>
                </a:r>
              </a:p>
            </p:txBody>
          </p:sp>
        </mc:Choice>
        <mc:Fallback>
          <p:sp>
            <p:nvSpPr>
              <p:cNvPr id="38" name="Cloud Callout 55">
                <a:extLst>
                  <a:ext uri="{FF2B5EF4-FFF2-40B4-BE49-F238E27FC236}">
                    <a16:creationId xmlns:a16="http://schemas.microsoft.com/office/drawing/2014/main" id="{E51644D7-A6D6-4721-5122-61E6A0344F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513" y="6080955"/>
                <a:ext cx="4825386" cy="736360"/>
              </a:xfrm>
              <a:prstGeom prst="cloudCallout">
                <a:avLst>
                  <a:gd name="adj1" fmla="val -23217"/>
                  <a:gd name="adj2" fmla="val 85442"/>
                </a:avLst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777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3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8" grpId="0" animBg="1"/>
      <p:bldP spid="37" grpId="0" animBg="1"/>
      <p:bldP spid="37" grpId="1" animBg="1"/>
      <p:bldP spid="38" grpId="0" animBg="1"/>
      <p:bldP spid="3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4" name="Equal 43"/>
          <p:cNvSpPr/>
          <p:nvPr/>
        </p:nvSpPr>
        <p:spPr>
          <a:xfrm>
            <a:off x="5638800" y="1600200"/>
            <a:ext cx="457200" cy="609600"/>
          </a:xfrm>
          <a:prstGeom prst="mathEqual">
            <a:avLst>
              <a:gd name="adj1" fmla="val 11615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543800" y="3124200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b="1" i="1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3124200"/>
                <a:ext cx="40427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9C7A9696-E5C9-D1E7-0FF4-CB1A13084B5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200" y="762000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{306799F8-075E-4A3A-A7F6-7FBC6576F1A4}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9C7A9696-E5C9-D1E7-0FF4-CB1A13084B5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200" y="762000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{306799F8-075E-4A3A-A7F6-7FBC6576F1A4}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6"/>
                          <a:stretch>
                            <a:fillRect l="-12698" t="-6667" r="-14286" b="-5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6"/>
                          <a:stretch>
                            <a:fillRect l="-12698" t="-106667" r="-14286" b="-4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6"/>
                          <a:stretch>
                            <a:fillRect l="-12698" t="-206667" r="-14286" b="-3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6"/>
                          <a:stretch>
                            <a:fillRect l="-12698" t="-306667" r="-14286" b="-2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6"/>
                          <a:stretch>
                            <a:fillRect l="-12698" t="-406667" r="-14286" b="-1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6"/>
                          <a:stretch>
                            <a:fillRect l="-12698" t="-506667" r="-14286" b="-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2C1CA2F2-318E-1C90-B711-5A9B1F22E4E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67780" y="304800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3679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2C1CA2F2-318E-1C90-B711-5A9B1F22E4E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67780" y="304800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3679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7"/>
                          <a:stretch>
                            <a:fillRect l="-1639" t="-3175" r="-498361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7"/>
                          <a:stretch>
                            <a:fillRect l="-103333" t="-3175" r="-406667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7"/>
                          <a:stretch>
                            <a:fillRect l="-200000" t="-3175" r="-300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7"/>
                          <a:stretch>
                            <a:fillRect l="-305000" t="-3175" r="-205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7"/>
                          <a:stretch>
                            <a:fillRect l="-398361" t="-3175" r="-101639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7"/>
                          <a:stretch>
                            <a:fillRect l="-506667" t="-3175" r="-3333" b="-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7" name="Multiply 40">
            <a:extLst>
              <a:ext uri="{FF2B5EF4-FFF2-40B4-BE49-F238E27FC236}">
                <a16:creationId xmlns:a16="http://schemas.microsoft.com/office/drawing/2014/main" id="{5F01895B-BE7F-54F9-8C9F-EB6277B97714}"/>
              </a:ext>
            </a:extLst>
          </p:cNvPr>
          <p:cNvSpPr/>
          <p:nvPr/>
        </p:nvSpPr>
        <p:spPr>
          <a:xfrm>
            <a:off x="2743200" y="15240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2F38FF7-1268-08CF-D4A1-2B9B6D6564FA}"/>
                  </a:ext>
                </a:extLst>
              </p:cNvPr>
              <p:cNvSpPr txBox="1"/>
              <p:nvPr/>
            </p:nvSpPr>
            <p:spPr>
              <a:xfrm>
                <a:off x="1276072" y="3059668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b="1" i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2F38FF7-1268-08CF-D4A1-2B9B6D656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072" y="3059668"/>
                <a:ext cx="389850" cy="3693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C2695A1-8071-3C68-00C0-63C3028F6D88}"/>
                  </a:ext>
                </a:extLst>
              </p:cNvPr>
              <p:cNvSpPr txBox="1"/>
              <p:nvPr/>
            </p:nvSpPr>
            <p:spPr>
              <a:xfrm>
                <a:off x="4324072" y="3048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b="1" i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C2695A1-8071-3C68-00C0-63C3028F6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072" y="3048000"/>
                <a:ext cx="389850" cy="369332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Content Placeholder 3">
                <a:extLst>
                  <a:ext uri="{FF2B5EF4-FFF2-40B4-BE49-F238E27FC236}">
                    <a16:creationId xmlns:a16="http://schemas.microsoft.com/office/drawing/2014/main" id="{7861762F-248B-9585-DCE8-E0B0606D8A9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56576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Content Placeholder 3">
                <a:extLst>
                  <a:ext uri="{FF2B5EF4-FFF2-40B4-BE49-F238E27FC236}">
                    <a16:creationId xmlns:a16="http://schemas.microsoft.com/office/drawing/2014/main" id="{7861762F-248B-9585-DCE8-E0B0606D8A9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56576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448" t="-3448" r="-506897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03448" t="-3448" r="-406897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96667" t="-3448" r="-293333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06897" t="-3448" r="-203448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406897" t="-3448" r="-103448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506897" t="-3448" r="-3448" b="-5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448" t="-103448" r="-506897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03448" t="-103448" r="-406897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96667" t="-103448" r="-293333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06897" t="-103448" r="-203448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406897" t="-103448" r="-103448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506897" t="-103448" r="-3448" b="-4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448" t="-203448" r="-506897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03448" t="-203448" r="-406897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96667" t="-203448" r="-293333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06897" t="-203448" r="-203448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406897" t="-203448" r="-103448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506897" t="-203448" r="-3448" b="-3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448" t="-303448" r="-506897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03448" t="-303448" r="-406897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96667" t="-303448" r="-293333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06897" t="-303448" r="-203448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406897" t="-303448" r="-103448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506897" t="-303448" r="-3448" b="-2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448" t="-403448" r="-506897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03448" t="-403448" r="-406897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96667" t="-403448" r="-293333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06897" t="-403448" r="-203448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406897" t="-403448" r="-103448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506897" t="-403448" r="-3448" b="-1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448" t="-503448" r="-5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03448" t="-503448" r="-4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96667" t="-503448" r="-293333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06897" t="-503448" r="-203448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406897" t="-503448" r="-103448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506897" t="-503448" r="-3448" b="-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Content Placeholder 3">
                <a:extLst>
                  <a:ext uri="{FF2B5EF4-FFF2-40B4-BE49-F238E27FC236}">
                    <a16:creationId xmlns:a16="http://schemas.microsoft.com/office/drawing/2014/main" id="{3648FD93-6DE9-4978-242C-DE95E5400ABD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35280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Content Placeholder 3">
                <a:extLst>
                  <a:ext uri="{FF2B5EF4-FFF2-40B4-BE49-F238E27FC236}">
                    <a16:creationId xmlns:a16="http://schemas.microsoft.com/office/drawing/2014/main" id="{3648FD93-6DE9-4978-242C-DE95E5400ABD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35280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448" t="-3448" r="-506897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103448" t="-3448" r="-406897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203448" t="-3448" r="-306897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03448" t="-3448" r="-206897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403448" t="-3448" r="-106897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503448" t="-3448" r="-6897" b="-5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448" t="-103448" r="-506897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103448" t="-103448" r="-406897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203448" t="-103448" r="-306897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03448" t="-103448" r="-206897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403448" t="-103448" r="-106897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503448" t="-103448" r="-6897" b="-4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448" t="-203448" r="-506897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103448" t="-203448" r="-406897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203448" t="-203448" r="-306897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03448" t="-203448" r="-206897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403448" t="-203448" r="-106897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503448" t="-203448" r="-6897" b="-3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448" t="-303448" r="-506897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103448" t="-303448" r="-406897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203448" t="-303448" r="-306897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03448" t="-303448" r="-206897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403448" t="-303448" r="-106897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503448" t="-303448" r="-6897" b="-2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448" t="-403448" r="-506897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103448" t="-403448" r="-406897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203448" t="-403448" r="-306897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03448" t="-403448" r="-206897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403448" t="-403448" r="-106897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503448" t="-403448" r="-6897" b="-1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448" t="-503448" r="-5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103448" t="-503448" r="-4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203448" t="-503448" r="-3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03448" t="-503448" r="-2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403448" t="-503448" r="-1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503448" t="-503448" r="-6897" b="-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Table 31">
                <a:extLst>
                  <a:ext uri="{FF2B5EF4-FFF2-40B4-BE49-F238E27FC236}">
                    <a16:creationId xmlns:a16="http://schemas.microsoft.com/office/drawing/2014/main" id="{07C3EBD0-9E01-3BDF-2FB0-66BD1E13AF5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216042" y="762000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{306799F8-075E-4A3A-A7F6-7FBC6576F1A4}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Table 31">
                <a:extLst>
                  <a:ext uri="{FF2B5EF4-FFF2-40B4-BE49-F238E27FC236}">
                    <a16:creationId xmlns:a16="http://schemas.microsoft.com/office/drawing/2014/main" id="{07C3EBD0-9E01-3BDF-2FB0-66BD1E13AF5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6115981"/>
                  </p:ext>
                </p:extLst>
              </p:nvPr>
            </p:nvGraphicFramePr>
            <p:xfrm>
              <a:off x="6216042" y="762000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{306799F8-075E-4A3A-A7F6-7FBC6576F1A4}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10938" t="-6667" r="-12500" b="-5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10938" t="-106667" r="-12500" b="-4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10938" t="-206667" r="-12500" b="-3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10938" t="-306667" r="-12500" b="-2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10938" t="-406667" r="-12500" b="-1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10938" t="-506667" r="-12500" b="-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le 32">
                <a:extLst>
                  <a:ext uri="{FF2B5EF4-FFF2-40B4-BE49-F238E27FC236}">
                    <a16:creationId xmlns:a16="http://schemas.microsoft.com/office/drawing/2014/main" id="{4503BFD4-5ADB-9478-D481-FDCFD368F17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707622" y="304800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3679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le 32">
                <a:extLst>
                  <a:ext uri="{FF2B5EF4-FFF2-40B4-BE49-F238E27FC236}">
                    <a16:creationId xmlns:a16="http://schemas.microsoft.com/office/drawing/2014/main" id="{4503BFD4-5ADB-9478-D481-FDCFD368F1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4548446"/>
                  </p:ext>
                </p:extLst>
              </p:nvPr>
            </p:nvGraphicFramePr>
            <p:xfrm>
              <a:off x="6707622" y="304800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3679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3"/>
                          <a:stretch>
                            <a:fillRect l="-1639" t="-3175" r="-498361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3"/>
                          <a:stretch>
                            <a:fillRect l="-103333" t="-3175" r="-406667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3"/>
                          <a:stretch>
                            <a:fillRect l="-200000" t="-3175" r="-300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3"/>
                          <a:stretch>
                            <a:fillRect l="-305000" t="-3175" r="-205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3"/>
                          <a:stretch>
                            <a:fillRect l="-398361" t="-3175" r="-101639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3"/>
                          <a:stretch>
                            <a:fillRect l="-506667" t="-3175" r="-3333" b="-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AA1F357A-456E-734B-893A-2EA689738A03}"/>
              </a:ext>
            </a:extLst>
          </p:cNvPr>
          <p:cNvGrpSpPr/>
          <p:nvPr/>
        </p:nvGrpSpPr>
        <p:grpSpPr>
          <a:xfrm>
            <a:off x="228600" y="4355068"/>
            <a:ext cx="3899651" cy="2121932"/>
            <a:chOff x="228600" y="4355068"/>
            <a:chExt cx="3899651" cy="212193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8635022-0A17-7E9D-D693-0399842FCE0C}"/>
                </a:ext>
              </a:extLst>
            </p:cNvPr>
            <p:cNvGrpSpPr/>
            <p:nvPr/>
          </p:nvGrpSpPr>
          <p:grpSpPr>
            <a:xfrm>
              <a:off x="228600" y="4355068"/>
              <a:ext cx="3899651" cy="2121932"/>
              <a:chOff x="228600" y="4355068"/>
              <a:chExt cx="3899651" cy="21219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24D58871-B013-D76A-1D52-ABA87D1649A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883" y="4355068"/>
                    <a:ext cx="3658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883" y="4355068"/>
                    <a:ext cx="365806" cy="369332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50033943-52E7-B430-9F66-4DAEBA1F178D}"/>
                  </a:ext>
                </a:extLst>
              </p:cNvPr>
              <p:cNvGrpSpPr/>
              <p:nvPr/>
            </p:nvGrpSpPr>
            <p:grpSpPr>
              <a:xfrm>
                <a:off x="228600" y="4648200"/>
                <a:ext cx="3899651" cy="1828800"/>
                <a:chOff x="2866955" y="4648200"/>
                <a:chExt cx="3899651" cy="1828800"/>
              </a:xfrm>
            </p:grpSpPr>
            <p:pic>
              <p:nvPicPr>
                <p:cNvPr id="6" name="Picture 2">
                  <a:extLst>
                    <a:ext uri="{FF2B5EF4-FFF2-40B4-BE49-F238E27FC236}">
                      <a16:creationId xmlns:a16="http://schemas.microsoft.com/office/drawing/2014/main" id="{E86BD420-7478-4C9C-0DF3-34A186E9925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56717" y="5334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4186ED0E-1DA0-55CA-98DC-D16F8DAF34C4}"/>
                    </a:ext>
                  </a:extLst>
                </p:cNvPr>
                <p:cNvCxnSpPr>
                  <a:stCxn id="6" idx="0"/>
                  <a:endCxn id="9" idx="1"/>
                </p:cNvCxnSpPr>
                <p:nvPr/>
              </p:nvCxnSpPr>
              <p:spPr>
                <a:xfrm flipV="1">
                  <a:off x="5034776" y="4724400"/>
                  <a:ext cx="600307" cy="609600"/>
                </a:xfrm>
                <a:prstGeom prst="line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8" name="Picture 2">
                  <a:extLst>
                    <a:ext uri="{FF2B5EF4-FFF2-40B4-BE49-F238E27FC236}">
                      <a16:creationId xmlns:a16="http://schemas.microsoft.com/office/drawing/2014/main" id="{7E670898-177A-5645-4605-9EBEBB7BB4C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28317" y="5334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9" name="Picture 2">
                  <a:extLst>
                    <a:ext uri="{FF2B5EF4-FFF2-40B4-BE49-F238E27FC236}">
                      <a16:creationId xmlns:a16="http://schemas.microsoft.com/office/drawing/2014/main" id="{033344FC-8C9A-E9F9-DA5D-559179BAE6A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35083" y="46482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" name="Picture 2">
                  <a:extLst>
                    <a:ext uri="{FF2B5EF4-FFF2-40B4-BE49-F238E27FC236}">
                      <a16:creationId xmlns:a16="http://schemas.microsoft.com/office/drawing/2014/main" id="{15C85396-90E0-47D6-9471-14351EE5D1E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38800" y="59436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8B56E7E0-9BB1-08AA-F980-6364D78185C3}"/>
                    </a:ext>
                  </a:extLst>
                </p:cNvPr>
                <p:cNvCxnSpPr>
                  <a:stCxn id="9" idx="3"/>
                  <a:endCxn id="8" idx="0"/>
                </p:cNvCxnSpPr>
                <p:nvPr/>
              </p:nvCxnSpPr>
              <p:spPr>
                <a:xfrm>
                  <a:off x="5791200" y="4724400"/>
                  <a:ext cx="615176" cy="609600"/>
                </a:xfrm>
                <a:prstGeom prst="line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DB3D53B9-15F3-F574-3488-C9420C79C9B4}"/>
                    </a:ext>
                  </a:extLst>
                </p:cNvPr>
                <p:cNvCxnSpPr>
                  <a:stCxn id="6" idx="2"/>
                  <a:endCxn id="10" idx="1"/>
                </p:cNvCxnSpPr>
                <p:nvPr/>
              </p:nvCxnSpPr>
              <p:spPr>
                <a:xfrm>
                  <a:off x="5034776" y="5486400"/>
                  <a:ext cx="604024" cy="533400"/>
                </a:xfrm>
                <a:prstGeom prst="line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44A9D68A-4C88-5B1E-33B8-4A73D2F6BA36}"/>
                    </a:ext>
                  </a:extLst>
                </p:cNvPr>
                <p:cNvCxnSpPr>
                  <a:cxnSpLocks/>
                  <a:stCxn id="10" idx="3"/>
                  <a:endCxn id="8" idx="2"/>
                </p:cNvCxnSpPr>
                <p:nvPr/>
              </p:nvCxnSpPr>
              <p:spPr>
                <a:xfrm flipV="1">
                  <a:off x="5794917" y="5486400"/>
                  <a:ext cx="611459" cy="533400"/>
                </a:xfrm>
                <a:prstGeom prst="line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4" name="Picture 2">
                  <a:extLst>
                    <a:ext uri="{FF2B5EF4-FFF2-40B4-BE49-F238E27FC236}">
                      <a16:creationId xmlns:a16="http://schemas.microsoft.com/office/drawing/2014/main" id="{32F4183A-D4AB-B381-B5D9-634B336117C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62400" y="5334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5" name="Picture 2">
                  <a:extLst>
                    <a:ext uri="{FF2B5EF4-FFF2-40B4-BE49-F238E27FC236}">
                      <a16:creationId xmlns:a16="http://schemas.microsoft.com/office/drawing/2014/main" id="{A5EC3534-5E56-4947-ADBF-077BAED19D7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71800" y="5334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430C2B40-C92A-B14E-20DA-ACE30D8D19A5}"/>
                    </a:ext>
                  </a:extLst>
                </p:cNvPr>
                <p:cNvCxnSpPr>
                  <a:endCxn id="6" idx="1"/>
                </p:cNvCxnSpPr>
                <p:nvPr/>
              </p:nvCxnSpPr>
              <p:spPr>
                <a:xfrm>
                  <a:off x="4118517" y="5410200"/>
                  <a:ext cx="838200" cy="0"/>
                </a:xfrm>
                <a:prstGeom prst="line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20B9B560-CF59-1C85-3A18-B7C6B914D2BD}"/>
                    </a:ext>
                  </a:extLst>
                </p:cNvPr>
                <p:cNvCxnSpPr/>
                <p:nvPr/>
              </p:nvCxnSpPr>
              <p:spPr>
                <a:xfrm>
                  <a:off x="3124200" y="5410200"/>
                  <a:ext cx="838200" cy="0"/>
                </a:xfrm>
                <a:prstGeom prst="line">
                  <a:avLst/>
                </a:prstGeom>
                <a:ln w="19050">
                  <a:headEnd type="none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B4E9FDFA-2160-2BAC-D663-46E60D120762}"/>
                    </a:ext>
                  </a:extLst>
                </p:cNvPr>
                <p:cNvCxnSpPr>
                  <a:stCxn id="9" idx="2"/>
                  <a:endCxn id="10" idx="0"/>
                </p:cNvCxnSpPr>
                <p:nvPr/>
              </p:nvCxnSpPr>
              <p:spPr>
                <a:xfrm>
                  <a:off x="5713142" y="4800600"/>
                  <a:ext cx="3717" cy="1143000"/>
                </a:xfrm>
                <a:prstGeom prst="line">
                  <a:avLst/>
                </a:prstGeom>
                <a:ln w="19050">
                  <a:headEnd type="arrow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F9D75FF4-8B22-DDBF-D5B4-84E73E5ABFE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66955" y="5486400"/>
                      <a:ext cx="36580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1" name="TextBox 3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66955" y="5486400"/>
                      <a:ext cx="365805" cy="369332"/>
                    </a:xfrm>
                    <a:prstGeom prst="rect">
                      <a:avLst/>
                    </a:prstGeom>
                    <a:blipFill rotWithShape="1">
                      <a:blip r:embed="rId32"/>
                      <a:stretch>
                        <a:fillRect t="-8197" r="-21667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0243C466-0993-F5CB-4DEC-6679A54AC5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86200" y="5486400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2" name="TextBox 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86200" y="5486400"/>
                      <a:ext cx="365806" cy="369332"/>
                    </a:xfrm>
                    <a:prstGeom prst="rect">
                      <a:avLst/>
                    </a:prstGeom>
                    <a:blipFill rotWithShape="1">
                      <a:blip r:embed="rId33"/>
                      <a:stretch>
                        <a:fillRect t="-8197" r="-21667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70DB17AD-B2C2-1A1C-2654-FAE48F3B5A8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15794" y="5486400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3" name="TextBox 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15794" y="5486400"/>
                      <a:ext cx="365806" cy="369332"/>
                    </a:xfrm>
                    <a:prstGeom prst="rect">
                      <a:avLst/>
                    </a:prstGeom>
                    <a:blipFill rotWithShape="1">
                      <a:blip r:embed="rId34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B95F30E3-D018-47D4-1FEA-6D2D6B4BC06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86400" y="6107668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5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5" name="TextBox 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86400" y="6107668"/>
                      <a:ext cx="365806" cy="369332"/>
                    </a:xfrm>
                    <a:prstGeom prst="rect">
                      <a:avLst/>
                    </a:prstGeom>
                    <a:blipFill rotWithShape="1">
                      <a:blip r:embed="rId35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6908119A-9032-A295-8770-6F0B49896C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00800" y="5193268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6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6" name="TextBox 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00800" y="5193268"/>
                      <a:ext cx="365806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DC0ED89F-1920-7106-BD3C-00B45AF7DBBC}"/>
                </a:ext>
              </a:extLst>
            </p:cNvPr>
            <p:cNvSpPr/>
            <p:nvPr/>
          </p:nvSpPr>
          <p:spPr>
            <a:xfrm>
              <a:off x="2520963" y="4673840"/>
              <a:ext cx="1258535" cy="1193560"/>
            </a:xfrm>
            <a:prstGeom prst="arc">
              <a:avLst>
                <a:gd name="adj1" fmla="val 16200000"/>
                <a:gd name="adj2" fmla="val 353743"/>
              </a:avLst>
            </a:prstGeom>
            <a:ln w="15875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31619086"/>
                  </p:ext>
                </p:extLst>
              </p:nvPr>
            </p:nvGraphicFramePr>
            <p:xfrm>
              <a:off x="670560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31619086"/>
                  </p:ext>
                </p:extLst>
              </p:nvPr>
            </p:nvGraphicFramePr>
            <p:xfrm>
              <a:off x="670560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3448" t="-3448" r="-506897" b="-5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103448" t="-3448" r="-406897" b="-5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203448" t="-3448" r="-306897" b="-5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303448" t="-3448" r="-206897" b="-5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403448" t="-3448" r="-106897" b="-5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503448" t="-3448" r="-6897" b="-5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3448" t="-103448" r="-506897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103448" t="-103448" r="-406897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203448" t="-103448" r="-306897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303448" t="-103448" r="-206897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403448" t="-103448" r="-106897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503448" t="-103448" r="-6897" b="-4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3448" t="-203448" r="-506897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103448" t="-203448" r="-406897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203448" t="-203448" r="-306897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303448" t="-203448" r="-206897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403448" t="-203448" r="-106897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503448" t="-203448" r="-6897" b="-3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3448" t="-303448" r="-506897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103448" t="-303448" r="-406897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203448" t="-303448" r="-306897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303448" t="-303448" r="-206897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403448" t="-303448" r="-106897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3448" t="-403448" r="-506897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103448" t="-403448" r="-406897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203448" t="-403448" r="-306897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303448" t="-403448" r="-206897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403448" t="-403448" r="-106897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503448" t="-403448" r="-6897" b="-1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3448" t="-503448" r="-506897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103448" t="-503448" r="-406897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203448" t="-503448" r="-306897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403448" t="-503448" r="-106897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503448" t="-503448" r="-6897" b="-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60D998A9-EAE0-724F-BB2F-EDAB65CE3A54}"/>
              </a:ext>
            </a:extLst>
          </p:cNvPr>
          <p:cNvGrpSpPr/>
          <p:nvPr/>
        </p:nvGrpSpPr>
        <p:grpSpPr>
          <a:xfrm>
            <a:off x="5091949" y="4343400"/>
            <a:ext cx="3899651" cy="2121932"/>
            <a:chOff x="228600" y="4355068"/>
            <a:chExt cx="3899651" cy="2121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66D5A8E-4EA2-1441-87B1-8E53B5191E30}"/>
                    </a:ext>
                  </a:extLst>
                </p:cNvPr>
                <p:cNvSpPr txBox="1"/>
                <p:nvPr/>
              </p:nvSpPr>
              <p:spPr>
                <a:xfrm>
                  <a:off x="2891883" y="4355068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1883" y="4355068"/>
                  <a:ext cx="365806" cy="36933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t="-8333" r="-2333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5EE37F3-7304-C548-84CC-A606FAB46E18}"/>
                </a:ext>
              </a:extLst>
            </p:cNvPr>
            <p:cNvGrpSpPr/>
            <p:nvPr/>
          </p:nvGrpSpPr>
          <p:grpSpPr>
            <a:xfrm>
              <a:off x="228600" y="4648200"/>
              <a:ext cx="3899651" cy="1828800"/>
              <a:chOff x="2866955" y="4648200"/>
              <a:chExt cx="3899651" cy="1828800"/>
            </a:xfrm>
          </p:grpSpPr>
          <p:pic>
            <p:nvPicPr>
              <p:cNvPr id="45" name="Picture 2">
                <a:extLst>
                  <a:ext uri="{FF2B5EF4-FFF2-40B4-BE49-F238E27FC236}">
                    <a16:creationId xmlns:a16="http://schemas.microsoft.com/office/drawing/2014/main" id="{ACA5AE9D-EEF2-6B43-B96E-0B53EAD4E5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56717" y="5334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6" name="Picture 2">
                <a:extLst>
                  <a:ext uri="{FF2B5EF4-FFF2-40B4-BE49-F238E27FC236}">
                    <a16:creationId xmlns:a16="http://schemas.microsoft.com/office/drawing/2014/main" id="{D6065332-0798-4741-89AA-D4AC85278A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28317" y="5334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7" name="Picture 2">
                <a:extLst>
                  <a:ext uri="{FF2B5EF4-FFF2-40B4-BE49-F238E27FC236}">
                    <a16:creationId xmlns:a16="http://schemas.microsoft.com/office/drawing/2014/main" id="{B5D6B66A-3F4F-8B4B-9643-DDBD947F934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35083" y="46482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8" name="Picture 2">
                <a:extLst>
                  <a:ext uri="{FF2B5EF4-FFF2-40B4-BE49-F238E27FC236}">
                    <a16:creationId xmlns:a16="http://schemas.microsoft.com/office/drawing/2014/main" id="{1A0F4C56-D33D-E941-8E30-3C949AFB57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38800" y="59436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9" name="Picture 2">
                <a:extLst>
                  <a:ext uri="{FF2B5EF4-FFF2-40B4-BE49-F238E27FC236}">
                    <a16:creationId xmlns:a16="http://schemas.microsoft.com/office/drawing/2014/main" id="{D90D4825-5C6F-C346-B9BB-6628C92521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2400" y="5334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0" name="Picture 2">
                <a:extLst>
                  <a:ext uri="{FF2B5EF4-FFF2-40B4-BE49-F238E27FC236}">
                    <a16:creationId xmlns:a16="http://schemas.microsoft.com/office/drawing/2014/main" id="{4C5BF68C-57AA-1244-A594-5AB994DE617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1800" y="5334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FEEFCE02-530C-3948-A421-28940D89E223}"/>
                      </a:ext>
                    </a:extLst>
                  </p:cNvPr>
                  <p:cNvSpPr txBox="1"/>
                  <p:nvPr/>
                </p:nvSpPr>
                <p:spPr>
                  <a:xfrm>
                    <a:off x="2866955" y="5486400"/>
                    <a:ext cx="36580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66955" y="5486400"/>
                    <a:ext cx="365805" cy="369332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014FC49B-C944-6347-987F-5FFA3C027F78}"/>
                      </a:ext>
                    </a:extLst>
                  </p:cNvPr>
                  <p:cNvSpPr txBox="1"/>
                  <p:nvPr/>
                </p:nvSpPr>
                <p:spPr>
                  <a:xfrm>
                    <a:off x="3886200" y="5486400"/>
                    <a:ext cx="3658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5486400"/>
                    <a:ext cx="365806" cy="369332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24A2C447-4A99-7645-B95F-271FCA631614}"/>
                      </a:ext>
                    </a:extLst>
                  </p:cNvPr>
                  <p:cNvSpPr txBox="1"/>
                  <p:nvPr/>
                </p:nvSpPr>
                <p:spPr>
                  <a:xfrm>
                    <a:off x="4815794" y="5486400"/>
                    <a:ext cx="3658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5794" y="5486400"/>
                    <a:ext cx="365806" cy="369332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 t="-8197" r="-21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E8B34B06-CD21-FC4B-BD66-6B354094A5D7}"/>
                      </a:ext>
                    </a:extLst>
                  </p:cNvPr>
                  <p:cNvSpPr txBox="1"/>
                  <p:nvPr/>
                </p:nvSpPr>
                <p:spPr>
                  <a:xfrm>
                    <a:off x="5486400" y="6107668"/>
                    <a:ext cx="3658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6400" y="6107668"/>
                    <a:ext cx="365806" cy="369332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 t="-8197" r="-21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BA7F870A-1DF3-3D47-9A3D-D053B8F1C48E}"/>
                      </a:ext>
                    </a:extLst>
                  </p:cNvPr>
                  <p:cNvSpPr txBox="1"/>
                  <p:nvPr/>
                </p:nvSpPr>
                <p:spPr>
                  <a:xfrm>
                    <a:off x="6400800" y="5193268"/>
                    <a:ext cx="3658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2" name="TextBox 7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00800" y="5193268"/>
                    <a:ext cx="365806" cy="369332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 t="-8197" r="-21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8" name="Arc 57">
            <a:extLst>
              <a:ext uri="{FF2B5EF4-FFF2-40B4-BE49-F238E27FC236}">
                <a16:creationId xmlns:a16="http://schemas.microsoft.com/office/drawing/2014/main" id="{628D83D3-F8FF-504E-B65B-7F7251A21E7F}"/>
              </a:ext>
            </a:extLst>
          </p:cNvPr>
          <p:cNvSpPr/>
          <p:nvPr/>
        </p:nvSpPr>
        <p:spPr>
          <a:xfrm>
            <a:off x="5029200" y="5017532"/>
            <a:ext cx="2377394" cy="1535668"/>
          </a:xfrm>
          <a:prstGeom prst="arc">
            <a:avLst>
              <a:gd name="adj1" fmla="val 12271239"/>
              <a:gd name="adj2" fmla="val 20141311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51A5FBF-3B07-0F4B-AFDF-3A7F62E7C3B6}"/>
              </a:ext>
            </a:extLst>
          </p:cNvPr>
          <p:cNvGrpSpPr/>
          <p:nvPr/>
        </p:nvGrpSpPr>
        <p:grpSpPr>
          <a:xfrm>
            <a:off x="7315200" y="4739481"/>
            <a:ext cx="1238111" cy="659051"/>
            <a:chOff x="7315200" y="4739481"/>
            <a:chExt cx="1238111" cy="659051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7802DDA-D85D-EF48-8F5F-9E4ABB1F6A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15200" y="4739481"/>
              <a:ext cx="625722" cy="594519"/>
            </a:xfrm>
            <a:prstGeom prst="line">
              <a:avLst/>
            </a:prstGeom>
            <a:ln w="19050"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05CE3E9-1D4F-A74A-9AF6-14B9211A4AA2}"/>
                </a:ext>
              </a:extLst>
            </p:cNvPr>
            <p:cNvCxnSpPr/>
            <p:nvPr/>
          </p:nvCxnSpPr>
          <p:spPr>
            <a:xfrm>
              <a:off x="7330394" y="5398532"/>
              <a:ext cx="1222917" cy="0"/>
            </a:xfrm>
            <a:prstGeom prst="line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A79642B-D039-DC4B-B4A4-454E17469251}"/>
              </a:ext>
            </a:extLst>
          </p:cNvPr>
          <p:cNvCxnSpPr/>
          <p:nvPr/>
        </p:nvCxnSpPr>
        <p:spPr>
          <a:xfrm flipH="1">
            <a:off x="8019911" y="5474732"/>
            <a:ext cx="611459" cy="533400"/>
          </a:xfrm>
          <a:prstGeom prst="line">
            <a:avLst/>
          </a:prstGeom>
          <a:ln w="19050"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2BCFE31-C0AE-3A4F-B658-7E1618D499F1}"/>
              </a:ext>
            </a:extLst>
          </p:cNvPr>
          <p:cNvCxnSpPr/>
          <p:nvPr/>
        </p:nvCxnSpPr>
        <p:spPr>
          <a:xfrm>
            <a:off x="6328317" y="5410200"/>
            <a:ext cx="838200" cy="0"/>
          </a:xfrm>
          <a:prstGeom prst="line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DD0601B-7568-0B46-8C4E-F44A382C824B}"/>
              </a:ext>
            </a:extLst>
          </p:cNvPr>
          <p:cNvCxnSpPr/>
          <p:nvPr/>
        </p:nvCxnSpPr>
        <p:spPr>
          <a:xfrm>
            <a:off x="5334000" y="5410200"/>
            <a:ext cx="838200" cy="0"/>
          </a:xfrm>
          <a:prstGeom prst="line">
            <a:avLst/>
          </a:prstGeom>
          <a:ln w="1905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DF5924C-7CC9-934D-8A2C-3D9DD7804833}"/>
              </a:ext>
            </a:extLst>
          </p:cNvPr>
          <p:cNvCxnSpPr/>
          <p:nvPr/>
        </p:nvCxnSpPr>
        <p:spPr>
          <a:xfrm>
            <a:off x="7924800" y="4800600"/>
            <a:ext cx="3717" cy="1143000"/>
          </a:xfrm>
          <a:prstGeom prst="line">
            <a:avLst/>
          </a:prstGeom>
          <a:ln w="190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767E3FC-7EB7-0944-8F77-189FEA3A9D32}"/>
              </a:ext>
            </a:extLst>
          </p:cNvPr>
          <p:cNvCxnSpPr/>
          <p:nvPr/>
        </p:nvCxnSpPr>
        <p:spPr>
          <a:xfrm>
            <a:off x="7320776" y="5474732"/>
            <a:ext cx="604024" cy="533400"/>
          </a:xfrm>
          <a:prstGeom prst="line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A2AE05B-D378-774A-8A5E-82C3F54A2A3D}"/>
              </a:ext>
            </a:extLst>
          </p:cNvPr>
          <p:cNvCxnSpPr/>
          <p:nvPr/>
        </p:nvCxnSpPr>
        <p:spPr>
          <a:xfrm>
            <a:off x="8023282" y="4774960"/>
            <a:ext cx="615176" cy="609600"/>
          </a:xfrm>
          <a:prstGeom prst="line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Arc 73">
            <a:extLst>
              <a:ext uri="{FF2B5EF4-FFF2-40B4-BE49-F238E27FC236}">
                <a16:creationId xmlns:a16="http://schemas.microsoft.com/office/drawing/2014/main" id="{9874E89C-5F61-5140-B570-B8111BF482DB}"/>
              </a:ext>
            </a:extLst>
          </p:cNvPr>
          <p:cNvSpPr/>
          <p:nvPr/>
        </p:nvSpPr>
        <p:spPr>
          <a:xfrm>
            <a:off x="7391400" y="4724400"/>
            <a:ext cx="1258535" cy="1193560"/>
          </a:xfrm>
          <a:prstGeom prst="arc">
            <a:avLst>
              <a:gd name="adj1" fmla="val 16200000"/>
              <a:gd name="adj2" fmla="val 353743"/>
            </a:avLst>
          </a:prstGeom>
          <a:ln w="1587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D9AB986-7248-0D44-A266-B1E0FA825213}"/>
                  </a:ext>
                </a:extLst>
              </p:cNvPr>
              <p:cNvSpPr txBox="1"/>
              <p:nvPr/>
            </p:nvSpPr>
            <p:spPr>
              <a:xfrm>
                <a:off x="7379344" y="6400800"/>
                <a:ext cx="503599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i="1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D9AB986-7248-0D44-A266-B1E0FA825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9344" y="6400800"/>
                <a:ext cx="503599" cy="375552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6056CF8-75D0-3542-9833-D1B943468D1D}"/>
                  </a:ext>
                </a:extLst>
              </p:cNvPr>
              <p:cNvSpPr txBox="1"/>
              <p:nvPr/>
            </p:nvSpPr>
            <p:spPr>
              <a:xfrm>
                <a:off x="1905508" y="6308543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</m:oMath>
                  </m:oMathPara>
                </a14:m>
                <a:endParaRPr lang="en-US" b="1" i="1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6056CF8-75D0-3542-9833-D1B943468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508" y="6308543"/>
                <a:ext cx="393056" cy="369332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015504EC-2F6A-3A18-AD58-EEB4CA5172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570037"/>
                <a:ext cx="8229600" cy="4525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endParaRPr lang="en-US" dirty="0"/>
              </a:p>
              <a:p>
                <a:pPr marL="0" indent="0">
                  <a:buFont typeface="Arial" pitchFamily="34" charset="0"/>
                  <a:buNone/>
                </a:pPr>
                <a:endParaRPr lang="en-US" dirty="0"/>
              </a:p>
              <a:p>
                <a:pPr marL="0" indent="0">
                  <a:buFont typeface="Arial" pitchFamily="34" charset="0"/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000" dirty="0"/>
                  <a:t>There is an edge 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) in the graph corresponding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000" dirty="0"/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2000" b="1" dirty="0"/>
                  <a:t>if and only if </a:t>
                </a:r>
                <a:r>
                  <a:rPr lang="en-US" sz="2000" dirty="0"/>
                  <a:t>there is a path of length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015504EC-2F6A-3A18-AD58-EEB4CA517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570037"/>
                <a:ext cx="8229600" cy="4525963"/>
              </a:xfrm>
              <a:prstGeom prst="rect">
                <a:avLst/>
              </a:prstGeom>
              <a:blipFill>
                <a:blip r:embed="rId48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BB71BA1-3814-9BE7-32B3-0BD0E66E9774}"/>
                  </a:ext>
                </a:extLst>
              </p:cNvPr>
              <p:cNvSpPr txBox="1"/>
              <p:nvPr/>
            </p:nvSpPr>
            <p:spPr>
              <a:xfrm>
                <a:off x="4361369" y="3645349"/>
                <a:ext cx="2862322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at most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</a:t>
                </a:r>
                <a:endParaRPr lang="en-IN" sz="20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BB71BA1-3814-9BE7-32B3-0BD0E66E9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1369" y="3645349"/>
                <a:ext cx="2862322" cy="400110"/>
              </a:xfrm>
              <a:prstGeom prst="rect">
                <a:avLst/>
              </a:prstGeom>
              <a:blipFill>
                <a:blip r:embed="rId49"/>
                <a:stretch>
                  <a:fillRect l="-2128" t="-9091" r="-1489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514EA97C-A613-FBF9-7420-02066FD5BA29}"/>
              </a:ext>
            </a:extLst>
          </p:cNvPr>
          <p:cNvGrpSpPr/>
          <p:nvPr/>
        </p:nvGrpSpPr>
        <p:grpSpPr>
          <a:xfrm>
            <a:off x="6343511" y="4712732"/>
            <a:ext cx="1520283" cy="1295400"/>
            <a:chOff x="6343511" y="4712732"/>
            <a:chExt cx="1520283" cy="12954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4E94477-CF17-6EC3-C6CA-ACD79B53AD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44335" y="4712732"/>
              <a:ext cx="1515742" cy="647089"/>
            </a:xfrm>
            <a:prstGeom prst="line">
              <a:avLst/>
            </a:prstGeom>
            <a:ln w="19050"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D072ECA-21D0-9EB3-A940-7CD6D30582E0}"/>
                </a:ext>
              </a:extLst>
            </p:cNvPr>
            <p:cNvCxnSpPr/>
            <p:nvPr/>
          </p:nvCxnSpPr>
          <p:spPr>
            <a:xfrm>
              <a:off x="6343511" y="5398532"/>
              <a:ext cx="1520283" cy="609600"/>
            </a:xfrm>
            <a:prstGeom prst="line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5679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3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</a:t>
                </a:r>
              </a:p>
              <a:p>
                <a:pPr marL="0" indent="0">
                  <a:buNone/>
                </a:pPr>
                <a:r>
                  <a:rPr lang="en-US" sz="1800" dirty="0"/>
                  <a:t>How to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800" dirty="0"/>
                  <a:t> ?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</a:t>
                </a:r>
              </a:p>
              <a:p>
                <a:pPr marL="0" indent="0">
                  <a:buNone/>
                </a:pPr>
                <a:r>
                  <a:rPr lang="en-US" sz="1800" dirty="0"/>
                  <a:t>How to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1800" dirty="0"/>
                  <a:t> ?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</a:t>
                </a:r>
              </a:p>
              <a:p>
                <a:pPr marL="0" indent="0">
                  <a:buNone/>
                </a:pPr>
                <a:r>
                  <a:rPr lang="en-US" sz="1800" dirty="0"/>
                  <a:t>How to compute Transitive Closure 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>
                <a:blip r:embed="rId2"/>
                <a:stretch>
                  <a:fillRect l="-5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Equal 43"/>
          <p:cNvSpPr/>
          <p:nvPr/>
        </p:nvSpPr>
        <p:spPr>
          <a:xfrm>
            <a:off x="5638800" y="1600200"/>
            <a:ext cx="457200" cy="609600"/>
          </a:xfrm>
          <a:prstGeom prst="mathEqual">
            <a:avLst>
              <a:gd name="adj1" fmla="val 11615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543800" y="3124200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b="1" i="1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3124200"/>
                <a:ext cx="40427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9C7A9696-E5C9-D1E7-0FF4-CB1A13084B5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200" y="762000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{306799F8-075E-4A3A-A7F6-7FBC6576F1A4}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9C7A9696-E5C9-D1E7-0FF4-CB1A13084B5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200" y="762000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{306799F8-075E-4A3A-A7F6-7FBC6576F1A4}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6"/>
                          <a:stretch>
                            <a:fillRect l="-12698" t="-6667" r="-14286" b="-5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6"/>
                          <a:stretch>
                            <a:fillRect l="-12698" t="-106667" r="-14286" b="-4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6"/>
                          <a:stretch>
                            <a:fillRect l="-12698" t="-206667" r="-14286" b="-3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6"/>
                          <a:stretch>
                            <a:fillRect l="-12698" t="-306667" r="-14286" b="-2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6"/>
                          <a:stretch>
                            <a:fillRect l="-12698" t="-406667" r="-14286" b="-1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6"/>
                          <a:stretch>
                            <a:fillRect l="-12698" t="-506667" r="-14286" b="-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2C1CA2F2-318E-1C90-B711-5A9B1F22E4E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67780" y="304800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3679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2C1CA2F2-318E-1C90-B711-5A9B1F22E4E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67780" y="304800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3679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7"/>
                          <a:stretch>
                            <a:fillRect l="-1639" t="-3175" r="-498361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7"/>
                          <a:stretch>
                            <a:fillRect l="-103333" t="-3175" r="-406667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7"/>
                          <a:stretch>
                            <a:fillRect l="-200000" t="-3175" r="-300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7"/>
                          <a:stretch>
                            <a:fillRect l="-305000" t="-3175" r="-205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7"/>
                          <a:stretch>
                            <a:fillRect l="-398361" t="-3175" r="-101639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7"/>
                          <a:stretch>
                            <a:fillRect l="-506667" t="-3175" r="-3333" b="-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7" name="Multiply 40">
            <a:extLst>
              <a:ext uri="{FF2B5EF4-FFF2-40B4-BE49-F238E27FC236}">
                <a16:creationId xmlns:a16="http://schemas.microsoft.com/office/drawing/2014/main" id="{5F01895B-BE7F-54F9-8C9F-EB6277B97714}"/>
              </a:ext>
            </a:extLst>
          </p:cNvPr>
          <p:cNvSpPr/>
          <p:nvPr/>
        </p:nvSpPr>
        <p:spPr>
          <a:xfrm>
            <a:off x="2743200" y="15240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2F38FF7-1268-08CF-D4A1-2B9B6D6564FA}"/>
                  </a:ext>
                </a:extLst>
              </p:cNvPr>
              <p:cNvSpPr txBox="1"/>
              <p:nvPr/>
            </p:nvSpPr>
            <p:spPr>
              <a:xfrm>
                <a:off x="1276072" y="3059668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b="1" i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2F38FF7-1268-08CF-D4A1-2B9B6D656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072" y="3059668"/>
                <a:ext cx="389850" cy="3693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C2695A1-8071-3C68-00C0-63C3028F6D88}"/>
                  </a:ext>
                </a:extLst>
              </p:cNvPr>
              <p:cNvSpPr txBox="1"/>
              <p:nvPr/>
            </p:nvSpPr>
            <p:spPr>
              <a:xfrm>
                <a:off x="4324072" y="3048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b="1" i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C2695A1-8071-3C68-00C0-63C3028F6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072" y="3048000"/>
                <a:ext cx="389850" cy="369332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Content Placeholder 3">
                <a:extLst>
                  <a:ext uri="{FF2B5EF4-FFF2-40B4-BE49-F238E27FC236}">
                    <a16:creationId xmlns:a16="http://schemas.microsoft.com/office/drawing/2014/main" id="{7861762F-248B-9585-DCE8-E0B0606D8A9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56576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Content Placeholder 3">
                <a:extLst>
                  <a:ext uri="{FF2B5EF4-FFF2-40B4-BE49-F238E27FC236}">
                    <a16:creationId xmlns:a16="http://schemas.microsoft.com/office/drawing/2014/main" id="{7861762F-248B-9585-DCE8-E0B0606D8A9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56576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448" t="-3448" r="-506897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03448" t="-3448" r="-406897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96667" t="-3448" r="-293333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06897" t="-3448" r="-203448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406897" t="-3448" r="-103448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506897" t="-3448" r="-3448" b="-5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448" t="-103448" r="-506897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03448" t="-103448" r="-406897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96667" t="-103448" r="-293333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06897" t="-103448" r="-203448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406897" t="-103448" r="-103448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506897" t="-103448" r="-3448" b="-4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448" t="-203448" r="-506897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03448" t="-203448" r="-406897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96667" t="-203448" r="-293333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06897" t="-203448" r="-203448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406897" t="-203448" r="-103448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506897" t="-203448" r="-3448" b="-3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448" t="-303448" r="-506897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03448" t="-303448" r="-406897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96667" t="-303448" r="-293333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06897" t="-303448" r="-203448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406897" t="-303448" r="-103448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506897" t="-303448" r="-3448" b="-2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448" t="-403448" r="-506897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03448" t="-403448" r="-406897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96667" t="-403448" r="-293333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06897" t="-403448" r="-203448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406897" t="-403448" r="-103448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506897" t="-403448" r="-3448" b="-1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448" t="-503448" r="-5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03448" t="-503448" r="-4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96667" t="-503448" r="-293333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06897" t="-503448" r="-203448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406897" t="-503448" r="-103448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506897" t="-503448" r="-3448" b="-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Content Placeholder 3">
                <a:extLst>
                  <a:ext uri="{FF2B5EF4-FFF2-40B4-BE49-F238E27FC236}">
                    <a16:creationId xmlns:a16="http://schemas.microsoft.com/office/drawing/2014/main" id="{3648FD93-6DE9-4978-242C-DE95E5400ABD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35280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Content Placeholder 3">
                <a:extLst>
                  <a:ext uri="{FF2B5EF4-FFF2-40B4-BE49-F238E27FC236}">
                    <a16:creationId xmlns:a16="http://schemas.microsoft.com/office/drawing/2014/main" id="{3648FD93-6DE9-4978-242C-DE95E5400ABD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35280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448" t="-3448" r="-506897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103448" t="-3448" r="-406897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203448" t="-3448" r="-306897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03448" t="-3448" r="-206897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403448" t="-3448" r="-106897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503448" t="-3448" r="-6897" b="-5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448" t="-103448" r="-506897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103448" t="-103448" r="-406897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203448" t="-103448" r="-306897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03448" t="-103448" r="-206897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403448" t="-103448" r="-106897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503448" t="-103448" r="-6897" b="-4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448" t="-203448" r="-506897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103448" t="-203448" r="-406897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203448" t="-203448" r="-306897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03448" t="-203448" r="-206897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403448" t="-203448" r="-106897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503448" t="-203448" r="-6897" b="-3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448" t="-303448" r="-506897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103448" t="-303448" r="-406897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203448" t="-303448" r="-306897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03448" t="-303448" r="-206897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403448" t="-303448" r="-106897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503448" t="-303448" r="-6897" b="-2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448" t="-403448" r="-506897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103448" t="-403448" r="-406897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203448" t="-403448" r="-306897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03448" t="-403448" r="-206897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403448" t="-403448" r="-106897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503448" t="-403448" r="-6897" b="-1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448" t="-503448" r="-5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103448" t="-503448" r="-4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203448" t="-503448" r="-3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03448" t="-503448" r="-2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403448" t="-503448" r="-1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503448" t="-503448" r="-6897" b="-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Table 31">
                <a:extLst>
                  <a:ext uri="{FF2B5EF4-FFF2-40B4-BE49-F238E27FC236}">
                    <a16:creationId xmlns:a16="http://schemas.microsoft.com/office/drawing/2014/main" id="{07C3EBD0-9E01-3BDF-2FB0-66BD1E13AF5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216042" y="762000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{306799F8-075E-4A3A-A7F6-7FBC6576F1A4}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Table 31">
                <a:extLst>
                  <a:ext uri="{FF2B5EF4-FFF2-40B4-BE49-F238E27FC236}">
                    <a16:creationId xmlns:a16="http://schemas.microsoft.com/office/drawing/2014/main" id="{07C3EBD0-9E01-3BDF-2FB0-66BD1E13AF5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6115981"/>
                  </p:ext>
                </p:extLst>
              </p:nvPr>
            </p:nvGraphicFramePr>
            <p:xfrm>
              <a:off x="6216042" y="762000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{306799F8-075E-4A3A-A7F6-7FBC6576F1A4}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10938" t="-6667" r="-12500" b="-5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10938" t="-106667" r="-12500" b="-4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10938" t="-206667" r="-12500" b="-3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10938" t="-306667" r="-12500" b="-2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10938" t="-406667" r="-12500" b="-1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10938" t="-506667" r="-12500" b="-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le 32">
                <a:extLst>
                  <a:ext uri="{FF2B5EF4-FFF2-40B4-BE49-F238E27FC236}">
                    <a16:creationId xmlns:a16="http://schemas.microsoft.com/office/drawing/2014/main" id="{4503BFD4-5ADB-9478-D481-FDCFD368F17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707622" y="304800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3679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le 32">
                <a:extLst>
                  <a:ext uri="{FF2B5EF4-FFF2-40B4-BE49-F238E27FC236}">
                    <a16:creationId xmlns:a16="http://schemas.microsoft.com/office/drawing/2014/main" id="{4503BFD4-5ADB-9478-D481-FDCFD368F1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4548446"/>
                  </p:ext>
                </p:extLst>
              </p:nvPr>
            </p:nvGraphicFramePr>
            <p:xfrm>
              <a:off x="6707622" y="304800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3679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3"/>
                          <a:stretch>
                            <a:fillRect l="-1639" t="-3175" r="-498361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3"/>
                          <a:stretch>
                            <a:fillRect l="-103333" t="-3175" r="-406667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3"/>
                          <a:stretch>
                            <a:fillRect l="-200000" t="-3175" r="-300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3"/>
                          <a:stretch>
                            <a:fillRect l="-305000" t="-3175" r="-205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3"/>
                          <a:stretch>
                            <a:fillRect l="-398361" t="-3175" r="-101639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3"/>
                          <a:stretch>
                            <a:fillRect l="-506667" t="-3175" r="-3333" b="-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Content Placeholder 3"/>
              <p:cNvGraphicFramePr>
                <a:graphicFrameLocks/>
              </p:cNvGraphicFramePr>
              <p:nvPr/>
            </p:nvGraphicFramePr>
            <p:xfrm>
              <a:off x="670560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Content Placeholder 3"/>
              <p:cNvGraphicFramePr>
                <a:graphicFrameLocks/>
              </p:cNvGraphicFramePr>
              <p:nvPr/>
            </p:nvGraphicFramePr>
            <p:xfrm>
              <a:off x="670560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4"/>
                          <a:stretch>
                            <a:fillRect l="-3448" t="-3448" r="-506897" b="-5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4"/>
                          <a:stretch>
                            <a:fillRect l="-103448" t="-3448" r="-406897" b="-5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4"/>
                          <a:stretch>
                            <a:fillRect l="-203448" t="-3448" r="-306897" b="-5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4"/>
                          <a:stretch>
                            <a:fillRect l="-303448" t="-3448" r="-206897" b="-5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4"/>
                          <a:stretch>
                            <a:fillRect l="-403448" t="-3448" r="-106897" b="-5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4"/>
                          <a:stretch>
                            <a:fillRect l="-503448" t="-3448" r="-6897" b="-5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4"/>
                          <a:stretch>
                            <a:fillRect l="-3448" t="-103448" r="-506897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4"/>
                          <a:stretch>
                            <a:fillRect l="-103448" t="-103448" r="-406897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4"/>
                          <a:stretch>
                            <a:fillRect l="-203448" t="-103448" r="-306897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4"/>
                          <a:stretch>
                            <a:fillRect l="-303448" t="-103448" r="-206897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4"/>
                          <a:stretch>
                            <a:fillRect l="-403448" t="-103448" r="-106897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4"/>
                          <a:stretch>
                            <a:fillRect l="-503448" t="-103448" r="-6897" b="-4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4"/>
                          <a:stretch>
                            <a:fillRect l="-3448" t="-203448" r="-506897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4"/>
                          <a:stretch>
                            <a:fillRect l="-103448" t="-203448" r="-406897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4"/>
                          <a:stretch>
                            <a:fillRect l="-203448" t="-203448" r="-306897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4"/>
                          <a:stretch>
                            <a:fillRect l="-303448" t="-203448" r="-206897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4"/>
                          <a:stretch>
                            <a:fillRect l="-403448" t="-203448" r="-106897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4"/>
                          <a:stretch>
                            <a:fillRect l="-503448" t="-203448" r="-6897" b="-3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4"/>
                          <a:stretch>
                            <a:fillRect l="-3448" t="-303448" r="-506897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4"/>
                          <a:stretch>
                            <a:fillRect l="-103448" t="-303448" r="-406897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4"/>
                          <a:stretch>
                            <a:fillRect l="-203448" t="-303448" r="-306897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4"/>
                          <a:stretch>
                            <a:fillRect l="-303448" t="-303448" r="-206897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4"/>
                          <a:stretch>
                            <a:fillRect l="-403448" t="-303448" r="-106897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4"/>
                          <a:stretch>
                            <a:fillRect l="-3448" t="-403448" r="-506897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4"/>
                          <a:stretch>
                            <a:fillRect l="-103448" t="-403448" r="-406897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4"/>
                          <a:stretch>
                            <a:fillRect l="-203448" t="-403448" r="-306897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4"/>
                          <a:stretch>
                            <a:fillRect l="-303448" t="-403448" r="-206897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4"/>
                          <a:stretch>
                            <a:fillRect l="-403448" t="-403448" r="-106897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4"/>
                          <a:stretch>
                            <a:fillRect l="-503448" t="-403448" r="-6897" b="-1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4"/>
                          <a:stretch>
                            <a:fillRect l="-3448" t="-503448" r="-506897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4"/>
                          <a:stretch>
                            <a:fillRect l="-103448" t="-503448" r="-406897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4"/>
                          <a:stretch>
                            <a:fillRect l="-203448" t="-503448" r="-306897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4"/>
                          <a:stretch>
                            <a:fillRect l="-403448" t="-503448" r="-106897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4"/>
                          <a:stretch>
                            <a:fillRect l="-503448" t="-503448" r="-6897" b="-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28C8E1D-0DF2-A54E-93FD-52F9DBCD213A}"/>
                  </a:ext>
                </a:extLst>
              </p:cNvPr>
              <p:cNvSpPr txBox="1"/>
              <p:nvPr/>
            </p:nvSpPr>
            <p:spPr>
              <a:xfrm>
                <a:off x="4186626" y="3581400"/>
                <a:ext cx="1852174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Compute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b="1" dirty="0"/>
                  <a:t> 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28C8E1D-0DF2-A54E-93FD-52F9DBCD2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6626" y="3581400"/>
                <a:ext cx="1852174" cy="369332"/>
              </a:xfrm>
              <a:prstGeom prst="rect">
                <a:avLst/>
              </a:prstGeom>
              <a:blipFill>
                <a:blip r:embed="rId45"/>
                <a:stretch>
                  <a:fillRect l="-2961" t="-10000" b="-2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134C037-AA8F-834D-8734-7AF30B75F502}"/>
                  </a:ext>
                </a:extLst>
              </p:cNvPr>
              <p:cNvSpPr txBox="1"/>
              <p:nvPr/>
            </p:nvSpPr>
            <p:spPr>
              <a:xfrm>
                <a:off x="4125441" y="5568861"/>
                <a:ext cx="1659429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endParaRPr lang="en-US" b="1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134C037-AA8F-834D-8734-7AF30B75F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441" y="5568861"/>
                <a:ext cx="1659429" cy="369332"/>
              </a:xfrm>
              <a:prstGeom prst="rect">
                <a:avLst/>
              </a:prstGeom>
              <a:blipFill>
                <a:blip r:embed="rId46"/>
                <a:stretch>
                  <a:fillRect l="-2920" t="-8065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E734163-F40A-BB48-B748-DA0C1AC5C80D}"/>
                  </a:ext>
                </a:extLst>
              </p:cNvPr>
              <p:cNvSpPr txBox="1"/>
              <p:nvPr/>
            </p:nvSpPr>
            <p:spPr>
              <a:xfrm>
                <a:off x="5996426" y="5568861"/>
                <a:ext cx="3215945" cy="36933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b="1" dirty="0"/>
                  <a:t> Matrix Multiplications  </a:t>
                </a:r>
                <a:r>
                  <a:rPr lang="en-US" b="1" dirty="0">
                    <a:sym typeface="Wingdings" pitchFamily="2" charset="2"/>
                  </a:rPr>
                  <a:t></a:t>
                </a:r>
                <a:endParaRPr lang="en-US" b="1" dirty="0"/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E734163-F40A-BB48-B748-DA0C1AC5C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426" y="5568861"/>
                <a:ext cx="3215945" cy="369332"/>
              </a:xfrm>
              <a:prstGeom prst="rect">
                <a:avLst/>
              </a:prstGeom>
              <a:blipFill>
                <a:blip r:embed="rId47"/>
                <a:stretch>
                  <a:fillRect t="-9677" r="-378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CC5F4D3-873C-8176-9AF8-BE2234FF93EF}"/>
                  </a:ext>
                </a:extLst>
              </p:cNvPr>
              <p:cNvSpPr txBox="1"/>
              <p:nvPr/>
            </p:nvSpPr>
            <p:spPr>
              <a:xfrm>
                <a:off x="5996426" y="3581400"/>
                <a:ext cx="236904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and take </a:t>
                </a:r>
                <a:r>
                  <a:rPr lang="en-US" b="1" dirty="0"/>
                  <a:t>union </a:t>
                </a:r>
                <a:r>
                  <a:rPr lang="en-US" dirty="0"/>
                  <a:t>with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b="1" dirty="0"/>
                  <a:t> 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CC5F4D3-873C-8176-9AF8-BE2234FF9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426" y="3581400"/>
                <a:ext cx="2369046" cy="369332"/>
              </a:xfrm>
              <a:prstGeom prst="rect">
                <a:avLst/>
              </a:prstGeom>
              <a:blipFill>
                <a:blip r:embed="rId48"/>
                <a:stretch>
                  <a:fillRect l="-2320" t="-10000" b="-2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0D86BD8-17FA-2EC6-DA3B-215D5F024DBA}"/>
                  </a:ext>
                </a:extLst>
              </p:cNvPr>
              <p:cNvSpPr txBox="1"/>
              <p:nvPr/>
            </p:nvSpPr>
            <p:spPr>
              <a:xfrm>
                <a:off x="4126954" y="4507468"/>
                <a:ext cx="1911485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Compute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b="1" dirty="0"/>
                  <a:t>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0D86BD8-17FA-2EC6-DA3B-215D5F024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6954" y="4507468"/>
                <a:ext cx="1911485" cy="369332"/>
              </a:xfrm>
              <a:prstGeom prst="rect">
                <a:avLst/>
              </a:prstGeom>
              <a:blipFill>
                <a:blip r:embed="rId49"/>
                <a:stretch>
                  <a:fillRect l="-2866" t="-8197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9B1F82-744D-24E6-B1B4-E019FF69FA87}"/>
                  </a:ext>
                </a:extLst>
              </p:cNvPr>
              <p:cNvSpPr txBox="1"/>
              <p:nvPr/>
            </p:nvSpPr>
            <p:spPr>
              <a:xfrm>
                <a:off x="5936754" y="4507468"/>
                <a:ext cx="2392963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and take </a:t>
                </a:r>
                <a:r>
                  <a:rPr lang="en-US" b="1" dirty="0"/>
                  <a:t>union </a:t>
                </a:r>
                <a:r>
                  <a:rPr lang="en-US" dirty="0"/>
                  <a:t>with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b="1" dirty="0"/>
                  <a:t>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9B1F82-744D-24E6-B1B4-E019FF69F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754" y="4507468"/>
                <a:ext cx="2392963" cy="369332"/>
              </a:xfrm>
              <a:prstGeom prst="rect">
                <a:avLst/>
              </a:prstGeom>
              <a:blipFill>
                <a:blip r:embed="rId50"/>
                <a:stretch>
                  <a:fillRect l="-2296" t="-8197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48EAEC-273E-F7D6-F5E9-51C630AA3842}"/>
                  </a:ext>
                </a:extLst>
              </p:cNvPr>
              <p:cNvSpPr txBox="1"/>
              <p:nvPr/>
            </p:nvSpPr>
            <p:spPr>
              <a:xfrm>
                <a:off x="4186626" y="3601958"/>
                <a:ext cx="3654655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be the Adjacency Matrix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48EAEC-273E-F7D6-F5E9-51C630AA3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6626" y="3601958"/>
                <a:ext cx="3654655" cy="369332"/>
              </a:xfrm>
              <a:prstGeom prst="rect">
                <a:avLst/>
              </a:prstGeom>
              <a:blipFill>
                <a:blip r:embed="rId51"/>
                <a:stretch>
                  <a:fillRect l="-1503" t="-10000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loud Callout 55">
                <a:extLst>
                  <a:ext uri="{FF2B5EF4-FFF2-40B4-BE49-F238E27FC236}">
                    <a16:creationId xmlns:a16="http://schemas.microsoft.com/office/drawing/2014/main" id="{40E6E030-9F94-145F-C422-E82E4CD8B916}"/>
                  </a:ext>
                </a:extLst>
              </p:cNvPr>
              <p:cNvSpPr/>
              <p:nvPr/>
            </p:nvSpPr>
            <p:spPr>
              <a:xfrm>
                <a:off x="2535772" y="5997081"/>
                <a:ext cx="6053656" cy="738682"/>
              </a:xfrm>
              <a:prstGeom prst="cloudCallout">
                <a:avLst>
                  <a:gd name="adj1" fmla="val -23217"/>
                  <a:gd name="adj2" fmla="val 8544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Hint</a:t>
                </a:r>
                <a:r>
                  <a:rPr lang="en-US" sz="1400" dirty="0">
                    <a:solidFill>
                      <a:schemeClr val="tx1"/>
                    </a:solidFill>
                  </a:rPr>
                  <a:t>: Can we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1400" dirty="0"/>
                  <a:t> </a:t>
                </a:r>
                <a:r>
                  <a:rPr lang="en-US" sz="1400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400" dirty="0"/>
                  <a:t> </a:t>
                </a:r>
                <a:r>
                  <a:rPr lang="en-US" sz="1400" dirty="0">
                    <a:solidFill>
                      <a:schemeClr val="tx1"/>
                    </a:solidFill>
                  </a:rPr>
                  <a:t>in a </a:t>
                </a:r>
                <a:r>
                  <a:rPr lang="en-US" sz="1400" u="sng" dirty="0">
                    <a:solidFill>
                      <a:schemeClr val="tx1"/>
                    </a:solidFill>
                  </a:rPr>
                  <a:t>single</a:t>
                </a:r>
                <a:r>
                  <a:rPr lang="en-US" sz="1400" dirty="0">
                    <a:solidFill>
                      <a:schemeClr val="tx1"/>
                    </a:solidFill>
                  </a:rPr>
                  <a:t> matrix multiplication than 2 multiplications ?</a:t>
                </a:r>
              </a:p>
            </p:txBody>
          </p:sp>
        </mc:Choice>
        <mc:Fallback>
          <p:sp>
            <p:nvSpPr>
              <p:cNvPr id="8" name="Cloud Callout 55">
                <a:extLst>
                  <a:ext uri="{FF2B5EF4-FFF2-40B4-BE49-F238E27FC236}">
                    <a16:creationId xmlns:a16="http://schemas.microsoft.com/office/drawing/2014/main" id="{40E6E030-9F94-145F-C422-E82E4CD8B9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772" y="5997081"/>
                <a:ext cx="6053656" cy="738682"/>
              </a:xfrm>
              <a:prstGeom prst="cloudCallout">
                <a:avLst>
                  <a:gd name="adj1" fmla="val -23217"/>
                  <a:gd name="adj2" fmla="val 85442"/>
                </a:avLst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E22D36-0EF2-C55E-B5E9-294A18D57EEF}"/>
                  </a:ext>
                </a:extLst>
              </p:cNvPr>
              <p:cNvSpPr txBox="1"/>
              <p:nvPr/>
            </p:nvSpPr>
            <p:spPr>
              <a:xfrm>
                <a:off x="4114800" y="4495800"/>
                <a:ext cx="1925912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Compute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b="1" dirty="0"/>
                  <a:t> 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E22D36-0EF2-C55E-B5E9-294A18D57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4495800"/>
                <a:ext cx="1925912" cy="369332"/>
              </a:xfrm>
              <a:prstGeom prst="rect">
                <a:avLst/>
              </a:prstGeom>
              <a:blipFill>
                <a:blip r:embed="rId53"/>
                <a:stretch>
                  <a:fillRect l="-2532" t="-10000" b="-2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80B28C-7765-F50B-D690-0487AA2BD9E5}"/>
                  </a:ext>
                </a:extLst>
              </p:cNvPr>
              <p:cNvSpPr txBox="1"/>
              <p:nvPr/>
            </p:nvSpPr>
            <p:spPr>
              <a:xfrm>
                <a:off x="5924600" y="4495800"/>
                <a:ext cx="2392963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and take </a:t>
                </a:r>
                <a:r>
                  <a:rPr lang="en-US" b="1" dirty="0"/>
                  <a:t>union </a:t>
                </a:r>
                <a:r>
                  <a:rPr lang="en-US" dirty="0"/>
                  <a:t>with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b="1" dirty="0"/>
                  <a:t> 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80B28C-7765-F50B-D690-0487AA2BD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600" y="4495800"/>
                <a:ext cx="2392963" cy="369332"/>
              </a:xfrm>
              <a:prstGeom prst="rect">
                <a:avLst/>
              </a:prstGeom>
              <a:blipFill>
                <a:blip r:embed="rId54"/>
                <a:stretch>
                  <a:fillRect l="-2296" t="-10000" b="-2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4715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6" grpId="0" animBg="1"/>
      <p:bldP spid="36" grpId="1" animBg="1"/>
      <p:bldP spid="77" grpId="0" animBg="1"/>
      <p:bldP spid="78" grpId="0" animBg="1"/>
      <p:bldP spid="2" grpId="0" animBg="1"/>
      <p:bldP spid="2" grpId="1" animBg="1"/>
      <p:bldP spid="4" grpId="0" animBg="1"/>
      <p:bldP spid="5" grpId="0" animBg="1"/>
      <p:bldP spid="6" grpId="0" animBg="1"/>
      <p:bldP spid="8" grpId="0" animBg="1"/>
      <p:bldP spid="8" grpId="1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b="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We can compute transitive closure of graph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6C31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in </a:t>
                </a:r>
                <a:r>
                  <a:rPr lang="en-US" sz="2000" b="1" i="1" dirty="0"/>
                  <a:t>O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𝜔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time.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4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36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50353" y="3782122"/>
                <a:ext cx="649986" cy="5318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6C31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𝟒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353" y="3782122"/>
                <a:ext cx="649986" cy="531812"/>
              </a:xfrm>
              <a:prstGeom prst="rect">
                <a:avLst/>
              </a:prstGeom>
              <a:blipFill rotWithShape="1">
                <a:blip r:embed="rId3"/>
                <a:stretch>
                  <a:fillRect l="-7477" t="-7955" r="-30841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16515" y="3782122"/>
                <a:ext cx="702885" cy="532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6C31"/>
                    </a:solidFill>
                    <a:sym typeface="Wingdings" pitchFamily="2" charset="2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515" y="3782122"/>
                <a:ext cx="702885" cy="532966"/>
              </a:xfrm>
              <a:prstGeom prst="rect">
                <a:avLst/>
              </a:prstGeom>
              <a:blipFill rotWithShape="1">
                <a:blip r:embed="rId4"/>
                <a:stretch>
                  <a:fillRect l="-6897" t="-7955" r="-27586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720684" y="3770965"/>
                <a:ext cx="702885" cy="532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6C31"/>
                    </a:solidFill>
                    <a:sym typeface="Wingdings" pitchFamily="2" charset="2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𝟖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684" y="3770965"/>
                <a:ext cx="702885" cy="532966"/>
              </a:xfrm>
              <a:prstGeom prst="rect">
                <a:avLst/>
              </a:prstGeom>
              <a:blipFill rotWithShape="1">
                <a:blip r:embed="rId5"/>
                <a:stretch>
                  <a:fillRect l="-6897" t="-8046" r="-2758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248400" y="3657600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995136" y="3733800"/>
                <a:ext cx="1039515" cy="532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p>
                          <m:r>
                            <a:rPr lang="en-US" sz="28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sz="2800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136" y="3733800"/>
                <a:ext cx="1039515" cy="5329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Arrow 10"/>
          <p:cNvSpPr/>
          <p:nvPr/>
        </p:nvSpPr>
        <p:spPr>
          <a:xfrm>
            <a:off x="1143000" y="379513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2831592" y="38100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800600" y="38100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7022592" y="38100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7196DC4-AC23-2842-835F-3F346AC31794}"/>
                  </a:ext>
                </a:extLst>
              </p:cNvPr>
              <p:cNvSpPr txBox="1"/>
              <p:nvPr/>
            </p:nvSpPr>
            <p:spPr>
              <a:xfrm>
                <a:off x="3003301" y="3059668"/>
                <a:ext cx="3137397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b="1" dirty="0"/>
                  <a:t> Matrix Multiplications  </a:t>
                </a:r>
                <a:r>
                  <a:rPr lang="en-US" b="1" dirty="0">
                    <a:sym typeface="Wingdings" pitchFamily="2" charset="2"/>
                  </a:rPr>
                  <a:t></a:t>
                </a:r>
                <a:endParaRPr lang="en-US" b="1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7196DC4-AC23-2842-835F-3F346AC31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301" y="3059668"/>
                <a:ext cx="3137397" cy="369332"/>
              </a:xfrm>
              <a:prstGeom prst="rect">
                <a:avLst/>
              </a:prstGeom>
              <a:blipFill>
                <a:blip r:embed="rId7"/>
                <a:stretch>
                  <a:fillRect l="-388" t="-9524" r="-77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loud Callout 55">
                <a:extLst>
                  <a:ext uri="{FF2B5EF4-FFF2-40B4-BE49-F238E27FC236}">
                    <a16:creationId xmlns:a16="http://schemas.microsoft.com/office/drawing/2014/main" id="{E05AE737-EC6A-B8B3-B869-464719EE338E}"/>
                  </a:ext>
                </a:extLst>
              </p:cNvPr>
              <p:cNvSpPr/>
              <p:nvPr/>
            </p:nvSpPr>
            <p:spPr>
              <a:xfrm>
                <a:off x="3115636" y="4668040"/>
                <a:ext cx="3636428" cy="732272"/>
              </a:xfrm>
              <a:prstGeom prst="cloudCallout">
                <a:avLst>
                  <a:gd name="adj1" fmla="val -23217"/>
                  <a:gd name="adj2" fmla="val 8544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How to eliminate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400" b="1" dirty="0">
                    <a:solidFill>
                      <a:schemeClr val="tx1"/>
                    </a:solidFill>
                  </a:rPr>
                  <a:t> factor ?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Cloud Callout 55">
                <a:extLst>
                  <a:ext uri="{FF2B5EF4-FFF2-40B4-BE49-F238E27FC236}">
                    <a16:creationId xmlns:a16="http://schemas.microsoft.com/office/drawing/2014/main" id="{E05AE737-EC6A-B8B3-B869-464719EE33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636" y="4668040"/>
                <a:ext cx="3636428" cy="732272"/>
              </a:xfrm>
              <a:prstGeom prst="cloudCallout">
                <a:avLst>
                  <a:gd name="adj1" fmla="val -23217"/>
                  <a:gd name="adj2" fmla="val 85442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409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1" grpId="0" animBg="1"/>
      <p:bldP spid="12" grpId="0" animBg="1"/>
      <p:bldP spid="13" grpId="0" animBg="1"/>
      <p:bldP spid="14" grpId="0" animBg="1"/>
      <p:bldP spid="15" grpId="1" animBg="1"/>
      <p:bldP spid="4" grpId="0" animBg="1"/>
      <p:bldP spid="4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C7400-1A41-C94D-AECB-C9CA03955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sz="2000" b="1" dirty="0"/>
              <a:t>SCC graph is a DAG.</a:t>
            </a:r>
          </a:p>
          <a:p>
            <a:endParaRPr lang="en-US" sz="2000" b="1" dirty="0"/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</a:t>
            </a:r>
            <a:r>
              <a:rPr lang="en-US" sz="2000" b="1" dirty="0"/>
              <a:t>: How </a:t>
            </a:r>
            <a:r>
              <a:rPr lang="en-US" sz="2000" dirty="0"/>
              <a:t>does its </a:t>
            </a:r>
            <a:r>
              <a:rPr lang="en-US" sz="2000" b="1" dirty="0"/>
              <a:t>Adjacency Matrix </a:t>
            </a:r>
            <a:r>
              <a:rPr lang="en-US" sz="2000" dirty="0"/>
              <a:t>look like ?</a:t>
            </a:r>
          </a:p>
          <a:p>
            <a:pPr marL="0" indent="0">
              <a:buNone/>
            </a:pPr>
            <a:r>
              <a:rPr lang="en-US" sz="2000" b="1" dirty="0"/>
              <a:t>Answer</a:t>
            </a:r>
            <a:r>
              <a:rPr lang="en-US" sz="2000" dirty="0"/>
              <a:t>: Nothing special </a:t>
            </a:r>
            <a:r>
              <a:rPr lang="en-US" sz="2000" dirty="0">
                <a:sym typeface="Wingdings" panose="05000000000000000000" pitchFamily="2" charset="2"/>
              </a:rPr>
              <a:t></a:t>
            </a: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</a:t>
            </a:r>
            <a:r>
              <a:rPr lang="en-US" sz="2000" dirty="0"/>
              <a:t>: What if you relabel the vertices according to topological ordering?</a:t>
            </a:r>
          </a:p>
          <a:p>
            <a:pPr marL="0" indent="0">
              <a:buNone/>
            </a:pPr>
            <a:r>
              <a:rPr lang="en-US" sz="2000" b="1" dirty="0"/>
              <a:t>Answer</a:t>
            </a:r>
            <a:r>
              <a:rPr lang="en-US" sz="2000" dirty="0"/>
              <a:t>: </a:t>
            </a:r>
            <a:r>
              <a:rPr lang="en-US" sz="2400" b="1" dirty="0">
                <a:solidFill>
                  <a:srgbClr val="0070C0"/>
                </a:solidFill>
              </a:rPr>
              <a:t>Upper Triangular </a:t>
            </a:r>
            <a:r>
              <a:rPr lang="en-US" sz="2400" dirty="0"/>
              <a:t>Matrix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1800" dirty="0"/>
          </a:p>
        </p:txBody>
      </p:sp>
      <p:sp>
        <p:nvSpPr>
          <p:cNvPr id="16" name="Flowchart: Extract 15">
            <a:extLst>
              <a:ext uri="{FF2B5EF4-FFF2-40B4-BE49-F238E27FC236}">
                <a16:creationId xmlns:a16="http://schemas.microsoft.com/office/drawing/2014/main" id="{D069CA9E-F835-4221-2BD3-15177382008A}"/>
              </a:ext>
            </a:extLst>
          </p:cNvPr>
          <p:cNvSpPr/>
          <p:nvPr/>
        </p:nvSpPr>
        <p:spPr>
          <a:xfrm>
            <a:off x="3276600" y="4495800"/>
            <a:ext cx="2209800" cy="2209800"/>
          </a:xfrm>
          <a:custGeom>
            <a:avLst/>
            <a:gdLst>
              <a:gd name="connsiteX0" fmla="*/ 0 w 10000"/>
              <a:gd name="connsiteY0" fmla="*/ 10000 h 10000"/>
              <a:gd name="connsiteX1" fmla="*/ 5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0" fmla="*/ 0 w 10000"/>
              <a:gd name="connsiteY0" fmla="*/ 10093 h 10093"/>
              <a:gd name="connsiteX1" fmla="*/ 25 w 10000"/>
              <a:gd name="connsiteY1" fmla="*/ 0 h 10093"/>
              <a:gd name="connsiteX2" fmla="*/ 10000 w 10000"/>
              <a:gd name="connsiteY2" fmla="*/ 10093 h 10093"/>
              <a:gd name="connsiteX3" fmla="*/ 0 w 10000"/>
              <a:gd name="connsiteY3" fmla="*/ 10093 h 1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93">
                <a:moveTo>
                  <a:pt x="0" y="10093"/>
                </a:moveTo>
                <a:cubicBezTo>
                  <a:pt x="8" y="6729"/>
                  <a:pt x="17" y="3364"/>
                  <a:pt x="25" y="0"/>
                </a:cubicBezTo>
                <a:lnTo>
                  <a:pt x="10000" y="10093"/>
                </a:lnTo>
                <a:lnTo>
                  <a:pt x="0" y="10093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rgbClr val="C00000"/>
                </a:solidFill>
              </a:rPr>
              <a:t>    </a:t>
            </a:r>
            <a:r>
              <a:rPr lang="en-US" sz="4800" dirty="0">
                <a:solidFill>
                  <a:srgbClr val="C00000"/>
                </a:solidFill>
              </a:rPr>
              <a:t>0</a:t>
            </a:r>
            <a:endParaRPr lang="en-IN" sz="3600" dirty="0">
              <a:solidFill>
                <a:srgbClr val="C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557B66-4DEA-714D-A1D4-CAEB5AF7D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Make use of the </a:t>
            </a:r>
            <a:r>
              <a:rPr lang="en-US" sz="3200" b="1" dirty="0">
                <a:solidFill>
                  <a:srgbClr val="7030A0"/>
                </a:solidFill>
              </a:rPr>
              <a:t>SCC</a:t>
            </a:r>
            <a:r>
              <a:rPr lang="en-US" sz="3200" b="1" dirty="0"/>
              <a:t>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Content Placeholder 3">
                <a:extLst>
                  <a:ext uri="{FF2B5EF4-FFF2-40B4-BE49-F238E27FC236}">
                    <a16:creationId xmlns:a16="http://schemas.microsoft.com/office/drawing/2014/main" id="{966977B3-4ECB-31C1-735F-04AE523A0F0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30641515"/>
                  </p:ext>
                </p:extLst>
              </p:nvPr>
            </p:nvGraphicFramePr>
            <p:xfrm>
              <a:off x="3276600" y="44958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Content Placeholder 3">
                <a:extLst>
                  <a:ext uri="{FF2B5EF4-FFF2-40B4-BE49-F238E27FC236}">
                    <a16:creationId xmlns:a16="http://schemas.microsoft.com/office/drawing/2014/main" id="{966977B3-4ECB-31C1-735F-04AE523A0F0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30641515"/>
                  </p:ext>
                </p:extLst>
              </p:nvPr>
            </p:nvGraphicFramePr>
            <p:xfrm>
              <a:off x="3276600" y="44958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1639" r="-500000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1639" r="-408333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639" r="-301639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1639" r="-206667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1639" r="-103279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1639" r="-5000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103333" r="-500000" b="-4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103333" r="-408333" b="-4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03333" r="-301639" b="-4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103333" r="-206667" b="-4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103333" r="-103279" b="-4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103333" r="-5000" b="-4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200000" r="-500000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200000" r="-408333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00000" r="-301639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200000" r="-206667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200000" r="-103279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200000" r="-5000" b="-3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305000" r="-500000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305000" r="-408333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05000" r="-301639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305000" r="-206667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305000" r="-103279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305000" r="-5000" b="-2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398361" r="-5000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398361" r="-408333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98361" r="-30163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398361" r="-206667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398361" r="-10327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398361" r="-5000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506667" r="-500000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506667" r="-408333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506667" r="-301639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506667" r="-206667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506667" r="-103279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506667" r="-5000" b="-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9307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animBg="1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667B0-9195-BE5D-01FE-70A4558C6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This is how the Adjacency Matrix of SCC graph looks</a:t>
            </a:r>
            <a:endParaRPr lang="en-IN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ontent Placeholder 22">
                <a:extLst>
                  <a:ext uri="{FF2B5EF4-FFF2-40B4-BE49-F238E27FC236}">
                    <a16:creationId xmlns:a16="http://schemas.microsoft.com/office/drawing/2014/main" id="{D5E2209B-66A4-B2E2-85A1-E0B666E018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IN" sz="2000" b="1" dirty="0"/>
                  <a:t>Hint</a:t>
                </a:r>
                <a:r>
                  <a:rPr lang="en-IN" sz="2000" dirty="0"/>
                  <a:t> is :</a:t>
                </a:r>
              </a:p>
              <a:p>
                <a:pPr marL="0" indent="0">
                  <a:buNone/>
                </a:pPr>
                <a:endParaRPr lang="en-IN" sz="2000" dirty="0"/>
              </a:p>
              <a:p>
                <a:pPr marL="0" indent="0">
                  <a:buNone/>
                </a:pPr>
                <a:endParaRPr lang="en-IN" sz="2000" dirty="0"/>
              </a:p>
              <a:p>
                <a:pPr marL="0" indent="0">
                  <a:buNone/>
                </a:pPr>
                <a:endParaRPr lang="en-IN" sz="2000" dirty="0"/>
              </a:p>
              <a:p>
                <a:pPr marL="0" indent="0">
                  <a:buNone/>
                </a:pPr>
                <a:endParaRPr lang="en-IN" sz="2000" dirty="0"/>
              </a:p>
              <a:p>
                <a:pPr marL="0" indent="0">
                  <a:buNone/>
                </a:pPr>
                <a:endParaRPr lang="en-IN" sz="2000" dirty="0"/>
              </a:p>
              <a:p>
                <a:pPr marL="0" indent="0">
                  <a:buNone/>
                </a:pPr>
                <a:r>
                  <a:rPr lang="en-IN" sz="2000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IN" sz="2000" dirty="0"/>
                  <a:t>: </a:t>
                </a:r>
              </a:p>
              <a:p>
                <a:pPr marL="0" indent="0">
                  <a:buNone/>
                </a:pPr>
                <a:r>
                  <a:rPr lang="en-IN" sz="2000" dirty="0"/>
                  <a:t>Ponder over efficient ways to compute transitive closure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IN" sz="2000" dirty="0"/>
                  <a:t> in </a:t>
                </a:r>
                <a:r>
                  <a:rPr lang="en-US" sz="2000" b="1" i="1" dirty="0"/>
                  <a:t>O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time.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Note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Never mind if you can not find </a:t>
                </a:r>
                <a:r>
                  <a:rPr lang="en-US" sz="2000" b="1" i="1" dirty="0"/>
                  <a:t>O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time algorithm. </a:t>
                </a:r>
              </a:p>
              <a:p>
                <a:pPr marL="0" indent="0">
                  <a:buNone/>
                </a:pPr>
                <a:r>
                  <a:rPr lang="en-US" sz="2000" dirty="0"/>
                  <a:t>The homework is just to spend some time making use of the hint. </a:t>
                </a:r>
              </a:p>
              <a:p>
                <a:pPr marL="0" indent="0">
                  <a:buNone/>
                </a:pPr>
                <a:r>
                  <a:rPr lang="en-US" sz="2000" dirty="0"/>
                  <a:t>This will </a:t>
                </a:r>
                <a:r>
                  <a:rPr lang="en-US" sz="2000" b="1" dirty="0"/>
                  <a:t>NOT</a:t>
                </a:r>
                <a:r>
                  <a:rPr lang="en-US" sz="2000" dirty="0"/>
                  <a:t> be part of the mid semester exam </a:t>
                </a:r>
                <a:r>
                  <a:rPr lang="en-US" sz="2000" dirty="0">
                    <a:sym typeface="Wingdings" panose="05000000000000000000" pitchFamily="2" charset="2"/>
                  </a:rPr>
                  <a:t></a:t>
                </a:r>
                <a:endParaRPr lang="en-IN" sz="2000" dirty="0"/>
              </a:p>
            </p:txBody>
          </p:sp>
        </mc:Choice>
        <mc:Fallback>
          <p:sp>
            <p:nvSpPr>
              <p:cNvPr id="23" name="Content Placeholder 22">
                <a:extLst>
                  <a:ext uri="{FF2B5EF4-FFF2-40B4-BE49-F238E27FC236}">
                    <a16:creationId xmlns:a16="http://schemas.microsoft.com/office/drawing/2014/main" id="{D5E2209B-66A4-B2E2-85A1-E0B666E018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BA795E3F-F1D9-5779-114A-D80A94FC5A1D}"/>
              </a:ext>
            </a:extLst>
          </p:cNvPr>
          <p:cNvGrpSpPr/>
          <p:nvPr/>
        </p:nvGrpSpPr>
        <p:grpSpPr>
          <a:xfrm>
            <a:off x="3352800" y="1981200"/>
            <a:ext cx="2209800" cy="2209800"/>
            <a:chOff x="1905000" y="1600200"/>
            <a:chExt cx="2209800" cy="2209800"/>
          </a:xfrm>
        </p:grpSpPr>
        <p:sp>
          <p:nvSpPr>
            <p:cNvPr id="7" name="Flowchart: Extract 15">
              <a:extLst>
                <a:ext uri="{FF2B5EF4-FFF2-40B4-BE49-F238E27FC236}">
                  <a16:creationId xmlns:a16="http://schemas.microsoft.com/office/drawing/2014/main" id="{7CC50AEE-0579-E649-9D1C-74AB748E7FA0}"/>
                </a:ext>
              </a:extLst>
            </p:cNvPr>
            <p:cNvSpPr/>
            <p:nvPr/>
          </p:nvSpPr>
          <p:spPr>
            <a:xfrm>
              <a:off x="1905000" y="1600200"/>
              <a:ext cx="2209800" cy="2209800"/>
            </a:xfrm>
            <a:custGeom>
              <a:avLst/>
              <a:gdLst>
                <a:gd name="connsiteX0" fmla="*/ 0 w 10000"/>
                <a:gd name="connsiteY0" fmla="*/ 10000 h 10000"/>
                <a:gd name="connsiteX1" fmla="*/ 5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0" fmla="*/ 0 w 10000"/>
                <a:gd name="connsiteY0" fmla="*/ 10093 h 10093"/>
                <a:gd name="connsiteX1" fmla="*/ 25 w 10000"/>
                <a:gd name="connsiteY1" fmla="*/ 0 h 10093"/>
                <a:gd name="connsiteX2" fmla="*/ 10000 w 10000"/>
                <a:gd name="connsiteY2" fmla="*/ 10093 h 10093"/>
                <a:gd name="connsiteX3" fmla="*/ 0 w 10000"/>
                <a:gd name="connsiteY3" fmla="*/ 10093 h 10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10093">
                  <a:moveTo>
                    <a:pt x="0" y="10093"/>
                  </a:moveTo>
                  <a:cubicBezTo>
                    <a:pt x="8" y="6729"/>
                    <a:pt x="17" y="3364"/>
                    <a:pt x="25" y="0"/>
                  </a:cubicBezTo>
                  <a:lnTo>
                    <a:pt x="10000" y="10093"/>
                  </a:lnTo>
                  <a:lnTo>
                    <a:pt x="0" y="1009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>
                  <a:solidFill>
                    <a:srgbClr val="C00000"/>
                  </a:solidFill>
                </a:rPr>
                <a:t>    </a:t>
              </a:r>
              <a:r>
                <a:rPr lang="en-US" sz="4800" dirty="0">
                  <a:solidFill>
                    <a:srgbClr val="C00000"/>
                  </a:solidFill>
                </a:rPr>
                <a:t>0</a:t>
              </a:r>
              <a:endParaRPr lang="en-IN" sz="3600" dirty="0">
                <a:solidFill>
                  <a:srgbClr val="C0000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4" name="Content Placeholder 3">
                  <a:extLst>
                    <a:ext uri="{FF2B5EF4-FFF2-40B4-BE49-F238E27FC236}">
                      <a16:creationId xmlns:a16="http://schemas.microsoft.com/office/drawing/2014/main" id="{61766F12-2DEA-5FC6-E4AF-C400F3EB5B13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959172217"/>
                    </p:ext>
                  </p:extLst>
                </p:nvPr>
              </p:nvGraphicFramePr>
              <p:xfrm>
                <a:off x="1905000" y="1600200"/>
                <a:ext cx="2209800" cy="2209800"/>
              </p:xfrm>
              <a:graphic>
                <a:graphicData uri="http://schemas.openxmlformats.org/drawingml/2006/table">
                  <a:tbl>
                    <a:tblPr firstRow="1" bandRow="1">
                      <a:tableStyleId>{5940675A-B579-460E-94D1-54222C63F5DA}</a:tableStyleId>
                    </a:tblPr>
                    <a:tblGrid>
                      <a:gridCol w="3683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  <a:gridCol w="368300">
                        <a:extLst>
                          <a:ext uri="{9D8B030D-6E8A-4147-A177-3AD203B41FA5}">
                            <a16:colId xmlns:a16="http://schemas.microsoft.com/office/drawing/2014/main" val="20001"/>
                          </a:ext>
                        </a:extLst>
                      </a:gridCol>
                      <a:gridCol w="368300">
                        <a:extLst>
                          <a:ext uri="{9D8B030D-6E8A-4147-A177-3AD203B41FA5}">
                            <a16:colId xmlns:a16="http://schemas.microsoft.com/office/drawing/2014/main" val="20002"/>
                          </a:ext>
                        </a:extLst>
                      </a:gridCol>
                      <a:gridCol w="368300">
                        <a:extLst>
                          <a:ext uri="{9D8B030D-6E8A-4147-A177-3AD203B41FA5}">
                            <a16:colId xmlns:a16="http://schemas.microsoft.com/office/drawing/2014/main" val="20003"/>
                          </a:ext>
                        </a:extLst>
                      </a:gridCol>
                      <a:gridCol w="368300">
                        <a:extLst>
                          <a:ext uri="{9D8B030D-6E8A-4147-A177-3AD203B41FA5}">
                            <a16:colId xmlns:a16="http://schemas.microsoft.com/office/drawing/2014/main" val="20004"/>
                          </a:ext>
                        </a:extLst>
                      </a:gridCol>
                      <a:gridCol w="368300">
                        <a:extLst>
                          <a:ext uri="{9D8B030D-6E8A-4147-A177-3AD203B41FA5}">
                            <a16:colId xmlns:a16="http://schemas.microsoft.com/office/drawing/2014/main" val="20005"/>
                          </a:ext>
                        </a:extLst>
                      </a:gridCol>
                    </a:tblGrid>
                    <a:tr h="3683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i="1" dirty="0" smtClean="0">
                                      <a:latin typeface="Cambria Math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i="1" dirty="0" smtClean="0">
                                      <a:latin typeface="Cambria Math"/>
                                    </a:rPr>
                                    <m:t>1</m:t>
                                  </m:r>
                                </m:oMath>
                              </m:oMathPara>
                            </a14:m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1</m:t>
                                  </m:r>
                                </m:oMath>
                              </m:oMathPara>
                            </a14:m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1</m:t>
                                  </m:r>
                                </m:oMath>
                              </m:oMathPara>
                            </a14:m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3683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i="1" dirty="0" smtClean="0">
                                      <a:latin typeface="Cambria Math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i="1" dirty="0" smtClean="0">
                                      <a:latin typeface="Cambria Math"/>
                                    </a:rPr>
                                    <m:t>1</m:t>
                                  </m:r>
                                </m:oMath>
                              </m:oMathPara>
                            </a14:m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1</m:t>
                                  </m:r>
                                </m:oMath>
                              </m:oMathPara>
                            </a14:m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3683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i="1" dirty="0" smtClean="0">
                                      <a:latin typeface="Cambria Math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i="1" dirty="0" smtClean="0">
                                      <a:latin typeface="Cambria Math"/>
                                    </a:rPr>
                                    <m:t>1</m:t>
                                  </m:r>
                                </m:oMath>
                              </m:oMathPara>
                            </a14:m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i="1" dirty="0" smtClean="0">
                                      <a:latin typeface="Cambria Math"/>
                                    </a:rPr>
                                    <m:t>1</m:t>
                                  </m:r>
                                </m:oMath>
                              </m:oMathPara>
                            </a14:m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  <a:tr h="3683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i="1" dirty="0" smtClean="0">
                                      <a:latin typeface="Cambria Math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i="1" dirty="0" smtClean="0">
                                      <a:latin typeface="Cambria Math"/>
                                    </a:rPr>
                                    <m:t>1</m:t>
                                  </m:r>
                                </m:oMath>
                              </m:oMathPara>
                            </a14:m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3"/>
                        </a:ext>
                      </a:extLst>
                    </a:tr>
                    <a:tr h="3683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i="1" dirty="0" smtClean="0">
                                      <a:latin typeface="Cambria Math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i="1" dirty="0" smtClean="0">
                                      <a:latin typeface="Cambria Math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i="1" dirty="0" smtClean="0">
                                      <a:latin typeface="Cambria Math"/>
                                    </a:rPr>
                                    <m:t>1</m:t>
                                  </m:r>
                                </m:oMath>
                              </m:oMathPara>
                            </a14:m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4"/>
                        </a:ext>
                      </a:extLst>
                    </a:tr>
                    <a:tr h="3683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i="1" dirty="0" smtClean="0">
                                      <a:latin typeface="Cambria Math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5"/>
                        </a:ext>
                      </a:extLst>
                    </a:tr>
                  </a:tbl>
                </a:graphicData>
              </a:graphic>
            </p:graphicFrame>
          </mc:Choice>
          <mc:Fallback>
            <p:graphicFrame>
              <p:nvGraphicFramePr>
                <p:cNvPr id="4" name="Content Placeholder 3">
                  <a:extLst>
                    <a:ext uri="{FF2B5EF4-FFF2-40B4-BE49-F238E27FC236}">
                      <a16:creationId xmlns:a16="http://schemas.microsoft.com/office/drawing/2014/main" id="{61766F12-2DEA-5FC6-E4AF-C400F3EB5B13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959172217"/>
                    </p:ext>
                  </p:extLst>
                </p:nvPr>
              </p:nvGraphicFramePr>
              <p:xfrm>
                <a:off x="1905000" y="1600200"/>
                <a:ext cx="2209800" cy="2209800"/>
              </p:xfrm>
              <a:graphic>
                <a:graphicData uri="http://schemas.openxmlformats.org/drawingml/2006/table">
                  <a:tbl>
                    <a:tblPr firstRow="1" bandRow="1">
                      <a:tableStyleId>{5940675A-B579-460E-94D1-54222C63F5DA}</a:tableStyleId>
                    </a:tblPr>
                    <a:tblGrid>
                      <a:gridCol w="3683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  <a:gridCol w="368300">
                        <a:extLst>
                          <a:ext uri="{9D8B030D-6E8A-4147-A177-3AD203B41FA5}">
                            <a16:colId xmlns:a16="http://schemas.microsoft.com/office/drawing/2014/main" val="20001"/>
                          </a:ext>
                        </a:extLst>
                      </a:gridCol>
                      <a:gridCol w="368300">
                        <a:extLst>
                          <a:ext uri="{9D8B030D-6E8A-4147-A177-3AD203B41FA5}">
                            <a16:colId xmlns:a16="http://schemas.microsoft.com/office/drawing/2014/main" val="20002"/>
                          </a:ext>
                        </a:extLst>
                      </a:gridCol>
                      <a:gridCol w="368300">
                        <a:extLst>
                          <a:ext uri="{9D8B030D-6E8A-4147-A177-3AD203B41FA5}">
                            <a16:colId xmlns:a16="http://schemas.microsoft.com/office/drawing/2014/main" val="20003"/>
                          </a:ext>
                        </a:extLst>
                      </a:gridCol>
                      <a:gridCol w="368300">
                        <a:extLst>
                          <a:ext uri="{9D8B030D-6E8A-4147-A177-3AD203B41FA5}">
                            <a16:colId xmlns:a16="http://schemas.microsoft.com/office/drawing/2014/main" val="20004"/>
                          </a:ext>
                        </a:extLst>
                      </a:gridCol>
                      <a:gridCol w="368300">
                        <a:extLst>
                          <a:ext uri="{9D8B030D-6E8A-4147-A177-3AD203B41FA5}">
                            <a16:colId xmlns:a16="http://schemas.microsoft.com/office/drawing/2014/main" val="20005"/>
                          </a:ext>
                        </a:extLst>
                      </a:gridCol>
                    </a:tblGrid>
                    <a:tr h="36830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>
                            <a:blip r:embed="rId3"/>
                            <a:stretch>
                              <a:fillRect l="-3279" t="-3279" r="-498361" b="-498361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>
                            <a:blip r:embed="rId3"/>
                            <a:stretch>
                              <a:fillRect l="-105000" t="-3279" r="-406667" b="-498361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>
                            <a:blip r:embed="rId3"/>
                            <a:stretch>
                              <a:fillRect l="-201639" t="-3279" r="-300000" b="-498361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>
                            <a:blip r:embed="rId3"/>
                            <a:stretch>
                              <a:fillRect l="-306667" t="-3279" r="-205000" b="-498361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>
                            <a:blip r:embed="rId3"/>
                            <a:stretch>
                              <a:fillRect l="-400000" t="-3279" r="-101639" b="-498361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>
                            <a:blip r:embed="rId3"/>
                            <a:stretch>
                              <a:fillRect l="-508333" t="-3279" r="-3333" b="-498361"/>
                            </a:stretch>
                          </a:blip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36830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>
                            <a:blip r:embed="rId3"/>
                            <a:stretch>
                              <a:fillRect l="-3279" t="-105000" r="-498361" b="-40666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>
                            <a:blip r:embed="rId3"/>
                            <a:stretch>
                              <a:fillRect l="-105000" t="-105000" r="-406667" b="-40666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>
                            <a:blip r:embed="rId3"/>
                            <a:stretch>
                              <a:fillRect l="-201639" t="-105000" r="-300000" b="-40666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>
                            <a:blip r:embed="rId3"/>
                            <a:stretch>
                              <a:fillRect l="-306667" t="-105000" r="-205000" b="-40666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>
                            <a:blip r:embed="rId3"/>
                            <a:stretch>
                              <a:fillRect l="-400000" t="-105000" r="-101639" b="-40666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>
                            <a:blip r:embed="rId3"/>
                            <a:stretch>
                              <a:fillRect l="-508333" t="-105000" r="-3333" b="-406667"/>
                            </a:stretch>
                          </a:blip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36830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>
                            <a:blip r:embed="rId3"/>
                            <a:stretch>
                              <a:fillRect l="-3279" t="-201639" r="-498361" b="-300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>
                            <a:blip r:embed="rId3"/>
                            <a:stretch>
                              <a:fillRect l="-105000" t="-201639" r="-406667" b="-300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>
                            <a:blip r:embed="rId3"/>
                            <a:stretch>
                              <a:fillRect l="-201639" t="-201639" r="-300000" b="-300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>
                            <a:blip r:embed="rId3"/>
                            <a:stretch>
                              <a:fillRect l="-306667" t="-201639" r="-205000" b="-300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>
                            <a:blip r:embed="rId3"/>
                            <a:stretch>
                              <a:fillRect l="-400000" t="-201639" r="-101639" b="-300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>
                            <a:blip r:embed="rId3"/>
                            <a:stretch>
                              <a:fillRect l="-508333" t="-201639" r="-3333" b="-300000"/>
                            </a:stretch>
                          </a:blip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  <a:tr h="36830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>
                            <a:blip r:embed="rId3"/>
                            <a:stretch>
                              <a:fillRect l="-3279" t="-306667" r="-498361" b="-205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>
                            <a:blip r:embed="rId3"/>
                            <a:stretch>
                              <a:fillRect l="-105000" t="-306667" r="-406667" b="-205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>
                            <a:blip r:embed="rId3"/>
                            <a:stretch>
                              <a:fillRect l="-201639" t="-306667" r="-300000" b="-205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>
                            <a:blip r:embed="rId3"/>
                            <a:stretch>
                              <a:fillRect l="-306667" t="-306667" r="-205000" b="-205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>
                            <a:blip r:embed="rId3"/>
                            <a:stretch>
                              <a:fillRect l="-400000" t="-306667" r="-101639" b="-205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>
                            <a:blip r:embed="rId3"/>
                            <a:stretch>
                              <a:fillRect l="-508333" t="-306667" r="-3333" b="-205000"/>
                            </a:stretch>
                          </a:blip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3"/>
                        </a:ext>
                      </a:extLst>
                    </a:tr>
                    <a:tr h="36830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>
                            <a:blip r:embed="rId3"/>
                            <a:stretch>
                              <a:fillRect l="-3279" t="-400000" r="-498361" b="-10163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>
                            <a:blip r:embed="rId3"/>
                            <a:stretch>
                              <a:fillRect l="-105000" t="-400000" r="-406667" b="-10163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>
                            <a:blip r:embed="rId3"/>
                            <a:stretch>
                              <a:fillRect l="-201639" t="-400000" r="-300000" b="-10163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>
                            <a:blip r:embed="rId3"/>
                            <a:stretch>
                              <a:fillRect l="-306667" t="-400000" r="-205000" b="-10163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>
                            <a:blip r:embed="rId3"/>
                            <a:stretch>
                              <a:fillRect l="-400000" t="-400000" r="-101639" b="-10163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>
                            <a:blip r:embed="rId3"/>
                            <a:stretch>
                              <a:fillRect l="-508333" t="-400000" r="-3333" b="-101639"/>
                            </a:stretch>
                          </a:blip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4"/>
                        </a:ext>
                      </a:extLst>
                    </a:tr>
                    <a:tr h="36830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>
                            <a:blip r:embed="rId3"/>
                            <a:stretch>
                              <a:fillRect l="-3279" t="-508333" r="-498361" b="-3333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>
                            <a:blip r:embed="rId3"/>
                            <a:stretch>
                              <a:fillRect l="-105000" t="-508333" r="-406667" b="-3333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>
                            <a:blip r:embed="rId3"/>
                            <a:stretch>
                              <a:fillRect l="-201639" t="-508333" r="-300000" b="-3333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>
                            <a:blip r:embed="rId3"/>
                            <a:stretch>
                              <a:fillRect l="-306667" t="-508333" r="-205000" b="-3333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>
                            <a:blip r:embed="rId3"/>
                            <a:stretch>
                              <a:fillRect l="-400000" t="-508333" r="-101639" b="-3333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>
                            <a:blip r:embed="rId3"/>
                            <a:stretch>
                              <a:fillRect l="-508333" t="-508333" r="-3333" b="-3333"/>
                            </a:stretch>
                          </a:blip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5"/>
                        </a:ext>
                      </a:extLst>
                    </a:tr>
                  </a:tbl>
                </a:graphicData>
              </a:graphic>
            </p:graphicFrame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6E20AF-B62A-7AFA-5896-0CBC33E3FB30}"/>
              </a:ext>
            </a:extLst>
          </p:cNvPr>
          <p:cNvGrpSpPr/>
          <p:nvPr/>
        </p:nvGrpSpPr>
        <p:grpSpPr>
          <a:xfrm>
            <a:off x="3372971" y="2001371"/>
            <a:ext cx="1066800" cy="1066800"/>
            <a:chOff x="1143000" y="5295900"/>
            <a:chExt cx="1066800" cy="10668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03E470A-5710-677F-B8B9-FC6BB3761FF4}"/>
                </a:ext>
              </a:extLst>
            </p:cNvPr>
            <p:cNvSpPr/>
            <p:nvPr/>
          </p:nvSpPr>
          <p:spPr>
            <a:xfrm>
              <a:off x="1143000" y="5295900"/>
              <a:ext cx="10668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4" name="Flowchart: Extract 15">
              <a:extLst>
                <a:ext uri="{FF2B5EF4-FFF2-40B4-BE49-F238E27FC236}">
                  <a16:creationId xmlns:a16="http://schemas.microsoft.com/office/drawing/2014/main" id="{32F292A6-A434-0F22-105F-7AE03EB2E49E}"/>
                </a:ext>
              </a:extLst>
            </p:cNvPr>
            <p:cNvSpPr/>
            <p:nvPr/>
          </p:nvSpPr>
          <p:spPr>
            <a:xfrm>
              <a:off x="1143000" y="5295900"/>
              <a:ext cx="1066800" cy="1066800"/>
            </a:xfrm>
            <a:custGeom>
              <a:avLst/>
              <a:gdLst>
                <a:gd name="connsiteX0" fmla="*/ 0 w 10000"/>
                <a:gd name="connsiteY0" fmla="*/ 10000 h 10000"/>
                <a:gd name="connsiteX1" fmla="*/ 5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0" fmla="*/ 0 w 10000"/>
                <a:gd name="connsiteY0" fmla="*/ 10000 h 10000"/>
                <a:gd name="connsiteX1" fmla="*/ 163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cubicBezTo>
                    <a:pt x="54" y="6667"/>
                    <a:pt x="109" y="3333"/>
                    <a:pt x="163" y="0"/>
                  </a:cubicBezTo>
                  <a:lnTo>
                    <a:pt x="10000" y="10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C1D6CC0-6CB0-5D6C-67D6-6AE114658A3F}"/>
                </a:ext>
              </a:extLst>
            </p:cNvPr>
            <p:cNvSpPr txBox="1"/>
            <p:nvPr/>
          </p:nvSpPr>
          <p:spPr>
            <a:xfrm>
              <a:off x="1400523" y="5644634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A11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456C65B-ADF6-04DF-AA7D-C6CE828CAE9C}"/>
              </a:ext>
            </a:extLst>
          </p:cNvPr>
          <p:cNvGrpSpPr/>
          <p:nvPr/>
        </p:nvGrpSpPr>
        <p:grpSpPr>
          <a:xfrm>
            <a:off x="4464424" y="3124200"/>
            <a:ext cx="1066800" cy="1066800"/>
            <a:chOff x="1143000" y="5295900"/>
            <a:chExt cx="1066800" cy="10668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0881A76-4883-42A4-6CB4-A646BFB6239F}"/>
                </a:ext>
              </a:extLst>
            </p:cNvPr>
            <p:cNvSpPr/>
            <p:nvPr/>
          </p:nvSpPr>
          <p:spPr>
            <a:xfrm>
              <a:off x="1143000" y="5295900"/>
              <a:ext cx="10668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9" name="Flowchart: Extract 15">
              <a:extLst>
                <a:ext uri="{FF2B5EF4-FFF2-40B4-BE49-F238E27FC236}">
                  <a16:creationId xmlns:a16="http://schemas.microsoft.com/office/drawing/2014/main" id="{8FEC3482-54B9-22C0-82B2-1815230045F6}"/>
                </a:ext>
              </a:extLst>
            </p:cNvPr>
            <p:cNvSpPr/>
            <p:nvPr/>
          </p:nvSpPr>
          <p:spPr>
            <a:xfrm>
              <a:off x="1143000" y="5295900"/>
              <a:ext cx="1066800" cy="1066800"/>
            </a:xfrm>
            <a:custGeom>
              <a:avLst/>
              <a:gdLst>
                <a:gd name="connsiteX0" fmla="*/ 0 w 10000"/>
                <a:gd name="connsiteY0" fmla="*/ 10000 h 10000"/>
                <a:gd name="connsiteX1" fmla="*/ 5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0" fmla="*/ 0 w 10000"/>
                <a:gd name="connsiteY0" fmla="*/ 10000 h 10000"/>
                <a:gd name="connsiteX1" fmla="*/ 163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cubicBezTo>
                    <a:pt x="54" y="6667"/>
                    <a:pt x="109" y="3333"/>
                    <a:pt x="163" y="0"/>
                  </a:cubicBezTo>
                  <a:lnTo>
                    <a:pt x="10000" y="10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1E96FEC-F57A-8A3D-4BC9-955A49D9F15F}"/>
                </a:ext>
              </a:extLst>
            </p:cNvPr>
            <p:cNvSpPr txBox="1"/>
            <p:nvPr/>
          </p:nvSpPr>
          <p:spPr>
            <a:xfrm>
              <a:off x="1400523" y="5644634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A22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A91E19A6-BB8C-91BB-0A17-64CC96DBF574}"/>
              </a:ext>
            </a:extLst>
          </p:cNvPr>
          <p:cNvSpPr/>
          <p:nvPr/>
        </p:nvSpPr>
        <p:spPr>
          <a:xfrm>
            <a:off x="4468906" y="2001371"/>
            <a:ext cx="1066800" cy="108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A12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3B266B-B407-000A-CFFA-31DA235DC0CE}"/>
              </a:ext>
            </a:extLst>
          </p:cNvPr>
          <p:cNvSpPr/>
          <p:nvPr/>
        </p:nvSpPr>
        <p:spPr>
          <a:xfrm>
            <a:off x="3372971" y="3108512"/>
            <a:ext cx="1066800" cy="1066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C0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11516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25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250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250"/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250"/>
                                        <p:tgtEl>
                                          <p:spTgt spid="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2250"/>
                                        <p:tgtEl>
                                          <p:spTgt spid="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uiExpand="1" build="p"/>
      <p:bldP spid="21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FBA22F-6FC8-5D42-8AC5-A912A180A4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Recap</a:t>
            </a:r>
            <a:r>
              <a:rPr lang="en-US" b="1" dirty="0"/>
              <a:t> of the last lecture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48C61D0-144A-944F-BA18-148FCC6642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9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Computing </a:t>
            </a:r>
            <a:r>
              <a:rPr lang="en-US" sz="3600" b="1" dirty="0">
                <a:solidFill>
                  <a:srgbClr val="7030A0"/>
                </a:solidFill>
              </a:rPr>
              <a:t>SCC</a:t>
            </a:r>
            <a:r>
              <a:rPr lang="en-US" sz="3600" b="1" dirty="0"/>
              <a:t>s of a Directed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334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b="1" dirty="0"/>
                  <a:t>: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We can compute SCCs of a directed graph in </a:t>
                </a:r>
                <a:r>
                  <a:rPr lang="en-US" sz="2000" b="1" dirty="0"/>
                  <a:t>O(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)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time.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1800" i="1" dirty="0"/>
              </a:p>
              <a:p>
                <a:pPr marL="0" indent="0">
                  <a:buNone/>
                </a:pPr>
                <a:endParaRPr lang="en-US" sz="1800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334000"/>
              </a:xfrm>
              <a:blipFill>
                <a:blip r:embed="rId2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023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SCC</a:t>
            </a:r>
            <a:r>
              <a:rPr lang="en-US" sz="3200" b="1" dirty="0"/>
              <a:t>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/>
                  <a:t>: For a given directed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r>
                  <a:rPr lang="en-US" sz="2000" dirty="0"/>
                  <a:t>Transform each SCC into a single vertex</a:t>
                </a:r>
              </a:p>
              <a:p>
                <a:r>
                  <a:rPr lang="en-US" sz="2000" dirty="0"/>
                  <a:t>Remove multiple edges</a:t>
                </a:r>
              </a:p>
              <a:p>
                <a:pPr marL="0" indent="0">
                  <a:buNone/>
                </a:pPr>
                <a:r>
                  <a:rPr lang="en-US" sz="2000" dirty="0"/>
                  <a:t>This is the SCC graph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</a:t>
                </a:r>
                <a:r>
                  <a:rPr lang="en-US" sz="2000" dirty="0"/>
                  <a:t>: SCC graph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is a directed acyclic graph.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Application 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Suppose we wish to compute a function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err="1"/>
                  <a:t>s.t.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 takes </a:t>
                </a:r>
                <a:r>
                  <a:rPr lang="en-US" sz="2000" b="1" u="sng" dirty="0"/>
                  <a:t>same</a:t>
                </a:r>
                <a:r>
                  <a:rPr lang="en-US" sz="2000" dirty="0"/>
                  <a:t> value on all vertices of a SCC.</a:t>
                </a:r>
              </a:p>
              <a:p>
                <a:pPr marL="0" indent="0">
                  <a:buNone/>
                </a:pPr>
                <a:r>
                  <a:rPr lang="en-US" sz="2000" dirty="0"/>
                  <a:t>Then it suffices to compute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on SCC graph.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47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B1CB91-8887-294E-AC80-984C989D65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Amazing Applications of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082A764-BDE8-7B4B-A8BF-1FDD163F27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Fast Matrix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144253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  Multiplication</a:t>
            </a:r>
            <a:r>
              <a:rPr lang="en-US" sz="3600" b="1" dirty="0"/>
              <a:t> of Matrices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312643"/>
              </p:ext>
            </p:extLst>
          </p:nvPr>
        </p:nvGraphicFramePr>
        <p:xfrm>
          <a:off x="762000" y="15240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3200400" y="15240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5867400" y="15240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Multiply 6"/>
          <p:cNvSpPr/>
          <p:nvPr/>
        </p:nvSpPr>
        <p:spPr>
          <a:xfrm>
            <a:off x="2590800" y="21336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qual 7"/>
          <p:cNvSpPr/>
          <p:nvPr/>
        </p:nvSpPr>
        <p:spPr>
          <a:xfrm>
            <a:off x="5181600" y="2133600"/>
            <a:ext cx="457200" cy="609600"/>
          </a:xfrm>
          <a:prstGeom prst="mathEqual">
            <a:avLst>
              <a:gd name="adj1" fmla="val 11615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76072" y="35052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52690" y="35052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29400" y="34290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200400" y="4495800"/>
                <a:ext cx="2061846" cy="764505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4495800"/>
                <a:ext cx="2061846" cy="764505"/>
              </a:xfrm>
              <a:prstGeom prst="rect">
                <a:avLst/>
              </a:prstGeom>
              <a:blipFill rotWithShape="1">
                <a:blip r:embed="rId2"/>
                <a:stretch>
                  <a:fillRect r="-2639"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988115E-9A9E-AB47-A6AA-2C3E0500FEB0}"/>
                  </a:ext>
                </a:extLst>
              </p:cNvPr>
              <p:cNvSpPr txBox="1"/>
              <p:nvPr/>
            </p:nvSpPr>
            <p:spPr>
              <a:xfrm>
                <a:off x="2388219" y="5650758"/>
                <a:ext cx="3074881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/>
                  <a:t>Time complexity: </a:t>
                </a:r>
                <a:r>
                  <a:rPr lang="en-US" sz="1800" b="1" i="1" dirty="0"/>
                  <a:t>O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sz="1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time 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988115E-9A9E-AB47-A6AA-2C3E0500F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219" y="5650758"/>
                <a:ext cx="3074881" cy="375552"/>
              </a:xfrm>
              <a:prstGeom prst="rect">
                <a:avLst/>
              </a:prstGeom>
              <a:blipFill>
                <a:blip r:embed="rId3"/>
                <a:stretch>
                  <a:fillRect l="-2058" t="-3226" r="-823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A61919D1-C5C4-A85C-FF9E-3F8508D29C9F}"/>
              </a:ext>
            </a:extLst>
          </p:cNvPr>
          <p:cNvSpPr txBox="1"/>
          <p:nvPr/>
        </p:nvSpPr>
        <p:spPr>
          <a:xfrm>
            <a:off x="1716054" y="6159333"/>
            <a:ext cx="506574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But </a:t>
            </a:r>
            <a:r>
              <a:rPr lang="en-US" dirty="0"/>
              <a:t>faster algorithms exists for more than </a:t>
            </a:r>
            <a:r>
              <a:rPr lang="en-US" dirty="0">
                <a:solidFill>
                  <a:srgbClr val="0070C0"/>
                </a:solidFill>
              </a:rPr>
              <a:t>50</a:t>
            </a:r>
            <a:r>
              <a:rPr lang="en-US" dirty="0"/>
              <a:t> years.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0030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/>
      <p:bldP spid="3" grpId="0" animBg="1"/>
      <p:bldP spid="12" grpId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57B66-4DEA-714D-A1D4-CAEB5AF7D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Fast Matrix Multiplication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9C7400-1A41-C94D-AECB-C9CA03955A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1800" dirty="0"/>
                  <a:t>C11 = A11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800" dirty="0"/>
                  <a:t> B11  + A12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800" dirty="0"/>
                  <a:t> B21</a:t>
                </a:r>
              </a:p>
              <a:p>
                <a:r>
                  <a:rPr lang="en-US" sz="1800" dirty="0"/>
                  <a:t>C12 = A11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800" dirty="0"/>
                  <a:t> B12  + A12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800" dirty="0"/>
                  <a:t> B22</a:t>
                </a:r>
              </a:p>
              <a:p>
                <a:r>
                  <a:rPr lang="en-US" sz="1800" dirty="0"/>
                  <a:t>C21 = A21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800" dirty="0"/>
                  <a:t> B11  + A22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800" dirty="0"/>
                  <a:t> B21 </a:t>
                </a:r>
              </a:p>
              <a:p>
                <a:r>
                  <a:rPr lang="en-US" sz="1800" dirty="0"/>
                  <a:t>C22 = A21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800" dirty="0"/>
                  <a:t> B12  + A22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800" dirty="0"/>
                  <a:t> B22</a:t>
                </a:r>
              </a:p>
              <a:p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2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/2) +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4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4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endParaRPr lang="en-US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9C7400-1A41-C94D-AECB-C9CA03955A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>
                <a:blip r:embed="rId2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2354B31B-D472-8446-8912-A305E63BCE3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93310948"/>
                  </p:ext>
                </p:extLst>
              </p:nvPr>
            </p:nvGraphicFramePr>
            <p:xfrm>
              <a:off x="533400" y="17526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2354B31B-D472-8446-8912-A305E63BCE3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93310948"/>
                  </p:ext>
                </p:extLst>
              </p:nvPr>
            </p:nvGraphicFramePr>
            <p:xfrm>
              <a:off x="533400" y="17526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39" t="-1639" r="-500000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3333" t="-1639" r="-408333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639" r="-301639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5000" t="-1639" r="-206667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8361" t="-1639" r="-103279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6667" t="-1639" r="-5000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39" t="-103333" r="-500000" b="-4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3333" t="-103333" r="-408333" b="-4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03333" r="-301639" b="-4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5000" t="-103333" r="-206667" b="-4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8361" t="-103333" r="-103279" b="-4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6667" t="-103333" r="-5000" b="-4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39" t="-200000" r="-500000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3333" t="-200000" r="-408333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00000" r="-301639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5000" t="-200000" r="-206667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8361" t="-200000" r="-103279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6667" t="-200000" r="-5000" b="-3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39" t="-305000" r="-500000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3333" t="-305000" r="-408333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305000" r="-301639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5000" t="-305000" r="-206667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8361" t="-305000" r="-103279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6667" t="-305000" r="-5000" b="-2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39" t="-398361" r="-5000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3333" t="-398361" r="-408333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398361" r="-30163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5000" t="-398361" r="-206667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8361" t="-398361" r="-10327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6667" t="-398361" r="-5000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39" t="-506667" r="-500000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3333" t="-506667" r="-408333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506667" r="-301639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5000" t="-506667" r="-206667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8361" t="-506667" r="-103279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6667" t="-506667" r="-5000" b="-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DE0C32A3-B8AC-FC49-B449-6E2739057F0B}"/>
              </a:ext>
            </a:extLst>
          </p:cNvPr>
          <p:cNvSpPr/>
          <p:nvPr/>
        </p:nvSpPr>
        <p:spPr>
          <a:xfrm>
            <a:off x="533400" y="1752600"/>
            <a:ext cx="1066800" cy="1066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A11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580DB9-EBDE-9E48-9AAC-5EE6B8DD5447}"/>
              </a:ext>
            </a:extLst>
          </p:cNvPr>
          <p:cNvSpPr/>
          <p:nvPr/>
        </p:nvSpPr>
        <p:spPr>
          <a:xfrm>
            <a:off x="1676400" y="1752600"/>
            <a:ext cx="1066800" cy="1066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18CF14-A8BD-2344-8BE0-9D1258625016}"/>
              </a:ext>
            </a:extLst>
          </p:cNvPr>
          <p:cNvSpPr/>
          <p:nvPr/>
        </p:nvSpPr>
        <p:spPr>
          <a:xfrm>
            <a:off x="533400" y="2857500"/>
            <a:ext cx="1066800" cy="1066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FD8F2C-4CC0-1647-972B-A520C4C4C33E}"/>
              </a:ext>
            </a:extLst>
          </p:cNvPr>
          <p:cNvSpPr/>
          <p:nvPr/>
        </p:nvSpPr>
        <p:spPr>
          <a:xfrm>
            <a:off x="1676400" y="2857500"/>
            <a:ext cx="1066800" cy="1066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Content Placeholder 3">
                <a:extLst>
                  <a:ext uri="{FF2B5EF4-FFF2-40B4-BE49-F238E27FC236}">
                    <a16:creationId xmlns:a16="http://schemas.microsoft.com/office/drawing/2014/main" id="{00B8F1FE-33F9-0F4B-81A7-E3CCC8D1D83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33679509"/>
                  </p:ext>
                </p:extLst>
              </p:nvPr>
            </p:nvGraphicFramePr>
            <p:xfrm>
              <a:off x="3810000" y="17526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Content Placeholder 3">
                <a:extLst>
                  <a:ext uri="{FF2B5EF4-FFF2-40B4-BE49-F238E27FC236}">
                    <a16:creationId xmlns:a16="http://schemas.microsoft.com/office/drawing/2014/main" id="{00B8F1FE-33F9-0F4B-81A7-E3CCC8D1D83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33679509"/>
                  </p:ext>
                </p:extLst>
              </p:nvPr>
            </p:nvGraphicFramePr>
            <p:xfrm>
              <a:off x="3810000" y="17526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279" t="-1639" r="-498361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5000" t="-1639" r="-406667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639" t="-1639" r="-300000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6667" t="-1639" r="-205000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1639" r="-101639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8333" t="-1639" r="-3333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279" t="-103333" r="-498361" b="-4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5000" t="-103333" r="-406667" b="-4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639" t="-103333" r="-300000" b="-4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6667" t="-103333" r="-205000" b="-4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103333" r="-101639" b="-4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8333" t="-103333" r="-3333" b="-4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279" t="-200000" r="-498361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5000" t="-200000" r="-406667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639" t="-200000" r="-300000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6667" t="-200000" r="-205000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200000" r="-101639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8333" t="-200000" r="-3333" b="-3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279" t="-305000" r="-498361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5000" t="-305000" r="-406667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639" t="-305000" r="-300000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6667" t="-305000" r="-205000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305000" r="-101639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8333" t="-305000" r="-3333" b="-2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279" t="-398361" r="-498361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5000" t="-398361" r="-406667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639" t="-398361" r="-3000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6667" t="-398361" r="-2050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398361" r="-10163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8333" t="-398361" r="-3333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279" t="-506667" r="-498361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5000" t="-506667" r="-406667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639" t="-506667" r="-300000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6667" t="-506667" r="-205000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506667" r="-101639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8333" t="-506667" r="-3333" b="-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5FDFF170-89CE-A944-B06A-9D9DA36B5360}"/>
              </a:ext>
            </a:extLst>
          </p:cNvPr>
          <p:cNvSpPr/>
          <p:nvPr/>
        </p:nvSpPr>
        <p:spPr>
          <a:xfrm>
            <a:off x="3810000" y="1752600"/>
            <a:ext cx="1066800" cy="1066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B11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DA5DA2-9008-294E-98F4-CE2F05AA4C98}"/>
              </a:ext>
            </a:extLst>
          </p:cNvPr>
          <p:cNvSpPr/>
          <p:nvPr/>
        </p:nvSpPr>
        <p:spPr>
          <a:xfrm>
            <a:off x="4944035" y="1752600"/>
            <a:ext cx="1066800" cy="1066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B12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F15BA2-19E7-8842-AFC3-2D9E190F1327}"/>
              </a:ext>
            </a:extLst>
          </p:cNvPr>
          <p:cNvSpPr/>
          <p:nvPr/>
        </p:nvSpPr>
        <p:spPr>
          <a:xfrm>
            <a:off x="3823116" y="2857500"/>
            <a:ext cx="1066800" cy="1066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B21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D61AF1-878A-4F4B-9304-3AE532191FB7}"/>
              </a:ext>
            </a:extLst>
          </p:cNvPr>
          <p:cNvSpPr/>
          <p:nvPr/>
        </p:nvSpPr>
        <p:spPr>
          <a:xfrm>
            <a:off x="4944035" y="2857500"/>
            <a:ext cx="1066800" cy="1066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B22</a:t>
            </a:r>
          </a:p>
        </p:txBody>
      </p:sp>
      <p:sp>
        <p:nvSpPr>
          <p:cNvPr id="14" name="Multiply 40">
            <a:extLst>
              <a:ext uri="{FF2B5EF4-FFF2-40B4-BE49-F238E27FC236}">
                <a16:creationId xmlns:a16="http://schemas.microsoft.com/office/drawing/2014/main" id="{C05174EB-AB60-AB4F-99A1-8542BBA7BBB2}"/>
              </a:ext>
            </a:extLst>
          </p:cNvPr>
          <p:cNvSpPr/>
          <p:nvPr/>
        </p:nvSpPr>
        <p:spPr>
          <a:xfrm>
            <a:off x="3048000" y="25146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6F0F891-F3C4-6345-9D48-4623268BFFE6}"/>
                  </a:ext>
                </a:extLst>
              </p:cNvPr>
              <p:cNvSpPr txBox="1"/>
              <p:nvPr/>
            </p:nvSpPr>
            <p:spPr>
              <a:xfrm>
                <a:off x="3886200" y="6182380"/>
                <a:ext cx="465191" cy="52322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6F0F891-F3C4-6345-9D48-4623268BF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6182380"/>
                <a:ext cx="46519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" name="Content Placeholder 3">
                <a:extLst>
                  <a:ext uri="{FF2B5EF4-FFF2-40B4-BE49-F238E27FC236}">
                    <a16:creationId xmlns:a16="http://schemas.microsoft.com/office/drawing/2014/main" id="{62F85446-DF93-85EE-0E04-AABCF966FA0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46561372"/>
                  </p:ext>
                </p:extLst>
              </p:nvPr>
            </p:nvGraphicFramePr>
            <p:xfrm>
              <a:off x="6781800" y="17526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6" name="Content Placeholder 3">
                <a:extLst>
                  <a:ext uri="{FF2B5EF4-FFF2-40B4-BE49-F238E27FC236}">
                    <a16:creationId xmlns:a16="http://schemas.microsoft.com/office/drawing/2014/main" id="{62F85446-DF93-85EE-0E04-AABCF966FA0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46561372"/>
                  </p:ext>
                </p:extLst>
              </p:nvPr>
            </p:nvGraphicFramePr>
            <p:xfrm>
              <a:off x="6781800" y="17526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39" t="-1639" r="-500000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3333" t="-1639" r="-408333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639" r="-301639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5000" t="-1639" r="-206667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8361" t="-1639" r="-103279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6667" t="-1639" r="-5000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39" t="-103333" r="-500000" b="-4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3333" t="-103333" r="-408333" b="-4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03333" r="-301639" b="-4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5000" t="-103333" r="-206667" b="-4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8361" t="-103333" r="-103279" b="-4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6667" t="-103333" r="-5000" b="-4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39" t="-200000" r="-500000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3333" t="-200000" r="-408333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00000" r="-301639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5000" t="-200000" r="-206667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8361" t="-200000" r="-103279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6667" t="-200000" r="-5000" b="-3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39" t="-305000" r="-500000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3333" t="-305000" r="-408333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305000" r="-301639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5000" t="-305000" r="-206667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8361" t="-305000" r="-103279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6667" t="-305000" r="-5000" b="-2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39" t="-398361" r="-5000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3333" t="-398361" r="-408333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398361" r="-30163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5000" t="-398361" r="-206667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8361" t="-398361" r="-10327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6667" t="-398361" r="-5000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39" t="-506667" r="-500000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3333" t="-506667" r="-408333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506667" r="-301639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5000" t="-506667" r="-206667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8361" t="-506667" r="-103279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6667" t="-506667" r="-5000" b="-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35D57610-B227-BF39-1E22-ACF9ECAEE83C}"/>
              </a:ext>
            </a:extLst>
          </p:cNvPr>
          <p:cNvSpPr/>
          <p:nvPr/>
        </p:nvSpPr>
        <p:spPr>
          <a:xfrm>
            <a:off x="6781800" y="1752600"/>
            <a:ext cx="1066800" cy="1066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39099F-8C25-D179-FA92-1113C4EA919B}"/>
              </a:ext>
            </a:extLst>
          </p:cNvPr>
          <p:cNvSpPr/>
          <p:nvPr/>
        </p:nvSpPr>
        <p:spPr>
          <a:xfrm>
            <a:off x="7915835" y="1752600"/>
            <a:ext cx="1066800" cy="1066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5CA5C8-2C1C-728C-FC15-3626119055C1}"/>
              </a:ext>
            </a:extLst>
          </p:cNvPr>
          <p:cNvSpPr/>
          <p:nvPr/>
        </p:nvSpPr>
        <p:spPr>
          <a:xfrm>
            <a:off x="6794916" y="2857500"/>
            <a:ext cx="1066800" cy="1066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C21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708EA3-FB58-9B15-C2BA-239B80B15875}"/>
              </a:ext>
            </a:extLst>
          </p:cNvPr>
          <p:cNvSpPr/>
          <p:nvPr/>
        </p:nvSpPr>
        <p:spPr>
          <a:xfrm>
            <a:off x="7915835" y="2857500"/>
            <a:ext cx="1066800" cy="1066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C22</a:t>
            </a:r>
          </a:p>
        </p:txBody>
      </p:sp>
      <p:sp>
        <p:nvSpPr>
          <p:cNvPr id="21" name="Equal 7">
            <a:extLst>
              <a:ext uri="{FF2B5EF4-FFF2-40B4-BE49-F238E27FC236}">
                <a16:creationId xmlns:a16="http://schemas.microsoft.com/office/drawing/2014/main" id="{E765A8B2-A0DE-0307-29B4-51B86A79A28B}"/>
              </a:ext>
            </a:extLst>
          </p:cNvPr>
          <p:cNvSpPr/>
          <p:nvPr/>
        </p:nvSpPr>
        <p:spPr>
          <a:xfrm>
            <a:off x="6176682" y="2552700"/>
            <a:ext cx="457200" cy="609600"/>
          </a:xfrm>
          <a:prstGeom prst="mathEqual">
            <a:avLst>
              <a:gd name="adj1" fmla="val 11615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4F4109-96F0-A96C-5465-A252E4520A32}"/>
              </a:ext>
            </a:extLst>
          </p:cNvPr>
          <p:cNvSpPr/>
          <p:nvPr/>
        </p:nvSpPr>
        <p:spPr>
          <a:xfrm>
            <a:off x="1447800" y="4610100"/>
            <a:ext cx="2438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B25186-3941-CC4A-63BD-E0BE93DC1B64}"/>
              </a:ext>
            </a:extLst>
          </p:cNvPr>
          <p:cNvSpPr/>
          <p:nvPr/>
        </p:nvSpPr>
        <p:spPr>
          <a:xfrm>
            <a:off x="1461247" y="4986010"/>
            <a:ext cx="2438400" cy="3149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52820C-2E42-0FB0-4283-B5CB6BB70994}"/>
              </a:ext>
            </a:extLst>
          </p:cNvPr>
          <p:cNvSpPr/>
          <p:nvPr/>
        </p:nvSpPr>
        <p:spPr>
          <a:xfrm>
            <a:off x="1447800" y="5342756"/>
            <a:ext cx="2438400" cy="3149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693D3C-D287-FB5B-134D-7EAAE9B11F07}"/>
              </a:ext>
            </a:extLst>
          </p:cNvPr>
          <p:cNvSpPr/>
          <p:nvPr/>
        </p:nvSpPr>
        <p:spPr>
          <a:xfrm>
            <a:off x="1407128" y="5676900"/>
            <a:ext cx="2438400" cy="3149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D5FF124-55AC-EEF7-7E30-0EFDCAFAF8CF}"/>
                  </a:ext>
                </a:extLst>
              </p:cNvPr>
              <p:cNvSpPr txBox="1"/>
              <p:nvPr/>
            </p:nvSpPr>
            <p:spPr>
              <a:xfrm>
                <a:off x="2249761" y="934574"/>
                <a:ext cx="4687373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Divide each matrix into </a:t>
                </a:r>
                <a:r>
                  <a:rPr lang="en-US" b="1" dirty="0"/>
                  <a:t>four</a:t>
                </a:r>
                <a:r>
                  <a:rPr lang="en-US" dirty="0"/>
                  <a:t> n/2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IN" dirty="0"/>
                  <a:t> n/2 matrices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D5FF124-55AC-EEF7-7E30-0EFDCAFAF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761" y="934574"/>
                <a:ext cx="4687373" cy="369332"/>
              </a:xfrm>
              <a:prstGeom prst="rect">
                <a:avLst/>
              </a:prstGeom>
              <a:blipFill>
                <a:blip r:embed="rId6"/>
                <a:stretch>
                  <a:fillRect l="-1040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ight Brace 26">
            <a:extLst>
              <a:ext uri="{FF2B5EF4-FFF2-40B4-BE49-F238E27FC236}">
                <a16:creationId xmlns:a16="http://schemas.microsoft.com/office/drawing/2014/main" id="{B0E5AB3C-79A5-B9CE-9EC4-CF12BD70860F}"/>
              </a:ext>
            </a:extLst>
          </p:cNvPr>
          <p:cNvSpPr/>
          <p:nvPr/>
        </p:nvSpPr>
        <p:spPr>
          <a:xfrm>
            <a:off x="3581400" y="4647384"/>
            <a:ext cx="397116" cy="1490278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258A953-A24D-185F-604E-DB773F83DAAF}"/>
                  </a:ext>
                </a:extLst>
              </p:cNvPr>
              <p:cNvSpPr txBox="1"/>
              <p:nvPr/>
            </p:nvSpPr>
            <p:spPr>
              <a:xfrm>
                <a:off x="3969337" y="4574528"/>
                <a:ext cx="4366901" cy="42050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𝟖</m:t>
                    </m:r>
                  </m:oMath>
                </a14:m>
                <a:r>
                  <a:rPr lang="en-IN" sz="1600" dirty="0"/>
                  <a:t> multiplications &amp;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IN" sz="1600" dirty="0"/>
                  <a:t> additions of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sz="1600" dirty="0"/>
                  <a:t> matrices</a:t>
                </a: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258A953-A24D-185F-604E-DB773F83D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9337" y="4574528"/>
                <a:ext cx="4366901" cy="420500"/>
              </a:xfrm>
              <a:prstGeom prst="rect">
                <a:avLst/>
              </a:prstGeom>
              <a:blipFill>
                <a:blip r:embed="rId7"/>
                <a:stretch>
                  <a:fillRect b="-72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E310F45-C723-2D63-76D3-1B454BDA340E}"/>
                  </a:ext>
                </a:extLst>
              </p:cNvPr>
              <p:cNvSpPr txBox="1"/>
              <p:nvPr/>
            </p:nvSpPr>
            <p:spPr>
              <a:xfrm>
                <a:off x="3839776" y="5693935"/>
                <a:ext cx="5421492" cy="42050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𝟕</m:t>
                    </m:r>
                  </m:oMath>
                </a14:m>
                <a:r>
                  <a:rPr lang="en-IN" sz="1600" dirty="0"/>
                  <a:t> multiplications &amp;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𝟏𝟖</m:t>
                    </m:r>
                  </m:oMath>
                </a14:m>
                <a:r>
                  <a:rPr lang="en-IN" sz="1600" dirty="0"/>
                  <a:t> additions/subtractions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sz="1600" dirty="0"/>
                  <a:t> matrices</a:t>
                </a: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E310F45-C723-2D63-76D3-1B454BDA3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776" y="5693935"/>
                <a:ext cx="5421492" cy="420500"/>
              </a:xfrm>
              <a:prstGeom prst="rect">
                <a:avLst/>
              </a:prstGeom>
              <a:blipFill>
                <a:blip r:embed="rId8"/>
                <a:stretch>
                  <a:fillRect b="-72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rrow: Down 29">
            <a:extLst>
              <a:ext uri="{FF2B5EF4-FFF2-40B4-BE49-F238E27FC236}">
                <a16:creationId xmlns:a16="http://schemas.microsoft.com/office/drawing/2014/main" id="{4ED8B9D5-86AD-72D3-73A9-1DFB8AC7B28E}"/>
              </a:ext>
            </a:extLst>
          </p:cNvPr>
          <p:cNvSpPr/>
          <p:nvPr/>
        </p:nvSpPr>
        <p:spPr>
          <a:xfrm>
            <a:off x="6073919" y="4986010"/>
            <a:ext cx="378955" cy="7079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2F7FAD0-60A9-1A4D-3BA2-0FF744E762BD}"/>
                  </a:ext>
                </a:extLst>
              </p:cNvPr>
              <p:cNvSpPr txBox="1"/>
              <p:nvPr/>
            </p:nvSpPr>
            <p:spPr>
              <a:xfrm>
                <a:off x="8205436" y="6313683"/>
                <a:ext cx="1078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𝚯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2F7FAD0-60A9-1A4D-3BA2-0FF744E76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5436" y="6313683"/>
                <a:ext cx="1078244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0647562E-9664-C0D8-A910-3275CE2D949E}"/>
              </a:ext>
            </a:extLst>
          </p:cNvPr>
          <p:cNvSpPr txBox="1"/>
          <p:nvPr/>
        </p:nvSpPr>
        <p:spPr>
          <a:xfrm>
            <a:off x="1504672" y="397406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43A870-9A88-77CE-A579-D28F389CF3E8}"/>
              </a:ext>
            </a:extLst>
          </p:cNvPr>
          <p:cNvSpPr txBox="1"/>
          <p:nvPr/>
        </p:nvSpPr>
        <p:spPr>
          <a:xfrm>
            <a:off x="4732661" y="40005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89F2F5C-440E-A8B6-D71E-D4F1490B12B6}"/>
              </a:ext>
            </a:extLst>
          </p:cNvPr>
          <p:cNvSpPr txBox="1"/>
          <p:nvPr/>
        </p:nvSpPr>
        <p:spPr>
          <a:xfrm>
            <a:off x="7758580" y="398176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6FA6A83-8FD0-BC77-DFF2-D5B4C10DB974}"/>
                  </a:ext>
                </a:extLst>
              </p:cNvPr>
              <p:cNvSpPr txBox="1"/>
              <p:nvPr/>
            </p:nvSpPr>
            <p:spPr>
              <a:xfrm>
                <a:off x="6687612" y="6307527"/>
                <a:ext cx="1452321" cy="381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𝚯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8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6FA6A83-8FD0-BC77-DFF2-D5B4C10DB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612" y="6307527"/>
                <a:ext cx="1452321" cy="381643"/>
              </a:xfrm>
              <a:prstGeom prst="rect">
                <a:avLst/>
              </a:prstGeom>
              <a:blipFill>
                <a:blip r:embed="rId10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1116051-5D46-1453-842B-31340391BF7D}"/>
                  </a:ext>
                </a:extLst>
              </p:cNvPr>
              <p:cNvSpPr txBox="1"/>
              <p:nvPr/>
            </p:nvSpPr>
            <p:spPr>
              <a:xfrm>
                <a:off x="7994824" y="6330113"/>
                <a:ext cx="13090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𝚯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2.81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1116051-5D46-1453-842B-31340391B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824" y="6330113"/>
                <a:ext cx="1309076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5A4978A-374B-1E17-2D25-E830921C8D57}"/>
                  </a:ext>
                </a:extLst>
              </p:cNvPr>
              <p:cNvSpPr txBox="1"/>
              <p:nvPr/>
            </p:nvSpPr>
            <p:spPr>
              <a:xfrm>
                <a:off x="6477000" y="6323957"/>
                <a:ext cx="1452321" cy="381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𝚯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7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5A4978A-374B-1E17-2D25-E830921C8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6323957"/>
                <a:ext cx="1452321" cy="381643"/>
              </a:xfrm>
              <a:prstGeom prst="rect">
                <a:avLst/>
              </a:prstGeom>
              <a:blipFill>
                <a:blip r:embed="rId12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842CF08-A33E-6374-DA03-788BA82DDEDB}"/>
              </a:ext>
            </a:extLst>
          </p:cNvPr>
          <p:cNvSpPr/>
          <p:nvPr/>
        </p:nvSpPr>
        <p:spPr>
          <a:xfrm>
            <a:off x="6633882" y="5147105"/>
            <a:ext cx="2371164" cy="378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Volker Strassen, 1969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516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500"/>
                            </p:stCondLst>
                            <p:childTnLst>
                              <p:par>
                                <p:cTn id="210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31" grpId="1"/>
      <p:bldP spid="32" grpId="0"/>
      <p:bldP spid="33" grpId="0"/>
      <p:bldP spid="34" grpId="0"/>
      <p:bldP spid="35" grpId="0"/>
      <p:bldP spid="35" grpId="1"/>
      <p:bldP spid="36" grpId="0"/>
      <p:bldP spid="37" grpId="0"/>
      <p:bldP spid="37" grpId="1"/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E9E1C5-D236-0395-B1C8-993AA2F3A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Fast Matrix Multiplication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D67E0C1-186D-7470-1FE2-E86CF698E9E0}"/>
              </a:ext>
            </a:extLst>
          </p:cNvPr>
          <p:cNvSpPr/>
          <p:nvPr/>
        </p:nvSpPr>
        <p:spPr>
          <a:xfrm>
            <a:off x="2895600" y="1876660"/>
            <a:ext cx="2371164" cy="378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Volker Strassen, 1969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4386392-3F1B-3CDC-FC29-ECC8EA49F690}"/>
                  </a:ext>
                </a:extLst>
              </p:cNvPr>
              <p:cNvSpPr txBox="1"/>
              <p:nvPr/>
            </p:nvSpPr>
            <p:spPr>
              <a:xfrm>
                <a:off x="6397591" y="3733800"/>
                <a:ext cx="16024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𝚯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2.37286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4386392-3F1B-3CDC-FC29-ECC8EA49F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591" y="3733800"/>
                <a:ext cx="1602426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0610D97-EE2D-FCED-95EB-420983E1F09D}"/>
              </a:ext>
            </a:extLst>
          </p:cNvPr>
          <p:cNvSpPr/>
          <p:nvPr/>
        </p:nvSpPr>
        <p:spPr>
          <a:xfrm>
            <a:off x="2362200" y="3733800"/>
            <a:ext cx="3514164" cy="378297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Virginia </a:t>
            </a:r>
            <a:r>
              <a:rPr lang="en-US" dirty="0" err="1"/>
              <a:t>Vassilevska</a:t>
            </a:r>
            <a:r>
              <a:rPr lang="en-US" dirty="0"/>
              <a:t> Williams, 2020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BA9D6F5-1AA4-EA92-CBA1-431C015EBA76}"/>
                  </a:ext>
                </a:extLst>
              </p:cNvPr>
              <p:cNvSpPr txBox="1"/>
              <p:nvPr/>
            </p:nvSpPr>
            <p:spPr>
              <a:xfrm>
                <a:off x="6393109" y="1876660"/>
                <a:ext cx="13090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𝚯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2.81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BA9D6F5-1AA4-EA92-CBA1-431C015EB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109" y="1876660"/>
                <a:ext cx="1309076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row: Down 12">
            <a:extLst>
              <a:ext uri="{FF2B5EF4-FFF2-40B4-BE49-F238E27FC236}">
                <a16:creationId xmlns:a16="http://schemas.microsoft.com/office/drawing/2014/main" id="{1A52B590-7A32-0376-1B4E-0068630A1528}"/>
              </a:ext>
            </a:extLst>
          </p:cNvPr>
          <p:cNvSpPr/>
          <p:nvPr/>
        </p:nvSpPr>
        <p:spPr>
          <a:xfrm>
            <a:off x="3874384" y="2307189"/>
            <a:ext cx="489796" cy="137408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66DB06A-0C53-6C70-1F0C-04C76ABAB22B}"/>
                  </a:ext>
                </a:extLst>
              </p:cNvPr>
              <p:cNvSpPr txBox="1"/>
              <p:nvPr/>
            </p:nvSpPr>
            <p:spPr>
              <a:xfrm>
                <a:off x="3505200" y="4782113"/>
                <a:ext cx="1528239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𝜔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2.37286</m:t>
                    </m:r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66DB06A-0C53-6C70-1F0C-04C76ABAB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4782113"/>
                <a:ext cx="152823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92745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All Pairs Reachability</a:t>
            </a:r>
            <a:endParaRPr 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BFS </a:t>
                </a:r>
                <a:r>
                  <a:rPr lang="en-US" sz="2000" dirty="0"/>
                  <a:t>or </a:t>
                </a:r>
                <a:r>
                  <a:rPr lang="en-US" sz="2000" b="1" dirty="0"/>
                  <a:t>DFS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 </a:t>
                </a:r>
                <a:r>
                  <a:rPr lang="en-US" sz="2000" b="1" dirty="0">
                    <a:sym typeface="Wingdings" pitchFamily="2" charset="2"/>
                  </a:rPr>
                  <a:t>  </a:t>
                </a:r>
                <a:r>
                  <a:rPr lang="en-US" sz="2000" b="1" i="1" dirty="0"/>
                  <a:t>O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in the worst case time.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Time complexity for APR: </a:t>
                </a:r>
                <a:r>
                  <a:rPr lang="en-US" sz="2000" b="1" i="1" dirty="0"/>
                  <a:t>O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time.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949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6580</TotalTime>
  <Words>1717</Words>
  <Application>Microsoft Office PowerPoint</Application>
  <PresentationFormat>On-screen Show (4:3)</PresentationFormat>
  <Paragraphs>1138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Cambria Math</vt:lpstr>
      <vt:lpstr>Office Theme</vt:lpstr>
      <vt:lpstr>Design and Analysis of Algorithms </vt:lpstr>
      <vt:lpstr>Recap of the last lecture</vt:lpstr>
      <vt:lpstr>Computing SCCs of a Directed Graph</vt:lpstr>
      <vt:lpstr>SCC graph</vt:lpstr>
      <vt:lpstr>Amazing Applications of</vt:lpstr>
      <vt:lpstr>  Multiplication of Matrices</vt:lpstr>
      <vt:lpstr>Fast Matrix Multiplication </vt:lpstr>
      <vt:lpstr>Fast Matrix Multiplication </vt:lpstr>
      <vt:lpstr>All Pairs Reachability</vt:lpstr>
      <vt:lpstr>Transitive Closure of Graph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Make use of the SCC graph</vt:lpstr>
      <vt:lpstr>This is how the Adjacency Matrix of SCC graph looks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476</cp:revision>
  <dcterms:created xsi:type="dcterms:W3CDTF">2011-12-03T04:13:03Z</dcterms:created>
  <dcterms:modified xsi:type="dcterms:W3CDTF">2022-09-16T11:36:17Z</dcterms:modified>
</cp:coreProperties>
</file>