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578" r:id="rId2"/>
    <p:sldId id="577" r:id="rId3"/>
    <p:sldId id="489" r:id="rId4"/>
    <p:sldId id="505" r:id="rId5"/>
    <p:sldId id="506" r:id="rId6"/>
    <p:sldId id="498" r:id="rId7"/>
    <p:sldId id="493" r:id="rId8"/>
    <p:sldId id="499" r:id="rId9"/>
    <p:sldId id="488" r:id="rId10"/>
    <p:sldId id="490" r:id="rId11"/>
    <p:sldId id="594" r:id="rId12"/>
    <p:sldId id="593" r:id="rId13"/>
    <p:sldId id="602" r:id="rId14"/>
    <p:sldId id="597" r:id="rId15"/>
    <p:sldId id="603" r:id="rId16"/>
    <p:sldId id="595" r:id="rId17"/>
    <p:sldId id="536" r:id="rId18"/>
    <p:sldId id="507" r:id="rId19"/>
    <p:sldId id="519" r:id="rId20"/>
    <p:sldId id="520" r:id="rId21"/>
    <p:sldId id="500" r:id="rId22"/>
    <p:sldId id="529" r:id="rId23"/>
    <p:sldId id="541" r:id="rId24"/>
    <p:sldId id="571" r:id="rId25"/>
    <p:sldId id="566" r:id="rId26"/>
    <p:sldId id="544" r:id="rId27"/>
    <p:sldId id="545" r:id="rId28"/>
    <p:sldId id="546" r:id="rId29"/>
    <p:sldId id="592" r:id="rId30"/>
    <p:sldId id="547" r:id="rId31"/>
    <p:sldId id="548" r:id="rId32"/>
    <p:sldId id="549" r:id="rId33"/>
    <p:sldId id="531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105" autoAdjust="0"/>
  </p:normalViewPr>
  <p:slideViewPr>
    <p:cSldViewPr>
      <p:cViewPr varScale="1">
        <p:scale>
          <a:sx n="72" d="100"/>
          <a:sy n="72" d="100"/>
        </p:scale>
        <p:origin x="123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2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8.png"/><Relationship Id="rId12" Type="http://schemas.openxmlformats.org/officeDocument/2006/relationships/image" Target="../media/image2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20.png"/><Relationship Id="rId10" Type="http://schemas.openxmlformats.org/officeDocument/2006/relationships/image" Target="../media/image23.png"/><Relationship Id="rId4" Type="http://schemas.openxmlformats.org/officeDocument/2006/relationships/image" Target="../media/image110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5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31.png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261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1.png"/><Relationship Id="rId7" Type="http://schemas.openxmlformats.org/officeDocument/2006/relationships/image" Target="../media/image3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50.png"/><Relationship Id="rId10" Type="http://schemas.openxmlformats.org/officeDocument/2006/relationships/image" Target="../media/image41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32.png"/><Relationship Id="rId7" Type="http://schemas.openxmlformats.org/officeDocument/2006/relationships/image" Target="../media/image4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2.png"/><Relationship Id="rId4" Type="http://schemas.openxmlformats.org/officeDocument/2006/relationships/image" Target="../media/image430.png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10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0" Type="http://schemas.openxmlformats.org/officeDocument/2006/relationships/image" Target="../media/image42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5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12" Type="http://schemas.openxmlformats.org/officeDocument/2006/relationships/image" Target="../media/image6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40.png"/><Relationship Id="rId5" Type="http://schemas.openxmlformats.org/officeDocument/2006/relationships/image" Target="../media/image110.png"/><Relationship Id="rId10" Type="http://schemas.openxmlformats.org/officeDocument/2006/relationships/image" Target="../media/image30.png"/><Relationship Id="rId4" Type="http://schemas.openxmlformats.org/officeDocument/2006/relationships/image" Target="../media/image100.png"/><Relationship Id="rId9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72.png"/><Relationship Id="rId7" Type="http://schemas.openxmlformats.org/officeDocument/2006/relationships/image" Target="../media/image240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0.png"/><Relationship Id="rId10" Type="http://schemas.openxmlformats.org/officeDocument/2006/relationships/image" Target="../media/image140.png"/><Relationship Id="rId9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>
                <a:solidFill>
                  <a:srgbClr val="C00000"/>
                </a:solidFill>
              </a:rPr>
              <a:t>Lecture 23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31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Executing</a:t>
            </a:r>
            <a:r>
              <a:rPr lang="en-US" sz="3600" b="1" dirty="0"/>
              <a:t> our </a:t>
            </a:r>
            <a:r>
              <a:rPr lang="en-US" sz="3600" b="1" dirty="0">
                <a:solidFill>
                  <a:srgbClr val="7030A0"/>
                </a:solidFill>
              </a:rPr>
              <a:t>first attempt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/>
                    <a:t> path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cxnSp>
        <p:nvCxnSpPr>
          <p:cNvPr id="13" name="Straight Arrow Connector 12"/>
          <p:cNvCxnSpPr>
            <a:stCxn id="28" idx="7"/>
            <a:endCxn id="11" idx="3"/>
          </p:cNvCxnSpPr>
          <p:nvPr/>
        </p:nvCxnSpPr>
        <p:spPr>
          <a:xfrm flipV="1">
            <a:off x="663482" y="2263682"/>
            <a:ext cx="16448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5"/>
            <a:endCxn id="27" idx="1"/>
          </p:cNvCxnSpPr>
          <p:nvPr/>
        </p:nvCxnSpPr>
        <p:spPr>
          <a:xfrm>
            <a:off x="6634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000" y="2133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5"/>
            <a:endCxn id="12" idx="1"/>
          </p:cNvCxnSpPr>
          <p:nvPr/>
        </p:nvCxnSpPr>
        <p:spPr>
          <a:xfrm>
            <a:off x="2416082" y="2263682"/>
            <a:ext cx="17972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2200" y="5334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27" idx="7"/>
            <a:endCxn id="12" idx="3"/>
          </p:cNvCxnSpPr>
          <p:nvPr/>
        </p:nvCxnSpPr>
        <p:spPr>
          <a:xfrm flipV="1">
            <a:off x="24922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7"/>
          </p:cNvCxnSpPr>
          <p:nvPr/>
        </p:nvCxnSpPr>
        <p:spPr>
          <a:xfrm flipV="1">
            <a:off x="2492282" y="3841564"/>
            <a:ext cx="1743354" cy="1514754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21036" cy="1492436"/>
            <a:chOff x="663482" y="3863882"/>
            <a:chExt cx="1721036" cy="1492436"/>
          </a:xfrm>
        </p:grpSpPr>
        <p:cxnSp>
          <p:nvCxnSpPr>
            <p:cNvPr id="64" name="Straight Arrow Connector 63"/>
            <p:cNvCxnSpPr>
              <a:cxnSpLocks/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10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057400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4C7B9-7AAA-FA6F-ADEE-A4F5B46224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Line Callout 1 18">
                <a:extLst>
                  <a:ext uri="{FF2B5EF4-FFF2-40B4-BE49-F238E27FC236}">
                    <a16:creationId xmlns:a16="http://schemas.microsoft.com/office/drawing/2014/main" id="{FE4A31A9-F40C-D111-5F26-1FE32ADEDD79}"/>
                  </a:ext>
                </a:extLst>
              </p:cNvPr>
              <p:cNvSpPr/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Line Callout 1 18">
                <a:extLst>
                  <a:ext uri="{FF2B5EF4-FFF2-40B4-BE49-F238E27FC236}">
                    <a16:creationId xmlns:a16="http://schemas.microsoft.com/office/drawing/2014/main" id="{FE4A31A9-F40C-D111-5F26-1FE32ADED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D73AC389-C1EE-9840-4504-1D12725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loud Callout 35">
                <a:extLst>
                  <a:ext uri="{FF2B5EF4-FFF2-40B4-BE49-F238E27FC236}">
                    <a16:creationId xmlns:a16="http://schemas.microsoft.com/office/drawing/2014/main" id="{16774663-6CC3-D240-A956-337AC387A8B4}"/>
                  </a:ext>
                </a:extLst>
              </p:cNvPr>
              <p:cNvSpPr/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How to send extra </a:t>
                </a:r>
                <a:r>
                  <a:rPr lang="en-US" b="1" dirty="0">
                    <a:solidFill>
                      <a:srgbClr val="0070C0"/>
                    </a:solidFill>
                  </a:rPr>
                  <a:t>10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units of flow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36" name="Cloud Callout 35">
                <a:extLst>
                  <a:ext uri="{FF2B5EF4-FFF2-40B4-BE49-F238E27FC236}">
                    <a16:creationId xmlns:a16="http://schemas.microsoft.com/office/drawing/2014/main" id="{16774663-6CC3-D240-A956-337AC387A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0" grpId="0"/>
      <p:bldP spid="72" grpId="0"/>
      <p:bldP spid="3" grpId="0" animBg="1"/>
      <p:bldP spid="36" grpId="0" animBg="1"/>
      <p:bldP spid="3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Finding a solution with </a:t>
            </a:r>
            <a:r>
              <a:rPr lang="en-US" sz="3600" b="1" dirty="0">
                <a:solidFill>
                  <a:srgbClr val="7030A0"/>
                </a:solidFill>
              </a:rPr>
              <a:t>scientific spirit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Patience and perseverance paid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71600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ine Callout 1 65"/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Line Callout 1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2416082" y="2263682"/>
            <a:ext cx="1851118" cy="1546318"/>
            <a:chOff x="546394" y="3863882"/>
            <a:chExt cx="1851118" cy="1546318"/>
          </a:xfrm>
        </p:grpSpPr>
        <p:cxnSp>
          <p:nvCxnSpPr>
            <p:cNvPr id="74" name="Straight Arrow Connector 73"/>
            <p:cNvCxnSpPr>
              <a:stCxn id="11" idx="5"/>
            </p:cNvCxnSpPr>
            <p:nvPr/>
          </p:nvCxnSpPr>
          <p:spPr>
            <a:xfrm>
              <a:off x="546394" y="3863882"/>
              <a:ext cx="1851118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96704" y="4419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4600945" y="1905000"/>
            <a:ext cx="4162055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A08A35-3609-81D4-3993-9670E45B82D4}"/>
              </a:ext>
            </a:extLst>
          </p:cNvPr>
          <p:cNvCxnSpPr>
            <a:cxnSpLocks/>
          </p:cNvCxnSpPr>
          <p:nvPr/>
        </p:nvCxnSpPr>
        <p:spPr>
          <a:xfrm>
            <a:off x="670109" y="3859572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F1B13A-B7BB-6A5B-11C9-95A5FB73A2E5}"/>
              </a:ext>
            </a:extLst>
          </p:cNvPr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229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6" grpId="0" animBg="1"/>
      <p:bldP spid="6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71600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ine Callout 1 65"/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Line Callout 1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2416082" y="2263682"/>
            <a:ext cx="1851118" cy="1546318"/>
            <a:chOff x="546394" y="3863882"/>
            <a:chExt cx="1851118" cy="1546318"/>
          </a:xfrm>
        </p:grpSpPr>
        <p:cxnSp>
          <p:nvCxnSpPr>
            <p:cNvPr id="74" name="Straight Arrow Connector 73"/>
            <p:cNvCxnSpPr>
              <a:stCxn id="11" idx="5"/>
            </p:cNvCxnSpPr>
            <p:nvPr/>
          </p:nvCxnSpPr>
          <p:spPr>
            <a:xfrm>
              <a:off x="546394" y="3863882"/>
              <a:ext cx="1851118" cy="15463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96704" y="4419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10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A08A35-3609-81D4-3993-9670E45B82D4}"/>
              </a:ext>
            </a:extLst>
          </p:cNvPr>
          <p:cNvCxnSpPr>
            <a:cxnSpLocks/>
          </p:cNvCxnSpPr>
          <p:nvPr/>
        </p:nvCxnSpPr>
        <p:spPr>
          <a:xfrm>
            <a:off x="670109" y="3859572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F1B13A-B7BB-6A5B-11C9-95A5FB73A2E5}"/>
              </a:ext>
            </a:extLst>
          </p:cNvPr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126FBE-D451-F65F-57A5-D7C83ADB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C5C8DAB1-8D05-8552-1715-CF532E1C3D7E}"/>
              </a:ext>
            </a:extLst>
          </p:cNvPr>
          <p:cNvSpPr/>
          <p:nvPr/>
        </p:nvSpPr>
        <p:spPr>
          <a:xfrm>
            <a:off x="1905000" y="17526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Patience and perseverance paid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71600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cxnSp>
        <p:nvCxnSpPr>
          <p:cNvPr id="74" name="Straight Arrow Connector 73"/>
          <p:cNvCxnSpPr>
            <a:stCxn id="11" idx="5"/>
          </p:cNvCxnSpPr>
          <p:nvPr/>
        </p:nvCxnSpPr>
        <p:spPr>
          <a:xfrm>
            <a:off x="2416082" y="2263682"/>
            <a:ext cx="1851118" cy="15463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66392" y="2819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4600945" y="1905000"/>
            <a:ext cx="4162055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A08A35-3609-81D4-3993-9670E45B82D4}"/>
              </a:ext>
            </a:extLst>
          </p:cNvPr>
          <p:cNvCxnSpPr>
            <a:cxnSpLocks/>
          </p:cNvCxnSpPr>
          <p:nvPr/>
        </p:nvCxnSpPr>
        <p:spPr>
          <a:xfrm>
            <a:off x="670109" y="3859572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F1B13A-B7BB-6A5B-11C9-95A5FB73A2E5}"/>
              </a:ext>
            </a:extLst>
          </p:cNvPr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5FB6086E-7EDD-C4C0-D3C2-0C8C870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Insights</a:t>
            </a:r>
            <a:br>
              <a:rPr lang="en-US" sz="3600" b="1" dirty="0"/>
            </a:br>
            <a:r>
              <a:rPr lang="en-US" sz="3600" b="1" dirty="0"/>
              <a:t>gained from the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E67469-18CE-49D4-14AA-7CC116303680}"/>
              </a:ext>
            </a:extLst>
          </p:cNvPr>
          <p:cNvSpPr/>
          <p:nvPr/>
        </p:nvSpPr>
        <p:spPr>
          <a:xfrm>
            <a:off x="4845496" y="1821094"/>
            <a:ext cx="3415408" cy="5411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6C31"/>
                </a:solidFill>
              </a:rPr>
              <a:t>Redistribution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of a flow may help.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955469-5E63-AD95-D271-F4074ACF9BF6}"/>
              </a:ext>
            </a:extLst>
          </p:cNvPr>
          <p:cNvGrpSpPr/>
          <p:nvPr/>
        </p:nvGrpSpPr>
        <p:grpSpPr>
          <a:xfrm>
            <a:off x="4619255" y="1828800"/>
            <a:ext cx="4448545" cy="3939064"/>
            <a:chOff x="4619255" y="1828800"/>
            <a:chExt cx="4448545" cy="393906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BBD1A9E-2198-B766-2D19-D36C469C8A48}"/>
                </a:ext>
              </a:extLst>
            </p:cNvPr>
            <p:cNvGrpSpPr/>
            <p:nvPr/>
          </p:nvGrpSpPr>
          <p:grpSpPr>
            <a:xfrm>
              <a:off x="4619255" y="3581400"/>
              <a:ext cx="533400" cy="369332"/>
              <a:chOff x="152400" y="3593068"/>
              <a:chExt cx="533400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AF80BE2-9765-0563-1706-D8DE75BAFD8B}"/>
                  </a:ext>
                </a:extLst>
              </p:cNvPr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DF3C270-7BA1-D169-6F3F-844F78687DBA}"/>
                      </a:ext>
                    </a:extLst>
                  </p:cNvPr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FA0F1E3-F108-E26C-15D7-A7E01B4C32A8}"/>
                </a:ext>
              </a:extLst>
            </p:cNvPr>
            <p:cNvSpPr txBox="1"/>
            <p:nvPr/>
          </p:nvSpPr>
          <p:spPr>
            <a:xfrm>
              <a:off x="7848417" y="44811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53504F3-C75B-9364-330B-F2339F9D1525}"/>
                </a:ext>
              </a:extLst>
            </p:cNvPr>
            <p:cNvSpPr txBox="1"/>
            <p:nvPr/>
          </p:nvSpPr>
          <p:spPr>
            <a:xfrm>
              <a:off x="5609855" y="45573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88AFC04-153C-02E3-F44D-4ECA1F2E1960}"/>
                </a:ext>
              </a:extLst>
            </p:cNvPr>
            <p:cNvSpPr txBox="1"/>
            <p:nvPr/>
          </p:nvSpPr>
          <p:spPr>
            <a:xfrm>
              <a:off x="6905255" y="36429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5C977D6-839E-2E0C-1A74-366EA37E453B}"/>
                </a:ext>
              </a:extLst>
            </p:cNvPr>
            <p:cNvCxnSpPr>
              <a:stCxn id="70" idx="7"/>
              <a:endCxn id="81" idx="3"/>
            </p:cNvCxnSpPr>
            <p:nvPr/>
          </p:nvCxnSpPr>
          <p:spPr>
            <a:xfrm flipV="1">
              <a:off x="5130337" y="225201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9B7B008-0F76-D7C6-9D1D-B874962B42CD}"/>
                </a:ext>
              </a:extLst>
            </p:cNvPr>
            <p:cNvCxnSpPr>
              <a:stCxn id="70" idx="5"/>
              <a:endCxn id="83" idx="1"/>
            </p:cNvCxnSpPr>
            <p:nvPr/>
          </p:nvCxnSpPr>
          <p:spPr>
            <a:xfrm>
              <a:off x="51303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38F41D1-3FA9-8A50-C7E0-2C0A5303F9C0}"/>
                </a:ext>
              </a:extLst>
            </p:cNvPr>
            <p:cNvSpPr/>
            <p:nvPr/>
          </p:nvSpPr>
          <p:spPr>
            <a:xfrm>
              <a:off x="6752855" y="212193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8AF7435-ED9F-C556-7DE7-DCFFFD360D61}"/>
                </a:ext>
              </a:extLst>
            </p:cNvPr>
            <p:cNvCxnSpPr>
              <a:stCxn id="81" idx="5"/>
              <a:endCxn id="88" idx="1"/>
            </p:cNvCxnSpPr>
            <p:nvPr/>
          </p:nvCxnSpPr>
          <p:spPr>
            <a:xfrm>
              <a:off x="68829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863BC73-DF19-6DA4-8C74-60977F77C792}"/>
                </a:ext>
              </a:extLst>
            </p:cNvPr>
            <p:cNvSpPr/>
            <p:nvPr/>
          </p:nvSpPr>
          <p:spPr>
            <a:xfrm>
              <a:off x="6829055" y="532233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D6F0E51-98DA-E0FA-02B5-8899B9FB29D3}"/>
                    </a:ext>
                  </a:extLst>
                </p:cNvPr>
                <p:cNvSpPr txBox="1"/>
                <p:nvPr/>
              </p:nvSpPr>
              <p:spPr>
                <a:xfrm>
                  <a:off x="6676655" y="1828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D6F0E51-98DA-E0FA-02B5-8899B9FB2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655" y="1828800"/>
                  <a:ext cx="3706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2693FEE-1A69-5388-6715-6AD5C4986374}"/>
                    </a:ext>
                  </a:extLst>
                </p:cNvPr>
                <p:cNvSpPr txBox="1"/>
                <p:nvPr/>
              </p:nvSpPr>
              <p:spPr>
                <a:xfrm>
                  <a:off x="6676655" y="5398532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2693FEE-1A69-5388-6715-6AD5C4986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655" y="5398532"/>
                  <a:ext cx="3754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AE97E3F-F7AB-18AB-A2C2-1B88D3106E34}"/>
                </a:ext>
              </a:extLst>
            </p:cNvPr>
            <p:cNvCxnSpPr>
              <a:stCxn id="83" idx="7"/>
              <a:endCxn id="88" idx="3"/>
            </p:cNvCxnSpPr>
            <p:nvPr/>
          </p:nvCxnSpPr>
          <p:spPr>
            <a:xfrm flipV="1">
              <a:off x="69591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C49DAA9-6A44-F8A5-6699-63E83DE96352}"/>
                </a:ext>
              </a:extLst>
            </p:cNvPr>
            <p:cNvGrpSpPr/>
            <p:nvPr/>
          </p:nvGrpSpPr>
          <p:grpSpPr>
            <a:xfrm>
              <a:off x="8657855" y="3581400"/>
              <a:ext cx="409945" cy="369332"/>
              <a:chOff x="4191000" y="3593068"/>
              <a:chExt cx="409945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6F63729-EEC9-BD7D-F807-A1BFF748A271}"/>
                  </a:ext>
                </a:extLst>
              </p:cNvPr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B7182936-94AD-0641-E4C5-489B3D7E8FE2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27585BD-3AE4-8F6E-B7EF-4C4BD1E62F29}"/>
                </a:ext>
              </a:extLst>
            </p:cNvPr>
            <p:cNvCxnSpPr/>
            <p:nvPr/>
          </p:nvCxnSpPr>
          <p:spPr>
            <a:xfrm>
              <a:off x="68290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5CBD25C-DBCB-F0C2-48E0-9CE2BA3F8A98}"/>
                </a:ext>
              </a:extLst>
            </p:cNvPr>
            <p:cNvCxnSpPr/>
            <p:nvPr/>
          </p:nvCxnSpPr>
          <p:spPr>
            <a:xfrm flipV="1">
              <a:off x="5130884" y="2253347"/>
              <a:ext cx="1644836" cy="14924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3C112CA-9A17-240B-882D-4DF9B448D8D8}"/>
                </a:ext>
              </a:extLst>
            </p:cNvPr>
            <p:cNvCxnSpPr/>
            <p:nvPr/>
          </p:nvCxnSpPr>
          <p:spPr>
            <a:xfrm>
              <a:off x="6829055" y="2274332"/>
              <a:ext cx="76200" cy="304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DE17D59-6137-944E-0052-27E3ADCBC263}"/>
                </a:ext>
              </a:extLst>
            </p:cNvPr>
            <p:cNvCxnSpPr>
              <a:cxnSpLocks/>
              <a:stCxn id="83" idx="7"/>
            </p:cNvCxnSpPr>
            <p:nvPr/>
          </p:nvCxnSpPr>
          <p:spPr>
            <a:xfrm flipV="1">
              <a:off x="6959137" y="3829896"/>
              <a:ext cx="1743354" cy="151475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54EDEEA-2E35-8794-DDE7-BDB0CD8ACD5F}"/>
                </a:ext>
              </a:extLst>
            </p:cNvPr>
            <p:cNvSpPr txBox="1"/>
            <p:nvPr/>
          </p:nvSpPr>
          <p:spPr>
            <a:xfrm>
              <a:off x="6524255" y="36429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4BA9431-27D8-7E88-F3AC-A992CA77E1F5}"/>
                </a:ext>
              </a:extLst>
            </p:cNvPr>
            <p:cNvSpPr txBox="1"/>
            <p:nvPr/>
          </p:nvSpPr>
          <p:spPr>
            <a:xfrm>
              <a:off x="7604647" y="4255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9919D2F-15F8-495D-4369-49F60AD04D65}"/>
                </a:ext>
              </a:extLst>
            </p:cNvPr>
            <p:cNvSpPr txBox="1"/>
            <p:nvPr/>
          </p:nvSpPr>
          <p:spPr>
            <a:xfrm>
              <a:off x="5928247" y="30333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AAD5B5C-5B24-EEC8-C9B7-71D0556A8F0E}"/>
                </a:ext>
              </a:extLst>
            </p:cNvPr>
            <p:cNvSpPr txBox="1"/>
            <p:nvPr/>
          </p:nvSpPr>
          <p:spPr>
            <a:xfrm>
              <a:off x="5686055" y="2731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A8A2398-E7B8-035B-85AB-83A0F3FEB21B}"/>
                </a:ext>
              </a:extLst>
            </p:cNvPr>
            <p:cNvSpPr txBox="1"/>
            <p:nvPr/>
          </p:nvSpPr>
          <p:spPr>
            <a:xfrm>
              <a:off x="7667255" y="3112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5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9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But how did we accomplish this redistribution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71600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cxnSp>
        <p:nvCxnSpPr>
          <p:cNvPr id="74" name="Straight Arrow Connector 73"/>
          <p:cNvCxnSpPr>
            <a:stCxn id="11" idx="5"/>
          </p:cNvCxnSpPr>
          <p:nvPr/>
        </p:nvCxnSpPr>
        <p:spPr>
          <a:xfrm>
            <a:off x="2416082" y="2263682"/>
            <a:ext cx="1851118" cy="15463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66392" y="2819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A08A35-3609-81D4-3993-9670E45B82D4}"/>
              </a:ext>
            </a:extLst>
          </p:cNvPr>
          <p:cNvCxnSpPr>
            <a:cxnSpLocks/>
          </p:cNvCxnSpPr>
          <p:nvPr/>
        </p:nvCxnSpPr>
        <p:spPr>
          <a:xfrm>
            <a:off x="670109" y="3859572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F1B13A-B7BB-6A5B-11C9-95A5FB73A2E5}"/>
              </a:ext>
            </a:extLst>
          </p:cNvPr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4692DC-173D-7D04-F68C-4A2D623C50C9}"/>
              </a:ext>
            </a:extLst>
          </p:cNvPr>
          <p:cNvCxnSpPr>
            <a:cxnSpLocks/>
            <a:stCxn id="28" idx="6"/>
            <a:endCxn id="16" idx="2"/>
          </p:cNvCxnSpPr>
          <p:nvPr/>
        </p:nvCxnSpPr>
        <p:spPr>
          <a:xfrm>
            <a:off x="685800" y="3810000"/>
            <a:ext cx="1694500" cy="15162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EE8E2B-8729-70AA-71A5-FE719C770DAF}"/>
              </a:ext>
            </a:extLst>
          </p:cNvPr>
          <p:cNvGrpSpPr/>
          <p:nvPr/>
        </p:nvGrpSpPr>
        <p:grpSpPr>
          <a:xfrm>
            <a:off x="-533400" y="1295401"/>
            <a:ext cx="3276599" cy="4953000"/>
            <a:chOff x="4114800" y="1295401"/>
            <a:chExt cx="3276599" cy="495300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2CA7F04-7912-334D-B16D-7A4946664ED1}"/>
                </a:ext>
              </a:extLst>
            </p:cNvPr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605882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36BDFA7-6783-1BE1-AD6A-31250BD7350E}"/>
                </a:ext>
              </a:extLst>
            </p:cNvPr>
            <p:cNvCxnSpPr/>
            <p:nvPr/>
          </p:nvCxnSpPr>
          <p:spPr>
            <a:xfrm flipH="1" flipV="1">
              <a:off x="7010400" y="22207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8EAEFD-2ACE-0C4E-9EEB-B7C50AE71F6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514600" y="2286000"/>
            <a:ext cx="1752600" cy="14917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6">
            <a:extLst>
              <a:ext uri="{FF2B5EF4-FFF2-40B4-BE49-F238E27FC236}">
                <a16:creationId xmlns:a16="http://schemas.microsoft.com/office/drawing/2014/main" id="{5FB6086E-7EDD-C4C0-D3C2-0C8C870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Insights</a:t>
            </a:r>
            <a:br>
              <a:rPr lang="en-US" sz="3600" b="1" dirty="0"/>
            </a:br>
            <a:r>
              <a:rPr lang="en-US" sz="3600" b="1" dirty="0"/>
              <a:t>gained from the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1067A-95CD-2F47-A6B6-47572820EEE1}"/>
              </a:ext>
            </a:extLst>
          </p:cNvPr>
          <p:cNvSpPr txBox="1"/>
          <p:nvPr/>
        </p:nvSpPr>
        <p:spPr>
          <a:xfrm>
            <a:off x="4728466" y="2590800"/>
            <a:ext cx="28364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By traversing a </a:t>
            </a:r>
            <a:r>
              <a:rPr lang="en-US" i="1" u="sng" dirty="0">
                <a:solidFill>
                  <a:srgbClr val="C00000"/>
                </a:solidFill>
              </a:rPr>
              <a:t>strange</a:t>
            </a:r>
            <a:r>
              <a:rPr lang="en-US" dirty="0"/>
              <a:t>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9129B5-2478-1040-AC3A-4AC96B7AB593}"/>
                  </a:ext>
                </a:extLst>
              </p:cNvPr>
              <p:cNvSpPr txBox="1"/>
              <p:nvPr/>
            </p:nvSpPr>
            <p:spPr>
              <a:xfrm>
                <a:off x="4526880" y="3076407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9129B5-2478-1040-AC3A-4AC96B7AB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80" y="3076407"/>
                <a:ext cx="665567" cy="369332"/>
              </a:xfrm>
              <a:prstGeom prst="rect">
                <a:avLst/>
              </a:prstGeom>
              <a:blipFill>
                <a:blip r:embed="rId6"/>
                <a:stretch>
                  <a:fillRect l="-7547" t="-6667" r="-754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9C81F8A-5091-9648-8E0F-8D84AE25C4E8}"/>
                  </a:ext>
                </a:extLst>
              </p:cNvPr>
              <p:cNvSpPr txBox="1"/>
              <p:nvPr/>
            </p:nvSpPr>
            <p:spPr>
              <a:xfrm>
                <a:off x="4509247" y="4002475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9C81F8A-5091-9648-8E0F-8D84AE25C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247" y="4002475"/>
                <a:ext cx="683200" cy="369332"/>
              </a:xfrm>
              <a:prstGeom prst="rect">
                <a:avLst/>
              </a:prstGeom>
              <a:blipFill>
                <a:blip r:embed="rId7"/>
                <a:stretch>
                  <a:fillRect l="-9259" t="-10000" r="-740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482B00A-258F-AB4A-946B-AF1E99B7CF77}"/>
                  </a:ext>
                </a:extLst>
              </p:cNvPr>
              <p:cNvSpPr txBox="1"/>
              <p:nvPr/>
            </p:nvSpPr>
            <p:spPr>
              <a:xfrm>
                <a:off x="4495800" y="4840675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482B00A-258F-AB4A-946B-AF1E99B7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40675"/>
                <a:ext cx="641522" cy="369332"/>
              </a:xfrm>
              <a:prstGeom prst="rect">
                <a:avLst/>
              </a:prstGeom>
              <a:blipFill>
                <a:blip r:embed="rId8"/>
                <a:stretch>
                  <a:fillRect l="-9804" t="-6667" r="-78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75E2D-BC3F-0E48-ADBC-EBA01A5FE833}"/>
                  </a:ext>
                </a:extLst>
              </p:cNvPr>
              <p:cNvSpPr txBox="1"/>
              <p:nvPr/>
            </p:nvSpPr>
            <p:spPr>
              <a:xfrm>
                <a:off x="5150124" y="3086585"/>
                <a:ext cx="132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Present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75E2D-BC3F-0E48-ADBC-EBA01A5FE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124" y="3086585"/>
                <a:ext cx="1324080" cy="369332"/>
              </a:xfrm>
              <a:prstGeom prst="rect">
                <a:avLst/>
              </a:prstGeom>
              <a:blipFill>
                <a:blip r:embed="rId9"/>
                <a:stretch>
                  <a:fillRect l="-381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28DC881-7B49-3043-9534-B8A13EE84175}"/>
                  </a:ext>
                </a:extLst>
              </p:cNvPr>
              <p:cNvSpPr txBox="1"/>
              <p:nvPr/>
            </p:nvSpPr>
            <p:spPr>
              <a:xfrm>
                <a:off x="5088264" y="4840675"/>
                <a:ext cx="132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Present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28DC881-7B49-3043-9534-B8A13EE84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264" y="4840675"/>
                <a:ext cx="1324080" cy="369332"/>
              </a:xfrm>
              <a:prstGeom prst="rect">
                <a:avLst/>
              </a:prstGeom>
              <a:blipFill>
                <a:blip r:embed="rId10"/>
                <a:stretch>
                  <a:fillRect l="-381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457564A-EF08-6847-AE60-FFA7C23FA3AD}"/>
                  </a:ext>
                </a:extLst>
              </p:cNvPr>
              <p:cNvSpPr txBox="1"/>
              <p:nvPr/>
            </p:nvSpPr>
            <p:spPr>
              <a:xfrm>
                <a:off x="5088264" y="3988727"/>
                <a:ext cx="1737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Not</a:t>
                </a:r>
                <a:r>
                  <a:rPr lang="en-US" dirty="0"/>
                  <a:t> present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457564A-EF08-6847-AE60-FFA7C23F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264" y="3988727"/>
                <a:ext cx="1737655" cy="369332"/>
              </a:xfrm>
              <a:prstGeom prst="rect">
                <a:avLst/>
              </a:prstGeom>
              <a:blipFill>
                <a:blip r:embed="rId11"/>
                <a:stretch>
                  <a:fillRect l="-289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F598C4B7-F0FA-5C47-9049-20666A9ADA0E}"/>
              </a:ext>
            </a:extLst>
          </p:cNvPr>
          <p:cNvSpPr txBox="1"/>
          <p:nvPr/>
        </p:nvSpPr>
        <p:spPr>
          <a:xfrm>
            <a:off x="6844651" y="2984032"/>
            <a:ext cx="196765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increased flow </a:t>
            </a:r>
          </a:p>
          <a:p>
            <a:r>
              <a:rPr lang="en-US" dirty="0"/>
              <a:t>along this edge</a:t>
            </a:r>
            <a:endParaRPr lang="en-US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1E60FE6-5A2D-7B4A-8838-8411EC5FBBA0}"/>
              </a:ext>
            </a:extLst>
          </p:cNvPr>
          <p:cNvSpPr txBox="1"/>
          <p:nvPr/>
        </p:nvSpPr>
        <p:spPr>
          <a:xfrm>
            <a:off x="6871545" y="4707090"/>
            <a:ext cx="196765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increased flow </a:t>
            </a:r>
          </a:p>
          <a:p>
            <a:r>
              <a:rPr lang="en-US" dirty="0"/>
              <a:t>along this edge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DCAF20B-DA8D-9440-98E6-2E1C94BCF82E}"/>
                  </a:ext>
                </a:extLst>
              </p:cNvPr>
              <p:cNvSpPr txBox="1"/>
              <p:nvPr/>
            </p:nvSpPr>
            <p:spPr>
              <a:xfrm>
                <a:off x="6861299" y="3715236"/>
                <a:ext cx="2206501" cy="92333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) present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dirty="0"/>
              </a:p>
              <a:p>
                <a:r>
                  <a:rPr lang="en-US" dirty="0"/>
                  <a:t>&amp; we decreased flow </a:t>
                </a:r>
              </a:p>
              <a:p>
                <a:r>
                  <a:rPr lang="en-US" dirty="0"/>
                  <a:t>along this edge</a:t>
                </a:r>
                <a:endParaRPr lang="en-US" b="1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DCAF20B-DA8D-9440-98E6-2E1C94BCF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299" y="3715236"/>
                <a:ext cx="2206501" cy="923330"/>
              </a:xfrm>
              <a:prstGeom prst="rect">
                <a:avLst/>
              </a:prstGeom>
              <a:blipFill>
                <a:blip r:embed="rId12"/>
                <a:stretch>
                  <a:fillRect l="-2286" t="-2703" r="-114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loud Callout 38">
            <a:extLst>
              <a:ext uri="{FF2B5EF4-FFF2-40B4-BE49-F238E27FC236}">
                <a16:creationId xmlns:a16="http://schemas.microsoft.com/office/drawing/2014/main" id="{3F2640B2-D2A8-3547-9C42-7C41AB0DAE1B}"/>
              </a:ext>
            </a:extLst>
          </p:cNvPr>
          <p:cNvSpPr/>
          <p:nvPr/>
        </p:nvSpPr>
        <p:spPr>
          <a:xfrm>
            <a:off x="2842956" y="5490570"/>
            <a:ext cx="3649584" cy="1173163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Think for a while about the </a:t>
            </a:r>
            <a:r>
              <a:rPr lang="en-US" sz="1600" b="1" dirty="0">
                <a:solidFill>
                  <a:schemeClr val="tx1"/>
                </a:solidFill>
              </a:rPr>
              <a:t>structure</a:t>
            </a:r>
            <a:r>
              <a:rPr lang="en-US" sz="1600" dirty="0">
                <a:solidFill>
                  <a:schemeClr val="tx1"/>
                </a:solidFill>
              </a:rPr>
              <a:t> that will facilitate all this.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animBg="1"/>
      <p:bldP spid="7" grpId="0"/>
      <p:bldP spid="96" grpId="0"/>
      <p:bldP spid="97" grpId="0"/>
      <p:bldP spid="8" grpId="0"/>
      <p:bldP spid="98" grpId="0"/>
      <p:bldP spid="99" grpId="0"/>
      <p:bldP spid="104" grpId="1" animBg="1"/>
      <p:bldP spid="105" grpId="1" animBg="1"/>
      <p:bldP spid="106" grpId="1" animBg="1"/>
      <p:bldP spid="1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Patience and perseverance paid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71600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416082" y="2263682"/>
            <a:ext cx="1851118" cy="1546318"/>
            <a:chOff x="546394" y="3863882"/>
            <a:chExt cx="1851118" cy="1546318"/>
          </a:xfrm>
        </p:grpSpPr>
        <p:cxnSp>
          <p:nvCxnSpPr>
            <p:cNvPr id="74" name="Straight Arrow Connector 73"/>
            <p:cNvCxnSpPr>
              <a:stCxn id="11" idx="5"/>
            </p:cNvCxnSpPr>
            <p:nvPr/>
          </p:nvCxnSpPr>
          <p:spPr>
            <a:xfrm>
              <a:off x="546394" y="3863882"/>
              <a:ext cx="1851118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96704" y="4419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4600945" y="1905000"/>
            <a:ext cx="4162055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A08A35-3609-81D4-3993-9670E45B82D4}"/>
              </a:ext>
            </a:extLst>
          </p:cNvPr>
          <p:cNvCxnSpPr>
            <a:cxnSpLocks/>
          </p:cNvCxnSpPr>
          <p:nvPr/>
        </p:nvCxnSpPr>
        <p:spPr>
          <a:xfrm>
            <a:off x="670109" y="3859572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F1B13A-B7BB-6A5B-11C9-95A5FB73A2E5}"/>
              </a:ext>
            </a:extLst>
          </p:cNvPr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8">
                <a:extLst>
                  <a:ext uri="{FF2B5EF4-FFF2-40B4-BE49-F238E27FC236}">
                    <a16:creationId xmlns:a16="http://schemas.microsoft.com/office/drawing/2014/main" id="{667A30BC-2C1B-080A-0297-E24FB7BF0BE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495800" y="1600200"/>
                <a:ext cx="4648199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Redistribution</a:t>
                </a:r>
                <a:r>
                  <a:rPr lang="en-US" sz="1800" dirty="0"/>
                  <a:t> of existing flow may help.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Need a structure to facilitate this redistribution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/>
              </a:p>
              <a:p>
                <a:r>
                  <a:rPr lang="en-US" sz="1800" dirty="0">
                    <a:solidFill>
                      <a:srgbClr val="0070C0"/>
                    </a:solidFill>
                  </a:rPr>
                  <a:t>Increasing</a:t>
                </a:r>
                <a:r>
                  <a:rPr lang="en-US" sz="1800" dirty="0"/>
                  <a:t> flow along an edge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(if the current flow is less than capacity)</a:t>
                </a:r>
              </a:p>
              <a:p>
                <a:r>
                  <a:rPr lang="en-US" sz="1800" dirty="0">
                    <a:solidFill>
                      <a:srgbClr val="7030A0"/>
                    </a:solidFill>
                  </a:rPr>
                  <a:t>Reducing</a:t>
                </a:r>
                <a:r>
                  <a:rPr lang="en-US" sz="1800" dirty="0"/>
                  <a:t> flow along an edge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(if it is carrying some positive flow.)</a:t>
                </a:r>
              </a:p>
              <a:p>
                <a:r>
                  <a:rPr lang="en-US" sz="1800" dirty="0"/>
                  <a:t>Follow a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(all whose edges are not necessarily present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8">
                <a:extLst>
                  <a:ext uri="{FF2B5EF4-FFF2-40B4-BE49-F238E27FC236}">
                    <a16:creationId xmlns:a16="http://schemas.microsoft.com/office/drawing/2014/main" id="{667A30BC-2C1B-080A-0297-E24FB7BF0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1600200"/>
                <a:ext cx="4648199" cy="4525963"/>
              </a:xfrm>
              <a:prstGeom prst="rect">
                <a:avLst/>
              </a:prstGeom>
              <a:blipFill>
                <a:blip r:embed="rId6"/>
                <a:stretch>
                  <a:fillRect l="-1181" t="-8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4692DC-173D-7D04-F68C-4A2D623C50C9}"/>
              </a:ext>
            </a:extLst>
          </p:cNvPr>
          <p:cNvCxnSpPr/>
          <p:nvPr/>
        </p:nvCxnSpPr>
        <p:spPr>
          <a:xfrm>
            <a:off x="7107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EE8E2B-8729-70AA-71A5-FE719C770DAF}"/>
              </a:ext>
            </a:extLst>
          </p:cNvPr>
          <p:cNvGrpSpPr/>
          <p:nvPr/>
        </p:nvGrpSpPr>
        <p:grpSpPr>
          <a:xfrm>
            <a:off x="-533400" y="1295401"/>
            <a:ext cx="3276599" cy="4953000"/>
            <a:chOff x="4114800" y="1295401"/>
            <a:chExt cx="3276599" cy="495300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2CA7F04-7912-334D-B16D-7A4946664ED1}"/>
                </a:ext>
              </a:extLst>
            </p:cNvPr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36BDFA7-6783-1BE1-AD6A-31250BD7350E}"/>
                </a:ext>
              </a:extLst>
            </p:cNvPr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8EAEFD-2ACE-0C4E-9EEB-B7C50AE71F60}"/>
              </a:ext>
            </a:extLst>
          </p:cNvPr>
          <p:cNvCxnSpPr/>
          <p:nvPr/>
        </p:nvCxnSpPr>
        <p:spPr>
          <a:xfrm>
            <a:off x="25146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6">
            <a:extLst>
              <a:ext uri="{FF2B5EF4-FFF2-40B4-BE49-F238E27FC236}">
                <a16:creationId xmlns:a16="http://schemas.microsoft.com/office/drawing/2014/main" id="{5FB6086E-7EDD-C4C0-D3C2-0C8C870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</a:t>
            </a:r>
            <a:br>
              <a:rPr lang="en-US" sz="3600" b="1" dirty="0"/>
            </a:br>
            <a:r>
              <a:rPr lang="en-US" sz="3600" b="1" dirty="0"/>
              <a:t>gained from the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2" name="Cloud Callout 38">
            <a:extLst>
              <a:ext uri="{FF2B5EF4-FFF2-40B4-BE49-F238E27FC236}">
                <a16:creationId xmlns:a16="http://schemas.microsoft.com/office/drawing/2014/main" id="{32F037AD-A6B7-5235-14A6-69A87F7FE962}"/>
              </a:ext>
            </a:extLst>
          </p:cNvPr>
          <p:cNvSpPr/>
          <p:nvPr/>
        </p:nvSpPr>
        <p:spPr>
          <a:xfrm>
            <a:off x="4800600" y="4879777"/>
            <a:ext cx="3962400" cy="1597223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Think for a while about the </a:t>
            </a:r>
            <a:r>
              <a:rPr lang="en-US" sz="1600" b="1" dirty="0">
                <a:solidFill>
                  <a:schemeClr val="tx1"/>
                </a:solidFill>
              </a:rPr>
              <a:t>structure</a:t>
            </a:r>
            <a:r>
              <a:rPr lang="en-US" sz="1600" dirty="0">
                <a:solidFill>
                  <a:schemeClr val="tx1"/>
                </a:solidFill>
              </a:rPr>
              <a:t> that will facilitate these operations.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9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uiExpand="1" build="p"/>
      <p:bldP spid="19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Residual </a:t>
            </a:r>
            <a:r>
              <a:rPr lang="en-US" sz="3600" b="1" dirty="0"/>
              <a:t>network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be a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/>
                  <a:t>network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  	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                        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>
                <a:blip r:embed="rId2"/>
                <a:stretch>
                  <a:fillRect l="-720" t="-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Forward edge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b="1" dirty="0"/>
              <a:t>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029200" y="5791200"/>
            <a:ext cx="287774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3000" y="5029200"/>
            <a:ext cx="274319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animBg="1"/>
      <p:bldP spid="3" grpId="0" animBg="1"/>
      <p:bldP spid="4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75" name="Arc 7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5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5" grpId="1" animBg="1"/>
      <p:bldP spid="6" grpId="0"/>
      <p:bldP spid="70" grpId="0"/>
      <p:bldP spid="71" grpId="0"/>
      <p:bldP spid="76" grpId="0"/>
      <p:bldP spid="77" grpId="0"/>
      <p:bldP spid="78" grpId="0"/>
      <p:bldP spid="80" grpId="0"/>
      <p:bldP spid="81" grpId="0"/>
      <p:bldP spid="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 rot="10800000"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85" name="Arc 8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567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0" grpId="0"/>
      <p:bldP spid="88" grpId="0"/>
      <p:bldP spid="91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2754868"/>
            <a:ext cx="34068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quick recap 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41669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103" name="Arc 102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endCxn id="103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7" name="Group 10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3" name="Straight Arrow Connector 122"/>
          <p:cNvCxnSpPr>
            <a:stCxn id="120" idx="1"/>
          </p:cNvCxnSpPr>
          <p:nvPr/>
        </p:nvCxnSpPr>
        <p:spPr>
          <a:xfrm flipH="1" flipV="1">
            <a:off x="5181600" y="3896850"/>
            <a:ext cx="1745973" cy="1447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4" idx="1"/>
          </p:cNvCxnSpPr>
          <p:nvPr/>
        </p:nvCxnSpPr>
        <p:spPr>
          <a:xfrm flipH="1" flipV="1">
            <a:off x="6940828" y="2209800"/>
            <a:ext cx="1815545" cy="1534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686055" y="45573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48255" y="29601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blipFill rotWithShape="1">
                <a:blip r:embed="rId12"/>
                <a:stretch>
                  <a:fillRect l="-1839" t="-6154" r="-298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0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4" grpId="0"/>
      <p:bldP spid="95" grpId="0"/>
      <p:bldP spid="96" grpId="0"/>
      <p:bldP spid="98" grpId="0"/>
      <p:bldP spid="99" grpId="0"/>
      <p:bldP spid="125" grpId="0"/>
      <p:bldP spid="126" grpId="0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on the path 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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Increase</a:t>
                </a:r>
                <a:r>
                  <a:rPr lang="en-US" sz="2000" dirty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1" cy="369332"/>
            <a:chOff x="6934200" y="4431268"/>
            <a:chExt cx="533401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52800" y="457376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>
                <a:cxnSpLocks/>
                <a:stCxn id="18" idx="6"/>
                <a:endCxn id="19" idx="2"/>
              </p:cNvCxnSpPr>
              <p:nvPr/>
            </p:nvCxnSpPr>
            <p:spPr>
              <a:xfrm>
                <a:off x="3581400" y="4419600"/>
                <a:ext cx="8382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2672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352800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" grpId="0"/>
      <p:bldP spid="3" grpId="0" uiExpand="1" build="p"/>
      <p:bldP spid="31" grpId="0" animBg="1"/>
      <p:bldP spid="42" grpId="0"/>
      <p:bldP spid="4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on the path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       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Decrease</a:t>
                </a:r>
                <a:r>
                  <a:rPr lang="en-US" sz="2000" dirty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b="-8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0" cy="369332"/>
            <a:chOff x="6934200" y="4431268"/>
            <a:chExt cx="533400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>
                <a:cxnSpLocks/>
              </p:cNvCxnSpPr>
              <p:nvPr/>
            </p:nvCxnSpPr>
            <p:spPr>
              <a:xfrm>
                <a:off x="3581400" y="4419600"/>
                <a:ext cx="838200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2672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515586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>
                <a:endCxn id="51" idx="6"/>
              </p:cNvCxnSpPr>
              <p:nvPr/>
            </p:nvCxnSpPr>
            <p:spPr>
              <a:xfrm flipH="1">
                <a:off x="3581400" y="4404412"/>
                <a:ext cx="838200" cy="15188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>
            <a:off x="4724400" y="2514600"/>
            <a:ext cx="381000" cy="45720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3"/>
          </p:cNvCxnSpPr>
          <p:nvPr/>
        </p:nvCxnSpPr>
        <p:spPr>
          <a:xfrm flipV="1">
            <a:off x="3200400" y="2495802"/>
            <a:ext cx="436225" cy="475998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This reduction of flow along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is a part of redistribution: we divert a part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along some other outgoing edge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 and increase flow along some edge entering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. Recall our example.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blipFill rotWithShape="1">
                <a:blip r:embed="rId14"/>
                <a:stretch>
                  <a:fillRect l="-351" t="-3158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97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/>
              <a:t>algorithm</a:t>
            </a:r>
            <a:br>
              <a:rPr lang="en-US" sz="3200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A simple </a:t>
            </a:r>
            <a:r>
              <a:rPr lang="en-US" sz="2800" b="1" u="sng" dirty="0">
                <a:solidFill>
                  <a:srgbClr val="0070C0"/>
                </a:solidFill>
              </a:rPr>
              <a:t>path based</a:t>
            </a:r>
            <a:r>
              <a:rPr lang="en-US" sz="2800" b="1" dirty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Residual</a:t>
            </a:r>
            <a:r>
              <a:rPr lang="en-US" sz="2800" b="1" dirty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962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6482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2819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Note that the flow changes in each iteration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also changes. However, for the sake of compactness, we have not shown the code for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updation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As a 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400" dirty="0">
                    <a:solidFill>
                      <a:schemeClr val="tx1"/>
                    </a:solidFill>
                  </a:rPr>
                  <a:t>, write the code for the same. 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0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3"/>
                <a:stretch>
                  <a:fillRect l="-14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15000" y="4953000"/>
            <a:ext cx="1986009" cy="457200"/>
            <a:chOff x="5715000" y="4953000"/>
            <a:chExt cx="1986009" cy="457200"/>
          </a:xfrm>
        </p:grpSpPr>
        <p:grpSp>
          <p:nvGrpSpPr>
            <p:cNvPr id="18" name="Group 17"/>
            <p:cNvGrpSpPr/>
            <p:nvPr/>
          </p:nvGrpSpPr>
          <p:grpSpPr>
            <a:xfrm>
              <a:off x="6477000" y="4964668"/>
              <a:ext cx="370614" cy="445532"/>
              <a:chOff x="6477000" y="4114800"/>
              <a:chExt cx="370614" cy="4455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5715000" y="4953000"/>
              <a:ext cx="1986009" cy="457200"/>
              <a:chOff x="5715000" y="4114800"/>
              <a:chExt cx="1986009" cy="4572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/>
          <p:cNvGrpSpPr/>
          <p:nvPr/>
        </p:nvGrpSpPr>
        <p:grpSpPr>
          <a:xfrm>
            <a:off x="5715000" y="4038600"/>
            <a:ext cx="2679056" cy="533400"/>
            <a:chOff x="5715000" y="4038600"/>
            <a:chExt cx="2679056" cy="533400"/>
          </a:xfrm>
        </p:grpSpPr>
        <p:grpSp>
          <p:nvGrpSpPr>
            <p:cNvPr id="13" name="Group 12"/>
            <p:cNvGrpSpPr/>
            <p:nvPr/>
          </p:nvGrpSpPr>
          <p:grpSpPr>
            <a:xfrm>
              <a:off x="6477000" y="4114800"/>
              <a:ext cx="370614" cy="445532"/>
              <a:chOff x="6477000" y="4114800"/>
              <a:chExt cx="370614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3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715000" y="4114800"/>
              <a:ext cx="1986009" cy="457200"/>
              <a:chOff x="5715000" y="4114800"/>
              <a:chExt cx="1986009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8" name="Straight Arrow Connector 7"/>
                <p:cNvCxnSpPr>
                  <a:stCxn id="7" idx="6"/>
                </p:cNvCxnSpPr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triped Right Arrow 38"/>
          <p:cNvSpPr/>
          <p:nvPr/>
        </p:nvSpPr>
        <p:spPr>
          <a:xfrm rot="16200000">
            <a:off x="6047739" y="37366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riped Right Arrow 39"/>
          <p:cNvSpPr/>
          <p:nvPr/>
        </p:nvSpPr>
        <p:spPr>
          <a:xfrm rot="16200000">
            <a:off x="6855178" y="37366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86600" y="25908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7" grpId="0"/>
      <p:bldP spid="39" grpId="0" animBg="1"/>
      <p:bldP spid="40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69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710191" y="3962400"/>
            <a:ext cx="2683865" cy="533400"/>
            <a:chOff x="5710191" y="3962400"/>
            <a:chExt cx="2683865" cy="5334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019800" y="4103132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</p:cNvCxnSpPr>
            <p:nvPr/>
          </p:nvCxnSpPr>
          <p:spPr>
            <a:xfrm flipH="1">
              <a:off x="6781800" y="4114800"/>
              <a:ext cx="604791" cy="0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710191" y="3962400"/>
              <a:ext cx="2683865" cy="533400"/>
              <a:chOff x="5710191" y="3962400"/>
              <a:chExt cx="2683865" cy="5334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10191" y="40386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/>
              <p:cNvGrpSpPr/>
              <p:nvPr/>
            </p:nvGrpSpPr>
            <p:grpSpPr>
              <a:xfrm>
                <a:off x="6477000" y="4038600"/>
                <a:ext cx="370614" cy="445532"/>
                <a:chOff x="6477000" y="4114800"/>
                <a:chExt cx="370614" cy="44553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triped Right Arrow 1"/>
          <p:cNvSpPr/>
          <p:nvPr/>
        </p:nvSpPr>
        <p:spPr>
          <a:xfrm rot="16200000">
            <a:off x="6047739" y="36604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riped Right Arrow 36"/>
          <p:cNvSpPr/>
          <p:nvPr/>
        </p:nvSpPr>
        <p:spPr>
          <a:xfrm rot="5400000">
            <a:off x="6947407" y="4170960"/>
            <a:ext cx="381001" cy="375356"/>
          </a:xfrm>
          <a:prstGeom prst="striped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Do as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>
                    <a:sym typeface="Wingdings" pitchFamily="2" charset="2"/>
                  </a:rPr>
                  <a:t>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3"/>
                <a:stretch>
                  <a:fillRect l="-14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715000" y="5269468"/>
            <a:ext cx="2783187" cy="597932"/>
            <a:chOff x="5715000" y="4812268"/>
            <a:chExt cx="2783187" cy="597932"/>
          </a:xfrm>
        </p:grpSpPr>
        <p:grpSp>
          <p:nvGrpSpPr>
            <p:cNvPr id="38" name="Group 37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" name="Group 40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437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105400" y="1600200"/>
            <a:ext cx="3429000" cy="1146048"/>
          </a:xfrm>
          <a:prstGeom prst="cloudCallout">
            <a:avLst>
              <a:gd name="adj1" fmla="val -26096"/>
              <a:gd name="adj2" fmla="val 767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the value of flow </a:t>
            </a:r>
            <a:r>
              <a:rPr lang="en-US" b="1" dirty="0">
                <a:solidFill>
                  <a:schemeClr val="tx1"/>
                </a:solidFill>
              </a:rPr>
              <a:t>increase</a:t>
            </a:r>
            <a:r>
              <a:rPr lang="en-US" dirty="0">
                <a:solidFill>
                  <a:schemeClr val="tx1"/>
                </a:solidFill>
              </a:rPr>
              <a:t> in every iteration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7174" y="2895600"/>
            <a:ext cx="54322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05500" y="48768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Correctness  of the algorithm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32257" y="3505200"/>
                <a:ext cx="3213059" cy="6725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Because the edge leaving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is a </a:t>
                </a:r>
                <a:r>
                  <a:rPr lang="en-US" b="1" dirty="0"/>
                  <a:t>forward edge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57" y="3505200"/>
                <a:ext cx="3213059" cy="672556"/>
              </a:xfrm>
              <a:prstGeom prst="rect">
                <a:avLst/>
              </a:prstGeom>
              <a:blipFill rotWithShape="1">
                <a:blip r:embed="rId3"/>
                <a:stretch>
                  <a:fillRect l="-1708" t="-4545" r="-2277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48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useful exercise</a:t>
            </a:r>
            <a:br>
              <a:rPr lang="en-US" sz="3200" b="1" dirty="0"/>
            </a:br>
            <a:r>
              <a:rPr lang="en-US" sz="3200" b="1" dirty="0"/>
              <a:t>to internalize </a:t>
            </a:r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Execute Ford </a:t>
                </a:r>
                <a:r>
                  <a:rPr lang="en-US" sz="2000" dirty="0" err="1"/>
                  <a:t>Fulkersion</a:t>
                </a:r>
                <a:r>
                  <a:rPr lang="en-US" sz="2000" dirty="0"/>
                  <a:t> algorithm on this example when</a:t>
                </a:r>
              </a:p>
              <a:p>
                <a:r>
                  <a:rPr lang="en-US" sz="2000" dirty="0"/>
                  <a:t>The first path selected for sending the flow is &lt;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/>
                  <a:t>Show the execution of the iterations of the algorithm along with the residual network.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What if the first path selected is &lt;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/>
                  <a:t>Internalize the entire algorithm fully through this example.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r="-2719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14600" cy="1984177"/>
            <a:chOff x="1143000" y="2892623"/>
            <a:chExt cx="251460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38400" y="2286000"/>
            <a:ext cx="533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0"/>
          </p:cNvCxnSpPr>
          <p:nvPr/>
        </p:nvCxnSpPr>
        <p:spPr>
          <a:xfrm flipV="1">
            <a:off x="3083312" y="3807023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7" idx="1"/>
          </p:cNvCxnSpPr>
          <p:nvPr/>
        </p:nvCxnSpPr>
        <p:spPr>
          <a:xfrm>
            <a:off x="685800" y="3883223"/>
            <a:ext cx="1698718" cy="147309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416082" y="3886200"/>
            <a:ext cx="555718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124200" y="3810000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86400" y="3810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5626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5562600"/>
            <a:ext cx="1752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4" grpId="0" animBg="1"/>
      <p:bldP spid="55" grpId="0" animBg="1"/>
      <p:bldP spid="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Correctness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Suppose you find a flow of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19</m:t>
                    </m:r>
                  </m:oMath>
                </a14:m>
                <a:r>
                  <a:rPr lang="en-US" sz="1800" dirty="0"/>
                  <a:t> using FF algorithm.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 rotWithShape="1">
                <a:blip r:embed="rId2"/>
                <a:stretch>
                  <a:fillRect l="-1207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29770" cy="1984177"/>
            <a:chOff x="1143000" y="2892623"/>
            <a:chExt cx="252977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143000" y="25146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0" y="23622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419038" y="2362200"/>
            <a:ext cx="1851986" cy="29718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1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en-US" dirty="0"/>
                  <a:t> the max flow ?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41" t="-6349" r="-3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H="1">
            <a:off x="1385982" y="2362200"/>
            <a:ext cx="2103084" cy="25146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3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" grpId="0" animBg="1"/>
      <p:bldP spid="78" grpId="0" animBg="1"/>
      <p:bldP spid="79" grpId="0" animBg="1"/>
      <p:bldP spid="80" grpId="0" animBg="1"/>
      <p:bldP spid="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Cuts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5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30" grpId="0" animBg="1"/>
      <p:bldP spid="52" grpId="0"/>
      <p:bldP spid="57" grpId="0" animBg="1"/>
      <p:bldP spid="58" grpId="0" animBg="1"/>
      <p:bldP spid="59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Capacity </a:t>
                </a:r>
                <a:r>
                  <a:rPr lang="en-US" sz="1800" dirty="0"/>
                  <a:t>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Ribbon 54"/>
          <p:cNvSpPr/>
          <p:nvPr/>
        </p:nvSpPr>
        <p:spPr>
          <a:xfrm>
            <a:off x="1066800" y="5540282"/>
            <a:ext cx="7050103" cy="10430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capacity 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cut. Think over the reason for this before coming to the next class.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39000" y="24384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43600" y="25146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55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1800" dirty="0"/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</a:t>
                </a:r>
              </a:p>
              <a:p>
                <a:r>
                  <a:rPr lang="en-US" sz="1800" dirty="0"/>
                  <a:t>Send flow along the path,</a:t>
                </a:r>
              </a:p>
              <a:p>
                <a:r>
                  <a:rPr lang="en-US" sz="1800" dirty="0"/>
                  <a:t>Update capacities, </a:t>
                </a:r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…and so on </a:t>
                </a:r>
                <a:r>
                  <a:rPr lang="en-US" sz="1800" dirty="0">
                    <a:sym typeface="Wingdings" pitchFamily="2" charset="2"/>
                  </a:rPr>
                  <a:t>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  <a:blipFill rotWithShape="1">
                <a:blip r:embed="rId2"/>
                <a:stretch>
                  <a:fillRect l="-1355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7162" y="1828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19400" y="3045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387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21336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95562" y="2130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6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7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62400" y="22098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+7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9979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13922" y="838200"/>
            <a:ext cx="26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natural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62378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5" grpId="0"/>
      <p:bldP spid="55" grpId="1"/>
      <p:bldP spid="56" grpId="0"/>
      <p:bldP spid="57" grpId="0"/>
      <p:bldP spid="57" grpId="1"/>
      <p:bldP spid="65" grpId="0"/>
      <p:bldP spid="66" grpId="0"/>
      <p:bldP spid="68" grpId="0"/>
      <p:bldP spid="68" grpId="1"/>
      <p:bldP spid="69" grpId="0"/>
      <p:bldP spid="72" grpId="0"/>
      <p:bldP spid="74" grpId="0"/>
      <p:bldP spid="75" grpId="0"/>
      <p:bldP spid="75" grpId="1"/>
      <p:bldP spid="76" grpId="0"/>
      <p:bldP spid="5" grpId="0" animBg="1"/>
      <p:bldP spid="5" grpId="1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a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 remove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 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 r="-3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562600" y="2514600"/>
            <a:ext cx="3276600" cy="1147537"/>
          </a:xfrm>
          <a:prstGeom prst="cloudCallout">
            <a:avLst>
              <a:gd name="adj1" fmla="val -22383"/>
              <a:gd name="adj2" fmla="val 88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Is the algorithm correct ?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7432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3810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4191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4572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2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counterexample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14181</TotalTime>
  <Words>2428</Words>
  <Application>Microsoft Macintosh PowerPoint</Application>
  <PresentationFormat>On-screen Show (4:3)</PresentationFormat>
  <Paragraphs>773</Paragraphs>
  <Slides>33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PowerPoint Presentation</vt:lpstr>
      <vt:lpstr>Formal Description of Flow</vt:lpstr>
      <vt:lpstr>Formal Description of Flow</vt:lpstr>
      <vt:lpstr>Formal Description of Flow</vt:lpstr>
      <vt:lpstr>Towards designing max flow algorithm </vt:lpstr>
      <vt:lpstr>Towards designing a max flow algorithm </vt:lpstr>
      <vt:lpstr>A counterexample  for First-attempt-algo</vt:lpstr>
      <vt:lpstr>PowerPoint Presentation</vt:lpstr>
      <vt:lpstr>Executing our first attempt algorithm</vt:lpstr>
      <vt:lpstr>PowerPoint Presentation</vt:lpstr>
      <vt:lpstr>Finding a solution with scientific spirit</vt:lpstr>
      <vt:lpstr>PowerPoint Presentation</vt:lpstr>
      <vt:lpstr>Insights gained from the example</vt:lpstr>
      <vt:lpstr>Insights gained from the example</vt:lpstr>
      <vt:lpstr>Insight gained from the example</vt:lpstr>
      <vt:lpstr>Residual network </vt:lpstr>
      <vt:lpstr>Example of Residual Network</vt:lpstr>
      <vt:lpstr>Example of Residual Network</vt:lpstr>
      <vt:lpstr>Example of Residual Network</vt:lpstr>
      <vt:lpstr>A generic step of increasing flow</vt:lpstr>
      <vt:lpstr>A generic step of increasing flow</vt:lpstr>
      <vt:lpstr>Ford Fulkerson algorithm </vt:lpstr>
      <vt:lpstr>Ford Fulkerson algorithm</vt:lpstr>
      <vt:lpstr>Ford Fulkerson algorithm</vt:lpstr>
      <vt:lpstr>Ford Fulkerson algorithm</vt:lpstr>
      <vt:lpstr>Ford Fulkerson algorithm</vt:lpstr>
      <vt:lpstr>Ford Fulkerson algorithm</vt:lpstr>
      <vt:lpstr>A useful exercise to internalize Ford Fulkerson algorithm</vt:lpstr>
      <vt:lpstr>Correctness ?</vt:lpstr>
      <vt:lpstr>s-t Cuts</vt:lpstr>
      <vt:lpstr>s-t cut</vt:lpstr>
      <vt:lpstr>s-t cut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1359</cp:revision>
  <dcterms:created xsi:type="dcterms:W3CDTF">2011-12-03T04:13:03Z</dcterms:created>
  <dcterms:modified xsi:type="dcterms:W3CDTF">2022-09-28T16:39:12Z</dcterms:modified>
</cp:coreProperties>
</file>