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2"/>
  </p:notesMasterIdLst>
  <p:sldIdLst>
    <p:sldId id="593" r:id="rId2"/>
    <p:sldId id="632" r:id="rId3"/>
    <p:sldId id="528" r:id="rId4"/>
    <p:sldId id="545" r:id="rId5"/>
    <p:sldId id="546" r:id="rId6"/>
    <p:sldId id="547" r:id="rId7"/>
    <p:sldId id="630" r:id="rId8"/>
    <p:sldId id="613" r:id="rId9"/>
    <p:sldId id="635" r:id="rId10"/>
    <p:sldId id="538" r:id="rId11"/>
    <p:sldId id="539" r:id="rId12"/>
    <p:sldId id="540" r:id="rId13"/>
    <p:sldId id="541" r:id="rId14"/>
    <p:sldId id="542" r:id="rId15"/>
    <p:sldId id="518" r:id="rId16"/>
    <p:sldId id="615" r:id="rId17"/>
    <p:sldId id="616" r:id="rId18"/>
    <p:sldId id="614" r:id="rId19"/>
    <p:sldId id="594" r:id="rId20"/>
    <p:sldId id="639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6" autoAdjust="0"/>
    <p:restoredTop sz="94143" autoAdjust="0"/>
  </p:normalViewPr>
  <p:slideViewPr>
    <p:cSldViewPr>
      <p:cViewPr varScale="1">
        <p:scale>
          <a:sx n="72" d="100"/>
          <a:sy n="72" d="100"/>
        </p:scale>
        <p:origin x="244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10/10/22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10/10/22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10/10/22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10/10/22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10/10/22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10/10/22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21.png"/><Relationship Id="rId6" Type="http://schemas.openxmlformats.org/officeDocument/2006/relationships/image" Target="../media/image132.png"/><Relationship Id="rId5" Type="http://schemas.openxmlformats.org/officeDocument/2006/relationships/image" Target="../media/image120.png"/><Relationship Id="rId10" Type="http://schemas.openxmlformats.org/officeDocument/2006/relationships/image" Target="../media/image202.png"/><Relationship Id="rId4" Type="http://schemas.openxmlformats.org/officeDocument/2006/relationships/image" Target="../media/image114.png"/><Relationship Id="rId9" Type="http://schemas.openxmlformats.org/officeDocument/2006/relationships/image" Target="../media/image15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2.png"/><Relationship Id="rId11" Type="http://schemas.openxmlformats.org/officeDocument/2006/relationships/image" Target="../media/image221.png"/><Relationship Id="rId5" Type="http://schemas.openxmlformats.org/officeDocument/2006/relationships/image" Target="../media/image120.png"/><Relationship Id="rId10" Type="http://schemas.openxmlformats.org/officeDocument/2006/relationships/image" Target="../media/image202.png"/><Relationship Id="rId4" Type="http://schemas.openxmlformats.org/officeDocument/2006/relationships/image" Target="../media/image114.png"/><Relationship Id="rId9" Type="http://schemas.openxmlformats.org/officeDocument/2006/relationships/image" Target="../media/image15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2.png"/><Relationship Id="rId11" Type="http://schemas.openxmlformats.org/officeDocument/2006/relationships/image" Target="../media/image221.png"/><Relationship Id="rId5" Type="http://schemas.openxmlformats.org/officeDocument/2006/relationships/image" Target="../media/image120.png"/><Relationship Id="rId10" Type="http://schemas.openxmlformats.org/officeDocument/2006/relationships/image" Target="../media/image202.png"/><Relationship Id="rId4" Type="http://schemas.openxmlformats.org/officeDocument/2006/relationships/image" Target="../media/image114.png"/><Relationship Id="rId9" Type="http://schemas.openxmlformats.org/officeDocument/2006/relationships/image" Target="../media/image1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1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7" Type="http://schemas.openxmlformats.org/officeDocument/2006/relationships/image" Target="../media/image2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1.png"/><Relationship Id="rId7" Type="http://schemas.openxmlformats.org/officeDocument/2006/relationships/image" Target="../media/image6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5" Type="http://schemas.openxmlformats.org/officeDocument/2006/relationships/image" Target="../media/image40.png"/><Relationship Id="rId4" Type="http://schemas.openxmlformats.org/officeDocument/2006/relationships/image" Target="../media/image30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25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Network Flow – IV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92137" y="5486400"/>
            <a:ext cx="534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>
                <a:solidFill>
                  <a:srgbClr val="002060"/>
                </a:solidFill>
              </a:rPr>
              <a:t>Toward Polynomial time algorithm for Maximum Flow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79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While</a:t>
                </a:r>
                <a:r>
                  <a:rPr lang="en-US" sz="2000" dirty="0"/>
                  <a:t>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7200" y="1600200"/>
                <a:ext cx="487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This algorithm does not say anything about the way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has to be selected.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it is up to us (or the adversary) to select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so as to force the execution of the algorithm to take huge time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We shall use the above idea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to show a </a:t>
                </a:r>
                <a:r>
                  <a:rPr lang="en-US" sz="2000" b="1" dirty="0">
                    <a:sym typeface="Wingdings" pitchFamily="2" charset="2"/>
                  </a:rPr>
                  <a:t>bad</a:t>
                </a:r>
                <a:r>
                  <a:rPr lang="en-US" sz="2000" dirty="0">
                    <a:sym typeface="Wingdings" pitchFamily="2" charset="2"/>
                  </a:rPr>
                  <a:t> example of a network with integer edge capacities.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7200" y="1600200"/>
                <a:ext cx="4876800" cy="4525963"/>
              </a:xfrm>
              <a:blipFill rotWithShape="1">
                <a:blip r:embed="rId3"/>
                <a:stretch>
                  <a:fillRect l="-1250" t="-674" r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746400-6BB8-7B4C-8D06-79F9FCFA1C5F}"/>
              </a:ext>
            </a:extLst>
          </p:cNvPr>
          <p:cNvSpPr/>
          <p:nvPr/>
        </p:nvSpPr>
        <p:spPr>
          <a:xfrm>
            <a:off x="609600" y="2458065"/>
            <a:ext cx="2895600" cy="43753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08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 </a:t>
            </a:r>
            <a:r>
              <a:rPr lang="en-US" sz="2800" b="1" dirty="0">
                <a:solidFill>
                  <a:srgbClr val="C00000"/>
                </a:solidFill>
              </a:rPr>
              <a:t>worst case example</a:t>
            </a:r>
            <a:r>
              <a:rPr lang="en-US" sz="2800" b="1" dirty="0"/>
              <a:t> for</a:t>
            </a:r>
            <a:br>
              <a:rPr lang="en-US" sz="2800" b="1" dirty="0"/>
            </a:br>
            <a:r>
              <a:rPr lang="en-US" sz="2800" b="1" dirty="0"/>
              <a:t> networks with </a:t>
            </a:r>
            <a:r>
              <a:rPr lang="en-US" sz="2800" b="1" dirty="0">
                <a:solidFill>
                  <a:srgbClr val="7030A0"/>
                </a:solidFill>
              </a:rPr>
              <a:t>integer edge weights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143000" y="3045023"/>
            <a:ext cx="2788713" cy="1831777"/>
            <a:chOff x="1143000" y="3045023"/>
            <a:chExt cx="2788713" cy="1831777"/>
          </a:xfrm>
        </p:grpSpPr>
        <p:sp>
          <p:nvSpPr>
            <p:cNvPr id="32" name="TextBox 31"/>
            <p:cNvSpPr txBox="1"/>
            <p:nvPr/>
          </p:nvSpPr>
          <p:spPr>
            <a:xfrm>
              <a:off x="3200400" y="3124200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1000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81562" y="449282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1000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456902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1000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61392" y="304502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1000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2400" y="1840468"/>
            <a:ext cx="4448545" cy="3939064"/>
            <a:chOff x="152400" y="1840468"/>
            <a:chExt cx="4448545" cy="3939064"/>
          </a:xfrm>
        </p:grpSpPr>
        <p:grpSp>
          <p:nvGrpSpPr>
            <p:cNvPr id="56" name="Group 55"/>
            <p:cNvGrpSpPr/>
            <p:nvPr/>
          </p:nvGrpSpPr>
          <p:grpSpPr>
            <a:xfrm>
              <a:off x="152400" y="3593068"/>
              <a:ext cx="533400" cy="369332"/>
              <a:chOff x="152400" y="3593068"/>
              <a:chExt cx="533400" cy="36933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24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4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Group 58"/>
            <p:cNvGrpSpPr/>
            <p:nvPr/>
          </p:nvGrpSpPr>
          <p:grpSpPr>
            <a:xfrm>
              <a:off x="663482" y="1840468"/>
              <a:ext cx="3549836" cy="3939064"/>
              <a:chOff x="663482" y="1840468"/>
              <a:chExt cx="3549836" cy="3939064"/>
            </a:xfrm>
          </p:grpSpPr>
          <p:cxnSp>
            <p:nvCxnSpPr>
              <p:cNvPr id="13" name="Straight Arrow Connector 12"/>
              <p:cNvCxnSpPr>
                <a:stCxn id="28" idx="7"/>
                <a:endCxn id="11" idx="3"/>
              </p:cNvCxnSpPr>
              <p:nvPr/>
            </p:nvCxnSpPr>
            <p:spPr>
              <a:xfrm flipV="1">
                <a:off x="663482" y="2263682"/>
                <a:ext cx="16448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28" idx="5"/>
                <a:endCxn id="27" idx="1"/>
              </p:cNvCxnSpPr>
              <p:nvPr/>
            </p:nvCxnSpPr>
            <p:spPr>
              <a:xfrm>
                <a:off x="6634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oup 57"/>
              <p:cNvGrpSpPr/>
              <p:nvPr/>
            </p:nvGrpSpPr>
            <p:grpSpPr>
              <a:xfrm>
                <a:off x="2209800" y="1840468"/>
                <a:ext cx="2003518" cy="3939064"/>
                <a:chOff x="2209800" y="1840468"/>
                <a:chExt cx="2003518" cy="3939064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2286000" y="2133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Arrow Connector 13"/>
                <p:cNvCxnSpPr>
                  <a:stCxn id="11" idx="5"/>
                  <a:endCxn id="12" idx="1"/>
                </p:cNvCxnSpPr>
                <p:nvPr/>
              </p:nvCxnSpPr>
              <p:spPr>
                <a:xfrm>
                  <a:off x="2416082" y="2263682"/>
                  <a:ext cx="17972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2362200" y="5334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333" r="-21311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1" name="Straight Arrow Connector 40"/>
                <p:cNvCxnSpPr>
                  <a:stCxn id="27" idx="7"/>
                  <a:endCxn id="12" idx="3"/>
                </p:cNvCxnSpPr>
                <p:nvPr/>
              </p:nvCxnSpPr>
              <p:spPr>
                <a:xfrm flipV="1">
                  <a:off x="24922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" name="Group 56"/>
            <p:cNvGrpSpPr/>
            <p:nvPr/>
          </p:nvGrpSpPr>
          <p:grpSpPr>
            <a:xfrm>
              <a:off x="4191000" y="3593068"/>
              <a:ext cx="409945" cy="369332"/>
              <a:chOff x="4191000" y="3593068"/>
              <a:chExt cx="409945" cy="36933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191000" y="37338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363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4876800" y="1828800"/>
            <a:ext cx="4267200" cy="3939064"/>
            <a:chOff x="4876800" y="1828800"/>
            <a:chExt cx="4267200" cy="3939064"/>
          </a:xfrm>
        </p:grpSpPr>
        <p:grpSp>
          <p:nvGrpSpPr>
            <p:cNvPr id="3" name="Group 2"/>
            <p:cNvGrpSpPr/>
            <p:nvPr/>
          </p:nvGrpSpPr>
          <p:grpSpPr>
            <a:xfrm>
              <a:off x="4876800" y="1828800"/>
              <a:ext cx="4267200" cy="3939064"/>
              <a:chOff x="4572000" y="1828800"/>
              <a:chExt cx="4267200" cy="3939064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4901737" y="1828800"/>
                <a:ext cx="3937463" cy="3939064"/>
                <a:chOff x="4901737" y="1828800"/>
                <a:chExt cx="3937463" cy="3939064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7450849" y="3197423"/>
                  <a:ext cx="5501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1000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381255" y="4557355"/>
                  <a:ext cx="5501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1000</a:t>
                  </a:r>
                </a:p>
              </p:txBody>
            </p:sp>
            <p:grpSp>
              <p:nvGrpSpPr>
                <p:cNvPr id="39" name="Group 38"/>
                <p:cNvGrpSpPr/>
                <p:nvPr/>
              </p:nvGrpSpPr>
              <p:grpSpPr>
                <a:xfrm>
                  <a:off x="4901737" y="1828800"/>
                  <a:ext cx="3549836" cy="3939064"/>
                  <a:chOff x="663482" y="1840468"/>
                  <a:chExt cx="3549836" cy="3939064"/>
                </a:xfrm>
              </p:grpSpPr>
              <p:cxnSp>
                <p:nvCxnSpPr>
                  <p:cNvPr id="42" name="Straight Arrow Connector 41"/>
                  <p:cNvCxnSpPr>
                    <a:endCxn id="49" idx="1"/>
                  </p:cNvCxnSpPr>
                  <p:nvPr/>
                </p:nvCxnSpPr>
                <p:spPr>
                  <a:xfrm>
                    <a:off x="663482" y="3863882"/>
                    <a:ext cx="17210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2209800" y="1840468"/>
                    <a:ext cx="2003518" cy="3939064"/>
                    <a:chOff x="2209800" y="1840468"/>
                    <a:chExt cx="2003518" cy="3939064"/>
                  </a:xfrm>
                </p:grpSpPr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2286000" y="21336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8" name="Straight Arrow Connector 47"/>
                    <p:cNvCxnSpPr>
                      <a:stCxn id="47" idx="5"/>
                      <a:endCxn id="54" idx="1"/>
                    </p:cNvCxnSpPr>
                    <p:nvPr/>
                  </p:nvCxnSpPr>
                  <p:spPr>
                    <a:xfrm>
                      <a:off x="2416082" y="2263682"/>
                      <a:ext cx="1797236" cy="149243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2362200" y="53340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" name="TextBox 49"/>
                        <p:cNvSpPr txBox="1"/>
                        <p:nvPr/>
                      </p:nvSpPr>
                      <p:spPr>
                        <a:xfrm>
                          <a:off x="2209800" y="1840468"/>
                          <a:ext cx="37061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0" name="TextBox 4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209800" y="1840468"/>
                          <a:ext cx="370614" cy="369332"/>
                        </a:xfrm>
                        <a:prstGeom prst="rect">
                          <a:avLst/>
                        </a:prstGeom>
                        <a:blipFill rotWithShape="1">
                          <a:blip r:embed="rId6"/>
                          <a:stretch>
                            <a:fillRect t="-8197" r="-21311" b="-2459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1" name="TextBox 50"/>
                        <p:cNvSpPr txBox="1"/>
                        <p:nvPr/>
                      </p:nvSpPr>
                      <p:spPr>
                        <a:xfrm>
                          <a:off x="2209800" y="5410200"/>
                          <a:ext cx="37542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1" name="TextBox 5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209800" y="5410200"/>
                          <a:ext cx="375424" cy="369332"/>
                        </a:xfrm>
                        <a:prstGeom prst="rect">
                          <a:avLst/>
                        </a:prstGeom>
                        <a:blipFill rotWithShape="1">
                          <a:blip r:embed="rId7"/>
                          <a:stretch>
                            <a:fillRect t="-8333" r="-21311" b="-2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8429255" y="3581400"/>
                  <a:ext cx="409945" cy="369332"/>
                  <a:chOff x="4191000" y="3593068"/>
                  <a:chExt cx="409945" cy="369332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4191000" y="3733800"/>
                    <a:ext cx="152400" cy="1524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/>
                      <p:cNvSpPr txBox="1"/>
                      <p:nvPr/>
                    </p:nvSpPr>
                    <p:spPr>
                      <a:xfrm>
                        <a:off x="4267200" y="3593068"/>
                        <a:ext cx="33374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0" name="TextBox 5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67200" y="3593068"/>
                        <a:ext cx="333745" cy="369332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 t="-8333" r="-25455"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7" name="Group 66"/>
              <p:cNvGrpSpPr/>
              <p:nvPr/>
            </p:nvGrpSpPr>
            <p:grpSpPr>
              <a:xfrm>
                <a:off x="4572000" y="3581400"/>
                <a:ext cx="381000" cy="369332"/>
                <a:chOff x="304800" y="3593068"/>
                <a:chExt cx="381000" cy="369332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5334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304800" y="35930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9" name="TextBox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800" y="35930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333" r="-2241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77" name="TextBox 76"/>
            <p:cNvSpPr txBox="1"/>
            <p:nvPr/>
          </p:nvSpPr>
          <p:spPr>
            <a:xfrm>
              <a:off x="7010400" y="3654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943600" y="296882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1000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6905255" y="2274332"/>
              <a:ext cx="76200" cy="3048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5213164" y="2241364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7041964" y="3886200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908049" y="4495800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1000</a:t>
              </a:r>
            </a:p>
          </p:txBody>
        </p:sp>
      </p:grpSp>
      <p:cxnSp>
        <p:nvCxnSpPr>
          <p:cNvPr id="85" name="Straight Arrow Connector 84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6858000" y="3765364"/>
            <a:ext cx="17210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053291" y="2089666"/>
            <a:ext cx="1699564" cy="156793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6752855" y="2133600"/>
            <a:ext cx="105146" cy="31242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219200" y="2743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057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137792" y="4267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93" name="Right Arrow 92"/>
          <p:cNvSpPr/>
          <p:nvPr/>
        </p:nvSpPr>
        <p:spPr>
          <a:xfrm flipH="1">
            <a:off x="4343400" y="3852214"/>
            <a:ext cx="487887" cy="7197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2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4" grpId="0"/>
      <p:bldP spid="5" grpId="0" animBg="1"/>
      <p:bldP spid="5" grpId="1" animBg="1"/>
      <p:bldP spid="81" grpId="0"/>
      <p:bldP spid="82" grpId="0"/>
      <p:bldP spid="90" grpId="0"/>
      <p:bldP spid="91" grpId="0"/>
      <p:bldP spid="92" grpId="0"/>
      <p:bldP spid="93" grpId="0" animBg="1"/>
      <p:bldP spid="9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 </a:t>
            </a:r>
            <a:r>
              <a:rPr lang="en-US" sz="2800" b="1" dirty="0">
                <a:solidFill>
                  <a:srgbClr val="C00000"/>
                </a:solidFill>
              </a:rPr>
              <a:t>worst case example</a:t>
            </a:r>
            <a:r>
              <a:rPr lang="en-US" sz="2800" b="1" dirty="0"/>
              <a:t> for</a:t>
            </a:r>
            <a:br>
              <a:rPr lang="en-US" sz="2800" b="1" dirty="0"/>
            </a:br>
            <a:r>
              <a:rPr lang="en-US" sz="2800" b="1" dirty="0"/>
              <a:t> networks with </a:t>
            </a:r>
            <a:r>
              <a:rPr lang="en-US" sz="2800" b="1" dirty="0">
                <a:solidFill>
                  <a:srgbClr val="7030A0"/>
                </a:solidFill>
              </a:rPr>
              <a:t>integer edge weights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4901737" y="1828800"/>
              <a:ext cx="3937463" cy="3939064"/>
              <a:chOff x="4901737" y="1828800"/>
              <a:chExt cx="3937463" cy="393906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743455" y="2960132"/>
                <a:ext cx="5501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1000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81255" y="4557355"/>
                <a:ext cx="5501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1000</a:t>
                </a: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4901737" y="1828800"/>
                <a:ext cx="3549836" cy="3939064"/>
                <a:chOff x="663482" y="1840468"/>
                <a:chExt cx="3549836" cy="3939064"/>
              </a:xfrm>
            </p:grpSpPr>
            <p:cxnSp>
              <p:nvCxnSpPr>
                <p:cNvPr id="42" name="Straight Arrow Connector 41"/>
                <p:cNvCxnSpPr>
                  <a:endCxn id="49" idx="1"/>
                </p:cNvCxnSpPr>
                <p:nvPr/>
              </p:nvCxnSpPr>
              <p:spPr>
                <a:xfrm>
                  <a:off x="6634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/>
                <p:cNvGrpSpPr/>
                <p:nvPr/>
              </p:nvGrpSpPr>
              <p:grpSpPr>
                <a:xfrm>
                  <a:off x="2209800" y="1840468"/>
                  <a:ext cx="2003518" cy="3939064"/>
                  <a:chOff x="2209800" y="1840468"/>
                  <a:chExt cx="2003518" cy="393906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286000" y="2133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Arrow Connector 47"/>
                  <p:cNvCxnSpPr>
                    <a:stCxn id="47" idx="5"/>
                    <a:endCxn id="54" idx="1"/>
                  </p:cNvCxnSpPr>
                  <p:nvPr/>
                </p:nvCxnSpPr>
                <p:spPr>
                  <a:xfrm>
                    <a:off x="2416082" y="2263682"/>
                    <a:ext cx="17972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>
                    <a:off x="2362200" y="5334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333" r="-21311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4038600" y="1295399"/>
            <a:ext cx="3276599" cy="4953000"/>
            <a:chOff x="4038600" y="1295399"/>
            <a:chExt cx="3276599" cy="4953000"/>
          </a:xfrm>
        </p:grpSpPr>
        <p:sp>
          <p:nvSpPr>
            <p:cNvPr id="26" name="Arc 25"/>
            <p:cNvSpPr/>
            <p:nvPr/>
          </p:nvSpPr>
          <p:spPr>
            <a:xfrm rot="5400000">
              <a:off x="3200400" y="2133599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26" idx="0"/>
            </p:cNvCxnSpPr>
            <p:nvPr/>
          </p:nvCxnSpPr>
          <p:spPr>
            <a:xfrm flipH="1" flipV="1">
              <a:off x="6954001" y="2220701"/>
              <a:ext cx="103654" cy="2176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8243192" y="5026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152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5913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/>
          <p:cNvGrpSpPr/>
          <p:nvPr/>
        </p:nvGrpSpPr>
        <p:grpSpPr>
          <a:xfrm rot="13731596">
            <a:off x="5129250" y="2158605"/>
            <a:ext cx="3086304" cy="3084195"/>
            <a:chOff x="4038601" y="1295397"/>
            <a:chExt cx="3210440" cy="4434545"/>
          </a:xfrm>
        </p:grpSpPr>
        <p:sp>
          <p:nvSpPr>
            <p:cNvPr id="75" name="Arc 74"/>
            <p:cNvSpPr/>
            <p:nvPr/>
          </p:nvSpPr>
          <p:spPr>
            <a:xfrm rot="5400000">
              <a:off x="3426548" y="1907450"/>
              <a:ext cx="4434545" cy="3210440"/>
            </a:xfrm>
            <a:prstGeom prst="arc">
              <a:avLst>
                <a:gd name="adj1" fmla="val 13167876"/>
                <a:gd name="adj2" fmla="val 19044819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rot="7868404" flipH="1">
              <a:off x="6668116" y="1702382"/>
              <a:ext cx="34844" cy="1859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 rot="3423197">
            <a:off x="5706449" y="2323116"/>
            <a:ext cx="3214078" cy="3077427"/>
            <a:chOff x="4256232" y="717440"/>
            <a:chExt cx="3214858" cy="4424813"/>
          </a:xfrm>
        </p:grpSpPr>
        <p:sp>
          <p:nvSpPr>
            <p:cNvPr id="87" name="Arc 86"/>
            <p:cNvSpPr/>
            <p:nvPr/>
          </p:nvSpPr>
          <p:spPr>
            <a:xfrm rot="5400000">
              <a:off x="3651254" y="1322418"/>
              <a:ext cx="4424813" cy="3214858"/>
            </a:xfrm>
            <a:prstGeom prst="arc">
              <a:avLst>
                <a:gd name="adj1" fmla="val 12758391"/>
                <a:gd name="adj2" fmla="val 18607493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/>
            <p:cNvCxnSpPr>
              <a:stCxn id="87" idx="2"/>
            </p:cNvCxnSpPr>
            <p:nvPr/>
          </p:nvCxnSpPr>
          <p:spPr>
            <a:xfrm rot="18176803" flipH="1" flipV="1">
              <a:off x="6960012" y="4456017"/>
              <a:ext cx="158476" cy="239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041964" y="3886200"/>
            <a:ext cx="1721036" cy="1492436"/>
            <a:chOff x="7041964" y="3886200"/>
            <a:chExt cx="1721036" cy="1492436"/>
          </a:xfrm>
        </p:grpSpPr>
        <p:cxnSp>
          <p:nvCxnSpPr>
            <p:cNvPr id="89" name="Straight Arrow Connector 88"/>
            <p:cNvCxnSpPr/>
            <p:nvPr/>
          </p:nvCxnSpPr>
          <p:spPr>
            <a:xfrm flipV="1">
              <a:off x="7041964" y="3886200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7848600" y="44928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999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13164" y="2241364"/>
            <a:ext cx="1644836" cy="1492436"/>
            <a:chOff x="5213164" y="2241364"/>
            <a:chExt cx="1644836" cy="1492436"/>
          </a:xfrm>
        </p:grpSpPr>
        <p:cxnSp>
          <p:nvCxnSpPr>
            <p:cNvPr id="85" name="Straight Arrow Connector 84"/>
            <p:cNvCxnSpPr/>
            <p:nvPr/>
          </p:nvCxnSpPr>
          <p:spPr>
            <a:xfrm flipV="1">
              <a:off x="5213164" y="2241364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5943600" y="29718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999</a:t>
              </a:r>
            </a:p>
          </p:txBody>
        </p:sp>
      </p:grpSp>
      <p:cxnSp>
        <p:nvCxnSpPr>
          <p:cNvPr id="92" name="Straight Arrow Connector 91"/>
          <p:cNvCxnSpPr/>
          <p:nvPr/>
        </p:nvCxnSpPr>
        <p:spPr>
          <a:xfrm>
            <a:off x="6665613" y="1843358"/>
            <a:ext cx="2021187" cy="166184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95" idx="2"/>
          </p:cNvCxnSpPr>
          <p:nvPr/>
        </p:nvCxnSpPr>
        <p:spPr>
          <a:xfrm>
            <a:off x="5114050" y="3962400"/>
            <a:ext cx="1615544" cy="142444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rc 94"/>
          <p:cNvSpPr/>
          <p:nvPr/>
        </p:nvSpPr>
        <p:spPr>
          <a:xfrm rot="5657056">
            <a:off x="2872049" y="2136079"/>
            <a:ext cx="5166149" cy="3370930"/>
          </a:xfrm>
          <a:prstGeom prst="arc">
            <a:avLst>
              <a:gd name="adj1" fmla="val 12441538"/>
              <a:gd name="adj2" fmla="val 18993796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Arrow 95"/>
          <p:cNvSpPr/>
          <p:nvPr/>
        </p:nvSpPr>
        <p:spPr>
          <a:xfrm flipH="1">
            <a:off x="4343400" y="4004614"/>
            <a:ext cx="487887" cy="7197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1400362" y="2740223"/>
            <a:ext cx="2165868" cy="1831777"/>
            <a:chOff x="1400362" y="2740223"/>
            <a:chExt cx="2165868" cy="1831777"/>
          </a:xfrm>
        </p:grpSpPr>
        <p:sp>
          <p:nvSpPr>
            <p:cNvPr id="97" name="TextBox 96"/>
            <p:cNvSpPr txBox="1"/>
            <p:nvPr/>
          </p:nvSpPr>
          <p:spPr>
            <a:xfrm>
              <a:off x="1400362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290192" y="2740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472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0" grpId="0"/>
      <p:bldP spid="76" grpId="0"/>
      <p:bldP spid="77" grpId="0"/>
      <p:bldP spid="78" grpId="0"/>
      <p:bldP spid="82" grpId="0"/>
      <p:bldP spid="95" grpId="0" animBg="1"/>
      <p:bldP spid="96" grpId="0" animBg="1"/>
      <p:bldP spid="9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 </a:t>
            </a:r>
            <a:r>
              <a:rPr lang="en-US" sz="2800" b="1" dirty="0">
                <a:solidFill>
                  <a:srgbClr val="C00000"/>
                </a:solidFill>
              </a:rPr>
              <a:t>worst case example</a:t>
            </a:r>
            <a:r>
              <a:rPr lang="en-US" sz="2800" b="1" dirty="0"/>
              <a:t> for</a:t>
            </a:r>
            <a:br>
              <a:rPr lang="en-US" sz="2800" b="1" dirty="0"/>
            </a:br>
            <a:r>
              <a:rPr lang="en-US" sz="2800" b="1" dirty="0"/>
              <a:t> networks with </a:t>
            </a:r>
            <a:r>
              <a:rPr lang="en-US" sz="2800" b="1" dirty="0">
                <a:solidFill>
                  <a:srgbClr val="7030A0"/>
                </a:solidFill>
              </a:rPr>
              <a:t>integer edge weights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6448055" y="1828800"/>
              <a:ext cx="2391145" cy="3939064"/>
              <a:chOff x="6448055" y="1828800"/>
              <a:chExt cx="2391145" cy="3939064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6448055" y="1828800"/>
                <a:ext cx="375424" cy="3939064"/>
                <a:chOff x="2209800" y="1840468"/>
                <a:chExt cx="375424" cy="3939064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2286000" y="2133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2362200" y="5334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333" r="-2131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ight Arrow 95"/>
          <p:cNvSpPr/>
          <p:nvPr/>
        </p:nvSpPr>
        <p:spPr>
          <a:xfrm flipH="1">
            <a:off x="4343400" y="4004614"/>
            <a:ext cx="487887" cy="7197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1400362" y="2740223"/>
            <a:ext cx="2165868" cy="1831777"/>
            <a:chOff x="1400362" y="2740223"/>
            <a:chExt cx="2165868" cy="1831777"/>
          </a:xfrm>
        </p:grpSpPr>
        <p:sp>
          <p:nvSpPr>
            <p:cNvPr id="97" name="TextBox 96"/>
            <p:cNvSpPr txBox="1"/>
            <p:nvPr/>
          </p:nvSpPr>
          <p:spPr>
            <a:xfrm>
              <a:off x="1400362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290192" y="2740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7010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6905255" y="2274332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5084927" y="2157551"/>
            <a:ext cx="3767274" cy="3331826"/>
            <a:chOff x="5084927" y="2157551"/>
            <a:chExt cx="3767274" cy="3331826"/>
          </a:xfrm>
        </p:grpSpPr>
        <p:sp>
          <p:nvSpPr>
            <p:cNvPr id="76" name="TextBox 75"/>
            <p:cNvSpPr txBox="1"/>
            <p:nvPr/>
          </p:nvSpPr>
          <p:spPr>
            <a:xfrm>
              <a:off x="8243192" y="5026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591362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1</a:t>
              </a:r>
            </a:p>
          </p:txBody>
        </p:sp>
        <p:grpSp>
          <p:nvGrpSpPr>
            <p:cNvPr id="72" name="Group 71"/>
            <p:cNvGrpSpPr/>
            <p:nvPr/>
          </p:nvGrpSpPr>
          <p:grpSpPr>
            <a:xfrm rot="13731596">
              <a:off x="5129250" y="2158605"/>
              <a:ext cx="3086304" cy="3084195"/>
              <a:chOff x="4038601" y="1295397"/>
              <a:chExt cx="3210440" cy="4434545"/>
            </a:xfrm>
          </p:grpSpPr>
          <p:sp>
            <p:nvSpPr>
              <p:cNvPr id="75" name="Arc 74"/>
              <p:cNvSpPr/>
              <p:nvPr/>
            </p:nvSpPr>
            <p:spPr>
              <a:xfrm rot="5400000">
                <a:off x="3426548" y="1907450"/>
                <a:ext cx="4434545" cy="3210440"/>
              </a:xfrm>
              <a:prstGeom prst="arc">
                <a:avLst>
                  <a:gd name="adj1" fmla="val 13167876"/>
                  <a:gd name="adj2" fmla="val 19044819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rot="7868404" flipH="1">
                <a:off x="6668116" y="1702382"/>
                <a:ext cx="34844" cy="1859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 rot="3423197">
              <a:off x="5706449" y="2323116"/>
              <a:ext cx="3214078" cy="3077427"/>
              <a:chOff x="4256232" y="717440"/>
              <a:chExt cx="3214858" cy="4424813"/>
            </a:xfrm>
          </p:grpSpPr>
          <p:sp>
            <p:nvSpPr>
              <p:cNvPr id="87" name="Arc 86"/>
              <p:cNvSpPr/>
              <p:nvPr/>
            </p:nvSpPr>
            <p:spPr>
              <a:xfrm rot="5400000">
                <a:off x="3651254" y="1322418"/>
                <a:ext cx="4424813" cy="3214858"/>
              </a:xfrm>
              <a:prstGeom prst="arc">
                <a:avLst>
                  <a:gd name="adj1" fmla="val 12758391"/>
                  <a:gd name="adj2" fmla="val 18607493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>
                <a:stCxn id="87" idx="2"/>
              </p:cNvCxnSpPr>
              <p:nvPr/>
            </p:nvCxnSpPr>
            <p:spPr>
              <a:xfrm rot="18176803" flipH="1" flipV="1">
                <a:off x="6960012" y="4456017"/>
                <a:ext cx="158476" cy="239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 rot="8299801">
              <a:off x="5084927" y="2355508"/>
              <a:ext cx="3214078" cy="3077427"/>
              <a:chOff x="4256232" y="717440"/>
              <a:chExt cx="3214858" cy="4424813"/>
            </a:xfrm>
          </p:grpSpPr>
          <p:sp>
            <p:nvSpPr>
              <p:cNvPr id="94" name="Arc 93"/>
              <p:cNvSpPr/>
              <p:nvPr/>
            </p:nvSpPr>
            <p:spPr>
              <a:xfrm rot="5400000">
                <a:off x="3651254" y="1322418"/>
                <a:ext cx="4424813" cy="3214858"/>
              </a:xfrm>
              <a:prstGeom prst="arc">
                <a:avLst>
                  <a:gd name="adj1" fmla="val 12758391"/>
                  <a:gd name="adj2" fmla="val 18607493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/>
              <p:cNvCxnSpPr>
                <a:stCxn id="94" idx="2"/>
              </p:cNvCxnSpPr>
              <p:nvPr/>
            </p:nvCxnSpPr>
            <p:spPr>
              <a:xfrm rot="18176803" flipH="1" flipV="1">
                <a:off x="6960012" y="4456017"/>
                <a:ext cx="158476" cy="239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 rot="18723075">
              <a:off x="5732841" y="2230761"/>
              <a:ext cx="3086304" cy="3084195"/>
              <a:chOff x="4038601" y="1295397"/>
              <a:chExt cx="3210440" cy="4434545"/>
            </a:xfrm>
          </p:grpSpPr>
          <p:sp>
            <p:nvSpPr>
              <p:cNvPr id="102" name="Arc 101"/>
              <p:cNvSpPr/>
              <p:nvPr/>
            </p:nvSpPr>
            <p:spPr>
              <a:xfrm rot="5400000">
                <a:off x="3426548" y="1907450"/>
                <a:ext cx="4434545" cy="3210440"/>
              </a:xfrm>
              <a:prstGeom prst="arc">
                <a:avLst>
                  <a:gd name="adj1" fmla="val 13167876"/>
                  <a:gd name="adj2" fmla="val 19044819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 rot="7868404" flipH="1">
                <a:off x="6668116" y="1702382"/>
                <a:ext cx="34844" cy="1859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/>
            <p:cNvSpPr txBox="1"/>
            <p:nvPr/>
          </p:nvSpPr>
          <p:spPr>
            <a:xfrm>
              <a:off x="5638800" y="5181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953562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06537" y="2241364"/>
            <a:ext cx="3556463" cy="3137272"/>
            <a:chOff x="5206537" y="2241364"/>
            <a:chExt cx="3556463" cy="3137272"/>
          </a:xfrm>
        </p:grpSpPr>
        <p:grpSp>
          <p:nvGrpSpPr>
            <p:cNvPr id="17" name="Group 16"/>
            <p:cNvGrpSpPr/>
            <p:nvPr/>
          </p:nvGrpSpPr>
          <p:grpSpPr>
            <a:xfrm>
              <a:off x="7041964" y="3886200"/>
              <a:ext cx="1721036" cy="1492436"/>
              <a:chOff x="7041964" y="3886200"/>
              <a:chExt cx="1721036" cy="1492436"/>
            </a:xfrm>
          </p:grpSpPr>
          <p:cxnSp>
            <p:nvCxnSpPr>
              <p:cNvPr id="89" name="Straight Arrow Connector 88"/>
              <p:cNvCxnSpPr/>
              <p:nvPr/>
            </p:nvCxnSpPr>
            <p:spPr>
              <a:xfrm flipV="1">
                <a:off x="7041964" y="3886200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7848600" y="4492823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999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213164" y="2241364"/>
              <a:ext cx="1644836" cy="1492436"/>
              <a:chOff x="5213164" y="2241364"/>
              <a:chExt cx="1644836" cy="1492436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5213164" y="2241364"/>
                <a:ext cx="16448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5943600" y="2971800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999</a:t>
                </a:r>
              </a:p>
            </p:txBody>
          </p:sp>
        </p:grpSp>
        <p:cxnSp>
          <p:nvCxnSpPr>
            <p:cNvPr id="106" name="Straight Arrow Connector 105"/>
            <p:cNvCxnSpPr/>
            <p:nvPr/>
          </p:nvCxnSpPr>
          <p:spPr>
            <a:xfrm>
              <a:off x="5206537" y="3852214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686055" y="4557355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999</a:t>
              </a:r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>
              <a:off x="6959137" y="2252014"/>
              <a:ext cx="17972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7696200" y="31242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999</a:t>
              </a:r>
            </a:p>
          </p:txBody>
        </p:sp>
      </p:grpSp>
      <p:cxnSp>
        <p:nvCxnSpPr>
          <p:cNvPr id="110" name="Straight Arrow Connector 109"/>
          <p:cNvCxnSpPr/>
          <p:nvPr/>
        </p:nvCxnSpPr>
        <p:spPr>
          <a:xfrm flipV="1">
            <a:off x="6858000" y="3765364"/>
            <a:ext cx="17210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5053291" y="2089666"/>
            <a:ext cx="1699564" cy="156793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6752855" y="2133600"/>
            <a:ext cx="105146" cy="31242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219200" y="2743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152962" y="4264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8" name="Down Ribbon 17"/>
          <p:cNvSpPr/>
          <p:nvPr/>
        </p:nvSpPr>
        <p:spPr>
          <a:xfrm>
            <a:off x="2714437" y="5791200"/>
            <a:ext cx="4561555" cy="946737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algorithm will run for </a:t>
            </a:r>
            <a:r>
              <a:rPr lang="en-US" b="1" dirty="0">
                <a:solidFill>
                  <a:srgbClr val="0070C0"/>
                </a:solidFill>
              </a:rPr>
              <a:t>2000</a:t>
            </a:r>
            <a:r>
              <a:rPr lang="en-US" dirty="0">
                <a:solidFill>
                  <a:schemeClr val="tx1"/>
                </a:solidFill>
              </a:rPr>
              <a:t> iterations to compute max-flow !</a:t>
            </a:r>
          </a:p>
        </p:txBody>
      </p:sp>
    </p:spTree>
    <p:extLst>
      <p:ext uri="{BB962C8B-B14F-4D97-AF65-F5344CB8AC3E}">
        <p14:creationId xmlns:p14="http://schemas.microsoft.com/office/powerpoint/2010/main" val="76356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70" grpId="0"/>
      <p:bldP spid="71" grpId="0"/>
      <p:bldP spid="82" grpId="0"/>
      <p:bldP spid="96" grpId="0" animBg="1"/>
      <p:bldP spid="96" grpId="1" animBg="1"/>
      <p:bldP spid="79" grpId="0"/>
      <p:bldP spid="113" grpId="0"/>
      <p:bldP spid="114" grpId="0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are networks with integer edge capacities on which </a:t>
                </a:r>
                <a:r>
                  <a:rPr lang="en-US" sz="2000" b="1" dirty="0"/>
                  <a:t>Ford-Fulkerson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algo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may take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𝚯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) time, where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max-edge capacity.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No. of bits required to store capacity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>
                  <a:buFont typeface="Wingdings"/>
                  <a:buChar char="è"/>
                </a:pPr>
                <a:r>
                  <a:rPr lang="en-US" sz="2000" b="1" dirty="0"/>
                  <a:t>Ford-Fulkerson</a:t>
                </a:r>
                <a:r>
                  <a:rPr lang="en-US" sz="2000" dirty="0"/>
                  <a:t> algorithm 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not</a:t>
                </a:r>
                <a:r>
                  <a:rPr lang="en-US" sz="2000" dirty="0"/>
                  <a:t> a </a:t>
                </a:r>
                <a:r>
                  <a:rPr lang="en-US" sz="2000" u="sng" dirty="0"/>
                  <a:t>polynomial time algorithm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even for networks with integer edge capacities </a:t>
                </a:r>
                <a:r>
                  <a:rPr lang="en-US" sz="2000" dirty="0">
                    <a:sym typeface="Wingdings" pitchFamily="2" charset="2"/>
                  </a:rPr>
                  <a:t>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66228" y="3810000"/>
                <a:ext cx="79637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US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228" y="3810000"/>
                <a:ext cx="79637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590800" y="26670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62600" y="26670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71800" y="3048000"/>
            <a:ext cx="3352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81400" y="44958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6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2" grpId="0" uiExpand="1" animBg="1"/>
      <p:bldP spid="9" grpId="0" uiExpand="1" animBg="1"/>
      <p:bldP spid="10" grpId="0" uiExpand="1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Polynomial time </a:t>
            </a:r>
            <a:r>
              <a:rPr lang="en-US" sz="3200" b="1" dirty="0"/>
              <a:t>algorithms for Max-Flow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A natural question</a:t>
            </a:r>
            <a:r>
              <a:rPr lang="en-US" sz="2000" dirty="0"/>
              <a:t>: How to </a:t>
            </a:r>
            <a:r>
              <a:rPr lang="en-US" sz="2000" dirty="0">
                <a:solidFill>
                  <a:srgbClr val="002060"/>
                </a:solidFill>
              </a:rPr>
              <a:t>achieve polynomial running time ?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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6C31"/>
                </a:solidFill>
              </a:rPr>
              <a:t>A natural idea</a:t>
            </a:r>
            <a:r>
              <a:rPr lang="en-US" sz="2000" dirty="0"/>
              <a:t>: </a:t>
            </a:r>
          </a:p>
          <a:p>
            <a:pPr marL="0" indent="0" algn="ctr">
              <a:buNone/>
            </a:pPr>
            <a:r>
              <a:rPr lang="en-US" sz="2000" dirty="0"/>
              <a:t>Select the path of </a:t>
            </a:r>
            <a:r>
              <a:rPr lang="en-US" sz="2000" u="sng" dirty="0"/>
              <a:t>maximum</a:t>
            </a:r>
            <a:r>
              <a:rPr lang="en-US" sz="2000" dirty="0"/>
              <a:t> capacity.</a:t>
            </a:r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Cloud Callout 1"/>
          <p:cNvSpPr/>
          <p:nvPr/>
        </p:nvSpPr>
        <p:spPr>
          <a:xfrm>
            <a:off x="3581400" y="2514600"/>
            <a:ext cx="5486400" cy="1295400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 select the paths in Ford-Fulkerson algorithm </a:t>
            </a:r>
            <a:r>
              <a:rPr lang="en-US" b="1" dirty="0">
                <a:solidFill>
                  <a:srgbClr val="002060"/>
                </a:solidFill>
              </a:rPr>
              <a:t>cleverly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5471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Polynomial Time </a:t>
            </a:r>
            <a:r>
              <a:rPr lang="en-US" sz="2800" dirty="0"/>
              <a:t>algorithms for max-flow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Algorithm 1</a:t>
            </a:r>
            <a:br>
              <a:rPr lang="en-US" sz="2800" dirty="0"/>
            </a:br>
            <a:r>
              <a:rPr lang="en-US" sz="2800" b="1" dirty="0">
                <a:solidFill>
                  <a:srgbClr val="002060"/>
                </a:solidFill>
              </a:rPr>
              <a:t>For Networks with </a:t>
            </a:r>
            <a:r>
              <a:rPr lang="en-US" sz="2800" b="1" dirty="0">
                <a:solidFill>
                  <a:srgbClr val="C00000"/>
                </a:solidFill>
              </a:rPr>
              <a:t>integer</a:t>
            </a:r>
            <a:r>
              <a:rPr lang="en-US" sz="2800" b="1" dirty="0">
                <a:solidFill>
                  <a:srgbClr val="002060"/>
                </a:solidFill>
              </a:rPr>
              <a:t> capacities</a:t>
            </a:r>
          </a:p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7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Algorithm 1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337" y="2438400"/>
                <a:ext cx="4130811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/>
                  <a:t> be the 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max-capacity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" y="2438400"/>
                <a:ext cx="4130811" cy="395558"/>
              </a:xfrm>
              <a:prstGeom prst="rect">
                <a:avLst/>
              </a:prstGeom>
              <a:blipFill rotWithShape="1">
                <a:blip r:embed="rId3"/>
                <a:stretch>
                  <a:fillRect l="-1327" t="-6154" r="-1622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2400" y="1276290"/>
                <a:ext cx="315253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Algorithm-1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         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76290"/>
                <a:ext cx="315253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934" t="-7576" r="-3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The entire analysis of this algorithm is provided by a sequence of hints in the worked out assignment 4 posted on the course website. Please go through it.</a:t>
            </a:r>
          </a:p>
        </p:txBody>
      </p:sp>
    </p:spTree>
    <p:extLst>
      <p:ext uri="{BB962C8B-B14F-4D97-AF65-F5344CB8AC3E}">
        <p14:creationId xmlns:p14="http://schemas.microsoft.com/office/powerpoint/2010/main" val="232856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2" grpId="0" animBg="1"/>
      <p:bldP spid="7" grpId="0" animBg="1"/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Algorithm 1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Given a flow network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where edge capacities are </a:t>
                </a:r>
              </a:p>
              <a:p>
                <a:pPr marL="0" indent="0">
                  <a:buNone/>
                </a:pPr>
                <a:r>
                  <a:rPr lang="en-US" sz="2000" dirty="0"/>
                  <a:t>integers,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Algorithm 1 </a:t>
                </a:r>
                <a:r>
                  <a:rPr lang="en-US" sz="2000" dirty="0"/>
                  <a:t>runs 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sz="2000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sz="2000" dirty="0"/>
                  <a:t>) time to compute max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flow, </a:t>
                </a:r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sz="2000" dirty="0"/>
                  <a:t> is the maximum capacity of any edge.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r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6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Polynomial Time </a:t>
            </a:r>
            <a:r>
              <a:rPr lang="en-US" sz="2800" dirty="0"/>
              <a:t>algorithm for max-flow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44283" y="2057400"/>
            <a:ext cx="7772400" cy="1500187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Algorithm 2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81200" y="3581400"/>
                <a:ext cx="52985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For Networks with edge capacities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581400"/>
                <a:ext cx="529856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726" t="-10667" r="-2071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99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9A17E0-5117-5E41-93F8-0AB0EC76C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RECAP</a:t>
            </a:r>
            <a:r>
              <a:rPr lang="en-US" dirty="0"/>
              <a:t> of the </a:t>
            </a:r>
            <a:r>
              <a:rPr lang="en-US" dirty="0">
                <a:solidFill>
                  <a:srgbClr val="006C31"/>
                </a:solidFill>
              </a:rPr>
              <a:t>last Lecture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576AEA-DC63-9743-B026-AC2B9C854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B7DB1-4E53-4246-8827-60A858DF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9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B8A51B-6864-FF49-AEC4-C62FC818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0D5C1C-24EB-F344-83B8-C731E14D8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At this stage, the instructor got disappointed by noticing that majority of the class was not following the lecture. He </a:t>
            </a:r>
            <a:r>
              <a:rPr lang="en-US" sz="2000"/>
              <a:t>stopped …</a:t>
            </a:r>
            <a:r>
              <a:rPr lang="en-US" sz="2000">
                <a:sym typeface="Wingdings" pitchFamily="2" charset="2"/>
              </a:rPr>
              <a:t>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590FE-E428-5042-86DA-3BD2B11E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33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While</a:t>
                </a:r>
                <a:r>
                  <a:rPr lang="en-US" sz="2000" dirty="0"/>
                  <a:t>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Ford Fulkerson </a:t>
                </a:r>
                <a:r>
                  <a:rPr lang="en-US" sz="2000" b="1" dirty="0"/>
                  <a:t>algorithm </a:t>
                </a:r>
              </a:p>
              <a:p>
                <a:pPr marL="0" indent="0">
                  <a:buNone/>
                </a:pPr>
                <a:r>
                  <a:rPr lang="en-US" sz="2000" dirty="0"/>
                  <a:t>indeed computes the maximum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</a:t>
                </a:r>
              </a:p>
              <a:p>
                <a:pPr marL="0" indent="0">
                  <a:buNone/>
                </a:pPr>
                <a:r>
                  <a:rPr lang="en-US" sz="2000" u="sng" dirty="0"/>
                  <a:t>upon termination</a:t>
                </a:r>
                <a:r>
                  <a:rPr lang="en-US" sz="2000" dirty="0"/>
                  <a:t> of the </a:t>
                </a:r>
                <a:r>
                  <a:rPr lang="en-US" sz="2000" b="1" dirty="0"/>
                  <a:t>While</a:t>
                </a:r>
                <a:r>
                  <a:rPr lang="en-US" sz="2000" dirty="0"/>
                  <a:t> loop..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  <a:blipFill>
                <a:blip r:embed="rId3"/>
                <a:stretch>
                  <a:fillRect l="-1754" t="-840" r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Integrality </a:t>
            </a:r>
            <a:r>
              <a:rPr lang="en-US" sz="2800" dirty="0"/>
              <a:t>of max-flow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 useful </a:t>
            </a:r>
            <a:r>
              <a:rPr lang="en-US" sz="2800" b="1" dirty="0">
                <a:solidFill>
                  <a:srgbClr val="C00000"/>
                </a:solidFill>
              </a:rPr>
              <a:t>tool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u="sng" dirty="0">
                <a:solidFill>
                  <a:schemeClr val="tx1"/>
                </a:solidFill>
              </a:rPr>
              <a:t>for many applications</a:t>
            </a:r>
            <a:r>
              <a:rPr lang="en-US" sz="2800" b="1" dirty="0">
                <a:solidFill>
                  <a:schemeClr val="tx1"/>
                </a:solidFill>
              </a:rPr>
              <a:t> of Max-Flow</a:t>
            </a:r>
            <a:endParaRPr lang="en-US" sz="2800" b="1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87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Integrality </a:t>
            </a:r>
            <a:r>
              <a:rPr lang="en-US" sz="3200" b="1" dirty="0"/>
              <a:t>of max-flow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and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if edge capacities are integers, then there exists a maximum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flow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which is “</a:t>
                </a:r>
                <a:r>
                  <a:rPr lang="en-US" sz="2000" b="1" dirty="0"/>
                  <a:t>integral</a:t>
                </a:r>
                <a:r>
                  <a:rPr lang="en-US" sz="2000" dirty="0"/>
                  <a:t>”.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1143000" y="3505200"/>
            <a:ext cx="3581400" cy="2057400"/>
            <a:chOff x="1143000" y="3124200"/>
            <a:chExt cx="3581400" cy="2057400"/>
          </a:xfrm>
        </p:grpSpPr>
        <p:grpSp>
          <p:nvGrpSpPr>
            <p:cNvPr id="7" name="Group 6"/>
            <p:cNvGrpSpPr/>
            <p:nvPr/>
          </p:nvGrpSpPr>
          <p:grpSpPr>
            <a:xfrm>
              <a:off x="1143000" y="3200400"/>
              <a:ext cx="3581400" cy="1981200"/>
              <a:chOff x="2466419" y="2057400"/>
              <a:chExt cx="3581400" cy="19812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466419" y="2895600"/>
                <a:ext cx="429181" cy="369332"/>
                <a:chOff x="4676219" y="3048000"/>
                <a:chExt cx="429181" cy="369332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4953000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413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Oval 18"/>
              <p:cNvSpPr/>
              <p:nvPr/>
            </p:nvSpPr>
            <p:spPr>
              <a:xfrm>
                <a:off x="3685619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819219" y="2895600"/>
                <a:ext cx="152400" cy="152400"/>
              </a:xfrm>
              <a:prstGeom prst="ellipse">
                <a:avLst/>
              </a:prstGeom>
              <a:solidFill>
                <a:srgbClr val="7030A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714073" y="3048000"/>
                    <a:ext cx="3337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4073" y="3048000"/>
                    <a:ext cx="333746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/>
              <p:cNvCxnSpPr>
                <a:stCxn id="20" idx="5"/>
                <a:endCxn id="19" idx="1"/>
              </p:cNvCxnSpPr>
              <p:nvPr/>
            </p:nvCxnSpPr>
            <p:spPr>
              <a:xfrm>
                <a:off x="2873282" y="3025682"/>
                <a:ext cx="834655" cy="8828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V="1">
                <a:off x="2847419" y="2057400"/>
                <a:ext cx="838200" cy="8382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27" idx="6"/>
              </p:cNvCxnSpPr>
              <p:nvPr/>
            </p:nvCxnSpPr>
            <p:spPr>
              <a:xfrm>
                <a:off x="4828619" y="2971800"/>
                <a:ext cx="103389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/>
            <p:cNvSpPr/>
            <p:nvPr/>
          </p:nvSpPr>
          <p:spPr>
            <a:xfrm>
              <a:off x="23622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2514600" y="4191000"/>
              <a:ext cx="838200" cy="8382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518145" y="3231964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352800" y="4038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766192" y="3886200"/>
            <a:ext cx="2424808" cy="1371600"/>
            <a:chOff x="1766192" y="3505200"/>
            <a:chExt cx="2424808" cy="1371600"/>
          </a:xfrm>
        </p:grpSpPr>
        <p:sp>
          <p:nvSpPr>
            <p:cNvPr id="43" name="TextBox 42"/>
            <p:cNvSpPr txBox="1"/>
            <p:nvPr/>
          </p:nvSpPr>
          <p:spPr>
            <a:xfrm>
              <a:off x="1766192" y="4495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24362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05000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95762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914962" y="4111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00200" y="3730823"/>
            <a:ext cx="1676400" cy="310754"/>
            <a:chOff x="1600200" y="3349823"/>
            <a:chExt cx="1676400" cy="310754"/>
          </a:xfrm>
        </p:grpSpPr>
        <p:sp>
          <p:nvSpPr>
            <p:cNvPr id="55" name="TextBox 54"/>
            <p:cNvSpPr txBox="1"/>
            <p:nvPr/>
          </p:nvSpPr>
          <p:spPr>
            <a:xfrm>
              <a:off x="1600200" y="3349823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.67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61102" y="3352800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.67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752600" y="4645223"/>
            <a:ext cx="1447800" cy="307777"/>
            <a:chOff x="1752600" y="4264223"/>
            <a:chExt cx="1447800" cy="307777"/>
          </a:xfrm>
        </p:grpSpPr>
        <p:sp>
          <p:nvSpPr>
            <p:cNvPr id="57" name="TextBox 56"/>
            <p:cNvSpPr txBox="1"/>
            <p:nvPr/>
          </p:nvSpPr>
          <p:spPr>
            <a:xfrm>
              <a:off x="2784902" y="4264223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.33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52600" y="4264223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.33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851702" y="4191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600200" y="3727846"/>
            <a:ext cx="1617090" cy="310754"/>
            <a:chOff x="1600200" y="3349823"/>
            <a:chExt cx="1617090" cy="310754"/>
          </a:xfrm>
        </p:grpSpPr>
        <p:sp>
          <p:nvSpPr>
            <p:cNvPr id="63" name="TextBox 62"/>
            <p:cNvSpPr txBox="1"/>
            <p:nvPr/>
          </p:nvSpPr>
          <p:spPr>
            <a:xfrm>
              <a:off x="1600200" y="3349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861102" y="3352800"/>
              <a:ext cx="356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  1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815860" y="4645223"/>
            <a:ext cx="1308340" cy="307777"/>
            <a:chOff x="1752600" y="4264223"/>
            <a:chExt cx="1308340" cy="307777"/>
          </a:xfrm>
        </p:grpSpPr>
        <p:sp>
          <p:nvSpPr>
            <p:cNvPr id="66" name="TextBox 65"/>
            <p:cNvSpPr txBox="1"/>
            <p:nvPr/>
          </p:nvSpPr>
          <p:spPr>
            <a:xfrm>
              <a:off x="2784902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752600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Line Callout 1 67"/>
              <p:cNvSpPr/>
              <p:nvPr/>
            </p:nvSpPr>
            <p:spPr>
              <a:xfrm>
                <a:off x="3200400" y="2663952"/>
                <a:ext cx="2895600" cy="612648"/>
              </a:xfrm>
              <a:prstGeom prst="borderCallout1">
                <a:avLst>
                  <a:gd name="adj1" fmla="val 46942"/>
                  <a:gd name="adj2" fmla="val -263"/>
                  <a:gd name="adj3" fmla="val 1389"/>
                  <a:gd name="adj4" fmla="val -32719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</m:d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𝒁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8" name="Line Callout 1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663952"/>
                <a:ext cx="2895600" cy="612648"/>
              </a:xfrm>
              <a:prstGeom prst="borderCallout1">
                <a:avLst>
                  <a:gd name="adj1" fmla="val 46942"/>
                  <a:gd name="adj2" fmla="val -263"/>
                  <a:gd name="adj3" fmla="val 1389"/>
                  <a:gd name="adj4" fmla="val -32719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1600200" y="1371600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343400" y="1371600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733800" y="1905000"/>
            <a:ext cx="461133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9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3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59" grpId="0"/>
      <p:bldP spid="68" grpId="0" animBg="1"/>
      <p:bldP spid="40" grpId="0" animBg="1"/>
      <p:bldP spid="41" grpId="0" animBg="1"/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Proof </a:t>
            </a:r>
            <a:r>
              <a:rPr lang="en-US" sz="3200" b="1" dirty="0"/>
              <a:t>for Integrality theorem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Claim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Ford Fulkerson algorithm computes a maximum flow which is </a:t>
                </a:r>
                <a:r>
                  <a:rPr lang="en-US" sz="1800" b="1" dirty="0"/>
                  <a:t>integral.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Proof</a:t>
                </a:r>
                <a:r>
                  <a:rPr lang="en-US" sz="1800" dirty="0"/>
                  <a:t>: (By induction on the no. of iteration)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Inductive Assertion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At the end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iteration,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 is </a:t>
                </a:r>
                <a:r>
                  <a:rPr lang="en-US" sz="1800" b="1" dirty="0"/>
                  <a:t>integral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[Homework: give all details of the proof].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In fact, the statement can be shown to hold for any flow (not necessary max flow)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whose value is an integer.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Hint</a:t>
                </a:r>
                <a:r>
                  <a:rPr lang="en-US" sz="1800" dirty="0"/>
                  <a:t>: In each iteration send only </a:t>
                </a:r>
                <a:r>
                  <a:rPr lang="en-US" sz="1800" dirty="0">
                    <a:solidFill>
                      <a:srgbClr val="006C31"/>
                    </a:solidFill>
                  </a:rPr>
                  <a:t>1</a:t>
                </a:r>
                <a:r>
                  <a:rPr lang="en-US" sz="1800" dirty="0"/>
                  <a:t> unit of flow instead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  <a:blipFill rotWithShape="1">
                <a:blip r:embed="rId3"/>
                <a:stretch>
                  <a:fillRect l="-1048" t="-674" r="-1311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78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allAtOnce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Rounding</a:t>
            </a:r>
            <a:r>
              <a:rPr lang="en-US" sz="3600" b="1" dirty="0"/>
              <a:t> of a matrix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127449494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84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𝟏𝟖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0999015"/>
                  </p:ext>
                </p:extLst>
              </p:nvPr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584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042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893" t="-1042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115" t="-1042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786" t="-10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/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𝟑𝟕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𝟑𝟒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1197995"/>
                  </p:ext>
                </p:extLst>
              </p:nvPr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</a:tblGrid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952" b="-300952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100000" b="-198113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201905" b="-100000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30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9"/>
              <p:cNvGraphicFramePr>
                <a:graphicFrameLocks/>
              </p:cNvGraphicFramePr>
              <p:nvPr/>
            </p:nvGraphicFramePr>
            <p:xfrm>
              <a:off x="57912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42614694"/>
                  </p:ext>
                </p:extLst>
              </p:nvPr>
            </p:nvGraphicFramePr>
            <p:xfrm>
              <a:off x="57912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Right Arrow 13"/>
          <p:cNvSpPr/>
          <p:nvPr/>
        </p:nvSpPr>
        <p:spPr>
          <a:xfrm>
            <a:off x="4343400" y="3581400"/>
            <a:ext cx="914400" cy="1066800"/>
          </a:xfrm>
          <a:prstGeom prst="rightArrow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91699" y="1230868"/>
                <a:ext cx="7377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699" y="1230868"/>
                <a:ext cx="73770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975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52800" y="1230868"/>
                <a:ext cx="5132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230868"/>
                <a:ext cx="51328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1395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66281" y="1230868"/>
                <a:ext cx="5132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281" y="1230868"/>
                <a:ext cx="51328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349" r="-1395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5" idx="1"/>
            <a:endCxn id="16" idx="3"/>
          </p:cNvCxnSpPr>
          <p:nvPr/>
        </p:nvCxnSpPr>
        <p:spPr>
          <a:xfrm flipH="1">
            <a:off x="3866081" y="1415534"/>
            <a:ext cx="42561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5029401" y="1415534"/>
            <a:ext cx="4368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9492BA1-4E4D-C64D-977E-46D06F291991}"/>
              </a:ext>
            </a:extLst>
          </p:cNvPr>
          <p:cNvSpPr txBox="1"/>
          <p:nvPr/>
        </p:nvSpPr>
        <p:spPr>
          <a:xfrm>
            <a:off x="3597310" y="6356350"/>
            <a:ext cx="2126480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It was a homework.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BB3435B-22CD-2F48-BDDA-53B8658F53E0}"/>
              </a:ext>
            </a:extLst>
          </p:cNvPr>
          <p:cNvSpPr/>
          <p:nvPr/>
        </p:nvSpPr>
        <p:spPr>
          <a:xfrm>
            <a:off x="2133600" y="5715000"/>
            <a:ext cx="2133600" cy="533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Rounding always exists !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C77A288-CD9F-8549-B6B5-CEB0A4DD3B74}"/>
              </a:ext>
            </a:extLst>
          </p:cNvPr>
          <p:cNvSpPr/>
          <p:nvPr/>
        </p:nvSpPr>
        <p:spPr>
          <a:xfrm>
            <a:off x="5097479" y="5715000"/>
            <a:ext cx="2903521" cy="533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Rounding can be computed  efficiently.</a:t>
            </a:r>
          </a:p>
        </p:txBody>
      </p:sp>
    </p:spTree>
    <p:extLst>
      <p:ext uri="{BB962C8B-B14F-4D97-AF65-F5344CB8AC3E}">
        <p14:creationId xmlns:p14="http://schemas.microsoft.com/office/powerpoint/2010/main" val="290831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0" grpId="0" animBg="1"/>
      <p:bldP spid="21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Rounding</a:t>
            </a:r>
            <a:r>
              <a:rPr lang="en-US" sz="3600" b="1" dirty="0"/>
              <a:t> of a matrix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endParaRPr lang="en-US" sz="2000" b="1" dirty="0">
                  <a:solidFill>
                    <a:srgbClr val="002060"/>
                  </a:solidFill>
                </a:endParaRPr>
              </a:p>
              <a:p>
                <a:endParaRPr lang="en-US" sz="2000" b="1" dirty="0">
                  <a:solidFill>
                    <a:srgbClr val="002060"/>
                  </a:solidFill>
                </a:endParaRPr>
              </a:p>
              <a:p>
                <a:r>
                  <a:rPr lang="en-US" sz="2000" b="1" dirty="0">
                    <a:solidFill>
                      <a:srgbClr val="002060"/>
                    </a:solidFill>
                  </a:rPr>
                  <a:t>Tool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1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: Integrality </a:t>
                </a:r>
                <a:r>
                  <a:rPr lang="en-US" sz="2000" b="1" dirty="0"/>
                  <a:t>of max-flow</a:t>
                </a:r>
              </a:p>
              <a:p>
                <a:endParaRPr lang="en-US" sz="2000" b="1" dirty="0"/>
              </a:p>
              <a:p>
                <a:endParaRPr lang="en-US" sz="2000" b="1" dirty="0">
                  <a:solidFill>
                    <a:srgbClr val="002060"/>
                  </a:solidFill>
                </a:endParaRPr>
              </a:p>
              <a:p>
                <a:r>
                  <a:rPr lang="en-US" sz="2000" b="1" dirty="0">
                    <a:solidFill>
                      <a:srgbClr val="002060"/>
                    </a:solidFill>
                  </a:rPr>
                  <a:t>Tool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2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: An elementary observation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Max-Flow </a:t>
                </a:r>
                <a:r>
                  <a:rPr lang="en-US" sz="2000" u="sng" dirty="0"/>
                  <a:t>does </a:t>
                </a:r>
                <a:r>
                  <a:rPr lang="en-US" sz="2000" b="1" u="sng" dirty="0"/>
                  <a:t>not</a:t>
                </a:r>
                <a:r>
                  <a:rPr lang="en-US" sz="2000" u="sng" dirty="0"/>
                  <a:t> </a:t>
                </a:r>
                <a:r>
                  <a:rPr lang="en-US" sz="2000" dirty="0"/>
                  <a:t>decrease if we increase the capacity of any set of edges.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b="1" dirty="0">
                    <a:solidFill>
                      <a:srgbClr val="002060"/>
                    </a:solidFill>
                  </a:rPr>
                  <a:t>Tool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3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: A simple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Homework </a:t>
                </a:r>
                <a:r>
                  <a:rPr lang="en-US" sz="2000" b="1" dirty="0"/>
                  <a:t>exercise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If each matrix with entries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can be rounded,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then each matrix can be rounded.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>
                <a:blip r:embed="rId2"/>
                <a:stretch>
                  <a:fillRect l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2209800"/>
            <a:ext cx="2514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0200" y="3200400"/>
            <a:ext cx="30480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14800" y="3733800"/>
            <a:ext cx="4800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3810000"/>
            <a:ext cx="4800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5334000"/>
            <a:ext cx="3657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4876800"/>
            <a:ext cx="53340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52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Rounding</a:t>
            </a:r>
            <a:r>
              <a:rPr lang="en-US" sz="3600" b="1" dirty="0"/>
              <a:t> of a matrix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618842550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84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2849669"/>
                  </p:ext>
                </p:extLst>
              </p:nvPr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584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1042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00893" t="-1042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99115" t="-1042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301786" t="-10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/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2624871"/>
                  </p:ext>
                </p:extLst>
              </p:nvPr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</a:tblGrid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893" t="-952" b="-300952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893" t="-100000" b="-198113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893" t="-201905" b="-100000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893" t="-30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Right Arrow 13"/>
          <p:cNvSpPr/>
          <p:nvPr/>
        </p:nvSpPr>
        <p:spPr>
          <a:xfrm>
            <a:off x="4343400" y="3581400"/>
            <a:ext cx="914400" cy="1066800"/>
          </a:xfrm>
          <a:prstGeom prst="rightArrow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91699" y="1230868"/>
                <a:ext cx="59984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699" y="1230868"/>
                <a:ext cx="59984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1300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52800" y="1230868"/>
                <a:ext cx="37542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230868"/>
                <a:ext cx="37542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1718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66281" y="1230868"/>
                <a:ext cx="37542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281" y="1230868"/>
                <a:ext cx="37542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349" r="-1904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5" idx="1"/>
            <a:endCxn id="16" idx="3"/>
          </p:cNvCxnSpPr>
          <p:nvPr/>
        </p:nvCxnSpPr>
        <p:spPr>
          <a:xfrm flipH="1">
            <a:off x="3728223" y="1415534"/>
            <a:ext cx="56347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4891542" y="1415534"/>
            <a:ext cx="5747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096000" y="3017520"/>
            <a:ext cx="152400" cy="2133600"/>
            <a:chOff x="3276600" y="2887980"/>
            <a:chExt cx="152400" cy="2133600"/>
          </a:xfrm>
        </p:grpSpPr>
        <p:sp>
          <p:nvSpPr>
            <p:cNvPr id="24" name="Oval 23"/>
            <p:cNvSpPr/>
            <p:nvPr/>
          </p:nvSpPr>
          <p:spPr>
            <a:xfrm>
              <a:off x="3276600" y="28879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276600" y="348996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276600" y="417576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276600" y="48691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467600" y="2971800"/>
            <a:ext cx="152400" cy="2133600"/>
            <a:chOff x="3276600" y="2887980"/>
            <a:chExt cx="152400" cy="2133600"/>
          </a:xfrm>
        </p:grpSpPr>
        <p:sp>
          <p:nvSpPr>
            <p:cNvPr id="31" name="Oval 30"/>
            <p:cNvSpPr/>
            <p:nvPr/>
          </p:nvSpPr>
          <p:spPr>
            <a:xfrm>
              <a:off x="3276600" y="28879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276600" y="348996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276600" y="417576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3276600" y="48691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Oval 34"/>
          <p:cNvSpPr/>
          <p:nvPr/>
        </p:nvSpPr>
        <p:spPr>
          <a:xfrm>
            <a:off x="5410200" y="39624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153400" y="3886200"/>
            <a:ext cx="152400" cy="1524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6226082" y="3101882"/>
            <a:ext cx="1317718" cy="1851118"/>
            <a:chOff x="6226082" y="3101882"/>
            <a:chExt cx="1317718" cy="1851118"/>
          </a:xfrm>
        </p:grpSpPr>
        <p:cxnSp>
          <p:nvCxnSpPr>
            <p:cNvPr id="3" name="Straight Arrow Connector 2"/>
            <p:cNvCxnSpPr>
              <a:endCxn id="31" idx="3"/>
            </p:cNvCxnSpPr>
            <p:nvPr/>
          </p:nvCxnSpPr>
          <p:spPr>
            <a:xfrm>
              <a:off x="6248400" y="3101882"/>
              <a:ext cx="1241518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4" idx="5"/>
              <a:endCxn id="32" idx="2"/>
            </p:cNvCxnSpPr>
            <p:nvPr/>
          </p:nvCxnSpPr>
          <p:spPr>
            <a:xfrm>
              <a:off x="6226082" y="3147602"/>
              <a:ext cx="1241518" cy="50237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33" idx="1"/>
            </p:cNvCxnSpPr>
            <p:nvPr/>
          </p:nvCxnSpPr>
          <p:spPr>
            <a:xfrm>
              <a:off x="6248400" y="3169920"/>
              <a:ext cx="1241518" cy="111197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34" idx="0"/>
            </p:cNvCxnSpPr>
            <p:nvPr/>
          </p:nvCxnSpPr>
          <p:spPr>
            <a:xfrm>
              <a:off x="6226082" y="3169920"/>
              <a:ext cx="1317718" cy="178308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6226082" y="3124200"/>
            <a:ext cx="1317718" cy="1905000"/>
            <a:chOff x="6226082" y="3124200"/>
            <a:chExt cx="1317718" cy="1905000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6248400" y="4419600"/>
              <a:ext cx="1219200" cy="6096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8" idx="7"/>
            </p:cNvCxnSpPr>
            <p:nvPr/>
          </p:nvCxnSpPr>
          <p:spPr>
            <a:xfrm flipV="1">
              <a:off x="6226082" y="3733800"/>
              <a:ext cx="1317718" cy="5938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6248400" y="4343400"/>
              <a:ext cx="1219200" cy="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28" idx="7"/>
            </p:cNvCxnSpPr>
            <p:nvPr/>
          </p:nvCxnSpPr>
          <p:spPr>
            <a:xfrm flipV="1">
              <a:off x="6226082" y="3124200"/>
              <a:ext cx="1263836" cy="12034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6226082" y="3101882"/>
            <a:ext cx="1263836" cy="1873436"/>
            <a:chOff x="6226082" y="3101882"/>
            <a:chExt cx="1263836" cy="1873436"/>
          </a:xfrm>
        </p:grpSpPr>
        <p:cxnSp>
          <p:nvCxnSpPr>
            <p:cNvPr id="43" name="Straight Arrow Connector 42"/>
            <p:cNvCxnSpPr>
              <a:endCxn id="31" idx="3"/>
            </p:cNvCxnSpPr>
            <p:nvPr/>
          </p:nvCxnSpPr>
          <p:spPr>
            <a:xfrm flipV="1">
              <a:off x="6228080" y="3101882"/>
              <a:ext cx="1261838" cy="5557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6248400" y="3687945"/>
              <a:ext cx="1219200" cy="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248400" y="3726180"/>
              <a:ext cx="1219200" cy="6096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endCxn id="34" idx="1"/>
            </p:cNvCxnSpPr>
            <p:nvPr/>
          </p:nvCxnSpPr>
          <p:spPr>
            <a:xfrm>
              <a:off x="6226082" y="3733800"/>
              <a:ext cx="1263836" cy="12415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6172200" y="3169920"/>
            <a:ext cx="1371600" cy="1859280"/>
            <a:chOff x="6172200" y="3169920"/>
            <a:chExt cx="1371600" cy="1859280"/>
          </a:xfrm>
        </p:grpSpPr>
        <p:cxnSp>
          <p:nvCxnSpPr>
            <p:cNvPr id="62" name="Straight Arrow Connector 61"/>
            <p:cNvCxnSpPr/>
            <p:nvPr/>
          </p:nvCxnSpPr>
          <p:spPr>
            <a:xfrm flipV="1">
              <a:off x="6248400" y="5029199"/>
              <a:ext cx="1219200" cy="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6172200" y="4435382"/>
              <a:ext cx="1317718" cy="5938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6172200" y="3733800"/>
              <a:ext cx="1371600" cy="12954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29" idx="0"/>
            </p:cNvCxnSpPr>
            <p:nvPr/>
          </p:nvCxnSpPr>
          <p:spPr>
            <a:xfrm flipV="1">
              <a:off x="6172200" y="3169920"/>
              <a:ext cx="1317718" cy="18288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5486400" y="3147602"/>
            <a:ext cx="631918" cy="1927318"/>
            <a:chOff x="5486400" y="3147602"/>
            <a:chExt cx="631918" cy="1927318"/>
          </a:xfrm>
        </p:grpSpPr>
        <p:cxnSp>
          <p:nvCxnSpPr>
            <p:cNvPr id="74" name="Straight Arrow Connector 73"/>
            <p:cNvCxnSpPr>
              <a:stCxn id="35" idx="0"/>
              <a:endCxn id="24" idx="3"/>
            </p:cNvCxnSpPr>
            <p:nvPr/>
          </p:nvCxnSpPr>
          <p:spPr>
            <a:xfrm flipV="1">
              <a:off x="5486400" y="3147602"/>
              <a:ext cx="631918" cy="8147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5" idx="4"/>
              <a:endCxn id="29" idx="2"/>
            </p:cNvCxnSpPr>
            <p:nvPr/>
          </p:nvCxnSpPr>
          <p:spPr>
            <a:xfrm>
              <a:off x="5486400" y="4114800"/>
              <a:ext cx="609600" cy="9601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35" idx="7"/>
              <a:endCxn id="27" idx="2"/>
            </p:cNvCxnSpPr>
            <p:nvPr/>
          </p:nvCxnSpPr>
          <p:spPr>
            <a:xfrm flipV="1">
              <a:off x="5540282" y="3695700"/>
              <a:ext cx="555718" cy="2890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35" idx="6"/>
              <a:endCxn id="28" idx="1"/>
            </p:cNvCxnSpPr>
            <p:nvPr/>
          </p:nvCxnSpPr>
          <p:spPr>
            <a:xfrm>
              <a:off x="5562600" y="4038600"/>
              <a:ext cx="555718" cy="2890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7597682" y="3101882"/>
            <a:ext cx="631918" cy="1927318"/>
            <a:chOff x="7597682" y="3101882"/>
            <a:chExt cx="631918" cy="1927318"/>
          </a:xfrm>
        </p:grpSpPr>
        <p:cxnSp>
          <p:nvCxnSpPr>
            <p:cNvPr id="86" name="Straight Arrow Connector 85"/>
            <p:cNvCxnSpPr>
              <a:stCxn id="31" idx="5"/>
              <a:endCxn id="36" idx="0"/>
            </p:cNvCxnSpPr>
            <p:nvPr/>
          </p:nvCxnSpPr>
          <p:spPr>
            <a:xfrm>
              <a:off x="7597682" y="3101882"/>
              <a:ext cx="631918" cy="7843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endCxn id="36" idx="4"/>
            </p:cNvCxnSpPr>
            <p:nvPr/>
          </p:nvCxnSpPr>
          <p:spPr>
            <a:xfrm flipV="1">
              <a:off x="7620000" y="4038600"/>
              <a:ext cx="6096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33" idx="5"/>
              <a:endCxn id="36" idx="3"/>
            </p:cNvCxnSpPr>
            <p:nvPr/>
          </p:nvCxnSpPr>
          <p:spPr>
            <a:xfrm flipV="1">
              <a:off x="7597682" y="4016282"/>
              <a:ext cx="578036" cy="3733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36" idx="1"/>
            </p:cNvCxnSpPr>
            <p:nvPr/>
          </p:nvCxnSpPr>
          <p:spPr>
            <a:xfrm>
              <a:off x="7620000" y="3695700"/>
              <a:ext cx="555718" cy="2128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7690556" y="3200400"/>
            <a:ext cx="307329" cy="1404610"/>
            <a:chOff x="7690556" y="3200400"/>
            <a:chExt cx="307329" cy="14046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7696200" y="32004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3200400"/>
                  <a:ext cx="301685" cy="2616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4082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7693378" y="3578599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378" y="3578599"/>
                  <a:ext cx="301685" cy="2616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400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7690556" y="39624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556" y="3962400"/>
                  <a:ext cx="301685" cy="2616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4082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7690556" y="43434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556" y="4343400"/>
                  <a:ext cx="301685" cy="2616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4082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Group 120"/>
          <p:cNvGrpSpPr/>
          <p:nvPr/>
        </p:nvGrpSpPr>
        <p:grpSpPr>
          <a:xfrm>
            <a:off x="5633156" y="3276600"/>
            <a:ext cx="301685" cy="1328410"/>
            <a:chOff x="5633156" y="3276600"/>
            <a:chExt cx="301685" cy="13284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5633156" y="32766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156" y="3276600"/>
                  <a:ext cx="301685" cy="26161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400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5633156" y="362459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156" y="3624590"/>
                  <a:ext cx="301685" cy="26161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400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5633156" y="39624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156" y="3962400"/>
                  <a:ext cx="301685" cy="2616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400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5633156" y="43434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156" y="4343400"/>
                  <a:ext cx="301685" cy="26161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400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6647570" y="3129290"/>
                <a:ext cx="4390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570" y="3129290"/>
                <a:ext cx="439030" cy="261610"/>
              </a:xfrm>
              <a:prstGeom prst="rect">
                <a:avLst/>
              </a:prstGeom>
              <a:blipFill rotWithShape="1">
                <a:blip r:embed="rId15"/>
                <a:stretch>
                  <a:fillRect r="-137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6647570" y="3477280"/>
                <a:ext cx="4390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1100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100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570" y="3477280"/>
                <a:ext cx="439030" cy="261610"/>
              </a:xfrm>
              <a:prstGeom prst="rect">
                <a:avLst/>
              </a:prstGeom>
              <a:blipFill rotWithShape="1">
                <a:blip r:embed="rId16"/>
                <a:stretch>
                  <a:fillRect r="-137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6629400" y="3837679"/>
                <a:ext cx="4390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837679"/>
                <a:ext cx="439030" cy="261610"/>
              </a:xfrm>
              <a:prstGeom prst="rect">
                <a:avLst/>
              </a:prstGeom>
              <a:blipFill rotWithShape="1">
                <a:blip r:embed="rId17"/>
                <a:stretch>
                  <a:fillRect r="-1389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6647570" y="4114800"/>
                <a:ext cx="4390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570" y="4114800"/>
                <a:ext cx="439030" cy="261610"/>
              </a:xfrm>
              <a:prstGeom prst="rect">
                <a:avLst/>
              </a:prstGeom>
              <a:blipFill rotWithShape="1">
                <a:blip r:embed="rId18"/>
                <a:stretch>
                  <a:fillRect r="-137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6695440" y="3113051"/>
                <a:ext cx="30168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440" y="3113051"/>
                <a:ext cx="301685" cy="261610"/>
              </a:xfrm>
              <a:prstGeom prst="rect">
                <a:avLst/>
              </a:prstGeom>
              <a:blipFill rotWithShape="1">
                <a:blip r:embed="rId14"/>
                <a:stretch>
                  <a:fillRect r="-4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6730576" y="3456815"/>
                <a:ext cx="30168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576" y="3456815"/>
                <a:ext cx="301685" cy="261610"/>
              </a:xfrm>
              <a:prstGeom prst="rect">
                <a:avLst/>
              </a:prstGeom>
              <a:blipFill rotWithShape="1">
                <a:blip r:embed="rId19"/>
                <a:stretch>
                  <a:fillRect r="-4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6695439" y="3822710"/>
                <a:ext cx="30168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439" y="3822710"/>
                <a:ext cx="301685" cy="261610"/>
              </a:xfrm>
              <a:prstGeom prst="rect">
                <a:avLst/>
              </a:prstGeom>
              <a:blipFill rotWithShape="1">
                <a:blip r:embed="rId20"/>
                <a:stretch>
                  <a:fillRect r="-4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6681741" y="4142760"/>
                <a:ext cx="30168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741" y="4142760"/>
                <a:ext cx="301685" cy="261610"/>
              </a:xfrm>
              <a:prstGeom prst="rect">
                <a:avLst/>
              </a:prstGeom>
              <a:blipFill rotWithShape="1">
                <a:blip r:embed="rId14"/>
                <a:stretch>
                  <a:fillRect r="-4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130"/>
          <p:cNvSpPr txBox="1"/>
          <p:nvPr/>
        </p:nvSpPr>
        <p:spPr>
          <a:xfrm>
            <a:off x="5818141" y="2602468"/>
            <a:ext cx="6348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rows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213746" y="2590800"/>
            <a:ext cx="9730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columns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9200" y="6019800"/>
            <a:ext cx="53861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r>
              <a:rPr lang="en-US" dirty="0"/>
              <a:t>: Reproduce precise arguments on your own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23088" y="1148251"/>
            <a:ext cx="7514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Tool </a:t>
            </a:r>
            <a:r>
              <a:rPr lang="en-US" b="1" dirty="0">
                <a:solidFill>
                  <a:srgbClr val="00B0F0"/>
                </a:solidFill>
              </a:rPr>
              <a:t>3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153400" y="1611868"/>
            <a:ext cx="7514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Tool </a:t>
            </a:r>
            <a:r>
              <a:rPr lang="en-US" b="1" dirty="0">
                <a:solidFill>
                  <a:srgbClr val="00B0F0"/>
                </a:solidFill>
              </a:rPr>
              <a:t>2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8131936" y="2057699"/>
            <a:ext cx="7514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Tool </a:t>
            </a:r>
            <a:r>
              <a:rPr lang="en-US" b="1" dirty="0">
                <a:solidFill>
                  <a:srgbClr val="00B0F0"/>
                </a:solidFill>
              </a:rPr>
              <a:t>1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670722" y="3081090"/>
            <a:ext cx="17370" cy="188214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714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3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6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7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5" grpId="0" animBg="1"/>
      <p:bldP spid="36" grpId="0" animBg="1"/>
      <p:bldP spid="123" grpId="0"/>
      <p:bldP spid="123" grpId="1"/>
      <p:bldP spid="124" grpId="0"/>
      <p:bldP spid="124" grpId="1"/>
      <p:bldP spid="125" grpId="0"/>
      <p:bldP spid="125" grpId="1"/>
      <p:bldP spid="126" grpId="0"/>
      <p:bldP spid="126" grpId="1"/>
      <p:bldP spid="127" grpId="0"/>
      <p:bldP spid="128" grpId="0"/>
      <p:bldP spid="129" grpId="0"/>
      <p:bldP spid="130" grpId="0"/>
      <p:bldP spid="131" grpId="0" animBg="1"/>
      <p:bldP spid="132" grpId="0" animBg="1"/>
      <p:bldP spid="2" grpId="0" animBg="1"/>
      <p:bldP spid="7" grpId="0" animBg="1"/>
      <p:bldP spid="81" grpId="0" animBg="1"/>
      <p:bldP spid="8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14078</TotalTime>
  <Words>1439</Words>
  <Application>Microsoft Macintosh PowerPoint</Application>
  <PresentationFormat>On-screen Show (4:3)</PresentationFormat>
  <Paragraphs>362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RECAP of the last Lecture</vt:lpstr>
      <vt:lpstr>Ford Fulkerson algorithm</vt:lpstr>
      <vt:lpstr>Integrality of max-flow</vt:lpstr>
      <vt:lpstr>Integrality of max-flow</vt:lpstr>
      <vt:lpstr>Proof for Integrality theorem</vt:lpstr>
      <vt:lpstr>Rounding of a matrix </vt:lpstr>
      <vt:lpstr>Rounding of a matrix </vt:lpstr>
      <vt:lpstr>Rounding of a matrix </vt:lpstr>
      <vt:lpstr>Ford Fulkerson algorithm</vt:lpstr>
      <vt:lpstr>A worst case example for  networks with integer edge weights</vt:lpstr>
      <vt:lpstr>A worst case example for  networks with integer edge weights</vt:lpstr>
      <vt:lpstr>A worst case example for  networks with integer edge weights</vt:lpstr>
      <vt:lpstr>PowerPoint Presentation</vt:lpstr>
      <vt:lpstr>Polynomial time algorithms for Max-Flow</vt:lpstr>
      <vt:lpstr>Polynomial Time algorithms for max-flow</vt:lpstr>
      <vt:lpstr>Algorithm 1  </vt:lpstr>
      <vt:lpstr>Algorithm 1  </vt:lpstr>
      <vt:lpstr>Polynomial Time algorithm for max-flow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1358</cp:revision>
  <dcterms:created xsi:type="dcterms:W3CDTF">2011-12-03T04:13:03Z</dcterms:created>
  <dcterms:modified xsi:type="dcterms:W3CDTF">2022-10-10T16:20:17Z</dcterms:modified>
</cp:coreProperties>
</file>