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93" r:id="rId2"/>
    <p:sldId id="627" r:id="rId3"/>
    <p:sldId id="615" r:id="rId4"/>
    <p:sldId id="616" r:id="rId5"/>
    <p:sldId id="614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25" r:id="rId22"/>
    <p:sldId id="626" r:id="rId23"/>
    <p:sldId id="631" r:id="rId24"/>
    <p:sldId id="632" r:id="rId25"/>
    <p:sldId id="533" r:id="rId26"/>
    <p:sldId id="572" r:id="rId27"/>
    <p:sldId id="573" r:id="rId28"/>
    <p:sldId id="63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59" autoAdjust="0"/>
  </p:normalViewPr>
  <p:slideViewPr>
    <p:cSldViewPr>
      <p:cViewPr varScale="1">
        <p:scale>
          <a:sx n="72" d="100"/>
          <a:sy n="72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15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50.png"/><Relationship Id="rId3" Type="http://schemas.openxmlformats.org/officeDocument/2006/relationships/image" Target="../media/image192.png"/><Relationship Id="rId7" Type="http://schemas.openxmlformats.org/officeDocument/2006/relationships/image" Target="../media/image230.png"/><Relationship Id="rId12" Type="http://schemas.openxmlformats.org/officeDocument/2006/relationships/image" Target="../media/image2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1.png"/><Relationship Id="rId5" Type="http://schemas.openxmlformats.org/officeDocument/2006/relationships/image" Target="../media/image2120.png"/><Relationship Id="rId15" Type="http://schemas.openxmlformats.org/officeDocument/2006/relationships/image" Target="../media/image271.png"/><Relationship Id="rId10" Type="http://schemas.openxmlformats.org/officeDocument/2006/relationships/image" Target="../media/image222.png"/><Relationship Id="rId4" Type="http://schemas.openxmlformats.org/officeDocument/2006/relationships/image" Target="../media/image201.png"/><Relationship Id="rId9" Type="http://schemas.openxmlformats.org/officeDocument/2006/relationships/image" Target="../media/image151.png"/><Relationship Id="rId14" Type="http://schemas.openxmlformats.org/officeDocument/2006/relationships/image" Target="../media/image2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8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0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35.png"/><Relationship Id="rId7" Type="http://schemas.openxmlformats.org/officeDocument/2006/relationships/image" Target="../media/image23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0.png"/><Relationship Id="rId11" Type="http://schemas.openxmlformats.org/officeDocument/2006/relationships/image" Target="../media/image341.png"/><Relationship Id="rId5" Type="http://schemas.openxmlformats.org/officeDocument/2006/relationships/image" Target="../media/image2002.png"/><Relationship Id="rId10" Type="http://schemas.openxmlformats.org/officeDocument/2006/relationships/image" Target="../media/image36.png"/><Relationship Id="rId4" Type="http://schemas.openxmlformats.org/officeDocument/2006/relationships/image" Target="../media/image1902.png"/><Relationship Id="rId9" Type="http://schemas.openxmlformats.org/officeDocument/2006/relationships/image" Target="../media/image2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9" Type="http://schemas.openxmlformats.org/officeDocument/2006/relationships/image" Target="../media/image16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350.png"/><Relationship Id="rId18" Type="http://schemas.openxmlformats.org/officeDocument/2006/relationships/image" Target="../media/image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40.png"/><Relationship Id="rId2" Type="http://schemas.openxmlformats.org/officeDocument/2006/relationships/image" Target="../media/image37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5" Type="http://schemas.openxmlformats.org/officeDocument/2006/relationships/image" Target="../media/image371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14" Type="http://schemas.openxmlformats.org/officeDocument/2006/relationships/image" Target="../media/image3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0.png"/><Relationship Id="rId3" Type="http://schemas.openxmlformats.org/officeDocument/2006/relationships/image" Target="../media/image60.png"/><Relationship Id="rId7" Type="http://schemas.openxmlformats.org/officeDocument/2006/relationships/image" Target="../media/image230.png"/><Relationship Id="rId12" Type="http://schemas.openxmlformats.org/officeDocument/2006/relationships/image" Target="../media/image113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00.png"/><Relationship Id="rId5" Type="http://schemas.openxmlformats.org/officeDocument/2006/relationships/image" Target="../media/image200.png"/><Relationship Id="rId15" Type="http://schemas.openxmlformats.org/officeDocument/2006/relationships/image" Target="../media/image4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</a:t>
            </a:r>
            <a:r>
              <a:rPr lang="en-US" sz="2400" b="1">
                <a:solidFill>
                  <a:srgbClr val="7030A0"/>
                </a:solidFill>
              </a:rPr>
              <a:t>– 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2137" y="5486400"/>
            <a:ext cx="468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Polynomial time algorithms for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backward edge</a:t>
            </a:r>
            <a:br>
              <a:rPr lang="en-US" sz="3200" b="1" dirty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the (RE-)appearance </a:t>
            </a:r>
            <a:r>
              <a:rPr lang="en-US" sz="3200" dirty="0"/>
              <a:t>of an edge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4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5334000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  <p:bldP spid="56" grpId="0" animBg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76599" y="53340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ADAA0E-25E9-EC44-9247-3C48A5EBFC3A}"/>
              </a:ext>
            </a:extLst>
          </p:cNvPr>
          <p:cNvSpPr/>
          <p:nvPr/>
        </p:nvSpPr>
        <p:spPr>
          <a:xfrm>
            <a:off x="5029200" y="53340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4" grpId="0" animBg="1"/>
      <p:bldP spid="56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/>
              <a:t> of an edge in 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/>
                  <a:t> from the residual network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(re)-appears</a:t>
                </a:r>
                <a:r>
                  <a:rPr lang="en-US" sz="2000" dirty="0"/>
                  <a:t> in the residual network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209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733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In each iteration, 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algorithm ensures that an edge can </a:t>
                </a:r>
                <a:r>
                  <a:rPr lang="en-US" sz="1800" dirty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/>
                  <a:t>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4258926" y="4114800"/>
            <a:ext cx="4808874" cy="1524000"/>
          </a:xfrm>
          <a:prstGeom prst="cloudCallout">
            <a:avLst>
              <a:gd name="adj1" fmla="val -20473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modify the </a:t>
            </a:r>
            <a:r>
              <a:rPr lang="en-US" b="1" dirty="0">
                <a:solidFill>
                  <a:schemeClr val="tx1"/>
                </a:solidFill>
              </a:rPr>
              <a:t>FF</a:t>
            </a:r>
            <a:r>
              <a:rPr lang="en-US" dirty="0">
                <a:solidFill>
                  <a:schemeClr val="tx1"/>
                </a:solidFill>
              </a:rPr>
              <a:t> algorithm so that the number of times an edge disappears has a polynomial bound ?</a:t>
            </a:r>
          </a:p>
        </p:txBody>
      </p:sp>
    </p:spTree>
    <p:extLst>
      <p:ext uri="{BB962C8B-B14F-4D97-AF65-F5344CB8AC3E}">
        <p14:creationId xmlns:p14="http://schemas.microsoft.com/office/powerpoint/2010/main" val="23284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uiExpand="1" build="p"/>
      <p:bldP spid="2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8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>
                <a:blip r:embed="rId2"/>
                <a:stretch>
                  <a:fillRect l="-772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Bounding the disappearing/re-appearing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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>
                <a:blip r:embed="rId2"/>
                <a:stretch>
                  <a:fillRect l="-1207" t="-943" b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556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154" r="-1463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Arrow Callout 39"/>
              <p:cNvSpPr/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40" name="Down Arrow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10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5410200"/>
            <a:ext cx="4800600" cy="987080"/>
            <a:chOff x="457200" y="1828800"/>
            <a:chExt cx="7848600" cy="1447800"/>
          </a:xfrm>
        </p:grpSpPr>
        <p:sp>
          <p:nvSpPr>
            <p:cNvPr id="42" name="Cloud 41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2889455" y="3962400"/>
            <a:ext cx="234745" cy="838200"/>
            <a:chOff x="2889455" y="3962400"/>
            <a:chExt cx="234745" cy="838200"/>
          </a:xfrm>
        </p:grpSpPr>
        <p:sp>
          <p:nvSpPr>
            <p:cNvPr id="57" name="Oval 56"/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56499" y="4724400"/>
            <a:ext cx="2274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161183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4600" y="58674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uiExpand="1" build="p"/>
      <p:bldP spid="21" grpId="0" animBg="1"/>
      <p:bldP spid="36" grpId="0"/>
      <p:bldP spid="37" grpId="0"/>
      <p:bldP spid="40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Analysis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Algorithm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Whenever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increases</a:t>
                </a:r>
                <a:r>
                  <a:rPr lang="en-US" sz="2000" dirty="0"/>
                  <a:t>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E</a:t>
                </a:r>
                <a:r>
                  <a:rPr lang="en-US" sz="2000" dirty="0"/>
                  <a:t>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can disappear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times in the algorithm.   ----- (1)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Recall that each iteration results in disappearing of at least one edge.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So, using (1), the number 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    [BFS traversal in residual network]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the algorithm :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2639A-905B-E645-8EE8-25C08758D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</a:t>
            </a:r>
            <a:r>
              <a:rPr lang="en-US" b="1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6303A4-CB29-1348-ADFC-1A52CCA2D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8E6CD-817C-7A4F-9C21-67301F8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/>
              <a:t>Proof of the</a:t>
            </a:r>
            <a:r>
              <a:rPr lang="en-US" sz="2400" dirty="0">
                <a:solidFill>
                  <a:srgbClr val="7030A0"/>
                </a:solidFill>
              </a:rPr>
              <a:t> monotonic increase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distanceS</a:t>
            </a:r>
            <a:r>
              <a:rPr lang="en-US" sz="2400" dirty="0"/>
              <a:t> in  residual 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0A1EA-CBDF-A841-B6EF-DB7E34C07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352800" y="5638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must have </a:t>
                </a:r>
                <a:r>
                  <a:rPr lang="en-US" sz="2000" u="sng" dirty="0"/>
                  <a:t>appeared</a:t>
                </a:r>
                <a:r>
                  <a:rPr lang="en-US" sz="2000" dirty="0"/>
                  <a:t> in residual network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  <a:blipFill rotWithShape="1">
                <a:blip r:embed="rId2"/>
                <a:stretch>
                  <a:fillRect l="-779" t="-548" b="-8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6629400" y="6233842"/>
            <a:ext cx="3810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767" y="5117068"/>
            <a:ext cx="1431033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53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blipFill rotWithShape="1">
                <a:blip r:embed="rId15"/>
                <a:stretch>
                  <a:fillRect t="-5970" r="-36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3434193" y="5301734"/>
            <a:ext cx="4202574" cy="32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05800" y="5486400"/>
            <a:ext cx="0" cy="747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57200" y="5486400"/>
            <a:ext cx="33198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10000" y="54864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DF7B36-A026-7E08-5C5A-FD64A87D1EA2}"/>
              </a:ext>
            </a:extLst>
          </p:cNvPr>
          <p:cNvGrpSpPr/>
          <p:nvPr/>
        </p:nvGrpSpPr>
        <p:grpSpPr>
          <a:xfrm>
            <a:off x="2934288" y="1749723"/>
            <a:ext cx="1442019" cy="152400"/>
            <a:chOff x="3733800" y="1752600"/>
            <a:chExt cx="1442019" cy="152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FD2D6A1-4943-3770-2582-083C7A5BA325}"/>
                </a:ext>
              </a:extLst>
            </p:cNvPr>
            <p:cNvSpPr/>
            <p:nvPr/>
          </p:nvSpPr>
          <p:spPr>
            <a:xfrm>
              <a:off x="37338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B682F9B-FE35-39BB-6137-A14BDC0AEA7D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3886200" y="1822966"/>
              <a:ext cx="1289619" cy="122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F671E5-D801-5D4E-2429-FB0C2CD74401}"/>
                  </a:ext>
                </a:extLst>
              </p:cNvPr>
              <p:cNvSpPr txBox="1"/>
              <p:nvPr/>
            </p:nvSpPr>
            <p:spPr>
              <a:xfrm>
                <a:off x="2819400" y="182179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F671E5-D801-5D4E-2429-FB0C2CD7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821793"/>
                <a:ext cx="3866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B3FB66-C644-1DF9-FB59-6010DC0A6250}"/>
                  </a:ext>
                </a:extLst>
              </p:cNvPr>
              <p:cNvSpPr txBox="1"/>
              <p:nvPr/>
            </p:nvSpPr>
            <p:spPr>
              <a:xfrm>
                <a:off x="4881542" y="182467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B3FB66-C644-1DF9-FB59-6010DC0A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42" y="1824670"/>
                <a:ext cx="3866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83FBBF1-F760-D2FC-BA9D-F66456C08D42}"/>
              </a:ext>
            </a:extLst>
          </p:cNvPr>
          <p:cNvSpPr/>
          <p:nvPr/>
        </p:nvSpPr>
        <p:spPr>
          <a:xfrm>
            <a:off x="1624614" y="1829429"/>
            <a:ext cx="5320628" cy="141469"/>
          </a:xfrm>
          <a:custGeom>
            <a:avLst/>
            <a:gdLst>
              <a:gd name="connsiteX0" fmla="*/ 0 w 5379868"/>
              <a:gd name="connsiteY0" fmla="*/ 8877 h 159854"/>
              <a:gd name="connsiteX1" fmla="*/ 754602 w 5379868"/>
              <a:gd name="connsiteY1" fmla="*/ 124287 h 159854"/>
              <a:gd name="connsiteX2" fmla="*/ 1526959 w 5379868"/>
              <a:gd name="connsiteY2" fmla="*/ 159798 h 159854"/>
              <a:gd name="connsiteX3" fmla="*/ 1979720 w 5379868"/>
              <a:gd name="connsiteY3" fmla="*/ 133165 h 159854"/>
              <a:gd name="connsiteX4" fmla="*/ 2388093 w 5379868"/>
              <a:gd name="connsiteY4" fmla="*/ 106532 h 159854"/>
              <a:gd name="connsiteX5" fmla="*/ 2902998 w 5379868"/>
              <a:gd name="connsiteY5" fmla="*/ 26633 h 159854"/>
              <a:gd name="connsiteX6" fmla="*/ 3462291 w 5379868"/>
              <a:gd name="connsiteY6" fmla="*/ 26633 h 159854"/>
              <a:gd name="connsiteX7" fmla="*/ 4145871 w 5379868"/>
              <a:gd name="connsiteY7" fmla="*/ 44388 h 159854"/>
              <a:gd name="connsiteX8" fmla="*/ 5379868 w 5379868"/>
              <a:gd name="connsiteY8" fmla="*/ 0 h 159854"/>
              <a:gd name="connsiteX9" fmla="*/ 5379868 w 5379868"/>
              <a:gd name="connsiteY9" fmla="*/ 0 h 1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868" h="159854">
                <a:moveTo>
                  <a:pt x="0" y="8877"/>
                </a:moveTo>
                <a:cubicBezTo>
                  <a:pt x="250054" y="54005"/>
                  <a:pt x="500109" y="99134"/>
                  <a:pt x="754602" y="124287"/>
                </a:cubicBezTo>
                <a:cubicBezTo>
                  <a:pt x="1009095" y="149441"/>
                  <a:pt x="1322773" y="158318"/>
                  <a:pt x="1526959" y="159798"/>
                </a:cubicBezTo>
                <a:cubicBezTo>
                  <a:pt x="1731145" y="161278"/>
                  <a:pt x="1979720" y="133165"/>
                  <a:pt x="1979720" y="133165"/>
                </a:cubicBezTo>
                <a:cubicBezTo>
                  <a:pt x="2123242" y="124287"/>
                  <a:pt x="2234213" y="124287"/>
                  <a:pt x="2388093" y="106532"/>
                </a:cubicBezTo>
                <a:cubicBezTo>
                  <a:pt x="2541973" y="88777"/>
                  <a:pt x="2723965" y="39949"/>
                  <a:pt x="2902998" y="26633"/>
                </a:cubicBezTo>
                <a:cubicBezTo>
                  <a:pt x="3082031" y="13317"/>
                  <a:pt x="3255146" y="23674"/>
                  <a:pt x="3462291" y="26633"/>
                </a:cubicBezTo>
                <a:cubicBezTo>
                  <a:pt x="3669437" y="29592"/>
                  <a:pt x="3826275" y="48827"/>
                  <a:pt x="4145871" y="44388"/>
                </a:cubicBezTo>
                <a:cubicBezTo>
                  <a:pt x="4465467" y="39949"/>
                  <a:pt x="5379868" y="0"/>
                  <a:pt x="5379868" y="0"/>
                </a:cubicBezTo>
                <a:lnTo>
                  <a:pt x="5379868" y="0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9A2B07-74EC-B3E4-B710-5B9F7F90D574}"/>
              </a:ext>
            </a:extLst>
          </p:cNvPr>
          <p:cNvGrpSpPr/>
          <p:nvPr/>
        </p:nvGrpSpPr>
        <p:grpSpPr>
          <a:xfrm>
            <a:off x="4511183" y="1771834"/>
            <a:ext cx="619986" cy="152400"/>
            <a:chOff x="3886200" y="1752600"/>
            <a:chExt cx="619986" cy="152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5A3E7D-DFCF-3FE3-E046-59CA29267E68}"/>
                </a:ext>
              </a:extLst>
            </p:cNvPr>
            <p:cNvSpPr/>
            <p:nvPr/>
          </p:nvSpPr>
          <p:spPr>
            <a:xfrm>
              <a:off x="4353786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53247E4-283E-D778-DDF1-07FF4C907A9A}"/>
                </a:ext>
              </a:extLst>
            </p:cNvPr>
            <p:cNvCxnSpPr/>
            <p:nvPr/>
          </p:nvCxnSpPr>
          <p:spPr>
            <a:xfrm>
              <a:off x="3886200" y="1822966"/>
              <a:ext cx="467586" cy="93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F17455-CB1D-10C3-AFEB-71AB3A44AA0E}"/>
                  </a:ext>
                </a:extLst>
              </p:cNvPr>
              <p:cNvSpPr txBox="1"/>
              <p:nvPr/>
            </p:nvSpPr>
            <p:spPr>
              <a:xfrm>
                <a:off x="5422890" y="1442738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F17455-CB1D-10C3-AFEB-71AB3A44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0" y="1442738"/>
                <a:ext cx="39626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9" grpId="0"/>
      <p:bldP spid="35" grpId="0" animBg="1"/>
      <p:bldP spid="40" grpId="0" animBg="1"/>
      <p:bldP spid="82" grpId="0" animBg="1"/>
      <p:bldP spid="24" grpId="0" animBg="1"/>
      <p:bldP spid="80" grpId="0" animBg="1"/>
      <p:bldP spid="83" grpId="0" animBg="1"/>
      <p:bldP spid="85" grpId="0" animBg="1"/>
      <p:bldP spid="31" grpId="0"/>
      <p:bldP spid="31" grpId="1"/>
      <p:bldP spid="56" grpId="0"/>
      <p:bldP spid="87" grpId="0" animBg="1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Applications 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4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79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/>
                  <a:t>connected through a </a:t>
                </a:r>
                <a:r>
                  <a:rPr lang="en-US" sz="2000" u="sng" dirty="0"/>
                  <a:t>network of roads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at the same rate it is being produced at factories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8620" y="5715001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715000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6096001"/>
            <a:ext cx="3593830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  <p:bldP spid="15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?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800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900</a:t>
            </a: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905F-62B1-E932-5B30-0BB56CA1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67F0-E673-A487-A9C5-DBBE5F18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shall discuss these problems in the next lecture.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are strongly advised to ponder over algorithm for these problem.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790B-0ED8-A01C-D03B-94377EE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 a </a:t>
                </a:r>
                <a:r>
                  <a:rPr lang="en-US" sz="1800" b="1" dirty="0"/>
                  <a:t>better understanding</a:t>
                </a:r>
                <a:r>
                  <a:rPr lang="en-US" sz="1800" dirty="0"/>
                  <a:t> of </a:t>
                </a:r>
              </a:p>
              <a:p>
                <a:pPr marL="0" indent="0" algn="ctr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2819400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9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of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54102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/>
              <p:nvPr/>
            </p:nvSpPr>
            <p:spPr>
              <a:xfrm>
                <a:off x="2705778" y="252274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78" y="2522748"/>
                <a:ext cx="266266" cy="369332"/>
              </a:xfrm>
              <a:prstGeom prst="rect">
                <a:avLst/>
              </a:prstGeom>
              <a:blipFill>
                <a:blip r:embed="rId14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3DF2D5-94A7-3048-BB36-FE7F404CFE77}"/>
              </a:ext>
            </a:extLst>
          </p:cNvPr>
          <p:cNvCxnSpPr/>
          <p:nvPr/>
        </p:nvCxnSpPr>
        <p:spPr>
          <a:xfrm>
            <a:off x="2886195" y="25146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D29FF8C-E5FA-5149-ADE0-03A71C76421A}"/>
              </a:ext>
            </a:extLst>
          </p:cNvPr>
          <p:cNvSpPr/>
          <p:nvPr/>
        </p:nvSpPr>
        <p:spPr>
          <a:xfrm>
            <a:off x="2776704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FBFEBF-E327-724F-AA9A-DFF4D8A5BE32}"/>
              </a:ext>
            </a:extLst>
          </p:cNvPr>
          <p:cNvSpPr/>
          <p:nvPr/>
        </p:nvSpPr>
        <p:spPr>
          <a:xfrm>
            <a:off x="3488398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/>
              <p:nvPr/>
            </p:nvSpPr>
            <p:spPr>
              <a:xfrm>
                <a:off x="3417472" y="252274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72" y="2522748"/>
                <a:ext cx="269721" cy="369332"/>
              </a:xfrm>
              <a:prstGeom prst="rect">
                <a:avLst/>
              </a:prstGeom>
              <a:blipFill>
                <a:blip r:embed="rId15"/>
                <a:stretch>
                  <a:fillRect r="-1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  <p:bldP spid="41" grpId="0" animBg="1"/>
      <p:bldP spid="54" grpId="0" animBg="1"/>
      <p:bldP spid="55" grpId="0" animBg="1"/>
      <p:bldP spid="56" grpId="0"/>
      <p:bldP spid="58" grpId="0" animBg="1"/>
      <p:bldP spid="59" grpId="0" animBg="1"/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14084</TotalTime>
  <Words>1710</Words>
  <Application>Microsoft Office PowerPoint</Application>
  <PresentationFormat>On-screen Show (4:3)</PresentationFormat>
  <Paragraphs>486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Polynomial Time algorithms for max-flow</vt:lpstr>
      <vt:lpstr>Algorithm 1  </vt:lpstr>
      <vt:lpstr>Algorithm 1  </vt:lpstr>
      <vt:lpstr>Polynomial Time algorithm for max-flow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Algorithm 2  </vt:lpstr>
      <vt:lpstr>Algorithm 2  </vt:lpstr>
      <vt:lpstr>A crucial Insight </vt:lpstr>
      <vt:lpstr>Bounding the disappearing/re-appearing  of an edge </vt:lpstr>
      <vt:lpstr>Analysis of Algorithm 2</vt:lpstr>
      <vt:lpstr>Proof of the monotonic increase of  distanceS in  residual network</vt:lpstr>
      <vt:lpstr>Proof by contradiction </vt:lpstr>
      <vt:lpstr>Proof by contradiction </vt:lpstr>
      <vt:lpstr>Applications  of Max-Flow</vt:lpstr>
      <vt:lpstr>Bipartite matching</vt:lpstr>
      <vt:lpstr>Generalization of max-flow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1359</cp:revision>
  <dcterms:created xsi:type="dcterms:W3CDTF">2011-12-03T04:13:03Z</dcterms:created>
  <dcterms:modified xsi:type="dcterms:W3CDTF">2022-10-12T09:29:13Z</dcterms:modified>
</cp:coreProperties>
</file>