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74" r:id="rId2"/>
    <p:sldId id="601" r:id="rId3"/>
    <p:sldId id="632" r:id="rId4"/>
    <p:sldId id="603" r:id="rId5"/>
    <p:sldId id="628" r:id="rId6"/>
    <p:sldId id="605" r:id="rId7"/>
    <p:sldId id="606" r:id="rId8"/>
    <p:sldId id="607" r:id="rId9"/>
    <p:sldId id="608" r:id="rId10"/>
    <p:sldId id="614" r:id="rId11"/>
    <p:sldId id="615" r:id="rId12"/>
    <p:sldId id="533" r:id="rId13"/>
    <p:sldId id="572" r:id="rId14"/>
    <p:sldId id="573" r:id="rId15"/>
    <p:sldId id="570" r:id="rId16"/>
    <p:sldId id="583" r:id="rId17"/>
    <p:sldId id="569" r:id="rId18"/>
    <p:sldId id="579" r:id="rId19"/>
    <p:sldId id="631" r:id="rId20"/>
    <p:sldId id="586" r:id="rId21"/>
    <p:sldId id="585" r:id="rId22"/>
    <p:sldId id="587" r:id="rId23"/>
    <p:sldId id="654" r:id="rId24"/>
    <p:sldId id="618" r:id="rId25"/>
    <p:sldId id="619" r:id="rId26"/>
    <p:sldId id="621" r:id="rId27"/>
    <p:sldId id="622" r:id="rId28"/>
    <p:sldId id="623" r:id="rId29"/>
    <p:sldId id="624" r:id="rId30"/>
    <p:sldId id="625" r:id="rId31"/>
    <p:sldId id="64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79" autoAdjust="0"/>
  </p:normalViewPr>
  <p:slideViewPr>
    <p:cSldViewPr>
      <p:cViewPr varScale="1">
        <p:scale>
          <a:sx n="72" d="100"/>
          <a:sy n="72" d="100"/>
        </p:scale>
        <p:origin x="24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7T07:26:35.21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10/14/22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10/14/22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10/14/22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5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3.png"/><Relationship Id="rId5" Type="http://schemas.openxmlformats.org/officeDocument/2006/relationships/image" Target="../media/image230.png"/><Relationship Id="rId10" Type="http://schemas.openxmlformats.org/officeDocument/2006/relationships/image" Target="../media/image2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51.png"/><Relationship Id="rId21" Type="http://schemas.openxmlformats.org/officeDocument/2006/relationships/image" Target="../media/image190.png"/><Relationship Id="rId12" Type="http://schemas.openxmlformats.org/officeDocument/2006/relationships/image" Target="../media/image101.png"/><Relationship Id="rId17" Type="http://schemas.openxmlformats.org/officeDocument/2006/relationships/image" Target="../media/image151.png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3" Type="http://schemas.openxmlformats.org/officeDocument/2006/relationships/image" Target="../media/image51.png"/><Relationship Id="rId21" Type="http://schemas.openxmlformats.org/officeDocument/2006/relationships/image" Target="../media/image111.png"/><Relationship Id="rId17" Type="http://schemas.openxmlformats.org/officeDocument/2006/relationships/image" Target="../media/image151.png"/><Relationship Id="rId25" Type="http://schemas.openxmlformats.org/officeDocument/2006/relationships/image" Target="../media/image190.png"/><Relationship Id="rId2" Type="http://schemas.openxmlformats.org/officeDocument/2006/relationships/image" Target="../media/image30.png"/><Relationship Id="rId16" Type="http://schemas.openxmlformats.org/officeDocument/2006/relationships/image" Target="../media/image140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0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10" Type="http://schemas.openxmlformats.org/officeDocument/2006/relationships/image" Target="../media/image80.png"/><Relationship Id="rId19" Type="http://schemas.openxmlformats.org/officeDocument/2006/relationships/image" Target="../media/image91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3" Type="http://schemas.openxmlformats.org/officeDocument/2006/relationships/image" Target="../media/image51.png"/><Relationship Id="rId21" Type="http://schemas.openxmlformats.org/officeDocument/2006/relationships/image" Target="../media/image180.png"/><Relationship Id="rId17" Type="http://schemas.openxmlformats.org/officeDocument/2006/relationships/image" Target="../media/image151.png"/><Relationship Id="rId25" Type="http://schemas.openxmlformats.org/officeDocument/2006/relationships/image" Target="../media/image111.png"/><Relationship Id="rId2" Type="http://schemas.openxmlformats.org/officeDocument/2006/relationships/image" Target="../media/image242.png"/><Relationship Id="rId16" Type="http://schemas.openxmlformats.org/officeDocument/2006/relationships/image" Target="../media/image140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1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91.png"/><Relationship Id="rId10" Type="http://schemas.openxmlformats.org/officeDocument/2006/relationships/image" Target="../media/image80.png"/><Relationship Id="rId19" Type="http://schemas.openxmlformats.org/officeDocument/2006/relationships/image" Target="../media/image160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26" Type="http://schemas.openxmlformats.org/officeDocument/2006/relationships/image" Target="../media/image10.png"/><Relationship Id="rId3" Type="http://schemas.openxmlformats.org/officeDocument/2006/relationships/image" Target="../media/image51.png"/><Relationship Id="rId21" Type="http://schemas.openxmlformats.org/officeDocument/2006/relationships/image" Target="../media/image9.png"/><Relationship Id="rId17" Type="http://schemas.openxmlformats.org/officeDocument/2006/relationships/image" Target="../media/image151.png"/><Relationship Id="rId25" Type="http://schemas.openxmlformats.org/officeDocument/2006/relationships/image" Target="../media/image190.png"/><Relationship Id="rId2" Type="http://schemas.openxmlformats.org/officeDocument/2006/relationships/image" Target="../media/image251.png"/><Relationship Id="rId16" Type="http://schemas.openxmlformats.org/officeDocument/2006/relationships/image" Target="../media/image14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0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10" Type="http://schemas.openxmlformats.org/officeDocument/2006/relationships/image" Target="../media/image80.png"/><Relationship Id="rId19" Type="http://schemas.openxmlformats.org/officeDocument/2006/relationships/image" Target="../media/image7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comments" Target="../comments/comment1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21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31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0070C0"/>
                </a:solidFill>
              </a:rPr>
              <a:t>CS345A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Maximum Flow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Applications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Generalization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379713" y="1699736"/>
            <a:ext cx="2057400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Integrality</a:t>
            </a:r>
            <a:r>
              <a:rPr lang="en-US" dirty="0">
                <a:solidFill>
                  <a:schemeClr val="tx1"/>
                </a:solidFill>
              </a:rPr>
              <a:t> of flow</a:t>
            </a:r>
          </a:p>
        </p:txBody>
      </p:sp>
      <p:sp>
        <p:nvSpPr>
          <p:cNvPr id="12" name="Oval 11"/>
          <p:cNvSpPr/>
          <p:nvPr/>
        </p:nvSpPr>
        <p:spPr>
          <a:xfrm>
            <a:off x="1905000" y="1600200"/>
            <a:ext cx="2514600" cy="4038600"/>
          </a:xfrm>
          <a:prstGeom prst="ellipse">
            <a:avLst/>
          </a:pr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= {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}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∪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Applicants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44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70" t="-6349" r="-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ounded Rectangle 109"/>
          <p:cNvSpPr/>
          <p:nvPr/>
        </p:nvSpPr>
        <p:spPr>
          <a:xfrm>
            <a:off x="6400800" y="2362200"/>
            <a:ext cx="2057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  </m:t>
                      </m:r>
                      <m:r>
                        <a:rPr lang="en-US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2590800" y="2783182"/>
            <a:ext cx="292755" cy="4172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Ribbon 28"/>
          <p:cNvSpPr/>
          <p:nvPr/>
        </p:nvSpPr>
        <p:spPr>
          <a:xfrm>
            <a:off x="5943600" y="4419600"/>
            <a:ext cx="3314700" cy="13607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Complete the proof with these pointer and verify with the proof given in the following slide.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0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16" grpId="0" animBg="1"/>
      <p:bldP spid="18" grpId="0"/>
      <p:bldP spid="25" grpId="0" animBg="1"/>
      <p:bldP spid="110" grpId="0" animBg="1"/>
      <p:bldP spid="27" grpId="0" animBg="1"/>
      <p:bldP spid="28" grpId="0" animBg="1"/>
      <p:bldP spid="29" grpId="0" animBg="1"/>
      <p:bldP spid="1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be a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We shall now construct a matching of size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Firstly, by integrality theorem,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is integral. 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= {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}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Applicants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Since there is no edge that enters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Moreover, since capacity of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carries either no flow or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Therefore, there are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 between </a:t>
                </a:r>
                <a:r>
                  <a:rPr lang="en-US" sz="1800" b="1" dirty="0"/>
                  <a:t>Applicants </a:t>
                </a:r>
                <a:r>
                  <a:rPr lang="en-US" sz="1800" dirty="0"/>
                  <a:t>and </a:t>
                </a:r>
                <a:r>
                  <a:rPr lang="en-US" sz="1800" b="1" dirty="0"/>
                  <a:t>jobs </a:t>
                </a:r>
                <a:r>
                  <a:rPr lang="en-US" sz="1800" dirty="0"/>
                  <a:t>that carry</a:t>
                </a:r>
                <a:r>
                  <a:rPr lang="en-US" sz="1800" b="1" dirty="0"/>
                  <a:t> </a:t>
                </a:r>
                <a:r>
                  <a:rPr lang="en-US" sz="1800" dirty="0"/>
                  <a:t>flow of value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 denote the set of these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edges.</a:t>
                </a:r>
              </a:p>
              <a:p>
                <a:pPr marL="0" indent="0">
                  <a:buNone/>
                </a:pPr>
                <a:r>
                  <a:rPr lang="en-US" sz="1800" dirty="0"/>
                  <a:t>Since each edge leaving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(and each edge entering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 has capacity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 there can be at most one edge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incident on any  applicant (or any job).  </a:t>
                </a:r>
              </a:p>
              <a:p>
                <a:pPr marL="0" indent="0">
                  <a:buNone/>
                </a:pPr>
                <a:r>
                  <a:rPr lang="en-US" sz="1800" dirty="0"/>
                  <a:t>It thus follows that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indeed a matching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This completes the proof of  part 2 of the theorem.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r="-593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Generalization </a:t>
            </a:r>
            <a:r>
              <a:rPr lang="en-US" sz="2800" dirty="0"/>
              <a:t>of max-flow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br>
              <a:rPr lang="en-US" sz="2800" dirty="0"/>
            </a:br>
            <a:r>
              <a:rPr lang="en-US" sz="2800" b="1" dirty="0">
                <a:solidFill>
                  <a:schemeClr val="tx1"/>
                </a:solidFill>
              </a:rPr>
              <a:t>Extending the </a:t>
            </a:r>
            <a:r>
              <a:rPr lang="en-US" sz="2800" b="1" dirty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factories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villages</a:t>
                </a:r>
              </a:p>
              <a:p>
                <a:pPr marL="0" indent="0">
                  <a:buNone/>
                </a:pPr>
                <a:r>
                  <a:rPr lang="en-US" sz="2000" dirty="0"/>
                  <a:t>connected through a </a:t>
                </a:r>
                <a:r>
                  <a:rPr lang="en-US" sz="2000" u="sng" dirty="0"/>
                  <a:t>network of roads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it possible to transport the goods to villages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at the same rate it is being produced at factories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545" b="-7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600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300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500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roads have capacities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8620" y="5715001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67200" y="5715000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6096001"/>
            <a:ext cx="3593830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35" grpId="0" animBg="1"/>
      <p:bldP spid="18" grpId="0" animBg="1"/>
      <p:bldP spid="15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600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300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500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50366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?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61020" y="25116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2511623"/>
            <a:ext cx="4725980" cy="2974777"/>
            <a:chOff x="2514600" y="2511623"/>
            <a:chExt cx="4725980" cy="2974777"/>
          </a:xfrm>
        </p:grpSpPr>
        <p:sp>
          <p:nvSpPr>
            <p:cNvPr id="36" name="TextBox 35"/>
            <p:cNvSpPr txBox="1"/>
            <p:nvPr/>
          </p:nvSpPr>
          <p:spPr>
            <a:xfrm>
              <a:off x="3733800" y="2511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800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4400" y="2892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76800" y="4340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03820" y="5178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90192" y="5029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300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4600" y="35022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99220" y="34290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600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1800" y="4035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62600" y="25146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900</a:t>
            </a:r>
          </a:p>
        </p:txBody>
      </p:sp>
      <p:sp>
        <p:nvSpPr>
          <p:cNvPr id="56" name="Cloud Callout 55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roads have capacities ?</a:t>
            </a:r>
          </a:p>
        </p:txBody>
      </p:sp>
    </p:spTree>
    <p:extLst>
      <p:ext uri="{BB962C8B-B14F-4D97-AF65-F5344CB8AC3E}">
        <p14:creationId xmlns:p14="http://schemas.microsoft.com/office/powerpoint/2010/main" val="46470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38" grpId="0"/>
      <p:bldP spid="38" grpId="1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)&lt;0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factory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)&gt;0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village in our example</a:t>
                </a:r>
                <a:r>
                  <a:rPr lang="en-US" sz="20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    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Equal 1"/>
          <p:cNvSpPr/>
          <p:nvPr/>
        </p:nvSpPr>
        <p:spPr>
          <a:xfrm>
            <a:off x="4267200" y="5181600"/>
            <a:ext cx="685800" cy="533400"/>
          </a:xfrm>
          <a:prstGeom prst="mathEqual">
            <a:avLst>
              <a:gd name="adj1" fmla="val 23520"/>
              <a:gd name="adj2" fmla="val 1557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05400" y="5867400"/>
            <a:ext cx="1752600" cy="571500"/>
            <a:chOff x="4611624" y="2171700"/>
            <a:chExt cx="1752600" cy="571500"/>
          </a:xfrm>
        </p:grpSpPr>
        <p:sp>
          <p:nvSpPr>
            <p:cNvPr id="3" name="Right Brace 2"/>
            <p:cNvSpPr/>
            <p:nvPr/>
          </p:nvSpPr>
          <p:spPr>
            <a:xfrm rot="5400000">
              <a:off x="5372862" y="1410462"/>
              <a:ext cx="230124" cy="17526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91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Line Callout 1 6"/>
          <p:cNvSpPr/>
          <p:nvPr/>
        </p:nvSpPr>
        <p:spPr>
          <a:xfrm>
            <a:off x="2209800" y="6016752"/>
            <a:ext cx="2400300" cy="612648"/>
          </a:xfrm>
          <a:prstGeom prst="borderCallout1">
            <a:avLst>
              <a:gd name="adj1" fmla="val 2166"/>
              <a:gd name="adj2" fmla="val 51191"/>
              <a:gd name="adj3" fmla="val -68263"/>
              <a:gd name="adj4" fmla="val 992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absolutely necessary condition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5146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4343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8654" y="4648200"/>
            <a:ext cx="4905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3970" y="3886200"/>
            <a:ext cx="2098776" cy="518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4343400"/>
            <a:ext cx="470408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&lt;0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factory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&gt;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village in our example</a:t>
                </a:r>
                <a:r>
                  <a:rPr lang="en-US" sz="20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Reduce this problem to an instance of </a:t>
                </a:r>
                <a:r>
                  <a:rPr lang="en-US" sz="2000" b="1" dirty="0"/>
                  <a:t>Max-flow</a:t>
                </a:r>
                <a:r>
                  <a:rPr lang="en-US" sz="2000" dirty="0"/>
                  <a:t> problem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>
                <a:blip r:embed="rId2"/>
                <a:stretch>
                  <a:fillRect l="-616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the corresponding instance of max-flow look like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Group 33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95" name="Oval 94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99" name="Oval 98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blipFill rotWithShape="1">
                <a:blip r:embed="rId23"/>
                <a:stretch>
                  <a:fillRect l="-5625" t="-8333" r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94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2" grpId="0" animBg="1"/>
      <p:bldP spid="2" grpId="0"/>
      <p:bldP spid="65" grpId="0" animBg="1"/>
      <p:bldP spid="66" grpId="0"/>
      <p:bldP spid="6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relation between the two instances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if and only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Ribbon 15"/>
          <p:cNvSpPr/>
          <p:nvPr/>
        </p:nvSpPr>
        <p:spPr>
          <a:xfrm>
            <a:off x="7245324" y="4724400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How to prove it ?</a:t>
            </a:r>
          </a:p>
        </p:txBody>
      </p:sp>
      <p:sp>
        <p:nvSpPr>
          <p:cNvPr id="80" name="Down Ribbon 79"/>
          <p:cNvSpPr/>
          <p:nvPr/>
        </p:nvSpPr>
        <p:spPr>
          <a:xfrm>
            <a:off x="7239000" y="4949952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Split it into 2 parts.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93" name="Group 92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694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 animBg="1"/>
      <p:bldP spid="16" grpId="1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0" name="Group 7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8" name="Straight Arrow Connector 97"/>
          <p:cNvCxnSpPr/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472123" y="2177534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2594944">
            <a:off x="-889345" y="1922314"/>
            <a:ext cx="2674907" cy="2864361"/>
          </a:xfrm>
          <a:prstGeom prst="arc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/>
          <p:cNvSpPr/>
          <p:nvPr/>
        </p:nvSpPr>
        <p:spPr>
          <a:xfrm>
            <a:off x="3886200" y="2138124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43723" y="2381012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triped Right Arrow 100"/>
          <p:cNvSpPr/>
          <p:nvPr/>
        </p:nvSpPr>
        <p:spPr>
          <a:xfrm>
            <a:off x="5257800" y="2286000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endCxn id="78" idx="1"/>
          </p:cNvCxnSpPr>
          <p:nvPr/>
        </p:nvCxnSpPr>
        <p:spPr>
          <a:xfrm>
            <a:off x="5257032" y="2624787"/>
            <a:ext cx="2032003" cy="696450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own Ribbon 91"/>
          <p:cNvSpPr/>
          <p:nvPr/>
        </p:nvSpPr>
        <p:spPr>
          <a:xfrm>
            <a:off x="5486400" y="4114800"/>
            <a:ext cx="3771900" cy="13607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Complete the proof on your own and then verify with the proof given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315924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16" grpId="0" animBg="1"/>
      <p:bldP spid="17" grpId="0" animBg="1"/>
      <p:bldP spid="17" grpId="1" animBg="1"/>
      <p:bldP spid="17" grpId="2" animBg="1"/>
      <p:bldP spid="17" grpId="3" animBg="1"/>
      <p:bldP spid="99" grpId="0" animBg="1"/>
      <p:bldP spid="101" grpId="0" animBg="1"/>
      <p:bldP spid="101" grpId="1" animBg="1"/>
      <p:bldP spid="101" grpId="2" animBg="1"/>
      <p:bldP spid="101" grpId="3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1547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shall now construct a </a:t>
                </a:r>
                <a:r>
                  <a:rPr lang="en-US" sz="2000" b="1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Verify (as an exercise) that conservation is satisfied at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(excluding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Notice that capacity constraints are anyway satisfied.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∀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∀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  <m:sup/>
                      <m:e>
                        <m:r>
                          <a:rPr lang="en-US" sz="2000" b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Wingdings" pitchFamily="2" charset="2"/>
                          </a:rPr>
                          <m:t> </m:t>
                        </m:r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Also observe that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on each edge from the source is equal to its capacity.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is indeed a maximum flow.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completes the proof of part 1 of the theorem.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  <a:blipFill rotWithShape="1">
                <a:blip r:embed="rId2"/>
                <a:stretch>
                  <a:fillRect l="-684" t="-545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0" y="2057400"/>
            <a:ext cx="4953000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Straight Arrow Connector 80"/>
          <p:cNvCxnSpPr>
            <a:stCxn id="74" idx="7"/>
            <a:endCxn id="14" idx="2"/>
          </p:cNvCxnSpPr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6"/>
          </p:cNvCxnSpPr>
          <p:nvPr/>
        </p:nvCxnSpPr>
        <p:spPr>
          <a:xfrm>
            <a:off x="1415311" y="3276600"/>
            <a:ext cx="2466419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0" idx="2"/>
          </p:cNvCxnSpPr>
          <p:nvPr/>
        </p:nvCxnSpPr>
        <p:spPr>
          <a:xfrm>
            <a:off x="1371600" y="3396734"/>
            <a:ext cx="1214730" cy="10990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460991" y="4114800"/>
                <a:ext cx="90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91" y="4114800"/>
                <a:ext cx="901209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81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225288" y="266700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288" y="2667000"/>
                <a:ext cx="88998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89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667000" y="3516868"/>
                <a:ext cx="93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16868"/>
                <a:ext cx="933269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8" name="Group 87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Straight Arrow Connector 91"/>
          <p:cNvCxnSpPr/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472123" y="2177534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Striped Right Arrow 98"/>
          <p:cNvSpPr/>
          <p:nvPr/>
        </p:nvSpPr>
        <p:spPr>
          <a:xfrm>
            <a:off x="3886200" y="2138124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367813" y="213360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13" y="2133600"/>
                <a:ext cx="889987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82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5" grpId="0"/>
      <p:bldP spid="98" grpId="0" animBg="1"/>
      <p:bldP spid="99" grpId="0" animBg="1"/>
      <p:bldP spid="99" grpId="1" animBg="1"/>
      <p:bldP spid="99" grpId="2" animBg="1"/>
      <p:bldP spid="99" grpId="3" animBg="1"/>
      <p:bldP spid="1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be a (maximum)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shall now construct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   -----(1)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It follows from the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that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is a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each edge leaving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or entering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saturated (flow = capacity).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is conserved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follows from Equation (1)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a similar manner analyze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 and conclude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b="-7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57400" y="1752600"/>
            <a:ext cx="502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 # 2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7049AD5-268E-2440-8467-C1D649F604F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713" y="3059113"/>
                <a:ext cx="7772400" cy="1500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marL="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Maximum no. of 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paths from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to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7049AD5-268E-2440-8467-C1D649F6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4713" y="3059113"/>
                <a:ext cx="7772400" cy="150018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0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Two paths are said to be edge-disjoint  if they </a:t>
                </a:r>
                <a:r>
                  <a:rPr lang="en-US" sz="2000" b="1" u="sng" dirty="0"/>
                  <a:t>do not share</a:t>
                </a:r>
                <a:r>
                  <a:rPr lang="en-US" sz="2000" dirty="0"/>
                  <a:t> any edge.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Given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number</a:t>
                </a:r>
                <a:r>
                  <a:rPr lang="en-US" sz="2000" dirty="0"/>
                  <a:t> of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3124200"/>
            <a:ext cx="3124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1800" dirty="0"/>
                  <a:t>: View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as a flow network, and compute </a:t>
                </a:r>
                <a:r>
                  <a:rPr lang="en-US" sz="1800" b="1" dirty="0"/>
                  <a:t>max-flow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will be capacities of edges ?</a:t>
                </a:r>
              </a:p>
              <a:p>
                <a:pPr marL="0" indent="0">
                  <a:buNone/>
                </a:pPr>
                <a:r>
                  <a:rPr lang="en-US" sz="1800" dirty="0"/>
                  <a:t>Answer: unit capacity.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relationship exists between the two instances ?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 natural guess/intuition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maximum 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max-flow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corresponding flow network.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  <a:blipFill rotWithShape="1">
                <a:blip r:embed="rId3"/>
                <a:stretch>
                  <a:fillRect l="-765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94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if and only if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corresponding flow network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4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1) If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then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corresponding flow network.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</a:t>
                </a:r>
              </a:p>
              <a:p>
                <a:r>
                  <a:rPr lang="en-US" sz="1800" dirty="0"/>
                  <a:t>Consider any given set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Send flow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unit along each path.</a:t>
                </a:r>
              </a:p>
              <a:p>
                <a:r>
                  <a:rPr lang="en-US" sz="1800" b="1" dirty="0"/>
                  <a:t>Capacity</a:t>
                </a:r>
                <a:r>
                  <a:rPr lang="en-US" sz="1800" dirty="0"/>
                  <a:t> as well as </a:t>
                </a:r>
                <a:r>
                  <a:rPr lang="en-US" sz="1800" b="1" dirty="0"/>
                  <a:t>conservation</a:t>
                </a:r>
                <a:r>
                  <a:rPr lang="en-US" sz="1800" dirty="0"/>
                  <a:t> constraints are satisfied (give </a:t>
                </a:r>
                <a:r>
                  <a:rPr lang="en-US" sz="1800" u="sng" dirty="0"/>
                  <a:t>appropriate</a:t>
                </a:r>
                <a:r>
                  <a:rPr lang="en-US" sz="1800" dirty="0"/>
                  <a:t> arguments).</a:t>
                </a:r>
              </a:p>
              <a:p>
                <a:r>
                  <a:rPr lang="en-US" sz="1800" dirty="0"/>
                  <a:t>Value of flow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  <a:blipFill rotWithShape="1">
                <a:blip r:embed="rId3"/>
                <a:stretch>
                  <a:fillRect l="-708" t="-556" r="-1132" b="-16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1626063" y="2057400"/>
            <a:ext cx="5330455" cy="1905000"/>
            <a:chOff x="1626063" y="2057400"/>
            <a:chExt cx="5330455" cy="1905000"/>
          </a:xfrm>
        </p:grpSpPr>
        <p:grpSp>
          <p:nvGrpSpPr>
            <p:cNvPr id="79" name="Group 78"/>
            <p:cNvGrpSpPr/>
            <p:nvPr/>
          </p:nvGrpSpPr>
          <p:grpSpPr>
            <a:xfrm>
              <a:off x="1626063" y="2937814"/>
              <a:ext cx="5330455" cy="1024586"/>
              <a:chOff x="1626063" y="2937814"/>
              <a:chExt cx="5330455" cy="1024586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743200" y="3537466"/>
                <a:ext cx="1905000" cy="424934"/>
                <a:chOff x="3429000" y="4343400"/>
                <a:chExt cx="1905000" cy="424934"/>
              </a:xfrm>
            </p:grpSpPr>
            <p:cxnSp>
              <p:nvCxnSpPr>
                <p:cNvPr id="39" name="Straight Arrow Connector 38"/>
                <p:cNvCxnSpPr>
                  <a:endCxn id="41" idx="2"/>
                </p:cNvCxnSpPr>
                <p:nvPr/>
              </p:nvCxnSpPr>
              <p:spPr>
                <a:xfrm>
                  <a:off x="3581400" y="4419600"/>
                  <a:ext cx="1600200" cy="27253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81600" y="461593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" name="Straight Arrow Connector 41"/>
              <p:cNvCxnSpPr/>
              <p:nvPr/>
            </p:nvCxnSpPr>
            <p:spPr>
              <a:xfrm>
                <a:off x="1626063" y="2937814"/>
                <a:ext cx="1117137" cy="6758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648200" y="2937814"/>
                <a:ext cx="2308318" cy="9483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648381" y="2819400"/>
              <a:ext cx="5285819" cy="152400"/>
              <a:chOff x="1648381" y="2819400"/>
              <a:chExt cx="5285819" cy="15240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1648381" y="2883932"/>
                <a:ext cx="101861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667000" y="2819400"/>
                <a:ext cx="1524000" cy="152400"/>
                <a:chOff x="3429000" y="4343400"/>
                <a:chExt cx="1524000" cy="152400"/>
              </a:xfrm>
            </p:grpSpPr>
            <p:cxnSp>
              <p:nvCxnSpPr>
                <p:cNvPr id="48" name="Straight Arrow Connector 47"/>
                <p:cNvCxnSpPr>
                  <a:endCxn id="50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91000" y="2819400"/>
                <a:ext cx="1371600" cy="152400"/>
                <a:chOff x="3581400" y="4343400"/>
                <a:chExt cx="1371600" cy="152400"/>
              </a:xfrm>
            </p:grpSpPr>
            <p:cxnSp>
              <p:nvCxnSpPr>
                <p:cNvPr id="55" name="Straight Arrow Connector 54"/>
                <p:cNvCxnSpPr>
                  <a:endCxn id="57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562600" y="2883932"/>
                <a:ext cx="1371600" cy="116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648381" y="2057400"/>
              <a:ext cx="5308137" cy="805934"/>
              <a:chOff x="1648381" y="2057400"/>
              <a:chExt cx="5308137" cy="80593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667000" y="2057400"/>
                <a:ext cx="1524000" cy="457200"/>
                <a:chOff x="3429000" y="4038600"/>
                <a:chExt cx="1524000" cy="4572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3581400" y="4114800"/>
                  <a:ext cx="1199206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800600" y="4038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648381" y="2492282"/>
                <a:ext cx="1040937" cy="3710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4191000" y="2133600"/>
                <a:ext cx="1241518" cy="708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5540282" y="2057400"/>
                <a:ext cx="784318" cy="708118"/>
                <a:chOff x="3559082" y="3581400"/>
                <a:chExt cx="784318" cy="708118"/>
              </a:xfrm>
            </p:grpSpPr>
            <p:cxnSp>
              <p:nvCxnSpPr>
                <p:cNvPr id="67" name="Straight Arrow Connector 66"/>
                <p:cNvCxnSpPr>
                  <a:stCxn id="57" idx="7"/>
                  <a:endCxn id="68" idx="3"/>
                </p:cNvCxnSpPr>
                <p:nvPr/>
              </p:nvCxnSpPr>
              <p:spPr>
                <a:xfrm flipV="1">
                  <a:off x="3559082" y="3711482"/>
                  <a:ext cx="654236" cy="5780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/>
                <p:cNvSpPr/>
                <p:nvPr/>
              </p:nvSpPr>
              <p:spPr>
                <a:xfrm>
                  <a:off x="41910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Arrow Connector 73"/>
              <p:cNvCxnSpPr/>
              <p:nvPr/>
            </p:nvCxnSpPr>
            <p:spPr>
              <a:xfrm>
                <a:off x="6302282" y="2187482"/>
                <a:ext cx="654236" cy="6425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1600200" y="2133600"/>
            <a:ext cx="5330455" cy="1752600"/>
            <a:chOff x="1447800" y="-152400"/>
            <a:chExt cx="5330455" cy="1752600"/>
          </a:xfrm>
        </p:grpSpPr>
        <p:grpSp>
          <p:nvGrpSpPr>
            <p:cNvPr id="44" name="Group 43"/>
            <p:cNvGrpSpPr/>
            <p:nvPr/>
          </p:nvGrpSpPr>
          <p:grpSpPr>
            <a:xfrm>
              <a:off x="1447800" y="651814"/>
              <a:ext cx="5330455" cy="948386"/>
              <a:chOff x="1447800" y="651814"/>
              <a:chExt cx="5330455" cy="948386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2717337" y="1327666"/>
                <a:ext cx="1600200" cy="272534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447800" y="651814"/>
                <a:ext cx="1117137" cy="6758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4469937" y="651814"/>
                <a:ext cx="2308318" cy="94838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0118" y="597932"/>
              <a:ext cx="5285819" cy="11668"/>
              <a:chOff x="1470118" y="597932"/>
              <a:chExt cx="5285819" cy="11668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1470118" y="597932"/>
                <a:ext cx="1018619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26411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0127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5384337" y="597932"/>
                <a:ext cx="1371600" cy="116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470118" y="-152400"/>
              <a:ext cx="5308137" cy="729734"/>
              <a:chOff x="1470118" y="-152400"/>
              <a:chExt cx="5308137" cy="7297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41137" y="-152400"/>
                <a:ext cx="1199206" cy="30480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70118" y="206282"/>
                <a:ext cx="1040937" cy="3710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012737" y="-152400"/>
                <a:ext cx="1241518" cy="70811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5362019" y="-98518"/>
                <a:ext cx="654236" cy="57803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124019" y="-98518"/>
                <a:ext cx="654236" cy="6425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9785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      and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there exists a 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such that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To construct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using edges carrying unit flow.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4" name="Rounded Rectangle 13"/>
          <p:cNvSpPr/>
          <p:nvPr/>
        </p:nvSpPr>
        <p:spPr>
          <a:xfrm>
            <a:off x="1572181" y="5410200"/>
            <a:ext cx="2268211" cy="381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Integrality</a:t>
            </a:r>
            <a:r>
              <a:rPr lang="en-US" dirty="0">
                <a:solidFill>
                  <a:schemeClr val="tx1"/>
                </a:solidFill>
              </a:rPr>
              <a:t> of flow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29200" y="5410200"/>
            <a:ext cx="2057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8824" y="6172200"/>
            <a:ext cx="3089376" cy="518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“Keep following </a:t>
                </a:r>
                <a:r>
                  <a:rPr lang="en-US" sz="1800" u="sng" dirty="0"/>
                  <a:t>any stream of flow</a:t>
                </a:r>
                <a:r>
                  <a:rPr lang="en-US" sz="18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”.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What if we get caught in a loop </a:t>
                </a:r>
                <a:r>
                  <a:rPr lang="en-US" sz="1800" dirty="0">
                    <a:sym typeface="Wingdings" pitchFamily="2" charset="2"/>
                  </a:rPr>
                  <a:t>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But is it possible in a flow 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Yes, INDEED.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3" name="Straight Arrow Connector 62"/>
          <p:cNvCxnSpPr>
            <a:stCxn id="109" idx="0"/>
            <a:endCxn id="94" idx="4"/>
          </p:cNvCxnSpPr>
          <p:nvPr/>
        </p:nvCxnSpPr>
        <p:spPr>
          <a:xfrm flipH="1" flipV="1">
            <a:off x="4038600" y="2209800"/>
            <a:ext cx="533400" cy="1600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495800" y="2949482"/>
            <a:ext cx="936718" cy="1012918"/>
            <a:chOff x="4495800" y="2949482"/>
            <a:chExt cx="936718" cy="1012918"/>
          </a:xfrm>
        </p:grpSpPr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44958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14800" y="2160541"/>
            <a:ext cx="1447800" cy="811259"/>
            <a:chOff x="4114800" y="2160541"/>
            <a:chExt cx="1447800" cy="811259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410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compute largest subset of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each vertex has </a:t>
                </a:r>
                <a:r>
                  <a:rPr lang="en-US" sz="2000" b="1" u="sng" dirty="0"/>
                  <a:t>at most </a:t>
                </a:r>
                <a:r>
                  <a:rPr lang="en-US" sz="2000" dirty="0"/>
                  <a:t>one edge incident on it.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3429000" y="2590800"/>
            <a:ext cx="1752600" cy="3048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429000" y="4321082"/>
            <a:ext cx="1774918" cy="101291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" idx="6"/>
          </p:cNvCxnSpPr>
          <p:nvPr/>
        </p:nvCxnSpPr>
        <p:spPr>
          <a:xfrm flipV="1">
            <a:off x="3429000" y="3733800"/>
            <a:ext cx="1752600" cy="6096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032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  <p:bldP spid="18" grpId="0" animBg="1"/>
      <p:bldP spid="18" grpId="1" animBg="1"/>
      <p:bldP spid="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9" name="Oval 108"/>
          <p:cNvSpPr/>
          <p:nvPr/>
        </p:nvSpPr>
        <p:spPr>
          <a:xfrm>
            <a:off x="4495800" y="3810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038600" y="2160541"/>
            <a:ext cx="1393918" cy="1671777"/>
            <a:chOff x="4038600" y="2160541"/>
            <a:chExt cx="1393918" cy="1671777"/>
          </a:xfrm>
        </p:grpSpPr>
        <p:cxnSp>
          <p:nvCxnSpPr>
            <p:cNvPr id="63" name="Straight Arrow Connector 62"/>
            <p:cNvCxnSpPr>
              <a:stCxn id="109" idx="0"/>
              <a:endCxn id="94" idx="4"/>
            </p:cNvCxnSpPr>
            <p:nvPr/>
          </p:nvCxnSpPr>
          <p:spPr>
            <a:xfrm flipH="1" flipV="1">
              <a:off x="4038600" y="2209800"/>
              <a:ext cx="533400" cy="1600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5410200" y="2819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869737" y="3613666"/>
            <a:ext cx="1600200" cy="27253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00200" y="2937814"/>
            <a:ext cx="1117137" cy="67585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648200" y="2883932"/>
            <a:ext cx="2260137" cy="10022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91000" y="2133600"/>
            <a:ext cx="1977655" cy="538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419" y="2187482"/>
            <a:ext cx="654236" cy="6425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43200" y="3537466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2200" y="2057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54796" y="5791200"/>
            <a:ext cx="5244193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Using the last animation as a hint,</a:t>
            </a:r>
          </a:p>
          <a:p>
            <a:pPr algn="ctr"/>
            <a:r>
              <a:rPr lang="en-US" dirty="0"/>
              <a:t>make sincere attempts to prove this part of Theorem. </a:t>
            </a:r>
          </a:p>
          <a:p>
            <a:pPr algn="ctr"/>
            <a:r>
              <a:rPr lang="en-US" dirty="0"/>
              <a:t>It is given on the following slide.</a:t>
            </a:r>
          </a:p>
        </p:txBody>
      </p:sp>
    </p:spTree>
    <p:extLst>
      <p:ext uri="{BB962C8B-B14F-4D97-AF65-F5344CB8AC3E}">
        <p14:creationId xmlns:p14="http://schemas.microsoft.com/office/powerpoint/2010/main" val="238058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“Keep following </a:t>
                </a:r>
                <a:r>
                  <a:rPr lang="en-US" sz="2000" u="sng" dirty="0"/>
                  <a:t>any stream of flow</a:t>
                </a:r>
                <a:r>
                  <a:rPr lang="en-US" sz="20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”.</a:t>
                </a:r>
              </a:p>
              <a:p>
                <a:r>
                  <a:rPr lang="en-US" sz="2000" dirty="0"/>
                  <a:t>If we reach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we get a path</a:t>
                </a:r>
              </a:p>
              <a:p>
                <a:pPr lvl="1"/>
                <a:r>
                  <a:rPr lang="en-US" sz="1600" dirty="0"/>
                  <a:t>Reduce the flow on all edges of the path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The flow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reduces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dirty="0"/>
              </a:p>
              <a:p>
                <a:r>
                  <a:rPr lang="en-US" sz="2000" dirty="0"/>
                  <a:t>If we get into a loop</a:t>
                </a:r>
              </a:p>
              <a:p>
                <a:pPr lvl="1"/>
                <a:r>
                  <a:rPr lang="en-US" sz="1600" dirty="0"/>
                  <a:t>Reduce the flow on all  edges of the loop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The flow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is still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Based on the two cases, give a proof by </a:t>
                </a:r>
                <a:r>
                  <a:rPr lang="en-US" sz="1800" b="1" dirty="0"/>
                  <a:t>induction</a:t>
                </a:r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3200" y="4953000"/>
                <a:ext cx="181459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No. of edges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953000"/>
                <a:ext cx="181459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33" t="-6452" r="-433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3200" y="5410200"/>
                <a:ext cx="3786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410200"/>
                <a:ext cx="378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938" t="-6452" r="-2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3200" y="5906869"/>
                <a:ext cx="1867499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No. of edges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carrying unit flow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906869"/>
                <a:ext cx="1867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2273" t="-3704" r="-454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5"/>
          <p:cNvSpPr/>
          <p:nvPr/>
        </p:nvSpPr>
        <p:spPr>
          <a:xfrm>
            <a:off x="5867400" y="3352800"/>
            <a:ext cx="3048000" cy="841248"/>
          </a:xfrm>
          <a:prstGeom prst="cloudCallout">
            <a:avLst>
              <a:gd name="adj1" fmla="val -31944"/>
              <a:gd name="adj2" fmla="val 973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will you induct on ?</a:t>
            </a:r>
          </a:p>
        </p:txBody>
      </p:sp>
    </p:spTree>
    <p:extLst>
      <p:ext uri="{BB962C8B-B14F-4D97-AF65-F5344CB8AC3E}">
        <p14:creationId xmlns:p14="http://schemas.microsoft.com/office/powerpoint/2010/main" val="183976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5181600" y="5271701"/>
            <a:ext cx="3736848" cy="1205299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instance look like ?</a:t>
            </a:r>
          </a:p>
        </p:txBody>
      </p:sp>
    </p:spTree>
    <p:extLst>
      <p:ext uri="{BB962C8B-B14F-4D97-AF65-F5344CB8AC3E}">
        <p14:creationId xmlns:p14="http://schemas.microsoft.com/office/powerpoint/2010/main" val="164286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6" grpId="0" animBg="1"/>
      <p:bldP spid="170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                 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if and only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there is a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6019800" y="4038600"/>
            <a:ext cx="3124200" cy="1279266"/>
          </a:xfrm>
          <a:prstGeom prst="cloudCallout">
            <a:avLst>
              <a:gd name="adj1" fmla="val -14396"/>
              <a:gd name="adj2" fmla="val 847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relation between the two instances ?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3493" y="5904468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667000" y="6273800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Down Ribbon 106"/>
              <p:cNvSpPr/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Convince yourself that this theorem would directly imply that </a:t>
                </a:r>
              </a:p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maxflow</a:t>
                </a:r>
                <a:r>
                  <a:rPr lang="en-US" sz="14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= max matching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Down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eft-Right Arrow 135">
            <a:extLst>
              <a:ext uri="{FF2B5EF4-FFF2-40B4-BE49-F238E27FC236}">
                <a16:creationId xmlns:a16="http://schemas.microsoft.com/office/drawing/2014/main" id="{B750AF28-89E1-604F-82F7-CBB62FF4AEA8}"/>
              </a:ext>
            </a:extLst>
          </p:cNvPr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307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2" grpId="1" animBg="1"/>
      <p:bldP spid="16" grpId="0"/>
      <p:bldP spid="16" grpId="1"/>
      <p:bldP spid="110" grpId="0"/>
      <p:bldP spid="110" grpId="1"/>
      <p:bldP spid="107" grpId="0" animBg="1"/>
      <p:bldP spid="107" grpId="1" animBg="1"/>
      <p:bldP spid="1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Left-Right Arrow 135">
            <a:extLst>
              <a:ext uri="{FF2B5EF4-FFF2-40B4-BE49-F238E27FC236}">
                <a16:creationId xmlns:a16="http://schemas.microsoft.com/office/drawing/2014/main" id="{804C0D68-7F1C-C241-8BDD-258E57199E78}"/>
              </a:ext>
            </a:extLst>
          </p:cNvPr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98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loud Callout 103"/>
              <p:cNvSpPr/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 an instance of matching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how will you construct a flow of value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4" name="Cloud Callout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Left-Right Arrow 135">
            <a:extLst>
              <a:ext uri="{FF2B5EF4-FFF2-40B4-BE49-F238E27FC236}">
                <a16:creationId xmlns:a16="http://schemas.microsoft.com/office/drawing/2014/main" id="{DAE576F6-3BE6-024E-A8E1-6AA4456E099C}"/>
              </a:ext>
            </a:extLst>
          </p:cNvPr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549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949482"/>
            <a:ext cx="1217427" cy="1851118"/>
            <a:chOff x="2081491" y="2949482"/>
            <a:chExt cx="1217427" cy="1851118"/>
          </a:xfrm>
        </p:grpSpPr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/>
          <p:nvPr/>
        </p:nvCxnSpPr>
        <p:spPr>
          <a:xfrm flipV="1">
            <a:off x="2111282" y="2492282"/>
            <a:ext cx="1187636" cy="959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81491" y="3581400"/>
            <a:ext cx="1217427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081491" y="3581400"/>
            <a:ext cx="1195109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334000" y="2590800"/>
            <a:ext cx="1012918" cy="1676400"/>
            <a:chOff x="6988082" y="2743200"/>
            <a:chExt cx="1012918" cy="1676400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6988082" y="2743200"/>
              <a:ext cx="990600" cy="914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6988082" y="3711482"/>
              <a:ext cx="1012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6988082" y="3711482"/>
              <a:ext cx="1012918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057400" y="2492282"/>
            <a:ext cx="1217427" cy="2841718"/>
            <a:chOff x="838200" y="2492282"/>
            <a:chExt cx="1217427" cy="2841718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867991" y="2492282"/>
              <a:ext cx="1187636" cy="959036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838200" y="3581400"/>
              <a:ext cx="1217427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838200" y="3581400"/>
              <a:ext cx="1195109" cy="17526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Left-Right Arrow 135">
            <a:extLst>
              <a:ext uri="{FF2B5EF4-FFF2-40B4-BE49-F238E27FC236}">
                <a16:creationId xmlns:a16="http://schemas.microsoft.com/office/drawing/2014/main" id="{5A50C80E-6548-4641-9454-D15A4EBB67E7}"/>
              </a:ext>
            </a:extLst>
          </p:cNvPr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40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 be a matching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shall construct a 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, 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b="1" dirty="0"/>
                  <a:t>applicant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job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  assign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 </a:t>
                </a:r>
                <a:r>
                  <a:rPr lang="en-US" sz="2000" dirty="0">
                    <a:sym typeface="Wingdings" panose="05000000000000000000" pitchFamily="2" charset="2"/>
                  </a:rPr>
                  <a:t>to the following 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: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),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  That is,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olidFill>
                      <a:srgbClr val="006C31"/>
                    </a:solidFill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For all remaining </a:t>
                </a:r>
                <a:r>
                  <a:rPr lang="en-US" sz="2000" dirty="0"/>
                  <a:t> edges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assign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is easy to verify (</a:t>
                </a:r>
                <a:r>
                  <a:rPr lang="en-US" sz="2000" u="sng" dirty="0"/>
                  <a:t>do it as an exercise</a:t>
                </a:r>
                <a:r>
                  <a:rPr lang="en-US" sz="2000" dirty="0"/>
                  <a:t>) that conservation constraint as well capacity constraints are satisfied by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 it follows from the above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among all edges that leave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 there are exactly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 that carry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/>
                  <a:t>. Hence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completes the proof of part 1 of the theorem.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577" r="-88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2743200"/>
            <a:ext cx="7391400" cy="1447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15030</TotalTime>
  <Words>2940</Words>
  <Application>Microsoft Macintosh PowerPoint</Application>
  <PresentationFormat>On-screen Show (4:3)</PresentationFormat>
  <Paragraphs>755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Office Theme</vt:lpstr>
      <vt:lpstr>Design and Analysis of Algorithms (CS345A)  </vt:lpstr>
      <vt:lpstr>Application of Max-Flow</vt:lpstr>
      <vt:lpstr>Bipartite matching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PowerPoint Presentation</vt:lpstr>
      <vt:lpstr>Bipartite matching               Maximum Flow</vt:lpstr>
      <vt:lpstr>PowerPoint Presentation</vt:lpstr>
      <vt:lpstr>Generalization of max-flow Problem</vt:lpstr>
      <vt:lpstr>PowerPoint Presentation</vt:lpstr>
      <vt:lpstr>PowerPoint Presentation</vt:lpstr>
      <vt:lpstr>Circulation with demand</vt:lpstr>
      <vt:lpstr>Circulation with demand</vt:lpstr>
      <vt:lpstr>Circulation with demand               Max-Flow </vt:lpstr>
      <vt:lpstr>Circulation with demand               Max-Flow </vt:lpstr>
      <vt:lpstr>Circulation with demand               Max-Flow </vt:lpstr>
      <vt:lpstr>PowerPoint Presentation</vt:lpstr>
      <vt:lpstr>Circulation with demand               Max-Flow </vt:lpstr>
      <vt:lpstr>PowerPoint Presentation</vt:lpstr>
      <vt:lpstr>Application # 2 of Max-Flow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1437</cp:revision>
  <dcterms:created xsi:type="dcterms:W3CDTF">2011-12-03T04:13:03Z</dcterms:created>
  <dcterms:modified xsi:type="dcterms:W3CDTF">2022-10-14T17:02:25Z</dcterms:modified>
</cp:coreProperties>
</file>