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516" r:id="rId2"/>
    <p:sldId id="521" r:id="rId3"/>
    <p:sldId id="531" r:id="rId4"/>
    <p:sldId id="520" r:id="rId5"/>
    <p:sldId id="532" r:id="rId6"/>
    <p:sldId id="534" r:id="rId7"/>
    <p:sldId id="535" r:id="rId8"/>
    <p:sldId id="538" r:id="rId9"/>
    <p:sldId id="514" r:id="rId10"/>
    <p:sldId id="483" r:id="rId11"/>
    <p:sldId id="488" r:id="rId12"/>
    <p:sldId id="489" r:id="rId13"/>
    <p:sldId id="497" r:id="rId14"/>
    <p:sldId id="492" r:id="rId15"/>
    <p:sldId id="494" r:id="rId16"/>
    <p:sldId id="505" r:id="rId17"/>
    <p:sldId id="493" r:id="rId18"/>
    <p:sldId id="506" r:id="rId19"/>
    <p:sldId id="515" r:id="rId20"/>
    <p:sldId id="513" r:id="rId21"/>
    <p:sldId id="504" r:id="rId22"/>
    <p:sldId id="498" r:id="rId23"/>
    <p:sldId id="491" r:id="rId24"/>
    <p:sldId id="518" r:id="rId25"/>
    <p:sldId id="519" r:id="rId26"/>
    <p:sldId id="499" r:id="rId27"/>
    <p:sldId id="490" r:id="rId28"/>
    <p:sldId id="500" r:id="rId29"/>
    <p:sldId id="510" r:id="rId30"/>
    <p:sldId id="51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3" autoAdjust="0"/>
    <p:restoredTop sz="94732" autoAdjust="0"/>
  </p:normalViewPr>
  <p:slideViewPr>
    <p:cSldViewPr>
      <p:cViewPr varScale="1">
        <p:scale>
          <a:sx n="72" d="100"/>
          <a:sy n="72" d="100"/>
        </p:scale>
        <p:origin x="22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0.png"/><Relationship Id="rId7" Type="http://schemas.openxmlformats.org/officeDocument/2006/relationships/image" Target="../media/image9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0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40.png"/><Relationship Id="rId12" Type="http://schemas.openxmlformats.org/officeDocument/2006/relationships/image" Target="../media/image5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6.png"/><Relationship Id="rId5" Type="http://schemas.openxmlformats.org/officeDocument/2006/relationships/image" Target="../media/image52.png"/><Relationship Id="rId15" Type="http://schemas.openxmlformats.org/officeDocument/2006/relationships/image" Target="../media/image600.pn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49.png"/><Relationship Id="rId1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50.png"/><Relationship Id="rId7" Type="http://schemas.openxmlformats.org/officeDocument/2006/relationships/image" Target="../media/image36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0.png"/><Relationship Id="rId4" Type="http://schemas.openxmlformats.org/officeDocument/2006/relationships/image" Target="../media/image261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7" Type="http://schemas.openxmlformats.org/officeDocument/2006/relationships/image" Target="../media/image240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1.png"/><Relationship Id="rId4" Type="http://schemas.openxmlformats.org/officeDocument/2006/relationships/image" Target="../media/image4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28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7030A0"/>
                </a:solidFill>
              </a:rPr>
              <a:t>Mincuts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Amortized analysis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006C31"/>
                </a:solidFill>
              </a:rPr>
              <a:t>A powerful tool </a:t>
            </a:r>
            <a:r>
              <a:rPr lang="en-US" sz="2400" b="1" dirty="0">
                <a:solidFill>
                  <a:schemeClr val="tx1"/>
                </a:solidFill>
              </a:rPr>
              <a:t>to </a:t>
            </a:r>
            <a:r>
              <a:rPr lang="en-US" sz="2400" b="1" dirty="0" err="1">
                <a:solidFill>
                  <a:schemeClr val="tx1"/>
                </a:solidFill>
              </a:rPr>
              <a:t>analyse</a:t>
            </a:r>
            <a:r>
              <a:rPr lang="en-US" sz="2400" b="1" dirty="0">
                <a:solidFill>
                  <a:schemeClr val="tx1"/>
                </a:solidFill>
              </a:rPr>
              <a:t> algorithm)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3042817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4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Bit Flips in a binary Counter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increment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1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:r>
                  <a:rPr lang="en-US" sz="1800" dirty="0"/>
                  <a:t>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increment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𝑶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/>
                      </a:rPr>
                      <m:t>log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0470918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355068"/>
                <a:ext cx="1205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609600" y="586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4400" y="20574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953000" y="30099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 animBg="1"/>
      <p:bldP spid="48" grpId="0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Bit flips </a:t>
                </a:r>
                <a:r>
                  <a:rPr lang="en-US" sz="3200" b="1" dirty="0"/>
                  <a:t>during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increment operation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Bit flip: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0 </a:t>
                </a:r>
                <a:r>
                  <a:rPr lang="en-US" sz="1800" dirty="0">
                    <a:sym typeface="Wingdings" pitchFamily="2" charset="2"/>
                  </a:rPr>
                  <a:t> 1      or        1  0</a:t>
                </a: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total no. of bit flips during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increments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Attempt 2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1800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=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371600"/>
                <a:ext cx="5029200" cy="4754563"/>
              </a:xfrm>
              <a:blipFill rotWithShape="1">
                <a:blip r:embed="rId3"/>
                <a:stretch>
                  <a:fillRect l="-1091" t="-641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8779589"/>
              </p:ext>
            </p:extLst>
          </p:nvPr>
        </p:nvGraphicFramePr>
        <p:xfrm>
          <a:off x="609600" y="1447800"/>
          <a:ext cx="3048000" cy="48291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09600" y="557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0     0     0     0      0     0     0     1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181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0     0     0     0      0     0     1     0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600" y="4812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0     0     0     0      0     0     1     1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419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9600" y="403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0     0     0     0      0     1     0     1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3657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0     0     0     0      0     1     1     0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" y="3276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0     0     0     0      0     1     1     1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0     0     0     0      1     0     0     0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9600" y="2590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0     0     0     0      1     0     0     1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9800" y="1600200"/>
            <a:ext cx="76200" cy="838200"/>
            <a:chOff x="2590800" y="1600200"/>
            <a:chExt cx="76200" cy="838200"/>
          </a:xfrm>
        </p:grpSpPr>
        <p:sp>
          <p:nvSpPr>
            <p:cNvPr id="43" name="Oval 42"/>
            <p:cNvSpPr/>
            <p:nvPr/>
          </p:nvSpPr>
          <p:spPr>
            <a:xfrm>
              <a:off x="2590800" y="2362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590800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90800" y="1600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46" y="39624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9600" y="6336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>
                <a:solidFill>
                  <a:srgbClr val="002060"/>
                </a:solidFill>
              </a:rPr>
              <a:t>7     6     5     4      3     2     1     0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of times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increments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83468"/>
                <a:ext cx="4495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2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84" y="4267200"/>
                <a:ext cx="6383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48200"/>
                <a:ext cx="6383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14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53000"/>
                <a:ext cx="710386" cy="376385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025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56" y="5715000"/>
                <a:ext cx="7617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4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09600" y="5879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/>
              <a:t>0     0     0     0      0     0     0     0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09163" y="2971800"/>
            <a:ext cx="3733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7" grpId="0" animBg="1"/>
      <p:bldP spid="20" grpId="0"/>
      <p:bldP spid="2" grpId="0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Problem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STACK with </a:t>
            </a:r>
            <a:r>
              <a:rPr lang="en-US" sz="2800" b="1" dirty="0">
                <a:solidFill>
                  <a:srgbClr val="7030A0"/>
                </a:solidFill>
              </a:rPr>
              <a:t>multi-pop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Push(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Multi-pop(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105400" y="2209800"/>
            <a:ext cx="296583" cy="76200"/>
          </a:xfrm>
          <a:prstGeom prst="roundRect">
            <a:avLst/>
          </a:prstGeom>
          <a:solidFill>
            <a:srgbClr val="0070C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235196" y="2438400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235196" y="4658868"/>
            <a:ext cx="489204" cy="7513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200400" y="1752600"/>
            <a:ext cx="457200" cy="2133600"/>
            <a:chOff x="3200400" y="1752600"/>
            <a:chExt cx="457200" cy="2133600"/>
          </a:xfrm>
        </p:grpSpPr>
        <p:grpSp>
          <p:nvGrpSpPr>
            <p:cNvPr id="36" name="Group 35"/>
            <p:cNvGrpSpPr/>
            <p:nvPr/>
          </p:nvGrpSpPr>
          <p:grpSpPr>
            <a:xfrm>
              <a:off x="3200400" y="1752600"/>
              <a:ext cx="457200" cy="1828800"/>
              <a:chOff x="1524000" y="1676400"/>
              <a:chExt cx="457200" cy="18288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15240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81200" y="1676400"/>
                <a:ext cx="0" cy="1828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524000" y="35052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389" y="3516868"/>
                  <a:ext cx="36901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5029200" y="1752600"/>
            <a:ext cx="457200" cy="2121932"/>
            <a:chOff x="5029200" y="1752600"/>
            <a:chExt cx="457200" cy="2121932"/>
          </a:xfrm>
        </p:grpSpPr>
        <p:sp>
          <p:nvSpPr>
            <p:cNvPr id="51" name="Rounded Rectangle 50"/>
            <p:cNvSpPr/>
            <p:nvPr/>
          </p:nvSpPr>
          <p:spPr>
            <a:xfrm>
              <a:off x="51054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1054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1054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1054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1054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1054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1054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1054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029200" y="1752600"/>
              <a:ext cx="457200" cy="2121932"/>
              <a:chOff x="5029200" y="1752600"/>
              <a:chExt cx="457200" cy="21219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029200" y="17526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5400" y="3505200"/>
                    <a:ext cx="369011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3200400" y="4114800"/>
            <a:ext cx="457200" cy="2133600"/>
            <a:chOff x="3200400" y="4114800"/>
            <a:chExt cx="457200" cy="2133600"/>
          </a:xfrm>
        </p:grpSpPr>
        <p:grpSp>
          <p:nvGrpSpPr>
            <p:cNvPr id="20" name="Group 19"/>
            <p:cNvGrpSpPr/>
            <p:nvPr/>
          </p:nvGrpSpPr>
          <p:grpSpPr>
            <a:xfrm>
              <a:off x="32004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ounded Rectangle 10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048000" y="5334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048000" y="51816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048000" y="5029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3048000" y="4876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48000" y="4724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048000" y="45720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79068"/>
                  <a:ext cx="3690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029200" y="4114800"/>
            <a:ext cx="457200" cy="2133600"/>
            <a:chOff x="5029200" y="4114800"/>
            <a:chExt cx="457200" cy="2133600"/>
          </a:xfrm>
        </p:grpSpPr>
        <p:grpSp>
          <p:nvGrpSpPr>
            <p:cNvPr id="21" name="Group 20"/>
            <p:cNvGrpSpPr/>
            <p:nvPr/>
          </p:nvGrpSpPr>
          <p:grpSpPr>
            <a:xfrm>
              <a:off x="5029200" y="4114800"/>
              <a:ext cx="457200" cy="1828800"/>
              <a:chOff x="2971800" y="4114800"/>
              <a:chExt cx="457200" cy="18288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971800" y="4114800"/>
                <a:ext cx="457200" cy="1828800"/>
                <a:chOff x="1524000" y="1676400"/>
                <a:chExt cx="457200" cy="182880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5240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981200" y="1676400"/>
                  <a:ext cx="0" cy="18288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24000" y="3505200"/>
                  <a:ext cx="4572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/>
              <p:cNvSpPr/>
              <p:nvPr/>
            </p:nvSpPr>
            <p:spPr>
              <a:xfrm>
                <a:off x="3048000" y="57912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48000" y="56388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048000" y="5486400"/>
                <a:ext cx="296583" cy="76200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89" y="5879068"/>
                  <a:ext cx="36901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1726459" y="4572000"/>
            <a:ext cx="1473941" cy="914400"/>
            <a:chOff x="1726459" y="4572000"/>
            <a:chExt cx="1473941" cy="914400"/>
          </a:xfrm>
        </p:grpSpPr>
        <p:sp>
          <p:nvSpPr>
            <p:cNvPr id="69" name="Left Brace 68"/>
            <p:cNvSpPr/>
            <p:nvPr/>
          </p:nvSpPr>
          <p:spPr>
            <a:xfrm>
              <a:off x="2895600" y="4572000"/>
              <a:ext cx="304800" cy="914400"/>
            </a:xfrm>
            <a:prstGeom prst="lef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Top</a:t>
                  </a:r>
                </a:p>
                <a:p>
                  <a:pPr algn="ctr"/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 elements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59" y="4687669"/>
                  <a:ext cx="1245341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902" t="-4717" r="-878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3276600" y="2362200"/>
            <a:ext cx="296583" cy="1143000"/>
            <a:chOff x="3276600" y="2362200"/>
            <a:chExt cx="296583" cy="1143000"/>
          </a:xfrm>
        </p:grpSpPr>
        <p:sp>
          <p:nvSpPr>
            <p:cNvPr id="76" name="Rounded Rectangle 75"/>
            <p:cNvSpPr/>
            <p:nvPr/>
          </p:nvSpPr>
          <p:spPr>
            <a:xfrm>
              <a:off x="3276600" y="3429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276600" y="3276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276600" y="3124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276600" y="2971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276600" y="2819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276600" y="2667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3276600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276600" y="2362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113617" y="4572000"/>
            <a:ext cx="296583" cy="838200"/>
            <a:chOff x="3429000" y="4724400"/>
            <a:chExt cx="296583" cy="838200"/>
          </a:xfrm>
        </p:grpSpPr>
        <p:sp>
          <p:nvSpPr>
            <p:cNvPr id="87" name="Rounded Rectangle 86"/>
            <p:cNvSpPr/>
            <p:nvPr/>
          </p:nvSpPr>
          <p:spPr>
            <a:xfrm>
              <a:off x="3429000" y="5486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429000" y="53340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429000" y="5181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3429000" y="50292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3429000" y="48768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429000" y="47244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552700"/>
                <a:ext cx="21157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05" t="-8333" r="-40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complexity =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29200"/>
                <a:ext cx="225356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62" t="-8197" r="-35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9" grpId="0" animBg="1"/>
      <p:bldP spid="63" grpId="0" animBg="1"/>
      <p:bldP spid="64" grpId="0" animBg="1"/>
      <p:bldP spid="94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the worst case,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nary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6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9771" y="4520700"/>
                <a:ext cx="109677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71" y="4520700"/>
                <a:ext cx="1096775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57800"/>
                <a:ext cx="1095107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6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219200" y="1981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048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19812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Stack with </a:t>
            </a:r>
            <a:r>
              <a:rPr lang="en-US" sz="3600" b="1" dirty="0">
                <a:solidFill>
                  <a:srgbClr val="7030A0"/>
                </a:solidFill>
              </a:rPr>
              <a:t>multi-pop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Given: an empty stack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a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(</a:t>
                </a:r>
                <a:r>
                  <a:rPr lang="en-US" sz="2000" b="1" dirty="0"/>
                  <a:t>push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multipop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get a tight bound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Attempt 2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=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push operations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                      …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  <a:r>
                  <a:rPr lang="en-US" sz="2000" dirty="0"/>
                  <a:t> …                       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=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pushed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(# of elements popped during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operations).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        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sz="2000" b="1" i="1" dirty="0" smtClean="0">
                          <a:latin typeface="Cambria Math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2000" dirty="0"/>
                        <m:t># </m:t>
                      </m:r>
                      <m:r>
                        <m:rPr>
                          <m:nor/>
                        </m:rPr>
                        <a:rPr lang="en-US" sz="2000" dirty="0"/>
                        <m:t>of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elements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pushed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during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operations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62600"/>
                <a:ext cx="8787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=</m:t>
                      </m:r>
                      <m:r>
                        <a:rPr lang="en-US" b="1" i="1" dirty="0">
                          <a:latin typeface="Cambria Math"/>
                        </a:rPr>
                        <m:t>𝑶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79068"/>
                <a:ext cx="98456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7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</a:t>
                </a:r>
                <a:r>
                  <a:rPr lang="en-US" b="1" dirty="0">
                    <a:solidFill>
                      <a:schemeClr val="tx1"/>
                    </a:solidFill>
                  </a:rPr>
                  <a:t>Multi-pop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as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u="sng" dirty="0">
                    <a:solidFill>
                      <a:schemeClr val="tx1"/>
                    </a:solidFill>
                  </a:rPr>
                  <a:t>sequence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pop operations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114800"/>
                <a:ext cx="335280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554917" y="3810000"/>
            <a:ext cx="31197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u="sng" dirty="0"/>
              <a:t>pop operations of all </a:t>
            </a:r>
            <a:r>
              <a:rPr lang="en-US" u="sng" dirty="0" err="1"/>
              <a:t>multipops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8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5" grpId="0" animBg="1"/>
      <p:bldP spid="5" grpId="1" uiExpand="1" build="allAtOnce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COST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Inspiration from </a:t>
            </a:r>
            <a:r>
              <a:rPr lang="en-US" sz="2800" b="1" dirty="0">
                <a:solidFill>
                  <a:srgbClr val="0070C0"/>
                </a:solidFill>
              </a:rPr>
              <a:t>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srgbClr val="7030A0"/>
                            </a:solidFill>
                          </a:rPr>
                          <m:t>Amortized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cost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 err="1"/>
                          <m:t>th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operation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=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 +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19417"/>
                <a:ext cx="1858842" cy="404983"/>
              </a:xfrm>
              <a:prstGeom prst="rect">
                <a:avLst/>
              </a:prstGeom>
              <a:blipFill rotWithShape="1">
                <a:blip r:embed="rId8"/>
                <a:stretch>
                  <a:fillRect l="-2623" t="-1515" r="-459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" y="1219200"/>
            <a:ext cx="304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1524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62400" y="34290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1143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DBF47-7CD1-164B-BBC1-EF7B84BEC139}"/>
              </a:ext>
            </a:extLst>
          </p:cNvPr>
          <p:cNvSpPr/>
          <p:nvPr/>
        </p:nvSpPr>
        <p:spPr>
          <a:xfrm>
            <a:off x="3945194" y="3965813"/>
            <a:ext cx="397960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/>
                  <a:t>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Key observation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In order to show that the </a:t>
                </a:r>
                <a:r>
                  <a:rPr lang="en-US" sz="2000" b="1" dirty="0"/>
                  <a:t>actual cost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it suffices to show that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is bounded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915400" cy="4983163"/>
              </a:xfrm>
              <a:blipFill rotWithShape="1">
                <a:blip r:embed="rId2"/>
                <a:stretch>
                  <a:fillRect l="-752" t="-612" b="-8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962400" y="4191000"/>
            <a:ext cx="2819400" cy="706120"/>
            <a:chOff x="3962400" y="4191000"/>
            <a:chExt cx="2819400" cy="70612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5194998" y="2958402"/>
              <a:ext cx="354204" cy="28194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6066" y="452778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304800" y="3845560"/>
            <a:ext cx="329184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95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5257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0" y="5715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55626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0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b="1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8600" y="2362200"/>
            <a:ext cx="4267200" cy="263473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cxnSp>
          <p:nvCxnSpPr>
            <p:cNvPr id="66" name="Straight Arrow Connector 65"/>
            <p:cNvCxnSpPr>
              <a:stCxn id="47" idx="2"/>
            </p:cNvCxnSpPr>
            <p:nvPr/>
          </p:nvCxnSpPr>
          <p:spPr>
            <a:xfrm flipH="1">
              <a:off x="1901794" y="3505200"/>
              <a:ext cx="1146206" cy="293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3"/>
              <a:endCxn id="13" idx="7"/>
            </p:cNvCxnSpPr>
            <p:nvPr/>
          </p:nvCxnSpPr>
          <p:spPr>
            <a:xfrm flipH="1">
              <a:off x="1806482" y="4016282"/>
              <a:ext cx="1035236" cy="4256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762000" y="3276600"/>
              <a:ext cx="2743200" cy="1447800"/>
              <a:chOff x="762000" y="3276600"/>
              <a:chExt cx="2743200" cy="1447800"/>
            </a:xfrm>
          </p:grpSpPr>
          <p:sp>
            <p:nvSpPr>
              <p:cNvPr id="88" name="Arc 87"/>
              <p:cNvSpPr/>
              <p:nvPr/>
            </p:nvSpPr>
            <p:spPr>
              <a:xfrm flipV="1">
                <a:off x="762000" y="3276600"/>
                <a:ext cx="2743200" cy="1447800"/>
              </a:xfrm>
              <a:prstGeom prst="arc">
                <a:avLst>
                  <a:gd name="adj1" fmla="val 11951817"/>
                  <a:gd name="adj2" fmla="val 1976241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88" idx="0"/>
              </p:cNvCxnSpPr>
              <p:nvPr/>
            </p:nvCxnSpPr>
            <p:spPr>
              <a:xfrm flipH="1" flipV="1">
                <a:off x="988694" y="4399130"/>
                <a:ext cx="154306" cy="966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/>
          <p:cNvGrpSpPr/>
          <p:nvPr/>
        </p:nvGrpSpPr>
        <p:grpSpPr>
          <a:xfrm>
            <a:off x="1219200" y="2590800"/>
            <a:ext cx="2743200" cy="1905000"/>
            <a:chOff x="1219200" y="2590800"/>
            <a:chExt cx="2743200" cy="1905000"/>
          </a:xfrm>
        </p:grpSpPr>
        <p:grpSp>
          <p:nvGrpSpPr>
            <p:cNvPr id="80" name="Group 79"/>
            <p:cNvGrpSpPr/>
            <p:nvPr/>
          </p:nvGrpSpPr>
          <p:grpSpPr>
            <a:xfrm>
              <a:off x="1219200" y="2590800"/>
              <a:ext cx="2743200" cy="1905000"/>
              <a:chOff x="1219200" y="2590800"/>
              <a:chExt cx="2743200" cy="1905000"/>
            </a:xfrm>
          </p:grpSpPr>
          <p:cxnSp>
            <p:nvCxnSpPr>
              <p:cNvPr id="29" name="Straight Arrow Connector 28"/>
              <p:cNvCxnSpPr>
                <a:stCxn id="13" idx="6"/>
                <a:endCxn id="50" idx="2"/>
              </p:cNvCxnSpPr>
              <p:nvPr/>
            </p:nvCxnSpPr>
            <p:spPr>
              <a:xfrm>
                <a:off x="1828800" y="4495800"/>
                <a:ext cx="1143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46" idx="2"/>
              </p:cNvCxnSpPr>
              <p:nvPr/>
            </p:nvCxnSpPr>
            <p:spPr>
              <a:xfrm>
                <a:off x="1828800" y="2819400"/>
                <a:ext cx="1066800" cy="152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endCxn id="47" idx="0"/>
              </p:cNvCxnSpPr>
              <p:nvPr/>
            </p:nvCxnSpPr>
            <p:spPr>
              <a:xfrm>
                <a:off x="2133600" y="3200400"/>
                <a:ext cx="990600" cy="228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1219200" y="2590800"/>
                <a:ext cx="2743200" cy="1752600"/>
                <a:chOff x="1219200" y="2590800"/>
                <a:chExt cx="2743200" cy="1752600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1219200" y="2590800"/>
                  <a:ext cx="2743200" cy="1752600"/>
                </a:xfrm>
                <a:prstGeom prst="arc">
                  <a:avLst>
                    <a:gd name="adj1" fmla="val 13242652"/>
                    <a:gd name="adj2" fmla="val 19762418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483429" y="2797082"/>
                  <a:ext cx="152400" cy="985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/>
            <p:nvPr/>
          </p:nvCxnSpPr>
          <p:spPr>
            <a:xfrm>
              <a:off x="1981200" y="3886200"/>
              <a:ext cx="838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34000" y="19812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30" grpId="0" animBg="1"/>
      <p:bldP spid="52" grpId="0"/>
      <p:bldP spid="57" grpId="0" animBg="1"/>
      <p:bldP spid="58" grpId="0" animBg="1"/>
      <p:bldP spid="59" grpId="0"/>
      <p:bldP spid="60" grpId="0"/>
      <p:bldP spid="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This is how it may work out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54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3543300"/>
            <a:ext cx="3048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9400" y="2133600"/>
            <a:ext cx="304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057400" y="3657600"/>
            <a:ext cx="381000" cy="76200"/>
            <a:chOff x="2057400" y="3657600"/>
            <a:chExt cx="381000" cy="76200"/>
          </a:xfrm>
        </p:grpSpPr>
        <p:sp>
          <p:nvSpPr>
            <p:cNvPr id="13" name="Oval 12"/>
            <p:cNvSpPr/>
            <p:nvPr/>
          </p:nvSpPr>
          <p:spPr>
            <a:xfrm>
              <a:off x="2057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2098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62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8803" y="1136592"/>
            <a:ext cx="121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Actual cost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0600" y="1600200"/>
            <a:ext cx="14459" cy="2286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0600" y="3886200"/>
            <a:ext cx="7086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5299" y="4041284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766455" y="3886200"/>
            <a:ext cx="410689" cy="1524000"/>
            <a:chOff x="2766455" y="3886200"/>
            <a:chExt cx="410689" cy="1524000"/>
          </a:xfrm>
        </p:grpSpPr>
        <p:sp>
          <p:nvSpPr>
            <p:cNvPr id="28" name="Rectangle 27"/>
            <p:cNvSpPr/>
            <p:nvPr/>
          </p:nvSpPr>
          <p:spPr>
            <a:xfrm>
              <a:off x="2819400" y="3886200"/>
              <a:ext cx="304800" cy="152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−</m:t>
                        </m:r>
                      </m:oMath>
                    </m:oMathPara>
                  </a14:m>
                  <a:endParaRPr lang="en-US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455" y="4429351"/>
                  <a:ext cx="41068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940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124200" y="4429351"/>
                <a:ext cx="55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429351"/>
                <a:ext cx="55175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/>
          <p:cNvSpPr/>
          <p:nvPr/>
        </p:nvSpPr>
        <p:spPr>
          <a:xfrm rot="161165">
            <a:off x="3183488" y="2138105"/>
            <a:ext cx="198688" cy="27539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29000" y="2069068"/>
            <a:ext cx="16449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Amortized </a:t>
            </a:r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41986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746E-6 L 5.55112E-17 -0.2220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0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3313E-6 L 0.00313 -0.2169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08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7" grpId="0"/>
      <p:bldP spid="31" grpId="0"/>
      <p:bldP spid="31" grpId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To get a bound on 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Try 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for the costly operation,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negative to such an extent that it 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olidFill>
                      <a:srgbClr val="7030A0"/>
                    </a:solidFill>
                  </a:rPr>
                  <a:t>       nullifies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Try to view carefully the costly operation and see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if there is some quantity that is “</a:t>
                </a:r>
                <a:r>
                  <a:rPr lang="en-US" sz="2000" i="1" u="sng" dirty="0">
                    <a:solidFill>
                      <a:srgbClr val="7030A0"/>
                    </a:solidFill>
                  </a:rPr>
                  <a:t>decreasing</a:t>
                </a:r>
                <a:r>
                  <a:rPr lang="en-US" sz="2000" dirty="0"/>
                  <a:t>” during the operation.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View the following two detailed examples to internalize the process of selecting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7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 </a:t>
            </a:r>
            <a:r>
              <a:rPr lang="en-US" sz="3200" dirty="0"/>
              <a:t>of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bit flips of a binary counter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Algorithm for increment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Keep scanning from right to left till we get the first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r>
              <a:rPr lang="en-US" sz="2000" dirty="0"/>
              <a:t>Flip all the scanned bits.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22088"/>
              </p:ext>
            </p:extLst>
          </p:nvPr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25702"/>
              </p:ext>
            </p:extLst>
          </p:nvPr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29409"/>
              </p:ext>
            </p:extLst>
          </p:nvPr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12535"/>
              </p:ext>
            </p:extLst>
          </p:nvPr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9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careful </a:t>
            </a:r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increment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increment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>
            <a:off x="18288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2855976" y="2859024"/>
            <a:ext cx="384048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105400" y="28956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105400" y="1828800"/>
          <a:ext cx="3276600" cy="381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Up Arrow 23"/>
          <p:cNvSpPr/>
          <p:nvPr/>
        </p:nvSpPr>
        <p:spPr>
          <a:xfrm>
            <a:off x="6477000" y="2362200"/>
            <a:ext cx="7620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8056626" y="3411474"/>
            <a:ext cx="384048" cy="2667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6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b="1" dirty="0" err="1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increment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1520925"/>
                  </p:ext>
                </p:extLst>
              </p:nvPr>
            </p:nvGraphicFramePr>
            <p:xfrm>
              <a:off x="685800" y="4343400"/>
              <a:ext cx="8001000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4200"/>
                    <a:gridCol w="1600200"/>
                    <a:gridCol w="3276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95057" t="-5747" r="-204183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b="1" dirty="0" err="1" smtClean="0">
                              <a:solidFill>
                                <a:srgbClr val="0070C0"/>
                              </a:solidFill>
                            </a:rPr>
                            <a:t>i</a:t>
                          </a:r>
                          <a:r>
                            <a:rPr lang="en-US" dirty="0" err="1" smtClean="0"/>
                            <a:t>th</a:t>
                          </a:r>
                          <a:r>
                            <a:rPr lang="en-US" dirty="0" smtClean="0"/>
                            <a:t> increment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# of 1’s in the counter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345668"/>
                <a:ext cx="47187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16" y="4876800"/>
                <a:ext cx="78258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76800"/>
                <a:ext cx="96532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5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11" y="4888468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966" y="3505200"/>
                <a:ext cx="808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90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66" y="3505200"/>
                <a:ext cx="8082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97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increment </a:t>
                </a:r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0747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0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523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09" t="-8197" r="-1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201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86" t="-8333" r="-12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81400" y="3810000"/>
            <a:ext cx="37943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+ Length of longest suffix with all 1’s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76800" y="5334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06764" y="5310664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1" grpId="0" animBg="1"/>
      <p:bldP spid="25" grpId="0" animBg="1"/>
      <p:bldP spid="14" grpId="0" animBg="1"/>
      <p:bldP spid="15" grpId="0"/>
      <p:bldP spid="16" grpId="0"/>
      <p:bldP spid="17" grpId="0"/>
      <p:bldP spid="20" grpId="0"/>
      <p:bldP spid="26" grpId="0"/>
      <p:bldP spid="27" grpId="0"/>
      <p:bldP spid="29" grpId="0"/>
      <p:bldP spid="3" grpId="0" animBg="1"/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What if we had used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Length of longest suffix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’s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606062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 </a:t>
            </a:r>
            <a:r>
              <a:rPr lang="en-US" sz="3200" dirty="0"/>
              <a:t>of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Stack with multi-pop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multi-pop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37118240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2209800" y="990600"/>
            <a:ext cx="3759941" cy="2590800"/>
            <a:chOff x="2209800" y="990600"/>
            <a:chExt cx="3759941" cy="2590800"/>
          </a:xfrm>
        </p:grpSpPr>
        <p:grpSp>
          <p:nvGrpSpPr>
            <p:cNvPr id="69" name="Group 68"/>
            <p:cNvGrpSpPr/>
            <p:nvPr/>
          </p:nvGrpSpPr>
          <p:grpSpPr>
            <a:xfrm>
              <a:off x="2209800" y="1447800"/>
              <a:ext cx="3759941" cy="2133600"/>
              <a:chOff x="1726459" y="4114800"/>
              <a:chExt cx="3759941" cy="2133600"/>
            </a:xfrm>
          </p:grpSpPr>
          <p:sp>
            <p:nvSpPr>
              <p:cNvPr id="32" name="Right Arrow 31"/>
              <p:cNvSpPr/>
              <p:nvPr/>
            </p:nvSpPr>
            <p:spPr>
              <a:xfrm>
                <a:off x="4235196" y="4658868"/>
                <a:ext cx="489204" cy="7513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3200400" y="4114800"/>
                <a:ext cx="457200" cy="2133600"/>
                <a:chOff x="3200400" y="4114800"/>
                <a:chExt cx="457200" cy="2133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32004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3048000" y="5334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3048000" y="51816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ounded Rectangle 41"/>
                  <p:cNvSpPr/>
                  <p:nvPr/>
                </p:nvSpPr>
                <p:spPr>
                  <a:xfrm>
                    <a:off x="3048000" y="5029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Rounded Rectangle 42"/>
                  <p:cNvSpPr/>
                  <p:nvPr/>
                </p:nvSpPr>
                <p:spPr>
                  <a:xfrm>
                    <a:off x="3048000" y="4876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3048000" y="4724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3048000" y="45720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166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Group 48"/>
              <p:cNvGrpSpPr/>
              <p:nvPr/>
            </p:nvGrpSpPr>
            <p:grpSpPr>
              <a:xfrm>
                <a:off x="5029200" y="4114800"/>
                <a:ext cx="457200" cy="2133600"/>
                <a:chOff x="5029200" y="4114800"/>
                <a:chExt cx="457200" cy="2133600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029200" y="4114800"/>
                  <a:ext cx="457200" cy="1828800"/>
                  <a:chOff x="2971800" y="4114800"/>
                  <a:chExt cx="457200" cy="1828800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971800" y="4114800"/>
                    <a:ext cx="457200" cy="1828800"/>
                    <a:chOff x="1524000" y="1676400"/>
                    <a:chExt cx="457200" cy="1828800"/>
                  </a:xfrm>
                </p:grpSpPr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>
                      <a:off x="15240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1981200" y="1676400"/>
                      <a:ext cx="0" cy="1828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>
                      <a:off x="1524000" y="3505200"/>
                      <a:ext cx="4572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3048000" y="57912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3048000" y="56388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3048000" y="5486400"/>
                    <a:ext cx="296583" cy="76200"/>
                  </a:xfrm>
                  <a:prstGeom prst="round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𝑺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1189" y="5879068"/>
                      <a:ext cx="369011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131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1726459" y="4572000"/>
                <a:ext cx="1473941" cy="914400"/>
                <a:chOff x="1726459" y="4572000"/>
                <a:chExt cx="1473941" cy="914400"/>
              </a:xfrm>
            </p:grpSpPr>
            <p:sp>
              <p:nvSpPr>
                <p:cNvPr id="60" name="Left Brace 59"/>
                <p:cNvSpPr/>
                <p:nvPr/>
              </p:nvSpPr>
              <p:spPr>
                <a:xfrm>
                  <a:off x="2895600" y="4572000"/>
                  <a:ext cx="304800" cy="914400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Top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a14:m>
                      <a:r>
                        <a:rPr lang="en-US" dirty="0"/>
                        <a:t> elements</a:t>
                      </a:r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6459" y="4687669"/>
                      <a:ext cx="1245341" cy="646331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4412" t="-4673" r="-8824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Multi-pop(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990600"/>
                  <a:ext cx="15905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662" t="-6452" r="-304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operation)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4953000" y="5357336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882964" y="5334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2" grpId="0" animBg="1"/>
      <p:bldP spid="73" grpId="0"/>
      <p:bldP spid="74" grpId="0"/>
      <p:bldP spid="62" grpId="0" animBg="1"/>
      <p:bldP spid="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Stack with multi-pop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Multi-Pop(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1716889"/>
                  </p:ext>
                </p:extLst>
              </p:nvPr>
            </p:nvGraphicFramePr>
            <p:xfrm>
              <a:off x="1219200" y="3733800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56" t="-5747" r="-100000" b="-2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Push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6897" r="-3003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43400"/>
                <a:ext cx="35458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800600"/>
                <a:ext cx="49084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(# elements in stack after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operation)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45668"/>
                <a:ext cx="46660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1" t="-8197" r="-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6639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203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48006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683741" y="990600"/>
            <a:ext cx="2286000" cy="2590800"/>
            <a:chOff x="3683741" y="990600"/>
            <a:chExt cx="2286000" cy="2590800"/>
          </a:xfrm>
        </p:grpSpPr>
        <p:grpSp>
          <p:nvGrpSpPr>
            <p:cNvPr id="71" name="Group 70"/>
            <p:cNvGrpSpPr/>
            <p:nvPr/>
          </p:nvGrpSpPr>
          <p:grpSpPr>
            <a:xfrm>
              <a:off x="3683741" y="990600"/>
              <a:ext cx="2286000" cy="2590800"/>
              <a:chOff x="3683741" y="990600"/>
              <a:chExt cx="2286000" cy="2590800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3683741" y="1447800"/>
                <a:ext cx="2286000" cy="2133600"/>
                <a:chOff x="3200400" y="4114800"/>
                <a:chExt cx="2286000" cy="2133600"/>
              </a:xfrm>
            </p:grpSpPr>
            <p:sp>
              <p:nvSpPr>
                <p:cNvPr id="32" name="Right Arrow 31"/>
                <p:cNvSpPr/>
                <p:nvPr/>
              </p:nvSpPr>
              <p:spPr>
                <a:xfrm>
                  <a:off x="4235196" y="4658868"/>
                  <a:ext cx="489204" cy="751332"/>
                </a:xfrm>
                <a:prstGeom prst="rightArrow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200400" y="4114800"/>
                  <a:ext cx="457200" cy="2133600"/>
                  <a:chOff x="3200400" y="4114800"/>
                  <a:chExt cx="457200" cy="2133600"/>
                </a:xfrm>
              </p:grpSpPr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32004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ounded Rectangle 38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3048000" y="5334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ounded Rectangle 40"/>
                    <p:cNvSpPr/>
                    <p:nvPr/>
                  </p:nvSpPr>
                  <p:spPr>
                    <a:xfrm>
                      <a:off x="3048000" y="51816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ounded Rectangle 41"/>
                    <p:cNvSpPr/>
                    <p:nvPr/>
                  </p:nvSpPr>
                  <p:spPr>
                    <a:xfrm>
                      <a:off x="3048000" y="5029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3048000" y="4876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3048000" y="4724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5" name="Rounded Rectangle 44"/>
                    <p:cNvSpPr/>
                    <p:nvPr/>
                  </p:nvSpPr>
                  <p:spPr>
                    <a:xfrm>
                      <a:off x="3048000" y="45720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76600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8197" r="-21667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5029200" y="4114800"/>
                  <a:ext cx="457200" cy="2133600"/>
                  <a:chOff x="5029200" y="4114800"/>
                  <a:chExt cx="457200" cy="213360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5029200" y="4114800"/>
                    <a:ext cx="457200" cy="1828800"/>
                    <a:chOff x="2971800" y="4114800"/>
                    <a:chExt cx="457200" cy="1828800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971800" y="4114800"/>
                      <a:ext cx="457200" cy="1828800"/>
                      <a:chOff x="1524000" y="1676400"/>
                      <a:chExt cx="457200" cy="1828800"/>
                    </a:xfrm>
                  </p:grpSpPr>
                  <p:cxnSp>
                    <p:nvCxnSpPr>
                      <p:cNvPr id="56" name="Straight Connector 55"/>
                      <p:cNvCxnSpPr/>
                      <p:nvPr/>
                    </p:nvCxnSpPr>
                    <p:spPr>
                      <a:xfrm>
                        <a:off x="15240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/>
                      <p:cNvCxnSpPr/>
                      <p:nvPr/>
                    </p:nvCxnSpPr>
                    <p:spPr>
                      <a:xfrm>
                        <a:off x="1981200" y="1676400"/>
                        <a:ext cx="0" cy="1828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Straight Connector 57"/>
                      <p:cNvCxnSpPr/>
                      <p:nvPr/>
                    </p:nvCxnSpPr>
                    <p:spPr>
                      <a:xfrm>
                        <a:off x="1524000" y="3505200"/>
                        <a:ext cx="4572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Rounded Rectangle 52"/>
                    <p:cNvSpPr/>
                    <p:nvPr/>
                  </p:nvSpPr>
                  <p:spPr>
                    <a:xfrm>
                      <a:off x="3048000" y="57912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ounded Rectangle 53"/>
                    <p:cNvSpPr/>
                    <p:nvPr/>
                  </p:nvSpPr>
                  <p:spPr>
                    <a:xfrm>
                      <a:off x="3048000" y="56388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ounded Rectangle 54"/>
                    <p:cNvSpPr/>
                    <p:nvPr/>
                  </p:nvSpPr>
                  <p:spPr>
                    <a:xfrm>
                      <a:off x="3048000" y="5486400"/>
                      <a:ext cx="296583" cy="76200"/>
                    </a:xfrm>
                    <a:prstGeom prst="roundRect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1189" y="5879068"/>
                        <a:ext cx="369011" cy="369332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 t="-8197" r="-2131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Push(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a14:m>
                    <a:r>
                      <a:rPr lang="en-US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990600"/>
                    <a:ext cx="1099981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3846" t="-6452" r="-9341" b="-22581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Rounded Rectangle 61"/>
            <p:cNvSpPr/>
            <p:nvPr/>
          </p:nvSpPr>
          <p:spPr>
            <a:xfrm>
              <a:off x="5588740" y="2656114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5596958" y="2514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588739" y="2372977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5597217" y="22479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592849" y="20955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587370" y="1953768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596957" y="1752600"/>
              <a:ext cx="296583" cy="762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16" y="4343400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67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each operation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726668"/>
                <a:ext cx="413876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32" t="-8197" r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Actual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336268"/>
                <a:ext cx="38073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122" t="-8197" r="-1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/>
                  <a:buChar char="è"/>
                </a:pPr>
                <a:r>
                  <a:rPr lang="en-US" dirty="0">
                    <a:sym typeface="Wingdings" pitchFamily="2" charset="2"/>
                  </a:rPr>
                  <a:t>Amortized cost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operations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6019800"/>
                <a:ext cx="489217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873" t="-8333" r="-1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99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" grpId="0"/>
      <p:bldP spid="8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A simple exercise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1800" dirty="0"/>
                  <a:t>: (</a:t>
                </a:r>
                <a:r>
                  <a:rPr lang="en-US" sz="1800" dirty="0">
                    <a:solidFill>
                      <a:srgbClr val="7030A0"/>
                    </a:solidFill>
                  </a:rPr>
                  <a:t>Binary heap</a:t>
                </a:r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the amortized cost of </a:t>
                </a:r>
                <a:r>
                  <a:rPr lang="en-US" sz="1800" b="1" dirty="0"/>
                  <a:t>Extract-min</a:t>
                </a:r>
                <a:r>
                  <a:rPr lang="en-US" sz="1800" dirty="0"/>
                  <a:t> operation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the amortized cost of </a:t>
                </a:r>
                <a:r>
                  <a:rPr lang="en-US" sz="1800" b="1" dirty="0"/>
                  <a:t>insert </a:t>
                </a:r>
                <a:r>
                  <a:rPr lang="en-US" sz="1800" dirty="0"/>
                  <a:t>operation is still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:r>
                  <a:rPr lang="en-US" sz="1800" b="1" dirty="0"/>
                  <a:t>log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741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Extract-min(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𝑯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0384983"/>
                  </p:ext>
                </p:extLst>
              </p:nvPr>
            </p:nvGraphicFramePr>
            <p:xfrm>
              <a:off x="1219200" y="4819389"/>
              <a:ext cx="68580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/>
                    <a:gridCol w="1714500"/>
                    <a:gridCol w="1714500"/>
                    <a:gridCol w="1714500"/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356" t="-5747" r="-1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545" r="-30035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6897" r="-300356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height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10200"/>
                <a:ext cx="12709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6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height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943600"/>
                <a:ext cx="12709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6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𝒅𝒆𝒑𝒕𝒉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790" y="6412468"/>
                <a:ext cx="239315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65" t="-119672" r="-3827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5562600" y="2590800"/>
            <a:ext cx="2743200" cy="1905000"/>
            <a:chOff x="1828800" y="1981200"/>
            <a:chExt cx="5029200" cy="3276600"/>
          </a:xfrm>
        </p:grpSpPr>
        <p:sp>
          <p:nvSpPr>
            <p:cNvPr id="48" name="Oval 47"/>
            <p:cNvSpPr/>
            <p:nvPr/>
          </p:nvSpPr>
          <p:spPr>
            <a:xfrm>
              <a:off x="44196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971800" y="2209800"/>
              <a:ext cx="1447800" cy="1066800"/>
              <a:chOff x="2971800" y="2209800"/>
              <a:chExt cx="1447800" cy="1066800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 flipH="1">
                <a:off x="3155796" y="2209800"/>
                <a:ext cx="1263804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971800" y="2971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715107" y="2209800"/>
              <a:ext cx="1457093" cy="1016652"/>
              <a:chOff x="4715107" y="2209800"/>
              <a:chExt cx="1457093" cy="1016652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4715107" y="2209800"/>
                <a:ext cx="1304693" cy="71185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5867400" y="2921652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286000" y="3231963"/>
              <a:ext cx="730437" cy="1035237"/>
              <a:chOff x="2286000" y="3231963"/>
              <a:chExt cx="730437" cy="103523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286000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6"/>
              <p:cNvCxnSpPr>
                <a:stCxn id="81" idx="3"/>
                <a:endCxn id="76" idx="0"/>
              </p:cNvCxnSpPr>
              <p:nvPr/>
            </p:nvCxnSpPr>
            <p:spPr>
              <a:xfrm flipH="1">
                <a:off x="2438400" y="3231963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231963" y="3231963"/>
              <a:ext cx="719285" cy="1035237"/>
              <a:chOff x="3231963" y="3231963"/>
              <a:chExt cx="719285" cy="1035237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6464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81" idx="5"/>
              </p:cNvCxnSpPr>
              <p:nvPr/>
            </p:nvCxnSpPr>
            <p:spPr>
              <a:xfrm>
                <a:off x="3231963" y="3231963"/>
                <a:ext cx="566885" cy="73043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92752" y="3200400"/>
              <a:ext cx="730437" cy="1035237"/>
              <a:chOff x="5192752" y="3200400"/>
              <a:chExt cx="730437" cy="103523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192752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>
                <a:endCxn id="72" idx="0"/>
              </p:cNvCxnSpPr>
              <p:nvPr/>
            </p:nvCxnSpPr>
            <p:spPr>
              <a:xfrm flipH="1">
                <a:off x="5345152" y="3200400"/>
                <a:ext cx="578037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6138715" y="3200400"/>
              <a:ext cx="719285" cy="1035237"/>
              <a:chOff x="6138715" y="3200400"/>
              <a:chExt cx="719285" cy="103523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553200" y="3930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6138715" y="3200400"/>
                <a:ext cx="5668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1828800" y="4222563"/>
              <a:ext cx="501837" cy="1035237"/>
              <a:chOff x="1828800" y="4222563"/>
              <a:chExt cx="501837" cy="1035237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8288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76" idx="3"/>
              </p:cNvCxnSpPr>
              <p:nvPr/>
            </p:nvCxnSpPr>
            <p:spPr>
              <a:xfrm flipH="1">
                <a:off x="20127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2557315" y="4222563"/>
              <a:ext cx="414485" cy="1035237"/>
              <a:chOff x="2557315" y="4222563"/>
              <a:chExt cx="414485" cy="1035237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6670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>
                <a:endCxn id="66" idx="0"/>
              </p:cNvCxnSpPr>
              <p:nvPr/>
            </p:nvCxnSpPr>
            <p:spPr>
              <a:xfrm>
                <a:off x="25573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800600" y="4222563"/>
              <a:ext cx="459122" cy="1003674"/>
              <a:chOff x="2427248" y="3263526"/>
              <a:chExt cx="459122" cy="100367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427248" y="3962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>
                <a:stCxn id="74" idx="3"/>
                <a:endCxn id="64" idx="0"/>
              </p:cNvCxnSpPr>
              <p:nvPr/>
            </p:nvCxnSpPr>
            <p:spPr>
              <a:xfrm flipH="1">
                <a:off x="2579648" y="3263526"/>
                <a:ext cx="306722" cy="69887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200400" y="4222563"/>
              <a:ext cx="501837" cy="1035237"/>
              <a:chOff x="3200400" y="4222563"/>
              <a:chExt cx="501837" cy="1035237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32004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H="1">
                <a:off x="3384364" y="4222563"/>
                <a:ext cx="317873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3928915" y="4222563"/>
              <a:ext cx="414485" cy="1035237"/>
              <a:chOff x="3928915" y="4222563"/>
              <a:chExt cx="414485" cy="1035237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4038600" y="49530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>
                <a:endCxn id="60" idx="0"/>
              </p:cNvCxnSpPr>
              <p:nvPr/>
            </p:nvCxnSpPr>
            <p:spPr>
              <a:xfrm>
                <a:off x="3928915" y="4222563"/>
                <a:ext cx="262085" cy="7304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ight Arrow 83"/>
              <p:cNvSpPr/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Extract-min(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84" name="Right Arrow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072496"/>
                <a:ext cx="1631538" cy="585104"/>
              </a:xfrm>
              <a:prstGeom prst="rightArrow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>
            <a:off x="7539390" y="3875567"/>
            <a:ext cx="226082" cy="42467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682346" y="4318591"/>
            <a:ext cx="166254" cy="177209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loud Callout 87"/>
          <p:cNvSpPr/>
          <p:nvPr/>
        </p:nvSpPr>
        <p:spPr>
          <a:xfrm>
            <a:off x="6186055" y="685800"/>
            <a:ext cx="2729345" cy="993648"/>
          </a:xfrm>
          <a:prstGeom prst="cloudCallout">
            <a:avLst>
              <a:gd name="adj1" fmla="val -26514"/>
              <a:gd name="adj2" fmla="val 788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“</a:t>
            </a:r>
            <a:r>
              <a:rPr lang="en-US" i="1" dirty="0">
                <a:solidFill>
                  <a:srgbClr val="7030A0"/>
                </a:solidFill>
              </a:rPr>
              <a:t>decreasing</a:t>
            </a:r>
            <a:r>
              <a:rPr lang="en-US" dirty="0">
                <a:solidFill>
                  <a:schemeClr val="tx1"/>
                </a:solidFill>
              </a:rPr>
              <a:t>”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6" y="5421868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0" y="2590800"/>
            <a:ext cx="2743200" cy="1905000"/>
            <a:chOff x="762000" y="2590800"/>
            <a:chExt cx="2743200" cy="1905000"/>
          </a:xfrm>
        </p:grpSpPr>
        <p:grpSp>
          <p:nvGrpSpPr>
            <p:cNvPr id="9" name="Group 8"/>
            <p:cNvGrpSpPr/>
            <p:nvPr/>
          </p:nvGrpSpPr>
          <p:grpSpPr>
            <a:xfrm>
              <a:off x="762000" y="2590800"/>
              <a:ext cx="2743200" cy="1905000"/>
              <a:chOff x="1828800" y="1981200"/>
              <a:chExt cx="5029200" cy="32766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196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971800" y="2209800"/>
                <a:ext cx="1447800" cy="1066800"/>
                <a:chOff x="2971800" y="2209800"/>
                <a:chExt cx="1447800" cy="10668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3155796" y="2209800"/>
                  <a:ext cx="1263804" cy="7620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/>
                <p:cNvSpPr/>
                <p:nvPr/>
              </p:nvSpPr>
              <p:spPr>
                <a:xfrm>
                  <a:off x="2971800" y="2971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4715107" y="2209800"/>
                <a:ext cx="1457093" cy="1016652"/>
                <a:chOff x="4715107" y="2209800"/>
                <a:chExt cx="1457093" cy="1016652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4715107" y="2209800"/>
                  <a:ext cx="1304693" cy="711852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867400" y="2921652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2286000" y="3231963"/>
                <a:ext cx="730437" cy="1035237"/>
                <a:chOff x="2286000" y="3231963"/>
                <a:chExt cx="730437" cy="1035237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2286000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>
                  <a:stCxn id="45" idx="3"/>
                  <a:endCxn id="40" idx="0"/>
                </p:cNvCxnSpPr>
                <p:nvPr/>
              </p:nvCxnSpPr>
              <p:spPr>
                <a:xfrm flipH="1">
                  <a:off x="2438400" y="3231963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31963" y="3231963"/>
                <a:ext cx="719285" cy="1035237"/>
                <a:chOff x="3231963" y="3231963"/>
                <a:chExt cx="719285" cy="1035237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36464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45" idx="5"/>
                </p:cNvCxnSpPr>
                <p:nvPr/>
              </p:nvCxnSpPr>
              <p:spPr>
                <a:xfrm>
                  <a:off x="3231963" y="3231963"/>
                  <a:ext cx="566885" cy="730437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5192752" y="3200400"/>
                <a:ext cx="730437" cy="1035237"/>
                <a:chOff x="5192752" y="3200400"/>
                <a:chExt cx="730437" cy="1035237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192752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endCxn id="36" idx="0"/>
                </p:cNvCxnSpPr>
                <p:nvPr/>
              </p:nvCxnSpPr>
              <p:spPr>
                <a:xfrm flipH="1">
                  <a:off x="5345152" y="3200400"/>
                  <a:ext cx="578037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138715" y="3200400"/>
                <a:ext cx="719285" cy="1035237"/>
                <a:chOff x="6138715" y="3200400"/>
                <a:chExt cx="719285" cy="1035237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553200" y="3930837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6138715" y="3200400"/>
                  <a:ext cx="5668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828800" y="4222563"/>
                <a:ext cx="501837" cy="1035237"/>
                <a:chOff x="1828800" y="4222563"/>
                <a:chExt cx="501837" cy="1035237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8288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Arrow Connector 32"/>
                <p:cNvCxnSpPr>
                  <a:stCxn id="40" idx="3"/>
                </p:cNvCxnSpPr>
                <p:nvPr/>
              </p:nvCxnSpPr>
              <p:spPr>
                <a:xfrm flipH="1">
                  <a:off x="20127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2557315" y="4222563"/>
                <a:ext cx="414485" cy="1035237"/>
                <a:chOff x="2557315" y="4222563"/>
                <a:chExt cx="414485" cy="1035237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26670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endCxn id="30" idx="0"/>
                </p:cNvCxnSpPr>
                <p:nvPr/>
              </p:nvCxnSpPr>
              <p:spPr>
                <a:xfrm>
                  <a:off x="25573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4800600" y="4222563"/>
                <a:ext cx="459122" cy="1003674"/>
                <a:chOff x="2427248" y="3263526"/>
                <a:chExt cx="459122" cy="1003674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2427248" y="3962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Arrow Connector 28"/>
                <p:cNvCxnSpPr>
                  <a:stCxn id="38" idx="3"/>
                  <a:endCxn id="28" idx="0"/>
                </p:cNvCxnSpPr>
                <p:nvPr/>
              </p:nvCxnSpPr>
              <p:spPr>
                <a:xfrm flipH="1">
                  <a:off x="2579648" y="3263526"/>
                  <a:ext cx="306722" cy="698874"/>
                </a:xfrm>
                <a:prstGeom prst="straightConnector1">
                  <a:avLst/>
                </a:prstGeom>
                <a:ln w="28575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200400" y="4222563"/>
                <a:ext cx="501837" cy="1035237"/>
                <a:chOff x="3200400" y="4222563"/>
                <a:chExt cx="501837" cy="1035237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2004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 flipH="1">
                  <a:off x="3384364" y="4222563"/>
                  <a:ext cx="317873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3928915" y="4222563"/>
                <a:ext cx="414485" cy="1035237"/>
                <a:chOff x="3928915" y="4222563"/>
                <a:chExt cx="414485" cy="1035237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4038600" y="49530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0"/>
                </p:cNvCxnSpPr>
                <p:nvPr/>
              </p:nvCxnSpPr>
              <p:spPr>
                <a:xfrm>
                  <a:off x="3928915" y="4222563"/>
                  <a:ext cx="262085" cy="7304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5" name="Straight Arrow Connector 84"/>
            <p:cNvCxnSpPr/>
            <p:nvPr/>
          </p:nvCxnSpPr>
          <p:spPr>
            <a:xfrm>
              <a:off x="2738790" y="3886200"/>
              <a:ext cx="226082" cy="42467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2881746" y="4318591"/>
              <a:ext cx="166254" cy="177209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577611" y="5943600"/>
                <a:ext cx="1418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height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611" y="5943600"/>
                <a:ext cx="141846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72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05400" y="1679448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181600" y="2057400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114800" y="6400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uiExpand="1" build="p"/>
      <p:bldP spid="8" grpId="0"/>
      <p:bldP spid="10" grpId="0"/>
      <p:bldP spid="11" grpId="0" animBg="1"/>
      <p:bldP spid="84" grpId="0" animBg="1"/>
      <p:bldP spid="87" grpId="0" animBg="1"/>
      <p:bldP spid="87" grpId="1" animBg="1"/>
      <p:bldP spid="88" grpId="0" animBg="1"/>
      <p:bldP spid="90" grpId="0"/>
      <p:bldP spid="91" grpId="0"/>
      <p:bldP spid="4" grpId="0" animBg="1"/>
      <p:bldP spid="92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 rot="5400000">
            <a:off x="2438400" y="2743200"/>
            <a:ext cx="2286000" cy="1828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 rot="5400000">
            <a:off x="304800" y="2667000"/>
            <a:ext cx="2133600" cy="1981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itle 3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cut</a:t>
                </a:r>
                <a:endParaRPr lang="en-US" dirty="0"/>
              </a:p>
            </p:txBody>
          </p:sp>
        </mc:Choice>
        <mc:Fallback xmlns="">
          <p:sp>
            <p:nvSpPr>
              <p:cNvPr id="37" name="Title 3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with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𝑪𝒖𝒕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Capacity </a:t>
                </a:r>
                <a:r>
                  <a:rPr lang="en-US" sz="1800" dirty="0"/>
                  <a:t>of a cut: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:endParaRPr lang="en-US" sz="1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acc>
                            <m:accPr>
                              <m:chr m:val="̅"/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1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8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690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819" y="3429000"/>
            <a:ext cx="429181" cy="369332"/>
            <a:chOff x="1219200" y="4442936"/>
            <a:chExt cx="429181" cy="369332"/>
          </a:xfrm>
        </p:grpSpPr>
        <p:sp>
          <p:nvSpPr>
            <p:cNvPr id="16" name="Oval 15"/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114800" y="3516868"/>
            <a:ext cx="409945" cy="369332"/>
            <a:chOff x="6934200" y="4431268"/>
            <a:chExt cx="409945" cy="369332"/>
          </a:xfrm>
        </p:grpSpPr>
        <p:sp>
          <p:nvSpPr>
            <p:cNvPr id="19" name="Oval 18"/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44" y="5040868"/>
                <a:ext cx="39305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914400" y="2743200"/>
            <a:ext cx="2895600" cy="1828800"/>
            <a:chOff x="914400" y="1676400"/>
            <a:chExt cx="2895600" cy="1828800"/>
          </a:xfrm>
        </p:grpSpPr>
        <p:sp>
          <p:nvSpPr>
            <p:cNvPr id="13" name="Oval 12"/>
            <p:cNvSpPr/>
            <p:nvPr/>
          </p:nvSpPr>
          <p:spPr>
            <a:xfrm>
              <a:off x="16764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066800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14400" y="3200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371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76400" y="1676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9812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828800" y="2743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895600" y="1828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5814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576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718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352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8194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944" y="4572000"/>
                <a:ext cx="38985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72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6"/>
            <a:endCxn id="50" idx="2"/>
          </p:cNvCxnSpPr>
          <p:nvPr/>
        </p:nvCxnSpPr>
        <p:spPr>
          <a:xfrm>
            <a:off x="1828800" y="44958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46" idx="2"/>
          </p:cNvCxnSpPr>
          <p:nvPr/>
        </p:nvCxnSpPr>
        <p:spPr>
          <a:xfrm>
            <a:off x="1828800" y="2819400"/>
            <a:ext cx="1066800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7" idx="2"/>
          </p:cNvCxnSpPr>
          <p:nvPr/>
        </p:nvCxnSpPr>
        <p:spPr>
          <a:xfrm flipH="1">
            <a:off x="1901794" y="3505200"/>
            <a:ext cx="1146206" cy="293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7" idx="0"/>
          </p:cNvCxnSpPr>
          <p:nvPr/>
        </p:nvCxnSpPr>
        <p:spPr>
          <a:xfrm>
            <a:off x="2133600" y="3200400"/>
            <a:ext cx="9906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3"/>
            <a:endCxn id="13" idx="7"/>
          </p:cNvCxnSpPr>
          <p:nvPr/>
        </p:nvCxnSpPr>
        <p:spPr>
          <a:xfrm flipH="1">
            <a:off x="1806482" y="4016282"/>
            <a:ext cx="1035236" cy="4256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219200" y="2590800"/>
            <a:ext cx="2743200" cy="1752600"/>
            <a:chOff x="1219200" y="2590800"/>
            <a:chExt cx="2743200" cy="1752600"/>
          </a:xfrm>
        </p:grpSpPr>
        <p:sp>
          <p:nvSpPr>
            <p:cNvPr id="74" name="Arc 73"/>
            <p:cNvSpPr/>
            <p:nvPr/>
          </p:nvSpPr>
          <p:spPr>
            <a:xfrm>
              <a:off x="1219200" y="2590800"/>
              <a:ext cx="2743200" cy="1752600"/>
            </a:xfrm>
            <a:prstGeom prst="arc">
              <a:avLst>
                <a:gd name="adj1" fmla="val 13242652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3483429" y="2797082"/>
              <a:ext cx="152400" cy="98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stCxn id="45" idx="6"/>
            <a:endCxn id="53" idx="2"/>
          </p:cNvCxnSpPr>
          <p:nvPr/>
        </p:nvCxnSpPr>
        <p:spPr>
          <a:xfrm>
            <a:off x="1981200" y="3886200"/>
            <a:ext cx="8382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62000" y="3276600"/>
            <a:ext cx="2743200" cy="1447800"/>
            <a:chOff x="762000" y="3276600"/>
            <a:chExt cx="2743200" cy="1447800"/>
          </a:xfrm>
        </p:grpSpPr>
        <p:sp>
          <p:nvSpPr>
            <p:cNvPr id="65" name="Arc 64"/>
            <p:cNvSpPr/>
            <p:nvPr/>
          </p:nvSpPr>
          <p:spPr>
            <a:xfrm flipV="1">
              <a:off x="762000" y="3276600"/>
              <a:ext cx="2743200" cy="1447800"/>
            </a:xfrm>
            <a:prstGeom prst="arc">
              <a:avLst>
                <a:gd name="adj1" fmla="val 11951817"/>
                <a:gd name="adj2" fmla="val 1976241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5" idx="0"/>
            </p:cNvCxnSpPr>
            <p:nvPr/>
          </p:nvCxnSpPr>
          <p:spPr>
            <a:xfrm flipH="1" flipV="1">
              <a:off x="988694" y="4399130"/>
              <a:ext cx="154306" cy="966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2474897" y="2209800"/>
            <a:ext cx="0" cy="27315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239000" y="24384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943600" y="2514600"/>
            <a:ext cx="2971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61" grpId="0" animBg="1"/>
      <p:bldP spid="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6C31"/>
                </a:solidFill>
              </a:rPr>
              <a:t>Home work </a:t>
            </a:r>
            <a:r>
              <a:rPr lang="en-US" sz="2800" b="1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worst case upper bound on the number of bit flips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are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b="1" dirty="0"/>
                  <a:t>increment</a:t>
                </a:r>
                <a:r>
                  <a:rPr lang="en-US" sz="2000" dirty="0"/>
                  <a:t>, </a:t>
                </a:r>
                <a:r>
                  <a:rPr lang="en-US" sz="2000" b="1" dirty="0"/>
                  <a:t>decrement</a:t>
                </a:r>
                <a:r>
                  <a:rPr lang="en-US" sz="2000" dirty="0"/>
                  <a:t>} on a binary counter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initialized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2 </a:t>
                </a:r>
                <a:r>
                  <a:rPr lang="en-US" sz="2000" dirty="0"/>
                  <a:t>: (Simulating 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queue</a:t>
                </a:r>
                <a:r>
                  <a:rPr lang="en-US" sz="2000" dirty="0"/>
                  <a:t> by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stacks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a suitable potential function 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amortized </a:t>
                </a:r>
                <a:r>
                  <a:rPr lang="en-US" sz="2000" dirty="0"/>
                  <a:t>cost of </a:t>
                </a:r>
                <a:r>
                  <a:rPr lang="en-US" sz="2000" b="1" dirty="0" err="1"/>
                  <a:t>Enqueue</a:t>
                </a:r>
                <a:r>
                  <a:rPr lang="en-US" sz="2000" dirty="0"/>
                  <a:t> operation =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amortized</a:t>
                </a:r>
                <a:r>
                  <a:rPr lang="en-US" sz="2000" dirty="0"/>
                  <a:t> cost of </a:t>
                </a:r>
                <a:r>
                  <a:rPr lang="en-US" sz="2000" b="1" dirty="0" err="1"/>
                  <a:t>Dequeue</a:t>
                </a:r>
                <a:r>
                  <a:rPr lang="en-US" sz="2000" b="1" dirty="0"/>
                  <a:t> </a:t>
                </a:r>
                <a:r>
                  <a:rPr lang="en-US" sz="2000" dirty="0"/>
                  <a:t>operation is still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2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DF9F7D-3EE8-0C40-8DCC-5339ACD82D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DF9F7D-3EE8-0C40-8DCC-5339ACD82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87693-D881-DB40-AECA-F023CC0C5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 value of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= the value of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compute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Compute maximum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 can there be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87693-D881-DB40-AECA-F023CC0C5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203B-565F-9449-A75F-72F779C9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FD99-ED4F-9544-B43E-FF2B3061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ECA1-8B0A-1F44-9E1A-102A8DB6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C1FB2D-8F7F-A941-B215-8D91F6297C29}"/>
              </a:ext>
            </a:extLst>
          </p:cNvPr>
          <p:cNvGrpSpPr/>
          <p:nvPr/>
        </p:nvGrpSpPr>
        <p:grpSpPr>
          <a:xfrm>
            <a:off x="1981200" y="3429000"/>
            <a:ext cx="429181" cy="369332"/>
            <a:chOff x="1219200" y="4442936"/>
            <a:chExt cx="429181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A8EF85-B975-6545-B296-AED9E62A2011}"/>
                </a:ext>
              </a:extLst>
            </p:cNvPr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F17CDA-3C2D-EA44-9C3A-207A9ACDE857}"/>
                    </a:ext>
                  </a:extLst>
                </p:cNvPr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342E5-AC30-0942-B397-B0A9FD0A7AA9}"/>
              </a:ext>
            </a:extLst>
          </p:cNvPr>
          <p:cNvGrpSpPr/>
          <p:nvPr/>
        </p:nvGrpSpPr>
        <p:grpSpPr>
          <a:xfrm>
            <a:off x="6268316" y="3410951"/>
            <a:ext cx="409945" cy="369332"/>
            <a:chOff x="6934200" y="4431268"/>
            <a:chExt cx="409945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7B8AA8-5BD4-284A-AB3E-162E6E151A47}"/>
                </a:ext>
              </a:extLst>
            </p:cNvPr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1EDC30-3D71-8941-B45A-1E9D380F8EB6}"/>
                    </a:ext>
                  </a:extLst>
                </p:cNvPr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FEE2E-F7CD-1042-BCC1-546598488452}"/>
              </a:ext>
            </a:extLst>
          </p:cNvPr>
          <p:cNvGrpSpPr/>
          <p:nvPr/>
        </p:nvGrpSpPr>
        <p:grpSpPr>
          <a:xfrm>
            <a:off x="4419600" y="1752600"/>
            <a:ext cx="152400" cy="3733800"/>
            <a:chOff x="4419600" y="1752600"/>
            <a:chExt cx="152400" cy="3733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6F7685-0322-1A4F-B086-470B4DF687A0}"/>
                </a:ext>
              </a:extLst>
            </p:cNvPr>
            <p:cNvSpPr/>
            <p:nvPr/>
          </p:nvSpPr>
          <p:spPr>
            <a:xfrm>
              <a:off x="4419600" y="3095625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DAE438-B3FF-F44A-A1A4-F006F516FB68}"/>
                </a:ext>
              </a:extLst>
            </p:cNvPr>
            <p:cNvSpPr/>
            <p:nvPr/>
          </p:nvSpPr>
          <p:spPr>
            <a:xfrm>
              <a:off x="4419600" y="35433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964BA8E-A625-264E-84CF-9847D4D9978E}"/>
                </a:ext>
              </a:extLst>
            </p:cNvPr>
            <p:cNvSpPr/>
            <p:nvPr/>
          </p:nvSpPr>
          <p:spPr>
            <a:xfrm>
              <a:off x="4419600" y="3990975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D28934-F166-6E46-8001-E63F1974A090}"/>
                </a:ext>
              </a:extLst>
            </p:cNvPr>
            <p:cNvSpPr/>
            <p:nvPr/>
          </p:nvSpPr>
          <p:spPr>
            <a:xfrm>
              <a:off x="4419600" y="443865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107D81-772C-6740-B555-330719EAF783}"/>
                </a:ext>
              </a:extLst>
            </p:cNvPr>
            <p:cNvSpPr/>
            <p:nvPr/>
          </p:nvSpPr>
          <p:spPr>
            <a:xfrm>
              <a:off x="4419600" y="4886325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EE174C0-EBDE-A947-8131-5B642F0F2409}"/>
                </a:ext>
              </a:extLst>
            </p:cNvPr>
            <p:cNvSpPr/>
            <p:nvPr/>
          </p:nvSpPr>
          <p:spPr>
            <a:xfrm>
              <a:off x="4419600" y="5334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1C2A8B-22A1-3843-B306-E17CB8212C55}"/>
                </a:ext>
              </a:extLst>
            </p:cNvPr>
            <p:cNvSpPr/>
            <p:nvPr/>
          </p:nvSpPr>
          <p:spPr>
            <a:xfrm>
              <a:off x="4419600" y="1752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AA205C4-6637-CE4F-8AAF-1F633115190D}"/>
                </a:ext>
              </a:extLst>
            </p:cNvPr>
            <p:cNvSpPr/>
            <p:nvPr/>
          </p:nvSpPr>
          <p:spPr>
            <a:xfrm>
              <a:off x="4419600" y="2200275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262DC5-FFCE-E746-B4B9-0708437EFEE9}"/>
                </a:ext>
              </a:extLst>
            </p:cNvPr>
            <p:cNvSpPr/>
            <p:nvPr/>
          </p:nvSpPr>
          <p:spPr>
            <a:xfrm>
              <a:off x="4419600" y="264795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804295-3F2D-2340-8B92-04F86384F37B}"/>
              </a:ext>
            </a:extLst>
          </p:cNvPr>
          <p:cNvGrpSpPr/>
          <p:nvPr/>
        </p:nvGrpSpPr>
        <p:grpSpPr>
          <a:xfrm>
            <a:off x="2334181" y="1882682"/>
            <a:ext cx="2107737" cy="3527518"/>
            <a:chOff x="2334181" y="1882682"/>
            <a:chExt cx="2107737" cy="352751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01498D-A038-B847-9926-D73679336581}"/>
                </a:ext>
              </a:extLst>
            </p:cNvPr>
            <p:cNvCxnSpPr>
              <a:cxnSpLocks/>
              <a:stCxn id="6" idx="0"/>
              <a:endCxn id="17" idx="3"/>
            </p:cNvCxnSpPr>
            <p:nvPr/>
          </p:nvCxnSpPr>
          <p:spPr>
            <a:xfrm flipV="1">
              <a:off x="2334181" y="1882682"/>
              <a:ext cx="2107737" cy="1675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5CE4E6E-CC43-7346-BB98-4AAA590D600B}"/>
                </a:ext>
              </a:extLst>
            </p:cNvPr>
            <p:cNvCxnSpPr>
              <a:cxnSpLocks/>
              <a:stCxn id="6" idx="7"/>
              <a:endCxn id="18" idx="2"/>
            </p:cNvCxnSpPr>
            <p:nvPr/>
          </p:nvCxnSpPr>
          <p:spPr>
            <a:xfrm flipV="1">
              <a:off x="2388063" y="2276475"/>
              <a:ext cx="2031537" cy="1303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88B747-7426-C74F-9DBB-68A78659EAAC}"/>
                </a:ext>
              </a:extLst>
            </p:cNvPr>
            <p:cNvCxnSpPr>
              <a:cxnSpLocks/>
              <a:stCxn id="6" idx="6"/>
              <a:endCxn id="19" idx="1"/>
            </p:cNvCxnSpPr>
            <p:nvPr/>
          </p:nvCxnSpPr>
          <p:spPr>
            <a:xfrm flipV="1">
              <a:off x="2410381" y="2670268"/>
              <a:ext cx="2031537" cy="9639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1849B92-4AF8-B743-8824-B245389802D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410381" y="3171825"/>
              <a:ext cx="2009219" cy="474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72E10D2-BCB4-BC49-8DA2-07BF1676E119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410381" y="3619500"/>
              <a:ext cx="2009219" cy="147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8E3EE0-1D07-2741-87F0-9C17AD078FDD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>
              <a:off x="2388063" y="3688146"/>
              <a:ext cx="2031537" cy="3790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B4E17C6-53F2-FC4D-A837-12072834C1C7}"/>
                </a:ext>
              </a:extLst>
            </p:cNvPr>
            <p:cNvCxnSpPr>
              <a:cxnSpLocks/>
              <a:stCxn id="6" idx="5"/>
              <a:endCxn id="14" idx="3"/>
            </p:cNvCxnSpPr>
            <p:nvPr/>
          </p:nvCxnSpPr>
          <p:spPr>
            <a:xfrm>
              <a:off x="2388063" y="3688146"/>
              <a:ext cx="2053855" cy="8805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6E0CFDE-1FEB-F545-97D9-A914DF3C36A3}"/>
                </a:ext>
              </a:extLst>
            </p:cNvPr>
            <p:cNvCxnSpPr>
              <a:cxnSpLocks/>
              <a:stCxn id="6" idx="5"/>
              <a:endCxn id="15" idx="2"/>
            </p:cNvCxnSpPr>
            <p:nvPr/>
          </p:nvCxnSpPr>
          <p:spPr>
            <a:xfrm>
              <a:off x="2388063" y="3688146"/>
              <a:ext cx="2031537" cy="1274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E943293-823F-5A47-A31F-D979AA9CE466}"/>
                </a:ext>
              </a:extLst>
            </p:cNvPr>
            <p:cNvCxnSpPr>
              <a:cxnSpLocks/>
              <a:stCxn id="6" idx="5"/>
              <a:endCxn id="16" idx="2"/>
            </p:cNvCxnSpPr>
            <p:nvPr/>
          </p:nvCxnSpPr>
          <p:spPr>
            <a:xfrm>
              <a:off x="2388063" y="3688146"/>
              <a:ext cx="2031537" cy="17220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4773432-5741-A946-A711-26A8508EDA52}"/>
              </a:ext>
            </a:extLst>
          </p:cNvPr>
          <p:cNvGrpSpPr/>
          <p:nvPr/>
        </p:nvGrpSpPr>
        <p:grpSpPr>
          <a:xfrm flipH="1">
            <a:off x="4543858" y="1798082"/>
            <a:ext cx="1828800" cy="3657600"/>
            <a:chOff x="2486581" y="2035082"/>
            <a:chExt cx="2107737" cy="3527518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165A5BA-FD04-6C49-A1FB-258F27864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6581" y="2035082"/>
              <a:ext cx="2107737" cy="16753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9B2CAE0-8044-A04C-B758-07156027E7DD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V="1">
              <a:off x="2540464" y="2496461"/>
              <a:ext cx="2021420" cy="12363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FA726D-4C5B-AA46-85AF-FC83EC13792F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V="1">
              <a:off x="2562780" y="2928215"/>
              <a:ext cx="1999103" cy="858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758D142-F651-A942-B8B0-A909A6845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2781" y="3324225"/>
              <a:ext cx="2009219" cy="4741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6A79577-3ED0-8445-B765-65A67680C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2781" y="3771900"/>
              <a:ext cx="2009219" cy="147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503319-D076-5042-9921-A08E5C3B37B4}"/>
                </a:ext>
              </a:extLst>
            </p:cNvPr>
            <p:cNvCxnSpPr>
              <a:cxnSpLocks/>
            </p:cNvCxnSpPr>
            <p:nvPr/>
          </p:nvCxnSpPr>
          <p:spPr>
            <a:xfrm>
              <a:off x="2540463" y="3840546"/>
              <a:ext cx="2031537" cy="3790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8828C45-BAD2-A34F-9A85-1DE7FA5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2540463" y="3840546"/>
              <a:ext cx="2053855" cy="8805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C94A82-A32D-FC49-9AE3-7F192C8007EC}"/>
                </a:ext>
              </a:extLst>
            </p:cNvPr>
            <p:cNvCxnSpPr>
              <a:cxnSpLocks/>
            </p:cNvCxnSpPr>
            <p:nvPr/>
          </p:nvCxnSpPr>
          <p:spPr>
            <a:xfrm>
              <a:off x="2540463" y="3840546"/>
              <a:ext cx="2031537" cy="12743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B4BF645-682C-EA47-AEAC-437795F69C49}"/>
                </a:ext>
              </a:extLst>
            </p:cNvPr>
            <p:cNvCxnSpPr>
              <a:cxnSpLocks/>
            </p:cNvCxnSpPr>
            <p:nvPr/>
          </p:nvCxnSpPr>
          <p:spPr>
            <a:xfrm>
              <a:off x="2540463" y="3840546"/>
              <a:ext cx="2031537" cy="17220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DC0AAE-7240-E944-9AF8-462F3F6E0CB8}"/>
                  </a:ext>
                </a:extLst>
              </p:cNvPr>
              <p:cNvSpPr txBox="1"/>
              <p:nvPr/>
            </p:nvSpPr>
            <p:spPr>
              <a:xfrm>
                <a:off x="4300875" y="1261543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DC0AAE-7240-E944-9AF8-462F3F6E0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875" y="1261543"/>
                <a:ext cx="3898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>
            <a:extLst>
              <a:ext uri="{FF2B5EF4-FFF2-40B4-BE49-F238E27FC236}">
                <a16:creationId xmlns:a16="http://schemas.microsoft.com/office/drawing/2014/main" id="{386D3DD4-06EC-2C42-A22A-6CC45BBA91B6}"/>
              </a:ext>
            </a:extLst>
          </p:cNvPr>
          <p:cNvSpPr/>
          <p:nvPr/>
        </p:nvSpPr>
        <p:spPr>
          <a:xfrm>
            <a:off x="2831690" y="2566219"/>
            <a:ext cx="520948" cy="2109020"/>
          </a:xfrm>
          <a:custGeom>
            <a:avLst/>
            <a:gdLst>
              <a:gd name="connsiteX0" fmla="*/ 0 w 520948"/>
              <a:gd name="connsiteY0" fmla="*/ 0 h 2109020"/>
              <a:gd name="connsiteX1" fmla="*/ 442452 w 520948"/>
              <a:gd name="connsiteY1" fmla="*/ 516194 h 2109020"/>
              <a:gd name="connsiteX2" fmla="*/ 516194 w 520948"/>
              <a:gd name="connsiteY2" fmla="*/ 1076633 h 2109020"/>
              <a:gd name="connsiteX3" fmla="*/ 383458 w 520948"/>
              <a:gd name="connsiteY3" fmla="*/ 1578078 h 2109020"/>
              <a:gd name="connsiteX4" fmla="*/ 14749 w 520948"/>
              <a:gd name="connsiteY4" fmla="*/ 2109020 h 210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948" h="2109020">
                <a:moveTo>
                  <a:pt x="0" y="0"/>
                </a:moveTo>
                <a:cubicBezTo>
                  <a:pt x="178210" y="168377"/>
                  <a:pt x="356420" y="336755"/>
                  <a:pt x="442452" y="516194"/>
                </a:cubicBezTo>
                <a:cubicBezTo>
                  <a:pt x="528484" y="695633"/>
                  <a:pt x="526026" y="899652"/>
                  <a:pt x="516194" y="1076633"/>
                </a:cubicBezTo>
                <a:cubicBezTo>
                  <a:pt x="506362" y="1253614"/>
                  <a:pt x="467032" y="1406014"/>
                  <a:pt x="383458" y="1578078"/>
                </a:cubicBezTo>
                <a:cubicBezTo>
                  <a:pt x="299884" y="1750142"/>
                  <a:pt x="157316" y="1929581"/>
                  <a:pt x="14749" y="210902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BD775863-CC7A-5D4F-92DF-A3E40A12CBE7}"/>
              </a:ext>
            </a:extLst>
          </p:cNvPr>
          <p:cNvSpPr/>
          <p:nvPr/>
        </p:nvSpPr>
        <p:spPr>
          <a:xfrm flipH="1">
            <a:off x="5683240" y="2566218"/>
            <a:ext cx="412760" cy="2024831"/>
          </a:xfrm>
          <a:custGeom>
            <a:avLst/>
            <a:gdLst>
              <a:gd name="connsiteX0" fmla="*/ 0 w 520948"/>
              <a:gd name="connsiteY0" fmla="*/ 0 h 2109020"/>
              <a:gd name="connsiteX1" fmla="*/ 442452 w 520948"/>
              <a:gd name="connsiteY1" fmla="*/ 516194 h 2109020"/>
              <a:gd name="connsiteX2" fmla="*/ 516194 w 520948"/>
              <a:gd name="connsiteY2" fmla="*/ 1076633 h 2109020"/>
              <a:gd name="connsiteX3" fmla="*/ 383458 w 520948"/>
              <a:gd name="connsiteY3" fmla="*/ 1578078 h 2109020"/>
              <a:gd name="connsiteX4" fmla="*/ 14749 w 520948"/>
              <a:gd name="connsiteY4" fmla="*/ 2109020 h 210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948" h="2109020">
                <a:moveTo>
                  <a:pt x="0" y="0"/>
                </a:moveTo>
                <a:cubicBezTo>
                  <a:pt x="178210" y="168377"/>
                  <a:pt x="356420" y="336755"/>
                  <a:pt x="442452" y="516194"/>
                </a:cubicBezTo>
                <a:cubicBezTo>
                  <a:pt x="528484" y="695633"/>
                  <a:pt x="526026" y="899652"/>
                  <a:pt x="516194" y="1076633"/>
                </a:cubicBezTo>
                <a:cubicBezTo>
                  <a:pt x="506362" y="1253614"/>
                  <a:pt x="467032" y="1406014"/>
                  <a:pt x="383458" y="1578078"/>
                </a:cubicBezTo>
                <a:cubicBezTo>
                  <a:pt x="299884" y="1750142"/>
                  <a:pt x="157316" y="1929581"/>
                  <a:pt x="14749" y="210902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ED0BB767-BABB-5941-91C1-4D4957EA3F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67" name="Title 1">
                <a:extLst>
                  <a:ext uri="{FF2B5EF4-FFF2-40B4-BE49-F238E27FC236}">
                    <a16:creationId xmlns:a16="http://schemas.microsoft.com/office/drawing/2014/main" id="{ED0BB767-BABB-5941-91C1-4D4957EA3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14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5" grpId="1" animBg="1"/>
      <p:bldP spid="66" grpId="0" animBg="1"/>
      <p:bldP spid="6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FD99-ED4F-9544-B43E-FF2B3061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ECA1-8B0A-1F44-9E1A-102A8DB6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C1FB2D-8F7F-A941-B215-8D91F6297C29}"/>
              </a:ext>
            </a:extLst>
          </p:cNvPr>
          <p:cNvGrpSpPr/>
          <p:nvPr/>
        </p:nvGrpSpPr>
        <p:grpSpPr>
          <a:xfrm>
            <a:off x="1981200" y="3429000"/>
            <a:ext cx="429181" cy="369332"/>
            <a:chOff x="1219200" y="4442936"/>
            <a:chExt cx="429181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A8EF85-B975-6545-B296-AED9E62A2011}"/>
                </a:ext>
              </a:extLst>
            </p:cNvPr>
            <p:cNvSpPr/>
            <p:nvPr/>
          </p:nvSpPr>
          <p:spPr>
            <a:xfrm>
              <a:off x="1495981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AF17CDA-3C2D-EA44-9C3A-207A9ACDE857}"/>
                    </a:ext>
                  </a:extLst>
                </p:cNvPr>
                <p:cNvSpPr txBox="1"/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442936"/>
                  <a:ext cx="3529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456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342E5-AC30-0942-B397-B0A9FD0A7AA9}"/>
              </a:ext>
            </a:extLst>
          </p:cNvPr>
          <p:cNvGrpSpPr/>
          <p:nvPr/>
        </p:nvGrpSpPr>
        <p:grpSpPr>
          <a:xfrm>
            <a:off x="6268316" y="3410951"/>
            <a:ext cx="409945" cy="369332"/>
            <a:chOff x="6934200" y="4431268"/>
            <a:chExt cx="409945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7B8AA8-5BD4-284A-AB3E-162E6E151A47}"/>
                </a:ext>
              </a:extLst>
            </p:cNvPr>
            <p:cNvSpPr/>
            <p:nvPr/>
          </p:nvSpPr>
          <p:spPr>
            <a:xfrm>
              <a:off x="6934200" y="4572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1EDC30-3D71-8941-B45A-1E9D380F8EB6}"/>
                    </a:ext>
                  </a:extLst>
                </p:cNvPr>
                <p:cNvSpPr txBox="1"/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4431268"/>
                  <a:ext cx="33374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26F7685-0322-1A4F-B086-470B4DF687A0}"/>
              </a:ext>
            </a:extLst>
          </p:cNvPr>
          <p:cNvSpPr/>
          <p:nvPr/>
        </p:nvSpPr>
        <p:spPr>
          <a:xfrm>
            <a:off x="4419600" y="3095625"/>
            <a:ext cx="1524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DAE438-B3FF-F44A-A1A4-F006F516FB68}"/>
              </a:ext>
            </a:extLst>
          </p:cNvPr>
          <p:cNvSpPr/>
          <p:nvPr/>
        </p:nvSpPr>
        <p:spPr>
          <a:xfrm>
            <a:off x="4419600" y="35433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64BA8E-A625-264E-84CF-9847D4D9978E}"/>
              </a:ext>
            </a:extLst>
          </p:cNvPr>
          <p:cNvSpPr/>
          <p:nvPr/>
        </p:nvSpPr>
        <p:spPr>
          <a:xfrm>
            <a:off x="4419600" y="3990975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D28934-F166-6E46-8001-E63F1974A090}"/>
              </a:ext>
            </a:extLst>
          </p:cNvPr>
          <p:cNvSpPr/>
          <p:nvPr/>
        </p:nvSpPr>
        <p:spPr>
          <a:xfrm>
            <a:off x="4419600" y="443865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107D81-772C-6740-B555-330719EAF783}"/>
              </a:ext>
            </a:extLst>
          </p:cNvPr>
          <p:cNvSpPr/>
          <p:nvPr/>
        </p:nvSpPr>
        <p:spPr>
          <a:xfrm>
            <a:off x="4419600" y="4886325"/>
            <a:ext cx="1524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E174C0-EBDE-A947-8131-5B642F0F2409}"/>
              </a:ext>
            </a:extLst>
          </p:cNvPr>
          <p:cNvSpPr/>
          <p:nvPr/>
        </p:nvSpPr>
        <p:spPr>
          <a:xfrm>
            <a:off x="44196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1C2A8B-22A1-3843-B306-E17CB8212C55}"/>
              </a:ext>
            </a:extLst>
          </p:cNvPr>
          <p:cNvSpPr/>
          <p:nvPr/>
        </p:nvSpPr>
        <p:spPr>
          <a:xfrm>
            <a:off x="4419600" y="1752600"/>
            <a:ext cx="1524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A205C4-6637-CE4F-8AAF-1F633115190D}"/>
              </a:ext>
            </a:extLst>
          </p:cNvPr>
          <p:cNvSpPr/>
          <p:nvPr/>
        </p:nvSpPr>
        <p:spPr>
          <a:xfrm>
            <a:off x="4419600" y="2200275"/>
            <a:ext cx="152400" cy="152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262DC5-FFCE-E746-B4B9-0708437EFEE9}"/>
              </a:ext>
            </a:extLst>
          </p:cNvPr>
          <p:cNvSpPr/>
          <p:nvPr/>
        </p:nvSpPr>
        <p:spPr>
          <a:xfrm>
            <a:off x="4419600" y="264795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01498D-A038-B847-9926-D73679336581}"/>
              </a:ext>
            </a:extLst>
          </p:cNvPr>
          <p:cNvCxnSpPr>
            <a:cxnSpLocks/>
            <a:stCxn id="6" idx="0"/>
            <a:endCxn id="17" idx="3"/>
          </p:cNvCxnSpPr>
          <p:nvPr/>
        </p:nvCxnSpPr>
        <p:spPr>
          <a:xfrm flipV="1">
            <a:off x="2334181" y="1882682"/>
            <a:ext cx="2107737" cy="1675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CE4E6E-CC43-7346-BB98-4AAA590D600B}"/>
              </a:ext>
            </a:extLst>
          </p:cNvPr>
          <p:cNvCxnSpPr>
            <a:cxnSpLocks/>
            <a:stCxn id="6" idx="7"/>
            <a:endCxn id="18" idx="2"/>
          </p:cNvCxnSpPr>
          <p:nvPr/>
        </p:nvCxnSpPr>
        <p:spPr>
          <a:xfrm flipV="1">
            <a:off x="2388063" y="2276475"/>
            <a:ext cx="2031537" cy="13039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88B747-7426-C74F-9DBB-68A78659EAAC}"/>
              </a:ext>
            </a:extLst>
          </p:cNvPr>
          <p:cNvCxnSpPr>
            <a:cxnSpLocks/>
            <a:stCxn id="6" idx="6"/>
            <a:endCxn id="19" idx="1"/>
          </p:cNvCxnSpPr>
          <p:nvPr/>
        </p:nvCxnSpPr>
        <p:spPr>
          <a:xfrm flipV="1">
            <a:off x="2410381" y="2670268"/>
            <a:ext cx="2031537" cy="9639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849B92-4AF8-B743-8824-B245389802D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410381" y="3171825"/>
            <a:ext cx="2009219" cy="4741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2E10D2-BCB4-BC49-8DA2-07BF1676E119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2410381" y="3619500"/>
            <a:ext cx="2009219" cy="147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8E3EE0-1D07-2741-87F0-9C17AD078FDD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2388063" y="3688146"/>
            <a:ext cx="2031537" cy="3790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4E17C6-53F2-FC4D-A837-12072834C1C7}"/>
              </a:ext>
            </a:extLst>
          </p:cNvPr>
          <p:cNvCxnSpPr>
            <a:cxnSpLocks/>
            <a:stCxn id="6" idx="5"/>
            <a:endCxn id="14" idx="3"/>
          </p:cNvCxnSpPr>
          <p:nvPr/>
        </p:nvCxnSpPr>
        <p:spPr>
          <a:xfrm>
            <a:off x="2388063" y="3688146"/>
            <a:ext cx="2053855" cy="8805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E0CFDE-1FEB-F545-97D9-A914DF3C36A3}"/>
              </a:ext>
            </a:extLst>
          </p:cNvPr>
          <p:cNvCxnSpPr>
            <a:cxnSpLocks/>
            <a:stCxn id="6" idx="5"/>
            <a:endCxn id="15" idx="2"/>
          </p:cNvCxnSpPr>
          <p:nvPr/>
        </p:nvCxnSpPr>
        <p:spPr>
          <a:xfrm>
            <a:off x="2388063" y="3688146"/>
            <a:ext cx="2031537" cy="127437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943293-823F-5A47-A31F-D979AA9CE466}"/>
              </a:ext>
            </a:extLst>
          </p:cNvPr>
          <p:cNvCxnSpPr>
            <a:cxnSpLocks/>
            <a:stCxn id="6" idx="5"/>
            <a:endCxn id="16" idx="2"/>
          </p:cNvCxnSpPr>
          <p:nvPr/>
        </p:nvCxnSpPr>
        <p:spPr>
          <a:xfrm>
            <a:off x="2388063" y="3688146"/>
            <a:ext cx="2031537" cy="1722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65A5BA-FD04-6C49-A1FB-258F2786409B}"/>
              </a:ext>
            </a:extLst>
          </p:cNvPr>
          <p:cNvCxnSpPr>
            <a:cxnSpLocks/>
          </p:cNvCxnSpPr>
          <p:nvPr/>
        </p:nvCxnSpPr>
        <p:spPr>
          <a:xfrm flipH="1" flipV="1">
            <a:off x="4543858" y="1798082"/>
            <a:ext cx="1828800" cy="17371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9B2CAE0-8044-A04C-B758-07156027E7DD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4572000" y="2276475"/>
            <a:ext cx="1753906" cy="128191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FA726D-4C5B-AA46-85AF-FC83EC13792F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4572001" y="2724150"/>
            <a:ext cx="1734543" cy="8901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58D142-F651-A942-B8B0-A909A6845936}"/>
              </a:ext>
            </a:extLst>
          </p:cNvPr>
          <p:cNvCxnSpPr>
            <a:cxnSpLocks/>
          </p:cNvCxnSpPr>
          <p:nvPr/>
        </p:nvCxnSpPr>
        <p:spPr>
          <a:xfrm flipH="1" flipV="1">
            <a:off x="4563222" y="3134764"/>
            <a:ext cx="1743320" cy="49159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A79577-3ED0-8445-B765-65A67680CB64}"/>
              </a:ext>
            </a:extLst>
          </p:cNvPr>
          <p:cNvCxnSpPr>
            <a:cxnSpLocks/>
          </p:cNvCxnSpPr>
          <p:nvPr/>
        </p:nvCxnSpPr>
        <p:spPr>
          <a:xfrm flipH="1" flipV="1">
            <a:off x="4563222" y="3598948"/>
            <a:ext cx="1743320" cy="153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503319-D076-5042-9921-A08E5C3B37B4}"/>
              </a:ext>
            </a:extLst>
          </p:cNvPr>
          <p:cNvCxnSpPr>
            <a:cxnSpLocks/>
          </p:cNvCxnSpPr>
          <p:nvPr/>
        </p:nvCxnSpPr>
        <p:spPr>
          <a:xfrm flipH="1">
            <a:off x="4563222" y="3670125"/>
            <a:ext cx="1762684" cy="39300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828C45-BAD2-A34F-9A85-1DE7FA5C1C7A}"/>
              </a:ext>
            </a:extLst>
          </p:cNvPr>
          <p:cNvCxnSpPr>
            <a:cxnSpLocks/>
          </p:cNvCxnSpPr>
          <p:nvPr/>
        </p:nvCxnSpPr>
        <p:spPr>
          <a:xfrm flipH="1">
            <a:off x="4543858" y="3670125"/>
            <a:ext cx="1782049" cy="91305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C94A82-A32D-FC49-9AE3-7F192C8007EC}"/>
              </a:ext>
            </a:extLst>
          </p:cNvPr>
          <p:cNvCxnSpPr>
            <a:cxnSpLocks/>
          </p:cNvCxnSpPr>
          <p:nvPr/>
        </p:nvCxnSpPr>
        <p:spPr>
          <a:xfrm flipH="1">
            <a:off x="4563222" y="3670125"/>
            <a:ext cx="1762684" cy="13213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4BF645-682C-EA47-AEAC-437795F69C49}"/>
              </a:ext>
            </a:extLst>
          </p:cNvPr>
          <p:cNvCxnSpPr>
            <a:cxnSpLocks/>
          </p:cNvCxnSpPr>
          <p:nvPr/>
        </p:nvCxnSpPr>
        <p:spPr>
          <a:xfrm flipH="1">
            <a:off x="4563222" y="3670125"/>
            <a:ext cx="1762684" cy="178555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DC0AAE-7240-E944-9AF8-462F3F6E0CB8}"/>
                  </a:ext>
                </a:extLst>
              </p:cNvPr>
              <p:cNvSpPr txBox="1"/>
              <p:nvPr/>
            </p:nvSpPr>
            <p:spPr>
              <a:xfrm>
                <a:off x="4300875" y="1261543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DC0AAE-7240-E944-9AF8-462F3F6E0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875" y="1261543"/>
                <a:ext cx="3898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B245E7CB-5164-4845-9500-1A474EEE5D04}"/>
              </a:ext>
            </a:extLst>
          </p:cNvPr>
          <p:cNvSpPr/>
          <p:nvPr/>
        </p:nvSpPr>
        <p:spPr>
          <a:xfrm>
            <a:off x="3377381" y="1769806"/>
            <a:ext cx="1509652" cy="4439265"/>
          </a:xfrm>
          <a:custGeom>
            <a:avLst/>
            <a:gdLst>
              <a:gd name="connsiteX0" fmla="*/ 44245 w 1509652"/>
              <a:gd name="connsiteY0" fmla="*/ 0 h 4439265"/>
              <a:gd name="connsiteX1" fmla="*/ 737419 w 1509652"/>
              <a:gd name="connsiteY1" fmla="*/ 648929 h 4439265"/>
              <a:gd name="connsiteX2" fmla="*/ 1342103 w 1509652"/>
              <a:gd name="connsiteY2" fmla="*/ 855407 h 4439265"/>
              <a:gd name="connsiteX3" fmla="*/ 1179871 w 1509652"/>
              <a:gd name="connsiteY3" fmla="*/ 1209368 h 4439265"/>
              <a:gd name="connsiteX4" fmla="*/ 604684 w 1509652"/>
              <a:gd name="connsiteY4" fmla="*/ 1312607 h 4439265"/>
              <a:gd name="connsiteX5" fmla="*/ 722671 w 1509652"/>
              <a:gd name="connsiteY5" fmla="*/ 1681317 h 4439265"/>
              <a:gd name="connsiteX6" fmla="*/ 1371600 w 1509652"/>
              <a:gd name="connsiteY6" fmla="*/ 1710813 h 4439265"/>
              <a:gd name="connsiteX7" fmla="*/ 1460090 w 1509652"/>
              <a:gd name="connsiteY7" fmla="*/ 2123768 h 4439265"/>
              <a:gd name="connsiteX8" fmla="*/ 1430593 w 1509652"/>
              <a:gd name="connsiteY8" fmla="*/ 2905433 h 4439265"/>
              <a:gd name="connsiteX9" fmla="*/ 811161 w 1509652"/>
              <a:gd name="connsiteY9" fmla="*/ 3008671 h 4439265"/>
              <a:gd name="connsiteX10" fmla="*/ 766916 w 1509652"/>
              <a:gd name="connsiteY10" fmla="*/ 3318388 h 4439265"/>
              <a:gd name="connsiteX11" fmla="*/ 1371600 w 1509652"/>
              <a:gd name="connsiteY11" fmla="*/ 3406878 h 4439265"/>
              <a:gd name="connsiteX12" fmla="*/ 1386348 w 1509652"/>
              <a:gd name="connsiteY12" fmla="*/ 4011562 h 4439265"/>
              <a:gd name="connsiteX13" fmla="*/ 0 w 1509652"/>
              <a:gd name="connsiteY13" fmla="*/ 4439265 h 4439265"/>
              <a:gd name="connsiteX14" fmla="*/ 0 w 1509652"/>
              <a:gd name="connsiteY14" fmla="*/ 4439265 h 443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09652" h="4439265">
                <a:moveTo>
                  <a:pt x="44245" y="0"/>
                </a:moveTo>
                <a:cubicBezTo>
                  <a:pt x="282677" y="253180"/>
                  <a:pt x="521109" y="506361"/>
                  <a:pt x="737419" y="648929"/>
                </a:cubicBezTo>
                <a:cubicBezTo>
                  <a:pt x="953729" y="791497"/>
                  <a:pt x="1268361" y="762001"/>
                  <a:pt x="1342103" y="855407"/>
                </a:cubicBezTo>
                <a:cubicBezTo>
                  <a:pt x="1415845" y="948814"/>
                  <a:pt x="1302774" y="1133168"/>
                  <a:pt x="1179871" y="1209368"/>
                </a:cubicBezTo>
                <a:cubicBezTo>
                  <a:pt x="1056968" y="1285568"/>
                  <a:pt x="680884" y="1233949"/>
                  <a:pt x="604684" y="1312607"/>
                </a:cubicBezTo>
                <a:cubicBezTo>
                  <a:pt x="528484" y="1391265"/>
                  <a:pt x="594852" y="1614949"/>
                  <a:pt x="722671" y="1681317"/>
                </a:cubicBezTo>
                <a:cubicBezTo>
                  <a:pt x="850490" y="1747685"/>
                  <a:pt x="1248697" y="1637071"/>
                  <a:pt x="1371600" y="1710813"/>
                </a:cubicBezTo>
                <a:cubicBezTo>
                  <a:pt x="1494503" y="1784555"/>
                  <a:pt x="1450258" y="1924665"/>
                  <a:pt x="1460090" y="2123768"/>
                </a:cubicBezTo>
                <a:cubicBezTo>
                  <a:pt x="1469922" y="2322871"/>
                  <a:pt x="1538748" y="2757949"/>
                  <a:pt x="1430593" y="2905433"/>
                </a:cubicBezTo>
                <a:cubicBezTo>
                  <a:pt x="1322438" y="3052917"/>
                  <a:pt x="921774" y="2939845"/>
                  <a:pt x="811161" y="3008671"/>
                </a:cubicBezTo>
                <a:cubicBezTo>
                  <a:pt x="700548" y="3077497"/>
                  <a:pt x="673509" y="3252020"/>
                  <a:pt x="766916" y="3318388"/>
                </a:cubicBezTo>
                <a:cubicBezTo>
                  <a:pt x="860323" y="3384756"/>
                  <a:pt x="1268361" y="3291349"/>
                  <a:pt x="1371600" y="3406878"/>
                </a:cubicBezTo>
                <a:cubicBezTo>
                  <a:pt x="1474839" y="3522407"/>
                  <a:pt x="1614948" y="3839497"/>
                  <a:pt x="1386348" y="4011562"/>
                </a:cubicBezTo>
                <a:cubicBezTo>
                  <a:pt x="1157748" y="4183627"/>
                  <a:pt x="0" y="4439265"/>
                  <a:pt x="0" y="4439265"/>
                </a:cubicBezTo>
                <a:lnTo>
                  <a:pt x="0" y="4439265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itle 1">
                <a:extLst>
                  <a:ext uri="{FF2B5EF4-FFF2-40B4-BE49-F238E27FC236}">
                    <a16:creationId xmlns:a16="http://schemas.microsoft.com/office/drawing/2014/main" id="{C85B75A6-1F76-4942-B050-03F6C7E2CE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45" name="Title 1">
                <a:extLst>
                  <a:ext uri="{FF2B5EF4-FFF2-40B4-BE49-F238E27FC236}">
                    <a16:creationId xmlns:a16="http://schemas.microsoft.com/office/drawing/2014/main" id="{C85B75A6-1F76-4942-B050-03F6C7E2C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14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386E5A-3BA7-6244-91B5-ACC13769E520}"/>
                  </a:ext>
                </a:extLst>
              </p:cNvPr>
              <p:cNvSpPr txBox="1"/>
              <p:nvPr/>
            </p:nvSpPr>
            <p:spPr>
              <a:xfrm>
                <a:off x="791266" y="2012499"/>
                <a:ext cx="71679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386E5A-3BA7-6244-91B5-ACC13769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66" y="2012499"/>
                <a:ext cx="716798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1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DF9F7D-3EE8-0C40-8DCC-5339ACD82D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</a:t>
                </a:r>
                <a:r>
                  <a:rPr lang="en-US" sz="4400" dirty="0"/>
                  <a:t>inimum (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4400" dirty="0"/>
                  <a:t>,</a:t>
                </a:r>
                <a14:m>
                  <m:oMath xmlns:m="http://schemas.openxmlformats.org/officeDocument/2006/math">
                    <m:r>
                      <a:rPr lang="en-US" sz="44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4400" dirty="0"/>
                  <a:t>)-cuts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DF9F7D-3EE8-0C40-8DCC-5339ACD82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87693-D881-DB40-AECA-F023CC0C5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There can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)-cuts in a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does a minimum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)-cut look like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Ponder over it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87693-D881-DB40-AECA-F023CC0C5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203B-565F-9449-A75F-72F779C9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Amortized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9CDFBF-E970-0242-A5E6-9B5947DA3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: the </a:t>
                </a:r>
                <a:r>
                  <a:rPr lang="en-US" sz="2000" b="1" dirty="0"/>
                  <a:t>worst case </a:t>
                </a:r>
                <a:r>
                  <a:rPr lang="en-US" sz="2000" dirty="0"/>
                  <a:t>time complexity of </a:t>
                </a:r>
                <a:r>
                  <a:rPr lang="en-US" sz="2000" b="1" u="sng" dirty="0"/>
                  <a:t>any</a:t>
                </a:r>
                <a:r>
                  <a:rPr lang="en-US" sz="2000" dirty="0"/>
                  <a:t>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 l="-741" t="-673" b="-16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91867" y="5736828"/>
            <a:ext cx="3184733" cy="817126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may be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grossly</a:t>
            </a:r>
            <a:r>
              <a:rPr lang="en-US" dirty="0">
                <a:solidFill>
                  <a:schemeClr val="tx1"/>
                </a:solidFill>
              </a:rPr>
              <a:t> wrong.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9667" y="3886200"/>
            <a:ext cx="632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4572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2438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19200" y="2819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3886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381500" y="4495800"/>
            <a:ext cx="3543300" cy="2286000"/>
            <a:chOff x="990600" y="4114800"/>
            <a:chExt cx="3543300" cy="2286000"/>
          </a:xfrm>
        </p:grpSpPr>
        <p:grpSp>
          <p:nvGrpSpPr>
            <p:cNvPr id="17" name="Group 16"/>
            <p:cNvGrpSpPr/>
            <p:nvPr/>
          </p:nvGrpSpPr>
          <p:grpSpPr>
            <a:xfrm>
              <a:off x="2057400" y="6172200"/>
              <a:ext cx="381000" cy="76200"/>
              <a:chOff x="2057400" y="3657600"/>
              <a:chExt cx="381000" cy="76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0574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62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990600" y="4114800"/>
              <a:ext cx="14459" cy="228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90600" y="6400800"/>
              <a:ext cx="3543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381500" y="4419600"/>
            <a:ext cx="2743200" cy="2362200"/>
            <a:chOff x="990600" y="4038600"/>
            <a:chExt cx="2743200" cy="2362200"/>
          </a:xfrm>
        </p:grpSpPr>
        <p:grpSp>
          <p:nvGrpSpPr>
            <p:cNvPr id="30" name="Group 29"/>
            <p:cNvGrpSpPr/>
            <p:nvPr/>
          </p:nvGrpSpPr>
          <p:grpSpPr>
            <a:xfrm>
              <a:off x="990600" y="4038600"/>
              <a:ext cx="2438400" cy="2362200"/>
              <a:chOff x="990600" y="4038600"/>
              <a:chExt cx="2438400" cy="23622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8194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95400" y="6248400"/>
                <a:ext cx="304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600200" y="5715000"/>
                <a:ext cx="3048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514600" y="6057900"/>
                <a:ext cx="3048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24200" y="4038600"/>
                <a:ext cx="304800" cy="2362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3429000" y="62484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𝒕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5736828"/>
                <a:ext cx="62068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Explosion 1 32"/>
              <p:cNvSpPr/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When there is a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huge variation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the time complexity of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,…,</a:t>
                </a:r>
                <a:r>
                  <a:rPr lang="en-US" sz="1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Explosion 1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990600"/>
                <a:ext cx="3695700" cy="2209800"/>
              </a:xfrm>
              <a:prstGeom prst="irregularSeal1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24800" y="6553200"/>
            <a:ext cx="119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</a:rPr>
                        <m:t>𝒈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852" y="5367496"/>
                <a:ext cx="73449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7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/>
          <p:cNvSpPr/>
          <p:nvPr/>
        </p:nvSpPr>
        <p:spPr>
          <a:xfrm>
            <a:off x="6819900" y="4394200"/>
            <a:ext cx="307848" cy="2387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8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/>
      <p:bldP spid="33" grpId="0" animBg="1"/>
      <p:bldP spid="6" grpId="0"/>
      <p:bldP spid="12" grpId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13099</TotalTime>
  <Words>1883</Words>
  <Application>Microsoft Macintosh PowerPoint</Application>
  <PresentationFormat>On-screen Show (4:3)</PresentationFormat>
  <Paragraphs>491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s-t cut</vt:lpstr>
      <vt:lpstr>s-t cut</vt:lpstr>
      <vt:lpstr>Minimum (s,t)-cuts</vt:lpstr>
      <vt:lpstr>Minimum (s,t)-cuts</vt:lpstr>
      <vt:lpstr>Minimum (s,t)-cuts</vt:lpstr>
      <vt:lpstr>Minimum (s,t)-cuts</vt:lpstr>
      <vt:lpstr>Amortized Analysis</vt:lpstr>
      <vt:lpstr>PowerPoint Presentation</vt:lpstr>
      <vt:lpstr>Problem 1</vt:lpstr>
      <vt:lpstr>Bit flips during n increment operation </vt:lpstr>
      <vt:lpstr>Bit flips during n increment operation </vt:lpstr>
      <vt:lpstr>Problem 2</vt:lpstr>
      <vt:lpstr>Stack with multi-pop</vt:lpstr>
      <vt:lpstr>Stack with multi-pop</vt:lpstr>
      <vt:lpstr>Stack with multi-pop</vt:lpstr>
      <vt:lpstr>Amortized COST</vt:lpstr>
      <vt:lpstr>Amortized Cost </vt:lpstr>
      <vt:lpstr>Amortized Cost </vt:lpstr>
      <vt:lpstr>This is how it may work out</vt:lpstr>
      <vt:lpstr>Amortized Cost </vt:lpstr>
      <vt:lpstr>amortized analysis of bit flips of a binary counter</vt:lpstr>
      <vt:lpstr>A careful insight into increment</vt:lpstr>
      <vt:lpstr>A careful insight into increment</vt:lpstr>
      <vt:lpstr>Homework</vt:lpstr>
      <vt:lpstr>amortized analysis of Stack with multi-pop</vt:lpstr>
      <vt:lpstr>Stack with multi-pop </vt:lpstr>
      <vt:lpstr>Stack with multi-pop </vt:lpstr>
      <vt:lpstr>A simple exercise </vt:lpstr>
      <vt:lpstr>Home work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1300</cp:revision>
  <dcterms:created xsi:type="dcterms:W3CDTF">2011-12-03T04:13:03Z</dcterms:created>
  <dcterms:modified xsi:type="dcterms:W3CDTF">2022-10-17T06:09:59Z</dcterms:modified>
</cp:coreProperties>
</file>