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8"/>
  </p:notesMasterIdLst>
  <p:sldIdLst>
    <p:sldId id="428" r:id="rId2"/>
    <p:sldId id="599" r:id="rId3"/>
    <p:sldId id="643" r:id="rId4"/>
    <p:sldId id="598" r:id="rId5"/>
    <p:sldId id="448" r:id="rId6"/>
    <p:sldId id="646" r:id="rId7"/>
    <p:sldId id="644" r:id="rId8"/>
    <p:sldId id="579" r:id="rId9"/>
    <p:sldId id="584" r:id="rId10"/>
    <p:sldId id="600" r:id="rId11"/>
    <p:sldId id="546" r:id="rId12"/>
    <p:sldId id="523" r:id="rId13"/>
    <p:sldId id="538" r:id="rId14"/>
    <p:sldId id="563" r:id="rId15"/>
    <p:sldId id="565" r:id="rId16"/>
    <p:sldId id="582" r:id="rId17"/>
    <p:sldId id="566" r:id="rId18"/>
    <p:sldId id="567" r:id="rId19"/>
    <p:sldId id="569" r:id="rId20"/>
    <p:sldId id="570" r:id="rId21"/>
    <p:sldId id="571" r:id="rId22"/>
    <p:sldId id="572" r:id="rId23"/>
    <p:sldId id="586" r:id="rId24"/>
    <p:sldId id="510" r:id="rId25"/>
    <p:sldId id="595" r:id="rId26"/>
    <p:sldId id="596" r:id="rId27"/>
    <p:sldId id="601" r:id="rId28"/>
    <p:sldId id="605" r:id="rId29"/>
    <p:sldId id="606" r:id="rId30"/>
    <p:sldId id="607" r:id="rId31"/>
    <p:sldId id="608" r:id="rId32"/>
    <p:sldId id="609" r:id="rId33"/>
    <p:sldId id="610" r:id="rId34"/>
    <p:sldId id="611" r:id="rId35"/>
    <p:sldId id="612" r:id="rId36"/>
    <p:sldId id="602" r:id="rId37"/>
    <p:sldId id="613" r:id="rId38"/>
    <p:sldId id="603" r:id="rId39"/>
    <p:sldId id="642" r:id="rId40"/>
    <p:sldId id="604" r:id="rId41"/>
    <p:sldId id="451" r:id="rId42"/>
    <p:sldId id="558" r:id="rId43"/>
    <p:sldId id="633" r:id="rId44"/>
    <p:sldId id="632" r:id="rId45"/>
    <p:sldId id="576" r:id="rId46"/>
    <p:sldId id="647"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14" autoAdjust="0"/>
    <p:restoredTop sz="89411" autoAdjust="0"/>
  </p:normalViewPr>
  <p:slideViewPr>
    <p:cSldViewPr>
      <p:cViewPr varScale="1">
        <p:scale>
          <a:sx n="68" d="100"/>
          <a:sy n="68" d="100"/>
        </p:scale>
        <p:origin x="1832" y="2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8/3/22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1. Only the points lying in these 2 red squares  are relevant as far as </a:t>
                </a:r>
                <a14:m>
                  <m:oMath xmlns:m="http://schemas.openxmlformats.org/officeDocument/2006/math">
                    <m:r>
                      <a:rPr lang="en-US" sz="1200" b="1" i="1" smtClean="0">
                        <a:solidFill>
                          <a:schemeClr val="tx1"/>
                        </a:solidFill>
                        <a:latin typeface="Cambria Math"/>
                      </a:rPr>
                      <m:t>𝒑</m:t>
                    </m:r>
                  </m:oMath>
                </a14:m>
                <a:r>
                  <a:rPr lang="en-US" sz="1200" dirty="0">
                    <a:solidFill>
                      <a:schemeClr val="tx1"/>
                    </a:solidFill>
                  </a:rPr>
                  <a:t>  is concerned.</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2. Time to use Hint</a:t>
                </a:r>
                <a:r>
                  <a:rPr lang="en-US" sz="1200" baseline="0" dirty="0">
                    <a:solidFill>
                      <a:schemeClr val="tx1"/>
                    </a:solidFill>
                  </a:rPr>
                  <a:t> 2</a:t>
                </a:r>
              </a:p>
              <a:p>
                <a:r>
                  <a:rPr lang="en-US" sz="1200" baseline="0" dirty="0">
                    <a:solidFill>
                      <a:schemeClr val="tx1"/>
                    </a:solidFill>
                  </a:rPr>
                  <a:t>3. </a:t>
                </a:r>
                <a:r>
                  <a:rPr lang="en-US" sz="1200" dirty="0"/>
                  <a:t>Surely not more than 8.</a:t>
                </a:r>
              </a:p>
              <a:p>
                <a:r>
                  <a:rPr lang="en-US" sz="1200" dirty="0">
                    <a:solidFill>
                      <a:schemeClr val="tx1"/>
                    </a:solidFill>
                  </a:rPr>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1.</a:t>
                </a:r>
                <a:r>
                  <a:rPr lang="en-US" sz="1200" baseline="0" dirty="0">
                    <a:solidFill>
                      <a:schemeClr val="tx1"/>
                    </a:solidFill>
                  </a:rPr>
                  <a:t> </a:t>
                </a:r>
                <a:r>
                  <a:rPr lang="en-US" sz="1200" dirty="0">
                    <a:solidFill>
                      <a:schemeClr val="tx1"/>
                    </a:solidFill>
                  </a:rPr>
                  <a:t>How to find the points in these red square for point </a:t>
                </a:r>
                <a14:m>
                  <m:oMath xmlns:m="http://schemas.openxmlformats.org/officeDocument/2006/math">
                    <m:r>
                      <a:rPr lang="en-US" sz="1200" b="1" i="1" smtClean="0">
                        <a:solidFill>
                          <a:schemeClr val="tx1"/>
                        </a:solidFill>
                        <a:latin typeface="Cambria Math"/>
                      </a:rPr>
                      <m:t>𝒑</m:t>
                    </m:r>
                    <m:r>
                      <a:rPr lang="en-US" sz="1200" b="0" i="0" smtClean="0">
                        <a:solidFill>
                          <a:schemeClr val="tx1"/>
                        </a:solidFill>
                        <a:latin typeface="Cambria Math"/>
                      </a:rPr>
                      <m:t> </m:t>
                    </m:r>
                  </m:oMath>
                </a14:m>
                <a:r>
                  <a:rPr lang="en-US" sz="1200" dirty="0">
                    <a:solidFill>
                      <a:schemeClr val="tx1"/>
                    </a:solidFill>
                  </a:rPr>
                  <a:t>?</a:t>
                </a:r>
              </a:p>
              <a:p>
                <a:endParaRPr lang="en-US" sz="1200" dirty="0">
                  <a:solidFill>
                    <a:schemeClr val="tx1"/>
                  </a:solidFill>
                </a:endParaRPr>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1. Only the points lying in these 2 red squares  are relevant as far as </a:t>
                </a:r>
                <a:r>
                  <a:rPr lang="en-US" sz="1200" b="1" i="0" smtClean="0">
                    <a:solidFill>
                      <a:schemeClr val="tx1"/>
                    </a:solidFill>
                    <a:latin typeface="Cambria Math"/>
                  </a:rPr>
                  <a:t>𝒑</a:t>
                </a:r>
                <a:r>
                  <a:rPr lang="en-US" sz="1200" dirty="0">
                    <a:solidFill>
                      <a:schemeClr val="tx1"/>
                    </a:solidFill>
                  </a:rPr>
                  <a:t>  is concerned</a:t>
                </a:r>
                <a:r>
                  <a:rPr lang="en-US" sz="1200" dirty="0" smtClean="0">
                    <a:solidFill>
                      <a:schemeClr val="tx1"/>
                    </a:solidFill>
                  </a:rPr>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2. Time to use Hint</a:t>
                </a:r>
                <a:r>
                  <a:rPr lang="en-US" sz="1200" baseline="0" dirty="0" smtClean="0">
                    <a:solidFill>
                      <a:schemeClr val="tx1"/>
                    </a:solidFill>
                  </a:rPr>
                  <a:t> 1.</a:t>
                </a:r>
              </a:p>
              <a:p>
                <a:r>
                  <a:rPr lang="en-US" sz="1200" baseline="0" dirty="0" smtClean="0">
                    <a:solidFill>
                      <a:schemeClr val="tx1"/>
                    </a:solidFill>
                  </a:rPr>
                  <a:t>3. </a:t>
                </a:r>
                <a:r>
                  <a:rPr lang="en-US" sz="1200" dirty="0" smtClean="0"/>
                  <a:t>Surely not more than 8.</a:t>
                </a:r>
              </a:p>
              <a:p>
                <a:r>
                  <a:rPr lang="en-US" sz="1200" dirty="0" smtClean="0">
                    <a:solidFill>
                      <a:schemeClr val="tx1"/>
                    </a:solidFill>
                  </a:rPr>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1.</a:t>
                </a:r>
                <a:r>
                  <a:rPr lang="en-US" sz="1200" baseline="0" dirty="0" smtClean="0">
                    <a:solidFill>
                      <a:schemeClr val="tx1"/>
                    </a:solidFill>
                  </a:rPr>
                  <a:t> </a:t>
                </a:r>
                <a:r>
                  <a:rPr lang="en-US" sz="1200" dirty="0" smtClean="0">
                    <a:solidFill>
                      <a:schemeClr val="tx1"/>
                    </a:solidFill>
                  </a:rPr>
                  <a:t>How to find the points in these red square for point </a:t>
                </a:r>
                <a:r>
                  <a:rPr lang="en-US" sz="1200" b="1" i="0" smtClean="0">
                    <a:solidFill>
                      <a:schemeClr val="tx1"/>
                    </a:solidFill>
                    <a:latin typeface="Cambria Math"/>
                  </a:rPr>
                  <a:t>𝒑</a:t>
                </a:r>
                <a:r>
                  <a:rPr lang="en-US" sz="1200" b="0" i="0" smtClean="0">
                    <a:solidFill>
                      <a:schemeClr val="tx1"/>
                    </a:solidFill>
                    <a:latin typeface="Cambria Math"/>
                  </a:rPr>
                  <a:t> </a:t>
                </a:r>
                <a:r>
                  <a:rPr lang="en-US" sz="1200" dirty="0">
                    <a:solidFill>
                      <a:schemeClr val="tx1"/>
                    </a:solidFill>
                  </a:rPr>
                  <a:t>?</a:t>
                </a:r>
              </a:p>
              <a:p>
                <a:endParaRPr lang="en-US" sz="1200" dirty="0">
                  <a:solidFill>
                    <a:schemeClr val="tx1"/>
                  </a:solidFill>
                </a:endParaRPr>
              </a:p>
              <a:p>
                <a:endParaRPr lang="en-US" dirty="0"/>
              </a:p>
            </p:txBody>
          </p:sp>
        </mc:Fallback>
      </mc:AlternateContent>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9</a:t>
            </a:fld>
            <a:endParaRPr lang="en-US"/>
          </a:p>
        </p:txBody>
      </p:sp>
    </p:spTree>
    <p:extLst>
      <p:ext uri="{BB962C8B-B14F-4D97-AF65-F5344CB8AC3E}">
        <p14:creationId xmlns:p14="http://schemas.microsoft.com/office/powerpoint/2010/main" val="2051315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For example, it is worth sorting an array only if there are going to be many search queries on it.</a:t>
            </a:r>
          </a:p>
          <a:p>
            <a:pPr marL="0" indent="0">
              <a:buNone/>
            </a:pPr>
            <a:endParaRPr lang="en-US" sz="1200" dirty="0"/>
          </a:p>
          <a:p>
            <a:pPr marL="0" indent="0">
              <a:buNone/>
            </a:pPr>
            <a:r>
              <a:rPr lang="en-US" sz="1200" dirty="0"/>
              <a:t>Let us see if you can use this principle to</a:t>
            </a:r>
            <a:r>
              <a:rPr lang="en-US" sz="1200" baseline="0" dirty="0"/>
              <a:t> solve this problem.</a:t>
            </a:r>
            <a:endParaRPr lang="en-US" sz="1200" dirty="0"/>
          </a:p>
          <a:p>
            <a:endParaRPr lang="en-US" sz="1200" dirty="0"/>
          </a:p>
          <a:p>
            <a:endParaRPr lang="en-US" dirty="0"/>
          </a:p>
        </p:txBody>
      </p:sp>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11</a:t>
            </a:fld>
            <a:endParaRPr lang="en-US"/>
          </a:p>
        </p:txBody>
      </p:sp>
    </p:spTree>
    <p:extLst>
      <p:ext uri="{BB962C8B-B14F-4D97-AF65-F5344CB8AC3E}">
        <p14:creationId xmlns:p14="http://schemas.microsoft.com/office/powerpoint/2010/main" val="1497683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a:solidFill>
                <a:schemeClr val="tx1"/>
              </a:solidFill>
            </a:endParaRPr>
          </a:p>
          <a:p>
            <a:endParaRPr lang="en-US" dirty="0"/>
          </a:p>
        </p:txBody>
      </p:sp>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12</a:t>
            </a:fld>
            <a:endParaRPr lang="en-US"/>
          </a:p>
        </p:txBody>
      </p:sp>
    </p:spTree>
    <p:extLst>
      <p:ext uri="{BB962C8B-B14F-4D97-AF65-F5344CB8AC3E}">
        <p14:creationId xmlns:p14="http://schemas.microsoft.com/office/powerpoint/2010/main" val="128362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sz="1200" dirty="0">
                <a:solidFill>
                  <a:schemeClr val="tx1"/>
                </a:solidFill>
              </a:rPr>
              <a:t>For each point in one strip, we need to find distance to points </a:t>
            </a:r>
          </a:p>
          <a:p>
            <a:pPr marL="0" indent="0" algn="l">
              <a:buNone/>
            </a:pPr>
            <a:r>
              <a:rPr lang="en-US" sz="1200" dirty="0">
                <a:solidFill>
                  <a:schemeClr val="tx1"/>
                </a:solidFill>
              </a:rPr>
              <a:t>       in the </a:t>
            </a:r>
            <a:r>
              <a:rPr lang="en-US" sz="1200" b="1" dirty="0">
                <a:solidFill>
                  <a:schemeClr val="tx1"/>
                </a:solidFill>
              </a:rPr>
              <a:t>upper</a:t>
            </a:r>
            <a:r>
              <a:rPr lang="en-US" sz="1200" dirty="0">
                <a:solidFill>
                  <a:schemeClr val="tx1"/>
                </a:solidFill>
              </a:rPr>
              <a:t> red- square in the other strip.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2.   How to do it  efficiently using the fact that the strips  are sorted ?</a:t>
            </a:r>
          </a:p>
          <a:p>
            <a:pPr marL="0" indent="0" algn="l">
              <a:buNone/>
            </a:pPr>
            <a:endParaRPr lang="en-US" sz="1200" dirty="0">
              <a:solidFill>
                <a:schemeClr val="tx1"/>
              </a:solidFill>
            </a:endParaRPr>
          </a:p>
          <a:p>
            <a:endParaRPr lang="en-US" dirty="0"/>
          </a:p>
        </p:txBody>
      </p:sp>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15</a:t>
            </a:fld>
            <a:endParaRPr lang="en-US"/>
          </a:p>
        </p:txBody>
      </p:sp>
    </p:spTree>
    <p:extLst>
      <p:ext uri="{BB962C8B-B14F-4D97-AF65-F5344CB8AC3E}">
        <p14:creationId xmlns:p14="http://schemas.microsoft.com/office/powerpoint/2010/main" val="903525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merge sort, the two recursive calls return sorted lists.</a:t>
            </a:r>
          </a:p>
          <a:p>
            <a:pPr>
              <a:buFont typeface="Wingdings"/>
              <a:buChar char="è"/>
            </a:pPr>
            <a:r>
              <a:rPr lang="en-US" sz="1200" dirty="0">
                <a:sym typeface="Wingdings" pitchFamily="2" charset="2"/>
              </a:rPr>
              <a:t>So creating the sorted list requires only </a:t>
            </a:r>
            <a:r>
              <a:rPr lang="en-US" sz="1200" b="1" dirty="0">
                <a:sym typeface="Wingdings" pitchFamily="2" charset="2"/>
              </a:rPr>
              <a:t>merging</a:t>
            </a:r>
            <a:r>
              <a:rPr lang="en-US" sz="1200" dirty="0">
                <a:sym typeface="Wingdings" pitchFamily="2" charset="2"/>
              </a:rPr>
              <a:t> them. </a:t>
            </a:r>
          </a:p>
          <a:p>
            <a:endParaRPr lang="en-US" dirty="0"/>
          </a:p>
        </p:txBody>
      </p:sp>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19</a:t>
            </a:fld>
            <a:endParaRPr lang="en-US"/>
          </a:p>
        </p:txBody>
      </p:sp>
    </p:spTree>
    <p:extLst>
      <p:ext uri="{BB962C8B-B14F-4D97-AF65-F5344CB8AC3E}">
        <p14:creationId xmlns:p14="http://schemas.microsoft.com/office/powerpoint/2010/main" val="2137926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t>If </a:t>
                </a:r>
                <a14:m>
                  <m:oMath xmlns:m="http://schemas.openxmlformats.org/officeDocument/2006/math">
                    <m:sSub>
                      <m:sSubPr>
                        <m:ctrlPr>
                          <a:rPr lang="en-US" sz="1200" i="1">
                            <a:latin typeface="Cambria Math" panose="02040503050406030204" pitchFamily="18" charset="0"/>
                          </a:rPr>
                        </m:ctrlPr>
                      </m:sSubPr>
                      <m:e>
                        <m:r>
                          <a:rPr lang="en-US" sz="1200" i="1">
                            <a:latin typeface="Cambria Math"/>
                          </a:rPr>
                          <m:t>𝑃</m:t>
                        </m:r>
                      </m:e>
                      <m:sub>
                        <m:r>
                          <a:rPr lang="en-US" sz="1200" i="1">
                            <a:latin typeface="Cambria Math"/>
                          </a:rPr>
                          <m:t>𝐿</m:t>
                        </m:r>
                      </m:sub>
                    </m:sSub>
                  </m:oMath>
                </a14:m>
                <a:r>
                  <a:rPr lang="en-US" sz="1200" dirty="0"/>
                  <a:t> and </a:t>
                </a:r>
                <a14:m>
                  <m:oMath xmlns:m="http://schemas.openxmlformats.org/officeDocument/2006/math">
                    <m:sSub>
                      <m:sSubPr>
                        <m:ctrlPr>
                          <a:rPr lang="en-US" sz="1200" i="1">
                            <a:latin typeface="Cambria Math" panose="02040503050406030204" pitchFamily="18" charset="0"/>
                          </a:rPr>
                        </m:ctrlPr>
                      </m:sSubPr>
                      <m:e>
                        <m:r>
                          <a:rPr lang="en-US" sz="1200" i="1">
                            <a:latin typeface="Cambria Math"/>
                          </a:rPr>
                          <m:t>𝑃</m:t>
                        </m:r>
                      </m:e>
                      <m:sub>
                        <m:r>
                          <a:rPr lang="en-US" sz="1200" b="0" i="1" smtClean="0">
                            <a:latin typeface="Cambria Math"/>
                          </a:rPr>
                          <m:t>𝑅</m:t>
                        </m:r>
                      </m:sub>
                    </m:sSub>
                  </m:oMath>
                </a14:m>
                <a:r>
                  <a:rPr lang="en-US" sz="1200" dirty="0"/>
                  <a:t> are sorted according to y-coordinate,</a:t>
                </a:r>
              </a:p>
              <a:p>
                <a:pPr marL="285750" indent="-285750">
                  <a:buFont typeface="Arial" pitchFamily="34" charset="0"/>
                  <a:buChar char="•"/>
                </a:pPr>
                <a:r>
                  <a:rPr lang="en-US" sz="1200" dirty="0"/>
                  <a:t>Getting the strips sorted according to y-coordinate</a:t>
                </a:r>
              </a:p>
              <a:p>
                <a:pPr marL="285750" indent="-285750">
                  <a:buFont typeface="Arial" pitchFamily="34" charset="0"/>
                  <a:buChar char="•"/>
                </a:pPr>
                <a:r>
                  <a:rPr lang="en-US" sz="1200" dirty="0"/>
                  <a:t>Getting </a:t>
                </a:r>
                <a14:m>
                  <m:oMath xmlns:m="http://schemas.openxmlformats.org/officeDocument/2006/math">
                    <m:r>
                      <a:rPr lang="en-US" sz="1200" i="1">
                        <a:latin typeface="Cambria Math"/>
                      </a:rPr>
                      <m:t>𝑃</m:t>
                    </m:r>
                    <m:r>
                      <a:rPr lang="en-US" sz="1200" i="1">
                        <a:latin typeface="Cambria Math"/>
                      </a:rPr>
                      <m:t> </m:t>
                    </m:r>
                  </m:oMath>
                </a14:m>
                <a:r>
                  <a:rPr lang="en-US" sz="1200" dirty="0"/>
                  <a:t>sorted by merging them</a:t>
                </a:r>
              </a:p>
              <a:p>
                <a:r>
                  <a:rPr lang="en-US" sz="1200" dirty="0"/>
                  <a:t>takes </a:t>
                </a:r>
                <a:r>
                  <a:rPr lang="en-US" sz="1200" b="1" i="1" dirty="0"/>
                  <a:t>O</a:t>
                </a:r>
                <a:r>
                  <a:rPr lang="en-US" sz="1200" dirty="0"/>
                  <a:t>(</a:t>
                </a:r>
                <a14:m>
                  <m:oMath xmlns:m="http://schemas.openxmlformats.org/officeDocument/2006/math">
                    <m:r>
                      <a:rPr lang="en-US" sz="1200" i="1">
                        <a:solidFill>
                          <a:srgbClr val="0070C0"/>
                        </a:solidFill>
                        <a:latin typeface="Cambria Math"/>
                      </a:rPr>
                      <m:t>𝑛</m:t>
                    </m:r>
                  </m:oMath>
                </a14:m>
                <a:r>
                  <a:rPr lang="en-US" sz="1200" dirty="0"/>
                  <a:t>)  time. </a:t>
                </a:r>
                <a:r>
                  <a:rPr lang="en-US" sz="1200" dirty="0">
                    <a:sym typeface="Wingdings" pitchFamily="2" charset="2"/>
                  </a:rPr>
                  <a:t></a:t>
                </a:r>
              </a:p>
              <a:p>
                <a:endParaRPr lang="en-US" sz="1200" dirty="0">
                  <a:sym typeface="Wingdings" pitchFamily="2" charset="2"/>
                </a:endParaRPr>
              </a:p>
              <a:p>
                <a:endParaRPr lang="en-US" dirty="0"/>
              </a:p>
            </p:txBody>
          </p:sp>
        </mc:Choice>
        <mc:Fallback xmlns="">
          <p:sp>
            <p:nvSpPr>
              <p:cNvPr id="3" name="Notes Placeholder 2"/>
              <p:cNvSpPr>
                <a:spLocks noGrp="1"/>
              </p:cNvSpPr>
              <p:nvPr>
                <p:ph type="body" idx="1"/>
              </p:nvPr>
            </p:nvSpPr>
            <p:spPr/>
            <p:txBody>
              <a:bodyPr/>
              <a:lstStyle/>
              <a:p>
                <a:r>
                  <a:rPr lang="en-US" sz="1200" dirty="0" smtClean="0"/>
                  <a:t>If </a:t>
                </a:r>
                <a:r>
                  <a:rPr lang="en-US" sz="1200" i="0">
                    <a:latin typeface="Cambria Math"/>
                  </a:rPr>
                  <a:t>𝑃</a:t>
                </a:r>
                <a:r>
                  <a:rPr lang="en-US" sz="1200" i="0">
                    <a:latin typeface="Cambria Math" panose="02040503050406030204" pitchFamily="18" charset="0"/>
                  </a:rPr>
                  <a:t>_</a:t>
                </a:r>
                <a:r>
                  <a:rPr lang="en-US" sz="1200" i="0">
                    <a:latin typeface="Cambria Math"/>
                  </a:rPr>
                  <a:t>𝐿</a:t>
                </a:r>
                <a:r>
                  <a:rPr lang="en-US" sz="1200" dirty="0"/>
                  <a:t> and </a:t>
                </a:r>
                <a:r>
                  <a:rPr lang="en-US" sz="1200" i="0">
                    <a:latin typeface="Cambria Math"/>
                  </a:rPr>
                  <a:t>𝑃</a:t>
                </a:r>
                <a:r>
                  <a:rPr lang="en-US" sz="1200" i="0">
                    <a:latin typeface="Cambria Math" panose="02040503050406030204" pitchFamily="18" charset="0"/>
                  </a:rPr>
                  <a:t>_</a:t>
                </a:r>
                <a:r>
                  <a:rPr lang="en-US" sz="1200" b="0" i="0" smtClean="0">
                    <a:latin typeface="Cambria Math"/>
                  </a:rPr>
                  <a:t>𝑅</a:t>
                </a:r>
                <a:r>
                  <a:rPr lang="en-US" sz="1200" dirty="0"/>
                  <a:t> are sorted according to y-coordinate,</a:t>
                </a:r>
              </a:p>
              <a:p>
                <a:pPr marL="285750" indent="-285750">
                  <a:buFont typeface="Arial" pitchFamily="34" charset="0"/>
                  <a:buChar char="•"/>
                </a:pPr>
                <a:r>
                  <a:rPr lang="en-US" sz="1200" dirty="0"/>
                  <a:t>Getting the strips sorted according to y-coordinate</a:t>
                </a:r>
              </a:p>
              <a:p>
                <a:pPr marL="285750" indent="-285750">
                  <a:buFont typeface="Arial" pitchFamily="34" charset="0"/>
                  <a:buChar char="•"/>
                </a:pPr>
                <a:r>
                  <a:rPr lang="en-US" sz="1200" dirty="0"/>
                  <a:t>Getting </a:t>
                </a:r>
                <a:r>
                  <a:rPr lang="en-US" sz="1200" i="0">
                    <a:latin typeface="Cambria Math"/>
                  </a:rPr>
                  <a:t>𝑃 </a:t>
                </a:r>
                <a:r>
                  <a:rPr lang="en-US" sz="1200" dirty="0"/>
                  <a:t>sorted by merging them</a:t>
                </a:r>
              </a:p>
              <a:p>
                <a:r>
                  <a:rPr lang="en-US" sz="1200" dirty="0"/>
                  <a:t>takes </a:t>
                </a:r>
                <a:r>
                  <a:rPr lang="en-US" sz="1200" b="1" i="1" dirty="0"/>
                  <a:t>O</a:t>
                </a:r>
                <a:r>
                  <a:rPr lang="en-US" sz="1200" dirty="0"/>
                  <a:t>(</a:t>
                </a:r>
                <a:r>
                  <a:rPr lang="en-US" sz="1200" i="0">
                    <a:solidFill>
                      <a:srgbClr val="0070C0"/>
                    </a:solidFill>
                    <a:latin typeface="Cambria Math"/>
                  </a:rPr>
                  <a:t>𝑛</a:t>
                </a:r>
                <a:r>
                  <a:rPr lang="en-US" sz="1200" dirty="0"/>
                  <a:t>)  time. </a:t>
                </a:r>
                <a:r>
                  <a:rPr lang="en-US" sz="1200" dirty="0">
                    <a:sym typeface="Wingdings" pitchFamily="2" charset="2"/>
                  </a:rPr>
                  <a:t></a:t>
                </a:r>
              </a:p>
              <a:p>
                <a:endParaRPr lang="en-US" sz="1200" dirty="0">
                  <a:sym typeface="Wingdings" pitchFamily="2" charset="2"/>
                </a:endParaRPr>
              </a:p>
              <a:p>
                <a:endParaRPr lang="en-US" dirty="0"/>
              </a:p>
            </p:txBody>
          </p:sp>
        </mc:Fallback>
      </mc:AlternateContent>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20</a:t>
            </a:fld>
            <a:endParaRPr lang="en-US"/>
          </a:p>
        </p:txBody>
      </p:sp>
    </p:spTree>
    <p:extLst>
      <p:ext uri="{BB962C8B-B14F-4D97-AF65-F5344CB8AC3E}">
        <p14:creationId xmlns:p14="http://schemas.microsoft.com/office/powerpoint/2010/main" val="267881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41E3B87-0EAF-4D3F-A8FE-4D644E3BA938}" type="datetime1">
              <a:rPr lang="en-US"/>
              <a:pPr>
                <a:defRPr/>
              </a:pPr>
              <a:t>8/3/22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177C87-4399-4169-8EAA-A2FF838D2DBE}" type="slidenum">
              <a:rPr lang="en-US"/>
              <a:pPr>
                <a:defRPr/>
              </a:pPr>
              <a:t>‹#›</a:t>
            </a:fld>
            <a:endParaRPr lang="en-US"/>
          </a:p>
        </p:txBody>
      </p:sp>
    </p:spTree>
    <p:extLst>
      <p:ext uri="{BB962C8B-B14F-4D97-AF65-F5344CB8AC3E}">
        <p14:creationId xmlns:p14="http://schemas.microsoft.com/office/powerpoint/2010/main" val="88892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311F363-266E-4B39-9664-0E5F96917999}" type="datetime1">
              <a:rPr lang="en-US"/>
              <a:pPr>
                <a:defRPr/>
              </a:pPr>
              <a:t>8/3/22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8759C-6D63-4A5B-8A92-29BD5C9DCC87}" type="slidenum">
              <a:rPr lang="en-US"/>
              <a:pPr>
                <a:defRPr/>
              </a:pPr>
              <a:t>‹#›</a:t>
            </a:fld>
            <a:endParaRPr lang="en-US"/>
          </a:p>
        </p:txBody>
      </p:sp>
    </p:spTree>
    <p:extLst>
      <p:ext uri="{BB962C8B-B14F-4D97-AF65-F5344CB8AC3E}">
        <p14:creationId xmlns:p14="http://schemas.microsoft.com/office/powerpoint/2010/main" val="30833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4A32EBB-5C32-49A2-ADCD-F3C86202F8FA}" type="datetime1">
              <a:rPr lang="en-US"/>
              <a:pPr>
                <a:defRPr/>
              </a:pPr>
              <a:t>8/3/22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E1702-FB5B-4ADB-8DA9-1EFEE2FCFD17}" type="slidenum">
              <a:rPr lang="en-US"/>
              <a:pPr>
                <a:defRPr/>
              </a:pPr>
              <a:t>‹#›</a:t>
            </a:fld>
            <a:endParaRPr lang="en-US"/>
          </a:p>
        </p:txBody>
      </p:sp>
    </p:spTree>
    <p:extLst>
      <p:ext uri="{BB962C8B-B14F-4D97-AF65-F5344CB8AC3E}">
        <p14:creationId xmlns:p14="http://schemas.microsoft.com/office/powerpoint/2010/main" val="306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8E9C23F-070E-4955-A2E9-D262826D12BE}" type="datetime1">
              <a:rPr lang="en-US"/>
              <a:pPr>
                <a:defRPr/>
              </a:pPr>
              <a:t>8/3/22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3F34-CCFE-4664-990B-25D48250FF76}" type="slidenum">
              <a:rPr lang="en-US"/>
              <a:pPr>
                <a:defRPr/>
              </a:pPr>
              <a:t>‹#›</a:t>
            </a:fld>
            <a:endParaRPr lang="en-US"/>
          </a:p>
        </p:txBody>
      </p:sp>
    </p:spTree>
    <p:extLst>
      <p:ext uri="{BB962C8B-B14F-4D97-AF65-F5344CB8AC3E}">
        <p14:creationId xmlns:p14="http://schemas.microsoft.com/office/powerpoint/2010/main" val="41110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D811857-66C0-437E-ACBA-BF7BCE55233B}" type="datetime1">
              <a:rPr lang="en-US"/>
              <a:pPr>
                <a:defRPr/>
              </a:pPr>
              <a:t>8/3/22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2E9ED8-BBDD-47A1-9C62-8C7F2ACFBD70}" type="slidenum">
              <a:rPr lang="en-US"/>
              <a:pPr>
                <a:defRPr/>
              </a:pPr>
              <a:t>‹#›</a:t>
            </a:fld>
            <a:endParaRPr lang="en-US"/>
          </a:p>
        </p:txBody>
      </p:sp>
    </p:spTree>
    <p:extLst>
      <p:ext uri="{BB962C8B-B14F-4D97-AF65-F5344CB8AC3E}">
        <p14:creationId xmlns:p14="http://schemas.microsoft.com/office/powerpoint/2010/main" val="370413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257FB79-49E0-495C-87BE-B2A1C6E0B2F0}" type="datetime1">
              <a:rPr lang="en-US"/>
              <a:pPr>
                <a:defRPr/>
              </a:pPr>
              <a:t>8/3/22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327573-F1C1-4830-B7EC-9EBDAFC3F16D}" type="slidenum">
              <a:rPr lang="en-US"/>
              <a:pPr>
                <a:defRPr/>
              </a:pPr>
              <a:t>‹#›</a:t>
            </a:fld>
            <a:endParaRPr lang="en-US"/>
          </a:p>
        </p:txBody>
      </p:sp>
    </p:spTree>
    <p:extLst>
      <p:ext uri="{BB962C8B-B14F-4D97-AF65-F5344CB8AC3E}">
        <p14:creationId xmlns:p14="http://schemas.microsoft.com/office/powerpoint/2010/main" val="24568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5E181FA-412A-4421-9246-D21324FE2C44}" type="datetime1">
              <a:rPr lang="en-US"/>
              <a:pPr>
                <a:defRPr/>
              </a:pPr>
              <a:t>8/3/22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8461BB-7A72-48FB-85BD-B2543F198267}" type="slidenum">
              <a:rPr lang="en-US"/>
              <a:pPr>
                <a:defRPr/>
              </a:pPr>
              <a:t>‹#›</a:t>
            </a:fld>
            <a:endParaRPr lang="en-US"/>
          </a:p>
        </p:txBody>
      </p:sp>
    </p:spTree>
    <p:extLst>
      <p:ext uri="{BB962C8B-B14F-4D97-AF65-F5344CB8AC3E}">
        <p14:creationId xmlns:p14="http://schemas.microsoft.com/office/powerpoint/2010/main" val="354411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A86A6B7-3376-42F2-8702-2D1FCF5FB182}" type="datetime1">
              <a:rPr lang="en-US"/>
              <a:pPr>
                <a:defRPr/>
              </a:pPr>
              <a:t>8/3/22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696056-B04C-48AB-8C53-BBF1FF11CC18}" type="slidenum">
              <a:rPr lang="en-US"/>
              <a:pPr>
                <a:defRPr/>
              </a:pPr>
              <a:t>‹#›</a:t>
            </a:fld>
            <a:endParaRPr lang="en-US"/>
          </a:p>
        </p:txBody>
      </p:sp>
    </p:spTree>
    <p:extLst>
      <p:ext uri="{BB962C8B-B14F-4D97-AF65-F5344CB8AC3E}">
        <p14:creationId xmlns:p14="http://schemas.microsoft.com/office/powerpoint/2010/main" val="34774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036330-39E0-4348-93D8-084D75D931AB}" type="datetime1">
              <a:rPr lang="en-US"/>
              <a:pPr>
                <a:defRPr/>
              </a:pPr>
              <a:t>8/3/22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A7131A-5F98-4DE9-B58E-5AC46F8F2B76}" type="slidenum">
              <a:rPr lang="en-US"/>
              <a:pPr>
                <a:defRPr/>
              </a:pPr>
              <a:t>‹#›</a:t>
            </a:fld>
            <a:endParaRPr lang="en-US"/>
          </a:p>
        </p:txBody>
      </p:sp>
    </p:spTree>
    <p:extLst>
      <p:ext uri="{BB962C8B-B14F-4D97-AF65-F5344CB8AC3E}">
        <p14:creationId xmlns:p14="http://schemas.microsoft.com/office/powerpoint/2010/main" val="2888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E380A-2B94-4740-AAA2-00B55E91136B}" type="datetime1">
              <a:rPr lang="en-US"/>
              <a:pPr>
                <a:defRPr/>
              </a:pPr>
              <a:t>8/3/22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2E9EF9-6F51-43C7-88C5-01DDD3A549F6}" type="slidenum">
              <a:rPr lang="en-US"/>
              <a:pPr>
                <a:defRPr/>
              </a:pPr>
              <a:t>‹#›</a:t>
            </a:fld>
            <a:endParaRPr lang="en-US"/>
          </a:p>
        </p:txBody>
      </p:sp>
    </p:spTree>
    <p:extLst>
      <p:ext uri="{BB962C8B-B14F-4D97-AF65-F5344CB8AC3E}">
        <p14:creationId xmlns:p14="http://schemas.microsoft.com/office/powerpoint/2010/main" val="40335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21CF8B-C8E2-441C-9E33-F2F799897A47}" type="datetime1">
              <a:rPr lang="en-US"/>
              <a:pPr>
                <a:defRPr/>
              </a:pPr>
              <a:t>8/3/22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CFE0-7502-4E07-8F32-3833EEC262E1}" type="slidenum">
              <a:rPr lang="en-US"/>
              <a:pPr>
                <a:defRPr/>
              </a:pPr>
              <a:t>‹#›</a:t>
            </a:fld>
            <a:endParaRPr lang="en-US"/>
          </a:p>
        </p:txBody>
      </p:sp>
    </p:spTree>
    <p:extLst>
      <p:ext uri="{BB962C8B-B14F-4D97-AF65-F5344CB8AC3E}">
        <p14:creationId xmlns:p14="http://schemas.microsoft.com/office/powerpoint/2010/main" val="20084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24DF6E-159B-4851-B8CD-5F6A63451708}" type="datetime1">
              <a:rPr lang="en-US"/>
              <a:pPr>
                <a:defRPr/>
              </a:pPr>
              <a:t>8/3/22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B7F3E5-79B2-43C4-81B5-7811AF160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19.png"/><Relationship Id="rId18" Type="http://schemas.openxmlformats.org/officeDocument/2006/relationships/image" Target="../media/image23.png"/><Relationship Id="rId3" Type="http://schemas.openxmlformats.org/officeDocument/2006/relationships/notesSlide" Target="../notesSlides/notesSlide3.xml"/><Relationship Id="rId12" Type="http://schemas.openxmlformats.org/officeDocument/2006/relationships/image" Target="../media/image71.png"/><Relationship Id="rId17" Type="http://schemas.openxmlformats.org/officeDocument/2006/relationships/image" Target="../media/image22.png"/><Relationship Id="rId7" Type="http://schemas.openxmlformats.org/officeDocument/2006/relationships/image" Target="../media/image221.png"/><Relationship Id="rId2" Type="http://schemas.openxmlformats.org/officeDocument/2006/relationships/slideLayout" Target="../slideLayouts/slideLayout2.xml"/><Relationship Id="rId16" Type="http://schemas.openxmlformats.org/officeDocument/2006/relationships/image" Target="../media/image140.png"/><Relationship Id="rId20" Type="http://schemas.openxmlformats.org/officeDocument/2006/relationships/image" Target="../media/image180.png"/><Relationship Id="rId1" Type="http://schemas.openxmlformats.org/officeDocument/2006/relationships/tags" Target="../tags/tag5.xml"/><Relationship Id="rId11" Type="http://schemas.openxmlformats.org/officeDocument/2006/relationships/image" Target="../media/image181.png"/><Relationship Id="rId6" Type="http://schemas.openxmlformats.org/officeDocument/2006/relationships/image" Target="../media/image81.png"/><Relationship Id="rId15" Type="http://schemas.openxmlformats.org/officeDocument/2006/relationships/image" Target="../media/image21.png"/><Relationship Id="rId10" Type="http://schemas.openxmlformats.org/officeDocument/2006/relationships/image" Target="../media/image161.png"/><Relationship Id="rId19" Type="http://schemas.openxmlformats.org/officeDocument/2006/relationships/image" Target="../media/image210.png"/><Relationship Id="rId9" Type="http://schemas.openxmlformats.org/officeDocument/2006/relationships/image" Target="../media/image100.png"/><Relationship Id="rId14" Type="http://schemas.openxmlformats.org/officeDocument/2006/relationships/image" Target="../media/image20.png"/></Relationships>
</file>

<file path=ppt/slides/_rels/slide13.xml.rels><?xml version="1.0" encoding="UTF-8" standalone="yes"?>
<Relationships xmlns="http://schemas.openxmlformats.org/package/2006/relationships"><Relationship Id="rId7" Type="http://schemas.openxmlformats.org/officeDocument/2006/relationships/image" Target="../media/image2400.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5.png"/><Relationship Id="rId5"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50.png"/><Relationship Id="rId5" Type="http://schemas.openxmlformats.org/officeDocument/2006/relationships/image" Target="../media/image2510.png"/></Relationships>
</file>

<file path=ppt/slides/_rels/slide15.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29.png"/><Relationship Id="rId3" Type="http://schemas.openxmlformats.org/officeDocument/2006/relationships/notesSlide" Target="../notesSlides/notesSlide4.xml"/><Relationship Id="rId7" Type="http://schemas.openxmlformats.org/officeDocument/2006/relationships/image" Target="../media/image900.png"/><Relationship Id="rId12"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40.png"/><Relationship Id="rId11" Type="http://schemas.openxmlformats.org/officeDocument/2006/relationships/image" Target="../media/image200.png"/><Relationship Id="rId15" Type="http://schemas.openxmlformats.org/officeDocument/2006/relationships/image" Target="../media/image320.png"/><Relationship Id="rId10" Type="http://schemas.openxmlformats.org/officeDocument/2006/relationships/image" Target="../media/image190.png"/><Relationship Id="rId9" Type="http://schemas.openxmlformats.org/officeDocument/2006/relationships/image" Target="../media/image160.png"/><Relationship Id="rId14" Type="http://schemas.openxmlformats.org/officeDocument/2006/relationships/image" Target="../media/image3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40.png"/><Relationship Id="rId5" Type="http://schemas.openxmlformats.org/officeDocument/2006/relationships/image" Target="../media/image330.png"/></Relationships>
</file>

<file path=ppt/slides/_rels/slide17.xml.rels><?xml version="1.0" encoding="UTF-8" standalone="yes"?>
<Relationships xmlns="http://schemas.openxmlformats.org/package/2006/relationships"><Relationship Id="rId8" Type="http://schemas.openxmlformats.org/officeDocument/2006/relationships/image" Target="../media/image160.png"/><Relationship Id="rId7"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900.png"/><Relationship Id="rId5" Type="http://schemas.openxmlformats.org/officeDocument/2006/relationships/image" Target="../media/image40.png"/><Relationship Id="rId10" Type="http://schemas.openxmlformats.org/officeDocument/2006/relationships/image" Target="../media/image26.png"/><Relationship Id="rId9" Type="http://schemas.openxmlformats.org/officeDocument/2006/relationships/image" Target="../media/image190.png"/></Relationships>
</file>

<file path=ppt/slides/_rels/slide18.xml.rels><?xml version="1.0" encoding="UTF-8" standalone="yes"?>
<Relationships xmlns="http://schemas.openxmlformats.org/package/2006/relationships"><Relationship Id="rId8" Type="http://schemas.openxmlformats.org/officeDocument/2006/relationships/image" Target="../media/image160.png"/><Relationship Id="rId7"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900.png"/><Relationship Id="rId5" Type="http://schemas.openxmlformats.org/officeDocument/2006/relationships/image" Target="../media/image40.png"/><Relationship Id="rId10" Type="http://schemas.openxmlformats.org/officeDocument/2006/relationships/image" Target="../media/image26.png"/><Relationship Id="rId9" Type="http://schemas.openxmlformats.org/officeDocument/2006/relationships/image" Target="../media/image19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notesSlide" Target="../notesSlides/notesSlide6.xml"/><Relationship Id="rId7" Type="http://schemas.openxmlformats.org/officeDocument/2006/relationships/image" Target="../media/image900.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40.png"/><Relationship Id="rId10" Type="http://schemas.openxmlformats.org/officeDocument/2006/relationships/image" Target="../media/image70.png"/><Relationship Id="rId9" Type="http://schemas.openxmlformats.org/officeDocument/2006/relationships/image" Target="../media/image60.png"/></Relationships>
</file>

<file path=ppt/slides/_rels/slide21.xml.rels><?xml version="1.0" encoding="UTF-8" standalone="yes"?>
<Relationships xmlns="http://schemas.openxmlformats.org/package/2006/relationships"><Relationship Id="rId7" Type="http://schemas.openxmlformats.org/officeDocument/2006/relationships/image" Target="../media/image130.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11.png"/><Relationship Id="rId5" Type="http://schemas.openxmlformats.org/officeDocument/2006/relationships/image" Target="../media/image131.png"/></Relationships>
</file>

<file path=ppt/slides/_rels/slide22.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26.xml.rels><?xml version="1.0" encoding="UTF-8" standalone="yes"?>
<Relationships xmlns="http://schemas.openxmlformats.org/package/2006/relationships"><Relationship Id="rId8" Type="http://schemas.openxmlformats.org/officeDocument/2006/relationships/image" Target="../media/image5.png"/><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7.png"/><Relationship Id="rId5" Type="http://schemas.openxmlformats.org/officeDocument/2006/relationships/image" Target="../media/image30.png"/><Relationship Id="rId9" Type="http://schemas.openxmlformats.org/officeDocument/2006/relationships/image" Target="../media/image40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710.png"/></Relationships>
</file>

<file path=ppt/slides/_rels/slide28.xml.rels><?xml version="1.0" encoding="UTF-8" standalone="yes"?>
<Relationships xmlns="http://schemas.openxmlformats.org/package/2006/relationships"><Relationship Id="rId7" Type="http://schemas.openxmlformats.org/officeDocument/2006/relationships/image" Target="../media/image700.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600.png"/><Relationship Id="rId5" Type="http://schemas.openxmlformats.org/officeDocument/2006/relationships/image" Target="../media/image40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400.png"/></Relationships>
</file>

<file path=ppt/slides/_rels/slide3.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110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9.png"/><Relationship Id="rId5" Type="http://schemas.openxmlformats.org/officeDocument/2006/relationships/image" Target="../media/image40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image" Target="../media/image8.png"/></Relationships>
</file>

<file path=ppt/slides/_rels/slide34.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10.png"/><Relationship Id="rId5" Type="http://schemas.openxmlformats.org/officeDocument/2006/relationships/image" Target="../media/image26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13.png"/><Relationship Id="rId5" Type="http://schemas.openxmlformats.org/officeDocument/2006/relationships/image" Target="../media/image12.png"/></Relationships>
</file>

<file path=ppt/slides/_rels/slide37.xml.rels><?xml version="1.0" encoding="UTF-8" standalone="yes"?>
<Relationships xmlns="http://schemas.openxmlformats.org/package/2006/relationships"><Relationship Id="rId8"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8.png"/><Relationship Id="rId5" Type="http://schemas.openxmlformats.org/officeDocument/2006/relationships/image" Target="../media/image15.png"/></Relationships>
</file>

<file path=ppt/slides/_rels/slide38.xml.rels><?xml version="1.0" encoding="UTF-8" standalone="yes"?>
<Relationships xmlns="http://schemas.openxmlformats.org/package/2006/relationships"><Relationship Id="rId8" Type="http://schemas.openxmlformats.org/officeDocument/2006/relationships/image" Target="../media/image16.png"/><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14.png"/><Relationship Id="rId10" Type="http://schemas.openxmlformats.org/officeDocument/2006/relationships/image" Target="../media/image13.png"/><Relationship Id="rId9" Type="http://schemas.openxmlformats.org/officeDocument/2006/relationships/image" Target="../media/image12.png"/></Relationships>
</file>

<file path=ppt/slides/_rels/slide39.xml.rels><?xml version="1.0" encoding="UTF-8" standalone="yes"?>
<Relationships xmlns="http://schemas.openxmlformats.org/package/2006/relationships"><Relationship Id="rId8" Type="http://schemas.openxmlformats.org/officeDocument/2006/relationships/image" Target="../media/image16.png"/><Relationship Id="rId7" Type="http://schemas.openxmlformats.org/officeDocument/2006/relationships/image" Target="../media/image8.pn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9.xml"/><Relationship Id="rId11" Type="http://schemas.openxmlformats.org/officeDocument/2006/relationships/image" Target="../media/image112.png"/><Relationship Id="rId10" Type="http://schemas.openxmlformats.org/officeDocument/2006/relationships/image" Target="../media/image13.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17.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 Id="rId6" Type="http://schemas.openxmlformats.org/officeDocument/2006/relationships/image" Target="../media/image192.png"/><Relationship Id="rId5" Type="http://schemas.openxmlformats.org/officeDocument/2006/relationships/image" Target="../media/image1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 Id="rId5" Type="http://schemas.openxmlformats.org/officeDocument/2006/relationships/image" Target="../media/image201.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 Id="rId5" Type="http://schemas.openxmlformats.org/officeDocument/2006/relationships/image" Target="../media/image211.png"/></Relationships>
</file>

<file path=ppt/slides/_rels/slide45.xml.rels><?xml version="1.0" encoding="UTF-8" standalone="yes"?>
<Relationships xmlns="http://schemas.openxmlformats.org/package/2006/relationships"><Relationship Id="rId8" Type="http://schemas.openxmlformats.org/officeDocument/2006/relationships/image" Target="../media/image1900.png"/><Relationship Id="rId7" Type="http://schemas.openxmlformats.org/officeDocument/2006/relationships/image" Target="../media/image191.png"/><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image" Target="../media/image1610.png"/><Relationship Id="rId5" Type="http://schemas.openxmlformats.org/officeDocument/2006/relationships/image" Target="../media/image1800.png"/><Relationship Id="rId9" Type="http://schemas.openxmlformats.org/officeDocument/2006/relationships/image" Target="../media/image2000.png"/></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70.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8" Type="http://schemas.openxmlformats.org/officeDocument/2006/relationships/image" Target="../media/image120.png"/><Relationship Id="rId18" Type="http://schemas.openxmlformats.org/officeDocument/2006/relationships/image" Target="../media/image162.png"/><Relationship Id="rId3" Type="http://schemas.openxmlformats.org/officeDocument/2006/relationships/notesSlide" Target="../notesSlides/notesSlide1.xml"/><Relationship Id="rId7" Type="http://schemas.openxmlformats.org/officeDocument/2006/relationships/image" Target="../media/image100.png"/><Relationship Id="rId17" Type="http://schemas.openxmlformats.org/officeDocument/2006/relationships/image" Target="../media/image151.png"/><Relationship Id="rId2" Type="http://schemas.openxmlformats.org/officeDocument/2006/relationships/slideLayout" Target="../slideLayouts/slideLayout2.xml"/><Relationship Id="rId16" Type="http://schemas.openxmlformats.org/officeDocument/2006/relationships/image" Target="../media/image140.png"/><Relationship Id="rId1" Type="http://schemas.openxmlformats.org/officeDocument/2006/relationships/tags" Target="../tags/tag3.xml"/><Relationship Id="rId6" Type="http://schemas.openxmlformats.org/officeDocument/2006/relationships/image" Target="../media/image90.png"/><Relationship Id="rId11" Type="http://schemas.openxmlformats.org/officeDocument/2006/relationships/image" Target="../media/image272.png"/><Relationship Id="rId15" Type="http://schemas.openxmlformats.org/officeDocument/2006/relationships/image" Target="../media/image71.png"/><Relationship Id="rId9" Type="http://schemas.openxmlformats.org/officeDocument/2006/relationships/image" Target="../media/image1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3600"/>
            <a:ext cx="8382000" cy="1466850"/>
          </a:xfrm>
        </p:spPr>
        <p:style>
          <a:lnRef idx="1">
            <a:schemeClr val="accent1"/>
          </a:lnRef>
          <a:fillRef idx="2">
            <a:schemeClr val="accent1"/>
          </a:fillRef>
          <a:effectRef idx="1">
            <a:schemeClr val="accent1"/>
          </a:effectRef>
          <a:fontRef idx="minor">
            <a:schemeClr val="dk1"/>
          </a:fontRef>
        </p:style>
        <p:txBody>
          <a:bodyPr rtlCol="0">
            <a:normAutofit/>
          </a:bodyPr>
          <a:lstStyle/>
          <a:p>
            <a:pPr fontAlgn="auto">
              <a:spcAft>
                <a:spcPts val="0"/>
              </a:spcAft>
              <a:defRPr/>
            </a:pPr>
            <a:r>
              <a:rPr lang="en-US" b="1" dirty="0">
                <a:effectLst>
                  <a:outerShdw blurRad="38100" dist="38100" dir="2700000" algn="tl">
                    <a:srgbClr val="000000">
                      <a:alpha val="43137"/>
                    </a:srgbClr>
                  </a:outerShdw>
                </a:effectLst>
              </a:rPr>
              <a:t>Design and Analysis of Algorithms</a:t>
            </a:r>
            <a:br>
              <a:rPr lang="en-US" b="1" dirty="0">
                <a:effectLst>
                  <a:outerShdw blurRad="38100" dist="38100" dir="2700000" algn="tl">
                    <a:srgbClr val="000000">
                      <a:alpha val="43137"/>
                    </a:srgbClr>
                  </a:outerShdw>
                </a:effectLst>
              </a:rPr>
            </a:br>
            <a:endParaRPr lang="en-US" b="1" dirty="0">
              <a:solidFill>
                <a:srgbClr val="C00000"/>
              </a:solidFill>
            </a:endParaRPr>
          </a:p>
        </p:txBody>
      </p:sp>
      <p:sp>
        <p:nvSpPr>
          <p:cNvPr id="3" name="Subtitle 2"/>
          <p:cNvSpPr>
            <a:spLocks noGrp="1"/>
          </p:cNvSpPr>
          <p:nvPr>
            <p:ph type="subTitle" idx="1"/>
          </p:nvPr>
        </p:nvSpPr>
        <p:spPr>
          <a:xfrm>
            <a:off x="1371600" y="4495800"/>
            <a:ext cx="6400800" cy="1600200"/>
          </a:xfrm>
        </p:spPr>
        <p:style>
          <a:lnRef idx="1">
            <a:schemeClr val="accent4"/>
          </a:lnRef>
          <a:fillRef idx="2">
            <a:schemeClr val="accent4"/>
          </a:fillRef>
          <a:effectRef idx="1">
            <a:schemeClr val="accent4"/>
          </a:effectRef>
          <a:fontRef idx="minor">
            <a:schemeClr val="dk1"/>
          </a:fontRef>
        </p:style>
        <p:txBody>
          <a:bodyPr rtlCol="0">
            <a:normAutofit/>
          </a:bodyPr>
          <a:lstStyle/>
          <a:p>
            <a:pPr fontAlgn="auto">
              <a:spcAft>
                <a:spcPts val="0"/>
              </a:spcAft>
              <a:buFont typeface="Arial" pitchFamily="34" charset="0"/>
              <a:buNone/>
              <a:defRPr/>
            </a:pPr>
            <a:r>
              <a:rPr lang="en-US" sz="2400" b="1" dirty="0">
                <a:solidFill>
                  <a:srgbClr val="C00000"/>
                </a:solidFill>
              </a:rPr>
              <a:t>Lecture 3</a:t>
            </a:r>
          </a:p>
          <a:p>
            <a:pPr marL="342900" indent="-342900" algn="l" fontAlgn="auto">
              <a:spcAft>
                <a:spcPts val="0"/>
              </a:spcAft>
              <a:buFont typeface="Arial" panose="020B0604020202020204" pitchFamily="34" charset="0"/>
              <a:buChar char="•"/>
              <a:defRPr/>
            </a:pPr>
            <a:r>
              <a:rPr lang="en-US" sz="2000" b="1" dirty="0">
                <a:solidFill>
                  <a:srgbClr val="7030A0"/>
                </a:solidFill>
              </a:rPr>
              <a:t>Algorithm for Joint Seat Allocation contd.</a:t>
            </a:r>
          </a:p>
          <a:p>
            <a:pPr marL="342900" indent="-342900" algn="l" fontAlgn="auto">
              <a:spcAft>
                <a:spcPts val="0"/>
              </a:spcAft>
              <a:buFont typeface="Arial" panose="020B0604020202020204" pitchFamily="34" charset="0"/>
              <a:buChar char="•"/>
              <a:defRPr/>
            </a:pPr>
            <a:r>
              <a:rPr lang="en-US" sz="2000" b="1" dirty="0">
                <a:solidFill>
                  <a:srgbClr val="7030A0"/>
                </a:solidFill>
              </a:rPr>
              <a:t>Divide and Conquer </a:t>
            </a:r>
            <a:r>
              <a:rPr lang="en-US" sz="2000" b="1" dirty="0">
                <a:solidFill>
                  <a:schemeClr val="tx1"/>
                </a:solidFill>
              </a:rPr>
              <a:t>Paradigm</a:t>
            </a:r>
            <a:r>
              <a:rPr lang="en-US" sz="2000" b="1" dirty="0">
                <a:solidFill>
                  <a:srgbClr val="7030A0"/>
                </a:solidFill>
              </a:rPr>
              <a:t> </a:t>
            </a:r>
            <a:r>
              <a:rPr lang="en-US" sz="2000" b="1" dirty="0">
                <a:solidFill>
                  <a:schemeClr val="tx1"/>
                </a:solidFill>
              </a:rPr>
              <a:t>- </a:t>
            </a:r>
            <a:r>
              <a:rPr lang="en-US" sz="2000" b="1" dirty="0">
                <a:solidFill>
                  <a:srgbClr val="0070C0"/>
                </a:solidFill>
              </a:rPr>
              <a:t>I</a:t>
            </a:r>
            <a:r>
              <a:rPr lang="en-US" sz="2000" b="1" dirty="0">
                <a:solidFill>
                  <a:schemeClr val="tx1"/>
                </a:solidFill>
              </a:rPr>
              <a:t> </a:t>
            </a:r>
          </a:p>
        </p:txBody>
      </p:sp>
      <p:sp>
        <p:nvSpPr>
          <p:cNvPr id="4" name="Slide Number Placeholder 3"/>
          <p:cNvSpPr>
            <a:spLocks noGrp="1"/>
          </p:cNvSpPr>
          <p:nvPr>
            <p:ph type="sldNum" sz="quarter" idx="12"/>
          </p:nvPr>
        </p:nvSpPr>
        <p:spPr/>
        <p:txBody>
          <a:bodyPr/>
          <a:lstStyle/>
          <a:p>
            <a:pPr>
              <a:defRPr/>
            </a:pPr>
            <a:fld id="{516F4FD3-5535-4BD2-8147-A67FFD5F22D1}" type="slidenum">
              <a:rPr lang="en-US"/>
              <a:pPr>
                <a:defRPr/>
              </a:pPr>
              <a:t>1</a:t>
            </a:fld>
            <a:endParaRPr lang="en-US" dirty="0"/>
          </a:p>
        </p:txBody>
      </p:sp>
      <p:sp>
        <p:nvSpPr>
          <p:cNvPr id="6" name="TextBox 5"/>
          <p:cNvSpPr txBox="1"/>
          <p:nvPr/>
        </p:nvSpPr>
        <p:spPr>
          <a:xfrm>
            <a:off x="2438400" y="3062734"/>
            <a:ext cx="4267199" cy="523220"/>
          </a:xfrm>
          <a:prstGeom prst="rect">
            <a:avLst/>
          </a:prstGeom>
          <a:noFill/>
        </p:spPr>
        <p:txBody>
          <a:bodyPr wrap="square" rtlCol="0">
            <a:spAutoFit/>
          </a:bodyPr>
          <a:lstStyle/>
          <a:p>
            <a:r>
              <a:rPr lang="en-US" sz="2800" b="1" dirty="0">
                <a:solidFill>
                  <a:srgbClr val="0070C0"/>
                </a:solidFill>
              </a:rPr>
              <a:t>Algorithms-II </a:t>
            </a:r>
            <a:r>
              <a:rPr lang="en-US" sz="2800" b="1" dirty="0">
                <a:solidFill>
                  <a:srgbClr val="7030A0"/>
                </a:solidFill>
              </a:rPr>
              <a:t> </a:t>
            </a:r>
            <a:r>
              <a:rPr lang="en-US" sz="2800" b="1" dirty="0"/>
              <a:t>:</a:t>
            </a:r>
            <a:r>
              <a:rPr lang="en-US" sz="2800" b="1" dirty="0">
                <a:solidFill>
                  <a:srgbClr val="7030A0"/>
                </a:solidFill>
              </a:rPr>
              <a:t> </a:t>
            </a:r>
            <a:r>
              <a:rPr lang="en-US" sz="2800" b="1" dirty="0">
                <a:solidFill>
                  <a:srgbClr val="002060"/>
                </a:solidFill>
              </a:rPr>
              <a:t>CS345A</a:t>
            </a:r>
            <a:endParaRPr lang="en-US" sz="2800" b="1" dirty="0"/>
          </a:p>
        </p:txBody>
      </p:sp>
    </p:spTree>
    <p:custDataLst>
      <p:tags r:id="rId1"/>
    </p:custDataLst>
    <p:extLst>
      <p:ext uri="{BB962C8B-B14F-4D97-AF65-F5344CB8AC3E}">
        <p14:creationId xmlns:p14="http://schemas.microsoft.com/office/powerpoint/2010/main" val="153868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40BF-6A0B-1A47-8718-085354CF6163}"/>
              </a:ext>
            </a:extLst>
          </p:cNvPr>
          <p:cNvSpPr>
            <a:spLocks noGrp="1"/>
          </p:cNvSpPr>
          <p:nvPr>
            <p:ph type="title"/>
          </p:nvPr>
        </p:nvSpPr>
        <p:spPr/>
        <p:txBody>
          <a:bodyPr/>
          <a:lstStyle/>
          <a:p>
            <a:r>
              <a:rPr lang="en-US" b="1" dirty="0">
                <a:solidFill>
                  <a:srgbClr val="006C31"/>
                </a:solidFill>
              </a:rPr>
              <a:t>Homework </a:t>
            </a:r>
            <a:r>
              <a:rPr lang="en-US" b="1" dirty="0"/>
              <a:t>from the last class</a:t>
            </a:r>
          </a:p>
        </p:txBody>
      </p:sp>
      <p:sp>
        <p:nvSpPr>
          <p:cNvPr id="3" name="Content Placeholder 2">
            <a:extLst>
              <a:ext uri="{FF2B5EF4-FFF2-40B4-BE49-F238E27FC236}">
                <a16:creationId xmlns:a16="http://schemas.microsoft.com/office/drawing/2014/main" id="{6CBF97C5-916D-B54C-BBCE-DD883D62E023}"/>
              </a:ext>
            </a:extLst>
          </p:cNvPr>
          <p:cNvSpPr>
            <a:spLocks noGrp="1"/>
          </p:cNvSpPr>
          <p:nvPr>
            <p:ph idx="1"/>
          </p:nvPr>
        </p:nvSpPr>
        <p:spPr/>
        <p:txBody>
          <a:bodyPr/>
          <a:lstStyle/>
          <a:p>
            <a:endParaRPr lang="en-US" sz="2400" dirty="0"/>
          </a:p>
          <a:p>
            <a:pPr marL="0" indent="0">
              <a:buNone/>
            </a:pPr>
            <a:endParaRPr lang="en-US" sz="2400" dirty="0"/>
          </a:p>
          <a:p>
            <a:pPr marL="0" indent="0">
              <a:buNone/>
            </a:pPr>
            <a:endParaRPr lang="en-US" sz="2400" dirty="0"/>
          </a:p>
          <a:p>
            <a:pPr marL="457200" indent="-457200">
              <a:buFont typeface="+mj-lt"/>
              <a:buAutoNum type="arabicPeriod"/>
            </a:pPr>
            <a:endParaRPr lang="en-US" sz="2400" dirty="0"/>
          </a:p>
          <a:p>
            <a:pPr marL="457200" indent="-457200">
              <a:buFont typeface="+mj-lt"/>
              <a:buAutoNum type="arabicPeriod"/>
            </a:pPr>
            <a:r>
              <a:rPr lang="en-US" sz="2400" dirty="0"/>
              <a:t>Try to make use of </a:t>
            </a:r>
            <a:r>
              <a:rPr lang="en-US" sz="2400" b="1" dirty="0"/>
              <a:t>Tool 2</a:t>
            </a:r>
            <a:r>
              <a:rPr lang="en-US" sz="2400" dirty="0"/>
              <a:t> to design an efficient algorithm ?</a:t>
            </a:r>
          </a:p>
        </p:txBody>
      </p:sp>
      <p:sp>
        <p:nvSpPr>
          <p:cNvPr id="4" name="Slide Number Placeholder 3">
            <a:extLst>
              <a:ext uri="{FF2B5EF4-FFF2-40B4-BE49-F238E27FC236}">
                <a16:creationId xmlns:a16="http://schemas.microsoft.com/office/drawing/2014/main" id="{54258856-2A32-BA46-A7C3-602187ED9D7D}"/>
              </a:ext>
            </a:extLst>
          </p:cNvPr>
          <p:cNvSpPr>
            <a:spLocks noGrp="1"/>
          </p:cNvSpPr>
          <p:nvPr>
            <p:ph type="sldNum" sz="quarter" idx="12"/>
          </p:nvPr>
        </p:nvSpPr>
        <p:spPr/>
        <p:txBody>
          <a:bodyPr/>
          <a:lstStyle/>
          <a:p>
            <a:pPr>
              <a:defRPr/>
            </a:pPr>
            <a:fld id="{147D3F34-CCFE-4664-990B-25D48250FF76}" type="slidenum">
              <a:rPr lang="en-US" smtClean="0"/>
              <a:pPr>
                <a:defRPr/>
              </a:pPr>
              <a:t>10</a:t>
            </a:fld>
            <a:endParaRPr lang="en-US"/>
          </a:p>
        </p:txBody>
      </p:sp>
    </p:spTree>
    <p:extLst>
      <p:ext uri="{BB962C8B-B14F-4D97-AF65-F5344CB8AC3E}">
        <p14:creationId xmlns:p14="http://schemas.microsoft.com/office/powerpoint/2010/main" val="284123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wipe(left)">
                                      <p:cBhvr>
                                        <p:cTn id="14" dur="1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FF0000"/>
                </a:solidFill>
              </a:rPr>
              <a:t>Question</a:t>
            </a:r>
            <a:r>
              <a:rPr lang="en-US" sz="2800" b="1" dirty="0"/>
              <a:t> </a:t>
            </a:r>
            <a:r>
              <a:rPr lang="en-US" sz="2800" b="1" dirty="0">
                <a:solidFill>
                  <a:srgbClr val="0070C0"/>
                </a:solidFill>
              </a:rPr>
              <a:t>2</a:t>
            </a:r>
            <a:br>
              <a:rPr lang="en-US" sz="2800" b="1" dirty="0">
                <a:solidFill>
                  <a:srgbClr val="0070C0"/>
                </a:solidFill>
              </a:rPr>
            </a:br>
            <a:endParaRPr lang="en-US" sz="2800" dirty="0">
              <a:solidFill>
                <a:srgbClr val="0070C0"/>
              </a:solidFill>
            </a:endParaRPr>
          </a:p>
        </p:txBody>
      </p:sp>
      <p:sp>
        <p:nvSpPr>
          <p:cNvPr id="3" name="Content Placeholder 2"/>
          <p:cNvSpPr>
            <a:spLocks noGrp="1"/>
          </p:cNvSpPr>
          <p:nvPr>
            <p:ph idx="1"/>
          </p:nvPr>
        </p:nvSpPr>
        <p:spPr>
          <a:xfrm>
            <a:off x="381000" y="1600200"/>
            <a:ext cx="8305800" cy="4525963"/>
          </a:xfrm>
        </p:spPr>
        <p:txBody>
          <a:bodyPr/>
          <a:lstStyle/>
          <a:p>
            <a:pPr marL="0" indent="0">
              <a:buNone/>
            </a:pPr>
            <a:r>
              <a:rPr lang="en-US" sz="2000" b="1" dirty="0">
                <a:solidFill>
                  <a:srgbClr val="C00000"/>
                </a:solidFill>
              </a:rPr>
              <a:t>Question</a:t>
            </a:r>
            <a:r>
              <a:rPr lang="en-US" sz="2000" b="1" dirty="0"/>
              <a:t>: </a:t>
            </a:r>
          </a:p>
          <a:p>
            <a:pPr marL="0" indent="0">
              <a:buNone/>
            </a:pPr>
            <a:r>
              <a:rPr lang="en-US" sz="2000" dirty="0"/>
              <a:t>While solving an algorithmic problem, when do we feel the need  of an </a:t>
            </a:r>
          </a:p>
          <a:p>
            <a:pPr marL="0" indent="0">
              <a:buNone/>
            </a:pPr>
            <a:r>
              <a:rPr lang="en-US" sz="2000" dirty="0"/>
              <a:t>efficient data structure ?</a:t>
            </a:r>
          </a:p>
          <a:p>
            <a:pPr marL="0" indent="0">
              <a:buNone/>
            </a:pPr>
            <a:endParaRPr lang="en-US" sz="2000" dirty="0"/>
          </a:p>
          <a:p>
            <a:pPr marL="0" indent="0">
              <a:buNone/>
            </a:pPr>
            <a:r>
              <a:rPr lang="en-US" sz="2000" b="1" dirty="0">
                <a:solidFill>
                  <a:srgbClr val="006C31"/>
                </a:solidFill>
              </a:rPr>
              <a:t>Answer</a:t>
            </a:r>
            <a:r>
              <a:rPr lang="en-US" sz="2000" b="1" dirty="0"/>
              <a:t>: </a:t>
            </a:r>
          </a:p>
          <a:p>
            <a:pPr marL="0" indent="0">
              <a:buNone/>
            </a:pPr>
            <a:r>
              <a:rPr lang="en-US" sz="2000" dirty="0"/>
              <a:t>when the algorithm involves “</a:t>
            </a:r>
            <a:r>
              <a:rPr lang="en-US" sz="2000" b="1" dirty="0"/>
              <a:t>many</a:t>
            </a:r>
            <a:r>
              <a:rPr lang="en-US" sz="2000" dirty="0"/>
              <a:t>” operations of </a:t>
            </a:r>
            <a:r>
              <a:rPr lang="en-US" sz="2000" b="1" dirty="0"/>
              <a:t>same</a:t>
            </a:r>
            <a:r>
              <a:rPr lang="en-US" sz="2000" dirty="0"/>
              <a:t> type on a given data.</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11</a:t>
            </a:fld>
            <a:endParaRPr lang="en-US"/>
          </a:p>
        </p:txBody>
      </p:sp>
      <p:sp>
        <p:nvSpPr>
          <p:cNvPr id="5" name="TextBox 4"/>
          <p:cNvSpPr txBox="1"/>
          <p:nvPr/>
        </p:nvSpPr>
        <p:spPr>
          <a:xfrm>
            <a:off x="1447800" y="850802"/>
            <a:ext cx="6180153" cy="461665"/>
          </a:xfrm>
          <a:prstGeom prst="rect">
            <a:avLst/>
          </a:prstGeom>
          <a:noFill/>
        </p:spPr>
        <p:txBody>
          <a:bodyPr wrap="none" rtlCol="0">
            <a:spAutoFit/>
          </a:bodyPr>
          <a:lstStyle/>
          <a:p>
            <a:r>
              <a:rPr lang="en-US" sz="2400" b="1" dirty="0"/>
              <a:t>A fundamental question about data structure ?</a:t>
            </a:r>
            <a:endParaRPr lang="en-US" sz="2400" dirty="0"/>
          </a:p>
        </p:txBody>
      </p:sp>
      <p:sp>
        <p:nvSpPr>
          <p:cNvPr id="6" name="Rectangle 5"/>
          <p:cNvSpPr/>
          <p:nvPr/>
        </p:nvSpPr>
        <p:spPr>
          <a:xfrm>
            <a:off x="5486400" y="3505200"/>
            <a:ext cx="3200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7" name="Rectangle 6">
            <a:extLst>
              <a:ext uri="{FF2B5EF4-FFF2-40B4-BE49-F238E27FC236}">
                <a16:creationId xmlns:a16="http://schemas.microsoft.com/office/drawing/2014/main" id="{AF5B6767-57A9-2549-8441-BF9993E970CA}"/>
              </a:ext>
            </a:extLst>
          </p:cNvPr>
          <p:cNvSpPr/>
          <p:nvPr/>
        </p:nvSpPr>
        <p:spPr>
          <a:xfrm>
            <a:off x="4419600" y="1981200"/>
            <a:ext cx="36576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F5B6767-57A9-2549-8441-BF9993E970CA}"/>
              </a:ext>
            </a:extLst>
          </p:cNvPr>
          <p:cNvSpPr/>
          <p:nvPr/>
        </p:nvSpPr>
        <p:spPr>
          <a:xfrm>
            <a:off x="2514600" y="3429000"/>
            <a:ext cx="2971800" cy="4111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 name="Rounded Rectangle 9">
            <a:extLst>
              <a:ext uri="{FF2B5EF4-FFF2-40B4-BE49-F238E27FC236}">
                <a16:creationId xmlns:a16="http://schemas.microsoft.com/office/drawing/2014/main" id="{E896555B-D864-F841-B911-1606F7F527BB}"/>
              </a:ext>
            </a:extLst>
          </p:cNvPr>
          <p:cNvSpPr/>
          <p:nvPr/>
        </p:nvSpPr>
        <p:spPr>
          <a:xfrm>
            <a:off x="11152" y="838200"/>
            <a:ext cx="10668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Tool </a:t>
            </a:r>
            <a:r>
              <a:rPr lang="en-US" sz="2400" b="1" dirty="0">
                <a:solidFill>
                  <a:srgbClr val="00B0F0"/>
                </a:solidFill>
              </a:rPr>
              <a:t>2</a:t>
            </a:r>
          </a:p>
        </p:txBody>
      </p:sp>
    </p:spTree>
    <p:custDataLst>
      <p:tags r:id="rId1"/>
    </p:custDataLst>
    <p:extLst>
      <p:ext uri="{BB962C8B-B14F-4D97-AF65-F5344CB8AC3E}">
        <p14:creationId xmlns:p14="http://schemas.microsoft.com/office/powerpoint/2010/main" val="338387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250" fill="hold"/>
                                        <p:tgtEl>
                                          <p:spTgt spid="5"/>
                                        </p:tgtEl>
                                        <p:attrNameLst>
                                          <p:attrName>ppt_w</p:attrName>
                                        </p:attrNameLst>
                                      </p:cBhvr>
                                      <p:tavLst>
                                        <p:tav tm="0">
                                          <p:val>
                                            <p:fltVal val="0"/>
                                          </p:val>
                                        </p:tav>
                                        <p:tav tm="100000">
                                          <p:val>
                                            <p:strVal val="#ppt_w"/>
                                          </p:val>
                                        </p:tav>
                                      </p:tavLst>
                                    </p:anim>
                                    <p:anim calcmode="lin" valueType="num">
                                      <p:cBhvr>
                                        <p:cTn id="15" dur="1250" fill="hold"/>
                                        <p:tgtEl>
                                          <p:spTgt spid="5"/>
                                        </p:tgtEl>
                                        <p:attrNameLst>
                                          <p:attrName>ppt_h</p:attrName>
                                        </p:attrNameLst>
                                      </p:cBhvr>
                                      <p:tavLst>
                                        <p:tav tm="0">
                                          <p:val>
                                            <p:fltVal val="0"/>
                                          </p:val>
                                        </p:tav>
                                        <p:tav tm="100000">
                                          <p:val>
                                            <p:strVal val="#ppt_h"/>
                                          </p:val>
                                        </p:tav>
                                      </p:tavLst>
                                    </p:anim>
                                    <p:animEffect transition="in" filter="fade">
                                      <p:cBhvr>
                                        <p:cTn id="16" dur="125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8" fill="hold" grpId="0" nodeType="clickEffect">
                                  <p:stCondLst>
                                    <p:cond delay="0"/>
                                  </p:stCondLst>
                                  <p:childTnLst>
                                    <p:animEffect transition="out" filter="wipe(left)">
                                      <p:cBhvr>
                                        <p:cTn id="30" dur="1500"/>
                                        <p:tgtEl>
                                          <p:spTgt spid="7"/>
                                        </p:tgtEl>
                                      </p:cBhvr>
                                    </p:animEffect>
                                    <p:set>
                                      <p:cBhvr>
                                        <p:cTn id="31" dur="1" fill="hold">
                                          <p:stCondLst>
                                            <p:cond delay="1499"/>
                                          </p:stCondLst>
                                        </p:cTn>
                                        <p:tgtEl>
                                          <p:spTgt spid="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500"/>
                                        <p:tgtEl>
                                          <p:spTgt spid="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5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500"/>
                                        <p:tgtEl>
                                          <p:spTgt spid="3">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xit" presetSubtype="8" fill="hold" grpId="0" nodeType="clickEffect">
                                  <p:stCondLst>
                                    <p:cond delay="0"/>
                                  </p:stCondLst>
                                  <p:childTnLst>
                                    <p:animEffect transition="out" filter="wipe(left)">
                                      <p:cBhvr>
                                        <p:cTn id="50" dur="1500"/>
                                        <p:tgtEl>
                                          <p:spTgt spid="8"/>
                                        </p:tgtEl>
                                      </p:cBhvr>
                                    </p:animEffect>
                                    <p:set>
                                      <p:cBhvr>
                                        <p:cTn id="51" dur="1" fill="hold">
                                          <p:stCondLst>
                                            <p:cond delay="1499"/>
                                          </p:stCondLst>
                                        </p:cTn>
                                        <p:tgtEl>
                                          <p:spTgt spid="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xit" presetSubtype="8" fill="hold" grpId="0" nodeType="clickEffect">
                                  <p:stCondLst>
                                    <p:cond delay="0"/>
                                  </p:stCondLst>
                                  <p:childTnLst>
                                    <p:animEffect transition="out" filter="wipe(left)">
                                      <p:cBhvr>
                                        <p:cTn id="55" dur="1500"/>
                                        <p:tgtEl>
                                          <p:spTgt spid="6"/>
                                        </p:tgtEl>
                                      </p:cBhvr>
                                    </p:animEffect>
                                    <p:set>
                                      <p:cBhvr>
                                        <p:cTn id="56" dur="1" fill="hold">
                                          <p:stCondLst>
                                            <p:cond delay="1499"/>
                                          </p:stCondLst>
                                        </p:cTn>
                                        <p:tgtEl>
                                          <p:spTgt spid="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0-#ppt_w/2"/>
                                          </p:val>
                                        </p:tav>
                                        <p:tav tm="100000">
                                          <p:val>
                                            <p:strVal val="#ppt_x"/>
                                          </p:val>
                                        </p:tav>
                                      </p:tavLst>
                                    </p:anim>
                                    <p:anim calcmode="lin" valueType="num">
                                      <p:cBhvr additive="base">
                                        <p:cTn id="6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p:bldP spid="6" grpId="0" animBg="1"/>
      <p:bldP spid="7" grpId="0" animBg="1"/>
      <p:bldP spid="8"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41"/>
          <p:cNvSpPr/>
          <p:nvPr/>
        </p:nvSpPr>
        <p:spPr>
          <a:xfrm>
            <a:off x="5486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4572000" y="4572000"/>
            <a:ext cx="388999" cy="826532"/>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000" b="1" dirty="0"/>
              <a:t>The </a:t>
            </a:r>
            <a:r>
              <a:rPr lang="en-US" sz="4000" b="1" dirty="0">
                <a:solidFill>
                  <a:srgbClr val="7030A0"/>
                </a:solidFill>
              </a:rPr>
              <a:t>combine</a:t>
            </a:r>
            <a:r>
              <a:rPr lang="en-US" sz="4000" b="1" dirty="0"/>
              <a:t> step</a:t>
            </a:r>
            <a:endParaRPr lang="en-US" sz="4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12</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91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8"/>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stCxn id="41" idx="3"/>
            <a:endCxn id="62" idx="6"/>
          </p:cNvCxnSpPr>
          <p:nvPr/>
        </p:nvCxnSpPr>
        <p:spPr>
          <a:xfrm flipH="1">
            <a:off x="5715000" y="5246641"/>
            <a:ext cx="392159" cy="354059"/>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848251" y="53456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848251" y="5345668"/>
                <a:ext cx="498791" cy="369332"/>
              </a:xfrm>
              <a:prstGeom prst="rect">
                <a:avLst/>
              </a:prstGeom>
              <a:blipFill rotWithShape="1">
                <a:blip r:embed="rId9"/>
                <a:stretch>
                  <a:fillRect t="-8197" r="-15854" b="-24590"/>
                </a:stretch>
              </a:blipFill>
            </p:spPr>
            <p:txBody>
              <a:bodyPr/>
              <a:lstStyle/>
              <a:p>
                <a:r>
                  <a:rPr lang="en-US">
                    <a:noFill/>
                  </a:rPr>
                  <a:t> </a:t>
                </a:r>
              </a:p>
            </p:txBody>
          </p:sp>
        </mc:Fallback>
      </mc:AlternateContent>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3434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343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601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4419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57912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5726668"/>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5726668"/>
                <a:ext cx="372218"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59436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5943600"/>
                <a:ext cx="372218" cy="369332"/>
              </a:xfrm>
              <a:prstGeom prst="rect">
                <a:avLst/>
              </a:prstGeom>
              <a:blipFill>
                <a:blip r:embed="rId11"/>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59436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44196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6" name="Oval 105"/>
          <p:cNvSpPr/>
          <p:nvPr/>
        </p:nvSpPr>
        <p:spPr>
          <a:xfrm>
            <a:off x="46482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2" name="Oval 121"/>
          <p:cNvSpPr/>
          <p:nvPr/>
        </p:nvSpPr>
        <p:spPr>
          <a:xfrm>
            <a:off x="45339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Connector 71"/>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TextBox 93"/>
              <p:cNvSpPr txBox="1"/>
              <p:nvPr/>
            </p:nvSpPr>
            <p:spPr>
              <a:xfrm>
                <a:off x="3657600" y="6285559"/>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94" name="TextBox 93"/>
              <p:cNvSpPr txBox="1">
                <a:spLocks noRot="1" noChangeAspect="1" noMove="1" noResize="1" noEditPoints="1" noAdjustHandles="1" noChangeArrowheads="1" noChangeShapeType="1" noTextEdit="1"/>
              </p:cNvSpPr>
              <p:nvPr/>
            </p:nvSpPr>
            <p:spPr>
              <a:xfrm>
                <a:off x="3657600" y="6285559"/>
                <a:ext cx="1800365" cy="369332"/>
              </a:xfrm>
              <a:prstGeom prst="rect">
                <a:avLst/>
              </a:prstGeom>
              <a:blipFill>
                <a:blip r:embed="rId12"/>
                <a:stretch>
                  <a:fillRect t="-7937" r="-2020" b="-22222"/>
                </a:stretch>
              </a:blipFill>
              <a:ln>
                <a:solidFill>
                  <a:schemeClr val="tx1"/>
                </a:solidFill>
              </a:ln>
            </p:spPr>
            <p:txBody>
              <a:bodyPr/>
              <a:lstStyle/>
              <a:p>
                <a:r>
                  <a:rPr lang="en-US">
                    <a:noFill/>
                  </a:rPr>
                  <a:t> </a:t>
                </a:r>
              </a:p>
            </p:txBody>
          </p:sp>
        </mc:Fallback>
      </mc:AlternateContent>
      <p:sp>
        <p:nvSpPr>
          <p:cNvPr id="101" name="Rectangle 100"/>
          <p:cNvSpPr/>
          <p:nvPr/>
        </p:nvSpPr>
        <p:spPr>
          <a:xfrm>
            <a:off x="429269" y="16001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5105400" y="157225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a:off x="0" y="1752600"/>
            <a:ext cx="10668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Tool </a:t>
            </a:r>
            <a:r>
              <a:rPr lang="en-US" sz="2400" b="1" dirty="0">
                <a:solidFill>
                  <a:srgbClr val="00B0F0"/>
                </a:solidFill>
              </a:rPr>
              <a:t>2</a:t>
            </a:r>
          </a:p>
        </p:txBody>
      </p:sp>
      <mc:AlternateContent xmlns:mc="http://schemas.openxmlformats.org/markup-compatibility/2006" xmlns:a14="http://schemas.microsoft.com/office/drawing/2010/main">
        <mc:Choice Requires="a14">
          <p:sp>
            <p:nvSpPr>
              <p:cNvPr id="103" name="TextBox 102"/>
              <p:cNvSpPr txBox="1"/>
              <p:nvPr/>
            </p:nvSpPr>
            <p:spPr>
              <a:xfrm>
                <a:off x="5631180" y="3098560"/>
                <a:ext cx="3327514" cy="646331"/>
              </a:xfrm>
              <a:prstGeom prst="rect">
                <a:avLst/>
              </a:prstGeom>
              <a:solidFill>
                <a:schemeClr val="accent3">
                  <a:lumMod val="40000"/>
                  <a:lumOff val="60000"/>
                </a:schemeClr>
              </a:solidFill>
              <a:ln>
                <a:solidFill>
                  <a:schemeClr val="tx1"/>
                </a:solidFill>
              </a:ln>
            </p:spPr>
            <p:txBody>
              <a:bodyPr wrap="none" rtlCol="0">
                <a:spAutoFit/>
              </a:bodyPr>
              <a:lstStyle/>
              <a:p>
                <a:r>
                  <a:rPr lang="en-US" dirty="0"/>
                  <a:t>Sort all points of the right strip in</a:t>
                </a:r>
              </a:p>
              <a:p>
                <a:r>
                  <a:rPr lang="en-US" dirty="0"/>
                  <a:t> increasing order of </a:t>
                </a:r>
                <a14:m>
                  <m:oMath xmlns:m="http://schemas.openxmlformats.org/officeDocument/2006/math">
                    <m:r>
                      <a:rPr lang="en-US" b="0" i="1" smtClean="0">
                        <a:latin typeface="Cambria Math" panose="02040503050406030204" pitchFamily="18" charset="0"/>
                      </a:rPr>
                      <m:t>𝑦</m:t>
                    </m:r>
                  </m:oMath>
                </a14:m>
                <a:r>
                  <a:rPr lang="en-US" dirty="0"/>
                  <a:t>-coordinate.</a:t>
                </a:r>
              </a:p>
            </p:txBody>
          </p:sp>
        </mc:Choice>
        <mc:Fallback xmlns="">
          <p:sp>
            <p:nvSpPr>
              <p:cNvPr id="103" name="TextBox 102"/>
              <p:cNvSpPr txBox="1">
                <a:spLocks noRot="1" noChangeAspect="1" noMove="1" noResize="1" noEditPoints="1" noAdjustHandles="1" noChangeArrowheads="1" noChangeShapeType="1" noTextEdit="1"/>
              </p:cNvSpPr>
              <p:nvPr/>
            </p:nvSpPr>
            <p:spPr>
              <a:xfrm>
                <a:off x="5631180" y="3098560"/>
                <a:ext cx="3327514" cy="646331"/>
              </a:xfrm>
              <a:prstGeom prst="rect">
                <a:avLst/>
              </a:prstGeom>
              <a:blipFill>
                <a:blip r:embed="rId13"/>
                <a:stretch>
                  <a:fillRect l="-1460" t="-3704" r="-912" b="-12963"/>
                </a:stretch>
              </a:blipFill>
              <a:ln>
                <a:solidFill>
                  <a:schemeClr val="tx1"/>
                </a:solidFill>
              </a:ln>
            </p:spPr>
            <p:txBody>
              <a:bodyPr/>
              <a:lstStyle/>
              <a:p>
                <a:r>
                  <a:rPr lang="en-US">
                    <a:noFill/>
                  </a:rPr>
                  <a:t> </a:t>
                </a:r>
              </a:p>
            </p:txBody>
          </p:sp>
        </mc:Fallback>
      </mc:AlternateContent>
      <p:cxnSp>
        <p:nvCxnSpPr>
          <p:cNvPr id="124" name="Straight Connector 123"/>
          <p:cNvCxnSpPr/>
          <p:nvPr/>
        </p:nvCxnSpPr>
        <p:spPr>
          <a:xfrm>
            <a:off x="4267200" y="4991100"/>
            <a:ext cx="696951" cy="0"/>
          </a:xfrm>
          <a:prstGeom prst="line">
            <a:avLst/>
          </a:prstGeom>
          <a:ln>
            <a:solidFill>
              <a:srgbClr val="006C3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TextBox 124"/>
              <p:cNvSpPr txBox="1"/>
              <p:nvPr/>
            </p:nvSpPr>
            <p:spPr>
              <a:xfrm>
                <a:off x="4039368" y="5029200"/>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𝒑</m:t>
                      </m:r>
                    </m:oMath>
                  </m:oMathPara>
                </a14:m>
                <a:endParaRPr lang="en-US" dirty="0"/>
              </a:p>
            </p:txBody>
          </p:sp>
        </mc:Choice>
        <mc:Fallback xmlns="">
          <p:sp>
            <p:nvSpPr>
              <p:cNvPr id="125" name="TextBox 124"/>
              <p:cNvSpPr txBox="1">
                <a:spLocks noRot="1" noChangeAspect="1" noMove="1" noResize="1" noEditPoints="1" noAdjustHandles="1" noChangeArrowheads="1" noChangeShapeType="1" noTextEdit="1"/>
              </p:cNvSpPr>
              <p:nvPr/>
            </p:nvSpPr>
            <p:spPr>
              <a:xfrm>
                <a:off x="4039368" y="5029200"/>
                <a:ext cx="380232" cy="369332"/>
              </a:xfrm>
              <a:prstGeom prst="rect">
                <a:avLst/>
              </a:prstGeom>
              <a:blipFill>
                <a:blip r:embed="rId14"/>
                <a:stretch>
                  <a:fillRect b="-4918"/>
                </a:stretch>
              </a:blipFill>
            </p:spPr>
            <p:txBody>
              <a:bodyPr/>
              <a:lstStyle/>
              <a:p>
                <a:r>
                  <a:rPr lang="en-US">
                    <a:noFill/>
                  </a:rPr>
                  <a:t> </a:t>
                </a:r>
              </a:p>
            </p:txBody>
          </p:sp>
        </mc:Fallback>
      </mc:AlternateContent>
      <p:sp>
        <p:nvSpPr>
          <p:cNvPr id="126" name="Oval 125"/>
          <p:cNvSpPr/>
          <p:nvPr/>
        </p:nvSpPr>
        <p:spPr>
          <a:xfrm>
            <a:off x="4076700" y="48768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7" name="TextBox 126"/>
              <p:cNvSpPr txBox="1"/>
              <p:nvPr/>
            </p:nvSpPr>
            <p:spPr>
              <a:xfrm>
                <a:off x="5623827" y="4801177"/>
                <a:ext cx="2578270" cy="369332"/>
              </a:xfrm>
              <a:prstGeom prst="rect">
                <a:avLst/>
              </a:prstGeom>
              <a:solidFill>
                <a:schemeClr val="accent3">
                  <a:lumMod val="40000"/>
                  <a:lumOff val="60000"/>
                </a:schemeClr>
              </a:solidFill>
              <a:ln>
                <a:solidFill>
                  <a:schemeClr val="tx1"/>
                </a:solidFill>
              </a:ln>
            </p:spPr>
            <p:txBody>
              <a:bodyPr wrap="none" rtlCol="0">
                <a:spAutoFit/>
              </a:bodyPr>
              <a:lstStyle/>
              <a:p>
                <a:r>
                  <a:rPr lang="en-US" dirty="0"/>
                  <a:t>Binary search for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𝛿</m:t>
                    </m:r>
                  </m:oMath>
                </a14:m>
                <a:r>
                  <a:rPr lang="en-US" dirty="0"/>
                  <a:t>)</a:t>
                </a:r>
              </a:p>
            </p:txBody>
          </p:sp>
        </mc:Choice>
        <mc:Fallback xmlns="">
          <p:sp>
            <p:nvSpPr>
              <p:cNvPr id="127" name="TextBox 126"/>
              <p:cNvSpPr txBox="1">
                <a:spLocks noRot="1" noChangeAspect="1" noMove="1" noResize="1" noEditPoints="1" noAdjustHandles="1" noChangeArrowheads="1" noChangeShapeType="1" noTextEdit="1"/>
              </p:cNvSpPr>
              <p:nvPr/>
            </p:nvSpPr>
            <p:spPr>
              <a:xfrm>
                <a:off x="5623827" y="4801177"/>
                <a:ext cx="2578270" cy="369332"/>
              </a:xfrm>
              <a:prstGeom prst="rect">
                <a:avLst/>
              </a:prstGeom>
              <a:blipFill>
                <a:blip r:embed="rId15"/>
                <a:stretch>
                  <a:fillRect l="-1887" t="-8065" r="-1179" b="-24194"/>
                </a:stretch>
              </a:blipFill>
              <a:ln>
                <a:solidFill>
                  <a:schemeClr val="tx1"/>
                </a:solidFill>
              </a:ln>
            </p:spPr>
            <p:txBody>
              <a:bodyPr/>
              <a:lstStyle/>
              <a:p>
                <a:r>
                  <a:rPr lang="en-US">
                    <a:noFill/>
                  </a:rPr>
                  <a:t> </a:t>
                </a:r>
              </a:p>
            </p:txBody>
          </p:sp>
        </mc:Fallback>
      </mc:AlternateContent>
      <p:cxnSp>
        <p:nvCxnSpPr>
          <p:cNvPr id="128" name="Straight Arrow Connector 127"/>
          <p:cNvCxnSpPr/>
          <p:nvPr/>
        </p:nvCxnSpPr>
        <p:spPr>
          <a:xfrm flipH="1">
            <a:off x="5018050" y="45720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H="1">
            <a:off x="5018050" y="50292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TextBox 129"/>
              <p:cNvSpPr txBox="1"/>
              <p:nvPr/>
            </p:nvSpPr>
            <p:spPr>
              <a:xfrm>
                <a:off x="5029200" y="45720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30" name="TextBox 129"/>
              <p:cNvSpPr txBox="1">
                <a:spLocks noRot="1" noChangeAspect="1" noMove="1" noResize="1" noEditPoints="1" noAdjustHandles="1" noChangeArrowheads="1" noChangeShapeType="1" noTextEdit="1"/>
              </p:cNvSpPr>
              <p:nvPr/>
            </p:nvSpPr>
            <p:spPr>
              <a:xfrm>
                <a:off x="5029200" y="4572000"/>
                <a:ext cx="37221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TextBox 130"/>
              <p:cNvSpPr txBox="1"/>
              <p:nvPr/>
            </p:nvSpPr>
            <p:spPr>
              <a:xfrm>
                <a:off x="5029200" y="50292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31" name="TextBox 130"/>
              <p:cNvSpPr txBox="1">
                <a:spLocks noRot="1" noChangeAspect="1" noMove="1" noResize="1" noEditPoints="1" noAdjustHandles="1" noChangeArrowheads="1" noChangeShapeType="1" noTextEdit="1"/>
              </p:cNvSpPr>
              <p:nvPr/>
            </p:nvSpPr>
            <p:spPr>
              <a:xfrm>
                <a:off x="5029200" y="5029200"/>
                <a:ext cx="37221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253716" y="4788932"/>
                <a:ext cx="9314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253716" y="4788932"/>
                <a:ext cx="931409" cy="369332"/>
              </a:xfrm>
              <a:prstGeom prst="rect">
                <a:avLst/>
              </a:prstGeom>
              <a:blipFill>
                <a:blip r:embed="rId1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TextBox 131"/>
              <p:cNvSpPr txBox="1"/>
              <p:nvPr/>
            </p:nvSpPr>
            <p:spPr>
              <a:xfrm>
                <a:off x="5623826" y="5228709"/>
                <a:ext cx="2578270" cy="369332"/>
              </a:xfrm>
              <a:prstGeom prst="rect">
                <a:avLst/>
              </a:prstGeom>
              <a:solidFill>
                <a:schemeClr val="accent3">
                  <a:lumMod val="40000"/>
                  <a:lumOff val="60000"/>
                </a:schemeClr>
              </a:solidFill>
              <a:ln>
                <a:solidFill>
                  <a:schemeClr val="tx1"/>
                </a:solidFill>
              </a:ln>
            </p:spPr>
            <p:txBody>
              <a:bodyPr wrap="none" rtlCol="0">
                <a:spAutoFit/>
              </a:bodyPr>
              <a:lstStyle/>
              <a:p>
                <a:r>
                  <a:rPr lang="en-US" dirty="0"/>
                  <a:t>Binary search for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𝛿</m:t>
                    </m:r>
                  </m:oMath>
                </a14:m>
                <a:r>
                  <a:rPr lang="en-US" dirty="0"/>
                  <a:t>)</a:t>
                </a:r>
              </a:p>
            </p:txBody>
          </p:sp>
        </mc:Choice>
        <mc:Fallback xmlns="">
          <p:sp>
            <p:nvSpPr>
              <p:cNvPr id="132" name="TextBox 131"/>
              <p:cNvSpPr txBox="1">
                <a:spLocks noRot="1" noChangeAspect="1" noMove="1" noResize="1" noEditPoints="1" noAdjustHandles="1" noChangeArrowheads="1" noChangeShapeType="1" noTextEdit="1"/>
              </p:cNvSpPr>
              <p:nvPr/>
            </p:nvSpPr>
            <p:spPr>
              <a:xfrm>
                <a:off x="5623826" y="5228709"/>
                <a:ext cx="2578270" cy="369332"/>
              </a:xfrm>
              <a:prstGeom prst="rect">
                <a:avLst/>
              </a:prstGeom>
              <a:blipFill>
                <a:blip r:embed="rId18"/>
                <a:stretch>
                  <a:fillRect l="-1887" t="-8065" r="-1179" b="-24194"/>
                </a:stretch>
              </a:blipFill>
              <a:ln>
                <a:solidFill>
                  <a:schemeClr val="tx1"/>
                </a:solidFill>
              </a:ln>
            </p:spPr>
            <p:txBody>
              <a:bodyPr/>
              <a:lstStyle/>
              <a:p>
                <a:r>
                  <a:rPr lang="en-US">
                    <a:noFill/>
                  </a:rPr>
                  <a:t> </a:t>
                </a:r>
              </a:p>
            </p:txBody>
          </p:sp>
        </mc:Fallback>
      </mc:AlternateContent>
      <p:grpSp>
        <p:nvGrpSpPr>
          <p:cNvPr id="97" name="Group 96"/>
          <p:cNvGrpSpPr/>
          <p:nvPr/>
        </p:nvGrpSpPr>
        <p:grpSpPr>
          <a:xfrm>
            <a:off x="4275982" y="1828800"/>
            <a:ext cx="1134218" cy="876300"/>
            <a:chOff x="4267200" y="2362200"/>
            <a:chExt cx="1134218" cy="876300"/>
          </a:xfrm>
        </p:grpSpPr>
        <p:sp>
          <p:nvSpPr>
            <p:cNvPr id="107" name="Rectangle 106"/>
            <p:cNvSpPr/>
            <p:nvPr/>
          </p:nvSpPr>
          <p:spPr>
            <a:xfrm>
              <a:off x="4572000" y="2362200"/>
              <a:ext cx="392152" cy="876300"/>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p:nvPr/>
          </p:nvCxnSpPr>
          <p:spPr>
            <a:xfrm>
              <a:off x="4267200" y="2781300"/>
              <a:ext cx="696951" cy="0"/>
            </a:xfrm>
            <a:prstGeom prst="line">
              <a:avLst/>
            </a:prstGeom>
            <a:ln>
              <a:solidFill>
                <a:srgbClr val="006C31"/>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H="1">
              <a:off x="5018050" y="23622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5018050" y="28194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TextBox 119"/>
                <p:cNvSpPr txBox="1"/>
                <p:nvPr/>
              </p:nvSpPr>
              <p:spPr>
                <a:xfrm>
                  <a:off x="5010051" y="24384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20" name="TextBox 119"/>
                <p:cNvSpPr txBox="1">
                  <a:spLocks noRot="1" noChangeAspect="1" noMove="1" noResize="1" noEditPoints="1" noAdjustHandles="1" noChangeArrowheads="1" noChangeShapeType="1" noTextEdit="1"/>
                </p:cNvSpPr>
                <p:nvPr/>
              </p:nvSpPr>
              <p:spPr>
                <a:xfrm>
                  <a:off x="5010051" y="2438400"/>
                  <a:ext cx="372218"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TextBox 120"/>
                <p:cNvSpPr txBox="1"/>
                <p:nvPr/>
              </p:nvSpPr>
              <p:spPr>
                <a:xfrm>
                  <a:off x="5029200" y="28194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21" name="TextBox 120"/>
                <p:cNvSpPr txBox="1">
                  <a:spLocks noRot="1" noChangeAspect="1" noMove="1" noResize="1" noEditPoints="1" noAdjustHandles="1" noChangeArrowheads="1" noChangeShapeType="1" noTextEdit="1"/>
                </p:cNvSpPr>
                <p:nvPr/>
              </p:nvSpPr>
              <p:spPr>
                <a:xfrm>
                  <a:off x="5029200" y="2819400"/>
                  <a:ext cx="372218" cy="369332"/>
                </a:xfrm>
                <a:prstGeom prst="rect">
                  <a:avLst/>
                </a:prstGeom>
                <a:blipFill>
                  <a:blip r:embed="rId20"/>
                  <a:stretch>
                    <a:fillRect/>
                  </a:stretch>
                </a:blipFill>
              </p:spPr>
              <p:txBody>
                <a:bodyPr/>
                <a:lstStyle/>
                <a:p>
                  <a:r>
                    <a:rPr lang="en-US">
                      <a:noFill/>
                    </a:rPr>
                    <a:t> </a:t>
                  </a:r>
                </a:p>
              </p:txBody>
            </p:sp>
          </mc:Fallback>
        </mc:AlternateContent>
      </p:grpSp>
      <p:grpSp>
        <p:nvGrpSpPr>
          <p:cNvPr id="6" name="Group 5"/>
          <p:cNvGrpSpPr/>
          <p:nvPr/>
        </p:nvGrpSpPr>
        <p:grpSpPr>
          <a:xfrm>
            <a:off x="4275982" y="2362200"/>
            <a:ext cx="1134218" cy="876300"/>
            <a:chOff x="4267200" y="2362200"/>
            <a:chExt cx="1134218" cy="876300"/>
          </a:xfrm>
        </p:grpSpPr>
        <p:sp>
          <p:nvSpPr>
            <p:cNvPr id="9" name="Rectangle 8"/>
            <p:cNvSpPr/>
            <p:nvPr/>
          </p:nvSpPr>
          <p:spPr>
            <a:xfrm>
              <a:off x="4572000" y="2362200"/>
              <a:ext cx="392152" cy="876300"/>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4267200" y="2781300"/>
              <a:ext cx="696951" cy="0"/>
            </a:xfrm>
            <a:prstGeom prst="line">
              <a:avLst/>
            </a:prstGeom>
            <a:ln>
              <a:solidFill>
                <a:srgbClr val="006C3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5018050" y="23622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5018050" y="28194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p:cNvSpPr txBox="1"/>
                <p:nvPr/>
              </p:nvSpPr>
              <p:spPr>
                <a:xfrm>
                  <a:off x="5010051" y="24384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98" name="TextBox 97"/>
                <p:cNvSpPr txBox="1">
                  <a:spLocks noRot="1" noChangeAspect="1" noMove="1" noResize="1" noEditPoints="1" noAdjustHandles="1" noChangeArrowheads="1" noChangeShapeType="1" noTextEdit="1"/>
                </p:cNvSpPr>
                <p:nvPr/>
              </p:nvSpPr>
              <p:spPr>
                <a:xfrm>
                  <a:off x="5010051" y="2438400"/>
                  <a:ext cx="372218"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5029200" y="28194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00" name="TextBox 99"/>
                <p:cNvSpPr txBox="1">
                  <a:spLocks noRot="1" noChangeAspect="1" noMove="1" noResize="1" noEditPoints="1" noAdjustHandles="1" noChangeArrowheads="1" noChangeShapeType="1" noTextEdit="1"/>
                </p:cNvSpPr>
                <p:nvPr/>
              </p:nvSpPr>
              <p:spPr>
                <a:xfrm>
                  <a:off x="5029200" y="2819400"/>
                  <a:ext cx="372218" cy="369332"/>
                </a:xfrm>
                <a:prstGeom prst="rect">
                  <a:avLst/>
                </a:prstGeom>
                <a:blipFill>
                  <a:blip r:embed="rId7"/>
                  <a:stretch>
                    <a:fillRect/>
                  </a:stretch>
                </a:blipFill>
              </p:spPr>
              <p:txBody>
                <a:bodyPr/>
                <a:lstStyle/>
                <a:p>
                  <a:r>
                    <a:rPr lang="en-US">
                      <a:noFill/>
                    </a:rPr>
                    <a:t> </a:t>
                  </a:r>
                </a:p>
              </p:txBody>
            </p:sp>
          </mc:Fallback>
        </mc:AlternateContent>
      </p:grpSp>
      <p:grpSp>
        <p:nvGrpSpPr>
          <p:cNvPr id="110" name="Group 109"/>
          <p:cNvGrpSpPr/>
          <p:nvPr/>
        </p:nvGrpSpPr>
        <p:grpSpPr>
          <a:xfrm>
            <a:off x="4419600" y="4038600"/>
            <a:ext cx="981818" cy="876300"/>
            <a:chOff x="4419600" y="2362200"/>
            <a:chExt cx="981818" cy="876300"/>
          </a:xfrm>
        </p:grpSpPr>
        <p:sp>
          <p:nvSpPr>
            <p:cNvPr id="111" name="Rectangle 110"/>
            <p:cNvSpPr/>
            <p:nvPr/>
          </p:nvSpPr>
          <p:spPr>
            <a:xfrm>
              <a:off x="4572000" y="2362200"/>
              <a:ext cx="392152" cy="876300"/>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11"/>
            <p:cNvCxnSpPr>
              <a:stCxn id="81" idx="6"/>
            </p:cNvCxnSpPr>
            <p:nvPr/>
          </p:nvCxnSpPr>
          <p:spPr>
            <a:xfrm>
              <a:off x="4419600" y="2781300"/>
              <a:ext cx="544551" cy="0"/>
            </a:xfrm>
            <a:prstGeom prst="line">
              <a:avLst/>
            </a:prstGeom>
            <a:ln>
              <a:solidFill>
                <a:srgbClr val="006C31"/>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H="1">
              <a:off x="5018050" y="23622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H="1">
              <a:off x="5018050" y="28194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TextBox 114"/>
                <p:cNvSpPr txBox="1"/>
                <p:nvPr/>
              </p:nvSpPr>
              <p:spPr>
                <a:xfrm>
                  <a:off x="5010051" y="24384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15" name="TextBox 114"/>
                <p:cNvSpPr txBox="1">
                  <a:spLocks noRot="1" noChangeAspect="1" noMove="1" noResize="1" noEditPoints="1" noAdjustHandles="1" noChangeArrowheads="1" noChangeShapeType="1" noTextEdit="1"/>
                </p:cNvSpPr>
                <p:nvPr/>
              </p:nvSpPr>
              <p:spPr>
                <a:xfrm>
                  <a:off x="5010051" y="2438400"/>
                  <a:ext cx="372218"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p:cNvSpPr txBox="1"/>
                <p:nvPr/>
              </p:nvSpPr>
              <p:spPr>
                <a:xfrm>
                  <a:off x="5029200" y="28194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16" name="TextBox 115"/>
                <p:cNvSpPr txBox="1">
                  <a:spLocks noRot="1" noChangeAspect="1" noMove="1" noResize="1" noEditPoints="1" noAdjustHandles="1" noChangeArrowheads="1" noChangeShapeType="1" noTextEdit="1"/>
                </p:cNvSpPr>
                <p:nvPr/>
              </p:nvSpPr>
              <p:spPr>
                <a:xfrm>
                  <a:off x="5029200" y="2819400"/>
                  <a:ext cx="372218" cy="369332"/>
                </a:xfrm>
                <a:prstGeom prst="rect">
                  <a:avLst/>
                </a:prstGeom>
                <a:blipFill>
                  <a:blip r:embed="rId7"/>
                  <a:stretch>
                    <a:fillRect/>
                  </a:stretch>
                </a:blipFill>
              </p:spPr>
              <p:txBody>
                <a:bodyPr/>
                <a:lstStyle/>
                <a:p>
                  <a:r>
                    <a:rPr lang="en-US">
                      <a:noFill/>
                    </a:rPr>
                    <a:t> </a:t>
                  </a:r>
                </a:p>
              </p:txBody>
            </p:sp>
          </mc:Fallback>
        </mc:AlternateContent>
      </p:grpSp>
      <p:sp>
        <p:nvSpPr>
          <p:cNvPr id="133" name="Oval 132"/>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5" name="Oval 134"/>
          <p:cNvSpPr/>
          <p:nvPr/>
        </p:nvSpPr>
        <p:spPr>
          <a:xfrm>
            <a:off x="4648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93277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0"/>
                                        </p:tgtEl>
                                        <p:attrNameLst>
                                          <p:attrName>style.visibility</p:attrName>
                                        </p:attrNameLst>
                                      </p:cBhvr>
                                      <p:to>
                                        <p:strVal val="visible"/>
                                      </p:to>
                                    </p:set>
                                    <p:animEffect transition="in" filter="fade">
                                      <p:cBhvr>
                                        <p:cTn id="17" dur="500"/>
                                        <p:tgtEl>
                                          <p:spTgt spid="1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10"/>
                                        </p:tgtEl>
                                      </p:cBhvr>
                                    </p:animEffect>
                                    <p:set>
                                      <p:cBhvr>
                                        <p:cTn id="22" dur="1" fill="hold">
                                          <p:stCondLst>
                                            <p:cond delay="499"/>
                                          </p:stCondLst>
                                        </p:cTn>
                                        <p:tgtEl>
                                          <p:spTgt spid="1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500"/>
                                        <p:tgtEl>
                                          <p:spTgt spid="9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97"/>
                                        </p:tgtEl>
                                      </p:cBhvr>
                                    </p:animEffect>
                                    <p:set>
                                      <p:cBhvr>
                                        <p:cTn id="32" dur="1" fill="hold">
                                          <p:stCondLst>
                                            <p:cond delay="499"/>
                                          </p:stCondLst>
                                        </p:cTn>
                                        <p:tgtEl>
                                          <p:spTgt spid="9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0-#ppt_w/2"/>
                                          </p:val>
                                        </p:tav>
                                        <p:tav tm="100000">
                                          <p:val>
                                            <p:strVal val="#ppt_x"/>
                                          </p:val>
                                        </p:tav>
                                      </p:tavLst>
                                    </p:anim>
                                    <p:anim calcmode="lin" valueType="num">
                                      <p:cBhvr additive="base">
                                        <p:cTn id="38" dur="500" fill="hold"/>
                                        <p:tgtEl>
                                          <p:spTgt spid="12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8" fill="hold" grpId="1" nodeType="clickEffect">
                                  <p:stCondLst>
                                    <p:cond delay="0"/>
                                  </p:stCondLst>
                                  <p:childTnLst>
                                    <p:anim calcmode="lin" valueType="num">
                                      <p:cBhvr additive="base">
                                        <p:cTn id="42" dur="500"/>
                                        <p:tgtEl>
                                          <p:spTgt spid="123"/>
                                        </p:tgtEl>
                                        <p:attrNameLst>
                                          <p:attrName>ppt_x</p:attrName>
                                        </p:attrNameLst>
                                      </p:cBhvr>
                                      <p:tavLst>
                                        <p:tav tm="0">
                                          <p:val>
                                            <p:strVal val="ppt_x"/>
                                          </p:val>
                                        </p:tav>
                                        <p:tav tm="100000">
                                          <p:val>
                                            <p:strVal val="0-ppt_w/2"/>
                                          </p:val>
                                        </p:tav>
                                      </p:tavLst>
                                    </p:anim>
                                    <p:anim calcmode="lin" valueType="num">
                                      <p:cBhvr additive="base">
                                        <p:cTn id="43" dur="500"/>
                                        <p:tgtEl>
                                          <p:spTgt spid="123"/>
                                        </p:tgtEl>
                                        <p:attrNameLst>
                                          <p:attrName>ppt_y</p:attrName>
                                        </p:attrNameLst>
                                      </p:cBhvr>
                                      <p:tavLst>
                                        <p:tav tm="0">
                                          <p:val>
                                            <p:strVal val="ppt_y"/>
                                          </p:val>
                                        </p:tav>
                                        <p:tav tm="100000">
                                          <p:val>
                                            <p:strVal val="ppt_y"/>
                                          </p:val>
                                        </p:tav>
                                      </p:tavLst>
                                    </p:anim>
                                    <p:set>
                                      <p:cBhvr>
                                        <p:cTn id="44" dur="1" fill="hold">
                                          <p:stCondLst>
                                            <p:cond delay="499"/>
                                          </p:stCondLst>
                                        </p:cTn>
                                        <p:tgtEl>
                                          <p:spTgt spid="12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03"/>
                                        </p:tgtEl>
                                        <p:attrNameLst>
                                          <p:attrName>style.visibility</p:attrName>
                                        </p:attrNameLst>
                                      </p:cBhvr>
                                      <p:to>
                                        <p:strVal val="visible"/>
                                      </p:to>
                                    </p:set>
                                    <p:animEffect transition="in" filter="randombar(horizontal)">
                                      <p:cBhvr>
                                        <p:cTn id="49" dur="500"/>
                                        <p:tgtEl>
                                          <p:spTgt spid="10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5"/>
                                        </p:tgtEl>
                                        <p:attrNameLst>
                                          <p:attrName>style.visibility</p:attrName>
                                        </p:attrNameLst>
                                      </p:cBhvr>
                                      <p:to>
                                        <p:strVal val="visible"/>
                                      </p:to>
                                    </p:set>
                                    <p:animEffect transition="in" filter="fade">
                                      <p:cBhvr>
                                        <p:cTn id="54" dur="500"/>
                                        <p:tgtEl>
                                          <p:spTgt spid="1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6"/>
                                        </p:tgtEl>
                                        <p:attrNameLst>
                                          <p:attrName>style.visibility</p:attrName>
                                        </p:attrNameLst>
                                      </p:cBhvr>
                                      <p:to>
                                        <p:strVal val="visible"/>
                                      </p:to>
                                    </p:set>
                                    <p:animEffect transition="in" filter="fade">
                                      <p:cBhvr>
                                        <p:cTn id="57" dur="500"/>
                                        <p:tgtEl>
                                          <p:spTgt spid="1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04"/>
                                        </p:tgtEl>
                                        <p:attrNameLst>
                                          <p:attrName>style.visibility</p:attrName>
                                        </p:attrNameLst>
                                      </p:cBhvr>
                                      <p:to>
                                        <p:strVal val="visible"/>
                                      </p:to>
                                    </p:set>
                                    <p:animEffect transition="in" filter="fade">
                                      <p:cBhvr>
                                        <p:cTn id="60" dur="500"/>
                                        <p:tgtEl>
                                          <p:spTgt spid="104"/>
                                        </p:tgtEl>
                                      </p:cBhvr>
                                    </p:animEffect>
                                  </p:childTnLst>
                                </p:cTn>
                              </p:par>
                              <p:par>
                                <p:cTn id="61" presetID="10" presetClass="entr" presetSubtype="0" fill="hold" nodeType="withEffect">
                                  <p:stCondLst>
                                    <p:cond delay="0"/>
                                  </p:stCondLst>
                                  <p:childTnLst>
                                    <p:set>
                                      <p:cBhvr>
                                        <p:cTn id="62" dur="1" fill="hold">
                                          <p:stCondLst>
                                            <p:cond delay="0"/>
                                          </p:stCondLst>
                                        </p:cTn>
                                        <p:tgtEl>
                                          <p:spTgt spid="124"/>
                                        </p:tgtEl>
                                        <p:attrNameLst>
                                          <p:attrName>style.visibility</p:attrName>
                                        </p:attrNameLst>
                                      </p:cBhvr>
                                      <p:to>
                                        <p:strVal val="visible"/>
                                      </p:to>
                                    </p:set>
                                    <p:animEffect transition="in" filter="fade">
                                      <p:cBhvr>
                                        <p:cTn id="63" dur="500"/>
                                        <p:tgtEl>
                                          <p:spTgt spid="124"/>
                                        </p:tgtEl>
                                      </p:cBhvr>
                                    </p:animEffect>
                                  </p:childTnLst>
                                </p:cTn>
                              </p:par>
                              <p:par>
                                <p:cTn id="64" presetID="10" presetClass="entr" presetSubtype="0" fill="hold" nodeType="withEffect">
                                  <p:stCondLst>
                                    <p:cond delay="0"/>
                                  </p:stCondLst>
                                  <p:childTnLst>
                                    <p:set>
                                      <p:cBhvr>
                                        <p:cTn id="65" dur="1" fill="hold">
                                          <p:stCondLst>
                                            <p:cond delay="0"/>
                                          </p:stCondLst>
                                        </p:cTn>
                                        <p:tgtEl>
                                          <p:spTgt spid="128"/>
                                        </p:tgtEl>
                                        <p:attrNameLst>
                                          <p:attrName>style.visibility</p:attrName>
                                        </p:attrNameLst>
                                      </p:cBhvr>
                                      <p:to>
                                        <p:strVal val="visible"/>
                                      </p:to>
                                    </p:set>
                                    <p:animEffect transition="in" filter="fade">
                                      <p:cBhvr>
                                        <p:cTn id="66" dur="500"/>
                                        <p:tgtEl>
                                          <p:spTgt spid="128"/>
                                        </p:tgtEl>
                                      </p:cBhvr>
                                    </p:animEffect>
                                  </p:childTnLst>
                                </p:cTn>
                              </p:par>
                              <p:par>
                                <p:cTn id="67" presetID="10" presetClass="entr" presetSubtype="0" fill="hold" nodeType="withEffect">
                                  <p:stCondLst>
                                    <p:cond delay="0"/>
                                  </p:stCondLst>
                                  <p:childTnLst>
                                    <p:set>
                                      <p:cBhvr>
                                        <p:cTn id="68" dur="1" fill="hold">
                                          <p:stCondLst>
                                            <p:cond delay="0"/>
                                          </p:stCondLst>
                                        </p:cTn>
                                        <p:tgtEl>
                                          <p:spTgt spid="129"/>
                                        </p:tgtEl>
                                        <p:attrNameLst>
                                          <p:attrName>style.visibility</p:attrName>
                                        </p:attrNameLst>
                                      </p:cBhvr>
                                      <p:to>
                                        <p:strVal val="visible"/>
                                      </p:to>
                                    </p:set>
                                    <p:animEffect transition="in" filter="fade">
                                      <p:cBhvr>
                                        <p:cTn id="69" dur="500"/>
                                        <p:tgtEl>
                                          <p:spTgt spid="1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30"/>
                                        </p:tgtEl>
                                        <p:attrNameLst>
                                          <p:attrName>style.visibility</p:attrName>
                                        </p:attrNameLst>
                                      </p:cBhvr>
                                      <p:to>
                                        <p:strVal val="visible"/>
                                      </p:to>
                                    </p:set>
                                    <p:animEffect transition="in" filter="fade">
                                      <p:cBhvr>
                                        <p:cTn id="72" dur="500"/>
                                        <p:tgtEl>
                                          <p:spTgt spid="13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31"/>
                                        </p:tgtEl>
                                        <p:attrNameLst>
                                          <p:attrName>style.visibility</p:attrName>
                                        </p:attrNameLst>
                                      </p:cBhvr>
                                      <p:to>
                                        <p:strVal val="visible"/>
                                      </p:to>
                                    </p:set>
                                    <p:animEffect transition="in" filter="fade">
                                      <p:cBhvr>
                                        <p:cTn id="75" dur="500"/>
                                        <p:tgtEl>
                                          <p:spTgt spid="131"/>
                                        </p:tgtEl>
                                      </p:cBhvr>
                                    </p:animEffect>
                                  </p:childTnLst>
                                </p:cTn>
                              </p:par>
                            </p:childTnLst>
                          </p:cTn>
                        </p:par>
                      </p:childTnLst>
                    </p:cTn>
                  </p:par>
                  <p:par>
                    <p:cTn id="76" fill="hold">
                      <p:stCondLst>
                        <p:cond delay="indefinite"/>
                      </p:stCondLst>
                      <p:childTnLst>
                        <p:par>
                          <p:cTn id="77" fill="hold">
                            <p:stCondLst>
                              <p:cond delay="0"/>
                            </p:stCondLst>
                            <p:childTnLst>
                              <p:par>
                                <p:cTn id="78" presetID="14" presetClass="entr" presetSubtype="10"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randombar(horizontal)">
                                      <p:cBhvr>
                                        <p:cTn id="80" dur="500"/>
                                        <p:tgtEl>
                                          <p:spTgt spid="10"/>
                                        </p:tgtEl>
                                      </p:cBhvr>
                                    </p:animEffec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127"/>
                                        </p:tgtEl>
                                        <p:attrNameLst>
                                          <p:attrName>style.visibility</p:attrName>
                                        </p:attrNameLst>
                                      </p:cBhvr>
                                      <p:to>
                                        <p:strVal val="visible"/>
                                      </p:to>
                                    </p:set>
                                    <p:animEffect transition="in" filter="randombar(horizontal)">
                                      <p:cBhvr>
                                        <p:cTn id="85" dur="500"/>
                                        <p:tgtEl>
                                          <p:spTgt spid="127"/>
                                        </p:tgtEl>
                                      </p:cBhvr>
                                    </p:animEffect>
                                  </p:childTnLst>
                                </p:cTn>
                              </p:par>
                            </p:childTnLst>
                          </p:cTn>
                        </p:par>
                      </p:childTnLst>
                    </p:cTn>
                  </p:par>
                  <p:par>
                    <p:cTn id="86" fill="hold">
                      <p:stCondLst>
                        <p:cond delay="indefinite"/>
                      </p:stCondLst>
                      <p:childTnLst>
                        <p:par>
                          <p:cTn id="87" fill="hold">
                            <p:stCondLst>
                              <p:cond delay="0"/>
                            </p:stCondLst>
                            <p:childTnLst>
                              <p:par>
                                <p:cTn id="88" presetID="14" presetClass="entr" presetSubtype="10" fill="hold" grpId="0" nodeType="clickEffect">
                                  <p:stCondLst>
                                    <p:cond delay="0"/>
                                  </p:stCondLst>
                                  <p:childTnLst>
                                    <p:set>
                                      <p:cBhvr>
                                        <p:cTn id="89" dur="1" fill="hold">
                                          <p:stCondLst>
                                            <p:cond delay="0"/>
                                          </p:stCondLst>
                                        </p:cTn>
                                        <p:tgtEl>
                                          <p:spTgt spid="132"/>
                                        </p:tgtEl>
                                        <p:attrNameLst>
                                          <p:attrName>style.visibility</p:attrName>
                                        </p:attrNameLst>
                                      </p:cBhvr>
                                      <p:to>
                                        <p:strVal val="visible"/>
                                      </p:to>
                                    </p:set>
                                    <p:animEffect transition="in" filter="randombar(horizontal)">
                                      <p:cBhvr>
                                        <p:cTn id="90"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23" grpId="0" animBg="1"/>
      <p:bldP spid="123" grpId="1" animBg="1"/>
      <p:bldP spid="103" grpId="0" animBg="1"/>
      <p:bldP spid="125" grpId="0"/>
      <p:bldP spid="126" grpId="0" animBg="1"/>
      <p:bldP spid="127" grpId="0" animBg="1"/>
      <p:bldP spid="130" grpId="0"/>
      <p:bldP spid="131" grpId="0"/>
      <p:bldP spid="10" grpId="0"/>
      <p:bldP spid="1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Divide and Conquer based algorithm</a:t>
            </a:r>
            <a:br>
              <a:rPr lang="en-US" sz="3200" b="1" dirty="0"/>
            </a:b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229600" cy="4983163"/>
              </a:xfrm>
            </p:spPr>
            <p:txBody>
              <a:bodyPr/>
              <a:lstStyle/>
              <a:p>
                <a:pPr marL="0" indent="0">
                  <a:buNone/>
                </a:pPr>
                <a:r>
                  <a:rPr lang="en-US" sz="1600" b="1" dirty="0">
                    <a:solidFill>
                      <a:srgbClr val="7030A0"/>
                    </a:solidFill>
                  </a:rPr>
                  <a:t>CP-Distance</a:t>
                </a:r>
                <a:r>
                  <a:rPr lang="en-US" sz="1600" dirty="0"/>
                  <a:t>(</a:t>
                </a:r>
                <a14:m>
                  <m:oMath xmlns:m="http://schemas.openxmlformats.org/officeDocument/2006/math">
                    <m:r>
                      <a:rPr lang="en-US" sz="1600" i="1">
                        <a:latin typeface="Cambria Math"/>
                      </a:rPr>
                      <m:t>𝑃</m:t>
                    </m:r>
                  </m:oMath>
                </a14:m>
                <a:r>
                  <a:rPr lang="en-US" sz="1600" dirty="0"/>
                  <a:t>) </a:t>
                </a:r>
              </a:p>
              <a:p>
                <a:pPr marL="0" indent="0">
                  <a:buNone/>
                </a:pPr>
                <a:r>
                  <a:rPr lang="en-US" sz="1600" dirty="0"/>
                  <a:t>{   </a:t>
                </a:r>
                <a:r>
                  <a:rPr lang="en-US" sz="1600" b="1" dirty="0"/>
                  <a:t>If</a:t>
                </a:r>
                <a:r>
                  <a:rPr lang="en-US" sz="1600" dirty="0"/>
                  <a:t> (| </a:t>
                </a:r>
                <a14:m>
                  <m:oMath xmlns:m="http://schemas.openxmlformats.org/officeDocument/2006/math">
                    <m:r>
                      <a:rPr lang="en-US" sz="1600" i="1">
                        <a:latin typeface="Cambria Math"/>
                      </a:rPr>
                      <m:t>𝑃</m:t>
                    </m:r>
                    <m:r>
                      <a:rPr lang="en-US" sz="1600" i="1">
                        <a:latin typeface="Cambria Math"/>
                      </a:rPr>
                      <m:t> </m:t>
                    </m:r>
                  </m:oMath>
                </a14:m>
                <a:r>
                  <a:rPr lang="en-US" sz="1600" dirty="0"/>
                  <a:t>|=1 ) return infinity;</a:t>
                </a:r>
              </a:p>
              <a:p>
                <a:pPr marL="0" indent="0">
                  <a:buNone/>
                </a:pPr>
                <a:r>
                  <a:rPr lang="en-US" sz="1600" dirty="0"/>
                  <a:t>    {            Compute </a:t>
                </a:r>
                <a14:m>
                  <m:oMath xmlns:m="http://schemas.openxmlformats.org/officeDocument/2006/math">
                    <m:r>
                      <a:rPr lang="en-US" sz="1600" b="0" i="1" smtClean="0">
                        <a:latin typeface="Cambria Math"/>
                      </a:rPr>
                      <m:t>𝑥</m:t>
                    </m:r>
                  </m:oMath>
                </a14:m>
                <a:r>
                  <a:rPr lang="en-US" sz="1600" dirty="0"/>
                  <a:t>-median of </a:t>
                </a:r>
                <a14:m>
                  <m:oMath xmlns:m="http://schemas.openxmlformats.org/officeDocument/2006/math">
                    <m:r>
                      <a:rPr lang="en-US" sz="1600" i="1">
                        <a:latin typeface="Cambria Math"/>
                      </a:rPr>
                      <m:t>𝑃</m:t>
                    </m:r>
                  </m:oMath>
                </a14:m>
                <a:r>
                  <a:rPr lang="en-US" sz="1600" dirty="0"/>
                  <a:t>;</a:t>
                </a:r>
              </a:p>
              <a:p>
                <a:pPr marL="0" indent="0">
                  <a:buNone/>
                </a:pPr>
                <a:r>
                  <a:rPr lang="en-US" sz="1600" b="0" dirty="0"/>
                  <a:t>                  </a:t>
                </a:r>
                <a14:m>
                  <m:oMath xmlns:m="http://schemas.openxmlformats.org/officeDocument/2006/math">
                    <m:r>
                      <a:rPr lang="en-US" sz="1600" b="0" i="0"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rPr>
                          <m:t>𝑃</m:t>
                        </m:r>
                      </m:e>
                      <m:sub>
                        <m:r>
                          <a:rPr lang="en-US" sz="1600" b="0" i="1" smtClean="0">
                            <a:latin typeface="Cambria Math"/>
                          </a:rPr>
                          <m:t>𝐿</m:t>
                        </m:r>
                      </m:sub>
                    </m:sSub>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rPr>
                          <m:t>𝑃</m:t>
                        </m:r>
                      </m:e>
                      <m:sub>
                        <m:r>
                          <a:rPr lang="en-US" sz="1600" b="0" i="1" smtClean="0">
                            <a:latin typeface="Cambria Math"/>
                          </a:rPr>
                          <m:t>𝑅</m:t>
                        </m:r>
                      </m:sub>
                    </m:sSub>
                    <m:r>
                      <a:rPr lang="en-US" sz="1600" b="0" i="1" smtClean="0">
                        <a:latin typeface="Cambria Math"/>
                      </a:rPr>
                      <m:t>)</m:t>
                    </m:r>
                  </m:oMath>
                </a14:m>
                <a:r>
                  <a:rPr lang="en-US" sz="1600" dirty="0">
                    <a:sym typeface="Wingdings" pitchFamily="2" charset="2"/>
                  </a:rPr>
                  <a:t>Split-by-</a:t>
                </a:r>
                <a14:m>
                  <m:oMath xmlns:m="http://schemas.openxmlformats.org/officeDocument/2006/math">
                    <m:r>
                      <a:rPr lang="en-US" sz="1600" i="1">
                        <a:latin typeface="Cambria Math"/>
                      </a:rPr>
                      <m:t>𝑥</m:t>
                    </m:r>
                  </m:oMath>
                </a14:m>
                <a:r>
                  <a:rPr lang="en-US" sz="1600" dirty="0">
                    <a:sym typeface="Wingdings" pitchFamily="2" charset="2"/>
                  </a:rPr>
                  <a:t>-median(</a:t>
                </a:r>
                <a14:m>
                  <m:oMath xmlns:m="http://schemas.openxmlformats.org/officeDocument/2006/math">
                    <m:r>
                      <a:rPr lang="en-US" sz="1600" i="1">
                        <a:latin typeface="Cambria Math"/>
                      </a:rPr>
                      <m:t>𝑃</m:t>
                    </m:r>
                  </m:oMath>
                </a14:m>
                <a:r>
                  <a:rPr lang="en-US" sz="1600" dirty="0">
                    <a:sym typeface="Wingdings" pitchFamily="2" charset="2"/>
                  </a:rPr>
                  <a:t>);</a:t>
                </a:r>
              </a:p>
              <a:p>
                <a:pPr marL="0" indent="0">
                  <a:buNone/>
                </a:pPr>
                <a:r>
                  <a:rPr lang="en-US" sz="1600" dirty="0">
                    <a:sym typeface="Wingdings" pitchFamily="2" charset="2"/>
                  </a:rPr>
                  <a:t>                  </a:t>
                </a:r>
                <a14:m>
                  <m:oMath xmlns:m="http://schemas.openxmlformats.org/officeDocument/2006/math">
                    <m:sSub>
                      <m:sSubPr>
                        <m:ctrlPr>
                          <a:rPr lang="en-US" sz="1600" b="1" i="1">
                            <a:solidFill>
                              <a:srgbClr val="0070C0"/>
                            </a:solidFill>
                            <a:latin typeface="Cambria Math" panose="02040503050406030204" pitchFamily="18" charset="0"/>
                          </a:rPr>
                        </m:ctrlPr>
                      </m:sSubPr>
                      <m:e>
                        <m:r>
                          <a:rPr lang="en-US" sz="1600" b="1" i="1">
                            <a:solidFill>
                              <a:srgbClr val="0070C0"/>
                            </a:solidFill>
                            <a:latin typeface="Cambria Math"/>
                          </a:rPr>
                          <m:t>𝜹</m:t>
                        </m:r>
                      </m:e>
                      <m:sub>
                        <m:r>
                          <a:rPr lang="en-US" sz="1600" b="1" i="1" smtClean="0">
                            <a:solidFill>
                              <a:srgbClr val="0070C0"/>
                            </a:solidFill>
                            <a:latin typeface="Cambria Math"/>
                          </a:rPr>
                          <m:t>𝑳</m:t>
                        </m:r>
                      </m:sub>
                    </m:sSub>
                  </m:oMath>
                </a14:m>
                <a:r>
                  <a:rPr lang="en-US" sz="1600" dirty="0">
                    <a:sym typeface="Wingdings" pitchFamily="2" charset="2"/>
                  </a:rPr>
                  <a:t> </a:t>
                </a:r>
                <a:r>
                  <a:rPr lang="en-US" sz="1600" b="1" dirty="0">
                    <a:solidFill>
                      <a:srgbClr val="7030A0"/>
                    </a:solidFill>
                  </a:rPr>
                  <a:t>CP-Distance</a:t>
                </a:r>
                <a:r>
                  <a:rPr lang="en-US" sz="1600" dirty="0"/>
                  <a:t>(</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i="1">
                            <a:latin typeface="Cambria Math"/>
                          </a:rPr>
                          <m:t>𝐿</m:t>
                        </m:r>
                      </m:sub>
                    </m:sSub>
                  </m:oMath>
                </a14:m>
                <a:r>
                  <a:rPr lang="en-US" sz="1600" dirty="0"/>
                  <a:t>) </a:t>
                </a:r>
                <a:r>
                  <a:rPr lang="en-US" sz="1600" dirty="0">
                    <a:sym typeface="Wingdings" pitchFamily="2" charset="2"/>
                  </a:rPr>
                  <a:t>;</a:t>
                </a:r>
              </a:p>
              <a:p>
                <a:pPr marL="0" indent="0">
                  <a:buNone/>
                </a:pPr>
                <a:r>
                  <a:rPr lang="en-US" sz="1600" b="1" dirty="0">
                    <a:solidFill>
                      <a:srgbClr val="0070C0"/>
                    </a:solidFill>
                  </a:rPr>
                  <a:t>                  </a:t>
                </a:r>
                <a14:m>
                  <m:oMath xmlns:m="http://schemas.openxmlformats.org/officeDocument/2006/math">
                    <m:sSub>
                      <m:sSubPr>
                        <m:ctrlPr>
                          <a:rPr lang="en-US" sz="1600" b="1" i="1">
                            <a:solidFill>
                              <a:srgbClr val="0070C0"/>
                            </a:solidFill>
                            <a:latin typeface="Cambria Math" panose="02040503050406030204" pitchFamily="18" charset="0"/>
                          </a:rPr>
                        </m:ctrlPr>
                      </m:sSubPr>
                      <m:e>
                        <m:r>
                          <a:rPr lang="en-US" sz="1600" b="1" i="1">
                            <a:solidFill>
                              <a:srgbClr val="0070C0"/>
                            </a:solidFill>
                            <a:latin typeface="Cambria Math"/>
                          </a:rPr>
                          <m:t>𝜹</m:t>
                        </m:r>
                      </m:e>
                      <m:sub>
                        <m:r>
                          <a:rPr lang="en-US" sz="1600" b="1" i="1" smtClean="0">
                            <a:solidFill>
                              <a:srgbClr val="0070C0"/>
                            </a:solidFill>
                            <a:latin typeface="Cambria Math"/>
                          </a:rPr>
                          <m:t>𝑹</m:t>
                        </m:r>
                      </m:sub>
                    </m:sSub>
                  </m:oMath>
                </a14:m>
                <a:r>
                  <a:rPr lang="en-US" sz="1600" dirty="0">
                    <a:sym typeface="Wingdings" pitchFamily="2" charset="2"/>
                  </a:rPr>
                  <a:t> </a:t>
                </a:r>
                <a:r>
                  <a:rPr lang="en-US" sz="1600" b="1" dirty="0">
                    <a:solidFill>
                      <a:srgbClr val="7030A0"/>
                    </a:solidFill>
                  </a:rPr>
                  <a:t>CP-Distance</a:t>
                </a:r>
                <a:r>
                  <a:rPr lang="en-US" sz="1600" dirty="0"/>
                  <a:t>(</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b="0" i="1" smtClean="0">
                            <a:latin typeface="Cambria Math"/>
                          </a:rPr>
                          <m:t>𝑅</m:t>
                        </m:r>
                      </m:sub>
                    </m:sSub>
                  </m:oMath>
                </a14:m>
                <a:r>
                  <a:rPr lang="en-US" sz="1600" dirty="0"/>
                  <a:t>) </a:t>
                </a:r>
                <a:r>
                  <a:rPr lang="en-US" sz="1600" dirty="0">
                    <a:sym typeface="Wingdings" pitchFamily="2" charset="2"/>
                  </a:rPr>
                  <a:t>;</a:t>
                </a:r>
              </a:p>
              <a:p>
                <a:pPr marL="0" indent="0">
                  <a:buNone/>
                </a:pPr>
                <a:r>
                  <a:rPr lang="en-US" sz="1600" dirty="0">
                    <a:sym typeface="Wingdings" pitchFamily="2" charset="2"/>
                  </a:rPr>
                  <a:t>                  </a:t>
                </a:r>
                <a14:m>
                  <m:oMath xmlns:m="http://schemas.openxmlformats.org/officeDocument/2006/math">
                    <m:r>
                      <a:rPr lang="en-US" sz="1600" b="1" i="1" smtClean="0">
                        <a:solidFill>
                          <a:srgbClr val="0070C0"/>
                        </a:solidFill>
                        <a:latin typeface="Cambria Math"/>
                      </a:rPr>
                      <m:t>𝜹</m:t>
                    </m:r>
                  </m:oMath>
                </a14:m>
                <a:r>
                  <a:rPr lang="en-US" sz="1600" dirty="0">
                    <a:sym typeface="Wingdings" pitchFamily="2" charset="2"/>
                  </a:rPr>
                  <a:t> min(</a:t>
                </a:r>
                <a14:m>
                  <m:oMath xmlns:m="http://schemas.openxmlformats.org/officeDocument/2006/math">
                    <m:sSub>
                      <m:sSubPr>
                        <m:ctrlPr>
                          <a:rPr lang="en-US" sz="1600" b="1" i="1">
                            <a:solidFill>
                              <a:srgbClr val="0070C0"/>
                            </a:solidFill>
                            <a:latin typeface="Cambria Math" panose="02040503050406030204" pitchFamily="18" charset="0"/>
                          </a:rPr>
                        </m:ctrlPr>
                      </m:sSubPr>
                      <m:e>
                        <m:r>
                          <a:rPr lang="en-US" sz="1600" b="1" i="1">
                            <a:solidFill>
                              <a:srgbClr val="0070C0"/>
                            </a:solidFill>
                            <a:latin typeface="Cambria Math"/>
                          </a:rPr>
                          <m:t>𝜹</m:t>
                        </m:r>
                      </m:e>
                      <m:sub>
                        <m:r>
                          <a:rPr lang="en-US" sz="1600" b="1" i="1">
                            <a:solidFill>
                              <a:srgbClr val="0070C0"/>
                            </a:solidFill>
                            <a:latin typeface="Cambria Math"/>
                          </a:rPr>
                          <m:t>𝑳</m:t>
                        </m:r>
                      </m:sub>
                    </m:sSub>
                  </m:oMath>
                </a14:m>
                <a:r>
                  <a:rPr lang="en-US" sz="1600" dirty="0">
                    <a:sym typeface="Wingdings" pitchFamily="2" charset="2"/>
                  </a:rPr>
                  <a:t>,</a:t>
                </a:r>
                <a:r>
                  <a:rPr lang="en-US" sz="1600" b="1" dirty="0">
                    <a:solidFill>
                      <a:srgbClr val="0070C0"/>
                    </a:solidFill>
                  </a:rPr>
                  <a:t> </a:t>
                </a:r>
                <a14:m>
                  <m:oMath xmlns:m="http://schemas.openxmlformats.org/officeDocument/2006/math">
                    <m:sSub>
                      <m:sSubPr>
                        <m:ctrlPr>
                          <a:rPr lang="en-US" sz="1600" b="1" i="1">
                            <a:solidFill>
                              <a:srgbClr val="0070C0"/>
                            </a:solidFill>
                            <a:latin typeface="Cambria Math" panose="02040503050406030204" pitchFamily="18" charset="0"/>
                          </a:rPr>
                        </m:ctrlPr>
                      </m:sSubPr>
                      <m:e>
                        <m:r>
                          <a:rPr lang="en-US" sz="1600" b="1" i="1">
                            <a:solidFill>
                              <a:srgbClr val="0070C0"/>
                            </a:solidFill>
                            <a:latin typeface="Cambria Math"/>
                          </a:rPr>
                          <m:t>𝜹</m:t>
                        </m:r>
                      </m:e>
                      <m:sub>
                        <m:r>
                          <a:rPr lang="en-US" sz="1600" b="1" i="1" smtClean="0">
                            <a:solidFill>
                              <a:srgbClr val="0070C0"/>
                            </a:solidFill>
                            <a:latin typeface="Cambria Math"/>
                          </a:rPr>
                          <m:t>𝑹</m:t>
                        </m:r>
                      </m:sub>
                    </m:sSub>
                  </m:oMath>
                </a14:m>
                <a:r>
                  <a:rPr lang="en-US" sz="1600" dirty="0">
                    <a:sym typeface="Wingdings" pitchFamily="2" charset="2"/>
                  </a:rPr>
                  <a:t>);</a:t>
                </a:r>
              </a:p>
              <a:p>
                <a:pPr marL="0" indent="0">
                  <a:buNone/>
                </a:pPr>
                <a:r>
                  <a:rPr lang="en-US" sz="1600" b="1" dirty="0">
                    <a:sym typeface="Wingdings" pitchFamily="2" charset="2"/>
                  </a:rPr>
                  <a:t>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a:rPr>
                          <m:t>𝑆</m:t>
                        </m:r>
                      </m:e>
                      <m:sub>
                        <m:r>
                          <a:rPr lang="en-US" sz="1600" i="1">
                            <a:latin typeface="Cambria Math"/>
                          </a:rPr>
                          <m:t>𝐿</m:t>
                        </m:r>
                      </m:sub>
                    </m:sSub>
                  </m:oMath>
                </a14:m>
                <a:r>
                  <a:rPr lang="en-US" sz="1600" b="1" dirty="0">
                    <a:sym typeface="Wingdings" pitchFamily="2" charset="2"/>
                  </a:rPr>
                  <a:t> </a:t>
                </a:r>
                <a:r>
                  <a:rPr lang="en-US" sz="1600" dirty="0">
                    <a:sym typeface="Wingdings" pitchFamily="2" charset="2"/>
                  </a:rPr>
                  <a:t></a:t>
                </a:r>
                <a:r>
                  <a:rPr lang="en-US" sz="1600" b="1" dirty="0">
                    <a:sym typeface="Wingdings" pitchFamily="2" charset="2"/>
                  </a:rPr>
                  <a:t> strip </a:t>
                </a:r>
                <a:r>
                  <a:rPr lang="en-US" sz="1600" dirty="0">
                    <a:sym typeface="Wingdings" pitchFamily="2" charset="2"/>
                  </a:rPr>
                  <a:t>of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i="1">
                            <a:latin typeface="Cambria Math"/>
                          </a:rPr>
                          <m:t>𝐿</m:t>
                        </m:r>
                      </m:sub>
                    </m:sSub>
                  </m:oMath>
                </a14:m>
                <a:r>
                  <a:rPr lang="en-US" sz="1600" b="1" dirty="0">
                    <a:sym typeface="Wingdings" pitchFamily="2" charset="2"/>
                  </a:rPr>
                  <a:t>;</a:t>
                </a:r>
              </a:p>
              <a:p>
                <a:pPr marL="0" indent="0">
                  <a:buNone/>
                </a:pPr>
                <a:r>
                  <a:rPr lang="en-US" sz="1600" b="1" dirty="0">
                    <a:sym typeface="Wingdings" pitchFamily="2" charset="2"/>
                  </a:rPr>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𝑆</m:t>
                        </m:r>
                      </m:e>
                      <m:sub>
                        <m:r>
                          <a:rPr lang="en-US" sz="1600" b="0" i="1" smtClean="0">
                            <a:latin typeface="Cambria Math"/>
                          </a:rPr>
                          <m:t>𝑅</m:t>
                        </m:r>
                      </m:sub>
                    </m:sSub>
                  </m:oMath>
                </a14:m>
                <a:r>
                  <a:rPr lang="en-US" sz="1600" b="1" dirty="0">
                    <a:sym typeface="Wingdings" pitchFamily="2" charset="2"/>
                  </a:rPr>
                  <a:t> </a:t>
                </a:r>
                <a:r>
                  <a:rPr lang="en-US" sz="1600" dirty="0">
                    <a:sym typeface="Wingdings" pitchFamily="2" charset="2"/>
                  </a:rPr>
                  <a:t></a:t>
                </a:r>
                <a:r>
                  <a:rPr lang="en-US" sz="1600" b="1" dirty="0">
                    <a:sym typeface="Wingdings" pitchFamily="2" charset="2"/>
                  </a:rPr>
                  <a:t> strip </a:t>
                </a:r>
                <a:r>
                  <a:rPr lang="en-US" sz="1600" dirty="0">
                    <a:sym typeface="Wingdings" pitchFamily="2" charset="2"/>
                  </a:rPr>
                  <a:t>of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b="0" i="1" smtClean="0">
                            <a:latin typeface="Cambria Math"/>
                          </a:rPr>
                          <m:t>𝑅</m:t>
                        </m:r>
                      </m:sub>
                    </m:sSub>
                  </m:oMath>
                </a14:m>
                <a:r>
                  <a:rPr lang="en-US" sz="1600" b="1" dirty="0">
                    <a:sym typeface="Wingdings" pitchFamily="2" charset="2"/>
                  </a:rPr>
                  <a:t>;</a:t>
                </a:r>
              </a:p>
              <a:p>
                <a:pPr marL="0" indent="0">
                  <a:buNone/>
                </a:pPr>
                <a:r>
                  <a:rPr lang="en-US" sz="1600" b="1" dirty="0">
                    <a:sym typeface="Wingdings" pitchFamily="2" charset="2"/>
                  </a:rPr>
                  <a:t> 	      </a:t>
                </a:r>
                <a14:m>
                  <m:oMath xmlns:m="http://schemas.openxmlformats.org/officeDocument/2006/math">
                    <m:r>
                      <a:rPr lang="en-US" sz="1600" b="0" i="1" smtClean="0">
                        <a:latin typeface="Cambria Math"/>
                      </a:rPr>
                      <m:t>𝐴</m:t>
                    </m:r>
                    <m:r>
                      <a:rPr lang="en-US" sz="1600" i="1">
                        <a:latin typeface="Cambria Math"/>
                      </a:rPr>
                      <m:t> </m:t>
                    </m:r>
                  </m:oMath>
                </a14:m>
                <a:r>
                  <a:rPr lang="en-US" sz="1600" b="1" dirty="0">
                    <a:sym typeface="Wingdings" pitchFamily="2" charset="2"/>
                  </a:rPr>
                  <a:t> Sorted array of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𝑆</m:t>
                        </m:r>
                      </m:e>
                      <m:sub>
                        <m:r>
                          <a:rPr lang="en-US" sz="1600" i="1">
                            <a:latin typeface="Cambria Math"/>
                          </a:rPr>
                          <m:t>𝑅</m:t>
                        </m:r>
                      </m:sub>
                    </m:sSub>
                  </m:oMath>
                </a14:m>
                <a:r>
                  <a:rPr lang="en-US" sz="1600" b="1" dirty="0">
                    <a:sym typeface="Wingdings" pitchFamily="2" charset="2"/>
                  </a:rPr>
                  <a:t>;</a:t>
                </a:r>
              </a:p>
              <a:p>
                <a:pPr marL="0" indent="0">
                  <a:buNone/>
                </a:pPr>
                <a:r>
                  <a:rPr lang="en-US" sz="1600" b="1" dirty="0">
                    <a:sym typeface="Wingdings" pitchFamily="2" charset="2"/>
                  </a:rPr>
                  <a:t>                 </a:t>
                </a:r>
                <a:r>
                  <a:rPr lang="en-US" sz="1600" dirty="0">
                    <a:sym typeface="Wingdings" pitchFamily="2" charset="2"/>
                  </a:rPr>
                  <a:t>For each </a:t>
                </a:r>
                <a:r>
                  <a:rPr lang="en-US" sz="1600" b="1" dirty="0">
                    <a:sym typeface="Wingdings" pitchFamily="2" charset="2"/>
                  </a:rPr>
                  <a:t> </a:t>
                </a:r>
                <a14:m>
                  <m:oMath xmlns:m="http://schemas.openxmlformats.org/officeDocument/2006/math">
                    <m:r>
                      <a:rPr lang="en-US" sz="1600" b="1" i="1" smtClean="0">
                        <a:latin typeface="Cambria Math"/>
                      </a:rPr>
                      <m:t>𝒑</m:t>
                    </m:r>
                    <m:r>
                      <a:rPr lang="en-US" sz="1600" b="0" i="1" smtClean="0">
                        <a:latin typeface="Cambria Math"/>
                      </a:rPr>
                      <m:t>∈</m:t>
                    </m:r>
                    <m:sSub>
                      <m:sSubPr>
                        <m:ctrlPr>
                          <a:rPr lang="en-US" sz="1600" i="1">
                            <a:latin typeface="Cambria Math" panose="02040503050406030204" pitchFamily="18" charset="0"/>
                          </a:rPr>
                        </m:ctrlPr>
                      </m:sSubPr>
                      <m:e>
                        <m:r>
                          <a:rPr lang="en-US" sz="1600" b="0" i="1" smtClean="0">
                            <a:latin typeface="Cambria Math"/>
                          </a:rPr>
                          <m:t>𝑆</m:t>
                        </m:r>
                      </m:e>
                      <m:sub>
                        <m:r>
                          <a:rPr lang="en-US" sz="1600" i="1">
                            <a:latin typeface="Cambria Math"/>
                          </a:rPr>
                          <m:t>𝐿</m:t>
                        </m:r>
                      </m:sub>
                    </m:sSub>
                  </m:oMath>
                </a14:m>
                <a:r>
                  <a:rPr lang="en-US" sz="1600" dirty="0">
                    <a:sym typeface="Wingdings" pitchFamily="2" charset="2"/>
                  </a:rPr>
                  <a:t>,</a:t>
                </a:r>
                <a:endParaRPr lang="en-US" sz="1600" b="1" dirty="0">
                  <a:sym typeface="Wingdings" pitchFamily="2" charset="2"/>
                </a:endParaRPr>
              </a:p>
              <a:p>
                <a:pPr marL="0" indent="0">
                  <a:buNone/>
                </a:pPr>
                <a:r>
                  <a:rPr lang="en-US" sz="1600" b="1" dirty="0">
                    <a:sym typeface="Wingdings" pitchFamily="2" charset="2"/>
                  </a:rPr>
                  <a:t>                        </a:t>
                </a:r>
                <a14:m>
                  <m:oMath xmlns:m="http://schemas.openxmlformats.org/officeDocument/2006/math">
                    <m:r>
                      <a:rPr lang="en-US" sz="1600" b="1" i="1" smtClean="0">
                        <a:latin typeface="Cambria Math"/>
                      </a:rPr>
                      <m:t>𝒚</m:t>
                    </m:r>
                    <m:r>
                      <a:rPr lang="en-US" sz="1600" b="1" i="1" smtClean="0">
                        <a:latin typeface="Cambria Math" panose="02040503050406030204" pitchFamily="18" charset="0"/>
                      </a:rPr>
                      <m:t>′</m:t>
                    </m:r>
                  </m:oMath>
                </a14:m>
                <a:r>
                  <a:rPr lang="en-US" sz="1600" b="1" dirty="0">
                    <a:sym typeface="Wingdings" pitchFamily="2" charset="2"/>
                  </a:rPr>
                  <a:t>  </a:t>
                </a:r>
                <a:r>
                  <a:rPr lang="en-US" sz="1600" dirty="0">
                    <a:sym typeface="Wingdings" pitchFamily="2" charset="2"/>
                  </a:rPr>
                  <a:t>y-coordinate of </a:t>
                </a:r>
                <a14:m>
                  <m:oMath xmlns:m="http://schemas.openxmlformats.org/officeDocument/2006/math">
                    <m:r>
                      <a:rPr lang="en-US" sz="1600" b="1" i="1">
                        <a:latin typeface="Cambria Math"/>
                      </a:rPr>
                      <m:t>𝒑</m:t>
                    </m:r>
                  </m:oMath>
                </a14:m>
                <a:r>
                  <a:rPr lang="en-US" sz="1600" b="1" dirty="0">
                    <a:sym typeface="Wingdings" pitchFamily="2" charset="2"/>
                  </a:rPr>
                  <a:t>;</a:t>
                </a:r>
              </a:p>
              <a:p>
                <a:pPr marL="0" indent="0">
                  <a:buNone/>
                </a:pPr>
                <a:r>
                  <a:rPr lang="en-US" sz="1600" b="1" dirty="0">
                    <a:sym typeface="Wingdings" pitchFamily="2" charset="2"/>
                  </a:rPr>
                  <a:t>                       </a:t>
                </a:r>
                <a:r>
                  <a:rPr lang="en-US" sz="1600" dirty="0">
                    <a:sym typeface="Wingdings" pitchFamily="2" charset="2"/>
                  </a:rPr>
                  <a:t>Search </a:t>
                </a:r>
                <a14:m>
                  <m:oMath xmlns:m="http://schemas.openxmlformats.org/officeDocument/2006/math">
                    <m:r>
                      <a:rPr lang="en-US" sz="1600" i="1">
                        <a:latin typeface="Cambria Math"/>
                      </a:rPr>
                      <m:t>𝐴</m:t>
                    </m:r>
                    <m:r>
                      <a:rPr lang="en-US" sz="1600" i="1">
                        <a:latin typeface="Cambria Math"/>
                      </a:rPr>
                      <m:t> </m:t>
                    </m:r>
                  </m:oMath>
                </a14:m>
                <a:r>
                  <a:rPr lang="en-US" sz="1600" dirty="0">
                    <a:sym typeface="Wingdings" pitchFamily="2" charset="2"/>
                  </a:rPr>
                  <a:t>for points with y-coordinate within </a:t>
                </a:r>
                <a14:m>
                  <m:oMath xmlns:m="http://schemas.openxmlformats.org/officeDocument/2006/math">
                    <m:r>
                      <a:rPr lang="en-US" sz="1600" b="1" i="1">
                        <a:latin typeface="Cambria Math"/>
                      </a:rPr>
                      <m:t>𝒚</m:t>
                    </m:r>
                    <m:r>
                      <a:rPr lang="en-US" sz="1600" b="1" i="1" smtClean="0">
                        <a:latin typeface="Cambria Math" panose="02040503050406030204" pitchFamily="18" charset="0"/>
                      </a:rPr>
                      <m:t>′</m:t>
                    </m:r>
                    <m:r>
                      <a:rPr lang="en-US" sz="1600" b="0" i="1" smtClean="0">
                        <a:latin typeface="Cambria Math"/>
                      </a:rPr>
                      <m:t>±</m:t>
                    </m:r>
                    <m:r>
                      <a:rPr lang="en-US" sz="1600" b="1" i="1" smtClean="0">
                        <a:solidFill>
                          <a:srgbClr val="0070C0"/>
                        </a:solidFill>
                        <a:latin typeface="Cambria Math"/>
                      </a:rPr>
                      <m:t>𝜹</m:t>
                    </m:r>
                  </m:oMath>
                </a14:m>
                <a:r>
                  <a:rPr lang="en-US" sz="1600" b="1" dirty="0">
                    <a:sym typeface="Wingdings" pitchFamily="2" charset="2"/>
                  </a:rPr>
                  <a:t>;</a:t>
                </a:r>
              </a:p>
              <a:p>
                <a:pPr marL="0" indent="0">
                  <a:buNone/>
                </a:pPr>
                <a:r>
                  <a:rPr lang="en-US" sz="1600" b="1" dirty="0">
                    <a:sym typeface="Wingdings" pitchFamily="2" charset="2"/>
                  </a:rPr>
                  <a:t>                       </a:t>
                </a:r>
                <a:r>
                  <a:rPr lang="en-US" sz="1600" dirty="0">
                    <a:sym typeface="Wingdings" pitchFamily="2" charset="2"/>
                  </a:rPr>
                  <a:t>Compute distance from </a:t>
                </a:r>
                <a14:m>
                  <m:oMath xmlns:m="http://schemas.openxmlformats.org/officeDocument/2006/math">
                    <m:r>
                      <a:rPr lang="en-US" sz="1600" b="1" i="1">
                        <a:latin typeface="Cambria Math"/>
                      </a:rPr>
                      <m:t>𝒑</m:t>
                    </m:r>
                    <m:r>
                      <a:rPr lang="en-US" sz="1600" i="1">
                        <a:latin typeface="Cambria Math"/>
                      </a:rPr>
                      <m:t> </m:t>
                    </m:r>
                  </m:oMath>
                </a14:m>
                <a:r>
                  <a:rPr lang="en-US" sz="1600" dirty="0">
                    <a:sym typeface="Wingdings" pitchFamily="2" charset="2"/>
                  </a:rPr>
                  <a:t>to each of these points;</a:t>
                </a:r>
              </a:p>
              <a:p>
                <a:pPr marL="0" indent="0">
                  <a:buNone/>
                </a:pPr>
                <a:r>
                  <a:rPr lang="en-US" sz="1600" b="1" dirty="0">
                    <a:sym typeface="Wingdings" pitchFamily="2" charset="2"/>
                  </a:rPr>
                  <a:t>                        Update </a:t>
                </a:r>
                <a14:m>
                  <m:oMath xmlns:m="http://schemas.openxmlformats.org/officeDocument/2006/math">
                    <m:r>
                      <a:rPr lang="en-US" sz="1600" b="1" i="1">
                        <a:solidFill>
                          <a:srgbClr val="0070C0"/>
                        </a:solidFill>
                        <a:latin typeface="Cambria Math"/>
                      </a:rPr>
                      <m:t>𝜹</m:t>
                    </m:r>
                  </m:oMath>
                </a14:m>
                <a:r>
                  <a:rPr lang="en-US" sz="1600" b="1" dirty="0">
                    <a:sym typeface="Wingdings" pitchFamily="2" charset="2"/>
                  </a:rPr>
                  <a:t> </a:t>
                </a:r>
                <a:r>
                  <a:rPr lang="en-US" sz="1600" dirty="0">
                    <a:sym typeface="Wingdings" pitchFamily="2" charset="2"/>
                  </a:rPr>
                  <a:t>accordingly;</a:t>
                </a:r>
              </a:p>
              <a:p>
                <a:pPr marL="0" indent="0">
                  <a:buNone/>
                </a:pPr>
                <a:r>
                  <a:rPr lang="en-US" sz="1600" b="1" dirty="0">
                    <a:sym typeface="Wingdings" pitchFamily="2" charset="2"/>
                  </a:rPr>
                  <a:t>                 return </a:t>
                </a:r>
                <a14:m>
                  <m:oMath xmlns:m="http://schemas.openxmlformats.org/officeDocument/2006/math">
                    <m:r>
                      <a:rPr lang="en-US" sz="1600" b="1" i="1">
                        <a:solidFill>
                          <a:srgbClr val="0070C0"/>
                        </a:solidFill>
                        <a:latin typeface="Cambria Math"/>
                      </a:rPr>
                      <m:t>𝜹</m:t>
                    </m:r>
                  </m:oMath>
                </a14:m>
                <a:r>
                  <a:rPr lang="en-US" sz="1600" dirty="0">
                    <a:sym typeface="Wingdings" pitchFamily="2" charset="2"/>
                  </a:rPr>
                  <a:t>;</a:t>
                </a:r>
                <a:endParaRPr lang="en-US" sz="1600" b="1" dirty="0">
                  <a:sym typeface="Wingdings" pitchFamily="2" charset="2"/>
                </a:endParaRPr>
              </a:p>
              <a:p>
                <a:pPr marL="0" indent="0">
                  <a:buNone/>
                </a:pPr>
                <a:r>
                  <a:rPr lang="en-US" sz="1600" b="1" dirty="0">
                    <a:sym typeface="Wingdings" pitchFamily="2" charset="2"/>
                  </a:rPr>
                  <a:t>}</a:t>
                </a:r>
                <a:r>
                  <a:rPr lang="en-US" sz="1600" dirty="0">
                    <a:sym typeface="Wingdings" pitchFamily="2" charset="2"/>
                  </a:rPr>
                  <a:t>             </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4983163"/>
              </a:xfrm>
              <a:blipFill>
                <a:blip r:embed="rId5"/>
                <a:stretch>
                  <a:fillRect l="-463" t="-510" b="-22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13</a:t>
            </a:fld>
            <a:endParaRPr lang="en-US"/>
          </a:p>
        </p:txBody>
      </p:sp>
      <p:grpSp>
        <p:nvGrpSpPr>
          <p:cNvPr id="7" name="Group 6"/>
          <p:cNvGrpSpPr/>
          <p:nvPr/>
        </p:nvGrpSpPr>
        <p:grpSpPr>
          <a:xfrm>
            <a:off x="5029200" y="1828800"/>
            <a:ext cx="2902760" cy="1239798"/>
            <a:chOff x="1371601" y="2025134"/>
            <a:chExt cx="2902760" cy="1239798"/>
          </a:xfrm>
        </p:grpSpPr>
        <p:sp>
          <p:nvSpPr>
            <p:cNvPr id="5" name="Right Brace 4"/>
            <p:cNvSpPr/>
            <p:nvPr/>
          </p:nvSpPr>
          <p:spPr>
            <a:xfrm>
              <a:off x="1371601" y="2025134"/>
              <a:ext cx="1752600" cy="1239798"/>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048000" y="2494002"/>
              <a:ext cx="1226361" cy="369332"/>
            </a:xfrm>
            <a:prstGeom prst="rect">
              <a:avLst/>
            </a:prstGeom>
            <a:noFill/>
          </p:spPr>
          <p:txBody>
            <a:bodyPr wrap="none" rtlCol="0">
              <a:spAutoFit/>
            </a:bodyPr>
            <a:lstStyle/>
            <a:p>
              <a:r>
                <a:rPr lang="en-US" dirty="0">
                  <a:solidFill>
                    <a:srgbClr val="002060"/>
                  </a:solidFill>
                </a:rPr>
                <a:t>Divide step</a:t>
              </a:r>
            </a:p>
          </p:txBody>
        </p:sp>
      </p:grpSp>
      <p:grpSp>
        <p:nvGrpSpPr>
          <p:cNvPr id="8" name="Group 7"/>
          <p:cNvGrpSpPr/>
          <p:nvPr/>
        </p:nvGrpSpPr>
        <p:grpSpPr>
          <a:xfrm>
            <a:off x="5029200" y="3200400"/>
            <a:ext cx="3962400" cy="2819400"/>
            <a:chOff x="1808973" y="1295400"/>
            <a:chExt cx="3962400" cy="2819400"/>
          </a:xfrm>
        </p:grpSpPr>
        <p:sp>
          <p:nvSpPr>
            <p:cNvPr id="9" name="Right Brace 8"/>
            <p:cNvSpPr/>
            <p:nvPr/>
          </p:nvSpPr>
          <p:spPr>
            <a:xfrm>
              <a:off x="1808973" y="1295400"/>
              <a:ext cx="1676400" cy="2819400"/>
            </a:xfrm>
            <a:prstGeom prst="rightBrace">
              <a:avLst>
                <a:gd name="adj1" fmla="val 646"/>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429000" y="2678668"/>
              <a:ext cx="2342373" cy="369332"/>
            </a:xfrm>
            <a:prstGeom prst="rect">
              <a:avLst/>
            </a:prstGeom>
            <a:noFill/>
          </p:spPr>
          <p:txBody>
            <a:bodyPr wrap="none" rtlCol="0">
              <a:spAutoFit/>
            </a:bodyPr>
            <a:lstStyle/>
            <a:p>
              <a:r>
                <a:rPr lang="en-US" dirty="0">
                  <a:solidFill>
                    <a:srgbClr val="002060"/>
                  </a:solidFill>
                </a:rPr>
                <a:t>Combine/conquer step</a:t>
              </a:r>
            </a:p>
          </p:txBody>
        </p:sp>
      </p:grpSp>
      <mc:AlternateContent xmlns:mc="http://schemas.openxmlformats.org/markup-compatibility/2006" xmlns:a14="http://schemas.microsoft.com/office/drawing/2010/main">
        <mc:Choice Requires="a14">
          <p:sp>
            <p:nvSpPr>
              <p:cNvPr id="11" name="TextBox 10"/>
              <p:cNvSpPr txBox="1"/>
              <p:nvPr/>
            </p:nvSpPr>
            <p:spPr>
              <a:xfrm>
                <a:off x="6160754" y="4126468"/>
                <a:ext cx="2036327" cy="369332"/>
              </a:xfrm>
              <a:prstGeom prst="rect">
                <a:avLst/>
              </a:prstGeom>
              <a:solidFill>
                <a:srgbClr val="FFC000"/>
              </a:solidFill>
            </p:spPr>
            <p:txBody>
              <a:bodyPr wrap="none" rtlCol="0">
                <a:spAutoFit/>
              </a:bodyPr>
              <a:lstStyle/>
              <a:p>
                <a14:m>
                  <m:oMath xmlns:m="http://schemas.openxmlformats.org/officeDocument/2006/math">
                    <m:r>
                      <a:rPr lang="en-US" b="1" i="1" smtClean="0">
                        <a:solidFill>
                          <a:srgbClr val="C00000"/>
                        </a:solidFill>
                        <a:latin typeface="Cambria Math"/>
                      </a:rPr>
                      <m:t>𝑶</m:t>
                    </m:r>
                    <m:r>
                      <a:rPr lang="en-US" b="0" i="1" smtClean="0">
                        <a:latin typeface="Cambria Math"/>
                      </a:rPr>
                      <m:t>(</m:t>
                    </m:r>
                    <m:d>
                      <m:dPr>
                        <m:begChr m:val="|"/>
                        <m:endChr m:val="|"/>
                        <m:ctrlPr>
                          <a:rPr lang="en-US" b="0" i="1" smtClean="0">
                            <a:latin typeface="Cambria Math" panose="02040503050406030204" pitchFamily="18" charset="0"/>
                          </a:rPr>
                        </m:ctrlPr>
                      </m:dPr>
                      <m:e>
                        <m:r>
                          <a:rPr lang="en-US" b="1" i="0" smtClean="0">
                            <a:latin typeface="Cambria Math"/>
                          </a:rPr>
                          <m:t>𝐏</m:t>
                        </m:r>
                      </m:e>
                    </m:d>
                    <m:r>
                      <a:rPr lang="en-US" b="0" i="1" smtClean="0">
                        <a:latin typeface="Cambria Math"/>
                      </a:rPr>
                      <m:t> </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1" i="0" smtClean="0">
                            <a:latin typeface="Cambria Math" panose="02040503050406030204" pitchFamily="18" charset="0"/>
                          </a:rPr>
                          <m:t>|</m:t>
                        </m:r>
                        <m:r>
                          <a:rPr lang="en-US" b="1" i="0" smtClean="0">
                            <a:latin typeface="Cambria Math"/>
                          </a:rPr>
                          <m:t>𝐏</m:t>
                        </m:r>
                        <m:r>
                          <a:rPr lang="en-US" b="1" i="0" smtClean="0">
                            <a:latin typeface="Cambria Math" panose="02040503050406030204" pitchFamily="18" charset="0"/>
                          </a:rPr>
                          <m:t>|</m:t>
                        </m:r>
                      </m:e>
                    </m:func>
                    <m:r>
                      <a:rPr lang="en-US" b="0" i="1" smtClean="0">
                        <a:latin typeface="Cambria Math"/>
                      </a:rPr>
                      <m:t>)</m:t>
                    </m:r>
                  </m:oMath>
                </a14:m>
                <a:r>
                  <a:rPr lang="en-US" dirty="0"/>
                  <a:t> time</a:t>
                </a:r>
              </a:p>
            </p:txBody>
          </p:sp>
        </mc:Choice>
        <mc:Fallback xmlns="">
          <p:sp>
            <p:nvSpPr>
              <p:cNvPr id="11" name="TextBox 10"/>
              <p:cNvSpPr txBox="1">
                <a:spLocks noRot="1" noChangeAspect="1" noMove="1" noResize="1" noEditPoints="1" noAdjustHandles="1" noChangeArrowheads="1" noChangeShapeType="1" noTextEdit="1"/>
              </p:cNvSpPr>
              <p:nvPr/>
            </p:nvSpPr>
            <p:spPr>
              <a:xfrm>
                <a:off x="6160754" y="4126468"/>
                <a:ext cx="2036327" cy="369332"/>
              </a:xfrm>
              <a:prstGeom prst="rect">
                <a:avLst/>
              </a:prstGeom>
              <a:blipFill>
                <a:blip r:embed="rId6"/>
                <a:stretch>
                  <a:fillRect t="-6452" r="-1242"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172200" y="1981200"/>
                <a:ext cx="2526846" cy="369332"/>
              </a:xfrm>
              <a:prstGeom prst="rect">
                <a:avLst/>
              </a:prstGeom>
              <a:solidFill>
                <a:srgbClr val="FFC000"/>
              </a:solidFill>
            </p:spPr>
            <p:txBody>
              <a:bodyPr wrap="none" rtlCol="0">
                <a:spAutoFit/>
              </a:bodyPr>
              <a:lstStyle/>
              <a:p>
                <a14:m>
                  <m:oMath xmlns:m="http://schemas.openxmlformats.org/officeDocument/2006/math">
                    <m:r>
                      <a:rPr lang="en-US" b="1" i="1" smtClean="0">
                        <a:solidFill>
                          <a:srgbClr val="C00000"/>
                        </a:solidFill>
                        <a:latin typeface="Cambria Math"/>
                      </a:rPr>
                      <m:t>𝑶</m:t>
                    </m:r>
                    <m:r>
                      <a:rPr lang="en-US" b="0" i="1" smtClean="0">
                        <a:latin typeface="Cambria Math"/>
                      </a:rPr>
                      <m:t>(</m:t>
                    </m:r>
                    <m:d>
                      <m:dPr>
                        <m:begChr m:val="|"/>
                        <m:endChr m:val="|"/>
                        <m:ctrlPr>
                          <a:rPr lang="en-US" b="0" i="1" smtClean="0">
                            <a:latin typeface="Cambria Math" panose="02040503050406030204" pitchFamily="18" charset="0"/>
                          </a:rPr>
                        </m:ctrlPr>
                      </m:dPr>
                      <m:e>
                        <m:r>
                          <a:rPr lang="en-US" b="1" i="0" smtClean="0">
                            <a:latin typeface="Cambria Math"/>
                          </a:rPr>
                          <m:t>𝐏</m:t>
                        </m:r>
                      </m:e>
                    </m:d>
                    <m:r>
                      <a:rPr lang="en-US" b="0" i="1" smtClean="0">
                        <a:latin typeface="Cambria Math"/>
                      </a:rPr>
                      <m:t>)</m:t>
                    </m:r>
                  </m:oMath>
                </a14:m>
                <a:r>
                  <a:rPr lang="en-US" dirty="0"/>
                  <a:t> + 2 </a:t>
                </a:r>
                <a:r>
                  <a:rPr lang="en-US" b="1" dirty="0"/>
                  <a:t>T</a:t>
                </a:r>
                <a:r>
                  <a:rPr lang="en-US" dirty="0"/>
                  <a:t>(|</a:t>
                </a:r>
                <a14:m>
                  <m:oMath xmlns:m="http://schemas.openxmlformats.org/officeDocument/2006/math">
                    <m:r>
                      <a:rPr lang="en-US" b="1">
                        <a:latin typeface="Cambria Math"/>
                      </a:rPr>
                      <m:t>𝐏</m:t>
                    </m:r>
                  </m:oMath>
                </a14:m>
                <a:r>
                  <a:rPr lang="en-US" dirty="0"/>
                  <a:t>|/2) time</a:t>
                </a:r>
              </a:p>
            </p:txBody>
          </p:sp>
        </mc:Choice>
        <mc:Fallback xmlns="">
          <p:sp>
            <p:nvSpPr>
              <p:cNvPr id="12" name="TextBox 11"/>
              <p:cNvSpPr txBox="1">
                <a:spLocks noRot="1" noChangeAspect="1" noMove="1" noResize="1" noEditPoints="1" noAdjustHandles="1" noChangeArrowheads="1" noChangeShapeType="1" noTextEdit="1"/>
              </p:cNvSpPr>
              <p:nvPr/>
            </p:nvSpPr>
            <p:spPr>
              <a:xfrm>
                <a:off x="6172200" y="1981200"/>
                <a:ext cx="2526846" cy="369332"/>
              </a:xfrm>
              <a:prstGeom prst="rect">
                <a:avLst/>
              </a:prstGeom>
              <a:blipFill rotWithShape="1">
                <a:blip r:embed="rId7"/>
                <a:stretch>
                  <a:fillRect t="-8197" r="-3623" b="-24590"/>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80288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1+#ppt_w/2"/>
                                          </p:val>
                                        </p:tav>
                                        <p:tav tm="100000">
                                          <p:val>
                                            <p:strVal val="#ppt_x"/>
                                          </p:val>
                                        </p:tav>
                                      </p:tavLst>
                                    </p:anim>
                                    <p:anim calcmode="lin" valueType="num">
                                      <p:cBhvr additive="base">
                                        <p:cTn id="4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500"/>
                                        <p:tgtEl>
                                          <p:spTgt spid="3">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500"/>
                                        <p:tgtEl>
                                          <p:spTgt spid="3">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Effect transition="in" filter="fade">
                                      <p:cBhvr>
                                        <p:cTn id="58" dur="500"/>
                                        <p:tgtEl>
                                          <p:spTgt spid="3">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500"/>
                                        <p:tgtEl>
                                          <p:spTgt spid="3">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
                                            <p:txEl>
                                              <p:pRg st="10" end="10"/>
                                            </p:txEl>
                                          </p:spTgt>
                                        </p:tgtEl>
                                        <p:attrNameLst>
                                          <p:attrName>style.visibility</p:attrName>
                                        </p:attrNameLst>
                                      </p:cBhvr>
                                      <p:to>
                                        <p:strVal val="visible"/>
                                      </p:to>
                                    </p:set>
                                    <p:animEffect transition="in" filter="fade">
                                      <p:cBhvr>
                                        <p:cTn id="68" dur="500"/>
                                        <p:tgtEl>
                                          <p:spTgt spid="3">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Effect transition="in" filter="fade">
                                      <p:cBhvr>
                                        <p:cTn id="73" dur="500"/>
                                        <p:tgtEl>
                                          <p:spTgt spid="3">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
                                            <p:txEl>
                                              <p:pRg st="12" end="12"/>
                                            </p:txEl>
                                          </p:spTgt>
                                        </p:tgtEl>
                                        <p:attrNameLst>
                                          <p:attrName>style.visibility</p:attrName>
                                        </p:attrNameLst>
                                      </p:cBhvr>
                                      <p:to>
                                        <p:strVal val="visible"/>
                                      </p:to>
                                    </p:set>
                                    <p:animEffect transition="in" filter="fade">
                                      <p:cBhvr>
                                        <p:cTn id="78" dur="500"/>
                                        <p:tgtEl>
                                          <p:spTgt spid="3">
                                            <p:txEl>
                                              <p:pRg st="12" end="1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
                                            <p:txEl>
                                              <p:pRg st="13" end="13"/>
                                            </p:txEl>
                                          </p:spTgt>
                                        </p:tgtEl>
                                        <p:attrNameLst>
                                          <p:attrName>style.visibility</p:attrName>
                                        </p:attrNameLst>
                                      </p:cBhvr>
                                      <p:to>
                                        <p:strVal val="visible"/>
                                      </p:to>
                                    </p:set>
                                    <p:animEffect transition="in" filter="fade">
                                      <p:cBhvr>
                                        <p:cTn id="83" dur="500"/>
                                        <p:tgtEl>
                                          <p:spTgt spid="3">
                                            <p:txEl>
                                              <p:pRg st="13" end="13"/>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3">
                                            <p:txEl>
                                              <p:pRg st="14" end="14"/>
                                            </p:txEl>
                                          </p:spTgt>
                                        </p:tgtEl>
                                        <p:attrNameLst>
                                          <p:attrName>style.visibility</p:attrName>
                                        </p:attrNameLst>
                                      </p:cBhvr>
                                      <p:to>
                                        <p:strVal val="visible"/>
                                      </p:to>
                                    </p:set>
                                    <p:animEffect transition="in" filter="fade">
                                      <p:cBhvr>
                                        <p:cTn id="88" dur="500"/>
                                        <p:tgtEl>
                                          <p:spTgt spid="3">
                                            <p:txEl>
                                              <p:pRg st="14" end="14"/>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3">
                                            <p:txEl>
                                              <p:pRg st="15" end="15"/>
                                            </p:txEl>
                                          </p:spTgt>
                                        </p:tgtEl>
                                        <p:attrNameLst>
                                          <p:attrName>style.visibility</p:attrName>
                                        </p:attrNameLst>
                                      </p:cBhvr>
                                      <p:to>
                                        <p:strVal val="visible"/>
                                      </p:to>
                                    </p:set>
                                    <p:animEffect transition="in" filter="fade">
                                      <p:cBhvr>
                                        <p:cTn id="93" dur="500"/>
                                        <p:tgtEl>
                                          <p:spTgt spid="3">
                                            <p:txEl>
                                              <p:pRg st="15" end="15"/>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3">
                                            <p:txEl>
                                              <p:pRg st="16" end="16"/>
                                            </p:txEl>
                                          </p:spTgt>
                                        </p:tgtEl>
                                        <p:attrNameLst>
                                          <p:attrName>style.visibility</p:attrName>
                                        </p:attrNameLst>
                                      </p:cBhvr>
                                      <p:to>
                                        <p:strVal val="visible"/>
                                      </p:to>
                                    </p:set>
                                    <p:animEffect transition="in" filter="fade">
                                      <p:cBhvr>
                                        <p:cTn id="98" dur="500"/>
                                        <p:tgtEl>
                                          <p:spTgt spid="3">
                                            <p:txEl>
                                              <p:pRg st="16" end="16"/>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nodeType="clickEffect">
                                  <p:stCondLst>
                                    <p:cond delay="0"/>
                                  </p:stCondLst>
                                  <p:childTnLst>
                                    <p:set>
                                      <p:cBhvr>
                                        <p:cTn id="102" dur="1" fill="hold">
                                          <p:stCondLst>
                                            <p:cond delay="0"/>
                                          </p:stCondLst>
                                        </p:cTn>
                                        <p:tgtEl>
                                          <p:spTgt spid="8"/>
                                        </p:tgtEl>
                                        <p:attrNameLst>
                                          <p:attrName>style.visibility</p:attrName>
                                        </p:attrNameLst>
                                      </p:cBhvr>
                                      <p:to>
                                        <p:strVal val="visible"/>
                                      </p:to>
                                    </p:set>
                                    <p:anim calcmode="lin" valueType="num">
                                      <p:cBhvr additive="base">
                                        <p:cTn id="103" dur="500" fill="hold"/>
                                        <p:tgtEl>
                                          <p:spTgt spid="8"/>
                                        </p:tgtEl>
                                        <p:attrNameLst>
                                          <p:attrName>ppt_x</p:attrName>
                                        </p:attrNameLst>
                                      </p:cBhvr>
                                      <p:tavLst>
                                        <p:tav tm="0">
                                          <p:val>
                                            <p:strVal val="1+#ppt_w/2"/>
                                          </p:val>
                                        </p:tav>
                                        <p:tav tm="100000">
                                          <p:val>
                                            <p:strVal val="#ppt_x"/>
                                          </p:val>
                                        </p:tav>
                                      </p:tavLst>
                                    </p:anim>
                                    <p:anim calcmode="lin" valueType="num">
                                      <p:cBhvr additive="base">
                                        <p:cTn id="10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grpId="0" nodeType="clickEffect">
                                  <p:stCondLst>
                                    <p:cond delay="0"/>
                                  </p:stCondLst>
                                  <p:childTnLst>
                                    <p:set>
                                      <p:cBhvr>
                                        <p:cTn id="108" dur="1" fill="hold">
                                          <p:stCondLst>
                                            <p:cond delay="0"/>
                                          </p:stCondLst>
                                        </p:cTn>
                                        <p:tgtEl>
                                          <p:spTgt spid="12"/>
                                        </p:tgtEl>
                                        <p:attrNameLst>
                                          <p:attrName>style.visibility</p:attrName>
                                        </p:attrNameLst>
                                      </p:cBhvr>
                                      <p:to>
                                        <p:strVal val="visible"/>
                                      </p:to>
                                    </p:set>
                                    <p:animEffect transition="in" filter="randombar(horizontal)">
                                      <p:cBhvr>
                                        <p:cTn id="109" dur="500"/>
                                        <p:tgtEl>
                                          <p:spTgt spid="12"/>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ntr" presetSubtype="10" fill="hold" grpId="0" nodeType="click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randombar(horizontal)">
                                      <p:cBhvr>
                                        <p:cTn id="1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Running time </a:t>
            </a:r>
            <a:r>
              <a:rPr lang="en-US" sz="3600" b="1" dirty="0"/>
              <a:t>of the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534400" cy="4525963"/>
              </a:xfrm>
            </p:spPr>
            <p:txBody>
              <a:bodyPr/>
              <a:lstStyle/>
              <a:p>
                <a:pPr marL="0" indent="0" algn="ctr">
                  <a:buNone/>
                </a:pPr>
                <a:r>
                  <a:rPr lang="en-US" sz="2000" dirty="0"/>
                  <a:t>What is the recurrence for running time?</a:t>
                </a:r>
              </a:p>
              <a:p>
                <a:pPr marL="0" indent="0">
                  <a:buNone/>
                </a:pPr>
                <a:r>
                  <a:rPr lang="en-US" sz="2000" b="1" dirty="0"/>
                  <a:t>               </a:t>
                </a:r>
              </a:p>
              <a:p>
                <a:pPr marL="0" indent="0">
                  <a:buNone/>
                </a:pPr>
                <a:r>
                  <a:rPr lang="en-US" sz="2000" b="1" dirty="0"/>
                  <a:t>                    T</a:t>
                </a:r>
                <a:r>
                  <a:rPr lang="en-US" sz="2000" dirty="0"/>
                  <a:t>(</a:t>
                </a:r>
                <a14:m>
                  <m:oMath xmlns:m="http://schemas.openxmlformats.org/officeDocument/2006/math">
                    <m:r>
                      <a:rPr lang="en-US" sz="2000" b="0" i="1" smtClean="0">
                        <a:solidFill>
                          <a:srgbClr val="0070C0"/>
                        </a:solidFill>
                        <a:latin typeface="Cambria Math"/>
                      </a:rPr>
                      <m:t>𝑛</m:t>
                    </m:r>
                  </m:oMath>
                </a14:m>
                <a:r>
                  <a:rPr lang="en-US" sz="2000" dirty="0"/>
                  <a:t>) = c</a:t>
                </a:r>
                <a:r>
                  <a:rPr lang="en-US" sz="2000" dirty="0">
                    <a:solidFill>
                      <a:srgbClr val="0070C0"/>
                    </a:solidFill>
                  </a:rPr>
                  <a:t> </a:t>
                </a:r>
                <a14:m>
                  <m:oMath xmlns:m="http://schemas.openxmlformats.org/officeDocument/2006/math">
                    <m:r>
                      <a:rPr lang="en-US" sz="2000" i="1">
                        <a:solidFill>
                          <a:srgbClr val="0070C0"/>
                        </a:solidFill>
                        <a:latin typeface="Cambria Math"/>
                      </a:rPr>
                      <m:t>𝑛</m:t>
                    </m:r>
                  </m:oMath>
                </a14:m>
                <a:r>
                  <a:rPr lang="en-US" sz="2000" dirty="0"/>
                  <a:t> log </a:t>
                </a:r>
                <a14:m>
                  <m:oMath xmlns:m="http://schemas.openxmlformats.org/officeDocument/2006/math">
                    <m:r>
                      <a:rPr lang="en-US" sz="2000" i="1">
                        <a:solidFill>
                          <a:srgbClr val="0070C0"/>
                        </a:solidFill>
                        <a:latin typeface="Cambria Math"/>
                      </a:rPr>
                      <m:t>𝑛</m:t>
                    </m:r>
                  </m:oMath>
                </a14:m>
                <a:r>
                  <a:rPr lang="en-US" sz="2000" dirty="0"/>
                  <a:t>  +  2 </a:t>
                </a:r>
                <a:r>
                  <a:rPr lang="en-US" sz="2000" b="1" dirty="0"/>
                  <a:t>T</a:t>
                </a:r>
                <a:r>
                  <a:rPr lang="en-US" sz="2000" dirty="0"/>
                  <a:t>(</a:t>
                </a:r>
                <a14:m>
                  <m:oMath xmlns:m="http://schemas.openxmlformats.org/officeDocument/2006/math">
                    <m:r>
                      <a:rPr lang="en-US" sz="2000" i="1">
                        <a:solidFill>
                          <a:srgbClr val="0070C0"/>
                        </a:solidFill>
                        <a:latin typeface="Cambria Math"/>
                      </a:rPr>
                      <m:t>𝑛</m:t>
                    </m:r>
                  </m:oMath>
                </a14:m>
                <a:r>
                  <a:rPr lang="en-US" sz="2000" dirty="0"/>
                  <a:t>/2)</a:t>
                </a:r>
              </a:p>
              <a:p>
                <a:pPr marL="0" indent="0">
                  <a:buNone/>
                </a:pPr>
                <a:r>
                  <a:rPr lang="en-US" sz="2000" dirty="0">
                    <a:sym typeface="Wingdings" pitchFamily="2" charset="2"/>
                  </a:rPr>
                  <a:t>                   </a:t>
                </a:r>
                <a:r>
                  <a:rPr lang="en-US" sz="2000" b="1" dirty="0"/>
                  <a:t>         </a:t>
                </a:r>
              </a:p>
              <a:p>
                <a:pPr marL="0" indent="0">
                  <a:buNone/>
                </a:pPr>
                <a:r>
                  <a:rPr lang="en-US" sz="2000" b="1" dirty="0"/>
                  <a:t>                   T</a:t>
                </a:r>
                <a:r>
                  <a:rPr lang="en-US" sz="2000" dirty="0"/>
                  <a:t>(</a:t>
                </a:r>
                <a14:m>
                  <m:oMath xmlns:m="http://schemas.openxmlformats.org/officeDocument/2006/math">
                    <m:r>
                      <a:rPr lang="en-US" sz="2000" i="1">
                        <a:solidFill>
                          <a:srgbClr val="0070C0"/>
                        </a:solidFill>
                        <a:latin typeface="Cambria Math"/>
                      </a:rPr>
                      <m:t>𝑛</m:t>
                    </m:r>
                  </m:oMath>
                </a14:m>
                <a:r>
                  <a:rPr lang="en-US" sz="2000" dirty="0"/>
                  <a:t>) = </a:t>
                </a:r>
                <a:r>
                  <a:rPr lang="en-US" sz="2000" b="1" i="1" dirty="0"/>
                  <a:t>O</a:t>
                </a:r>
                <a:r>
                  <a:rPr lang="en-US" sz="2000" dirty="0"/>
                  <a:t>(</a:t>
                </a:r>
                <a:r>
                  <a:rPr lang="en-US" sz="2000" dirty="0">
                    <a:solidFill>
                      <a:srgbClr val="0070C0"/>
                    </a:solidFill>
                  </a:rPr>
                  <a:t> </a:t>
                </a:r>
                <a14:m>
                  <m:oMath xmlns:m="http://schemas.openxmlformats.org/officeDocument/2006/math">
                    <m:r>
                      <a:rPr lang="en-US" sz="2000" i="1" smtClean="0">
                        <a:solidFill>
                          <a:srgbClr val="0070C0"/>
                        </a:solidFill>
                        <a:latin typeface="Cambria Math"/>
                      </a:rPr>
                      <m:t>𝑛</m:t>
                    </m:r>
                  </m:oMath>
                </a14:m>
                <a:r>
                  <a:rPr lang="en-US" sz="2000" dirty="0">
                    <a:solidFill>
                      <a:schemeClr val="tx1"/>
                    </a:solidFill>
                  </a:rPr>
                  <a:t>  </a:t>
                </a:r>
                <a14:m>
                  <m:oMath xmlns:m="http://schemas.openxmlformats.org/officeDocument/2006/math">
                    <m:sSup>
                      <m:sSupPr>
                        <m:ctrlPr>
                          <a:rPr lang="en-US" sz="2000" b="0" i="1" smtClean="0">
                            <a:solidFill>
                              <a:schemeClr val="tx1"/>
                            </a:solidFill>
                            <a:latin typeface="Cambria Math" panose="02040503050406030204" pitchFamily="18" charset="0"/>
                          </a:rPr>
                        </m:ctrlPr>
                      </m:sSupPr>
                      <m:e>
                        <m:r>
                          <m:rPr>
                            <m:sty m:val="p"/>
                          </m:rPr>
                          <a:rPr lang="en-US" sz="2000" b="0" i="0" smtClean="0">
                            <a:solidFill>
                              <a:schemeClr val="tx1"/>
                            </a:solidFill>
                            <a:latin typeface="Cambria Math"/>
                          </a:rPr>
                          <m:t>log</m:t>
                        </m:r>
                      </m:e>
                      <m:sup>
                        <m:r>
                          <a:rPr lang="en-US" sz="2000" b="0" i="0" smtClean="0">
                            <a:solidFill>
                              <a:srgbClr val="0070C0"/>
                            </a:solidFill>
                            <a:latin typeface="Cambria Math"/>
                          </a:rPr>
                          <m:t>2</m:t>
                        </m:r>
                      </m:sup>
                    </m:sSup>
                    <m:r>
                      <a:rPr lang="en-US" sz="2000" i="1">
                        <a:solidFill>
                          <a:srgbClr val="0070C0"/>
                        </a:solidFill>
                        <a:latin typeface="Cambria Math"/>
                      </a:rPr>
                      <m:t>𝑛</m:t>
                    </m:r>
                  </m:oMath>
                </a14:m>
                <a:r>
                  <a:rPr lang="en-US" sz="2000" dirty="0">
                    <a:sym typeface="Wingdings" pitchFamily="2" charset="2"/>
                  </a:rPr>
                  <a:t>)</a:t>
                </a:r>
              </a:p>
              <a:p>
                <a:pPr marL="0" indent="0">
                  <a:buNone/>
                </a:pPr>
                <a:endParaRPr lang="en-US" sz="2000" dirty="0">
                  <a:sym typeface="Wingdings" pitchFamily="2" charset="2"/>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r>
                  <a:rPr lang="en-US" sz="2000" b="1" dirty="0">
                    <a:solidFill>
                      <a:srgbClr val="C00000"/>
                    </a:solidFill>
                  </a:rPr>
                  <a:t>Theorem:</a:t>
                </a:r>
              </a:p>
              <a:p>
                <a:pPr marL="0" indent="0">
                  <a:buNone/>
                </a:pPr>
                <a:r>
                  <a:rPr lang="en-US" sz="2000" dirty="0"/>
                  <a:t>There exists an </a:t>
                </a:r>
                <a:r>
                  <a:rPr lang="en-US" sz="2000" b="1" i="1" dirty="0"/>
                  <a:t>O</a:t>
                </a:r>
                <a:r>
                  <a:rPr lang="en-US" sz="2000" dirty="0"/>
                  <a:t>(</a:t>
                </a:r>
                <a:r>
                  <a:rPr lang="en-US" sz="2000" dirty="0">
                    <a:solidFill>
                      <a:srgbClr val="0070C0"/>
                    </a:solidFill>
                  </a:rPr>
                  <a:t> </a:t>
                </a:r>
                <a14:m>
                  <m:oMath xmlns:m="http://schemas.openxmlformats.org/officeDocument/2006/math">
                    <m:r>
                      <a:rPr lang="en-US" sz="2000" i="1">
                        <a:solidFill>
                          <a:srgbClr val="0070C0"/>
                        </a:solidFill>
                        <a:latin typeface="Cambria Math"/>
                      </a:rPr>
                      <m:t>𝑛</m:t>
                    </m:r>
                  </m:oMath>
                </a14:m>
                <a:r>
                  <a:rPr lang="en-US" sz="2000" dirty="0"/>
                  <a:t>  </a:t>
                </a:r>
                <a14:m>
                  <m:oMath xmlns:m="http://schemas.openxmlformats.org/officeDocument/2006/math">
                    <m:sSup>
                      <m:sSupPr>
                        <m:ctrlPr>
                          <a:rPr lang="en-US" sz="2000" i="1">
                            <a:latin typeface="Cambria Math" panose="02040503050406030204" pitchFamily="18" charset="0"/>
                          </a:rPr>
                        </m:ctrlPr>
                      </m:sSupPr>
                      <m:e>
                        <m:r>
                          <m:rPr>
                            <m:sty m:val="p"/>
                          </m:rPr>
                          <a:rPr lang="en-US" sz="2000">
                            <a:latin typeface="Cambria Math"/>
                          </a:rPr>
                          <m:t>log</m:t>
                        </m:r>
                      </m:e>
                      <m:sup>
                        <m:r>
                          <a:rPr lang="en-US" sz="2000">
                            <a:solidFill>
                              <a:srgbClr val="0070C0"/>
                            </a:solidFill>
                            <a:latin typeface="Cambria Math"/>
                          </a:rPr>
                          <m:t>2</m:t>
                        </m:r>
                      </m:sup>
                    </m:sSup>
                    <m:r>
                      <a:rPr lang="en-US" sz="2000" i="1">
                        <a:solidFill>
                          <a:srgbClr val="0070C0"/>
                        </a:solidFill>
                        <a:latin typeface="Cambria Math"/>
                      </a:rPr>
                      <m:t>𝑛</m:t>
                    </m:r>
                  </m:oMath>
                </a14:m>
                <a:r>
                  <a:rPr lang="en-US" sz="2000" dirty="0">
                    <a:sym typeface="Wingdings" pitchFamily="2" charset="2"/>
                  </a:rPr>
                  <a:t>) time </a:t>
                </a:r>
                <a:r>
                  <a:rPr lang="en-US" sz="2000" dirty="0"/>
                  <a:t>algorithm  to compute the closest pair distance of </a:t>
                </a:r>
                <a14:m>
                  <m:oMath xmlns:m="http://schemas.openxmlformats.org/officeDocument/2006/math">
                    <m:r>
                      <a:rPr lang="en-US" sz="2000" i="1">
                        <a:solidFill>
                          <a:srgbClr val="0070C0"/>
                        </a:solidFill>
                        <a:latin typeface="Cambria Math"/>
                      </a:rPr>
                      <m:t>𝑛</m:t>
                    </m:r>
                    <m:r>
                      <a:rPr lang="en-US" sz="2000" i="1">
                        <a:solidFill>
                          <a:srgbClr val="0070C0"/>
                        </a:solidFill>
                        <a:latin typeface="Cambria Math"/>
                      </a:rPr>
                      <m:t> </m:t>
                    </m:r>
                  </m:oMath>
                </a14:m>
                <a:r>
                  <a:rPr lang="en-US" sz="2000" dirty="0"/>
                  <a:t>points in plane.</a:t>
                </a:r>
                <a:endParaRPr lang="en-US" sz="2000" b="1" dirty="0">
                  <a:solidFill>
                    <a:srgbClr val="C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534400" cy="4525963"/>
              </a:xfrm>
              <a:blipFill>
                <a:blip r:embed="rId5"/>
                <a:stretch>
                  <a:fillRect l="-714" t="-809" r="-8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14</a:t>
            </a:fld>
            <a:endParaRPr lang="en-US"/>
          </a:p>
        </p:txBody>
      </p:sp>
      <p:sp>
        <p:nvSpPr>
          <p:cNvPr id="5" name="Oval 4"/>
          <p:cNvSpPr/>
          <p:nvPr/>
        </p:nvSpPr>
        <p:spPr>
          <a:xfrm>
            <a:off x="2286000" y="2286000"/>
            <a:ext cx="10668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5"/>
          </p:cNvCxnSpPr>
          <p:nvPr/>
        </p:nvCxnSpPr>
        <p:spPr>
          <a:xfrm>
            <a:off x="3196571" y="2806326"/>
            <a:ext cx="1756429" cy="39407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Down Arrow 10"/>
          <p:cNvSpPr/>
          <p:nvPr/>
        </p:nvSpPr>
        <p:spPr>
          <a:xfrm>
            <a:off x="4952999" y="3276600"/>
            <a:ext cx="503215" cy="7620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4953000" y="4038600"/>
                <a:ext cx="503215" cy="400110"/>
              </a:xfrm>
              <a:prstGeom prst="rect">
                <a:avLst/>
              </a:prstGeom>
              <a:solidFill>
                <a:srgbClr val="92D050"/>
              </a:solidFill>
              <a:ln>
                <a:solidFill>
                  <a:schemeClr val="tx1"/>
                </a:solidFill>
              </a:ln>
            </p:spPr>
            <p:txBody>
              <a:bodyPr wrap="none" rtlCol="0">
                <a:spAutoFit/>
              </a:bodyPr>
              <a:lstStyle/>
              <a:p>
                <a:r>
                  <a:rPr lang="en-US" sz="2000" dirty="0"/>
                  <a:t>c</a:t>
                </a:r>
                <a:r>
                  <a:rPr lang="en-US" sz="2000" dirty="0">
                    <a:solidFill>
                      <a:srgbClr val="0070C0"/>
                    </a:solidFill>
                  </a:rPr>
                  <a:t> </a:t>
                </a:r>
                <a14:m>
                  <m:oMath xmlns:m="http://schemas.openxmlformats.org/officeDocument/2006/math">
                    <m:r>
                      <a:rPr lang="en-US" sz="2000" i="1">
                        <a:solidFill>
                          <a:srgbClr val="0070C0"/>
                        </a:solidFill>
                        <a:latin typeface="Cambria Math"/>
                      </a:rPr>
                      <m:t>𝑛</m:t>
                    </m:r>
                  </m:oMath>
                </a14:m>
                <a:endParaRPr 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953000" y="4038600"/>
                <a:ext cx="503215" cy="400110"/>
              </a:xfrm>
              <a:prstGeom prst="rect">
                <a:avLst/>
              </a:prstGeom>
              <a:blipFill>
                <a:blip r:embed="rId6"/>
                <a:stretch>
                  <a:fillRect l="-11905" t="-7463" b="-23881"/>
                </a:stretch>
              </a:blipFill>
              <a:ln>
                <a:solidFill>
                  <a:schemeClr val="tx1"/>
                </a:solid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40004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down)">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left)">
                                      <p:cBhvr>
                                        <p:cTn id="49" dur="500"/>
                                        <p:tgtEl>
                                          <p:spTgt spid="7"/>
                                        </p:tgtEl>
                                      </p:cBhvr>
                                    </p:animEffect>
                                  </p:childTnLst>
                                </p:cTn>
                              </p:par>
                            </p:childTnLst>
                          </p:cTn>
                        </p:par>
                        <p:par>
                          <p:cTn id="50" fill="hold">
                            <p:stCondLst>
                              <p:cond delay="500"/>
                            </p:stCondLst>
                            <p:childTnLst>
                              <p:par>
                                <p:cTn id="51" presetID="47"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randombar(horizontal)">
                                      <p:cBhvr>
                                        <p:cTn id="6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4592886" y="4148984"/>
            <a:ext cx="371265" cy="422852"/>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4000" b="1" dirty="0"/>
                  <a:t>The </a:t>
                </a:r>
                <a:r>
                  <a:rPr lang="en-US" sz="4000" b="1" dirty="0">
                    <a:solidFill>
                      <a:srgbClr val="7030A0"/>
                    </a:solidFill>
                  </a:rPr>
                  <a:t>conquer</a:t>
                </a:r>
                <a:r>
                  <a:rPr lang="en-US" sz="4000" b="1" dirty="0"/>
                  <a:t> step in </a:t>
                </a:r>
                <a:r>
                  <a:rPr lang="en-US" sz="4000" b="1" i="1" dirty="0"/>
                  <a:t>O</a:t>
                </a:r>
                <a:r>
                  <a:rPr lang="en-US" sz="4000" dirty="0"/>
                  <a:t>(</a:t>
                </a:r>
                <a14:m>
                  <m:oMath xmlns:m="http://schemas.openxmlformats.org/officeDocument/2006/math">
                    <m:r>
                      <a:rPr lang="en-US" sz="4000" i="1">
                        <a:solidFill>
                          <a:srgbClr val="0070C0"/>
                        </a:solidFill>
                        <a:latin typeface="Cambria Math"/>
                      </a:rPr>
                      <m:t>𝑛</m:t>
                    </m:r>
                  </m:oMath>
                </a14:m>
                <a:r>
                  <a:rPr lang="en-US" sz="4000" dirty="0"/>
                  <a:t>) </a:t>
                </a:r>
                <a:r>
                  <a:rPr lang="en-US" sz="4000" b="1" dirty="0"/>
                  <a:t>time</a:t>
                </a:r>
                <a:r>
                  <a:rPr lang="en-US" sz="40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6"/>
                <a:stretch>
                  <a:fillRect b="-31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15</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267200" y="5105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198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1816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10540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7"/>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endCxn id="62" idx="6"/>
          </p:cNvCxnSpPr>
          <p:nvPr/>
        </p:nvCxnSpPr>
        <p:spPr>
          <a:xfrm flipH="1">
            <a:off x="5715000" y="5334000"/>
            <a:ext cx="304800" cy="2667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715000" y="54218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715000" y="5421868"/>
                <a:ext cx="498791" cy="369332"/>
              </a:xfrm>
              <a:prstGeom prst="rect">
                <a:avLst/>
              </a:prstGeom>
              <a:blipFill rotWithShape="1">
                <a:blip r:embed="rId8"/>
                <a:stretch>
                  <a:fillRect t="-8197" r="-16049" b="-24590"/>
                </a:stretch>
              </a:blipFill>
            </p:spPr>
            <p:txBody>
              <a:bodyPr/>
              <a:lstStyle/>
              <a:p>
                <a:r>
                  <a:rPr lang="en-US">
                    <a:noFill/>
                  </a:rPr>
                  <a:t> </a:t>
                </a:r>
              </a:p>
            </p:txBody>
          </p:sp>
        </mc:Fallback>
      </mc:AlternateContent>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2672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586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4196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60960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6096000"/>
                <a:ext cx="372218"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6107668"/>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6107668"/>
                <a:ext cx="372218" cy="369332"/>
              </a:xfrm>
              <a:prstGeom prst="rect">
                <a:avLst/>
              </a:prstGeom>
              <a:blipFill>
                <a:blip r:embed="rId10"/>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7" name="Oval 116"/>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724400" y="3733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4876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46482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43434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44196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41"/>
          <p:cNvSpPr/>
          <p:nvPr/>
        </p:nvSpPr>
        <p:spPr>
          <a:xfrm>
            <a:off x="4201085" y="2706481"/>
            <a:ext cx="371265" cy="381000"/>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Straight Connector 142"/>
          <p:cNvCxnSpPr/>
          <p:nvPr/>
        </p:nvCxnSpPr>
        <p:spPr>
          <a:xfrm flipV="1">
            <a:off x="4191000" y="3085934"/>
            <a:ext cx="624840" cy="16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154" name="Group 153"/>
          <p:cNvGrpSpPr/>
          <p:nvPr/>
        </p:nvGrpSpPr>
        <p:grpSpPr>
          <a:xfrm>
            <a:off x="3715399" y="2697591"/>
            <a:ext cx="411299" cy="381000"/>
            <a:chOff x="6610251" y="5486400"/>
            <a:chExt cx="411299" cy="381000"/>
          </a:xfrm>
        </p:grpSpPr>
        <p:cxnSp>
          <p:nvCxnSpPr>
            <p:cNvPr id="148" name="Straight Arrow Connector 147"/>
            <p:cNvCxnSpPr/>
            <p:nvPr/>
          </p:nvCxnSpPr>
          <p:spPr>
            <a:xfrm flipH="1">
              <a:off x="7010400" y="54864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0" name="TextBox 149"/>
                <p:cNvSpPr txBox="1"/>
                <p:nvPr/>
              </p:nvSpPr>
              <p:spPr>
                <a:xfrm>
                  <a:off x="6610251" y="54864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50" name="TextBox 149"/>
                <p:cNvSpPr txBox="1">
                  <a:spLocks noRot="1" noChangeAspect="1" noMove="1" noResize="1" noEditPoints="1" noAdjustHandles="1" noChangeArrowheads="1" noChangeShapeType="1" noTextEdit="1"/>
                </p:cNvSpPr>
                <p:nvPr/>
              </p:nvSpPr>
              <p:spPr>
                <a:xfrm>
                  <a:off x="6610251" y="5486400"/>
                  <a:ext cx="372218" cy="369332"/>
                </a:xfrm>
                <a:prstGeom prst="rect">
                  <a:avLst/>
                </a:prstGeom>
                <a:blipFill>
                  <a:blip r:embed="rId11"/>
                  <a:stretch>
                    <a:fillRect/>
                  </a:stretch>
                </a:blipFill>
              </p:spPr>
              <p:txBody>
                <a:bodyPr/>
                <a:lstStyle/>
                <a:p>
                  <a:r>
                    <a:rPr lang="en-US">
                      <a:noFill/>
                    </a:rPr>
                    <a:t> </a:t>
                  </a:r>
                </a:p>
              </p:txBody>
            </p:sp>
          </mc:Fallback>
        </mc:AlternateContent>
      </p:grpSp>
      <p:sp>
        <p:nvSpPr>
          <p:cNvPr id="95" name="Oval 94"/>
          <p:cNvSpPr/>
          <p:nvPr/>
        </p:nvSpPr>
        <p:spPr>
          <a:xfrm>
            <a:off x="44196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p:cNvGrpSpPr/>
          <p:nvPr/>
        </p:nvGrpSpPr>
        <p:grpSpPr>
          <a:xfrm>
            <a:off x="4305300" y="1741441"/>
            <a:ext cx="152400" cy="3897359"/>
            <a:chOff x="4305300" y="1741441"/>
            <a:chExt cx="152400" cy="3897359"/>
          </a:xfrm>
        </p:grpSpPr>
        <p:cxnSp>
          <p:nvCxnSpPr>
            <p:cNvPr id="97" name="Straight Connector 96"/>
            <p:cNvCxnSpPr/>
            <p:nvPr/>
          </p:nvCxnSpPr>
          <p:spPr>
            <a:xfrm flipH="1" flipV="1">
              <a:off x="4305300" y="5181600"/>
              <a:ext cx="152400" cy="457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332241" y="4560841"/>
              <a:ext cx="98518" cy="555718"/>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305300" y="3962400"/>
              <a:ext cx="125459" cy="5445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4305300" y="3390900"/>
              <a:ext cx="114300" cy="4953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4305300" y="2819400"/>
              <a:ext cx="152400" cy="5334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4305300" y="2286000"/>
              <a:ext cx="0" cy="457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4305300" y="1741441"/>
              <a:ext cx="49259" cy="4683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p:nvPr/>
        </p:nvCxnSpPr>
        <p:spPr>
          <a:xfrm>
            <a:off x="4457700" y="4572000"/>
            <a:ext cx="511956"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4267200" y="44196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8387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2" name="Group 171"/>
          <p:cNvGrpSpPr/>
          <p:nvPr/>
        </p:nvGrpSpPr>
        <p:grpSpPr>
          <a:xfrm>
            <a:off x="4686300" y="1714500"/>
            <a:ext cx="201659" cy="4152900"/>
            <a:chOff x="4686300" y="1714500"/>
            <a:chExt cx="201659" cy="4152900"/>
          </a:xfrm>
        </p:grpSpPr>
        <p:cxnSp>
          <p:nvCxnSpPr>
            <p:cNvPr id="173" name="Straight Connector 172"/>
            <p:cNvCxnSpPr/>
            <p:nvPr/>
          </p:nvCxnSpPr>
          <p:spPr>
            <a:xfrm flipV="1">
              <a:off x="4838700" y="5334000"/>
              <a:ext cx="38100" cy="5334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H="1" flipV="1">
              <a:off x="4713241" y="4789441"/>
              <a:ext cx="163559" cy="5445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4686300" y="4256041"/>
              <a:ext cx="201659" cy="4683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H="1" flipV="1">
              <a:off x="4789441" y="3798841"/>
              <a:ext cx="98518" cy="4033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V="1">
              <a:off x="4735559" y="3113041"/>
              <a:ext cx="53882" cy="6319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4762500" y="2514601"/>
              <a:ext cx="5575" cy="53339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V="1">
              <a:off x="4762500" y="2122441"/>
              <a:ext cx="125459" cy="3159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flipV="1">
              <a:off x="4724400" y="1714500"/>
              <a:ext cx="163559" cy="4079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1" name="Oval 180"/>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8" name="TextBox 117"/>
          <p:cNvSpPr txBox="1"/>
          <p:nvPr/>
        </p:nvSpPr>
        <p:spPr>
          <a:xfrm>
            <a:off x="3048000" y="1219200"/>
            <a:ext cx="3413178" cy="369332"/>
          </a:xfrm>
          <a:prstGeom prst="rect">
            <a:avLst/>
          </a:prstGeom>
          <a:solidFill>
            <a:srgbClr val="92D050"/>
          </a:solidFill>
        </p:spPr>
        <p:txBody>
          <a:bodyPr wrap="none" rtlCol="0">
            <a:spAutoFit/>
          </a:bodyPr>
          <a:lstStyle/>
          <a:p>
            <a:r>
              <a:rPr lang="en-US" dirty="0"/>
              <a:t>If the two strips are already sorted</a:t>
            </a:r>
          </a:p>
        </p:txBody>
      </p:sp>
      <mc:AlternateContent xmlns:mc="http://schemas.openxmlformats.org/markup-compatibility/2006" xmlns:a14="http://schemas.microsoft.com/office/drawing/2010/main">
        <mc:Choice Requires="a14">
          <p:sp>
            <p:nvSpPr>
              <p:cNvPr id="120" name="TextBox 119"/>
              <p:cNvSpPr txBox="1"/>
              <p:nvPr/>
            </p:nvSpPr>
            <p:spPr>
              <a:xfrm>
                <a:off x="3657600" y="6400800"/>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120" name="TextBox 119"/>
              <p:cNvSpPr txBox="1">
                <a:spLocks noRot="1" noChangeAspect="1" noMove="1" noResize="1" noEditPoints="1" noAdjustHandles="1" noChangeArrowheads="1" noChangeShapeType="1" noTextEdit="1"/>
              </p:cNvSpPr>
              <p:nvPr/>
            </p:nvSpPr>
            <p:spPr>
              <a:xfrm>
                <a:off x="3657600" y="6400800"/>
                <a:ext cx="1800365" cy="369332"/>
              </a:xfrm>
              <a:prstGeom prst="rect">
                <a:avLst/>
              </a:prstGeom>
              <a:blipFill>
                <a:blip r:embed="rId12"/>
                <a:stretch>
                  <a:fillRect t="-7937" r="-2020" b="-22222"/>
                </a:stretch>
              </a:blipFill>
              <a:ln>
                <a:solidFill>
                  <a:schemeClr val="tx1"/>
                </a:solidFill>
              </a:ln>
            </p:spPr>
            <p:txBody>
              <a:bodyPr/>
              <a:lstStyle/>
              <a:p>
                <a:r>
                  <a:rPr lang="en-US">
                    <a:noFill/>
                  </a:rPr>
                  <a:t> </a:t>
                </a:r>
              </a:p>
            </p:txBody>
          </p:sp>
        </mc:Fallback>
      </mc:AlternateContent>
      <p:sp>
        <p:nvSpPr>
          <p:cNvPr id="121" name="Rectangle 120"/>
          <p:cNvSpPr/>
          <p:nvPr/>
        </p:nvSpPr>
        <p:spPr>
          <a:xfrm>
            <a:off x="76200" y="16001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5105400" y="1588532"/>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p:cNvGrpSpPr/>
          <p:nvPr/>
        </p:nvGrpSpPr>
        <p:grpSpPr>
          <a:xfrm>
            <a:off x="4957612" y="4125959"/>
            <a:ext cx="425116" cy="446041"/>
            <a:chOff x="6878915" y="5497559"/>
            <a:chExt cx="425116" cy="446041"/>
          </a:xfrm>
        </p:grpSpPr>
        <p:cxnSp>
          <p:nvCxnSpPr>
            <p:cNvPr id="114" name="Straight Arrow Connector 113"/>
            <p:cNvCxnSpPr/>
            <p:nvPr/>
          </p:nvCxnSpPr>
          <p:spPr>
            <a:xfrm flipH="1">
              <a:off x="7015551" y="5497559"/>
              <a:ext cx="5999" cy="446041"/>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TextBox 114"/>
                <p:cNvSpPr txBox="1"/>
                <p:nvPr/>
              </p:nvSpPr>
              <p:spPr>
                <a:xfrm>
                  <a:off x="6878915" y="5524222"/>
                  <a:ext cx="425116" cy="369332"/>
                </a:xfrm>
                <a:prstGeom prst="rect">
                  <a:avLst/>
                </a:prstGeom>
                <a:noFill/>
              </p:spPr>
              <p:txBody>
                <a:bodyPr wrap="none" rtlCol="0">
                  <a:spAutoFit/>
                </a:bodyPr>
                <a:lstStyle/>
                <a:p>
                  <a:r>
                    <a:rPr lang="en-US" b="1" dirty="0"/>
                    <a:t>  </a:t>
                  </a:r>
                  <a14:m>
                    <m:oMath xmlns:m="http://schemas.openxmlformats.org/officeDocument/2006/math">
                      <m:r>
                        <a:rPr lang="en-US" b="1" i="1" smtClean="0">
                          <a:latin typeface="Cambria Math" panose="02040503050406030204" pitchFamily="18" charset="0"/>
                        </a:rPr>
                        <m:t>𝜹</m:t>
                      </m:r>
                    </m:oMath>
                  </a14:m>
                  <a:endParaRPr lang="en-US" b="1" dirty="0"/>
                </a:p>
              </p:txBody>
            </p:sp>
          </mc:Choice>
          <mc:Fallback xmlns="">
            <p:sp>
              <p:nvSpPr>
                <p:cNvPr id="115" name="TextBox 114"/>
                <p:cNvSpPr txBox="1">
                  <a:spLocks noRot="1" noChangeAspect="1" noMove="1" noResize="1" noEditPoints="1" noAdjustHandles="1" noChangeArrowheads="1" noChangeShapeType="1" noTextEdit="1"/>
                </p:cNvSpPr>
                <p:nvPr/>
              </p:nvSpPr>
              <p:spPr>
                <a:xfrm>
                  <a:off x="6878915" y="5524222"/>
                  <a:ext cx="425116" cy="369332"/>
                </a:xfrm>
                <a:prstGeom prst="rect">
                  <a:avLst/>
                </a:prstGeom>
                <a:blipFill>
                  <a:blip r:embed="rId13"/>
                  <a:stretch>
                    <a:fillRect/>
                  </a:stretch>
                </a:blipFill>
              </p:spPr>
              <p:txBody>
                <a:bodyPr/>
                <a:lstStyle/>
                <a:p>
                  <a:r>
                    <a:rPr lang="en-US">
                      <a:noFill/>
                    </a:rPr>
                    <a:t> </a:t>
                  </a:r>
                </a:p>
              </p:txBody>
            </p:sp>
          </mc:Fallback>
        </mc:AlternateContent>
      </p:gr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4610100" y="2971800"/>
            <a:ext cx="2667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4" name="TextBox 103"/>
              <p:cNvSpPr txBox="1"/>
              <p:nvPr/>
            </p:nvSpPr>
            <p:spPr>
              <a:xfrm>
                <a:off x="4720861" y="3069616"/>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𝒑</m:t>
                      </m:r>
                    </m:oMath>
                  </m:oMathPara>
                </a14:m>
                <a:endParaRPr 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4720861" y="3069616"/>
                <a:ext cx="380232" cy="369332"/>
              </a:xfrm>
              <a:prstGeom prst="rect">
                <a:avLst/>
              </a:prstGeom>
              <a:blipFill>
                <a:blip r:embed="rId1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4018483" y="453068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𝒒</m:t>
                      </m:r>
                    </m:oMath>
                  </m:oMathPara>
                </a14:m>
                <a:endParaRPr lang="en-US" dirty="0"/>
              </a:p>
            </p:txBody>
          </p:sp>
        </mc:Choice>
        <mc:Fallback xmlns="">
          <p:sp>
            <p:nvSpPr>
              <p:cNvPr id="110" name="TextBox 109"/>
              <p:cNvSpPr txBox="1">
                <a:spLocks noRot="1" noChangeAspect="1" noMove="1" noResize="1" noEditPoints="1" noAdjustHandles="1" noChangeArrowheads="1" noChangeShapeType="1" noTextEdit="1"/>
              </p:cNvSpPr>
              <p:nvPr/>
            </p:nvSpPr>
            <p:spPr>
              <a:xfrm>
                <a:off x="4018483" y="4530680"/>
                <a:ext cx="377026" cy="369332"/>
              </a:xfrm>
              <a:prstGeom prst="rect">
                <a:avLst/>
              </a:prstGeom>
              <a:blipFill>
                <a:blip r:embed="rId15"/>
                <a:stretch>
                  <a:fillRect b="-6557"/>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73038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wipe(down)">
                                      <p:cBhvr>
                                        <p:cTn id="7" dur="500"/>
                                        <p:tgtEl>
                                          <p:spTgt spid="1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
                                        </p:tgtEl>
                                        <p:attrNameLst>
                                          <p:attrName>style.visibility</p:attrName>
                                        </p:attrNameLst>
                                      </p:cBhvr>
                                      <p:to>
                                        <p:strVal val="visible"/>
                                      </p:to>
                                    </p:set>
                                    <p:animEffect transition="in" filter="fade">
                                      <p:cBhvr>
                                        <p:cTn id="10" dur="500"/>
                                        <p:tgtEl>
                                          <p:spTgt spid="10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43"/>
                                        </p:tgtEl>
                                        <p:attrNameLst>
                                          <p:attrName>style.visibility</p:attrName>
                                        </p:attrNameLst>
                                      </p:cBhvr>
                                      <p:to>
                                        <p:strVal val="visible"/>
                                      </p:to>
                                    </p:set>
                                    <p:animEffect transition="in" filter="wipe(right)">
                                      <p:cBhvr>
                                        <p:cTn id="15" dur="1000"/>
                                        <p:tgtEl>
                                          <p:spTgt spid="143"/>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142"/>
                                        </p:tgtEl>
                                        <p:attrNameLst>
                                          <p:attrName>style.visibility</p:attrName>
                                        </p:attrNameLst>
                                      </p:cBhvr>
                                      <p:to>
                                        <p:strVal val="visible"/>
                                      </p:to>
                                    </p:set>
                                    <p:animEffect transition="in" filter="wipe(down)">
                                      <p:cBhvr>
                                        <p:cTn id="19" dur="1000"/>
                                        <p:tgtEl>
                                          <p:spTgt spid="1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54"/>
                                        </p:tgtEl>
                                        <p:attrNameLst>
                                          <p:attrName>style.visibility</p:attrName>
                                        </p:attrNameLst>
                                      </p:cBhvr>
                                      <p:to>
                                        <p:strVal val="visible"/>
                                      </p:to>
                                    </p:set>
                                    <p:animEffect transition="in" filter="fade">
                                      <p:cBhvr>
                                        <p:cTn id="23" dur="500"/>
                                        <p:tgtEl>
                                          <p:spTgt spid="15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6"/>
                                        </p:tgtEl>
                                        <p:attrNameLst>
                                          <p:attrName>style.visibility</p:attrName>
                                        </p:attrNameLst>
                                      </p:cBhvr>
                                      <p:to>
                                        <p:strVal val="visible"/>
                                      </p:to>
                                    </p:set>
                                    <p:animEffect transition="in" filter="wipe(down)">
                                      <p:cBhvr>
                                        <p:cTn id="28" dur="500"/>
                                        <p:tgtEl>
                                          <p:spTgt spid="1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fade">
                                      <p:cBhvr>
                                        <p:cTn id="31" dur="500"/>
                                        <p:tgtEl>
                                          <p:spTgt spid="1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12"/>
                                        </p:tgtEl>
                                        <p:attrNameLst>
                                          <p:attrName>style.visibility</p:attrName>
                                        </p:attrNameLst>
                                      </p:cBhvr>
                                      <p:to>
                                        <p:strVal val="visible"/>
                                      </p:to>
                                    </p:set>
                                    <p:animEffect transition="in" filter="wipe(left)">
                                      <p:cBhvr>
                                        <p:cTn id="36" dur="1000"/>
                                        <p:tgtEl>
                                          <p:spTgt spid="112"/>
                                        </p:tgtEl>
                                      </p:cBhvr>
                                    </p:animEffec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111"/>
                                        </p:tgtEl>
                                        <p:attrNameLst>
                                          <p:attrName>style.visibility</p:attrName>
                                        </p:attrNameLst>
                                      </p:cBhvr>
                                      <p:to>
                                        <p:strVal val="visible"/>
                                      </p:to>
                                    </p:set>
                                    <p:animEffect transition="in" filter="wipe(down)">
                                      <p:cBhvr>
                                        <p:cTn id="40" dur="1000"/>
                                        <p:tgtEl>
                                          <p:spTgt spid="111"/>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113"/>
                                        </p:tgtEl>
                                        <p:attrNameLst>
                                          <p:attrName>style.visibility</p:attrName>
                                        </p:attrNameLst>
                                      </p:cBhvr>
                                      <p:to>
                                        <p:strVal val="visible"/>
                                      </p:to>
                                    </p:set>
                                    <p:animEffect transition="in" filter="fade">
                                      <p:cBhvr>
                                        <p:cTn id="44"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42" grpId="0" animBg="1"/>
      <p:bldP spid="116" grpId="0" animBg="1"/>
      <p:bldP spid="123" grpId="0" animBg="1"/>
      <p:bldP spid="104" grpId="0"/>
      <p:bldP spid="1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4000" b="1" dirty="0"/>
                  <a:t>The </a:t>
                </a:r>
                <a:r>
                  <a:rPr lang="en-US" sz="4000" b="1" dirty="0">
                    <a:solidFill>
                      <a:srgbClr val="7030A0"/>
                    </a:solidFill>
                  </a:rPr>
                  <a:t>conquer</a:t>
                </a:r>
                <a:r>
                  <a:rPr lang="en-US" sz="4000" b="1" dirty="0"/>
                  <a:t> step in </a:t>
                </a:r>
                <a:r>
                  <a:rPr lang="en-US" sz="4000" b="1" i="1" dirty="0"/>
                  <a:t>O</a:t>
                </a:r>
                <a:r>
                  <a:rPr lang="en-US" sz="4000" dirty="0"/>
                  <a:t>(</a:t>
                </a:r>
                <a14:m>
                  <m:oMath xmlns:m="http://schemas.openxmlformats.org/officeDocument/2006/math">
                    <m:r>
                      <a:rPr lang="en-US" sz="4000" i="1">
                        <a:solidFill>
                          <a:srgbClr val="0070C0"/>
                        </a:solidFill>
                        <a:latin typeface="Cambria Math"/>
                      </a:rPr>
                      <m:t>𝑛</m:t>
                    </m:r>
                  </m:oMath>
                </a14:m>
                <a:r>
                  <a:rPr lang="en-US" sz="4000" dirty="0"/>
                  <a:t>) </a:t>
                </a:r>
                <a:r>
                  <a:rPr lang="en-US" sz="4000" b="1" dirty="0"/>
                  <a:t>time</a:t>
                </a:r>
                <a:r>
                  <a:rPr lang="en-US" sz="40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5"/>
                <a:stretch>
                  <a:fillRect b="-3191"/>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b="1" dirty="0">
                <a:solidFill>
                  <a:srgbClr val="FF0000"/>
                </a:solidFill>
              </a:rPr>
              <a:t>Fact</a:t>
            </a:r>
            <a:r>
              <a:rPr lang="en-US" sz="2000" dirty="0"/>
              <a:t> : At most 4 consecutive points need to be considered.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16</a:t>
            </a:fld>
            <a:endParaRPr lang="en-US"/>
          </a:p>
        </p:txBody>
      </p:sp>
      <p:sp>
        <p:nvSpPr>
          <p:cNvPr id="5" name="Rectangle 4"/>
          <p:cNvSpPr/>
          <p:nvPr/>
        </p:nvSpPr>
        <p:spPr>
          <a:xfrm>
            <a:off x="4572000" y="1928018"/>
            <a:ext cx="2061034" cy="302498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6612857" y="1928018"/>
            <a:ext cx="16543" cy="316214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552619" y="1904998"/>
            <a:ext cx="2019381" cy="30480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2514600" y="1905000"/>
            <a:ext cx="0" cy="31851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61840" y="1600200"/>
            <a:ext cx="10160" cy="3368040"/>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5125388" y="4560490"/>
            <a:ext cx="16355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0" name="Straight Connector 59"/>
          <p:cNvCxnSpPr>
            <a:cxnSpLocks/>
          </p:cNvCxnSpPr>
          <p:nvPr/>
        </p:nvCxnSpPr>
        <p:spPr>
          <a:xfrm>
            <a:off x="2514600" y="4658360"/>
            <a:ext cx="258886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3562310" y="1676400"/>
            <a:ext cx="716041" cy="3276599"/>
            <a:chOff x="3562310" y="1676400"/>
            <a:chExt cx="716041" cy="3276599"/>
          </a:xfrm>
        </p:grpSpPr>
        <p:sp>
          <p:nvSpPr>
            <p:cNvPr id="36" name="Oval 35"/>
            <p:cNvSpPr/>
            <p:nvPr/>
          </p:nvSpPr>
          <p:spPr>
            <a:xfrm>
              <a:off x="3962400" y="2650219"/>
              <a:ext cx="16355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8" name="Oval 37"/>
            <p:cNvSpPr/>
            <p:nvPr/>
          </p:nvSpPr>
          <p:spPr>
            <a:xfrm>
              <a:off x="4114800" y="3793219"/>
              <a:ext cx="16355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3962400" y="3183619"/>
              <a:ext cx="16355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p:cNvCxnSpPr>
              <a:stCxn id="38" idx="4"/>
              <a:endCxn id="37" idx="0"/>
            </p:cNvCxnSpPr>
            <p:nvPr/>
          </p:nvCxnSpPr>
          <p:spPr>
            <a:xfrm flipH="1">
              <a:off x="4044176" y="3945619"/>
              <a:ext cx="152400" cy="381000"/>
            </a:xfrm>
            <a:prstGeom prst="line">
              <a:avLst/>
            </a:prstGeom>
            <a:ln w="19050">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9" idx="4"/>
              <a:endCxn id="38" idx="1"/>
            </p:cNvCxnSpPr>
            <p:nvPr/>
          </p:nvCxnSpPr>
          <p:spPr>
            <a:xfrm>
              <a:off x="4044176" y="3336019"/>
              <a:ext cx="94575" cy="479518"/>
            </a:xfrm>
            <a:prstGeom prst="line">
              <a:avLst/>
            </a:prstGeom>
            <a:ln w="19050">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6" idx="4"/>
              <a:endCxn id="39" idx="0"/>
            </p:cNvCxnSpPr>
            <p:nvPr/>
          </p:nvCxnSpPr>
          <p:spPr>
            <a:xfrm>
              <a:off x="4044176" y="2802619"/>
              <a:ext cx="0" cy="381000"/>
            </a:xfrm>
            <a:prstGeom prst="line">
              <a:avLst/>
            </a:prstGeom>
            <a:ln w="19050">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55" idx="0"/>
            </p:cNvCxnSpPr>
            <p:nvPr/>
          </p:nvCxnSpPr>
          <p:spPr>
            <a:xfrm>
              <a:off x="4044175" y="1676400"/>
              <a:ext cx="12801" cy="304800"/>
            </a:xfrm>
            <a:prstGeom prst="line">
              <a:avLst/>
            </a:prstGeom>
            <a:ln w="19050">
              <a:solidFill>
                <a:srgbClr val="006C31"/>
              </a:solidFill>
              <a:prstDash val="sysDash"/>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3975200" y="1981200"/>
              <a:ext cx="16355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58" name="Straight Connector 57"/>
            <p:cNvCxnSpPr/>
            <p:nvPr/>
          </p:nvCxnSpPr>
          <p:spPr>
            <a:xfrm flipH="1">
              <a:off x="4038600" y="2133600"/>
              <a:ext cx="18375" cy="516619"/>
            </a:xfrm>
            <a:prstGeom prst="line">
              <a:avLst/>
            </a:prstGeom>
            <a:ln w="19050">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cxnSpLocks/>
              <a:endCxn id="29" idx="2"/>
            </p:cNvCxnSpPr>
            <p:nvPr/>
          </p:nvCxnSpPr>
          <p:spPr>
            <a:xfrm flipH="1">
              <a:off x="3562310" y="4419600"/>
              <a:ext cx="476290" cy="533399"/>
            </a:xfrm>
            <a:prstGeom prst="line">
              <a:avLst/>
            </a:prstGeom>
            <a:ln w="19050">
              <a:solidFill>
                <a:srgbClr val="006C31"/>
              </a:solidFill>
              <a:prstDash val="sysDash"/>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3962400" y="4326619"/>
              <a:ext cx="16355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2" name="Straight Connector 71"/>
          <p:cNvCxnSpPr/>
          <p:nvPr/>
        </p:nvCxnSpPr>
        <p:spPr>
          <a:xfrm flipH="1">
            <a:off x="4556264" y="4968240"/>
            <a:ext cx="5576" cy="243840"/>
          </a:xfrm>
          <a:prstGeom prst="line">
            <a:avLst/>
          </a:prstGeom>
          <a:ln w="38100">
            <a:solidFill>
              <a:srgbClr val="006C31"/>
            </a:solidFill>
            <a:prstDash val="sysDot"/>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5010035" y="4500704"/>
            <a:ext cx="332246" cy="27197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3851927" y="4267009"/>
            <a:ext cx="332246" cy="271971"/>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000500" y="3727195"/>
            <a:ext cx="332246" cy="271971"/>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3864329" y="3107324"/>
            <a:ext cx="332246" cy="271971"/>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845527" y="2589821"/>
            <a:ext cx="332246" cy="271971"/>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2362200" y="5886126"/>
            <a:ext cx="5029200" cy="4681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6C31"/>
                </a:solidFill>
              </a:rPr>
              <a:t>Homework</a:t>
            </a:r>
            <a:r>
              <a:rPr lang="en-US" dirty="0"/>
              <a:t>: Prove this claim formally.</a:t>
            </a:r>
          </a:p>
        </p:txBody>
      </p:sp>
      <mc:AlternateContent xmlns:mc="http://schemas.openxmlformats.org/markup-compatibility/2006" xmlns:a14="http://schemas.microsoft.com/office/drawing/2010/main">
        <mc:Choice Requires="a14">
          <p:sp>
            <p:nvSpPr>
              <p:cNvPr id="82" name="TextBox 81"/>
              <p:cNvSpPr txBox="1"/>
              <p:nvPr/>
            </p:nvSpPr>
            <p:spPr>
              <a:xfrm>
                <a:off x="5146863" y="4675693"/>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𝒑</m:t>
                      </m:r>
                    </m:oMath>
                  </m:oMathPara>
                </a14:m>
                <a:endParaRPr lang="en-US" dirty="0"/>
              </a:p>
            </p:txBody>
          </p:sp>
        </mc:Choice>
        <mc:Fallback xmlns="">
          <p:sp>
            <p:nvSpPr>
              <p:cNvPr id="82" name="TextBox 81"/>
              <p:cNvSpPr txBox="1">
                <a:spLocks noRot="1" noChangeAspect="1" noMove="1" noResize="1" noEditPoints="1" noAdjustHandles="1" noChangeArrowheads="1" noChangeShapeType="1" noTextEdit="1"/>
              </p:cNvSpPr>
              <p:nvPr/>
            </p:nvSpPr>
            <p:spPr>
              <a:xfrm>
                <a:off x="5146863" y="4675693"/>
                <a:ext cx="380232" cy="369332"/>
              </a:xfrm>
              <a:prstGeom prst="rect">
                <a:avLst/>
              </a:prstGeom>
              <a:blipFill>
                <a:blip r:embed="rId6"/>
                <a:stretch>
                  <a:fillRect b="-6557"/>
                </a:stretch>
              </a:blipFill>
            </p:spPr>
            <p:txBody>
              <a:bodyPr/>
              <a:lstStyle/>
              <a:p>
                <a:r>
                  <a:rPr lang="en-US">
                    <a:noFill/>
                  </a:rPr>
                  <a:t> </a:t>
                </a:r>
              </a:p>
            </p:txBody>
          </p:sp>
        </mc:Fallback>
      </mc:AlternateContent>
      <p:sp>
        <p:nvSpPr>
          <p:cNvPr id="33" name="Rounded Rectangle 101">
            <a:extLst>
              <a:ext uri="{FF2B5EF4-FFF2-40B4-BE49-F238E27FC236}">
                <a16:creationId xmlns:a16="http://schemas.microsoft.com/office/drawing/2014/main" id="{D5956B2B-5B9E-7521-3B53-C4ABE13B492F}"/>
              </a:ext>
            </a:extLst>
          </p:cNvPr>
          <p:cNvSpPr/>
          <p:nvPr/>
        </p:nvSpPr>
        <p:spPr>
          <a:xfrm>
            <a:off x="11152" y="1970041"/>
            <a:ext cx="10668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Tool </a:t>
            </a:r>
            <a:r>
              <a:rPr lang="en-US" sz="2400" b="1" dirty="0">
                <a:solidFill>
                  <a:srgbClr val="00B0F0"/>
                </a:solidFill>
              </a:rPr>
              <a:t>3</a:t>
            </a:r>
          </a:p>
        </p:txBody>
      </p:sp>
      <p:sp>
        <p:nvSpPr>
          <p:cNvPr id="6" name="TextBox 5">
            <a:extLst>
              <a:ext uri="{FF2B5EF4-FFF2-40B4-BE49-F238E27FC236}">
                <a16:creationId xmlns:a16="http://schemas.microsoft.com/office/drawing/2014/main" id="{81CCA06B-A62C-AA75-30C3-AAC3D2718146}"/>
              </a:ext>
            </a:extLst>
          </p:cNvPr>
          <p:cNvSpPr txBox="1"/>
          <p:nvPr/>
        </p:nvSpPr>
        <p:spPr>
          <a:xfrm>
            <a:off x="3678982" y="1799296"/>
            <a:ext cx="304800" cy="584775"/>
          </a:xfrm>
          <a:prstGeom prst="rect">
            <a:avLst/>
          </a:prstGeom>
          <a:noFill/>
        </p:spPr>
        <p:txBody>
          <a:bodyPr wrap="square" rtlCol="0">
            <a:spAutoFit/>
          </a:bodyPr>
          <a:lstStyle/>
          <a:p>
            <a:r>
              <a:rPr lang="en-US" sz="3200" b="1" dirty="0">
                <a:solidFill>
                  <a:srgbClr val="FF0000"/>
                </a:solidFill>
              </a:rPr>
              <a:t>?</a:t>
            </a:r>
            <a:endParaRPr lang="en-IN" sz="3200" b="1" dirty="0">
              <a:solidFill>
                <a:srgbClr val="FF0000"/>
              </a:solidFill>
            </a:endParaRPr>
          </a:p>
        </p:txBody>
      </p:sp>
    </p:spTree>
    <p:custDataLst>
      <p:tags r:id="rId1"/>
    </p:custDataLst>
    <p:extLst>
      <p:ext uri="{BB962C8B-B14F-4D97-AF65-F5344CB8AC3E}">
        <p14:creationId xmlns:p14="http://schemas.microsoft.com/office/powerpoint/2010/main" val="3772268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wipe(down)">
                                      <p:cBhvr>
                                        <p:cTn id="15" dur="500"/>
                                        <p:tgtEl>
                                          <p:spTgt spid="76"/>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randombar(horizontal)">
                                      <p:cBhvr>
                                        <p:cTn id="20" dur="500"/>
                                        <p:tgtEl>
                                          <p:spTgt spid="6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wipe(right)">
                                      <p:cBhvr>
                                        <p:cTn id="25" dur="1000"/>
                                        <p:tgtEl>
                                          <p:spTgt spid="6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wipe(down)">
                                      <p:cBhvr>
                                        <p:cTn id="30" dur="500"/>
                                        <p:tgtEl>
                                          <p:spTgt spid="7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wipe(down)">
                                      <p:cBhvr>
                                        <p:cTn id="35" dur="500"/>
                                        <p:tgtEl>
                                          <p:spTgt spid="7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wipe(down)">
                                      <p:cBhvr>
                                        <p:cTn id="40" dur="500"/>
                                        <p:tgtEl>
                                          <p:spTgt spid="7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wipe(down)">
                                      <p:cBhvr>
                                        <p:cTn id="45" dur="500"/>
                                        <p:tgtEl>
                                          <p:spTgt spid="80"/>
                                        </p:tgtEl>
                                      </p:cBhvr>
                                    </p:animEffect>
                                  </p:childTnLst>
                                </p:cTn>
                              </p:par>
                            </p:childTnLst>
                          </p:cTn>
                        </p:par>
                      </p:childTnLst>
                    </p:cTn>
                  </p:par>
                  <p:par>
                    <p:cTn id="46" fill="hold">
                      <p:stCondLst>
                        <p:cond delay="indefinite"/>
                      </p:stCondLst>
                      <p:childTnLst>
                        <p:par>
                          <p:cTn id="47" fill="hold">
                            <p:stCondLst>
                              <p:cond delay="0"/>
                            </p:stCondLst>
                            <p:childTnLst>
                              <p:par>
                                <p:cTn id="48" presetID="45" presetClass="entr" presetSubtype="0"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2000"/>
                                        <p:tgtEl>
                                          <p:spTgt spid="6"/>
                                        </p:tgtEl>
                                      </p:cBhvr>
                                    </p:animEffect>
                                    <p:anim calcmode="lin" valueType="num">
                                      <p:cBhvr>
                                        <p:cTn id="51" dur="2000" fill="hold"/>
                                        <p:tgtEl>
                                          <p:spTgt spid="6"/>
                                        </p:tgtEl>
                                        <p:attrNameLst>
                                          <p:attrName>ppt_w</p:attrName>
                                        </p:attrNameLst>
                                      </p:cBhvr>
                                      <p:tavLst>
                                        <p:tav tm="0" fmla="#ppt_w*sin(2.5*pi*$)">
                                          <p:val>
                                            <p:fltVal val="0"/>
                                          </p:val>
                                        </p:tav>
                                        <p:tav tm="100000">
                                          <p:val>
                                            <p:fltVal val="1"/>
                                          </p:val>
                                        </p:tav>
                                      </p:tavLst>
                                    </p:anim>
                                    <p:anim calcmode="lin" valueType="num">
                                      <p:cBhvr>
                                        <p:cTn id="52"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xit" presetSubtype="8" fill="hold" grpId="1" nodeType="clickEffect">
                                  <p:stCondLst>
                                    <p:cond delay="0"/>
                                  </p:stCondLst>
                                  <p:childTnLst>
                                    <p:anim calcmode="lin" valueType="num">
                                      <p:cBhvr additive="base">
                                        <p:cTn id="67" dur="500"/>
                                        <p:tgtEl>
                                          <p:spTgt spid="33"/>
                                        </p:tgtEl>
                                        <p:attrNameLst>
                                          <p:attrName>ppt_x</p:attrName>
                                        </p:attrNameLst>
                                      </p:cBhvr>
                                      <p:tavLst>
                                        <p:tav tm="0">
                                          <p:val>
                                            <p:strVal val="ppt_x"/>
                                          </p:val>
                                        </p:tav>
                                        <p:tav tm="100000">
                                          <p:val>
                                            <p:strVal val="0-ppt_w/2"/>
                                          </p:val>
                                        </p:tav>
                                      </p:tavLst>
                                    </p:anim>
                                    <p:anim calcmode="lin" valueType="num">
                                      <p:cBhvr additive="base">
                                        <p:cTn id="68" dur="500"/>
                                        <p:tgtEl>
                                          <p:spTgt spid="33"/>
                                        </p:tgtEl>
                                        <p:attrNameLst>
                                          <p:attrName>ppt_y</p:attrName>
                                        </p:attrNameLst>
                                      </p:cBhvr>
                                      <p:tavLst>
                                        <p:tav tm="0">
                                          <p:val>
                                            <p:strVal val="ppt_y"/>
                                          </p:val>
                                        </p:tav>
                                        <p:tav tm="100000">
                                          <p:val>
                                            <p:strVal val="ppt_y"/>
                                          </p:val>
                                        </p:tav>
                                      </p:tavLst>
                                    </p:anim>
                                    <p:set>
                                      <p:cBhvr>
                                        <p:cTn id="69" dur="1" fill="hold">
                                          <p:stCondLst>
                                            <p:cond delay="499"/>
                                          </p:stCondLst>
                                        </p:cTn>
                                        <p:tgtEl>
                                          <p:spTgt spid="33"/>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4" presetClass="entr" presetSubtype="10" fill="hold" grpId="0" nodeType="clickEffect">
                                  <p:stCondLst>
                                    <p:cond delay="0"/>
                                  </p:stCondLst>
                                  <p:childTnLst>
                                    <p:set>
                                      <p:cBhvr>
                                        <p:cTn id="73" dur="1" fill="hold">
                                          <p:stCondLst>
                                            <p:cond delay="0"/>
                                          </p:stCondLst>
                                        </p:cTn>
                                        <p:tgtEl>
                                          <p:spTgt spid="81"/>
                                        </p:tgtEl>
                                        <p:attrNameLst>
                                          <p:attrName>style.visibility</p:attrName>
                                        </p:attrNameLst>
                                      </p:cBhvr>
                                      <p:to>
                                        <p:strVal val="visible"/>
                                      </p:to>
                                    </p:set>
                                    <p:animEffect transition="in" filter="randombar(horizontal)">
                                      <p:cBhvr>
                                        <p:cTn id="74"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6" grpId="0" animBg="1"/>
      <p:bldP spid="76" grpId="0" animBg="1"/>
      <p:bldP spid="77" grpId="0" animBg="1"/>
      <p:bldP spid="78" grpId="0" animBg="1"/>
      <p:bldP spid="79" grpId="0" animBg="1"/>
      <p:bldP spid="80" grpId="0" animBg="1"/>
      <p:bldP spid="81" grpId="0" animBg="1"/>
      <p:bldP spid="82" grpId="0"/>
      <p:bldP spid="33" grpId="0" animBg="1"/>
      <p:bldP spid="33" grpId="1"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4000" b="1" dirty="0"/>
                  <a:t>The </a:t>
                </a:r>
                <a:r>
                  <a:rPr lang="en-US" sz="4000" b="1" dirty="0">
                    <a:solidFill>
                      <a:srgbClr val="7030A0"/>
                    </a:solidFill>
                  </a:rPr>
                  <a:t>conquer</a:t>
                </a:r>
                <a:r>
                  <a:rPr lang="en-US" sz="4000" b="1" dirty="0"/>
                  <a:t> step in </a:t>
                </a:r>
                <a:r>
                  <a:rPr lang="en-US" sz="4000" b="1" i="1" dirty="0"/>
                  <a:t>O</a:t>
                </a:r>
                <a:r>
                  <a:rPr lang="en-US" sz="4000" dirty="0"/>
                  <a:t>(</a:t>
                </a:r>
                <a14:m>
                  <m:oMath xmlns:m="http://schemas.openxmlformats.org/officeDocument/2006/math">
                    <m:r>
                      <a:rPr lang="en-US" sz="4000" i="1">
                        <a:solidFill>
                          <a:srgbClr val="0070C0"/>
                        </a:solidFill>
                        <a:latin typeface="Cambria Math"/>
                      </a:rPr>
                      <m:t>𝑛</m:t>
                    </m:r>
                  </m:oMath>
                </a14:m>
                <a:r>
                  <a:rPr lang="en-US" sz="4000" dirty="0"/>
                  <a:t>) </a:t>
                </a:r>
                <a:r>
                  <a:rPr lang="en-US" sz="4000" b="1" dirty="0"/>
                  <a:t>time</a:t>
                </a:r>
                <a:r>
                  <a:rPr lang="en-US" sz="40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5"/>
                <a:stretch>
                  <a:fillRect b="-3191"/>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17</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267200" y="5105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198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1816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10540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6"/>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endCxn id="62" idx="6"/>
          </p:cNvCxnSpPr>
          <p:nvPr/>
        </p:nvCxnSpPr>
        <p:spPr>
          <a:xfrm flipH="1">
            <a:off x="5715000" y="5334000"/>
            <a:ext cx="304800" cy="2667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715000" y="54218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715000" y="5421868"/>
                <a:ext cx="498791" cy="369332"/>
              </a:xfrm>
              <a:prstGeom prst="rect">
                <a:avLst/>
              </a:prstGeom>
              <a:blipFill rotWithShape="1">
                <a:blip r:embed="rId7"/>
                <a:stretch>
                  <a:fillRect t="-8197" r="-16049" b="-24590"/>
                </a:stretch>
              </a:blipFill>
            </p:spPr>
            <p:txBody>
              <a:bodyPr/>
              <a:lstStyle/>
              <a:p>
                <a:r>
                  <a:rPr lang="en-US">
                    <a:noFill/>
                  </a:rPr>
                  <a:t> </a:t>
                </a:r>
              </a:p>
            </p:txBody>
          </p:sp>
        </mc:Fallback>
      </mc:AlternateContent>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2672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196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586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48387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4196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60960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6096000"/>
                <a:ext cx="37221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6107668"/>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6107668"/>
                <a:ext cx="372218" cy="369332"/>
              </a:xfrm>
              <a:prstGeom prst="rect">
                <a:avLst/>
              </a:prstGeom>
              <a:blipFill>
                <a:blip r:embed="rId9"/>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3" idx="0"/>
            <a:endCxn id="3" idx="2"/>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7" name="Oval 116"/>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724400" y="3733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4876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46482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43434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44196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p:cNvGrpSpPr/>
          <p:nvPr/>
        </p:nvGrpSpPr>
        <p:grpSpPr>
          <a:xfrm>
            <a:off x="4305300" y="1741441"/>
            <a:ext cx="152400" cy="3897359"/>
            <a:chOff x="4305300" y="1741441"/>
            <a:chExt cx="152400" cy="3897359"/>
          </a:xfrm>
        </p:grpSpPr>
        <p:cxnSp>
          <p:nvCxnSpPr>
            <p:cNvPr id="12" name="Straight Connector 11"/>
            <p:cNvCxnSpPr>
              <a:stCxn id="78" idx="0"/>
              <a:endCxn id="38" idx="4"/>
            </p:cNvCxnSpPr>
            <p:nvPr/>
          </p:nvCxnSpPr>
          <p:spPr>
            <a:xfrm flipH="1" flipV="1">
              <a:off x="4305300" y="5181600"/>
              <a:ext cx="152400" cy="457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38" idx="7"/>
              <a:endCxn id="81" idx="3"/>
            </p:cNvCxnSpPr>
            <p:nvPr/>
          </p:nvCxnSpPr>
          <p:spPr>
            <a:xfrm flipV="1">
              <a:off x="4332241" y="4560841"/>
              <a:ext cx="98518" cy="555718"/>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7" idx="4"/>
              <a:endCxn id="81" idx="1"/>
            </p:cNvCxnSpPr>
            <p:nvPr/>
          </p:nvCxnSpPr>
          <p:spPr>
            <a:xfrm>
              <a:off x="4305300" y="3962400"/>
              <a:ext cx="125459" cy="5445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2"/>
              <a:endCxn id="77" idx="0"/>
            </p:cNvCxnSpPr>
            <p:nvPr/>
          </p:nvCxnSpPr>
          <p:spPr>
            <a:xfrm flipH="1">
              <a:off x="4305300" y="3390900"/>
              <a:ext cx="114300" cy="4953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85" idx="4"/>
              <a:endCxn id="109" idx="0"/>
            </p:cNvCxnSpPr>
            <p:nvPr/>
          </p:nvCxnSpPr>
          <p:spPr>
            <a:xfrm>
              <a:off x="4305300" y="2819400"/>
              <a:ext cx="152400" cy="5334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59" idx="4"/>
              <a:endCxn id="85" idx="0"/>
            </p:cNvCxnSpPr>
            <p:nvPr/>
          </p:nvCxnSpPr>
          <p:spPr>
            <a:xfrm>
              <a:off x="4305300" y="2286000"/>
              <a:ext cx="0" cy="457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08" idx="3"/>
              <a:endCxn id="59" idx="0"/>
            </p:cNvCxnSpPr>
            <p:nvPr/>
          </p:nvCxnSpPr>
          <p:spPr>
            <a:xfrm flipH="1">
              <a:off x="4305300" y="1741441"/>
              <a:ext cx="49259" cy="4683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grpSp>
      <p:cxnSp>
        <p:nvCxnSpPr>
          <p:cNvPr id="125" name="Straight Connector 124"/>
          <p:cNvCxnSpPr>
            <a:stCxn id="79" idx="0"/>
            <a:endCxn id="80" idx="4"/>
          </p:cNvCxnSpPr>
          <p:nvPr/>
        </p:nvCxnSpPr>
        <p:spPr>
          <a:xfrm flipV="1">
            <a:off x="4838700" y="5334000"/>
            <a:ext cx="38100" cy="5334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80" idx="4"/>
            <a:endCxn id="119" idx="5"/>
          </p:cNvCxnSpPr>
          <p:nvPr/>
        </p:nvCxnSpPr>
        <p:spPr>
          <a:xfrm flipH="1" flipV="1">
            <a:off x="4713241" y="4789441"/>
            <a:ext cx="163559" cy="5445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19" idx="0"/>
            <a:endCxn id="117" idx="3"/>
          </p:cNvCxnSpPr>
          <p:nvPr/>
        </p:nvCxnSpPr>
        <p:spPr>
          <a:xfrm flipV="1">
            <a:off x="4686300" y="4256041"/>
            <a:ext cx="201659" cy="4683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17" idx="1"/>
            <a:endCxn id="105" idx="5"/>
          </p:cNvCxnSpPr>
          <p:nvPr/>
        </p:nvCxnSpPr>
        <p:spPr>
          <a:xfrm flipH="1" flipV="1">
            <a:off x="4789441" y="3798841"/>
            <a:ext cx="98518" cy="4033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05" idx="1"/>
            <a:endCxn id="94" idx="5"/>
          </p:cNvCxnSpPr>
          <p:nvPr/>
        </p:nvCxnSpPr>
        <p:spPr>
          <a:xfrm flipV="1">
            <a:off x="4735559" y="3113041"/>
            <a:ext cx="53882" cy="6319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94" idx="0"/>
          </p:cNvCxnSpPr>
          <p:nvPr/>
        </p:nvCxnSpPr>
        <p:spPr>
          <a:xfrm flipV="1">
            <a:off x="4762500" y="2514601"/>
            <a:ext cx="5575" cy="53339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93" idx="0"/>
            <a:endCxn id="106" idx="3"/>
          </p:cNvCxnSpPr>
          <p:nvPr/>
        </p:nvCxnSpPr>
        <p:spPr>
          <a:xfrm flipV="1">
            <a:off x="4762500" y="2122441"/>
            <a:ext cx="125459" cy="3159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06" idx="3"/>
            <a:endCxn id="107" idx="6"/>
          </p:cNvCxnSpPr>
          <p:nvPr/>
        </p:nvCxnSpPr>
        <p:spPr>
          <a:xfrm flipH="1" flipV="1">
            <a:off x="4724400" y="1714500"/>
            <a:ext cx="163559" cy="4079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3048000" y="1219200"/>
            <a:ext cx="3413178" cy="369332"/>
          </a:xfrm>
          <a:prstGeom prst="rect">
            <a:avLst/>
          </a:prstGeom>
          <a:solidFill>
            <a:srgbClr val="92D050"/>
          </a:solidFill>
        </p:spPr>
        <p:txBody>
          <a:bodyPr wrap="none" rtlCol="0">
            <a:spAutoFit/>
          </a:bodyPr>
          <a:lstStyle/>
          <a:p>
            <a:r>
              <a:rPr lang="en-US" dirty="0"/>
              <a:t>If the two strips are already sorted</a:t>
            </a:r>
          </a:p>
        </p:txBody>
      </p:sp>
      <p:sp>
        <p:nvSpPr>
          <p:cNvPr id="91" name="Oval 90"/>
          <p:cNvSpPr/>
          <p:nvPr/>
        </p:nvSpPr>
        <p:spPr>
          <a:xfrm>
            <a:off x="4724400" y="5791200"/>
            <a:ext cx="2667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4305300" y="55626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4191000" y="50292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4343400" y="44196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4152900" y="38100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6" name="TextBox 95"/>
              <p:cNvSpPr txBox="1"/>
              <p:nvPr/>
            </p:nvSpPr>
            <p:spPr>
              <a:xfrm>
                <a:off x="3657600" y="6400800"/>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96" name="TextBox 95"/>
              <p:cNvSpPr txBox="1">
                <a:spLocks noRot="1" noChangeAspect="1" noMove="1" noResize="1" noEditPoints="1" noAdjustHandles="1" noChangeArrowheads="1" noChangeShapeType="1" noTextEdit="1"/>
              </p:cNvSpPr>
              <p:nvPr/>
            </p:nvSpPr>
            <p:spPr>
              <a:xfrm>
                <a:off x="3657600" y="6400800"/>
                <a:ext cx="1800365" cy="369332"/>
              </a:xfrm>
              <a:prstGeom prst="rect">
                <a:avLst/>
              </a:prstGeom>
              <a:blipFill>
                <a:blip r:embed="rId10"/>
                <a:stretch>
                  <a:fillRect t="-7937" r="-2020" b="-22222"/>
                </a:stretch>
              </a:blipFill>
              <a:ln>
                <a:solidFill>
                  <a:schemeClr val="tx1"/>
                </a:solidFill>
              </a:ln>
            </p:spPr>
            <p:txBody>
              <a:bodyPr/>
              <a:lstStyle/>
              <a:p>
                <a:r>
                  <a:rPr lang="en-US">
                    <a:noFill/>
                  </a:rPr>
                  <a:t> </a:t>
                </a:r>
              </a:p>
            </p:txBody>
          </p:sp>
        </mc:Fallback>
      </mc:AlternateContent>
      <p:sp>
        <p:nvSpPr>
          <p:cNvPr id="99" name="Rectangle 98"/>
          <p:cNvSpPr/>
          <p:nvPr/>
        </p:nvSpPr>
        <p:spPr>
          <a:xfrm>
            <a:off x="429269" y="16001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82585" y="1582354"/>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08976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down)">
                                      <p:cBhvr>
                                        <p:cTn id="12" dur="500"/>
                                        <p:tgtEl>
                                          <p:spTgt spid="9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wipe(down)">
                                      <p:cBhvr>
                                        <p:cTn id="15" dur="500"/>
                                        <p:tgtEl>
                                          <p:spTgt spid="9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7"/>
                                        </p:tgtEl>
                                        <p:attrNameLst>
                                          <p:attrName>style.visibility</p:attrName>
                                        </p:attrNameLst>
                                      </p:cBhvr>
                                      <p:to>
                                        <p:strVal val="visible"/>
                                      </p:to>
                                    </p:set>
                                    <p:animEffect transition="in" filter="wipe(down)">
                                      <p:cBhvr>
                                        <p:cTn id="18" dur="500"/>
                                        <p:tgtEl>
                                          <p:spTgt spid="9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wipe(down)">
                                      <p:cBhvr>
                                        <p:cTn id="21" dur="500"/>
                                        <p:tgtEl>
                                          <p:spTgt spid="9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92"/>
                                        </p:tgtEl>
                                      </p:cBhvr>
                                    </p:animEffect>
                                    <p:set>
                                      <p:cBhvr>
                                        <p:cTn id="26" dur="1" fill="hold">
                                          <p:stCondLst>
                                            <p:cond delay="499"/>
                                          </p:stCondLst>
                                        </p:cTn>
                                        <p:tgtEl>
                                          <p:spTgt spid="92"/>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95"/>
                                        </p:tgtEl>
                                      </p:cBhvr>
                                    </p:animEffect>
                                    <p:set>
                                      <p:cBhvr>
                                        <p:cTn id="29" dur="1" fill="hold">
                                          <p:stCondLst>
                                            <p:cond delay="499"/>
                                          </p:stCondLst>
                                        </p:cTn>
                                        <p:tgtEl>
                                          <p:spTgt spid="95"/>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97"/>
                                        </p:tgtEl>
                                      </p:cBhvr>
                                    </p:animEffect>
                                    <p:set>
                                      <p:cBhvr>
                                        <p:cTn id="32" dur="1" fill="hold">
                                          <p:stCondLst>
                                            <p:cond delay="499"/>
                                          </p:stCondLst>
                                        </p:cTn>
                                        <p:tgtEl>
                                          <p:spTgt spid="97"/>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98"/>
                                        </p:tgtEl>
                                      </p:cBhvr>
                                    </p:animEffect>
                                    <p:set>
                                      <p:cBhvr>
                                        <p:cTn id="35" dur="1" fill="hold">
                                          <p:stCondLst>
                                            <p:cond delay="499"/>
                                          </p:stCondLst>
                                        </p:cTn>
                                        <p:tgtEl>
                                          <p:spTgt spid="9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91"/>
                                        </p:tgtEl>
                                      </p:cBhvr>
                                    </p:animEffect>
                                    <p:set>
                                      <p:cBhvr>
                                        <p:cTn id="38" dur="1" fill="hold">
                                          <p:stCondLst>
                                            <p:cond delay="499"/>
                                          </p:stCondLst>
                                        </p:cTn>
                                        <p:tgtEl>
                                          <p:spTgt spid="9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xit" presetSubtype="0" fill="hold" grpId="0" nodeType="clickEffect">
                                  <p:stCondLst>
                                    <p:cond delay="0"/>
                                  </p:stCondLst>
                                  <p:childTnLst>
                                    <p:animEffect transition="out" filter="fade">
                                      <p:cBhvr>
                                        <p:cTn id="42" dur="1000"/>
                                        <p:tgtEl>
                                          <p:spTgt spid="79"/>
                                        </p:tgtEl>
                                      </p:cBhvr>
                                    </p:animEffect>
                                    <p:anim calcmode="lin" valueType="num">
                                      <p:cBhvr>
                                        <p:cTn id="43" dur="1000"/>
                                        <p:tgtEl>
                                          <p:spTgt spid="79"/>
                                        </p:tgtEl>
                                        <p:attrNameLst>
                                          <p:attrName>ppt_x</p:attrName>
                                        </p:attrNameLst>
                                      </p:cBhvr>
                                      <p:tavLst>
                                        <p:tav tm="0">
                                          <p:val>
                                            <p:strVal val="ppt_x"/>
                                          </p:val>
                                        </p:tav>
                                        <p:tav tm="100000">
                                          <p:val>
                                            <p:strVal val="ppt_x"/>
                                          </p:val>
                                        </p:tav>
                                      </p:tavLst>
                                    </p:anim>
                                    <p:anim calcmode="lin" valueType="num">
                                      <p:cBhvr>
                                        <p:cTn id="44" dur="1000"/>
                                        <p:tgtEl>
                                          <p:spTgt spid="79"/>
                                        </p:tgtEl>
                                        <p:attrNameLst>
                                          <p:attrName>ppt_y</p:attrName>
                                        </p:attrNameLst>
                                      </p:cBhvr>
                                      <p:tavLst>
                                        <p:tav tm="0">
                                          <p:val>
                                            <p:strVal val="ppt_y"/>
                                          </p:val>
                                        </p:tav>
                                        <p:tav tm="100000">
                                          <p:val>
                                            <p:strVal val="ppt_y+.1"/>
                                          </p:val>
                                        </p:tav>
                                      </p:tavLst>
                                    </p:anim>
                                    <p:set>
                                      <p:cBhvr>
                                        <p:cTn id="45" dur="1" fill="hold">
                                          <p:stCondLst>
                                            <p:cond delay="999"/>
                                          </p:stCondLst>
                                        </p:cTn>
                                        <p:tgtEl>
                                          <p:spTgt spid="79"/>
                                        </p:tgtEl>
                                        <p:attrNameLst>
                                          <p:attrName>style.visibility</p:attrName>
                                        </p:attrNameLst>
                                      </p:cBhvr>
                                      <p:to>
                                        <p:strVal val="hidden"/>
                                      </p:to>
                                    </p:set>
                                  </p:childTnLst>
                                </p:cTn>
                              </p:par>
                              <p:par>
                                <p:cTn id="46" presetID="42" presetClass="exit" presetSubtype="0" fill="hold" nodeType="withEffect">
                                  <p:stCondLst>
                                    <p:cond delay="0"/>
                                  </p:stCondLst>
                                  <p:childTnLst>
                                    <p:animEffect transition="out" filter="fade">
                                      <p:cBhvr>
                                        <p:cTn id="47" dur="1000"/>
                                        <p:tgtEl>
                                          <p:spTgt spid="125"/>
                                        </p:tgtEl>
                                      </p:cBhvr>
                                    </p:animEffect>
                                    <p:anim calcmode="lin" valueType="num">
                                      <p:cBhvr>
                                        <p:cTn id="48" dur="1000"/>
                                        <p:tgtEl>
                                          <p:spTgt spid="125"/>
                                        </p:tgtEl>
                                        <p:attrNameLst>
                                          <p:attrName>ppt_x</p:attrName>
                                        </p:attrNameLst>
                                      </p:cBhvr>
                                      <p:tavLst>
                                        <p:tav tm="0">
                                          <p:val>
                                            <p:strVal val="ppt_x"/>
                                          </p:val>
                                        </p:tav>
                                        <p:tav tm="100000">
                                          <p:val>
                                            <p:strVal val="ppt_x"/>
                                          </p:val>
                                        </p:tav>
                                      </p:tavLst>
                                    </p:anim>
                                    <p:anim calcmode="lin" valueType="num">
                                      <p:cBhvr>
                                        <p:cTn id="49" dur="1000"/>
                                        <p:tgtEl>
                                          <p:spTgt spid="125"/>
                                        </p:tgtEl>
                                        <p:attrNameLst>
                                          <p:attrName>ppt_y</p:attrName>
                                        </p:attrNameLst>
                                      </p:cBhvr>
                                      <p:tavLst>
                                        <p:tav tm="0">
                                          <p:val>
                                            <p:strVal val="ppt_y"/>
                                          </p:val>
                                        </p:tav>
                                        <p:tav tm="100000">
                                          <p:val>
                                            <p:strVal val="ppt_y+.1"/>
                                          </p:val>
                                        </p:tav>
                                      </p:tavLst>
                                    </p:anim>
                                    <p:set>
                                      <p:cBhvr>
                                        <p:cTn id="50" dur="1" fill="hold">
                                          <p:stCondLst>
                                            <p:cond delay="999"/>
                                          </p:stCondLst>
                                        </p:cTn>
                                        <p:tgtEl>
                                          <p:spTgt spid="1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1" grpId="1" animBg="1"/>
      <p:bldP spid="92" grpId="0" animBg="1"/>
      <p:bldP spid="92" grpId="1" animBg="1"/>
      <p:bldP spid="95" grpId="0" animBg="1"/>
      <p:bldP spid="95" grpId="1" animBg="1"/>
      <p:bldP spid="97" grpId="0" animBg="1"/>
      <p:bldP spid="97" grpId="1" animBg="1"/>
      <p:bldP spid="98" grpId="0" animBg="1"/>
      <p:bldP spid="98"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4000" b="1" dirty="0"/>
                  <a:t>The </a:t>
                </a:r>
                <a:r>
                  <a:rPr lang="en-US" sz="4000" b="1" dirty="0">
                    <a:solidFill>
                      <a:srgbClr val="7030A0"/>
                    </a:solidFill>
                  </a:rPr>
                  <a:t>conquer</a:t>
                </a:r>
                <a:r>
                  <a:rPr lang="en-US" sz="4000" b="1" dirty="0"/>
                  <a:t> step in </a:t>
                </a:r>
                <a:r>
                  <a:rPr lang="en-US" sz="4000" b="1" i="1" dirty="0"/>
                  <a:t>O</a:t>
                </a:r>
                <a:r>
                  <a:rPr lang="en-US" sz="4000" dirty="0"/>
                  <a:t>(</a:t>
                </a:r>
                <a14:m>
                  <m:oMath xmlns:m="http://schemas.openxmlformats.org/officeDocument/2006/math">
                    <m:r>
                      <a:rPr lang="en-US" sz="4000" i="1">
                        <a:solidFill>
                          <a:srgbClr val="0070C0"/>
                        </a:solidFill>
                        <a:latin typeface="Cambria Math"/>
                      </a:rPr>
                      <m:t>𝑛</m:t>
                    </m:r>
                  </m:oMath>
                </a14:m>
                <a:r>
                  <a:rPr lang="en-US" sz="4000" dirty="0"/>
                  <a:t>) </a:t>
                </a:r>
                <a:r>
                  <a:rPr lang="en-US" sz="4000" b="1" dirty="0"/>
                  <a:t>time</a:t>
                </a:r>
                <a:r>
                  <a:rPr lang="en-US" sz="40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5"/>
                <a:stretch>
                  <a:fillRect b="-3191"/>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18</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267200" y="5105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198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1816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10540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6"/>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endCxn id="62" idx="6"/>
          </p:cNvCxnSpPr>
          <p:nvPr/>
        </p:nvCxnSpPr>
        <p:spPr>
          <a:xfrm flipH="1">
            <a:off x="5715000" y="5334000"/>
            <a:ext cx="304800" cy="2667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715000" y="54218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715000" y="5421868"/>
                <a:ext cx="498791" cy="369332"/>
              </a:xfrm>
              <a:prstGeom prst="rect">
                <a:avLst/>
              </a:prstGeom>
              <a:blipFill rotWithShape="1">
                <a:blip r:embed="rId7"/>
                <a:stretch>
                  <a:fillRect t="-8197" r="-16049" b="-24590"/>
                </a:stretch>
              </a:blipFill>
            </p:spPr>
            <p:txBody>
              <a:bodyPr/>
              <a:lstStyle/>
              <a:p>
                <a:r>
                  <a:rPr lang="en-US">
                    <a:noFill/>
                  </a:rPr>
                  <a:t> </a:t>
                </a:r>
              </a:p>
            </p:txBody>
          </p:sp>
        </mc:Fallback>
      </mc:AlternateContent>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2672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196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48387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4196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60960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6096000"/>
                <a:ext cx="37221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6107668"/>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6107668"/>
                <a:ext cx="372218" cy="369332"/>
              </a:xfrm>
              <a:prstGeom prst="rect">
                <a:avLst/>
              </a:prstGeom>
              <a:blipFill>
                <a:blip r:embed="rId9"/>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3" idx="0"/>
            <a:endCxn id="3" idx="2"/>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7" name="Oval 116"/>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724400" y="3733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4876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46482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43434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44196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78" idx="0"/>
            <a:endCxn id="38" idx="4"/>
          </p:cNvCxnSpPr>
          <p:nvPr/>
        </p:nvCxnSpPr>
        <p:spPr>
          <a:xfrm flipH="1" flipV="1">
            <a:off x="4305300" y="5181600"/>
            <a:ext cx="152400" cy="457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38" idx="7"/>
            <a:endCxn id="81" idx="3"/>
          </p:cNvCxnSpPr>
          <p:nvPr/>
        </p:nvCxnSpPr>
        <p:spPr>
          <a:xfrm flipV="1">
            <a:off x="4332241" y="4560841"/>
            <a:ext cx="98518" cy="555718"/>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7" idx="4"/>
            <a:endCxn id="81" idx="1"/>
          </p:cNvCxnSpPr>
          <p:nvPr/>
        </p:nvCxnSpPr>
        <p:spPr>
          <a:xfrm>
            <a:off x="4305300" y="3962400"/>
            <a:ext cx="125459" cy="5445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2"/>
            <a:endCxn id="77" idx="0"/>
          </p:cNvCxnSpPr>
          <p:nvPr/>
        </p:nvCxnSpPr>
        <p:spPr>
          <a:xfrm flipH="1">
            <a:off x="4305300" y="3390900"/>
            <a:ext cx="114300" cy="4953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85" idx="4"/>
            <a:endCxn id="109" idx="0"/>
          </p:cNvCxnSpPr>
          <p:nvPr/>
        </p:nvCxnSpPr>
        <p:spPr>
          <a:xfrm>
            <a:off x="4305300" y="2819400"/>
            <a:ext cx="152400" cy="5334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59" idx="4"/>
            <a:endCxn id="85" idx="0"/>
          </p:cNvCxnSpPr>
          <p:nvPr/>
        </p:nvCxnSpPr>
        <p:spPr>
          <a:xfrm>
            <a:off x="4305300" y="2286000"/>
            <a:ext cx="0" cy="457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08" idx="3"/>
            <a:endCxn id="59" idx="0"/>
          </p:cNvCxnSpPr>
          <p:nvPr/>
        </p:nvCxnSpPr>
        <p:spPr>
          <a:xfrm flipH="1">
            <a:off x="4305300" y="1741441"/>
            <a:ext cx="49259" cy="4683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80" idx="4"/>
            <a:endCxn id="119" idx="5"/>
          </p:cNvCxnSpPr>
          <p:nvPr/>
        </p:nvCxnSpPr>
        <p:spPr>
          <a:xfrm flipH="1" flipV="1">
            <a:off x="4713241" y="4789441"/>
            <a:ext cx="163559" cy="5445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19" idx="0"/>
            <a:endCxn id="117" idx="3"/>
          </p:cNvCxnSpPr>
          <p:nvPr/>
        </p:nvCxnSpPr>
        <p:spPr>
          <a:xfrm flipV="1">
            <a:off x="4686300" y="4256041"/>
            <a:ext cx="201659" cy="4683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17" idx="1"/>
            <a:endCxn id="105" idx="5"/>
          </p:cNvCxnSpPr>
          <p:nvPr/>
        </p:nvCxnSpPr>
        <p:spPr>
          <a:xfrm flipH="1" flipV="1">
            <a:off x="4789441" y="3798841"/>
            <a:ext cx="98518" cy="4033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05" idx="1"/>
            <a:endCxn id="94" idx="5"/>
          </p:cNvCxnSpPr>
          <p:nvPr/>
        </p:nvCxnSpPr>
        <p:spPr>
          <a:xfrm flipV="1">
            <a:off x="4735559" y="3113041"/>
            <a:ext cx="53882" cy="6319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94" idx="0"/>
          </p:cNvCxnSpPr>
          <p:nvPr/>
        </p:nvCxnSpPr>
        <p:spPr>
          <a:xfrm flipV="1">
            <a:off x="4762500" y="2514601"/>
            <a:ext cx="5575" cy="53339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93" idx="0"/>
            <a:endCxn id="106" idx="3"/>
          </p:cNvCxnSpPr>
          <p:nvPr/>
        </p:nvCxnSpPr>
        <p:spPr>
          <a:xfrm flipV="1">
            <a:off x="4762500" y="2122441"/>
            <a:ext cx="125459" cy="3159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06" idx="3"/>
            <a:endCxn id="107" idx="6"/>
          </p:cNvCxnSpPr>
          <p:nvPr/>
        </p:nvCxnSpPr>
        <p:spPr>
          <a:xfrm flipH="1" flipV="1">
            <a:off x="4724400" y="1714500"/>
            <a:ext cx="163559" cy="4079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3048000" y="1219200"/>
            <a:ext cx="3413178" cy="369332"/>
          </a:xfrm>
          <a:prstGeom prst="rect">
            <a:avLst/>
          </a:prstGeom>
          <a:solidFill>
            <a:srgbClr val="92D050"/>
          </a:solidFill>
        </p:spPr>
        <p:txBody>
          <a:bodyPr wrap="none" rtlCol="0">
            <a:spAutoFit/>
          </a:bodyPr>
          <a:lstStyle/>
          <a:p>
            <a:r>
              <a:rPr lang="en-US" dirty="0"/>
              <a:t>If the two strips are already sorted</a:t>
            </a:r>
          </a:p>
        </p:txBody>
      </p:sp>
      <p:sp>
        <p:nvSpPr>
          <p:cNvPr id="91" name="Oval 90"/>
          <p:cNvSpPr/>
          <p:nvPr/>
        </p:nvSpPr>
        <p:spPr>
          <a:xfrm>
            <a:off x="4305300" y="55626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4762500" y="5181600"/>
            <a:ext cx="2667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4533900" y="4648200"/>
            <a:ext cx="2667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4800600" y="4114800"/>
            <a:ext cx="2667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4648200" y="3657600"/>
            <a:ext cx="2667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00" name="TextBox 99"/>
              <p:cNvSpPr txBox="1"/>
              <p:nvPr/>
            </p:nvSpPr>
            <p:spPr>
              <a:xfrm>
                <a:off x="3657600" y="6400800"/>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100" name="TextBox 99"/>
              <p:cNvSpPr txBox="1">
                <a:spLocks noRot="1" noChangeAspect="1" noMove="1" noResize="1" noEditPoints="1" noAdjustHandles="1" noChangeArrowheads="1" noChangeShapeType="1" noTextEdit="1"/>
              </p:cNvSpPr>
              <p:nvPr/>
            </p:nvSpPr>
            <p:spPr>
              <a:xfrm>
                <a:off x="3657600" y="6400800"/>
                <a:ext cx="1800365" cy="369332"/>
              </a:xfrm>
              <a:prstGeom prst="rect">
                <a:avLst/>
              </a:prstGeom>
              <a:blipFill>
                <a:blip r:embed="rId10"/>
                <a:stretch>
                  <a:fillRect t="-7937" r="-2020" b="-22222"/>
                </a:stretch>
              </a:blipFill>
              <a:ln>
                <a:solidFill>
                  <a:schemeClr val="tx1"/>
                </a:solidFill>
              </a:ln>
            </p:spPr>
            <p:txBody>
              <a:bodyPr/>
              <a:lstStyle/>
              <a:p>
                <a:r>
                  <a:rPr lang="en-US">
                    <a:noFill/>
                  </a:rPr>
                  <a:t> </a:t>
                </a:r>
              </a:p>
            </p:txBody>
          </p:sp>
        </mc:Fallback>
      </mc:AlternateContent>
      <p:sp>
        <p:nvSpPr>
          <p:cNvPr id="101" name="Rectangle 100"/>
          <p:cNvSpPr/>
          <p:nvPr/>
        </p:nvSpPr>
        <p:spPr>
          <a:xfrm>
            <a:off x="429269" y="16001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5082585" y="1582354"/>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55143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down)">
                                      <p:cBhvr>
                                        <p:cTn id="12" dur="500"/>
                                        <p:tgtEl>
                                          <p:spTgt spid="9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wipe(down)">
                                      <p:cBhvr>
                                        <p:cTn id="15" dur="500"/>
                                        <p:tgtEl>
                                          <p:spTgt spid="9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7"/>
                                        </p:tgtEl>
                                        <p:attrNameLst>
                                          <p:attrName>style.visibility</p:attrName>
                                        </p:attrNameLst>
                                      </p:cBhvr>
                                      <p:to>
                                        <p:strVal val="visible"/>
                                      </p:to>
                                    </p:set>
                                    <p:animEffect transition="in" filter="wipe(down)">
                                      <p:cBhvr>
                                        <p:cTn id="18" dur="500"/>
                                        <p:tgtEl>
                                          <p:spTgt spid="9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wipe(down)">
                                      <p:cBhvr>
                                        <p:cTn id="21" dur="500"/>
                                        <p:tgtEl>
                                          <p:spTgt spid="9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92"/>
                                        </p:tgtEl>
                                      </p:cBhvr>
                                    </p:animEffect>
                                    <p:set>
                                      <p:cBhvr>
                                        <p:cTn id="26" dur="1" fill="hold">
                                          <p:stCondLst>
                                            <p:cond delay="499"/>
                                          </p:stCondLst>
                                        </p:cTn>
                                        <p:tgtEl>
                                          <p:spTgt spid="92"/>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95"/>
                                        </p:tgtEl>
                                      </p:cBhvr>
                                    </p:animEffect>
                                    <p:set>
                                      <p:cBhvr>
                                        <p:cTn id="29" dur="1" fill="hold">
                                          <p:stCondLst>
                                            <p:cond delay="499"/>
                                          </p:stCondLst>
                                        </p:cTn>
                                        <p:tgtEl>
                                          <p:spTgt spid="95"/>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97"/>
                                        </p:tgtEl>
                                      </p:cBhvr>
                                    </p:animEffect>
                                    <p:set>
                                      <p:cBhvr>
                                        <p:cTn id="32" dur="1" fill="hold">
                                          <p:stCondLst>
                                            <p:cond delay="499"/>
                                          </p:stCondLst>
                                        </p:cTn>
                                        <p:tgtEl>
                                          <p:spTgt spid="97"/>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98"/>
                                        </p:tgtEl>
                                      </p:cBhvr>
                                    </p:animEffect>
                                    <p:set>
                                      <p:cBhvr>
                                        <p:cTn id="35" dur="1" fill="hold">
                                          <p:stCondLst>
                                            <p:cond delay="499"/>
                                          </p:stCondLst>
                                        </p:cTn>
                                        <p:tgtEl>
                                          <p:spTgt spid="9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91"/>
                                        </p:tgtEl>
                                      </p:cBhvr>
                                    </p:animEffect>
                                    <p:set>
                                      <p:cBhvr>
                                        <p:cTn id="38" dur="1" fill="hold">
                                          <p:stCondLst>
                                            <p:cond delay="499"/>
                                          </p:stCondLst>
                                        </p:cTn>
                                        <p:tgtEl>
                                          <p:spTgt spid="9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xit" presetSubtype="0" fill="hold" grpId="0" nodeType="clickEffect">
                                  <p:stCondLst>
                                    <p:cond delay="0"/>
                                  </p:stCondLst>
                                  <p:childTnLst>
                                    <p:animEffect transition="out" filter="fade">
                                      <p:cBhvr>
                                        <p:cTn id="42" dur="1000"/>
                                        <p:tgtEl>
                                          <p:spTgt spid="78"/>
                                        </p:tgtEl>
                                      </p:cBhvr>
                                    </p:animEffect>
                                    <p:anim calcmode="lin" valueType="num">
                                      <p:cBhvr>
                                        <p:cTn id="43" dur="1000"/>
                                        <p:tgtEl>
                                          <p:spTgt spid="78"/>
                                        </p:tgtEl>
                                        <p:attrNameLst>
                                          <p:attrName>ppt_x</p:attrName>
                                        </p:attrNameLst>
                                      </p:cBhvr>
                                      <p:tavLst>
                                        <p:tav tm="0">
                                          <p:val>
                                            <p:strVal val="ppt_x"/>
                                          </p:val>
                                        </p:tav>
                                        <p:tav tm="100000">
                                          <p:val>
                                            <p:strVal val="ppt_x"/>
                                          </p:val>
                                        </p:tav>
                                      </p:tavLst>
                                    </p:anim>
                                    <p:anim calcmode="lin" valueType="num">
                                      <p:cBhvr>
                                        <p:cTn id="44" dur="1000"/>
                                        <p:tgtEl>
                                          <p:spTgt spid="78"/>
                                        </p:tgtEl>
                                        <p:attrNameLst>
                                          <p:attrName>ppt_y</p:attrName>
                                        </p:attrNameLst>
                                      </p:cBhvr>
                                      <p:tavLst>
                                        <p:tav tm="0">
                                          <p:val>
                                            <p:strVal val="ppt_y"/>
                                          </p:val>
                                        </p:tav>
                                        <p:tav tm="100000">
                                          <p:val>
                                            <p:strVal val="ppt_y+.1"/>
                                          </p:val>
                                        </p:tav>
                                      </p:tavLst>
                                    </p:anim>
                                    <p:set>
                                      <p:cBhvr>
                                        <p:cTn id="45" dur="1" fill="hold">
                                          <p:stCondLst>
                                            <p:cond delay="999"/>
                                          </p:stCondLst>
                                        </p:cTn>
                                        <p:tgtEl>
                                          <p:spTgt spid="78"/>
                                        </p:tgtEl>
                                        <p:attrNameLst>
                                          <p:attrName>style.visibility</p:attrName>
                                        </p:attrNameLst>
                                      </p:cBhvr>
                                      <p:to>
                                        <p:strVal val="hidden"/>
                                      </p:to>
                                    </p:set>
                                  </p:childTnLst>
                                </p:cTn>
                              </p:par>
                              <p:par>
                                <p:cTn id="46" presetID="42" presetClass="exit" presetSubtype="0" fill="hold" nodeType="withEffect">
                                  <p:stCondLst>
                                    <p:cond delay="0"/>
                                  </p:stCondLst>
                                  <p:childTnLst>
                                    <p:animEffect transition="out" filter="fade">
                                      <p:cBhvr>
                                        <p:cTn id="47" dur="1000"/>
                                        <p:tgtEl>
                                          <p:spTgt spid="12"/>
                                        </p:tgtEl>
                                      </p:cBhvr>
                                    </p:animEffect>
                                    <p:anim calcmode="lin" valueType="num">
                                      <p:cBhvr>
                                        <p:cTn id="48" dur="1000"/>
                                        <p:tgtEl>
                                          <p:spTgt spid="12"/>
                                        </p:tgtEl>
                                        <p:attrNameLst>
                                          <p:attrName>ppt_x</p:attrName>
                                        </p:attrNameLst>
                                      </p:cBhvr>
                                      <p:tavLst>
                                        <p:tav tm="0">
                                          <p:val>
                                            <p:strVal val="ppt_x"/>
                                          </p:val>
                                        </p:tav>
                                        <p:tav tm="100000">
                                          <p:val>
                                            <p:strVal val="ppt_x"/>
                                          </p:val>
                                        </p:tav>
                                      </p:tavLst>
                                    </p:anim>
                                    <p:anim calcmode="lin" valueType="num">
                                      <p:cBhvr>
                                        <p:cTn id="49" dur="1000"/>
                                        <p:tgtEl>
                                          <p:spTgt spid="12"/>
                                        </p:tgtEl>
                                        <p:attrNameLst>
                                          <p:attrName>ppt_y</p:attrName>
                                        </p:attrNameLst>
                                      </p:cBhvr>
                                      <p:tavLst>
                                        <p:tav tm="0">
                                          <p:val>
                                            <p:strVal val="ppt_y"/>
                                          </p:val>
                                        </p:tav>
                                        <p:tav tm="100000">
                                          <p:val>
                                            <p:strVal val="ppt_y+.1"/>
                                          </p:val>
                                        </p:tav>
                                      </p:tavLst>
                                    </p:anim>
                                    <p:set>
                                      <p:cBhvr>
                                        <p:cTn id="50" dur="1" fill="hold">
                                          <p:stCondLst>
                                            <p:cond delay="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91" grpId="0" animBg="1"/>
      <p:bldP spid="91" grpId="1" animBg="1"/>
      <p:bldP spid="92" grpId="0" animBg="1"/>
      <p:bldP spid="92" grpId="1" animBg="1"/>
      <p:bldP spid="95" grpId="0" animBg="1"/>
      <p:bldP spid="95" grpId="1" animBg="1"/>
      <p:bldP spid="97" grpId="0" animBg="1"/>
      <p:bldP spid="97" grpId="1" animBg="1"/>
      <p:bldP spid="98" grpId="0" animBg="1"/>
      <p:bldP spid="98"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Inspiration</a:t>
            </a:r>
            <a:r>
              <a:rPr lang="en-US" sz="3600" b="1" dirty="0"/>
              <a:t> from </a:t>
            </a:r>
            <a:r>
              <a:rPr lang="en-US" sz="3600" b="1" dirty="0">
                <a:solidFill>
                  <a:srgbClr val="006C31"/>
                </a:solidFill>
              </a:rPr>
              <a:t>Merge sort</a:t>
            </a:r>
            <a:br>
              <a:rPr lang="en-US" dirty="0"/>
            </a:br>
            <a:endParaRPr lang="en-US" dirty="0"/>
          </a:p>
        </p:txBody>
      </p:sp>
      <p:sp>
        <p:nvSpPr>
          <p:cNvPr id="3" name="Content Placeholder 2"/>
          <p:cNvSpPr>
            <a:spLocks noGrp="1"/>
          </p:cNvSpPr>
          <p:nvPr>
            <p:ph idx="1"/>
          </p:nvPr>
        </p:nvSpPr>
        <p:spPr/>
        <p:txBody>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19</a:t>
            </a:fld>
            <a:endParaRPr lang="en-US"/>
          </a:p>
        </p:txBody>
      </p:sp>
      <p:sp>
        <p:nvSpPr>
          <p:cNvPr id="5" name="Oval 4"/>
          <p:cNvSpPr/>
          <p:nvPr/>
        </p:nvSpPr>
        <p:spPr>
          <a:xfrm>
            <a:off x="4419600" y="3276600"/>
            <a:ext cx="457200" cy="4572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3352800" y="4419600"/>
            <a:ext cx="2590800" cy="457200"/>
            <a:chOff x="3352800" y="3962400"/>
            <a:chExt cx="2590800" cy="457200"/>
          </a:xfrm>
        </p:grpSpPr>
        <p:sp>
          <p:nvSpPr>
            <p:cNvPr id="6" name="Oval 5"/>
            <p:cNvSpPr/>
            <p:nvPr/>
          </p:nvSpPr>
          <p:spPr>
            <a:xfrm>
              <a:off x="3352800" y="3962400"/>
              <a:ext cx="457200" cy="4572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86400" y="3962400"/>
              <a:ext cx="457200" cy="4572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5638800" y="3352800"/>
            <a:ext cx="228600" cy="914400"/>
            <a:chOff x="6705600" y="2514600"/>
            <a:chExt cx="228600" cy="914400"/>
          </a:xfrm>
        </p:grpSpPr>
        <p:sp>
          <p:nvSpPr>
            <p:cNvPr id="8" name="Rectangle 7"/>
            <p:cNvSpPr/>
            <p:nvPr/>
          </p:nvSpPr>
          <p:spPr>
            <a:xfrm>
              <a:off x="6705600" y="2514600"/>
              <a:ext cx="2286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8" idx="1"/>
              <a:endCxn id="8" idx="3"/>
            </p:cNvCxnSpPr>
            <p:nvPr/>
          </p:nvCxnSpPr>
          <p:spPr>
            <a:xfrm>
              <a:off x="6705600" y="2971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705600" y="2743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705600" y="3200400"/>
              <a:ext cx="228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3743045" y="3666845"/>
            <a:ext cx="1810310" cy="819710"/>
            <a:chOff x="3743045" y="3209645"/>
            <a:chExt cx="1810310" cy="819710"/>
          </a:xfrm>
        </p:grpSpPr>
        <p:cxnSp>
          <p:nvCxnSpPr>
            <p:cNvPr id="17" name="Straight Arrow Connector 16"/>
            <p:cNvCxnSpPr>
              <a:stCxn id="5" idx="3"/>
              <a:endCxn id="6" idx="7"/>
            </p:cNvCxnSpPr>
            <p:nvPr/>
          </p:nvCxnSpPr>
          <p:spPr>
            <a:xfrm flipH="1">
              <a:off x="3743045" y="3209645"/>
              <a:ext cx="743510" cy="8197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5"/>
              <a:endCxn id="7" idx="1"/>
            </p:cNvCxnSpPr>
            <p:nvPr/>
          </p:nvCxnSpPr>
          <p:spPr>
            <a:xfrm>
              <a:off x="4809845" y="3209645"/>
              <a:ext cx="743510" cy="8197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3429000" y="3352800"/>
            <a:ext cx="228600" cy="914400"/>
            <a:chOff x="6705600" y="2514600"/>
            <a:chExt cx="228600" cy="914400"/>
          </a:xfrm>
        </p:grpSpPr>
        <p:sp>
          <p:nvSpPr>
            <p:cNvPr id="24" name="Rectangle 23"/>
            <p:cNvSpPr/>
            <p:nvPr/>
          </p:nvSpPr>
          <p:spPr>
            <a:xfrm>
              <a:off x="6705600" y="2514600"/>
              <a:ext cx="2286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3"/>
            </p:cNvCxnSpPr>
            <p:nvPr/>
          </p:nvCxnSpPr>
          <p:spPr>
            <a:xfrm>
              <a:off x="6705600" y="2971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705600" y="2743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705600" y="3200400"/>
              <a:ext cx="228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4572000" y="1371600"/>
            <a:ext cx="228600" cy="1828800"/>
            <a:chOff x="4572000" y="914400"/>
            <a:chExt cx="228600" cy="1828800"/>
          </a:xfrm>
        </p:grpSpPr>
        <p:grpSp>
          <p:nvGrpSpPr>
            <p:cNvPr id="28" name="Group 27"/>
            <p:cNvGrpSpPr/>
            <p:nvPr/>
          </p:nvGrpSpPr>
          <p:grpSpPr>
            <a:xfrm>
              <a:off x="4572000" y="914400"/>
              <a:ext cx="228600" cy="1828800"/>
              <a:chOff x="6705600" y="1600200"/>
              <a:chExt cx="228600" cy="1828800"/>
            </a:xfrm>
          </p:grpSpPr>
          <p:sp>
            <p:nvSpPr>
              <p:cNvPr id="29" name="Rectangle 28"/>
              <p:cNvSpPr/>
              <p:nvPr/>
            </p:nvSpPr>
            <p:spPr>
              <a:xfrm>
                <a:off x="6705600" y="1600200"/>
                <a:ext cx="2286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9" idx="1"/>
                <a:endCxn id="29" idx="3"/>
              </p:cNvCxnSpPr>
              <p:nvPr/>
            </p:nvCxnSpPr>
            <p:spPr>
              <a:xfrm>
                <a:off x="6705600" y="2514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705600" y="2743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05600" y="3200400"/>
                <a:ext cx="2286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a:xfrm>
              <a:off x="4572000" y="22860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572000" y="1600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572000" y="1371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572000" y="1143000"/>
              <a:ext cx="2286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Left-Right Arrow 8"/>
          <p:cNvSpPr/>
          <p:nvPr/>
        </p:nvSpPr>
        <p:spPr>
          <a:xfrm>
            <a:off x="3660648" y="3674046"/>
            <a:ext cx="1978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Merge</a:t>
            </a:r>
          </a:p>
        </p:txBody>
      </p:sp>
    </p:spTree>
    <p:custDataLst>
      <p:tags r:id="rId1"/>
    </p:custDataLst>
    <p:extLst>
      <p:ext uri="{BB962C8B-B14F-4D97-AF65-F5344CB8AC3E}">
        <p14:creationId xmlns:p14="http://schemas.microsoft.com/office/powerpoint/2010/main" val="74669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ipe(up)">
                                      <p:cBhvr>
                                        <p:cTn id="24" dur="10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down)">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500" fill="hold"/>
                                        <p:tgtEl>
                                          <p:spTgt spid="9"/>
                                        </p:tgtEl>
                                        <p:attrNameLst>
                                          <p:attrName>ppt_w</p:attrName>
                                        </p:attrNameLst>
                                      </p:cBhvr>
                                      <p:tavLst>
                                        <p:tav tm="0">
                                          <p:val>
                                            <p:fltVal val="0"/>
                                          </p:val>
                                        </p:tav>
                                        <p:tav tm="100000">
                                          <p:val>
                                            <p:strVal val="#ppt_w"/>
                                          </p:val>
                                        </p:tav>
                                      </p:tavLst>
                                    </p:anim>
                                    <p:anim calcmode="lin" valueType="num">
                                      <p:cBhvr>
                                        <p:cTn id="45" dur="500" fill="hold"/>
                                        <p:tgtEl>
                                          <p:spTgt spid="9"/>
                                        </p:tgtEl>
                                        <p:attrNameLst>
                                          <p:attrName>ppt_h</p:attrName>
                                        </p:attrNameLst>
                                      </p:cBhvr>
                                      <p:tavLst>
                                        <p:tav tm="0">
                                          <p:val>
                                            <p:fltVal val="0"/>
                                          </p:val>
                                        </p:tav>
                                        <p:tav tm="100000">
                                          <p:val>
                                            <p:strVal val="#ppt_h"/>
                                          </p:val>
                                        </p:tav>
                                      </p:tavLst>
                                    </p:anim>
                                    <p:animEffect transition="in" filter="fade">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A2379EE-C3A1-C79F-61EF-263959F4192A}"/>
              </a:ext>
            </a:extLst>
          </p:cNvPr>
          <p:cNvSpPr>
            <a:spLocks noGrp="1"/>
          </p:cNvSpPr>
          <p:nvPr>
            <p:ph type="ctrTitle"/>
          </p:nvPr>
        </p:nvSpPr>
        <p:spPr/>
        <p:txBody>
          <a:bodyPr/>
          <a:lstStyle/>
          <a:p>
            <a:r>
              <a:rPr lang="en-US" sz="3200" b="1" dirty="0"/>
              <a:t>How to tackle </a:t>
            </a:r>
            <a:r>
              <a:rPr lang="en-US" sz="3200" b="1" dirty="0">
                <a:solidFill>
                  <a:srgbClr val="7030A0"/>
                </a:solidFill>
              </a:rPr>
              <a:t>Multiple Merit Lists </a:t>
            </a:r>
            <a:r>
              <a:rPr lang="en-US" sz="3200" b="1" dirty="0"/>
              <a:t>using “</a:t>
            </a:r>
            <a:r>
              <a:rPr lang="en-US" sz="3200" b="1" dirty="0">
                <a:solidFill>
                  <a:srgbClr val="006C31"/>
                </a:solidFill>
              </a:rPr>
              <a:t>Single Merit list algorithm</a:t>
            </a:r>
            <a:r>
              <a:rPr lang="en-US" sz="3200" b="1" dirty="0"/>
              <a:t>”</a:t>
            </a:r>
            <a:endParaRPr lang="en-IN" sz="3200" b="1" dirty="0"/>
          </a:p>
        </p:txBody>
      </p:sp>
      <p:sp>
        <p:nvSpPr>
          <p:cNvPr id="4" name="Slide Number Placeholder 3">
            <a:extLst>
              <a:ext uri="{FF2B5EF4-FFF2-40B4-BE49-F238E27FC236}">
                <a16:creationId xmlns:a16="http://schemas.microsoft.com/office/drawing/2014/main" id="{806B2DBB-6325-2541-ACEB-230FC43FC568}"/>
              </a:ext>
            </a:extLst>
          </p:cNvPr>
          <p:cNvSpPr>
            <a:spLocks noGrp="1"/>
          </p:cNvSpPr>
          <p:nvPr>
            <p:ph type="sldNum" sz="quarter" idx="12"/>
          </p:nvPr>
        </p:nvSpPr>
        <p:spPr/>
        <p:txBody>
          <a:bodyPr/>
          <a:lstStyle/>
          <a:p>
            <a:pPr>
              <a:defRPr/>
            </a:pPr>
            <a:fld id="{147D3F34-CCFE-4664-990B-25D48250FF76}" type="slidenum">
              <a:rPr lang="en-US" smtClean="0"/>
              <a:pPr>
                <a:defRPr/>
              </a:pPr>
              <a:t>2</a:t>
            </a:fld>
            <a:endParaRPr lang="en-US"/>
          </a:p>
        </p:txBody>
      </p:sp>
    </p:spTree>
    <p:extLst>
      <p:ext uri="{BB962C8B-B14F-4D97-AF65-F5344CB8AC3E}">
        <p14:creationId xmlns:p14="http://schemas.microsoft.com/office/powerpoint/2010/main" val="51173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250" fill="hold"/>
                                        <p:tgtEl>
                                          <p:spTgt spid="9"/>
                                        </p:tgtEl>
                                        <p:attrNameLst>
                                          <p:attrName>ppt_w</p:attrName>
                                        </p:attrNameLst>
                                      </p:cBhvr>
                                      <p:tavLst>
                                        <p:tav tm="0">
                                          <p:val>
                                            <p:fltVal val="0"/>
                                          </p:val>
                                        </p:tav>
                                        <p:tav tm="100000">
                                          <p:val>
                                            <p:strVal val="#ppt_w"/>
                                          </p:val>
                                        </p:tav>
                                      </p:tavLst>
                                    </p:anim>
                                    <p:anim calcmode="lin" valueType="num">
                                      <p:cBhvr>
                                        <p:cTn id="8" dur="1250" fill="hold"/>
                                        <p:tgtEl>
                                          <p:spTgt spid="9"/>
                                        </p:tgtEl>
                                        <p:attrNameLst>
                                          <p:attrName>ppt_h</p:attrName>
                                        </p:attrNameLst>
                                      </p:cBhvr>
                                      <p:tavLst>
                                        <p:tav tm="0">
                                          <p:val>
                                            <p:fltVal val="0"/>
                                          </p:val>
                                        </p:tav>
                                        <p:tav tm="100000">
                                          <p:val>
                                            <p:strVal val="#ppt_h"/>
                                          </p:val>
                                        </p:tav>
                                      </p:tavLst>
                                    </p:anim>
                                    <p:animEffect transition="in" filter="fade">
                                      <p:cBhvr>
                                        <p:cTn id="9"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4000" b="1" dirty="0"/>
                  <a:t>The </a:t>
                </a:r>
                <a:r>
                  <a:rPr lang="en-US" sz="4000" b="1" dirty="0">
                    <a:solidFill>
                      <a:srgbClr val="7030A0"/>
                    </a:solidFill>
                  </a:rPr>
                  <a:t>conquer</a:t>
                </a:r>
                <a:r>
                  <a:rPr lang="en-US" sz="4000" b="1" dirty="0"/>
                  <a:t> step in </a:t>
                </a:r>
                <a:r>
                  <a:rPr lang="en-US" sz="4000" b="1" i="1" dirty="0"/>
                  <a:t>O</a:t>
                </a:r>
                <a:r>
                  <a:rPr lang="en-US" sz="4000" dirty="0"/>
                  <a:t>(</a:t>
                </a:r>
                <a14:m>
                  <m:oMath xmlns:m="http://schemas.openxmlformats.org/officeDocument/2006/math">
                    <m:r>
                      <a:rPr lang="en-US" sz="4000" i="1">
                        <a:solidFill>
                          <a:srgbClr val="0070C0"/>
                        </a:solidFill>
                        <a:latin typeface="Cambria Math"/>
                      </a:rPr>
                      <m:t>𝑛</m:t>
                    </m:r>
                  </m:oMath>
                </a14:m>
                <a:r>
                  <a:rPr lang="en-US" sz="4000" dirty="0"/>
                  <a:t>) </a:t>
                </a:r>
                <a:r>
                  <a:rPr lang="en-US" sz="4000" b="1" dirty="0"/>
                  <a:t>time</a:t>
                </a:r>
                <a:r>
                  <a:rPr lang="en-US" sz="40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6"/>
                <a:stretch>
                  <a:fillRect b="-3191"/>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20</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267200" y="5105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198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181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10540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7"/>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endCxn id="62" idx="6"/>
          </p:cNvCxnSpPr>
          <p:nvPr/>
        </p:nvCxnSpPr>
        <p:spPr>
          <a:xfrm flipH="1">
            <a:off x="5715000" y="5334000"/>
            <a:ext cx="304800" cy="2667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715000" y="54218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715000" y="5421868"/>
                <a:ext cx="498791" cy="369332"/>
              </a:xfrm>
              <a:prstGeom prst="rect">
                <a:avLst/>
              </a:prstGeom>
              <a:blipFill rotWithShape="1">
                <a:blip r:embed="rId8"/>
                <a:stretch>
                  <a:fillRect t="-8197" r="-16049" b="-24590"/>
                </a:stretch>
              </a:blipFill>
            </p:spPr>
            <p:txBody>
              <a:bodyPr/>
              <a:lstStyle/>
              <a:p>
                <a:r>
                  <a:rPr lang="en-US">
                    <a:noFill/>
                  </a:rPr>
                  <a:t> </a:t>
                </a:r>
              </a:p>
            </p:txBody>
          </p:sp>
        </mc:Fallback>
      </mc:AlternateContent>
      <p:sp>
        <p:nvSpPr>
          <p:cNvPr id="75" name="Oval 74"/>
          <p:cNvSpPr/>
          <p:nvPr/>
        </p:nvSpPr>
        <p:spPr>
          <a:xfrm>
            <a:off x="1371600" y="4800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2672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196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586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48387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4196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60960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6096000"/>
                <a:ext cx="476349" cy="369332"/>
              </a:xfrm>
              <a:prstGeom prst="rect">
                <a:avLst/>
              </a:prstGeom>
              <a:blipFill rotWithShape="1">
                <a:blip r:embed="rId9"/>
                <a:stretch>
                  <a:fillRect t="-8197" r="-1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6107668"/>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6107668"/>
                <a:ext cx="476349" cy="369332"/>
              </a:xfrm>
              <a:prstGeom prst="rect">
                <a:avLst/>
              </a:prstGeom>
              <a:blipFill rotWithShape="1">
                <a:blip r:embed="rId10"/>
                <a:stretch>
                  <a:fillRect t="-8197" r="-16667" b="-24590"/>
                </a:stretch>
              </a:blipFill>
            </p:spPr>
            <p:txBody>
              <a:bodyPr/>
              <a:lstStyle/>
              <a:p>
                <a:r>
                  <a:rPr lang="en-US">
                    <a:noFill/>
                  </a:rPr>
                  <a:t> </a:t>
                </a:r>
              </a:p>
            </p:txBody>
          </p:sp>
        </mc:Fallback>
      </mc:AlternateContent>
      <p:cxnSp>
        <p:nvCxnSpPr>
          <p:cNvPr id="90" name="Straight Arrow Connector 89"/>
          <p:cNvCxnSpPr/>
          <p:nvPr/>
        </p:nvCxnSpPr>
        <p:spPr>
          <a:xfrm flipH="1">
            <a:off x="4179849"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3" idx="0"/>
            <a:endCxn id="3" idx="2"/>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7" name="Oval 116"/>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724400" y="3733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4876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46482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43434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44196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9" name="Group 218"/>
          <p:cNvGrpSpPr/>
          <p:nvPr/>
        </p:nvGrpSpPr>
        <p:grpSpPr>
          <a:xfrm>
            <a:off x="4713241" y="1687559"/>
            <a:ext cx="3276600" cy="4179841"/>
            <a:chOff x="4713241" y="1687559"/>
            <a:chExt cx="3276600" cy="4179841"/>
          </a:xfrm>
        </p:grpSpPr>
        <p:cxnSp>
          <p:nvCxnSpPr>
            <p:cNvPr id="125" name="Straight Connector 124"/>
            <p:cNvCxnSpPr>
              <a:stCxn id="79" idx="0"/>
              <a:endCxn id="62" idx="3"/>
            </p:cNvCxnSpPr>
            <p:nvPr/>
          </p:nvCxnSpPr>
          <p:spPr>
            <a:xfrm flipV="1">
              <a:off x="4838700" y="5627641"/>
              <a:ext cx="811259" cy="2397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17" idx="1"/>
              <a:endCxn id="66" idx="2"/>
            </p:cNvCxnSpPr>
            <p:nvPr/>
          </p:nvCxnSpPr>
          <p:spPr>
            <a:xfrm flipV="1">
              <a:off x="4887959" y="4076700"/>
              <a:ext cx="3036841" cy="1254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60" idx="3"/>
              <a:endCxn id="94" idx="5"/>
            </p:cNvCxnSpPr>
            <p:nvPr/>
          </p:nvCxnSpPr>
          <p:spPr>
            <a:xfrm flipH="1">
              <a:off x="4789441" y="3113041"/>
              <a:ext cx="70811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94" idx="0"/>
              <a:endCxn id="53" idx="2"/>
            </p:cNvCxnSpPr>
            <p:nvPr/>
          </p:nvCxnSpPr>
          <p:spPr>
            <a:xfrm flipV="1">
              <a:off x="4762500" y="2628900"/>
              <a:ext cx="1714500" cy="4191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93" idx="0"/>
              <a:endCxn id="42" idx="1"/>
            </p:cNvCxnSpPr>
            <p:nvPr/>
          </p:nvCxnSpPr>
          <p:spPr>
            <a:xfrm>
              <a:off x="4762500" y="2438400"/>
              <a:ext cx="430259" cy="873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06" idx="3"/>
              <a:endCxn id="93" idx="7"/>
            </p:cNvCxnSpPr>
            <p:nvPr/>
          </p:nvCxnSpPr>
          <p:spPr>
            <a:xfrm flipH="1">
              <a:off x="4789441" y="2122441"/>
              <a:ext cx="98518" cy="3271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62" idx="5"/>
              <a:endCxn id="54" idx="5"/>
            </p:cNvCxnSpPr>
            <p:nvPr/>
          </p:nvCxnSpPr>
          <p:spPr>
            <a:xfrm flipH="1" flipV="1">
              <a:off x="5170441" y="5475241"/>
              <a:ext cx="533400" cy="1524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54" idx="2"/>
              <a:endCxn id="80" idx="5"/>
            </p:cNvCxnSpPr>
            <p:nvPr/>
          </p:nvCxnSpPr>
          <p:spPr>
            <a:xfrm flipH="1" flipV="1">
              <a:off x="4903741" y="5322841"/>
              <a:ext cx="201659" cy="1254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41" idx="2"/>
              <a:endCxn id="80" idx="5"/>
            </p:cNvCxnSpPr>
            <p:nvPr/>
          </p:nvCxnSpPr>
          <p:spPr>
            <a:xfrm flipH="1">
              <a:off x="4903741" y="5295900"/>
              <a:ext cx="1116059" cy="269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stCxn id="68" idx="1"/>
              <a:endCxn id="41" idx="7"/>
            </p:cNvCxnSpPr>
            <p:nvPr/>
          </p:nvCxnSpPr>
          <p:spPr>
            <a:xfrm flipH="1">
              <a:off x="6084841" y="5040359"/>
              <a:ext cx="1698718" cy="2286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68" idx="7"/>
              <a:endCxn id="119" idx="5"/>
            </p:cNvCxnSpPr>
            <p:nvPr/>
          </p:nvCxnSpPr>
          <p:spPr>
            <a:xfrm flipH="1" flipV="1">
              <a:off x="4713241" y="4789441"/>
              <a:ext cx="3124200" cy="2509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52" idx="3"/>
              <a:endCxn id="119" idx="6"/>
            </p:cNvCxnSpPr>
            <p:nvPr/>
          </p:nvCxnSpPr>
          <p:spPr>
            <a:xfrm flipH="1">
              <a:off x="4724400" y="4560841"/>
              <a:ext cx="2220959" cy="2016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endCxn id="61" idx="7"/>
            </p:cNvCxnSpPr>
            <p:nvPr/>
          </p:nvCxnSpPr>
          <p:spPr>
            <a:xfrm flipH="1" flipV="1">
              <a:off x="5551441" y="4506959"/>
              <a:ext cx="1458959" cy="269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61" idx="2"/>
              <a:endCxn id="117" idx="5"/>
            </p:cNvCxnSpPr>
            <p:nvPr/>
          </p:nvCxnSpPr>
          <p:spPr>
            <a:xfrm flipH="1" flipV="1">
              <a:off x="4941841" y="4256041"/>
              <a:ext cx="544559" cy="2778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40" idx="6"/>
              <a:endCxn id="66" idx="5"/>
            </p:cNvCxnSpPr>
            <p:nvPr/>
          </p:nvCxnSpPr>
          <p:spPr>
            <a:xfrm>
              <a:off x="6096000" y="3924300"/>
              <a:ext cx="1893841" cy="1793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105" idx="7"/>
              <a:endCxn id="40" idx="6"/>
            </p:cNvCxnSpPr>
            <p:nvPr/>
          </p:nvCxnSpPr>
          <p:spPr>
            <a:xfrm>
              <a:off x="4789441" y="3744959"/>
              <a:ext cx="1306559" cy="1793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05" idx="0"/>
              <a:endCxn id="87" idx="4"/>
            </p:cNvCxnSpPr>
            <p:nvPr/>
          </p:nvCxnSpPr>
          <p:spPr>
            <a:xfrm flipV="1">
              <a:off x="4762500" y="3657600"/>
              <a:ext cx="457200" cy="76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a:stCxn id="36" idx="7"/>
              <a:endCxn id="87" idx="4"/>
            </p:cNvCxnSpPr>
            <p:nvPr/>
          </p:nvCxnSpPr>
          <p:spPr>
            <a:xfrm flipH="1">
              <a:off x="5219700" y="3516359"/>
              <a:ext cx="1474741" cy="1412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a:stCxn id="65" idx="2"/>
              <a:endCxn id="36" idx="7"/>
            </p:cNvCxnSpPr>
            <p:nvPr/>
          </p:nvCxnSpPr>
          <p:spPr>
            <a:xfrm flipH="1">
              <a:off x="6694441" y="3162300"/>
              <a:ext cx="1077959" cy="3540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65" idx="5"/>
              <a:endCxn id="60" idx="7"/>
            </p:cNvCxnSpPr>
            <p:nvPr/>
          </p:nvCxnSpPr>
          <p:spPr>
            <a:xfrm flipH="1" flipV="1">
              <a:off x="5551441" y="3059159"/>
              <a:ext cx="2286000" cy="13008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42" idx="6"/>
              <a:endCxn id="53" idx="3"/>
            </p:cNvCxnSpPr>
            <p:nvPr/>
          </p:nvCxnSpPr>
          <p:spPr>
            <a:xfrm>
              <a:off x="5257800" y="2552700"/>
              <a:ext cx="1230359" cy="1031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67" idx="1"/>
              <a:endCxn id="106" idx="7"/>
            </p:cNvCxnSpPr>
            <p:nvPr/>
          </p:nvCxnSpPr>
          <p:spPr>
            <a:xfrm flipH="1">
              <a:off x="4941841" y="2068559"/>
              <a:ext cx="299411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67" idx="7"/>
              <a:endCxn id="64" idx="6"/>
            </p:cNvCxnSpPr>
            <p:nvPr/>
          </p:nvCxnSpPr>
          <p:spPr>
            <a:xfrm flipH="1" flipV="1">
              <a:off x="6705600" y="1866900"/>
              <a:ext cx="1284241" cy="2016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64" idx="4"/>
              <a:endCxn id="63" idx="7"/>
            </p:cNvCxnSpPr>
            <p:nvPr/>
          </p:nvCxnSpPr>
          <p:spPr>
            <a:xfrm flipH="1" flipV="1">
              <a:off x="5856241" y="1839959"/>
              <a:ext cx="811259" cy="650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63" idx="1"/>
              <a:endCxn id="107" idx="7"/>
            </p:cNvCxnSpPr>
            <p:nvPr/>
          </p:nvCxnSpPr>
          <p:spPr>
            <a:xfrm flipH="1" flipV="1">
              <a:off x="4713241" y="1687559"/>
              <a:ext cx="1089118" cy="1524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21" name="Group 220"/>
          <p:cNvGrpSpPr/>
          <p:nvPr/>
        </p:nvGrpSpPr>
        <p:grpSpPr>
          <a:xfrm>
            <a:off x="903241" y="1741441"/>
            <a:ext cx="3592559" cy="4114800"/>
            <a:chOff x="903241" y="1741441"/>
            <a:chExt cx="3592559" cy="4114800"/>
          </a:xfrm>
        </p:grpSpPr>
        <p:cxnSp>
          <p:nvCxnSpPr>
            <p:cNvPr id="136" name="Straight Connector 135"/>
            <p:cNvCxnSpPr>
              <a:stCxn id="49" idx="6"/>
              <a:endCxn id="109" idx="6"/>
            </p:cNvCxnSpPr>
            <p:nvPr/>
          </p:nvCxnSpPr>
          <p:spPr>
            <a:xfrm>
              <a:off x="2057400" y="3314700"/>
              <a:ext cx="2438400" cy="76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grpSp>
          <p:nvGrpSpPr>
            <p:cNvPr id="217" name="Group 216"/>
            <p:cNvGrpSpPr/>
            <p:nvPr/>
          </p:nvGrpSpPr>
          <p:grpSpPr>
            <a:xfrm>
              <a:off x="903241" y="1741441"/>
              <a:ext cx="3592559" cy="4114800"/>
              <a:chOff x="903241" y="1741441"/>
              <a:chExt cx="3592559" cy="4114800"/>
            </a:xfrm>
          </p:grpSpPr>
          <p:cxnSp>
            <p:nvCxnSpPr>
              <p:cNvPr id="96" name="Straight Connector 95"/>
              <p:cNvCxnSpPr>
                <a:stCxn id="76" idx="5"/>
                <a:endCxn id="78" idx="0"/>
              </p:cNvCxnSpPr>
              <p:nvPr/>
            </p:nvCxnSpPr>
            <p:spPr>
              <a:xfrm flipV="1">
                <a:off x="903241" y="5638800"/>
                <a:ext cx="3554459" cy="217441"/>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50" idx="5"/>
                <a:endCxn id="78" idx="6"/>
              </p:cNvCxnSpPr>
              <p:nvPr/>
            </p:nvCxnSpPr>
            <p:spPr>
              <a:xfrm>
                <a:off x="3189241" y="5399041"/>
                <a:ext cx="1306559" cy="2778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8" idx="2"/>
                <a:endCxn id="50" idx="7"/>
              </p:cNvCxnSpPr>
              <p:nvPr/>
            </p:nvCxnSpPr>
            <p:spPr>
              <a:xfrm flipH="1">
                <a:off x="3189241" y="5143500"/>
                <a:ext cx="1077959" cy="2016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38" idx="1"/>
                <a:endCxn id="57" idx="5"/>
              </p:cNvCxnSpPr>
              <p:nvPr/>
            </p:nvCxnSpPr>
            <p:spPr>
              <a:xfrm flipH="1" flipV="1">
                <a:off x="1970041" y="5018041"/>
                <a:ext cx="2308318" cy="98518"/>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57" idx="2"/>
                <a:endCxn id="75" idx="2"/>
              </p:cNvCxnSpPr>
              <p:nvPr/>
            </p:nvCxnSpPr>
            <p:spPr>
              <a:xfrm flipH="1" flipV="1">
                <a:off x="1371600" y="4838700"/>
                <a:ext cx="533400" cy="1524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75" idx="6"/>
                <a:endCxn id="81" idx="2"/>
              </p:cNvCxnSpPr>
              <p:nvPr/>
            </p:nvCxnSpPr>
            <p:spPr>
              <a:xfrm flipV="1">
                <a:off x="1447800" y="4533900"/>
                <a:ext cx="2971800" cy="3048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55" idx="6"/>
                <a:endCxn id="81" idx="6"/>
              </p:cNvCxnSpPr>
              <p:nvPr/>
            </p:nvCxnSpPr>
            <p:spPr>
              <a:xfrm>
                <a:off x="2209800" y="4000500"/>
                <a:ext cx="2286000" cy="5334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55" idx="6"/>
                <a:endCxn id="35" idx="3"/>
              </p:cNvCxnSpPr>
              <p:nvPr/>
            </p:nvCxnSpPr>
            <p:spPr>
              <a:xfrm flipV="1">
                <a:off x="2209800" y="3951241"/>
                <a:ext cx="1458959" cy="492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77" idx="2"/>
              </p:cNvCxnSpPr>
              <p:nvPr/>
            </p:nvCxnSpPr>
            <p:spPr>
              <a:xfrm>
                <a:off x="3728220" y="3924300"/>
                <a:ext cx="538980" cy="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51" idx="7"/>
                <a:endCxn id="77" idx="6"/>
              </p:cNvCxnSpPr>
              <p:nvPr/>
            </p:nvCxnSpPr>
            <p:spPr>
              <a:xfrm>
                <a:off x="2808241" y="3668759"/>
                <a:ext cx="1535159" cy="255541"/>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51" idx="7"/>
                <a:endCxn id="86" idx="3"/>
              </p:cNvCxnSpPr>
              <p:nvPr/>
            </p:nvCxnSpPr>
            <p:spPr>
              <a:xfrm flipV="1">
                <a:off x="2808241" y="3494041"/>
                <a:ext cx="1241518" cy="174718"/>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endCxn id="34" idx="3"/>
              </p:cNvCxnSpPr>
              <p:nvPr/>
            </p:nvCxnSpPr>
            <p:spPr>
              <a:xfrm flipV="1">
                <a:off x="1752600" y="2960641"/>
                <a:ext cx="1535159" cy="250918"/>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34" idx="7"/>
                <a:endCxn id="85" idx="2"/>
              </p:cNvCxnSpPr>
              <p:nvPr/>
            </p:nvCxnSpPr>
            <p:spPr>
              <a:xfrm flipV="1">
                <a:off x="3341641" y="2781300"/>
                <a:ext cx="925559" cy="1254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47" idx="6"/>
                <a:endCxn id="85" idx="7"/>
              </p:cNvCxnSpPr>
              <p:nvPr/>
            </p:nvCxnSpPr>
            <p:spPr>
              <a:xfrm>
                <a:off x="2514600" y="2705100"/>
                <a:ext cx="1817641" cy="492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58" idx="6"/>
                <a:endCxn id="47" idx="7"/>
              </p:cNvCxnSpPr>
              <p:nvPr/>
            </p:nvCxnSpPr>
            <p:spPr>
              <a:xfrm>
                <a:off x="1828800" y="2552700"/>
                <a:ext cx="674641" cy="1254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58" idx="7"/>
                <a:endCxn id="59" idx="4"/>
              </p:cNvCxnSpPr>
              <p:nvPr/>
            </p:nvCxnSpPr>
            <p:spPr>
              <a:xfrm flipV="1">
                <a:off x="1817641" y="2286000"/>
                <a:ext cx="2487659" cy="2397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59" idx="0"/>
                <a:endCxn id="108" idx="5"/>
              </p:cNvCxnSpPr>
              <p:nvPr/>
            </p:nvCxnSpPr>
            <p:spPr>
              <a:xfrm flipV="1">
                <a:off x="4305300" y="1741441"/>
                <a:ext cx="103141" cy="4683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grpSp>
        <p:cxnSp>
          <p:nvCxnSpPr>
            <p:cNvPr id="220" name="Straight Connector 219"/>
            <p:cNvCxnSpPr/>
            <p:nvPr/>
          </p:nvCxnSpPr>
          <p:spPr>
            <a:xfrm flipV="1">
              <a:off x="4049759" y="3390900"/>
              <a:ext cx="369841" cy="492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78601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wipe(down)">
                                      <p:cBhvr>
                                        <p:cTn id="7" dur="4000"/>
                                        <p:tgtEl>
                                          <p:spTgt spid="2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9"/>
                                        </p:tgtEl>
                                        <p:attrNameLst>
                                          <p:attrName>style.visibility</p:attrName>
                                        </p:attrNameLst>
                                      </p:cBhvr>
                                      <p:to>
                                        <p:strVal val="visible"/>
                                      </p:to>
                                    </p:set>
                                    <p:animEffect transition="in" filter="wipe(down)">
                                      <p:cBhvr>
                                        <p:cTn id="12" dur="30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Divide and Conquer based algorithm</a:t>
            </a:r>
            <a:br>
              <a:rPr lang="en-US" sz="3200" b="1" dirty="0"/>
            </a:br>
            <a:br>
              <a:rPr lang="en-US" sz="3200" b="1" dirty="0"/>
            </a:b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85800"/>
                <a:ext cx="8229600" cy="5440363"/>
              </a:xfrm>
            </p:spPr>
            <p:txBody>
              <a:bodyPr/>
              <a:lstStyle/>
              <a:p>
                <a:pPr marL="0" indent="0">
                  <a:buNone/>
                </a:pPr>
                <a:r>
                  <a:rPr lang="en-US" sz="1600" b="1" dirty="0">
                    <a:solidFill>
                      <a:srgbClr val="7030A0"/>
                    </a:solidFill>
                  </a:rPr>
                  <a:t>CP-Distance</a:t>
                </a:r>
                <a:r>
                  <a:rPr lang="en-US" sz="1600" dirty="0"/>
                  <a:t>(</a:t>
                </a:r>
                <a14:m>
                  <m:oMath xmlns:m="http://schemas.openxmlformats.org/officeDocument/2006/math">
                    <m:r>
                      <a:rPr lang="en-US" sz="1600" i="1">
                        <a:latin typeface="Cambria Math"/>
                      </a:rPr>
                      <m:t>𝑃</m:t>
                    </m:r>
                  </m:oMath>
                </a14:m>
                <a:r>
                  <a:rPr lang="en-US" sz="1600" dirty="0"/>
                  <a:t>) </a:t>
                </a:r>
              </a:p>
              <a:p>
                <a:pPr marL="0" indent="0">
                  <a:buNone/>
                </a:pPr>
                <a:r>
                  <a:rPr lang="en-US" sz="1600" dirty="0"/>
                  <a:t>{   </a:t>
                </a:r>
                <a:r>
                  <a:rPr lang="en-US" sz="1600" b="1" dirty="0"/>
                  <a:t>If</a:t>
                </a:r>
                <a:r>
                  <a:rPr lang="en-US" sz="1600" dirty="0"/>
                  <a:t> (| </a:t>
                </a:r>
                <a14:m>
                  <m:oMath xmlns:m="http://schemas.openxmlformats.org/officeDocument/2006/math">
                    <m:r>
                      <a:rPr lang="en-US" sz="1600" i="1">
                        <a:latin typeface="Cambria Math"/>
                      </a:rPr>
                      <m:t>𝑃</m:t>
                    </m:r>
                    <m:r>
                      <a:rPr lang="en-US" sz="1600" i="1">
                        <a:latin typeface="Cambria Math"/>
                      </a:rPr>
                      <m:t> </m:t>
                    </m:r>
                  </m:oMath>
                </a14:m>
                <a:r>
                  <a:rPr lang="en-US" sz="1600" dirty="0"/>
                  <a:t>|=1 ) return (</a:t>
                </a:r>
                <a14:m>
                  <m:oMath xmlns:m="http://schemas.openxmlformats.org/officeDocument/2006/math">
                    <m:r>
                      <a:rPr lang="en-US" sz="1600" i="1" smtClean="0">
                        <a:latin typeface="Cambria Math"/>
                        <a:ea typeface="Cambria Math"/>
                      </a:rPr>
                      <m:t>∞</m:t>
                    </m:r>
                  </m:oMath>
                </a14:m>
                <a:r>
                  <a:rPr lang="en-US" sz="1600" dirty="0"/>
                  <a:t>, </a:t>
                </a:r>
                <a14:m>
                  <m:oMath xmlns:m="http://schemas.openxmlformats.org/officeDocument/2006/math">
                    <m:r>
                      <a:rPr lang="en-US" sz="1600" i="1">
                        <a:latin typeface="Cambria Math"/>
                      </a:rPr>
                      <m:t>𝑃</m:t>
                    </m:r>
                  </m:oMath>
                </a14:m>
                <a:r>
                  <a:rPr lang="en-US" sz="1600" dirty="0"/>
                  <a:t>);</a:t>
                </a:r>
              </a:p>
              <a:p>
                <a:pPr marL="0" indent="0">
                  <a:buNone/>
                </a:pPr>
                <a:r>
                  <a:rPr lang="en-US" sz="1600" dirty="0"/>
                  <a: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a:rPr>
                          <m:t>𝑝</m:t>
                        </m:r>
                      </m:e>
                      <m:sub>
                        <m:r>
                          <a:rPr lang="en-US" sz="1600" b="0" i="1" smtClean="0">
                            <a:latin typeface="Cambria Math"/>
                          </a:rPr>
                          <m:t>𝑚𝑒𝑑</m:t>
                        </m:r>
                      </m:sub>
                    </m:sSub>
                    <m:r>
                      <a:rPr lang="en-US" sz="1600" i="1">
                        <a:latin typeface="Cambria Math"/>
                      </a:rPr>
                      <m:t> </m:t>
                    </m:r>
                  </m:oMath>
                </a14:m>
                <a:r>
                  <a:rPr lang="en-US" sz="1600" dirty="0">
                    <a:sym typeface="Wingdings" pitchFamily="2" charset="2"/>
                  </a:rPr>
                  <a:t></a:t>
                </a:r>
                <a:r>
                  <a:rPr lang="en-US" sz="1600" dirty="0"/>
                  <a:t>Compute </a:t>
                </a:r>
                <a14:m>
                  <m:oMath xmlns:m="http://schemas.openxmlformats.org/officeDocument/2006/math">
                    <m:r>
                      <a:rPr lang="en-US" sz="1600" b="0" i="1" smtClean="0">
                        <a:solidFill>
                          <a:schemeClr val="tx1"/>
                        </a:solidFill>
                        <a:latin typeface="Cambria Math"/>
                      </a:rPr>
                      <m:t>𝑥</m:t>
                    </m:r>
                  </m:oMath>
                </a14:m>
                <a:r>
                  <a:rPr lang="en-US" sz="1600" dirty="0"/>
                  <a:t>-median of </a:t>
                </a:r>
                <a14:m>
                  <m:oMath xmlns:m="http://schemas.openxmlformats.org/officeDocument/2006/math">
                    <m:r>
                      <a:rPr lang="en-US" sz="1600" i="1">
                        <a:latin typeface="Cambria Math"/>
                      </a:rPr>
                      <m:t>𝑃</m:t>
                    </m:r>
                  </m:oMath>
                </a14:m>
                <a:r>
                  <a:rPr lang="en-US" sz="1600" dirty="0"/>
                  <a:t>;</a:t>
                </a:r>
              </a:p>
              <a:p>
                <a:pPr marL="0" indent="0">
                  <a:buNone/>
                </a:pPr>
                <a:r>
                  <a:rPr lang="en-US" sz="1600" b="0" dirty="0"/>
                  <a:t>           </a:t>
                </a:r>
                <a14:m>
                  <m:oMath xmlns:m="http://schemas.openxmlformats.org/officeDocument/2006/math">
                    <m:r>
                      <a:rPr lang="en-US" sz="1600" b="0" i="0"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rPr>
                          <m:t>𝑃</m:t>
                        </m:r>
                      </m:e>
                      <m:sub>
                        <m:r>
                          <a:rPr lang="en-US" sz="1600" b="0" i="1" smtClean="0">
                            <a:latin typeface="Cambria Math"/>
                          </a:rPr>
                          <m:t>𝐿</m:t>
                        </m:r>
                      </m:sub>
                    </m:sSub>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rPr>
                          <m:t>𝑃</m:t>
                        </m:r>
                      </m:e>
                      <m:sub>
                        <m:r>
                          <a:rPr lang="en-US" sz="1600" b="0" i="1" smtClean="0">
                            <a:latin typeface="Cambria Math"/>
                          </a:rPr>
                          <m:t>𝑅</m:t>
                        </m:r>
                      </m:sub>
                    </m:sSub>
                    <m:r>
                      <a:rPr lang="en-US" sz="1600" b="0" i="1" smtClean="0">
                        <a:latin typeface="Cambria Math"/>
                      </a:rPr>
                      <m:t>)</m:t>
                    </m:r>
                  </m:oMath>
                </a14:m>
                <a:r>
                  <a:rPr lang="en-US" sz="1600" dirty="0">
                    <a:sym typeface="Wingdings" pitchFamily="2" charset="2"/>
                  </a:rPr>
                  <a:t>Split-by-</a:t>
                </a:r>
                <a14:m>
                  <m:oMath xmlns:m="http://schemas.openxmlformats.org/officeDocument/2006/math">
                    <m:r>
                      <a:rPr lang="en-US" sz="1600" i="1" smtClean="0">
                        <a:solidFill>
                          <a:schemeClr val="tx1"/>
                        </a:solidFill>
                        <a:latin typeface="Cambria Math"/>
                      </a:rPr>
                      <m:t>𝑥</m:t>
                    </m:r>
                  </m:oMath>
                </a14:m>
                <a:r>
                  <a:rPr lang="en-US" sz="1600" dirty="0">
                    <a:sym typeface="Wingdings" pitchFamily="2" charset="2"/>
                  </a:rPr>
                  <a:t>-median(</a:t>
                </a:r>
                <a14:m>
                  <m:oMath xmlns:m="http://schemas.openxmlformats.org/officeDocument/2006/math">
                    <m:r>
                      <a:rPr lang="en-US" sz="1600" i="1">
                        <a:latin typeface="Cambria Math"/>
                      </a:rPr>
                      <m:t>𝑃</m:t>
                    </m:r>
                  </m:oMath>
                </a14:m>
                <a:r>
                  <a:rPr lang="en-US" sz="1600" dirty="0">
                    <a:sym typeface="Wingdings" pitchFamily="2" charset="2"/>
                  </a:rPr>
                  <a:t>);</a:t>
                </a:r>
              </a:p>
              <a:p>
                <a:pPr marL="0" indent="0">
                  <a:buNone/>
                </a:pPr>
                <a:r>
                  <a:rPr lang="en-US" sz="1600" dirty="0">
                    <a:sym typeface="Wingdings" pitchFamily="2" charset="2"/>
                  </a:rPr>
                  <a:t>           (</a:t>
                </a:r>
                <a14:m>
                  <m:oMath xmlns:m="http://schemas.openxmlformats.org/officeDocument/2006/math">
                    <m:sSub>
                      <m:sSubPr>
                        <m:ctrlPr>
                          <a:rPr lang="en-US" sz="1600" b="1" i="1">
                            <a:solidFill>
                              <a:srgbClr val="0070C0"/>
                            </a:solidFill>
                            <a:latin typeface="Cambria Math" panose="02040503050406030204" pitchFamily="18" charset="0"/>
                          </a:rPr>
                        </m:ctrlPr>
                      </m:sSubPr>
                      <m:e>
                        <m:r>
                          <a:rPr lang="en-US" sz="1600" b="1" i="1">
                            <a:solidFill>
                              <a:srgbClr val="0070C0"/>
                            </a:solidFill>
                            <a:latin typeface="Cambria Math"/>
                          </a:rPr>
                          <m:t>𝜹</m:t>
                        </m:r>
                      </m:e>
                      <m:sub>
                        <m:r>
                          <a:rPr lang="en-US" sz="1600" b="1" i="1" smtClean="0">
                            <a:solidFill>
                              <a:srgbClr val="0070C0"/>
                            </a:solidFill>
                            <a:latin typeface="Cambria Math"/>
                          </a:rPr>
                          <m:t>𝑳</m:t>
                        </m:r>
                      </m:sub>
                    </m:sSub>
                  </m:oMath>
                </a14:m>
                <a:r>
                  <a:rPr lang="en-US" sz="1600" dirty="0">
                    <a:sym typeface="Wingdings" pitchFamily="2" charset="2"/>
                  </a:rPr>
                  <a:t>,</a:t>
                </a: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i="1">
                            <a:latin typeface="Cambria Math"/>
                          </a:rPr>
                          <m:t>𝐿</m:t>
                        </m:r>
                      </m:sub>
                    </m:sSub>
                  </m:oMath>
                </a14:m>
                <a:r>
                  <a:rPr lang="en-US" sz="1600" dirty="0">
                    <a:sym typeface="Wingdings" pitchFamily="2" charset="2"/>
                  </a:rPr>
                  <a:t>) </a:t>
                </a:r>
                <a:r>
                  <a:rPr lang="en-US" sz="1600" b="1" dirty="0">
                    <a:solidFill>
                      <a:srgbClr val="7030A0"/>
                    </a:solidFill>
                  </a:rPr>
                  <a:t>CP-Distance</a:t>
                </a:r>
                <a:r>
                  <a:rPr lang="en-US" sz="1600" dirty="0"/>
                  <a:t>(</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i="1">
                            <a:latin typeface="Cambria Math"/>
                          </a:rPr>
                          <m:t>𝐿</m:t>
                        </m:r>
                      </m:sub>
                    </m:sSub>
                  </m:oMath>
                </a14:m>
                <a:r>
                  <a:rPr lang="en-US" sz="1600" dirty="0"/>
                  <a:t>) </a:t>
                </a:r>
                <a:r>
                  <a:rPr lang="en-US" sz="1600" dirty="0">
                    <a:sym typeface="Wingdings" pitchFamily="2" charset="2"/>
                  </a:rPr>
                  <a:t>;</a:t>
                </a:r>
              </a:p>
              <a:p>
                <a:pPr marL="0" indent="0">
                  <a:buNone/>
                </a:pPr>
                <a:r>
                  <a:rPr lang="en-US" sz="1600" b="1" dirty="0">
                    <a:solidFill>
                      <a:srgbClr val="0070C0"/>
                    </a:solidFill>
                  </a:rPr>
                  <a:t>           </a:t>
                </a:r>
                <a:r>
                  <a:rPr lang="en-US" sz="1600" dirty="0">
                    <a:sym typeface="Wingdings" pitchFamily="2" charset="2"/>
                  </a:rPr>
                  <a:t>(</a:t>
                </a:r>
                <a14:m>
                  <m:oMath xmlns:m="http://schemas.openxmlformats.org/officeDocument/2006/math">
                    <m:sSub>
                      <m:sSubPr>
                        <m:ctrlPr>
                          <a:rPr lang="en-US" sz="1600" b="1" i="1">
                            <a:solidFill>
                              <a:srgbClr val="0070C0"/>
                            </a:solidFill>
                            <a:latin typeface="Cambria Math" panose="02040503050406030204" pitchFamily="18" charset="0"/>
                          </a:rPr>
                        </m:ctrlPr>
                      </m:sSubPr>
                      <m:e>
                        <m:r>
                          <a:rPr lang="en-US" sz="1600" b="1" i="1">
                            <a:solidFill>
                              <a:srgbClr val="0070C0"/>
                            </a:solidFill>
                            <a:latin typeface="Cambria Math"/>
                          </a:rPr>
                          <m:t>𝜹</m:t>
                        </m:r>
                      </m:e>
                      <m:sub>
                        <m:r>
                          <a:rPr lang="en-US" sz="1600" b="1" i="1" smtClean="0">
                            <a:solidFill>
                              <a:srgbClr val="0070C0"/>
                            </a:solidFill>
                            <a:latin typeface="Cambria Math"/>
                          </a:rPr>
                          <m:t>𝑹</m:t>
                        </m:r>
                      </m:sub>
                    </m:sSub>
                  </m:oMath>
                </a14:m>
                <a:r>
                  <a:rPr lang="en-US" sz="1600" dirty="0">
                    <a:sym typeface="Wingdings" pitchFamily="2" charset="2"/>
                  </a:rPr>
                  <a:t>,</a:t>
                </a: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b="0" i="1" smtClean="0">
                            <a:latin typeface="Cambria Math"/>
                          </a:rPr>
                          <m:t>𝑅</m:t>
                        </m:r>
                      </m:sub>
                    </m:sSub>
                  </m:oMath>
                </a14:m>
                <a:r>
                  <a:rPr lang="en-US" sz="1600" dirty="0">
                    <a:sym typeface="Wingdings" pitchFamily="2" charset="2"/>
                  </a:rPr>
                  <a:t>) </a:t>
                </a:r>
                <a:r>
                  <a:rPr lang="en-US" sz="1600" b="1" dirty="0">
                    <a:solidFill>
                      <a:srgbClr val="7030A0"/>
                    </a:solidFill>
                  </a:rPr>
                  <a:t>CP-Distance</a:t>
                </a:r>
                <a:r>
                  <a:rPr lang="en-US" sz="1600" dirty="0"/>
                  <a:t>(</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b="0" i="1" smtClean="0">
                            <a:latin typeface="Cambria Math"/>
                          </a:rPr>
                          <m:t>𝑅</m:t>
                        </m:r>
                      </m:sub>
                    </m:sSub>
                  </m:oMath>
                </a14:m>
                <a:r>
                  <a:rPr lang="en-US" sz="1600" dirty="0"/>
                  <a:t>) </a:t>
                </a:r>
                <a:r>
                  <a:rPr lang="en-US" sz="1600" dirty="0">
                    <a:sym typeface="Wingdings" pitchFamily="2" charset="2"/>
                  </a:rPr>
                  <a:t>;</a:t>
                </a:r>
              </a:p>
              <a:p>
                <a:pPr marL="0" indent="0">
                  <a:buNone/>
                </a:pPr>
                <a:r>
                  <a:rPr lang="en-US" sz="1600" dirty="0">
                    <a:sym typeface="Wingdings" pitchFamily="2" charset="2"/>
                  </a:rPr>
                  <a:t>           </a:t>
                </a:r>
                <a14:m>
                  <m:oMath xmlns:m="http://schemas.openxmlformats.org/officeDocument/2006/math">
                    <m:r>
                      <a:rPr lang="en-US" sz="1600" b="1" i="1" smtClean="0">
                        <a:solidFill>
                          <a:srgbClr val="0070C0"/>
                        </a:solidFill>
                        <a:latin typeface="Cambria Math"/>
                      </a:rPr>
                      <m:t>𝜹</m:t>
                    </m:r>
                  </m:oMath>
                </a14:m>
                <a:r>
                  <a:rPr lang="en-US" sz="1600" dirty="0">
                    <a:sym typeface="Wingdings" pitchFamily="2" charset="2"/>
                  </a:rPr>
                  <a:t> min(</a:t>
                </a:r>
                <a14:m>
                  <m:oMath xmlns:m="http://schemas.openxmlformats.org/officeDocument/2006/math">
                    <m:sSub>
                      <m:sSubPr>
                        <m:ctrlPr>
                          <a:rPr lang="en-US" sz="1600" b="1" i="1">
                            <a:solidFill>
                              <a:srgbClr val="0070C0"/>
                            </a:solidFill>
                            <a:latin typeface="Cambria Math" panose="02040503050406030204" pitchFamily="18" charset="0"/>
                          </a:rPr>
                        </m:ctrlPr>
                      </m:sSubPr>
                      <m:e>
                        <m:r>
                          <a:rPr lang="en-US" sz="1600" b="1" i="1">
                            <a:solidFill>
                              <a:srgbClr val="0070C0"/>
                            </a:solidFill>
                            <a:latin typeface="Cambria Math"/>
                          </a:rPr>
                          <m:t>𝜹</m:t>
                        </m:r>
                      </m:e>
                      <m:sub>
                        <m:r>
                          <a:rPr lang="en-US" sz="1600" b="1" i="1">
                            <a:solidFill>
                              <a:srgbClr val="0070C0"/>
                            </a:solidFill>
                            <a:latin typeface="Cambria Math"/>
                          </a:rPr>
                          <m:t>𝑳</m:t>
                        </m:r>
                      </m:sub>
                    </m:sSub>
                  </m:oMath>
                </a14:m>
                <a:r>
                  <a:rPr lang="en-US" sz="1600" dirty="0">
                    <a:sym typeface="Wingdings" pitchFamily="2" charset="2"/>
                  </a:rPr>
                  <a:t>,</a:t>
                </a:r>
                <a:r>
                  <a:rPr lang="en-US" sz="1600" b="1" dirty="0">
                    <a:solidFill>
                      <a:srgbClr val="0070C0"/>
                    </a:solidFill>
                  </a:rPr>
                  <a:t> </a:t>
                </a:r>
                <a14:m>
                  <m:oMath xmlns:m="http://schemas.openxmlformats.org/officeDocument/2006/math">
                    <m:sSub>
                      <m:sSubPr>
                        <m:ctrlPr>
                          <a:rPr lang="en-US" sz="1600" b="1" i="1">
                            <a:solidFill>
                              <a:srgbClr val="0070C0"/>
                            </a:solidFill>
                            <a:latin typeface="Cambria Math" panose="02040503050406030204" pitchFamily="18" charset="0"/>
                          </a:rPr>
                        </m:ctrlPr>
                      </m:sSubPr>
                      <m:e>
                        <m:r>
                          <a:rPr lang="en-US" sz="1600" b="1" i="1">
                            <a:solidFill>
                              <a:srgbClr val="0070C0"/>
                            </a:solidFill>
                            <a:latin typeface="Cambria Math"/>
                          </a:rPr>
                          <m:t>𝜹</m:t>
                        </m:r>
                      </m:e>
                      <m:sub>
                        <m:r>
                          <a:rPr lang="en-US" sz="1600" b="1" i="1" smtClean="0">
                            <a:solidFill>
                              <a:srgbClr val="0070C0"/>
                            </a:solidFill>
                            <a:latin typeface="Cambria Math"/>
                          </a:rPr>
                          <m:t>𝑹</m:t>
                        </m:r>
                      </m:sub>
                    </m:sSub>
                  </m:oMath>
                </a14:m>
                <a:r>
                  <a:rPr lang="en-US" sz="1600" dirty="0">
                    <a:sym typeface="Wingdings" pitchFamily="2" charset="2"/>
                  </a:rPr>
                  <a:t>);</a:t>
                </a:r>
                <a:r>
                  <a:rPr lang="en-US" sz="1600" b="1" dirty="0">
                    <a:sym typeface="Wingdings" pitchFamily="2" charset="2"/>
                  </a:rPr>
                  <a:t>  </a:t>
                </a:r>
                <a14:m>
                  <m:oMath xmlns:m="http://schemas.openxmlformats.org/officeDocument/2006/math">
                    <m:r>
                      <a:rPr lang="en-US" sz="1600" i="1">
                        <a:latin typeface="Cambria Math"/>
                      </a:rPr>
                      <m:t>𝑃</m:t>
                    </m:r>
                    <m:r>
                      <a:rPr lang="en-US" sz="1600" i="1">
                        <a:latin typeface="Cambria Math"/>
                      </a:rPr>
                      <m:t>′</m:t>
                    </m:r>
                  </m:oMath>
                </a14:m>
                <a:r>
                  <a:rPr lang="en-US" sz="1600" b="1" dirty="0">
                    <a:sym typeface="Wingdings" pitchFamily="2" charset="2"/>
                  </a:rPr>
                  <a:t> </a:t>
                </a:r>
                <a14:m>
                  <m:oMath xmlns:m="http://schemas.openxmlformats.org/officeDocument/2006/math">
                    <m:r>
                      <a:rPr lang="en-US" sz="1600" b="0" i="1" smtClean="0">
                        <a:latin typeface="Cambria Math"/>
                      </a:rPr>
                      <m:t>𝑦</m:t>
                    </m:r>
                  </m:oMath>
                </a14:m>
                <a:r>
                  <a:rPr lang="en-US" sz="1600" b="1" dirty="0">
                    <a:sym typeface="Wingdings" pitchFamily="2" charset="2"/>
                  </a:rPr>
                  <a:t>-Merge</a:t>
                </a:r>
                <a:r>
                  <a:rPr lang="en-US" sz="1600" dirty="0">
                    <a:sym typeface="Wingdings" pitchFamily="2" charset="2"/>
                  </a:rPr>
                  <a:t>(</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i="1">
                            <a:latin typeface="Cambria Math"/>
                          </a:rPr>
                          <m:t>𝐿</m:t>
                        </m:r>
                      </m:sub>
                    </m:sSub>
                  </m:oMath>
                </a14:m>
                <a:r>
                  <a:rPr lang="en-US" sz="1600" dirty="0">
                    <a:sym typeface="Wingdings" pitchFamily="2" charset="2"/>
                  </a:rPr>
                  <a:t>,</a:t>
                </a: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b="0" i="1" smtClean="0">
                            <a:latin typeface="Cambria Math"/>
                          </a:rPr>
                          <m:t>𝑅</m:t>
                        </m:r>
                      </m:sub>
                    </m:sSub>
                  </m:oMath>
                </a14:m>
                <a:r>
                  <a:rPr lang="en-US" sz="1600" dirty="0">
                    <a:sym typeface="Wingdings" pitchFamily="2" charset="2"/>
                  </a:rPr>
                  <a:t>);</a:t>
                </a:r>
              </a:p>
              <a:p>
                <a:pPr marL="0" indent="0">
                  <a:buNone/>
                </a:pPr>
                <a:r>
                  <a:rPr lang="en-US" sz="1600" b="1" dirty="0">
                    <a:sym typeface="Wingdings" pitchFamily="2" charset="2"/>
                  </a:rPr>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𝑆</m:t>
                        </m:r>
                      </m:e>
                      <m:sub>
                        <m:r>
                          <a:rPr lang="en-US" sz="1600" i="1">
                            <a:latin typeface="Cambria Math"/>
                          </a:rPr>
                          <m:t>𝐿</m:t>
                        </m:r>
                      </m:sub>
                    </m:sSub>
                  </m:oMath>
                </a14:m>
                <a:r>
                  <a:rPr lang="en-US" sz="1600" b="1" dirty="0">
                    <a:sym typeface="Wingdings" pitchFamily="2" charset="2"/>
                  </a:rPr>
                  <a:t> </a:t>
                </a:r>
                <a:r>
                  <a:rPr lang="en-US" sz="1600" dirty="0">
                    <a:sym typeface="Wingdings" pitchFamily="2" charset="2"/>
                  </a:rPr>
                  <a:t></a:t>
                </a:r>
                <a:r>
                  <a:rPr lang="en-US" sz="1600" b="1" dirty="0">
                    <a:sym typeface="Wingdings" pitchFamily="2" charset="2"/>
                  </a:rPr>
                  <a:t> strip </a:t>
                </a:r>
                <a:r>
                  <a:rPr lang="en-US" sz="1600" dirty="0">
                    <a:sym typeface="Wingdings" pitchFamily="2" charset="2"/>
                  </a:rPr>
                  <a:t>of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i="1">
                            <a:latin typeface="Cambria Math"/>
                          </a:rPr>
                          <m:t>𝐿</m:t>
                        </m:r>
                      </m:sub>
                    </m:sSub>
                  </m:oMath>
                </a14:m>
                <a:r>
                  <a:rPr lang="en-US" sz="1600" b="1" dirty="0">
                    <a:sym typeface="Wingdings" pitchFamily="2" charset="2"/>
                  </a:rPr>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𝑆</m:t>
                        </m:r>
                      </m:e>
                      <m:sub>
                        <m:r>
                          <a:rPr lang="en-US" sz="1600" i="1">
                            <a:latin typeface="Cambria Math"/>
                          </a:rPr>
                          <m:t>𝑅</m:t>
                        </m:r>
                      </m:sub>
                    </m:sSub>
                  </m:oMath>
                </a14:m>
                <a:r>
                  <a:rPr lang="en-US" sz="1600" b="1" dirty="0">
                    <a:sym typeface="Wingdings" pitchFamily="2" charset="2"/>
                  </a:rPr>
                  <a:t> </a:t>
                </a:r>
                <a:r>
                  <a:rPr lang="en-US" sz="1600" dirty="0">
                    <a:sym typeface="Wingdings" pitchFamily="2" charset="2"/>
                  </a:rPr>
                  <a:t></a:t>
                </a:r>
                <a:r>
                  <a:rPr lang="en-US" sz="1600" b="1" dirty="0">
                    <a:sym typeface="Wingdings" pitchFamily="2" charset="2"/>
                  </a:rPr>
                  <a:t> strip </a:t>
                </a:r>
                <a:r>
                  <a:rPr lang="en-US" sz="1600" dirty="0">
                    <a:sym typeface="Wingdings" pitchFamily="2" charset="2"/>
                  </a:rPr>
                  <a:t>of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i="1">
                            <a:latin typeface="Cambria Math"/>
                          </a:rPr>
                          <m:t>𝑅</m:t>
                        </m:r>
                      </m:sub>
                    </m:sSub>
                  </m:oMath>
                </a14:m>
                <a:r>
                  <a:rPr lang="en-US" sz="1600" b="1" dirty="0">
                    <a:sym typeface="Wingdings" pitchFamily="2" charset="2"/>
                  </a:rPr>
                  <a:t>;</a:t>
                </a:r>
              </a:p>
              <a:p>
                <a:pPr marL="0" indent="0">
                  <a:buNone/>
                </a:pPr>
                <a:r>
                  <a:rPr lang="en-US" sz="1600" b="1" dirty="0">
                    <a:sym typeface="Wingdings" pitchFamily="2" charset="2"/>
                  </a:rPr>
                  <a:t>           While</a:t>
                </a:r>
                <a:r>
                  <a:rPr lang="en-US" sz="1600" dirty="0">
                    <a:sym typeface="Wingdings" pitchFamily="2" charset="2"/>
                  </a:rPr>
                  <a:t>(</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a:rPr>
                          <m:t>𝑆</m:t>
                        </m:r>
                      </m:e>
                      <m:sub>
                        <m:r>
                          <a:rPr lang="en-US" sz="1600" i="1">
                            <a:latin typeface="Cambria Math"/>
                          </a:rPr>
                          <m:t>𝐿</m:t>
                        </m:r>
                      </m:sub>
                    </m:sSub>
                    <m:r>
                      <a:rPr lang="en-US" sz="1600" i="1">
                        <a:latin typeface="Cambria Math"/>
                      </a:rPr>
                      <m:t>≠</m:t>
                    </m:r>
                    <m:r>
                      <a:rPr lang="en-US" sz="1600" b="0" i="1" smtClean="0">
                        <a:latin typeface="Cambria Math"/>
                      </a:rPr>
                      <m:t>∅</m:t>
                    </m:r>
                  </m:oMath>
                </a14:m>
                <a:r>
                  <a:rPr lang="en-US" sz="1600" dirty="0">
                    <a:sym typeface="Wingdings" pitchFamily="2" charset="2"/>
                  </a:rPr>
                  <a:t>  and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a:rPr>
                          <m:t>𝑆</m:t>
                        </m:r>
                      </m:e>
                      <m:sub>
                        <m:r>
                          <a:rPr lang="en-US" sz="1600" b="0" i="1" smtClean="0">
                            <a:latin typeface="Cambria Math"/>
                          </a:rPr>
                          <m:t>𝑅</m:t>
                        </m:r>
                      </m:sub>
                    </m:sSub>
                    <m:r>
                      <a:rPr lang="en-US" sz="1600" i="1">
                        <a:latin typeface="Cambria Math"/>
                      </a:rPr>
                      <m:t>≠∅</m:t>
                    </m:r>
                  </m:oMath>
                </a14:m>
                <a:r>
                  <a:rPr lang="en-US" sz="1600" dirty="0">
                    <a:sym typeface="Wingdings" pitchFamily="2" charset="2"/>
                  </a:rPr>
                  <a:t> )</a:t>
                </a:r>
                <a:r>
                  <a:rPr lang="en-US" sz="1600" b="1" dirty="0">
                    <a:sym typeface="Wingdings" pitchFamily="2" charset="2"/>
                  </a:rPr>
                  <a:t>      </a:t>
                </a:r>
              </a:p>
              <a:p>
                <a:pPr marL="0" indent="0">
                  <a:buNone/>
                </a:pPr>
                <a:r>
                  <a:rPr lang="en-US" sz="1600" dirty="0">
                    <a:sym typeface="Wingdings" pitchFamily="2" charset="2"/>
                  </a:rPr>
                  <a:t>                    </a:t>
                </a:r>
                <a:r>
                  <a:rPr lang="en-US" sz="1600" b="1" dirty="0">
                    <a:sym typeface="Wingdings" pitchFamily="2" charset="2"/>
                  </a:rPr>
                  <a:t>{</a:t>
                </a:r>
                <a:r>
                  <a:rPr lang="en-US" sz="1600" dirty="0">
                    <a:sym typeface="Wingdings" pitchFamily="2" charset="2"/>
                  </a:rPr>
                  <a:t>    </a:t>
                </a:r>
                <a14:m>
                  <m:oMath xmlns:m="http://schemas.openxmlformats.org/officeDocument/2006/math">
                    <m:r>
                      <a:rPr lang="en-US" sz="1600" b="0" i="1" smtClean="0">
                        <a:latin typeface="Cambria Math"/>
                      </a:rPr>
                      <m:t>𝑎</m:t>
                    </m:r>
                  </m:oMath>
                </a14:m>
                <a:r>
                  <a:rPr lang="en-US" sz="1600" dirty="0">
                    <a:sym typeface="Wingdings" pitchFamily="2" charset="2"/>
                  </a:rPr>
                  <a:t>first(</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a:rPr>
                          <m:t>𝑆</m:t>
                        </m:r>
                      </m:e>
                      <m:sub>
                        <m:r>
                          <a:rPr lang="en-US" sz="1600" i="1">
                            <a:latin typeface="Cambria Math"/>
                          </a:rPr>
                          <m:t>𝐿</m:t>
                        </m:r>
                      </m:sub>
                    </m:sSub>
                  </m:oMath>
                </a14:m>
                <a:r>
                  <a:rPr lang="en-US" sz="1600" dirty="0">
                    <a:sym typeface="Wingdings" pitchFamily="2" charset="2"/>
                  </a:rPr>
                  <a:t>) ; </a:t>
                </a:r>
                <a14:m>
                  <m:oMath xmlns:m="http://schemas.openxmlformats.org/officeDocument/2006/math">
                    <m:r>
                      <a:rPr lang="en-US" sz="1600" b="0" i="1" smtClean="0">
                        <a:latin typeface="Cambria Math"/>
                      </a:rPr>
                      <m:t>𝑏</m:t>
                    </m:r>
                  </m:oMath>
                </a14:m>
                <a:r>
                  <a:rPr lang="en-US" sz="1600" dirty="0">
                    <a:sym typeface="Wingdings" pitchFamily="2" charset="2"/>
                  </a:rPr>
                  <a:t>first(</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a:rPr>
                          <m:t>𝑆</m:t>
                        </m:r>
                      </m:e>
                      <m:sub>
                        <m:r>
                          <a:rPr lang="en-US" sz="1600" b="0" i="1" smtClean="0">
                            <a:latin typeface="Cambria Math"/>
                          </a:rPr>
                          <m:t>𝑅</m:t>
                        </m:r>
                      </m:sub>
                    </m:sSub>
                  </m:oMath>
                </a14:m>
                <a:r>
                  <a:rPr lang="en-US" sz="1600" dirty="0">
                    <a:sym typeface="Wingdings" pitchFamily="2" charset="2"/>
                  </a:rPr>
                  <a:t>); </a:t>
                </a:r>
              </a:p>
              <a:p>
                <a:pPr marL="0" indent="0">
                  <a:buNone/>
                </a:pPr>
                <a:r>
                  <a:rPr lang="en-US" sz="1600" dirty="0">
                    <a:sym typeface="Wingdings" pitchFamily="2" charset="2"/>
                  </a:rPr>
                  <a:t>                          </a:t>
                </a:r>
                <a:r>
                  <a:rPr lang="en-US" sz="1600" b="1" dirty="0">
                    <a:sym typeface="Wingdings" pitchFamily="2" charset="2"/>
                  </a:rPr>
                  <a:t>If</a:t>
                </a:r>
                <a:r>
                  <a:rPr lang="en-US" sz="1600" dirty="0">
                    <a:sym typeface="Wingdings" pitchFamily="2" charset="2"/>
                  </a:rPr>
                  <a:t>( </a:t>
                </a:r>
                <a:r>
                  <a:rPr lang="en-US" sz="1600" dirty="0">
                    <a:solidFill>
                      <a:srgbClr val="C00000"/>
                    </a:solidFill>
                    <a:sym typeface="Wingdings" pitchFamily="2" charset="2"/>
                  </a:rPr>
                  <a:t>y</a:t>
                </a:r>
                <a:r>
                  <a:rPr lang="en-US" sz="1600" dirty="0">
                    <a:sym typeface="Wingdings" pitchFamily="2" charset="2"/>
                  </a:rPr>
                  <a:t>(</a:t>
                </a:r>
                <a14:m>
                  <m:oMath xmlns:m="http://schemas.openxmlformats.org/officeDocument/2006/math">
                    <m:r>
                      <a:rPr lang="en-US" sz="1600" i="1">
                        <a:latin typeface="Cambria Math"/>
                      </a:rPr>
                      <m:t>𝑎</m:t>
                    </m:r>
                  </m:oMath>
                </a14:m>
                <a:r>
                  <a:rPr lang="en-US" sz="1600" dirty="0">
                    <a:sym typeface="Wingdings" pitchFamily="2" charset="2"/>
                  </a:rPr>
                  <a:t>)  </a:t>
                </a:r>
                <a14:m>
                  <m:oMath xmlns:m="http://schemas.openxmlformats.org/officeDocument/2006/math">
                    <m:r>
                      <a:rPr lang="en-US" sz="1600" i="1" smtClean="0">
                        <a:latin typeface="Cambria Math"/>
                        <a:ea typeface="Cambria Math"/>
                        <a:sym typeface="Wingdings" pitchFamily="2" charset="2"/>
                      </a:rPr>
                      <m:t>≤</m:t>
                    </m:r>
                  </m:oMath>
                </a14:m>
                <a:r>
                  <a:rPr lang="en-US" sz="1600" dirty="0">
                    <a:solidFill>
                      <a:srgbClr val="C00000"/>
                    </a:solidFill>
                    <a:sym typeface="Wingdings" pitchFamily="2" charset="2"/>
                  </a:rPr>
                  <a:t> y</a:t>
                </a:r>
                <a:r>
                  <a:rPr lang="en-US" sz="1600" dirty="0">
                    <a:sym typeface="Wingdings" pitchFamily="2" charset="2"/>
                  </a:rPr>
                  <a:t>(</a:t>
                </a:r>
                <a14:m>
                  <m:oMath xmlns:m="http://schemas.openxmlformats.org/officeDocument/2006/math">
                    <m:r>
                      <a:rPr lang="en-US" sz="1600" b="0" i="1" smtClean="0">
                        <a:latin typeface="Cambria Math"/>
                      </a:rPr>
                      <m:t>𝑏</m:t>
                    </m:r>
                  </m:oMath>
                </a14:m>
                <a:r>
                  <a:rPr lang="en-US" sz="1600" dirty="0">
                    <a:sym typeface="Wingdings" pitchFamily="2" charset="2"/>
                  </a:rPr>
                  <a:t>) ) </a:t>
                </a:r>
                <a:endParaRPr lang="en-US" sz="1600" b="1" dirty="0">
                  <a:sym typeface="Wingdings" pitchFamily="2" charset="2"/>
                </a:endParaRPr>
              </a:p>
              <a:p>
                <a:pPr marL="0" indent="0">
                  <a:buNone/>
                </a:pPr>
                <a:r>
                  <a:rPr lang="en-US" sz="1600" b="1" dirty="0">
                    <a:sym typeface="Wingdings" pitchFamily="2" charset="2"/>
                  </a:rPr>
                  <a:t>                         {          </a:t>
                </a:r>
                <a:r>
                  <a:rPr lang="en-US" sz="1600" dirty="0">
                    <a:sym typeface="Wingdings" pitchFamily="2" charset="2"/>
                  </a:rPr>
                  <a:t>Compute distance from </a:t>
                </a:r>
                <a14:m>
                  <m:oMath xmlns:m="http://schemas.openxmlformats.org/officeDocument/2006/math">
                    <m:r>
                      <a:rPr lang="en-US" sz="1600" b="0" i="1" smtClean="0">
                        <a:latin typeface="Cambria Math"/>
                      </a:rPr>
                      <m:t>𝑎</m:t>
                    </m:r>
                    <m:r>
                      <a:rPr lang="en-US" sz="1600" i="1">
                        <a:latin typeface="Cambria Math"/>
                      </a:rPr>
                      <m:t> </m:t>
                    </m:r>
                  </m:oMath>
                </a14:m>
                <a:r>
                  <a:rPr lang="en-US" sz="1600" dirty="0">
                    <a:sym typeface="Wingdings" pitchFamily="2" charset="2"/>
                  </a:rPr>
                  <a:t>to the first </a:t>
                </a:r>
                <a:r>
                  <a:rPr lang="en-US" sz="1600" b="1" dirty="0">
                    <a:solidFill>
                      <a:srgbClr val="0070C0"/>
                    </a:solidFill>
                    <a:sym typeface="Wingdings" pitchFamily="2" charset="2"/>
                  </a:rPr>
                  <a:t>4</a:t>
                </a:r>
                <a:r>
                  <a:rPr lang="en-US" sz="1600" dirty="0">
                    <a:sym typeface="Wingdings" pitchFamily="2" charset="2"/>
                  </a:rPr>
                  <a:t> points in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a:rPr>
                          <m:t>𝑆</m:t>
                        </m:r>
                      </m:e>
                      <m:sub>
                        <m:r>
                          <a:rPr lang="en-US" sz="1600" i="1">
                            <a:latin typeface="Cambria Math"/>
                          </a:rPr>
                          <m:t>𝑅</m:t>
                        </m:r>
                      </m:sub>
                    </m:sSub>
                  </m:oMath>
                </a14:m>
                <a:r>
                  <a:rPr lang="en-US" sz="1600" dirty="0">
                    <a:sym typeface="Wingdings" pitchFamily="2" charset="2"/>
                  </a:rPr>
                  <a:t>;</a:t>
                </a:r>
              </a:p>
              <a:p>
                <a:pPr marL="0" indent="0">
                  <a:buNone/>
                </a:pPr>
                <a:r>
                  <a:rPr lang="en-US" sz="1600" b="1" dirty="0">
                    <a:sym typeface="Wingdings" pitchFamily="2" charset="2"/>
                  </a:rPr>
                  <a:t>                                    Update </a:t>
                </a:r>
                <a14:m>
                  <m:oMath xmlns:m="http://schemas.openxmlformats.org/officeDocument/2006/math">
                    <m:r>
                      <a:rPr lang="en-US" sz="1600" b="1" i="1">
                        <a:solidFill>
                          <a:srgbClr val="0070C0"/>
                        </a:solidFill>
                        <a:latin typeface="Cambria Math"/>
                      </a:rPr>
                      <m:t>𝜹</m:t>
                    </m:r>
                  </m:oMath>
                </a14:m>
                <a:r>
                  <a:rPr lang="en-US" sz="1600" b="1" dirty="0">
                    <a:sym typeface="Wingdings" pitchFamily="2" charset="2"/>
                  </a:rPr>
                  <a:t> </a:t>
                </a:r>
                <a:r>
                  <a:rPr lang="en-US" sz="1600" dirty="0">
                    <a:sym typeface="Wingdings" pitchFamily="2" charset="2"/>
                  </a:rPr>
                  <a:t>accordingly;</a:t>
                </a:r>
              </a:p>
              <a:p>
                <a:pPr marL="0" indent="0">
                  <a:buNone/>
                </a:pPr>
                <a:r>
                  <a:rPr lang="en-US" sz="1600" dirty="0">
                    <a:sym typeface="Wingdings" pitchFamily="2" charset="2"/>
                  </a:rPr>
                  <a:t>                                    Remove </a:t>
                </a:r>
                <a14:m>
                  <m:oMath xmlns:m="http://schemas.openxmlformats.org/officeDocument/2006/math">
                    <m:r>
                      <a:rPr lang="en-US" sz="1600" i="1">
                        <a:latin typeface="Cambria Math"/>
                      </a:rPr>
                      <m:t>𝑎</m:t>
                    </m:r>
                  </m:oMath>
                </a14:m>
                <a:r>
                  <a:rPr lang="en-US" sz="1600" dirty="0">
                    <a:sym typeface="Wingdings" pitchFamily="2" charset="2"/>
                  </a:rPr>
                  <a:t> from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a:rPr>
                          <m:t>𝑆</m:t>
                        </m:r>
                      </m:e>
                      <m:sub>
                        <m:r>
                          <a:rPr lang="en-US" sz="1600" i="1">
                            <a:latin typeface="Cambria Math"/>
                          </a:rPr>
                          <m:t>𝐿</m:t>
                        </m:r>
                      </m:sub>
                    </m:sSub>
                  </m:oMath>
                </a14:m>
                <a:r>
                  <a:rPr lang="en-US" sz="1600" dirty="0">
                    <a:sym typeface="Wingdings" pitchFamily="2" charset="2"/>
                  </a:rPr>
                  <a:t> ;</a:t>
                </a:r>
              </a:p>
              <a:p>
                <a:pPr marL="0" indent="0">
                  <a:buNone/>
                </a:pPr>
                <a:r>
                  <a:rPr lang="en-US" sz="1600" b="1" dirty="0">
                    <a:sym typeface="Wingdings" pitchFamily="2" charset="2"/>
                  </a:rPr>
                  <a:t>                         } </a:t>
                </a:r>
              </a:p>
              <a:p>
                <a:pPr marL="0" indent="0">
                  <a:buNone/>
                </a:pPr>
                <a:r>
                  <a:rPr lang="en-US" sz="1600" b="1" dirty="0">
                    <a:sym typeface="Wingdings" pitchFamily="2" charset="2"/>
                  </a:rPr>
                  <a:t>                         else … </a:t>
                </a:r>
                <a:r>
                  <a:rPr lang="en-US" sz="1600" dirty="0">
                    <a:solidFill>
                      <a:srgbClr val="006C31"/>
                    </a:solidFill>
                    <a:sym typeface="Wingdings" pitchFamily="2" charset="2"/>
                  </a:rPr>
                  <a:t>//similar processing for point </a:t>
                </a:r>
                <a14:m>
                  <m:oMath xmlns:m="http://schemas.openxmlformats.org/officeDocument/2006/math">
                    <m:r>
                      <a:rPr lang="en-US" sz="1600" i="1">
                        <a:latin typeface="Cambria Math"/>
                      </a:rPr>
                      <m:t>𝑏</m:t>
                    </m:r>
                  </m:oMath>
                </a14:m>
                <a:r>
                  <a:rPr lang="en-US" sz="1600" b="1" dirty="0">
                    <a:sym typeface="Wingdings" pitchFamily="2" charset="2"/>
                  </a:rPr>
                  <a:t>;</a:t>
                </a:r>
              </a:p>
              <a:p>
                <a:pPr marL="0" indent="0">
                  <a:buNone/>
                </a:pPr>
                <a:r>
                  <a:rPr lang="en-US" sz="1600" b="1" dirty="0">
                    <a:sym typeface="Wingdings" pitchFamily="2" charset="2"/>
                  </a:rPr>
                  <a:t>                    } </a:t>
                </a:r>
              </a:p>
              <a:p>
                <a:pPr marL="0" indent="0">
                  <a:buNone/>
                </a:pPr>
                <a:r>
                  <a:rPr lang="en-US" sz="1600" b="1" dirty="0">
                    <a:sym typeface="Wingdings" pitchFamily="2" charset="2"/>
                  </a:rPr>
                  <a:t>           return </a:t>
                </a:r>
                <a:r>
                  <a:rPr lang="en-US" sz="1600" dirty="0">
                    <a:sym typeface="Wingdings" pitchFamily="2" charset="2"/>
                  </a:rPr>
                  <a:t>(</a:t>
                </a:r>
                <a14:m>
                  <m:oMath xmlns:m="http://schemas.openxmlformats.org/officeDocument/2006/math">
                    <m:r>
                      <a:rPr lang="en-US" sz="1600" b="1" i="1">
                        <a:solidFill>
                          <a:srgbClr val="0070C0"/>
                        </a:solidFill>
                        <a:latin typeface="Cambria Math"/>
                      </a:rPr>
                      <m:t>𝜹</m:t>
                    </m:r>
                  </m:oMath>
                </a14:m>
                <a:r>
                  <a:rPr lang="en-US" sz="1600" dirty="0">
                    <a:sym typeface="Wingdings" pitchFamily="2" charset="2"/>
                  </a:rPr>
                  <a:t>,</a:t>
                </a:r>
                <a:r>
                  <a:rPr lang="en-US" sz="1600" dirty="0"/>
                  <a:t> </a:t>
                </a:r>
                <a14:m>
                  <m:oMath xmlns:m="http://schemas.openxmlformats.org/officeDocument/2006/math">
                    <m:r>
                      <a:rPr lang="en-US" sz="1600" i="1">
                        <a:latin typeface="Cambria Math"/>
                      </a:rPr>
                      <m:t>𝑃</m:t>
                    </m:r>
                    <m:r>
                      <a:rPr lang="en-US" sz="1600" b="0" i="1" smtClean="0">
                        <a:latin typeface="Cambria Math"/>
                      </a:rPr>
                      <m:t>′</m:t>
                    </m:r>
                  </m:oMath>
                </a14:m>
                <a:r>
                  <a:rPr lang="en-US" sz="1600" dirty="0">
                    <a:sym typeface="Wingdings" pitchFamily="2" charset="2"/>
                  </a:rPr>
                  <a:t>)</a:t>
                </a:r>
              </a:p>
              <a:p>
                <a:pPr marL="0" indent="0">
                  <a:buNone/>
                </a:pPr>
                <a:r>
                  <a:rPr lang="en-US" sz="1600" b="1" dirty="0">
                    <a:sym typeface="Wingdings" pitchFamily="2" charset="2"/>
                  </a:rPr>
                  <a:t>}</a:t>
                </a:r>
                <a:r>
                  <a:rPr lang="en-US" sz="1600" dirty="0">
                    <a:sym typeface="Wingdings" pitchFamily="2" charset="2"/>
                  </a:rPr>
                  <a:t>             </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85800"/>
                <a:ext cx="8229600" cy="5440363"/>
              </a:xfrm>
              <a:blipFill rotWithShape="1">
                <a:blip r:embed="rId5"/>
                <a:stretch>
                  <a:fillRect l="-370" t="-336" b="-437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21</a:t>
            </a:fld>
            <a:endParaRPr lang="en-US"/>
          </a:p>
        </p:txBody>
      </p:sp>
      <p:grpSp>
        <p:nvGrpSpPr>
          <p:cNvPr id="7" name="Group 6"/>
          <p:cNvGrpSpPr/>
          <p:nvPr/>
        </p:nvGrpSpPr>
        <p:grpSpPr>
          <a:xfrm>
            <a:off x="5638800" y="1828800"/>
            <a:ext cx="2902760" cy="1239798"/>
            <a:chOff x="1371601" y="2025134"/>
            <a:chExt cx="2902760" cy="1239798"/>
          </a:xfrm>
        </p:grpSpPr>
        <p:sp>
          <p:nvSpPr>
            <p:cNvPr id="5" name="Right Brace 4"/>
            <p:cNvSpPr/>
            <p:nvPr/>
          </p:nvSpPr>
          <p:spPr>
            <a:xfrm>
              <a:off x="1371601" y="2025134"/>
              <a:ext cx="1752600" cy="1239798"/>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048000" y="2494002"/>
              <a:ext cx="1226361" cy="369332"/>
            </a:xfrm>
            <a:prstGeom prst="rect">
              <a:avLst/>
            </a:prstGeom>
            <a:noFill/>
          </p:spPr>
          <p:txBody>
            <a:bodyPr wrap="none" rtlCol="0">
              <a:spAutoFit/>
            </a:bodyPr>
            <a:lstStyle/>
            <a:p>
              <a:r>
                <a:rPr lang="en-US" dirty="0">
                  <a:solidFill>
                    <a:srgbClr val="002060"/>
                  </a:solidFill>
                </a:rPr>
                <a:t>Divide step</a:t>
              </a:r>
            </a:p>
          </p:txBody>
        </p:sp>
      </p:grpSp>
      <p:grpSp>
        <p:nvGrpSpPr>
          <p:cNvPr id="8" name="Group 7"/>
          <p:cNvGrpSpPr/>
          <p:nvPr/>
        </p:nvGrpSpPr>
        <p:grpSpPr>
          <a:xfrm>
            <a:off x="5638800" y="3200400"/>
            <a:ext cx="3035223" cy="2819400"/>
            <a:chOff x="1808973" y="1295400"/>
            <a:chExt cx="3035223" cy="2819400"/>
          </a:xfrm>
        </p:grpSpPr>
        <p:sp>
          <p:nvSpPr>
            <p:cNvPr id="9" name="Right Brace 8"/>
            <p:cNvSpPr/>
            <p:nvPr/>
          </p:nvSpPr>
          <p:spPr>
            <a:xfrm>
              <a:off x="1808973" y="1295400"/>
              <a:ext cx="1676400" cy="2819400"/>
            </a:xfrm>
            <a:prstGeom prst="rightBrace">
              <a:avLst>
                <a:gd name="adj1" fmla="val 646"/>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429000" y="2678668"/>
              <a:ext cx="1415196" cy="369332"/>
            </a:xfrm>
            <a:prstGeom prst="rect">
              <a:avLst/>
            </a:prstGeom>
            <a:noFill/>
          </p:spPr>
          <p:txBody>
            <a:bodyPr wrap="none" rtlCol="0">
              <a:spAutoFit/>
            </a:bodyPr>
            <a:lstStyle/>
            <a:p>
              <a:r>
                <a:rPr lang="en-US" dirty="0">
                  <a:solidFill>
                    <a:srgbClr val="002060"/>
                  </a:solidFill>
                </a:rPr>
                <a:t>conquer step</a:t>
              </a:r>
            </a:p>
          </p:txBody>
        </p:sp>
      </p:grpSp>
      <mc:AlternateContent xmlns:mc="http://schemas.openxmlformats.org/markup-compatibility/2006" xmlns:a14="http://schemas.microsoft.com/office/drawing/2010/main">
        <mc:Choice Requires="a14">
          <p:sp>
            <p:nvSpPr>
              <p:cNvPr id="11" name="TextBox 10"/>
              <p:cNvSpPr txBox="1"/>
              <p:nvPr/>
            </p:nvSpPr>
            <p:spPr>
              <a:xfrm>
                <a:off x="6721750" y="4214336"/>
                <a:ext cx="1318181" cy="369332"/>
              </a:xfrm>
              <a:prstGeom prst="rect">
                <a:avLst/>
              </a:prstGeom>
              <a:solidFill>
                <a:srgbClr val="FFC000"/>
              </a:solidFill>
            </p:spPr>
            <p:txBody>
              <a:bodyPr wrap="none" rtlCol="0">
                <a:spAutoFit/>
              </a:bodyPr>
              <a:lstStyle/>
              <a:p>
                <a14:m>
                  <m:oMath xmlns:m="http://schemas.openxmlformats.org/officeDocument/2006/math">
                    <m:r>
                      <a:rPr lang="en-US" b="1" i="1" smtClean="0">
                        <a:solidFill>
                          <a:srgbClr val="C00000"/>
                        </a:solidFill>
                        <a:latin typeface="Cambria Math"/>
                      </a:rPr>
                      <m:t>𝑶</m:t>
                    </m:r>
                    <m:r>
                      <a:rPr lang="en-US" b="0" i="1" smtClean="0">
                        <a:latin typeface="Cambria Math"/>
                      </a:rPr>
                      <m:t>(</m:t>
                    </m:r>
                    <m:d>
                      <m:dPr>
                        <m:begChr m:val="|"/>
                        <m:endChr m:val="|"/>
                        <m:ctrlPr>
                          <a:rPr lang="en-US" b="0" i="1" smtClean="0">
                            <a:latin typeface="Cambria Math" panose="02040503050406030204" pitchFamily="18" charset="0"/>
                          </a:rPr>
                        </m:ctrlPr>
                      </m:dPr>
                      <m:e>
                        <m:r>
                          <a:rPr lang="en-US" b="1" i="0" smtClean="0">
                            <a:latin typeface="Cambria Math"/>
                          </a:rPr>
                          <m:t>𝐏</m:t>
                        </m:r>
                      </m:e>
                    </m:d>
                    <m:r>
                      <a:rPr lang="en-US" b="0" i="1" smtClean="0">
                        <a:latin typeface="Cambria Math"/>
                      </a:rPr>
                      <m:t>)</m:t>
                    </m:r>
                  </m:oMath>
                </a14:m>
                <a:r>
                  <a:rPr lang="en-US" dirty="0"/>
                  <a:t> time</a:t>
                </a:r>
              </a:p>
            </p:txBody>
          </p:sp>
        </mc:Choice>
        <mc:Fallback xmlns="">
          <p:sp>
            <p:nvSpPr>
              <p:cNvPr id="11" name="TextBox 10"/>
              <p:cNvSpPr txBox="1">
                <a:spLocks noRot="1" noChangeAspect="1" noMove="1" noResize="1" noEditPoints="1" noAdjustHandles="1" noChangeArrowheads="1" noChangeShapeType="1" noTextEdit="1"/>
              </p:cNvSpPr>
              <p:nvPr/>
            </p:nvSpPr>
            <p:spPr>
              <a:xfrm>
                <a:off x="6721750" y="4214336"/>
                <a:ext cx="1318181" cy="369332"/>
              </a:xfrm>
              <a:prstGeom prst="rect">
                <a:avLst/>
              </a:prstGeom>
              <a:blipFill rotWithShape="1">
                <a:blip r:embed="rId6"/>
                <a:stretch>
                  <a:fillRect t="-8197" r="-787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540954" y="1981200"/>
                <a:ext cx="2526846" cy="369332"/>
              </a:xfrm>
              <a:prstGeom prst="rect">
                <a:avLst/>
              </a:prstGeom>
              <a:solidFill>
                <a:srgbClr val="FFC000"/>
              </a:solidFill>
            </p:spPr>
            <p:txBody>
              <a:bodyPr wrap="none" rtlCol="0">
                <a:spAutoFit/>
              </a:bodyPr>
              <a:lstStyle/>
              <a:p>
                <a14:m>
                  <m:oMath xmlns:m="http://schemas.openxmlformats.org/officeDocument/2006/math">
                    <m:r>
                      <a:rPr lang="en-US" b="1" i="1" smtClean="0">
                        <a:solidFill>
                          <a:srgbClr val="C00000"/>
                        </a:solidFill>
                        <a:latin typeface="Cambria Math"/>
                      </a:rPr>
                      <m:t>𝑶</m:t>
                    </m:r>
                    <m:r>
                      <a:rPr lang="en-US" b="0" i="1" smtClean="0">
                        <a:latin typeface="Cambria Math"/>
                      </a:rPr>
                      <m:t>(</m:t>
                    </m:r>
                    <m:d>
                      <m:dPr>
                        <m:begChr m:val="|"/>
                        <m:endChr m:val="|"/>
                        <m:ctrlPr>
                          <a:rPr lang="en-US" b="0" i="1" smtClean="0">
                            <a:latin typeface="Cambria Math" panose="02040503050406030204" pitchFamily="18" charset="0"/>
                          </a:rPr>
                        </m:ctrlPr>
                      </m:dPr>
                      <m:e>
                        <m:r>
                          <a:rPr lang="en-US" b="1" i="0" smtClean="0">
                            <a:latin typeface="Cambria Math"/>
                          </a:rPr>
                          <m:t>𝐏</m:t>
                        </m:r>
                      </m:e>
                    </m:d>
                    <m:r>
                      <a:rPr lang="en-US" b="0" i="1" smtClean="0">
                        <a:latin typeface="Cambria Math"/>
                      </a:rPr>
                      <m:t>)</m:t>
                    </m:r>
                  </m:oMath>
                </a14:m>
                <a:r>
                  <a:rPr lang="en-US" dirty="0"/>
                  <a:t> + 2 </a:t>
                </a:r>
                <a:r>
                  <a:rPr lang="en-US" b="1" dirty="0"/>
                  <a:t>T</a:t>
                </a:r>
                <a:r>
                  <a:rPr lang="en-US" dirty="0"/>
                  <a:t>(|</a:t>
                </a:r>
                <a14:m>
                  <m:oMath xmlns:m="http://schemas.openxmlformats.org/officeDocument/2006/math">
                    <m:r>
                      <a:rPr lang="en-US" b="1">
                        <a:latin typeface="Cambria Math"/>
                      </a:rPr>
                      <m:t>𝐏</m:t>
                    </m:r>
                  </m:oMath>
                </a14:m>
                <a:r>
                  <a:rPr lang="en-US" dirty="0"/>
                  <a:t>|/2) time</a:t>
                </a:r>
              </a:p>
            </p:txBody>
          </p:sp>
        </mc:Choice>
        <mc:Fallback xmlns="">
          <p:sp>
            <p:nvSpPr>
              <p:cNvPr id="12" name="TextBox 11"/>
              <p:cNvSpPr txBox="1">
                <a:spLocks noRot="1" noChangeAspect="1" noMove="1" noResize="1" noEditPoints="1" noAdjustHandles="1" noChangeArrowheads="1" noChangeShapeType="1" noTextEdit="1"/>
              </p:cNvSpPr>
              <p:nvPr/>
            </p:nvSpPr>
            <p:spPr>
              <a:xfrm>
                <a:off x="6540954" y="1981200"/>
                <a:ext cx="2526846" cy="369332"/>
              </a:xfrm>
              <a:prstGeom prst="rect">
                <a:avLst/>
              </a:prstGeom>
              <a:blipFill rotWithShape="1">
                <a:blip r:embed="rId7"/>
                <a:stretch>
                  <a:fillRect t="-8197" r="-3373" b="-24590"/>
                </a:stretch>
              </a:blipFill>
            </p:spPr>
            <p:txBody>
              <a:bodyPr/>
              <a:lstStyle/>
              <a:p>
                <a:r>
                  <a:rPr lang="en-US">
                    <a:noFill/>
                  </a:rPr>
                  <a:t> </a:t>
                </a:r>
              </a:p>
            </p:txBody>
          </p:sp>
        </mc:Fallback>
      </mc:AlternateContent>
      <p:sp>
        <p:nvSpPr>
          <p:cNvPr id="13" name="Rectangle 12"/>
          <p:cNvSpPr/>
          <p:nvPr/>
        </p:nvSpPr>
        <p:spPr>
          <a:xfrm>
            <a:off x="2514600" y="2438400"/>
            <a:ext cx="19050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3369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250"/>
                                        <p:tgtEl>
                                          <p:spTgt spid="13"/>
                                        </p:tgtEl>
                                      </p:cBhvr>
                                    </p:animEffect>
                                    <p:set>
                                      <p:cBhvr>
                                        <p:cTn id="37" dur="1" fill="hold">
                                          <p:stCondLst>
                                            <p:cond delay="1249"/>
                                          </p:stCondLst>
                                        </p:cTn>
                                        <p:tgtEl>
                                          <p:spTgt spid="1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1+#ppt_w/2"/>
                                          </p:val>
                                        </p:tav>
                                        <p:tav tm="100000">
                                          <p:val>
                                            <p:strVal val="#ppt_x"/>
                                          </p:val>
                                        </p:tav>
                                      </p:tavLst>
                                    </p:anim>
                                    <p:anim calcmode="lin" valueType="num">
                                      <p:cBhvr additive="base">
                                        <p:cTn id="4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500"/>
                                        <p:tgtEl>
                                          <p:spTgt spid="3">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 calcmode="lin" valueType="num">
                                      <p:cBhvr additive="base">
                                        <p:cTn id="58" dur="500" fill="hold"/>
                                        <p:tgtEl>
                                          <p:spTgt spid="8"/>
                                        </p:tgtEl>
                                        <p:attrNameLst>
                                          <p:attrName>ppt_x</p:attrName>
                                        </p:attrNameLst>
                                      </p:cBhvr>
                                      <p:tavLst>
                                        <p:tav tm="0">
                                          <p:val>
                                            <p:strVal val="1+#ppt_w/2"/>
                                          </p:val>
                                        </p:tav>
                                        <p:tav tm="100000">
                                          <p:val>
                                            <p:strVal val="#ppt_x"/>
                                          </p:val>
                                        </p:tav>
                                      </p:tavLst>
                                    </p:anim>
                                    <p:anim calcmode="lin" valueType="num">
                                      <p:cBhvr additive="base">
                                        <p:cTn id="5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500"/>
                                        <p:tgtEl>
                                          <p:spTgt spid="3">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Effect transition="in" filter="fade">
                                      <p:cBhvr>
                                        <p:cTn id="69" dur="500"/>
                                        <p:tgtEl>
                                          <p:spTgt spid="3">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fade">
                                      <p:cBhvr>
                                        <p:cTn id="74" dur="500"/>
                                        <p:tgtEl>
                                          <p:spTgt spid="3">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Effect transition="in" filter="fade">
                                      <p:cBhvr>
                                        <p:cTn id="79" dur="500"/>
                                        <p:tgtEl>
                                          <p:spTgt spid="3">
                                            <p:txEl>
                                              <p:pRg st="12" end="1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
                                            <p:txEl>
                                              <p:pRg st="13" end="13"/>
                                            </p:txEl>
                                          </p:spTgt>
                                        </p:tgtEl>
                                        <p:attrNameLst>
                                          <p:attrName>style.visibility</p:attrName>
                                        </p:attrNameLst>
                                      </p:cBhvr>
                                      <p:to>
                                        <p:strVal val="visible"/>
                                      </p:to>
                                    </p:set>
                                    <p:animEffect transition="in" filter="fade">
                                      <p:cBhvr>
                                        <p:cTn id="84" dur="500"/>
                                        <p:tgtEl>
                                          <p:spTgt spid="3">
                                            <p:txEl>
                                              <p:pRg st="13" end="13"/>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
                                            <p:txEl>
                                              <p:pRg st="14" end="14"/>
                                            </p:txEl>
                                          </p:spTgt>
                                        </p:tgtEl>
                                        <p:attrNameLst>
                                          <p:attrName>style.visibility</p:attrName>
                                        </p:attrNameLst>
                                      </p:cBhvr>
                                      <p:to>
                                        <p:strVal val="visible"/>
                                      </p:to>
                                    </p:set>
                                    <p:animEffect transition="in" filter="fade">
                                      <p:cBhvr>
                                        <p:cTn id="89" dur="500"/>
                                        <p:tgtEl>
                                          <p:spTgt spid="3">
                                            <p:txEl>
                                              <p:pRg st="14" end="14"/>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3">
                                            <p:txEl>
                                              <p:pRg st="15" end="15"/>
                                            </p:txEl>
                                          </p:spTgt>
                                        </p:tgtEl>
                                        <p:attrNameLst>
                                          <p:attrName>style.visibility</p:attrName>
                                        </p:attrNameLst>
                                      </p:cBhvr>
                                      <p:to>
                                        <p:strVal val="visible"/>
                                      </p:to>
                                    </p:set>
                                    <p:animEffect transition="in" filter="fade">
                                      <p:cBhvr>
                                        <p:cTn id="94" dur="500"/>
                                        <p:tgtEl>
                                          <p:spTgt spid="3">
                                            <p:txEl>
                                              <p:pRg st="15" end="15"/>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
                                            <p:txEl>
                                              <p:pRg st="16" end="16"/>
                                            </p:txEl>
                                          </p:spTgt>
                                        </p:tgtEl>
                                        <p:attrNameLst>
                                          <p:attrName>style.visibility</p:attrName>
                                        </p:attrNameLst>
                                      </p:cBhvr>
                                      <p:to>
                                        <p:strVal val="visible"/>
                                      </p:to>
                                    </p:set>
                                    <p:animEffect transition="in" filter="fade">
                                      <p:cBhvr>
                                        <p:cTn id="99" dur="500"/>
                                        <p:tgtEl>
                                          <p:spTgt spid="3">
                                            <p:txEl>
                                              <p:pRg st="16" end="16"/>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
                                            <p:txEl>
                                              <p:pRg st="17" end="17"/>
                                            </p:txEl>
                                          </p:spTgt>
                                        </p:tgtEl>
                                        <p:attrNameLst>
                                          <p:attrName>style.visibility</p:attrName>
                                        </p:attrNameLst>
                                      </p:cBhvr>
                                      <p:to>
                                        <p:strVal val="visible"/>
                                      </p:to>
                                    </p:set>
                                    <p:animEffect transition="in" filter="fade">
                                      <p:cBhvr>
                                        <p:cTn id="104" dur="500"/>
                                        <p:tgtEl>
                                          <p:spTgt spid="3">
                                            <p:txEl>
                                              <p:pRg st="17" end="17"/>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
                                            <p:txEl>
                                              <p:pRg st="18" end="18"/>
                                            </p:txEl>
                                          </p:spTgt>
                                        </p:tgtEl>
                                        <p:attrNameLst>
                                          <p:attrName>style.visibility</p:attrName>
                                        </p:attrNameLst>
                                      </p:cBhvr>
                                      <p:to>
                                        <p:strVal val="visible"/>
                                      </p:to>
                                    </p:set>
                                    <p:animEffect transition="in" filter="fade">
                                      <p:cBhvr>
                                        <p:cTn id="109" dur="500"/>
                                        <p:tgtEl>
                                          <p:spTgt spid="3">
                                            <p:txEl>
                                              <p:pRg st="18" end="18"/>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ntr" presetSubtype="10" fill="hold" grpId="0" nodeType="clickEffect">
                                  <p:stCondLst>
                                    <p:cond delay="0"/>
                                  </p:stCondLst>
                                  <p:childTnLst>
                                    <p:set>
                                      <p:cBhvr>
                                        <p:cTn id="113" dur="1" fill="hold">
                                          <p:stCondLst>
                                            <p:cond delay="0"/>
                                          </p:stCondLst>
                                        </p:cTn>
                                        <p:tgtEl>
                                          <p:spTgt spid="12"/>
                                        </p:tgtEl>
                                        <p:attrNameLst>
                                          <p:attrName>style.visibility</p:attrName>
                                        </p:attrNameLst>
                                      </p:cBhvr>
                                      <p:to>
                                        <p:strVal val="visible"/>
                                      </p:to>
                                    </p:set>
                                    <p:animEffect transition="in" filter="randombar(horizontal)">
                                      <p:cBhvr>
                                        <p:cTn id="114" dur="500"/>
                                        <p:tgtEl>
                                          <p:spTgt spid="12"/>
                                        </p:tgtEl>
                                      </p:cBhvr>
                                    </p:animEffect>
                                  </p:childTnLst>
                                </p:cTn>
                              </p:par>
                            </p:childTnLst>
                          </p:cTn>
                        </p:par>
                      </p:childTnLst>
                    </p:cTn>
                  </p:par>
                  <p:par>
                    <p:cTn id="115" fill="hold">
                      <p:stCondLst>
                        <p:cond delay="indefinite"/>
                      </p:stCondLst>
                      <p:childTnLst>
                        <p:par>
                          <p:cTn id="116" fill="hold">
                            <p:stCondLst>
                              <p:cond delay="0"/>
                            </p:stCondLst>
                            <p:childTnLst>
                              <p:par>
                                <p:cTn id="117" presetID="14" presetClass="entr" presetSubtype="10" fill="hold" grpId="0" nodeType="clickEffect">
                                  <p:stCondLst>
                                    <p:cond delay="0"/>
                                  </p:stCondLst>
                                  <p:childTnLst>
                                    <p:set>
                                      <p:cBhvr>
                                        <p:cTn id="118" dur="1" fill="hold">
                                          <p:stCondLst>
                                            <p:cond delay="0"/>
                                          </p:stCondLst>
                                        </p:cTn>
                                        <p:tgtEl>
                                          <p:spTgt spid="11"/>
                                        </p:tgtEl>
                                        <p:attrNameLst>
                                          <p:attrName>style.visibility</p:attrName>
                                        </p:attrNameLst>
                                      </p:cBhvr>
                                      <p:to>
                                        <p:strVal val="visible"/>
                                      </p:to>
                                    </p:set>
                                    <p:animEffect transition="in" filter="randombar(horizontal)">
                                      <p:cBhvr>
                                        <p:cTn id="1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1"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solidFill>
                  <a:srgbClr val="7030A0"/>
                </a:solidFill>
              </a:rPr>
              <a:t>Conclusion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solidFill>
                      <a:srgbClr val="C00000"/>
                    </a:solidFill>
                  </a:rPr>
                  <a:t>Theorem:</a:t>
                </a:r>
              </a:p>
              <a:p>
                <a:pPr marL="0" indent="0">
                  <a:buNone/>
                </a:pPr>
                <a:r>
                  <a:rPr lang="en-US" sz="2000" dirty="0"/>
                  <a:t>There exists an </a:t>
                </a:r>
                <a:r>
                  <a:rPr lang="en-US" sz="2000" b="1" i="1" dirty="0"/>
                  <a:t>O</a:t>
                </a:r>
                <a:r>
                  <a:rPr lang="en-US" sz="2000" dirty="0"/>
                  <a:t>(</a:t>
                </a:r>
                <a:r>
                  <a:rPr lang="en-US" sz="2000" dirty="0">
                    <a:solidFill>
                      <a:srgbClr val="0070C0"/>
                    </a:solidFill>
                  </a:rPr>
                  <a:t> </a:t>
                </a:r>
                <a14:m>
                  <m:oMath xmlns:m="http://schemas.openxmlformats.org/officeDocument/2006/math">
                    <m:r>
                      <a:rPr lang="en-US" sz="2000" i="1">
                        <a:solidFill>
                          <a:srgbClr val="0070C0"/>
                        </a:solidFill>
                        <a:latin typeface="Cambria Math"/>
                      </a:rPr>
                      <m:t>𝑛</m:t>
                    </m:r>
                  </m:oMath>
                </a14:m>
                <a:r>
                  <a:rPr lang="en-US" sz="2000" dirty="0"/>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a:rPr>
                          <m:t>log</m:t>
                        </m:r>
                      </m:fName>
                      <m:e>
                        <m:r>
                          <a:rPr lang="en-US" sz="2000" b="0" i="1" smtClean="0">
                            <a:solidFill>
                              <a:srgbClr val="0070C0"/>
                            </a:solidFill>
                            <a:latin typeface="Cambria Math"/>
                          </a:rPr>
                          <m:t>𝑛</m:t>
                        </m:r>
                      </m:e>
                    </m:func>
                  </m:oMath>
                </a14:m>
                <a:r>
                  <a:rPr lang="en-US" sz="2000" dirty="0">
                    <a:sym typeface="Wingdings" pitchFamily="2" charset="2"/>
                  </a:rPr>
                  <a:t>) time </a:t>
                </a:r>
                <a:r>
                  <a:rPr lang="en-US" sz="2000" dirty="0"/>
                  <a:t>algorithm  to compute the closest pair distance of </a:t>
                </a:r>
                <a14:m>
                  <m:oMath xmlns:m="http://schemas.openxmlformats.org/officeDocument/2006/math">
                    <m:r>
                      <a:rPr lang="en-US" sz="2000" i="1">
                        <a:solidFill>
                          <a:srgbClr val="0070C0"/>
                        </a:solidFill>
                        <a:latin typeface="Cambria Math"/>
                      </a:rPr>
                      <m:t>𝑛</m:t>
                    </m:r>
                    <m:r>
                      <a:rPr lang="en-US" sz="2000" i="1">
                        <a:solidFill>
                          <a:srgbClr val="0070C0"/>
                        </a:solidFill>
                        <a:latin typeface="Cambria Math"/>
                      </a:rPr>
                      <m:t> </m:t>
                    </m:r>
                  </m:oMath>
                </a14:m>
                <a:r>
                  <a:rPr lang="en-US" sz="2000" dirty="0"/>
                  <a:t>points in plane.</a:t>
                </a:r>
                <a:endParaRPr lang="en-US" sz="2000" b="1" dirty="0">
                  <a:solidFill>
                    <a:srgbClr val="C00000"/>
                  </a:solidFill>
                </a:endParaRPr>
              </a:p>
              <a:p>
                <a:pPr marL="0" indent="0">
                  <a:buNone/>
                </a:pPr>
                <a:endParaRPr lang="en-US" sz="2000" b="1" dirty="0">
                  <a:solidFill>
                    <a:srgbClr val="006C31"/>
                  </a:solidFill>
                </a:endParaRPr>
              </a:p>
              <a:p>
                <a:pPr marL="0" indent="0">
                  <a:buNone/>
                </a:pPr>
                <a:r>
                  <a:rPr lang="en-US" sz="2000" b="1" dirty="0"/>
                  <a:t>Note:</a:t>
                </a:r>
                <a:r>
                  <a:rPr lang="en-US" sz="2000" b="1" dirty="0">
                    <a:solidFill>
                      <a:srgbClr val="006C31"/>
                    </a:solidFill>
                  </a:rPr>
                  <a:t> </a:t>
                </a:r>
                <a:r>
                  <a:rPr lang="en-US" sz="2000" dirty="0"/>
                  <a:t>There exists a randomized algorithm with </a:t>
                </a:r>
                <a:r>
                  <a:rPr lang="en-US" sz="2000" b="1" i="1" dirty="0"/>
                  <a:t>O</a:t>
                </a:r>
                <a:r>
                  <a:rPr lang="en-US" sz="2000" dirty="0"/>
                  <a:t>(</a:t>
                </a:r>
                <a14:m>
                  <m:oMath xmlns:m="http://schemas.openxmlformats.org/officeDocument/2006/math">
                    <m:r>
                      <a:rPr lang="en-US" sz="2000" i="1" smtClean="0">
                        <a:solidFill>
                          <a:srgbClr val="0070C0"/>
                        </a:solidFill>
                        <a:latin typeface="Cambria Math"/>
                      </a:rPr>
                      <m:t>𝑛</m:t>
                    </m:r>
                  </m:oMath>
                </a14:m>
                <a:r>
                  <a:rPr lang="en-US" sz="2000" dirty="0">
                    <a:sym typeface="Wingdings" pitchFamily="2" charset="2"/>
                  </a:rPr>
                  <a:t>) expected time. </a:t>
                </a:r>
              </a:p>
              <a:p>
                <a:pPr marL="0" indent="0">
                  <a:buNone/>
                </a:pPr>
                <a:endParaRPr lang="en-US" sz="2000" b="1" dirty="0">
                  <a:solidFill>
                    <a:srgbClr val="006C31"/>
                  </a:solidFill>
                </a:endParaRPr>
              </a:p>
              <a:p>
                <a:pPr marL="0" indent="0">
                  <a:buNone/>
                </a:pPr>
                <a:endParaRPr lang="en-US" sz="2000" b="1" dirty="0"/>
              </a:p>
              <a:p>
                <a:pPr marL="0" indent="0">
                  <a:buNone/>
                </a:pPr>
                <a:endParaRPr lang="en-US" sz="2000" b="1" dirty="0"/>
              </a:p>
              <a:p>
                <a:endParaRPr lang="en-I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72" t="-84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22</a:t>
            </a:fld>
            <a:endParaRPr lang="en-US"/>
          </a:p>
        </p:txBody>
      </p:sp>
      <p:sp>
        <p:nvSpPr>
          <p:cNvPr id="5" name="Rectangle 4"/>
          <p:cNvSpPr/>
          <p:nvPr/>
        </p:nvSpPr>
        <p:spPr>
          <a:xfrm>
            <a:off x="1143000" y="3048000"/>
            <a:ext cx="3810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53000" y="3048000"/>
            <a:ext cx="3810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820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1500"/>
                                        <p:tgtEl>
                                          <p:spTgt spid="5"/>
                                        </p:tgtEl>
                                      </p:cBhvr>
                                    </p:animEffect>
                                    <p:set>
                                      <p:cBhvr>
                                        <p:cTn id="22" dur="1" fill="hold">
                                          <p:stCondLst>
                                            <p:cond delay="1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1500"/>
                                        <p:tgtEl>
                                          <p:spTgt spid="6"/>
                                        </p:tgtEl>
                                      </p:cBhvr>
                                    </p:animEffect>
                                    <p:set>
                                      <p:cBhvr>
                                        <p:cTn id="27" dur="1" fill="hold">
                                          <p:stCondLst>
                                            <p:cond delay="1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0AB1B-18D6-674D-B7B4-26FFB8D4A71B}"/>
              </a:ext>
            </a:extLst>
          </p:cNvPr>
          <p:cNvSpPr>
            <a:spLocks noGrp="1"/>
          </p:cNvSpPr>
          <p:nvPr>
            <p:ph type="title"/>
          </p:nvPr>
        </p:nvSpPr>
        <p:spPr/>
        <p:txBody>
          <a:bodyPr/>
          <a:lstStyle/>
          <a:p>
            <a:r>
              <a:rPr lang="en-US" b="1" dirty="0">
                <a:solidFill>
                  <a:srgbClr val="006C31"/>
                </a:solidFill>
              </a:rPr>
              <a:t>Homework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CABB67-2CCF-9E44-80BD-9342A853C1B2}"/>
                  </a:ext>
                </a:extLst>
              </p:cNvPr>
              <p:cNvSpPr>
                <a:spLocks noGrp="1"/>
              </p:cNvSpPr>
              <p:nvPr>
                <p:ph idx="1"/>
              </p:nvPr>
            </p:nvSpPr>
            <p:spPr>
              <a:xfrm>
                <a:off x="457200" y="1600200"/>
                <a:ext cx="8229600" cy="4983162"/>
              </a:xfrm>
            </p:spPr>
            <p:txBody>
              <a:bodyPr/>
              <a:lstStyle/>
              <a:p>
                <a:pPr marL="457200" indent="-457200">
                  <a:buAutoNum type="arabicPeriod"/>
                </a:pPr>
                <a:r>
                  <a:rPr lang="en-US" sz="2000" dirty="0"/>
                  <a:t>Complete the pseudocode of the algorithm.</a:t>
                </a:r>
                <a:r>
                  <a:rPr lang="en-US" sz="2000" dirty="0">
                    <a:sym typeface="Wingdings" pitchFamily="2" charset="2"/>
                  </a:rPr>
                  <a:t>   </a:t>
                </a:r>
              </a:p>
              <a:p>
                <a:pPr marL="457200" indent="-457200">
                  <a:buAutoNum type="arabicPeriod"/>
                </a:pPr>
                <a:endParaRPr lang="en-US" sz="2000" dirty="0">
                  <a:sym typeface="Wingdings" pitchFamily="2" charset="2"/>
                </a:endParaRPr>
              </a:p>
              <a:p>
                <a:pPr marL="457200" indent="-457200">
                  <a:buAutoNum type="arabicPeriod"/>
                </a:pPr>
                <a:r>
                  <a:rPr lang="en-US" sz="2000" dirty="0">
                    <a:sym typeface="Wingdings" pitchFamily="2" charset="2"/>
                  </a:rPr>
                  <a:t>The current pseudocode has some redundancy.  (observe that the conquer step invokes the </a:t>
                </a:r>
                <a:r>
                  <a:rPr lang="en-US" sz="2000" b="1" dirty="0">
                    <a:sym typeface="Wingdings" pitchFamily="2" charset="2"/>
                  </a:rPr>
                  <a:t>Merge</a:t>
                </a:r>
                <a:r>
                  <a:rPr lang="en-US" sz="2000" dirty="0">
                    <a:sym typeface="Wingdings" pitchFamily="2" charset="2"/>
                  </a:rPr>
                  <a:t> procedure twice). </a:t>
                </a:r>
              </a:p>
              <a:p>
                <a:pPr marL="0" indent="0">
                  <a:buNone/>
                </a:pPr>
                <a:r>
                  <a:rPr lang="en-US" sz="2000" dirty="0">
                    <a:sym typeface="Wingdings" pitchFamily="2" charset="2"/>
                  </a:rPr>
                  <a:t>       Rewrite it so that it appears very similar to </a:t>
                </a:r>
                <a:r>
                  <a:rPr lang="en-US" sz="2000" b="1" dirty="0" err="1">
                    <a:sym typeface="Wingdings" pitchFamily="2" charset="2"/>
                  </a:rPr>
                  <a:t>MergeSort</a:t>
                </a:r>
                <a:r>
                  <a:rPr lang="en-US" sz="2000" b="1" dirty="0">
                    <a:sym typeface="Wingdings" pitchFamily="2" charset="2"/>
                  </a:rPr>
                  <a:t>.</a:t>
                </a:r>
                <a:r>
                  <a:rPr lang="en-US" sz="2000" dirty="0">
                    <a:sym typeface="Wingdings" pitchFamily="2" charset="2"/>
                  </a:rPr>
                  <a:t>   </a:t>
                </a:r>
              </a:p>
              <a:p>
                <a:pPr marL="0" indent="0">
                  <a:buNone/>
                </a:pPr>
                <a:r>
                  <a:rPr lang="en-US" sz="2000" dirty="0">
                    <a:sym typeface="Wingdings" pitchFamily="2" charset="2"/>
                  </a:rPr>
                  <a:t>       </a:t>
                </a:r>
              </a:p>
              <a:p>
                <a:pPr marL="0" indent="0">
                  <a:buNone/>
                </a:pPr>
                <a:endParaRPr lang="en-US" sz="2000" dirty="0">
                  <a:sym typeface="Wingdings" pitchFamily="2" charset="2"/>
                </a:endParaRPr>
              </a:p>
              <a:p>
                <a:pPr marL="0" indent="0">
                  <a:buNone/>
                </a:pPr>
                <a:r>
                  <a:rPr lang="en-US" sz="2000" dirty="0">
                    <a:sym typeface="Wingdings" pitchFamily="2" charset="2"/>
                  </a:rPr>
                  <a:t>3. We assumed that the median line passes through only one point. What if the median line passes through multiple points. How will you ensure that the left half as well as right half has </a:t>
                </a:r>
                <a14:m>
                  <m:oMath xmlns:m="http://schemas.openxmlformats.org/officeDocument/2006/math">
                    <m:r>
                      <a:rPr lang="en-US" sz="2000" b="1" i="1">
                        <a:solidFill>
                          <a:srgbClr val="0070C0"/>
                        </a:solidFill>
                        <a:latin typeface="Cambria Math" panose="02040503050406030204" pitchFamily="18" charset="0"/>
                      </a:rPr>
                      <m:t>⌈</m:t>
                    </m:r>
                    <m:f>
                      <m:fPr>
                        <m:ctrlPr>
                          <a:rPr lang="en-US" sz="2000" b="1" i="1">
                            <a:solidFill>
                              <a:srgbClr val="0070C0"/>
                            </a:solidFill>
                            <a:latin typeface="Cambria Math" panose="02040503050406030204" pitchFamily="18" charset="0"/>
                          </a:rPr>
                        </m:ctrlPr>
                      </m:fPr>
                      <m:num>
                        <m:r>
                          <a:rPr lang="en-US" sz="2000" b="1" i="1">
                            <a:solidFill>
                              <a:srgbClr val="0070C0"/>
                            </a:solidFill>
                            <a:latin typeface="Cambria Math"/>
                          </a:rPr>
                          <m:t>𝒏</m:t>
                        </m:r>
                      </m:num>
                      <m:den>
                        <m:r>
                          <a:rPr lang="en-US" sz="2000" b="1" i="1">
                            <a:solidFill>
                              <a:srgbClr val="0070C0"/>
                            </a:solidFill>
                            <a:latin typeface="Cambria Math"/>
                          </a:rPr>
                          <m:t>𝟐</m:t>
                        </m:r>
                      </m:den>
                    </m:f>
                    <m:r>
                      <a:rPr lang="en-US" sz="2000" b="1" i="1">
                        <a:solidFill>
                          <a:srgbClr val="0070C0"/>
                        </a:solidFill>
                        <a:latin typeface="Cambria Math" panose="02040503050406030204" pitchFamily="18" charset="0"/>
                      </a:rPr>
                      <m:t>⌉</m:t>
                    </m:r>
                  </m:oMath>
                </a14:m>
                <a:r>
                  <a:rPr lang="en-US" sz="2000" dirty="0"/>
                  <a:t>points ?</a:t>
                </a:r>
              </a:p>
              <a:p>
                <a:pPr marL="0" indent="0">
                  <a:buNone/>
                </a:pPr>
                <a:endParaRPr lang="en-US" sz="2000" dirty="0"/>
              </a:p>
              <a:p>
                <a:pPr marL="0" indent="0">
                  <a:buNone/>
                </a:pPr>
                <a:r>
                  <a:rPr lang="en-US" sz="2000" dirty="0">
                    <a:sym typeface="Wingdings" pitchFamily="2" charset="2"/>
                  </a:rPr>
                  <a:t>4. Is the following statement true ? :</a:t>
                </a:r>
              </a:p>
              <a:p>
                <a:pPr marL="0" indent="0">
                  <a:buNone/>
                </a:pPr>
                <a:endParaRPr lang="en-US" sz="2400" dirty="0">
                  <a:sym typeface="Wingdings" pitchFamily="2" charset="2"/>
                </a:endParaRPr>
              </a:p>
              <a:p>
                <a:pPr marL="0" indent="0">
                  <a:buNone/>
                </a:pPr>
                <a:endParaRPr lang="en-US" sz="2400" dirty="0">
                  <a:sym typeface="Wingdings" pitchFamily="2" charset="2"/>
                </a:endParaRPr>
              </a:p>
              <a:p>
                <a:pPr marL="0" indent="0">
                  <a:buNone/>
                </a:pPr>
                <a:endParaRPr lang="en-US" sz="2400" dirty="0">
                  <a:sym typeface="Wingdings" pitchFamily="2" charset="2"/>
                </a:endParaRPr>
              </a:p>
              <a:p>
                <a:pPr marL="0" indent="0">
                  <a:buNone/>
                </a:pPr>
                <a:endParaRPr lang="en-US" sz="2400" dirty="0">
                  <a:sym typeface="Wingdings" pitchFamily="2" charset="2"/>
                </a:endParaRPr>
              </a:p>
              <a:p>
                <a:endParaRPr lang="en-US" sz="2400" dirty="0"/>
              </a:p>
            </p:txBody>
          </p:sp>
        </mc:Choice>
        <mc:Fallback xmlns="">
          <p:sp>
            <p:nvSpPr>
              <p:cNvPr id="3" name="Content Placeholder 2">
                <a:extLst>
                  <a:ext uri="{FF2B5EF4-FFF2-40B4-BE49-F238E27FC236}">
                    <a16:creationId xmlns:a16="http://schemas.microsoft.com/office/drawing/2014/main" id="{11CABB67-2CCF-9E44-80BD-9342A853C1B2}"/>
                  </a:ext>
                </a:extLst>
              </p:cNvPr>
              <p:cNvSpPr>
                <a:spLocks noGrp="1" noRot="1" noChangeAspect="1" noMove="1" noResize="1" noEditPoints="1" noAdjustHandles="1" noChangeArrowheads="1" noChangeShapeType="1" noTextEdit="1"/>
              </p:cNvSpPr>
              <p:nvPr>
                <p:ph idx="1"/>
              </p:nvPr>
            </p:nvSpPr>
            <p:spPr>
              <a:xfrm>
                <a:off x="457200" y="1600200"/>
                <a:ext cx="8229600" cy="4983162"/>
              </a:xfrm>
              <a:blipFill>
                <a:blip r:embed="rId2"/>
                <a:stretch>
                  <a:fillRect l="-815" t="-857" r="-148"/>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A1D07F8C-7C8A-FE47-9AEF-46BCF15E67F0}"/>
              </a:ext>
            </a:extLst>
          </p:cNvPr>
          <p:cNvSpPr>
            <a:spLocks noGrp="1"/>
          </p:cNvSpPr>
          <p:nvPr>
            <p:ph type="sldNum" sz="quarter" idx="12"/>
          </p:nvPr>
        </p:nvSpPr>
        <p:spPr/>
        <p:txBody>
          <a:bodyPr/>
          <a:lstStyle/>
          <a:p>
            <a:pPr>
              <a:defRPr/>
            </a:pPr>
            <a:fld id="{147D3F34-CCFE-4664-990B-25D48250FF76}" type="slidenum">
              <a:rPr lang="en-US" smtClean="0"/>
              <a:pPr>
                <a:defRPr/>
              </a:pPr>
              <a:t>23</a:t>
            </a:fld>
            <a:endParaRPr lang="en-US"/>
          </a:p>
        </p:txBody>
      </p:sp>
      <p:sp>
        <p:nvSpPr>
          <p:cNvPr id="5" name="TextBox 4">
            <a:extLst>
              <a:ext uri="{FF2B5EF4-FFF2-40B4-BE49-F238E27FC236}">
                <a16:creationId xmlns:a16="http://schemas.microsoft.com/office/drawing/2014/main" id="{3E10A5C4-A1A3-2C27-5821-5023A9C06354}"/>
              </a:ext>
            </a:extLst>
          </p:cNvPr>
          <p:cNvSpPr txBox="1"/>
          <p:nvPr/>
        </p:nvSpPr>
        <p:spPr>
          <a:xfrm>
            <a:off x="685800" y="5987018"/>
            <a:ext cx="7267631" cy="369332"/>
          </a:xfrm>
          <a:prstGeom prst="rect">
            <a:avLst/>
          </a:prstGeom>
          <a:noFill/>
        </p:spPr>
        <p:txBody>
          <a:bodyPr wrap="none" rtlCol="0">
            <a:spAutoFit/>
          </a:bodyPr>
          <a:lstStyle/>
          <a:p>
            <a:r>
              <a:rPr lang="en-US" sz="1800" dirty="0">
                <a:sym typeface="Wingdings" pitchFamily="2" charset="2"/>
              </a:rPr>
              <a:t>A point belongs to the left strip in only a constant number of recursive calls. </a:t>
            </a:r>
          </a:p>
        </p:txBody>
      </p:sp>
    </p:spTree>
    <p:extLst>
      <p:ext uri="{BB962C8B-B14F-4D97-AF65-F5344CB8AC3E}">
        <p14:creationId xmlns:p14="http://schemas.microsoft.com/office/powerpoint/2010/main" val="157090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sz="4000" b="1" dirty="0">
              <a:solidFill>
                <a:srgbClr val="7030A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7638"/>
                <a:ext cx="8610600" cy="4708525"/>
              </a:xfrm>
            </p:spPr>
            <p:txBody>
              <a:bodyPr/>
              <a:lstStyle/>
              <a:p>
                <a:pPr marL="0" indent="0">
                  <a:buNone/>
                </a:pPr>
                <a:r>
                  <a:rPr lang="en-US" sz="2000" b="1" dirty="0">
                    <a:solidFill>
                      <a:srgbClr val="C00000"/>
                    </a:solidFill>
                  </a:rPr>
                  <a:t>Theorem: </a:t>
                </a:r>
                <a:r>
                  <a:rPr lang="en-US" sz="2000" dirty="0"/>
                  <a:t>There exists an </a:t>
                </a:r>
                <a:r>
                  <a:rPr lang="en-US" sz="2000" b="1" i="1" dirty="0"/>
                  <a:t>O</a:t>
                </a:r>
                <a:r>
                  <a:rPr lang="en-US" sz="2000" dirty="0"/>
                  <a:t>(</a:t>
                </a:r>
                <a:r>
                  <a:rPr lang="en-US" sz="2000" dirty="0">
                    <a:solidFill>
                      <a:srgbClr val="0070C0"/>
                    </a:solidFill>
                  </a:rPr>
                  <a:t> </a:t>
                </a:r>
                <a14:m>
                  <m:oMath xmlns:m="http://schemas.openxmlformats.org/officeDocument/2006/math">
                    <m:r>
                      <a:rPr lang="en-US" sz="2000" i="1">
                        <a:solidFill>
                          <a:srgbClr val="0070C0"/>
                        </a:solidFill>
                        <a:latin typeface="Cambria Math"/>
                      </a:rPr>
                      <m:t>𝑛</m:t>
                    </m:r>
                  </m:oMath>
                </a14:m>
                <a:r>
                  <a:rPr lang="en-US" sz="2000" dirty="0"/>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a:rPr>
                          <m:t>log</m:t>
                        </m:r>
                      </m:fName>
                      <m:e>
                        <m:r>
                          <a:rPr lang="en-US" sz="2000" b="0" i="1" smtClean="0">
                            <a:solidFill>
                              <a:srgbClr val="0070C0"/>
                            </a:solidFill>
                            <a:latin typeface="Cambria Math"/>
                          </a:rPr>
                          <m:t>𝑛</m:t>
                        </m:r>
                      </m:e>
                    </m:func>
                  </m:oMath>
                </a14:m>
                <a:r>
                  <a:rPr lang="en-US" sz="2000" dirty="0">
                    <a:sym typeface="Wingdings" pitchFamily="2" charset="2"/>
                  </a:rPr>
                  <a:t>) time </a:t>
                </a:r>
                <a:r>
                  <a:rPr lang="en-US" sz="2000" dirty="0"/>
                  <a:t>algorithm  to compute </a:t>
                </a:r>
              </a:p>
              <a:p>
                <a:pPr marL="0" indent="0">
                  <a:buNone/>
                </a:pPr>
                <a:r>
                  <a:rPr lang="en-US" sz="2000" dirty="0"/>
                  <a:t>the closest pair distance of </a:t>
                </a:r>
                <a14:m>
                  <m:oMath xmlns:m="http://schemas.openxmlformats.org/officeDocument/2006/math">
                    <m:r>
                      <a:rPr lang="en-US" sz="2000" i="1">
                        <a:solidFill>
                          <a:srgbClr val="0070C0"/>
                        </a:solidFill>
                        <a:latin typeface="Cambria Math"/>
                      </a:rPr>
                      <m:t>𝑛</m:t>
                    </m:r>
                    <m:r>
                      <a:rPr lang="en-US" sz="2000" i="1">
                        <a:solidFill>
                          <a:srgbClr val="0070C0"/>
                        </a:solidFill>
                        <a:latin typeface="Cambria Math"/>
                      </a:rPr>
                      <m:t> </m:t>
                    </m:r>
                  </m:oMath>
                </a14:m>
                <a:r>
                  <a:rPr lang="en-US" sz="2000" dirty="0"/>
                  <a:t>points in plane.</a:t>
                </a:r>
                <a:endParaRPr lang="en-US" sz="2000" b="1" dirty="0">
                  <a:solidFill>
                    <a:srgbClr val="C00000"/>
                  </a:solidFill>
                </a:endParaRPr>
              </a:p>
              <a:p>
                <a:pPr marL="0" indent="0">
                  <a:buNone/>
                </a:pPr>
                <a:endParaRPr lang="en-US" sz="2000" b="1" dirty="0"/>
              </a:p>
              <a:p>
                <a:pPr marL="0" indent="0">
                  <a:buNone/>
                </a:pPr>
                <a:r>
                  <a:rPr lang="en-US" sz="2000" b="1" dirty="0">
                    <a:solidFill>
                      <a:srgbClr val="7030A0"/>
                    </a:solidFill>
                  </a:rPr>
                  <a:t>General Lessons</a:t>
                </a:r>
                <a:r>
                  <a:rPr lang="en-US" sz="2000" b="1" dirty="0"/>
                  <a:t>:</a:t>
                </a:r>
                <a:r>
                  <a:rPr lang="en-US" sz="2000" b="1" dirty="0">
                    <a:solidFill>
                      <a:srgbClr val="006C31"/>
                    </a:solidFill>
                  </a:rPr>
                  <a:t> </a:t>
                </a:r>
              </a:p>
              <a:p>
                <a:r>
                  <a:rPr lang="en-US" sz="2000" dirty="0"/>
                  <a:t>The divide step is based on the geometric aspect of the problem.</a:t>
                </a:r>
              </a:p>
              <a:p>
                <a:endParaRPr lang="en-US" sz="2000" dirty="0"/>
              </a:p>
              <a:p>
                <a:r>
                  <a:rPr lang="en-US" sz="2000" dirty="0"/>
                  <a:t>Running time is captured by a recurrence.</a:t>
                </a:r>
              </a:p>
              <a:p>
                <a:endParaRPr lang="en-US" sz="2000" dirty="0"/>
              </a:p>
              <a:p>
                <a:r>
                  <a:rPr lang="en-US" sz="2000" dirty="0"/>
                  <a:t>A recurrence may suggest ways to improve the time complexity of an </a:t>
                </a:r>
              </a:p>
              <a:p>
                <a:pPr marL="0" indent="0">
                  <a:buNone/>
                </a:pPr>
                <a:r>
                  <a:rPr lang="en-US" sz="2000" dirty="0"/>
                  <a:t>      algorithm.</a:t>
                </a:r>
                <a:endParaRPr lang="en-US" sz="1800" dirty="0">
                  <a:sym typeface="Wingdings" pitchFamily="2" charset="2"/>
                </a:endParaRPr>
              </a:p>
              <a:p>
                <a:pPr marL="0" indent="0">
                  <a:buNone/>
                </a:pPr>
                <a:endParaRPr lang="en-US" sz="2000" b="1" dirty="0"/>
              </a:p>
              <a:p>
                <a:pPr marL="0" indent="0">
                  <a:buNone/>
                </a:pPr>
                <a:endParaRPr lang="en-US" sz="2000" b="1" dirty="0"/>
              </a:p>
              <a:p>
                <a:endParaRPr lang="en-I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7638"/>
                <a:ext cx="8610600" cy="4708525"/>
              </a:xfrm>
              <a:blipFill>
                <a:blip r:embed="rId5"/>
                <a:stretch>
                  <a:fillRect l="-708" t="-77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24</a:t>
            </a:fld>
            <a:endParaRPr lang="en-US"/>
          </a:p>
        </p:txBody>
      </p:sp>
      <p:sp>
        <p:nvSpPr>
          <p:cNvPr id="5" name="Rectangle 4"/>
          <p:cNvSpPr/>
          <p:nvPr/>
        </p:nvSpPr>
        <p:spPr>
          <a:xfrm>
            <a:off x="1600200" y="1438152"/>
            <a:ext cx="4419600" cy="3906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96000" y="1524000"/>
            <a:ext cx="2667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57600" y="2948780"/>
            <a:ext cx="39624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419600" y="4373562"/>
            <a:ext cx="39624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00342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1500"/>
                                        <p:tgtEl>
                                          <p:spTgt spid="5"/>
                                        </p:tgtEl>
                                      </p:cBhvr>
                                    </p:animEffect>
                                    <p:set>
                                      <p:cBhvr>
                                        <p:cTn id="12" dur="1" fill="hold">
                                          <p:stCondLst>
                                            <p:cond delay="1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500"/>
                                        <p:tgtEl>
                                          <p:spTgt spid="6"/>
                                        </p:tgtEl>
                                      </p:cBhvr>
                                    </p:animEffect>
                                    <p:set>
                                      <p:cBhvr>
                                        <p:cTn id="17" dur="1" fill="hold">
                                          <p:stCondLst>
                                            <p:cond delay="1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left)">
                                      <p:cBhvr>
                                        <p:cTn id="22" dur="125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500"/>
                                        <p:tgtEl>
                                          <p:spTgt spid="7"/>
                                        </p:tgtEl>
                                      </p:cBhvr>
                                    </p:animEffect>
                                    <p:set>
                                      <p:cBhvr>
                                        <p:cTn id="37" dur="1" fill="hold">
                                          <p:stCondLst>
                                            <p:cond delay="1499"/>
                                          </p:stCondLst>
                                        </p:cTn>
                                        <p:tgtEl>
                                          <p:spTgt spid="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125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xit" presetSubtype="8" fill="hold" grpId="0" nodeType="clickEffect">
                                  <p:stCondLst>
                                    <p:cond delay="0"/>
                                  </p:stCondLst>
                                  <p:childTnLst>
                                    <p:animEffect transition="out" filter="wipe(left)">
                                      <p:cBhvr>
                                        <p:cTn id="51" dur="1500"/>
                                        <p:tgtEl>
                                          <p:spTgt spid="8"/>
                                        </p:tgtEl>
                                      </p:cBhvr>
                                    </p:animEffect>
                                    <p:set>
                                      <p:cBhvr>
                                        <p:cTn id="52" dur="1" fill="hold">
                                          <p:stCondLst>
                                            <p:cond delay="1499"/>
                                          </p:stCondLst>
                                        </p:cTn>
                                        <p:tgtEl>
                                          <p:spTgt spid="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2133600"/>
            <a:ext cx="7772400" cy="1362075"/>
          </a:xfrm>
        </p:spPr>
        <p:txBody>
          <a:bodyPr/>
          <a:lstStyle/>
          <a:p>
            <a:pPr algn="ctr"/>
            <a:r>
              <a:rPr lang="en-US" sz="4400" dirty="0"/>
              <a:t>problem 2</a:t>
            </a:r>
            <a:br>
              <a:rPr lang="en-US" sz="4400" dirty="0"/>
            </a:br>
            <a:endParaRPr lang="en-US" sz="4400" dirty="0"/>
          </a:p>
        </p:txBody>
      </p:sp>
      <p:sp>
        <p:nvSpPr>
          <p:cNvPr id="6" name="Text Placeholder 5"/>
          <p:cNvSpPr>
            <a:spLocks noGrp="1"/>
          </p:cNvSpPr>
          <p:nvPr>
            <p:ph type="body" idx="1"/>
          </p:nvPr>
        </p:nvSpPr>
        <p:spPr>
          <a:xfrm>
            <a:off x="838200" y="2362200"/>
            <a:ext cx="7772400" cy="1500187"/>
          </a:xfrm>
        </p:spPr>
        <p:txBody>
          <a:bodyPr/>
          <a:lstStyle/>
          <a:p>
            <a:pPr algn="ctr"/>
            <a:r>
              <a:rPr lang="en-US" sz="3600" b="1" dirty="0">
                <a:solidFill>
                  <a:srgbClr val="7030A0"/>
                </a:solidFill>
              </a:rPr>
              <a:t>Non-dominated </a:t>
            </a:r>
            <a:r>
              <a:rPr lang="en-US" sz="3600" b="1" dirty="0">
                <a:solidFill>
                  <a:schemeClr val="tx1"/>
                </a:solidFill>
              </a:rPr>
              <a:t>Points</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25</a:t>
            </a:fld>
            <a:endParaRPr lang="en-US" dirty="0"/>
          </a:p>
        </p:txBody>
      </p:sp>
    </p:spTree>
    <p:custDataLst>
      <p:tags r:id="rId1"/>
    </p:custDataLst>
    <p:extLst>
      <p:ext uri="{BB962C8B-B14F-4D97-AF65-F5344CB8AC3E}">
        <p14:creationId xmlns:p14="http://schemas.microsoft.com/office/powerpoint/2010/main" val="378992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The </a:t>
            </a:r>
            <a:r>
              <a:rPr lang="en-US" sz="3200" b="1" dirty="0">
                <a:solidFill>
                  <a:srgbClr val="7030A0"/>
                </a:solidFill>
              </a:rPr>
              <a:t>Non-Dominated </a:t>
            </a:r>
            <a:r>
              <a:rPr lang="en-US" sz="3200" b="1" dirty="0"/>
              <a:t>Points</a:t>
            </a:r>
            <a:br>
              <a:rPr lang="en-US" sz="3200" b="1" dirty="0"/>
            </a:br>
            <a:br>
              <a:rPr lang="en-US" sz="3200" b="1" dirty="0"/>
            </a:b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211763"/>
              </a:xfrm>
            </p:spPr>
            <p:txBody>
              <a:bodyPr/>
              <a:lstStyle/>
              <a:p>
                <a:pPr marL="0" indent="0">
                  <a:buNone/>
                </a:pPr>
                <a:r>
                  <a:rPr lang="en-US" sz="2000" dirty="0"/>
                  <a:t>    </a:t>
                </a:r>
              </a:p>
              <a:p>
                <a:pPr marL="0" indent="0">
                  <a:buNone/>
                </a:pPr>
                <a:r>
                  <a:rPr lang="en-US" sz="2000" dirty="0"/>
                  <a:t>  </a:t>
                </a:r>
                <a:r>
                  <a:rPr lang="en-US" sz="2000" b="1" dirty="0">
                    <a:solidFill>
                      <a:srgbClr val="C00000"/>
                    </a:solidFill>
                  </a:rPr>
                  <a:t>Definition</a:t>
                </a:r>
                <a:r>
                  <a:rPr lang="en-US" sz="2000" dirty="0"/>
                  <a:t>: point </a:t>
                </a:r>
                <a14:m>
                  <m:oMath xmlns:m="http://schemas.openxmlformats.org/officeDocument/2006/math">
                    <m:r>
                      <a:rPr lang="en-US" sz="2000" b="0" i="1" smtClean="0">
                        <a:solidFill>
                          <a:srgbClr val="0070C0"/>
                        </a:solidFill>
                        <a:latin typeface="Cambria Math"/>
                      </a:rPr>
                      <m:t>𝑝</m:t>
                    </m:r>
                  </m:oMath>
                </a14:m>
                <a:r>
                  <a:rPr lang="en-US" sz="2000" dirty="0"/>
                  <a:t> is said to </a:t>
                </a:r>
                <a:r>
                  <a:rPr lang="en-US" sz="2000" b="1" dirty="0">
                    <a:solidFill>
                      <a:srgbClr val="7030A0"/>
                    </a:solidFill>
                  </a:rPr>
                  <a:t>dominate</a:t>
                </a:r>
                <a:r>
                  <a:rPr lang="en-US" sz="2000" dirty="0"/>
                  <a:t> point </a:t>
                </a:r>
                <a14:m>
                  <m:oMath xmlns:m="http://schemas.openxmlformats.org/officeDocument/2006/math">
                    <m:r>
                      <a:rPr lang="en-US" sz="2000" b="0" i="1" smtClean="0">
                        <a:solidFill>
                          <a:srgbClr val="0070C0"/>
                        </a:solidFill>
                        <a:latin typeface="Cambria Math"/>
                      </a:rPr>
                      <m:t>𝑞</m:t>
                    </m:r>
                  </m:oMath>
                </a14:m>
                <a:r>
                  <a:rPr lang="en-US" sz="2000" dirty="0"/>
                  <a:t> if</a:t>
                </a:r>
              </a:p>
              <a:p>
                <a:pPr marL="0" indent="0">
                  <a:buNone/>
                </a:pPr>
                <a:r>
                  <a:rPr lang="en-US" sz="2000" dirty="0"/>
                  <a:t>			x(</a:t>
                </a:r>
                <a14:m>
                  <m:oMath xmlns:m="http://schemas.openxmlformats.org/officeDocument/2006/math">
                    <m:r>
                      <a:rPr lang="en-US" sz="2000" i="1">
                        <a:solidFill>
                          <a:srgbClr val="0070C0"/>
                        </a:solidFill>
                        <a:latin typeface="Cambria Math"/>
                      </a:rPr>
                      <m:t>𝑝</m:t>
                    </m:r>
                  </m:oMath>
                </a14:m>
                <a:r>
                  <a:rPr lang="en-US" sz="2000" dirty="0"/>
                  <a:t>) &gt; x(</a:t>
                </a:r>
                <a14:m>
                  <m:oMath xmlns:m="http://schemas.openxmlformats.org/officeDocument/2006/math">
                    <m:r>
                      <a:rPr lang="en-US" sz="2000" b="0" i="1" smtClean="0">
                        <a:solidFill>
                          <a:srgbClr val="0070C0"/>
                        </a:solidFill>
                        <a:latin typeface="Cambria Math"/>
                      </a:rPr>
                      <m:t>𝑞</m:t>
                    </m:r>
                  </m:oMath>
                </a14:m>
                <a:r>
                  <a:rPr lang="en-US" sz="2000" dirty="0"/>
                  <a:t>) </a:t>
                </a:r>
              </a:p>
              <a:p>
                <a:pPr marL="0" indent="0">
                  <a:buNone/>
                </a:pPr>
                <a:r>
                  <a:rPr lang="en-US" sz="2000" dirty="0"/>
                  <a:t>		and         y(</a:t>
                </a:r>
                <a14:m>
                  <m:oMath xmlns:m="http://schemas.openxmlformats.org/officeDocument/2006/math">
                    <m:r>
                      <a:rPr lang="en-US" sz="2000" i="1">
                        <a:solidFill>
                          <a:srgbClr val="0070C0"/>
                        </a:solidFill>
                        <a:latin typeface="Cambria Math"/>
                      </a:rPr>
                      <m:t>𝑝</m:t>
                    </m:r>
                  </m:oMath>
                </a14:m>
                <a:r>
                  <a:rPr lang="en-US" sz="2000" dirty="0"/>
                  <a:t>) &gt; y(</a:t>
                </a:r>
                <a14:m>
                  <m:oMath xmlns:m="http://schemas.openxmlformats.org/officeDocument/2006/math">
                    <m:r>
                      <a:rPr lang="en-US" sz="2000" i="1">
                        <a:solidFill>
                          <a:srgbClr val="0070C0"/>
                        </a:solidFill>
                        <a:latin typeface="Cambria Math"/>
                      </a:rPr>
                      <m:t>𝑞</m:t>
                    </m:r>
                  </m:oMath>
                </a14:m>
                <a:r>
                  <a:rPr lang="en-US" sz="2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211763"/>
              </a:xfrm>
              <a:blipFill>
                <a:blip r:embed="rId5"/>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26</a:t>
            </a:fld>
            <a:endParaRPr lang="en-US" dirty="0"/>
          </a:p>
        </p:txBody>
      </p:sp>
      <p:cxnSp>
        <p:nvCxnSpPr>
          <p:cNvPr id="7" name="Straight Connector 6"/>
          <p:cNvCxnSpPr/>
          <p:nvPr/>
        </p:nvCxnSpPr>
        <p:spPr>
          <a:xfrm>
            <a:off x="609600" y="990600"/>
            <a:ext cx="0" cy="5638800"/>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52400" y="6126163"/>
            <a:ext cx="8382000" cy="0"/>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3619500" y="3810000"/>
            <a:ext cx="1" cy="23161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endCxn id="81" idx="3"/>
          </p:cNvCxnSpPr>
          <p:nvPr/>
        </p:nvCxnSpPr>
        <p:spPr>
          <a:xfrm>
            <a:off x="609600" y="3798841"/>
            <a:ext cx="29829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3581400" y="3515112"/>
            <a:ext cx="379786" cy="369332"/>
            <a:chOff x="3581400" y="3515112"/>
            <a:chExt cx="379786" cy="369332"/>
          </a:xfrm>
        </p:grpSpPr>
        <p:sp>
          <p:nvSpPr>
            <p:cNvPr id="81" name="Oval 80"/>
            <p:cNvSpPr/>
            <p:nvPr/>
          </p:nvSpPr>
          <p:spPr>
            <a:xfrm>
              <a:off x="3581400" y="3733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p:cNvSpPr txBox="1"/>
                <p:nvPr/>
              </p:nvSpPr>
              <p:spPr>
                <a:xfrm>
                  <a:off x="3592559" y="3515112"/>
                  <a:ext cx="3686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0070C0"/>
                            </a:solidFill>
                            <a:latin typeface="Cambria Math"/>
                          </a:rPr>
                          <m:t>𝑝</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592559" y="3515112"/>
                  <a:ext cx="368627" cy="369332"/>
                </a:xfrm>
                <a:prstGeom prst="rect">
                  <a:avLst/>
                </a:prstGeom>
                <a:blipFill>
                  <a:blip r:embed="rId6"/>
                  <a:stretch>
                    <a:fillRect b="-6667"/>
                  </a:stretch>
                </a:blipFill>
              </p:spPr>
              <p:txBody>
                <a:bodyPr/>
                <a:lstStyle/>
                <a:p>
                  <a:r>
                    <a:rPr lang="en-US">
                      <a:noFill/>
                    </a:rPr>
                    <a:t> </a:t>
                  </a:r>
                </a:p>
              </p:txBody>
            </p:sp>
          </mc:Fallback>
        </mc:AlternateContent>
      </p:grpSp>
      <p:grpSp>
        <p:nvGrpSpPr>
          <p:cNvPr id="23" name="Group 22"/>
          <p:cNvGrpSpPr/>
          <p:nvPr/>
        </p:nvGrpSpPr>
        <p:grpSpPr>
          <a:xfrm>
            <a:off x="2743200" y="4503476"/>
            <a:ext cx="369588" cy="369332"/>
            <a:chOff x="2743200" y="4503476"/>
            <a:chExt cx="369588" cy="369332"/>
          </a:xfrm>
        </p:grpSpPr>
        <p:sp>
          <p:nvSpPr>
            <p:cNvPr id="42" name="Oval 41"/>
            <p:cNvSpPr/>
            <p:nvPr/>
          </p:nvSpPr>
          <p:spPr>
            <a:xfrm>
              <a:off x="2743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8" name="TextBox 97"/>
                <p:cNvSpPr txBox="1"/>
                <p:nvPr/>
              </p:nvSpPr>
              <p:spPr>
                <a:xfrm>
                  <a:off x="2743200" y="4503476"/>
                  <a:ext cx="36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𝑞</m:t>
                        </m:r>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2743200" y="4503476"/>
                  <a:ext cx="369588" cy="369332"/>
                </a:xfrm>
                <a:prstGeom prst="rect">
                  <a:avLst/>
                </a:prstGeom>
                <a:blipFill>
                  <a:blip r:embed="rId7"/>
                  <a:stretch>
                    <a:fillRect b="-6667"/>
                  </a:stretch>
                </a:blipFill>
              </p:spPr>
              <p:txBody>
                <a:bodyPr/>
                <a:lstStyle/>
                <a:p>
                  <a:r>
                    <a:rPr lang="en-US">
                      <a:noFill/>
                    </a:rPr>
                    <a:t> </a:t>
                  </a:r>
                </a:p>
              </p:txBody>
            </p:sp>
          </mc:Fallback>
        </mc:AlternateContent>
      </p:grpSp>
      <p:grpSp>
        <p:nvGrpSpPr>
          <p:cNvPr id="26" name="Group 25"/>
          <p:cNvGrpSpPr/>
          <p:nvPr/>
        </p:nvGrpSpPr>
        <p:grpSpPr>
          <a:xfrm>
            <a:off x="4476751" y="5192689"/>
            <a:ext cx="369588" cy="369332"/>
            <a:chOff x="4476751" y="5192689"/>
            <a:chExt cx="369588" cy="369332"/>
          </a:xfrm>
        </p:grpSpPr>
        <p:sp>
          <p:nvSpPr>
            <p:cNvPr id="62" name="Oval 61"/>
            <p:cNvSpPr/>
            <p:nvPr/>
          </p:nvSpPr>
          <p:spPr>
            <a:xfrm>
              <a:off x="449580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mc:AlternateContent xmlns:mc="http://schemas.openxmlformats.org/markup-compatibility/2006" xmlns:a14="http://schemas.microsoft.com/office/drawing/2010/main">
          <mc:Choice Requires="a14">
            <p:sp>
              <p:nvSpPr>
                <p:cNvPr id="99" name="TextBox 98"/>
                <p:cNvSpPr txBox="1"/>
                <p:nvPr/>
              </p:nvSpPr>
              <p:spPr>
                <a:xfrm>
                  <a:off x="4476751" y="5192689"/>
                  <a:ext cx="36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𝑞</m:t>
                        </m:r>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4476751" y="5192689"/>
                  <a:ext cx="369588" cy="369332"/>
                </a:xfrm>
                <a:prstGeom prst="rect">
                  <a:avLst/>
                </a:prstGeom>
                <a:blipFill>
                  <a:blip r:embed="rId8"/>
                  <a:stretch>
                    <a:fillRect b="-6667"/>
                  </a:stretch>
                </a:blipFill>
              </p:spPr>
              <p:txBody>
                <a:bodyPr/>
                <a:lstStyle/>
                <a:p>
                  <a:r>
                    <a:rPr lang="en-US">
                      <a:noFill/>
                    </a:rPr>
                    <a:t> </a:t>
                  </a:r>
                </a:p>
              </p:txBody>
            </p:sp>
          </mc:Fallback>
        </mc:AlternateContent>
      </p:grpSp>
      <p:sp>
        <p:nvSpPr>
          <p:cNvPr id="20" name="Rectangle 19"/>
          <p:cNvSpPr/>
          <p:nvPr/>
        </p:nvSpPr>
        <p:spPr>
          <a:xfrm>
            <a:off x="1828800" y="1295400"/>
            <a:ext cx="7620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590800" y="1295400"/>
            <a:ext cx="32766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6576" y="863641"/>
            <a:ext cx="288862" cy="369332"/>
          </a:xfrm>
          <a:prstGeom prst="rect">
            <a:avLst/>
          </a:prstGeom>
          <a:noFill/>
        </p:spPr>
        <p:txBody>
          <a:bodyPr wrap="none" rtlCol="0">
            <a:spAutoFit/>
          </a:bodyPr>
          <a:lstStyle/>
          <a:p>
            <a:r>
              <a:rPr lang="en-US" dirty="0"/>
              <a:t>y</a:t>
            </a:r>
          </a:p>
        </p:txBody>
      </p:sp>
      <p:sp>
        <p:nvSpPr>
          <p:cNvPr id="25" name="TextBox 24"/>
          <p:cNvSpPr txBox="1"/>
          <p:nvPr/>
        </p:nvSpPr>
        <p:spPr>
          <a:xfrm>
            <a:off x="8108322" y="6126162"/>
            <a:ext cx="284052" cy="369332"/>
          </a:xfrm>
          <a:prstGeom prst="rect">
            <a:avLst/>
          </a:prstGeom>
          <a:noFill/>
        </p:spPr>
        <p:txBody>
          <a:bodyPr wrap="none" rtlCol="0">
            <a:spAutoFit/>
          </a:bodyPr>
          <a:lstStyle/>
          <a:p>
            <a:r>
              <a:rPr lang="en-US" dirty="0"/>
              <a:t>x</a:t>
            </a:r>
          </a:p>
        </p:txBody>
      </p:sp>
      <mc:AlternateContent xmlns:mc="http://schemas.openxmlformats.org/markup-compatibility/2006" xmlns:a14="http://schemas.microsoft.com/office/drawing/2010/main">
        <mc:Choice Requires="a14">
          <p:sp>
            <p:nvSpPr>
              <p:cNvPr id="9" name="TextBox 8"/>
              <p:cNvSpPr txBox="1"/>
              <p:nvPr/>
            </p:nvSpPr>
            <p:spPr>
              <a:xfrm>
                <a:off x="0" y="6103411"/>
                <a:ext cx="7344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0" y="6103411"/>
                <a:ext cx="734496" cy="369332"/>
              </a:xfrm>
              <a:prstGeom prst="rect">
                <a:avLst/>
              </a:prstGeom>
              <a:blipFill>
                <a:blip r:embed="rId9"/>
                <a:stretch>
                  <a:fillRect b="-13115"/>
                </a:stretch>
              </a:blipFill>
            </p:spPr>
            <p:txBody>
              <a:bodyPr/>
              <a:lstStyle/>
              <a:p>
                <a:r>
                  <a:rPr lang="en-US">
                    <a:noFill/>
                  </a:rPr>
                  <a:t> </a:t>
                </a:r>
              </a:p>
            </p:txBody>
          </p:sp>
        </mc:Fallback>
      </mc:AlternateContent>
      <p:sp>
        <p:nvSpPr>
          <p:cNvPr id="10" name="Rectangle 9"/>
          <p:cNvSpPr/>
          <p:nvPr/>
        </p:nvSpPr>
        <p:spPr>
          <a:xfrm>
            <a:off x="633948" y="3796040"/>
            <a:ext cx="3009900" cy="2327321"/>
          </a:xfrm>
          <a:prstGeom prst="rect">
            <a:avLst/>
          </a:prstGeom>
          <a:solidFill>
            <a:schemeClr val="tx2">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88682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xit" presetSubtype="8" fill="hold" grpId="0" nodeType="clickEffect">
                                  <p:stCondLst>
                                    <p:cond delay="0"/>
                                  </p:stCondLst>
                                  <p:childTnLst>
                                    <p:animEffect transition="out" filter="wipe(left)">
                                      <p:cBhvr>
                                        <p:cTn id="18" dur="500"/>
                                        <p:tgtEl>
                                          <p:spTgt spid="20"/>
                                        </p:tgtEl>
                                      </p:cBhvr>
                                    </p:animEffect>
                                    <p:set>
                                      <p:cBhvr>
                                        <p:cTn id="19" dur="1" fill="hold">
                                          <p:stCondLst>
                                            <p:cond delay="499"/>
                                          </p:stCondLst>
                                        </p:cTn>
                                        <p:tgtEl>
                                          <p:spTgt spid="20"/>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xit" presetSubtype="8" fill="hold" grpId="0" nodeType="clickEffect">
                                  <p:stCondLst>
                                    <p:cond delay="0"/>
                                  </p:stCondLst>
                                  <p:childTnLst>
                                    <p:animEffect transition="out" filter="wipe(left)">
                                      <p:cBhvr>
                                        <p:cTn id="23" dur="1250"/>
                                        <p:tgtEl>
                                          <p:spTgt spid="24"/>
                                        </p:tgtEl>
                                      </p:cBhvr>
                                    </p:animEffect>
                                    <p:set>
                                      <p:cBhvr>
                                        <p:cTn id="24" dur="1" fill="hold">
                                          <p:stCondLst>
                                            <p:cond delay="1249"/>
                                          </p:stCondLst>
                                        </p:cTn>
                                        <p:tgtEl>
                                          <p:spTgt spid="2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wipe(left)">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wipe(left)">
                                      <p:cBhvr>
                                        <p:cTn id="34" dur="75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97"/>
                                        </p:tgtEl>
                                        <p:attrNameLst>
                                          <p:attrName>style.visibility</p:attrName>
                                        </p:attrNameLst>
                                      </p:cBhvr>
                                      <p:to>
                                        <p:strVal val="visible"/>
                                      </p:to>
                                    </p:set>
                                    <p:animEffect transition="in" filter="wipe(right)">
                                      <p:cBhvr>
                                        <p:cTn id="49" dur="500"/>
                                        <p:tgtEl>
                                          <p:spTgt spid="97"/>
                                        </p:tgtEl>
                                      </p:cBhvr>
                                    </p:animEffect>
                                  </p:childTnLst>
                                </p:cTn>
                              </p:par>
                              <p:par>
                                <p:cTn id="50" presetID="22" presetClass="entr" presetSubtype="1"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up)">
                                      <p:cBhvr>
                                        <p:cTn id="52" dur="500"/>
                                        <p:tgtEl>
                                          <p:spTgt spid="13"/>
                                        </p:tgtEl>
                                      </p:cBhvr>
                                    </p:animEffect>
                                  </p:childTnLst>
                                </p:cTn>
                              </p:par>
                            </p:childTnLst>
                          </p:cTn>
                        </p:par>
                        <p:par>
                          <p:cTn id="53" fill="hold">
                            <p:stCondLst>
                              <p:cond delay="500"/>
                            </p:stCondLst>
                            <p:childTnLst>
                              <p:par>
                                <p:cTn id="54" presetID="14" presetClass="entr" presetSubtype="1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randombar(horizontal)">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23"/>
                                        </p:tgtEl>
                                      </p:cBhvr>
                                    </p:animEffect>
                                    <p:set>
                                      <p:cBhvr>
                                        <p:cTn id="61" dur="1" fill="hold">
                                          <p:stCondLst>
                                            <p:cond delay="499"/>
                                          </p:stCondLst>
                                        </p:cTn>
                                        <p:tgtEl>
                                          <p:spTgt spid="23"/>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20" grpId="0" animBg="1"/>
      <p:bldP spid="24"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The </a:t>
            </a:r>
            <a:r>
              <a:rPr lang="en-US" sz="3200" b="1" dirty="0">
                <a:solidFill>
                  <a:srgbClr val="7030A0"/>
                </a:solidFill>
              </a:rPr>
              <a:t>Non-Dominated </a:t>
            </a:r>
            <a:r>
              <a:rPr lang="en-US" sz="3200" b="1" dirty="0"/>
              <a:t>Points</a:t>
            </a:r>
            <a:br>
              <a:rPr lang="en-US" sz="3200" b="1" dirty="0"/>
            </a:br>
            <a:br>
              <a:rPr lang="en-US" sz="3200" b="1" dirty="0"/>
            </a:b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211763"/>
              </a:xfrm>
            </p:spPr>
            <p:txBody>
              <a:bodyPr/>
              <a:lstStyle/>
              <a:p>
                <a:pPr marL="0" indent="0">
                  <a:buNone/>
                </a:pPr>
                <a:r>
                  <a:rPr lang="en-US" sz="2000" dirty="0"/>
                  <a:t>   Let </a:t>
                </a:r>
                <a14:m>
                  <m:oMath xmlns:m="http://schemas.openxmlformats.org/officeDocument/2006/math">
                    <m:r>
                      <a:rPr lang="en-US" sz="2000" b="0" i="1" smtClean="0">
                        <a:solidFill>
                          <a:srgbClr val="0070C0"/>
                        </a:solidFill>
                        <a:latin typeface="Cambria Math"/>
                      </a:rPr>
                      <m:t>𝑃</m:t>
                    </m:r>
                  </m:oMath>
                </a14:m>
                <a:r>
                  <a:rPr lang="en-US" sz="2000" dirty="0"/>
                  <a:t> be a set of </a:t>
                </a:r>
                <a14:m>
                  <m:oMath xmlns:m="http://schemas.openxmlformats.org/officeDocument/2006/math">
                    <m:r>
                      <a:rPr lang="en-US" sz="2000" b="0" i="1" smtClean="0">
                        <a:solidFill>
                          <a:srgbClr val="0070C0"/>
                        </a:solidFill>
                        <a:latin typeface="Cambria Math"/>
                      </a:rPr>
                      <m:t>𝑛</m:t>
                    </m:r>
                  </m:oMath>
                </a14:m>
                <a:r>
                  <a:rPr lang="en-US" sz="2000" dirty="0"/>
                  <a:t> points in x-y plane.</a:t>
                </a:r>
              </a:p>
              <a:p>
                <a:pPr marL="0" indent="0">
                  <a:buNone/>
                </a:pPr>
                <a:r>
                  <a:rPr lang="en-US" sz="2000" dirty="0"/>
                  <a:t>  </a:t>
                </a:r>
                <a:r>
                  <a:rPr lang="en-US" sz="2000" b="1" dirty="0">
                    <a:solidFill>
                      <a:srgbClr val="C00000"/>
                    </a:solidFill>
                  </a:rPr>
                  <a:t>Definition</a:t>
                </a:r>
                <a:r>
                  <a:rPr lang="en-US" sz="2000" dirty="0"/>
                  <a:t>: point </a:t>
                </a:r>
                <a14:m>
                  <m:oMath xmlns:m="http://schemas.openxmlformats.org/officeDocument/2006/math">
                    <m:r>
                      <a:rPr lang="en-US" sz="2000" b="0" i="1" smtClean="0">
                        <a:solidFill>
                          <a:srgbClr val="0070C0"/>
                        </a:solidFill>
                        <a:latin typeface="Cambria Math"/>
                      </a:rPr>
                      <m:t>𝑞</m:t>
                    </m:r>
                    <m:r>
                      <a:rPr lang="en-US" sz="2000" b="0" i="1" smtClean="0">
                        <a:solidFill>
                          <a:srgbClr val="0070C0"/>
                        </a:solidFill>
                        <a:latin typeface="Cambria Math"/>
                      </a:rPr>
                      <m:t>∈</m:t>
                    </m:r>
                    <m:r>
                      <a:rPr lang="en-US" sz="2000" b="0" i="1" smtClean="0">
                        <a:solidFill>
                          <a:srgbClr val="0070C0"/>
                        </a:solidFill>
                        <a:latin typeface="Cambria Math"/>
                      </a:rPr>
                      <m:t>𝑃</m:t>
                    </m:r>
                  </m:oMath>
                </a14:m>
                <a:r>
                  <a:rPr lang="en-US" sz="2000" dirty="0"/>
                  <a:t> is said to be  a </a:t>
                </a:r>
                <a:r>
                  <a:rPr lang="en-US" sz="2000" b="1" dirty="0">
                    <a:solidFill>
                      <a:srgbClr val="7030A0"/>
                    </a:solidFill>
                  </a:rPr>
                  <a:t>non-dominated</a:t>
                </a:r>
                <a:r>
                  <a:rPr lang="en-US" sz="2000" dirty="0"/>
                  <a:t> point if </a:t>
                </a:r>
              </a:p>
              <a:p>
                <a:pPr marL="0" indent="0">
                  <a:buNone/>
                </a:pPr>
                <a:r>
                  <a:rPr lang="en-US" sz="2000" dirty="0"/>
                  <a:t>                       there is no point </a:t>
                </a:r>
                <a14:m>
                  <m:oMath xmlns:m="http://schemas.openxmlformats.org/officeDocument/2006/math">
                    <m:r>
                      <a:rPr lang="en-US" sz="2000" i="1">
                        <a:solidFill>
                          <a:srgbClr val="0070C0"/>
                        </a:solidFill>
                        <a:latin typeface="Cambria Math"/>
                      </a:rPr>
                      <m:t>𝑝</m:t>
                    </m:r>
                    <m:r>
                      <a:rPr lang="en-US" sz="2000" b="0" i="1" smtClean="0">
                        <a:solidFill>
                          <a:srgbClr val="0070C0"/>
                        </a:solidFill>
                        <a:latin typeface="Cambria Math"/>
                      </a:rPr>
                      <m:t>∈</m:t>
                    </m:r>
                    <m:r>
                      <a:rPr lang="en-US" sz="2000" b="0" i="1" smtClean="0">
                        <a:solidFill>
                          <a:srgbClr val="0070C0"/>
                        </a:solidFill>
                        <a:latin typeface="Cambria Math"/>
                      </a:rPr>
                      <m:t>𝑃</m:t>
                    </m:r>
                  </m:oMath>
                </a14:m>
                <a:r>
                  <a:rPr lang="en-US" sz="2000" dirty="0"/>
                  <a:t> such that</a:t>
                </a:r>
              </a:p>
              <a:p>
                <a:pPr marL="0" indent="0">
                  <a:buNone/>
                </a:pPr>
                <a:r>
                  <a:rPr lang="en-US" sz="2000" dirty="0"/>
                  <a:t>			x(</a:t>
                </a:r>
                <a14:m>
                  <m:oMath xmlns:m="http://schemas.openxmlformats.org/officeDocument/2006/math">
                    <m:r>
                      <a:rPr lang="en-US" sz="2000" i="1">
                        <a:solidFill>
                          <a:srgbClr val="0070C0"/>
                        </a:solidFill>
                        <a:latin typeface="Cambria Math"/>
                      </a:rPr>
                      <m:t>𝑝</m:t>
                    </m:r>
                  </m:oMath>
                </a14:m>
                <a:r>
                  <a:rPr lang="en-US" sz="2000" dirty="0"/>
                  <a:t>) &gt; x(</a:t>
                </a:r>
                <a14:m>
                  <m:oMath xmlns:m="http://schemas.openxmlformats.org/officeDocument/2006/math">
                    <m:r>
                      <a:rPr lang="en-US" sz="2000" b="0" i="1" smtClean="0">
                        <a:solidFill>
                          <a:srgbClr val="0070C0"/>
                        </a:solidFill>
                        <a:latin typeface="Cambria Math"/>
                      </a:rPr>
                      <m:t>𝑞</m:t>
                    </m:r>
                  </m:oMath>
                </a14:m>
                <a:r>
                  <a:rPr lang="en-US" sz="2000" dirty="0"/>
                  <a:t>) </a:t>
                </a:r>
              </a:p>
              <a:p>
                <a:pPr marL="0" indent="0">
                  <a:buNone/>
                </a:pPr>
                <a:r>
                  <a:rPr lang="en-US" sz="2000" dirty="0"/>
                  <a:t>		and         y(</a:t>
                </a:r>
                <a14:m>
                  <m:oMath xmlns:m="http://schemas.openxmlformats.org/officeDocument/2006/math">
                    <m:r>
                      <a:rPr lang="en-US" sz="2000" i="1">
                        <a:solidFill>
                          <a:srgbClr val="0070C0"/>
                        </a:solidFill>
                        <a:latin typeface="Cambria Math"/>
                      </a:rPr>
                      <m:t>𝑝</m:t>
                    </m:r>
                  </m:oMath>
                </a14:m>
                <a:r>
                  <a:rPr lang="en-US" sz="2000" dirty="0"/>
                  <a:t>) &gt; y(</a:t>
                </a:r>
                <a14:m>
                  <m:oMath xmlns:m="http://schemas.openxmlformats.org/officeDocument/2006/math">
                    <m:r>
                      <a:rPr lang="en-US" sz="2000" i="1">
                        <a:solidFill>
                          <a:srgbClr val="0070C0"/>
                        </a:solidFill>
                        <a:latin typeface="Cambria Math"/>
                      </a:rPr>
                      <m:t>𝑞</m:t>
                    </m:r>
                  </m:oMath>
                </a14:m>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dirty="0">
                    <a:solidFill>
                      <a:srgbClr val="C00000"/>
                    </a:solidFill>
                  </a:rPr>
                  <a:t>Problem</a:t>
                </a:r>
                <a:r>
                  <a:rPr lang="en-US" sz="2000" dirty="0"/>
                  <a:t>: Design an efficient algorithm to compute all non-dominated points </a:t>
                </a:r>
              </a:p>
              <a:p>
                <a:pPr marL="0" indent="0">
                  <a:buNone/>
                </a:pPr>
                <a:r>
                  <a:rPr lang="en-US" sz="2000" dirty="0"/>
                  <a:t>of set </a:t>
                </a:r>
                <a14:m>
                  <m:oMath xmlns:m="http://schemas.openxmlformats.org/officeDocument/2006/math">
                    <m:r>
                      <a:rPr lang="en-US" sz="2000" i="1">
                        <a:solidFill>
                          <a:srgbClr val="0070C0"/>
                        </a:solidFill>
                        <a:latin typeface="Cambria Math"/>
                      </a:rPr>
                      <m:t>𝑃</m:t>
                    </m:r>
                  </m:oMath>
                </a14:m>
                <a:r>
                  <a:rPr lang="en-US" sz="2000" dirty="0"/>
                  <a:t>. </a:t>
                </a:r>
              </a:p>
              <a:p>
                <a:pPr marL="0" indent="0">
                  <a:buNone/>
                </a:pPr>
                <a:endParaRPr lang="en-US" sz="2000" dirty="0"/>
              </a:p>
              <a:p>
                <a:pPr marL="0" indent="0">
                  <a:buNone/>
                </a:pPr>
                <a:r>
                  <a:rPr lang="en-US" sz="2000" b="1" dirty="0">
                    <a:solidFill>
                      <a:schemeClr val="accent6">
                        <a:lumMod val="50000"/>
                      </a:schemeClr>
                    </a:solidFill>
                  </a:rPr>
                  <a:t>Assumption</a:t>
                </a:r>
                <a:r>
                  <a:rPr lang="en-US" sz="2000" dirty="0"/>
                  <a:t>: No 2 points have the same x-coordinates or y-coordinates.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211763"/>
              </a:xfrm>
              <a:blipFill>
                <a:blip r:embed="rId5"/>
                <a:stretch>
                  <a:fillRect l="-772" t="-73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27</a:t>
            </a:fld>
            <a:endParaRPr lang="en-US"/>
          </a:p>
        </p:txBody>
      </p:sp>
      <p:sp>
        <p:nvSpPr>
          <p:cNvPr id="15" name="Rectangle 14"/>
          <p:cNvSpPr/>
          <p:nvPr/>
        </p:nvSpPr>
        <p:spPr>
          <a:xfrm>
            <a:off x="1828800" y="1295400"/>
            <a:ext cx="25146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419600" y="1295400"/>
            <a:ext cx="27432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24000" y="3810000"/>
            <a:ext cx="30480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572000" y="3886200"/>
            <a:ext cx="39624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905000" y="5029200"/>
            <a:ext cx="4246536"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151536" y="4999722"/>
            <a:ext cx="39624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0234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000"/>
                                        <p:tgtEl>
                                          <p:spTgt spid="15"/>
                                        </p:tgtEl>
                                      </p:cBhvr>
                                    </p:animEffect>
                                    <p:set>
                                      <p:cBhvr>
                                        <p:cTn id="17" dur="1" fill="hold">
                                          <p:stCondLst>
                                            <p:cond delay="999"/>
                                          </p:stCondLst>
                                        </p:cTn>
                                        <p:tgtEl>
                                          <p:spTgt spid="1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1000"/>
                                        <p:tgtEl>
                                          <p:spTgt spid="16"/>
                                        </p:tgtEl>
                                      </p:cBhvr>
                                    </p:animEffect>
                                    <p:set>
                                      <p:cBhvr>
                                        <p:cTn id="22" dur="1" fill="hold">
                                          <p:stCondLst>
                                            <p:cond delay="999"/>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10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8" fill="hold" grpId="0" nodeType="clickEffect">
                                  <p:stCondLst>
                                    <p:cond delay="0"/>
                                  </p:stCondLst>
                                  <p:childTnLst>
                                    <p:animEffect transition="out" filter="wipe(left)">
                                      <p:cBhvr>
                                        <p:cTn id="46" dur="1000"/>
                                        <p:tgtEl>
                                          <p:spTgt spid="17"/>
                                        </p:tgtEl>
                                      </p:cBhvr>
                                    </p:animEffect>
                                    <p:set>
                                      <p:cBhvr>
                                        <p:cTn id="47" dur="1" fill="hold">
                                          <p:stCondLst>
                                            <p:cond delay="999"/>
                                          </p:stCondLst>
                                        </p:cTn>
                                        <p:tgtEl>
                                          <p:spTgt spid="1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xit" presetSubtype="8" fill="hold" grpId="0" nodeType="clickEffect">
                                  <p:stCondLst>
                                    <p:cond delay="0"/>
                                  </p:stCondLst>
                                  <p:childTnLst>
                                    <p:animEffect transition="out" filter="wipe(left)">
                                      <p:cBhvr>
                                        <p:cTn id="51" dur="1000"/>
                                        <p:tgtEl>
                                          <p:spTgt spid="18"/>
                                        </p:tgtEl>
                                      </p:cBhvr>
                                    </p:animEffect>
                                    <p:set>
                                      <p:cBhvr>
                                        <p:cTn id="52" dur="1" fill="hold">
                                          <p:stCondLst>
                                            <p:cond delay="999"/>
                                          </p:stCondLst>
                                        </p:cTn>
                                        <p:tgtEl>
                                          <p:spTgt spid="1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8" fill="hold" grpId="0" nodeType="clickEffect">
                                  <p:stCondLst>
                                    <p:cond delay="0"/>
                                  </p:stCondLst>
                                  <p:childTnLst>
                                    <p:animEffect transition="out" filter="wipe(left)">
                                      <p:cBhvr>
                                        <p:cTn id="66" dur="1000"/>
                                        <p:tgtEl>
                                          <p:spTgt spid="19"/>
                                        </p:tgtEl>
                                      </p:cBhvr>
                                    </p:animEffect>
                                    <p:set>
                                      <p:cBhvr>
                                        <p:cTn id="67" dur="1" fill="hold">
                                          <p:stCondLst>
                                            <p:cond delay="999"/>
                                          </p:stCondLst>
                                        </p:cTn>
                                        <p:tgtEl>
                                          <p:spTgt spid="1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xit" presetSubtype="8" fill="hold" grpId="0" nodeType="clickEffect">
                                  <p:stCondLst>
                                    <p:cond delay="0"/>
                                  </p:stCondLst>
                                  <p:childTnLst>
                                    <p:animEffect transition="out" filter="wipe(left)">
                                      <p:cBhvr>
                                        <p:cTn id="71" dur="1000"/>
                                        <p:tgtEl>
                                          <p:spTgt spid="20"/>
                                        </p:tgtEl>
                                      </p:cBhvr>
                                    </p:animEffect>
                                    <p:set>
                                      <p:cBhvr>
                                        <p:cTn id="72" dur="1" fill="hold">
                                          <p:stCondLst>
                                            <p:cond delay="9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 grpId="0" animBg="1"/>
      <p:bldP spid="16" grpId="0" animBg="1"/>
      <p:bldP spid="17" grpId="0" animBg="1"/>
      <p:bldP spid="18" grpId="0" animBg="1"/>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The </a:t>
            </a:r>
            <a:r>
              <a:rPr lang="en-US" sz="3200" b="1" dirty="0">
                <a:solidFill>
                  <a:srgbClr val="7030A0"/>
                </a:solidFill>
              </a:rPr>
              <a:t>Non-Dominated </a:t>
            </a:r>
            <a:r>
              <a:rPr lang="en-US" sz="3200" b="1" dirty="0"/>
              <a:t>Points</a:t>
            </a:r>
            <a:br>
              <a:rPr lang="en-US" sz="3200" b="1" dirty="0"/>
            </a:br>
            <a:br>
              <a:rPr lang="en-US" sz="3200" b="1" dirty="0"/>
            </a:br>
            <a:endParaRPr lang="en-US" sz="3200" dirty="0"/>
          </a:p>
        </p:txBody>
      </p:sp>
      <p:sp>
        <p:nvSpPr>
          <p:cNvPr id="3" name="Content Placeholder 2"/>
          <p:cNvSpPr>
            <a:spLocks noGrp="1"/>
          </p:cNvSpPr>
          <p:nvPr>
            <p:ph idx="1"/>
          </p:nvPr>
        </p:nvSpPr>
        <p:spPr>
          <a:xfrm>
            <a:off x="457200" y="914400"/>
            <a:ext cx="8229600" cy="5211763"/>
          </a:xfrm>
        </p:spPr>
        <p:txBody>
          <a:bodyPr/>
          <a:lstStyle/>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28</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8862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3246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6002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0480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752600" y="144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9436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2590800" y="4800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4478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60198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2590800" y="198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35052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8458200" y="548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3152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81534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7620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39624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64008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66700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30480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5715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58674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657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191000" y="5105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733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2" name="Straight Connector 91"/>
          <p:cNvCxnSpPr/>
          <p:nvPr/>
        </p:nvCxnSpPr>
        <p:spPr>
          <a:xfrm>
            <a:off x="609600" y="990600"/>
            <a:ext cx="0" cy="5638800"/>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152400" y="6123589"/>
            <a:ext cx="8534400" cy="2574"/>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26576" y="863641"/>
            <a:ext cx="288862" cy="369332"/>
          </a:xfrm>
          <a:prstGeom prst="rect">
            <a:avLst/>
          </a:prstGeom>
          <a:noFill/>
        </p:spPr>
        <p:txBody>
          <a:bodyPr wrap="none" rtlCol="0">
            <a:spAutoFit/>
          </a:bodyPr>
          <a:lstStyle/>
          <a:p>
            <a:r>
              <a:rPr lang="en-US" dirty="0"/>
              <a:t>y</a:t>
            </a:r>
          </a:p>
        </p:txBody>
      </p:sp>
      <p:sp>
        <p:nvSpPr>
          <p:cNvPr id="95" name="TextBox 94"/>
          <p:cNvSpPr txBox="1"/>
          <p:nvPr/>
        </p:nvSpPr>
        <p:spPr>
          <a:xfrm>
            <a:off x="8108322" y="6126162"/>
            <a:ext cx="284052" cy="369332"/>
          </a:xfrm>
          <a:prstGeom prst="rect">
            <a:avLst/>
          </a:prstGeom>
          <a:noFill/>
        </p:spPr>
        <p:txBody>
          <a:bodyPr wrap="none" rtlCol="0">
            <a:spAutoFit/>
          </a:bodyPr>
          <a:lstStyle/>
          <a:p>
            <a:r>
              <a:rPr lang="en-US" dirty="0"/>
              <a:t>x</a:t>
            </a:r>
          </a:p>
        </p:txBody>
      </p:sp>
      <mc:AlternateContent xmlns:mc="http://schemas.openxmlformats.org/markup-compatibility/2006" xmlns:a14="http://schemas.microsoft.com/office/drawing/2010/main">
        <mc:Choice Requires="a14">
          <p:sp>
            <p:nvSpPr>
              <p:cNvPr id="96" name="TextBox 95"/>
              <p:cNvSpPr txBox="1"/>
              <p:nvPr/>
            </p:nvSpPr>
            <p:spPr>
              <a:xfrm>
                <a:off x="0" y="6103411"/>
                <a:ext cx="7344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m:t>
                      </m:r>
                    </m:oMath>
                  </m:oMathPara>
                </a14:m>
                <a:endParaRPr lang="en-US" dirty="0"/>
              </a:p>
            </p:txBody>
          </p:sp>
        </mc:Choice>
        <mc:Fallback xmlns="">
          <p:sp>
            <p:nvSpPr>
              <p:cNvPr id="96" name="TextBox 95"/>
              <p:cNvSpPr txBox="1">
                <a:spLocks noRot="1" noChangeAspect="1" noMove="1" noResize="1" noEditPoints="1" noAdjustHandles="1" noChangeArrowheads="1" noChangeShapeType="1" noTextEdit="1"/>
              </p:cNvSpPr>
              <p:nvPr/>
            </p:nvSpPr>
            <p:spPr>
              <a:xfrm>
                <a:off x="0" y="6103411"/>
                <a:ext cx="734496" cy="369332"/>
              </a:xfrm>
              <a:prstGeom prst="rect">
                <a:avLst/>
              </a:prstGeom>
              <a:blipFill>
                <a:blip r:embed="rId5"/>
                <a:stretch>
                  <a:fillRect b="-13115"/>
                </a:stretch>
              </a:blipFill>
            </p:spPr>
            <p:txBody>
              <a:bodyPr/>
              <a:lstStyle/>
              <a:p>
                <a:r>
                  <a:rPr lang="en-US">
                    <a:noFill/>
                  </a:rPr>
                  <a:t> </a:t>
                </a:r>
              </a:p>
            </p:txBody>
          </p:sp>
        </mc:Fallback>
      </mc:AlternateContent>
      <p:sp>
        <p:nvSpPr>
          <p:cNvPr id="5" name="Oval 4"/>
          <p:cNvSpPr/>
          <p:nvPr/>
        </p:nvSpPr>
        <p:spPr>
          <a:xfrm>
            <a:off x="3238500" y="2857499"/>
            <a:ext cx="152400" cy="1524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p:nvPr/>
        </p:nvCxnSpPr>
        <p:spPr>
          <a:xfrm>
            <a:off x="3302144" y="2950787"/>
            <a:ext cx="5578" cy="317280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609600" y="2942202"/>
            <a:ext cx="2667000" cy="1748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609600" y="2557623"/>
            <a:ext cx="3048000" cy="935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3683144" y="2595380"/>
            <a:ext cx="9767" cy="3508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TextBox 111"/>
              <p:cNvSpPr txBox="1"/>
              <p:nvPr/>
            </p:nvSpPr>
            <p:spPr>
              <a:xfrm>
                <a:off x="3042055" y="2915711"/>
                <a:ext cx="36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𝑞</m:t>
                      </m:r>
                    </m:oMath>
                  </m:oMathPara>
                </a14:m>
                <a:endParaRPr lang="en-US" dirty="0"/>
              </a:p>
            </p:txBody>
          </p:sp>
        </mc:Choice>
        <mc:Fallback xmlns="">
          <p:sp>
            <p:nvSpPr>
              <p:cNvPr id="112" name="TextBox 111"/>
              <p:cNvSpPr txBox="1">
                <a:spLocks noRot="1" noChangeAspect="1" noMove="1" noResize="1" noEditPoints="1" noAdjustHandles="1" noChangeArrowheads="1" noChangeShapeType="1" noTextEdit="1"/>
              </p:cNvSpPr>
              <p:nvPr/>
            </p:nvSpPr>
            <p:spPr>
              <a:xfrm>
                <a:off x="3042055" y="2915711"/>
                <a:ext cx="369588" cy="369332"/>
              </a:xfrm>
              <a:prstGeom prst="rect">
                <a:avLst/>
              </a:prstGeom>
              <a:blipFill>
                <a:blip r:embed="rId6"/>
                <a:stretch>
                  <a:fillRect b="-6557"/>
                </a:stretch>
              </a:blipFill>
            </p:spPr>
            <p:txBody>
              <a:bodyPr/>
              <a:lstStyle/>
              <a:p>
                <a:r>
                  <a:rPr lang="en-US">
                    <a:noFill/>
                  </a:rPr>
                  <a:t> </a:t>
                </a:r>
              </a:p>
            </p:txBody>
          </p:sp>
        </mc:Fallback>
      </mc:AlternateContent>
      <p:sp>
        <p:nvSpPr>
          <p:cNvPr id="113" name="Oval 112"/>
          <p:cNvSpPr/>
          <p:nvPr/>
        </p:nvSpPr>
        <p:spPr>
          <a:xfrm>
            <a:off x="7277100" y="3531923"/>
            <a:ext cx="152400" cy="1524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4" name="TextBox 113"/>
              <p:cNvSpPr txBox="1"/>
              <p:nvPr/>
            </p:nvSpPr>
            <p:spPr>
              <a:xfrm>
                <a:off x="7086600" y="3581400"/>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𝑝</m:t>
                      </m:r>
                    </m:oMath>
                  </m:oMathPara>
                </a14:m>
                <a:endParaRPr lang="en-US" dirty="0"/>
              </a:p>
            </p:txBody>
          </p:sp>
        </mc:Choice>
        <mc:Fallback xmlns="">
          <p:sp>
            <p:nvSpPr>
              <p:cNvPr id="114" name="TextBox 113"/>
              <p:cNvSpPr txBox="1">
                <a:spLocks noRot="1" noChangeAspect="1" noMove="1" noResize="1" noEditPoints="1" noAdjustHandles="1" noChangeArrowheads="1" noChangeShapeType="1" noTextEdit="1"/>
              </p:cNvSpPr>
              <p:nvPr/>
            </p:nvSpPr>
            <p:spPr>
              <a:xfrm>
                <a:off x="7086600" y="3581400"/>
                <a:ext cx="368626" cy="369332"/>
              </a:xfrm>
              <a:prstGeom prst="rect">
                <a:avLst/>
              </a:prstGeom>
              <a:blipFill>
                <a:blip r:embed="rId7"/>
                <a:stretch>
                  <a:fillRect b="-6667"/>
                </a:stretch>
              </a:blipFill>
            </p:spPr>
            <p:txBody>
              <a:bodyPr/>
              <a:lstStyle/>
              <a:p>
                <a:r>
                  <a:rPr lang="en-US">
                    <a:noFill/>
                  </a:rPr>
                  <a:t> </a:t>
                </a:r>
              </a:p>
            </p:txBody>
          </p:sp>
        </mc:Fallback>
      </mc:AlternateContent>
      <p:cxnSp>
        <p:nvCxnSpPr>
          <p:cNvPr id="115" name="Straight Connector 114"/>
          <p:cNvCxnSpPr/>
          <p:nvPr/>
        </p:nvCxnSpPr>
        <p:spPr>
          <a:xfrm flipV="1">
            <a:off x="609599" y="3608909"/>
            <a:ext cx="6705601" cy="2196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7352819" y="3638543"/>
            <a:ext cx="26025" cy="248504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33948" y="2948214"/>
            <a:ext cx="2668196" cy="3175148"/>
          </a:xfrm>
          <a:prstGeom prst="rect">
            <a:avLst/>
          </a:prstGeom>
          <a:solidFill>
            <a:schemeClr val="tx2">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09599" y="2557622"/>
            <a:ext cx="3066350" cy="3598703"/>
          </a:xfrm>
          <a:prstGeom prst="rect">
            <a:avLst/>
          </a:prstGeom>
          <a:solidFill>
            <a:schemeClr val="tx2">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627950" y="3622270"/>
            <a:ext cx="6724869" cy="2471157"/>
          </a:xfrm>
          <a:prstGeom prst="rect">
            <a:avLst/>
          </a:prstGeom>
          <a:solidFill>
            <a:schemeClr val="tx2">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0521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2"/>
                                        </p:tgtEl>
                                        <p:attrNameLst>
                                          <p:attrName>style.visibility</p:attrName>
                                        </p:attrNameLst>
                                      </p:cBhvr>
                                      <p:to>
                                        <p:strVal val="visible"/>
                                      </p:to>
                                    </p:set>
                                    <p:animEffect transition="in" filter="fade">
                                      <p:cBhvr>
                                        <p:cTn id="10" dur="500"/>
                                        <p:tgtEl>
                                          <p:spTgt spid="1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animEffect transition="in" filter="wipe(right)">
                                      <p:cBhvr>
                                        <p:cTn id="15" dur="500"/>
                                        <p:tgtEl>
                                          <p:spTgt spid="109"/>
                                        </p:tgtEl>
                                      </p:cBhvr>
                                    </p:animEffect>
                                  </p:childTnLst>
                                </p:cTn>
                              </p:par>
                              <p:par>
                                <p:cTn id="16" presetID="22" presetClass="entr" presetSubtype="1" fill="hold" nodeType="with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wipe(up)">
                                      <p:cBhvr>
                                        <p:cTn id="18" dur="500"/>
                                        <p:tgtEl>
                                          <p:spTgt spid="108"/>
                                        </p:tgtEl>
                                      </p:cBhvr>
                                    </p:animEffect>
                                  </p:childTnLst>
                                </p:cTn>
                              </p:par>
                            </p:childTnLst>
                          </p:cTn>
                        </p:par>
                        <p:par>
                          <p:cTn id="19" fill="hold">
                            <p:stCondLst>
                              <p:cond delay="500"/>
                            </p:stCondLst>
                            <p:childTnLst>
                              <p:par>
                                <p:cTn id="20" presetID="14" presetClass="entr" presetSubtype="10" fill="hold" grpId="0" nodeType="after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randombar(horizontal)">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wipe(right)">
                                      <p:cBhvr>
                                        <p:cTn id="27" dur="500"/>
                                        <p:tgtEl>
                                          <p:spTgt spid="110"/>
                                        </p:tgtEl>
                                      </p:cBhvr>
                                    </p:animEffect>
                                  </p:childTnLst>
                                </p:cTn>
                              </p:par>
                              <p:par>
                                <p:cTn id="28" presetID="22" presetClass="entr" presetSubtype="1" fill="hold" nodeType="withEffect">
                                  <p:stCondLst>
                                    <p:cond delay="0"/>
                                  </p:stCondLst>
                                  <p:childTnLst>
                                    <p:set>
                                      <p:cBhvr>
                                        <p:cTn id="29" dur="1" fill="hold">
                                          <p:stCondLst>
                                            <p:cond delay="0"/>
                                          </p:stCondLst>
                                        </p:cTn>
                                        <p:tgtEl>
                                          <p:spTgt spid="111"/>
                                        </p:tgtEl>
                                        <p:attrNameLst>
                                          <p:attrName>style.visibility</p:attrName>
                                        </p:attrNameLst>
                                      </p:cBhvr>
                                      <p:to>
                                        <p:strVal val="visible"/>
                                      </p:to>
                                    </p:set>
                                    <p:animEffect transition="in" filter="wipe(up)">
                                      <p:cBhvr>
                                        <p:cTn id="30" dur="500"/>
                                        <p:tgtEl>
                                          <p:spTgt spid="111"/>
                                        </p:tgtEl>
                                      </p:cBhvr>
                                    </p:animEffect>
                                  </p:childTnLst>
                                </p:cTn>
                              </p:par>
                            </p:childTnLst>
                          </p:cTn>
                        </p:par>
                        <p:par>
                          <p:cTn id="31" fill="hold">
                            <p:stCondLst>
                              <p:cond delay="500"/>
                            </p:stCondLst>
                            <p:childTnLst>
                              <p:par>
                                <p:cTn id="32" presetID="14" presetClass="entr" presetSubtype="10" fill="hold" grpId="0" nodeType="after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randombar(horizontal)">
                                      <p:cBhvr>
                                        <p:cTn id="34" dur="500"/>
                                        <p:tgtEl>
                                          <p:spTgt spid="7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13"/>
                                        </p:tgtEl>
                                        <p:attrNameLst>
                                          <p:attrName>style.visibility</p:attrName>
                                        </p:attrNameLst>
                                      </p:cBhvr>
                                      <p:to>
                                        <p:strVal val="visible"/>
                                      </p:to>
                                    </p:set>
                                    <p:animEffect transition="in" filter="wipe(down)">
                                      <p:cBhvr>
                                        <p:cTn id="39" dur="500"/>
                                        <p:tgtEl>
                                          <p:spTgt spid="1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fade">
                                      <p:cBhvr>
                                        <p:cTn id="42" dur="500"/>
                                        <p:tgtEl>
                                          <p:spTgt spid="1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wipe(right)">
                                      <p:cBhvr>
                                        <p:cTn id="47" dur="500"/>
                                        <p:tgtEl>
                                          <p:spTgt spid="115"/>
                                        </p:tgtEl>
                                      </p:cBhvr>
                                    </p:animEffect>
                                  </p:childTnLst>
                                </p:cTn>
                              </p:par>
                              <p:par>
                                <p:cTn id="48" presetID="22" presetClass="entr" presetSubtype="1" fill="hold" nodeType="withEffect">
                                  <p:stCondLst>
                                    <p:cond delay="0"/>
                                  </p:stCondLst>
                                  <p:childTnLst>
                                    <p:set>
                                      <p:cBhvr>
                                        <p:cTn id="49" dur="1" fill="hold">
                                          <p:stCondLst>
                                            <p:cond delay="0"/>
                                          </p:stCondLst>
                                        </p:cTn>
                                        <p:tgtEl>
                                          <p:spTgt spid="116"/>
                                        </p:tgtEl>
                                        <p:attrNameLst>
                                          <p:attrName>style.visibility</p:attrName>
                                        </p:attrNameLst>
                                      </p:cBhvr>
                                      <p:to>
                                        <p:strVal val="visible"/>
                                      </p:to>
                                    </p:set>
                                    <p:animEffect transition="in" filter="wipe(up)">
                                      <p:cBhvr>
                                        <p:cTn id="50" dur="500"/>
                                        <p:tgtEl>
                                          <p:spTgt spid="116"/>
                                        </p:tgtEl>
                                      </p:cBhvr>
                                    </p:animEffect>
                                  </p:childTnLst>
                                </p:cTn>
                              </p:par>
                            </p:childTnLst>
                          </p:cTn>
                        </p:par>
                        <p:par>
                          <p:cTn id="51" fill="hold">
                            <p:stCondLst>
                              <p:cond delay="500"/>
                            </p:stCondLst>
                            <p:childTnLst>
                              <p:par>
                                <p:cTn id="52" presetID="14" presetClass="entr" presetSubtype="10" fill="hold" grpId="0" nodeType="afterEffect">
                                  <p:stCondLst>
                                    <p:cond delay="0"/>
                                  </p:stCondLst>
                                  <p:childTnLst>
                                    <p:set>
                                      <p:cBhvr>
                                        <p:cTn id="53" dur="1" fill="hold">
                                          <p:stCondLst>
                                            <p:cond delay="0"/>
                                          </p:stCondLst>
                                        </p:cTn>
                                        <p:tgtEl>
                                          <p:spTgt spid="72"/>
                                        </p:tgtEl>
                                        <p:attrNameLst>
                                          <p:attrName>style.visibility</p:attrName>
                                        </p:attrNameLst>
                                      </p:cBhvr>
                                      <p:to>
                                        <p:strVal val="visible"/>
                                      </p:to>
                                    </p:set>
                                    <p:animEffect transition="in" filter="randombar(horizontal)">
                                      <p:cBhvr>
                                        <p:cTn id="5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2" grpId="0"/>
      <p:bldP spid="113" grpId="0" animBg="1"/>
      <p:bldP spid="114" grpId="0"/>
      <p:bldP spid="70" grpId="0" animBg="1"/>
      <p:bldP spid="71" grpId="0" animBg="1"/>
      <p:bldP spid="7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The </a:t>
            </a:r>
            <a:r>
              <a:rPr lang="en-US" sz="3200" b="1" dirty="0">
                <a:solidFill>
                  <a:srgbClr val="7030A0"/>
                </a:solidFill>
              </a:rPr>
              <a:t>Non-Dominated </a:t>
            </a:r>
            <a:r>
              <a:rPr lang="en-US" sz="3200" b="1" dirty="0"/>
              <a:t>Points</a:t>
            </a:r>
            <a:br>
              <a:rPr lang="en-US" sz="3200" b="1" dirty="0"/>
            </a:br>
            <a:br>
              <a:rPr lang="en-US" sz="3200" b="1" dirty="0"/>
            </a:br>
            <a:endParaRPr lang="en-US" sz="3200" dirty="0"/>
          </a:p>
        </p:txBody>
      </p:sp>
      <p:sp>
        <p:nvSpPr>
          <p:cNvPr id="3" name="Content Placeholder 2"/>
          <p:cNvSpPr>
            <a:spLocks noGrp="1"/>
          </p:cNvSpPr>
          <p:nvPr>
            <p:ph idx="1"/>
          </p:nvPr>
        </p:nvSpPr>
        <p:spPr>
          <a:xfrm>
            <a:off x="457200" y="914400"/>
            <a:ext cx="8229600" cy="5211763"/>
          </a:xfrm>
        </p:spPr>
        <p:txBody>
          <a:bodyPr/>
          <a:lstStyle/>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29</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8862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3246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6002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752600" y="144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9436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2590800" y="4800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4478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60198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2590800" y="198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35052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8458200" y="548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3152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81534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7620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8" name="Oval 77"/>
          <p:cNvSpPr/>
          <p:nvPr/>
        </p:nvSpPr>
        <p:spPr>
          <a:xfrm>
            <a:off x="64008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66700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30480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5715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58674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657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191000" y="5105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Connector 68"/>
          <p:cNvCxnSpPr>
            <a:endCxn id="42" idx="3"/>
          </p:cNvCxnSpPr>
          <p:nvPr/>
        </p:nvCxnSpPr>
        <p:spPr>
          <a:xfrm>
            <a:off x="609600" y="1512841"/>
            <a:ext cx="11541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790700" y="1512842"/>
            <a:ext cx="0" cy="50645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790700" y="2019300"/>
            <a:ext cx="8112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2667000" y="2046242"/>
            <a:ext cx="0" cy="50645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3733800" y="2579642"/>
            <a:ext cx="0" cy="17471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endCxn id="85" idx="2"/>
          </p:cNvCxnSpPr>
          <p:nvPr/>
        </p:nvCxnSpPr>
        <p:spPr>
          <a:xfrm>
            <a:off x="2667000" y="2552700"/>
            <a:ext cx="9906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endCxn id="84" idx="1"/>
          </p:cNvCxnSpPr>
          <p:nvPr/>
        </p:nvCxnSpPr>
        <p:spPr>
          <a:xfrm>
            <a:off x="3733800" y="2754359"/>
            <a:ext cx="21447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905500" y="3048000"/>
            <a:ext cx="5826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6553200" y="3657600"/>
            <a:ext cx="762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315200" y="4038600"/>
            <a:ext cx="6096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7962900" y="5029200"/>
            <a:ext cx="1905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8153400" y="5536532"/>
            <a:ext cx="3429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5905500" y="2819401"/>
            <a:ext cx="0" cy="22859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6553200" y="3124201"/>
            <a:ext cx="0" cy="53339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7315200" y="3657602"/>
            <a:ext cx="0" cy="38099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7962900" y="4114800"/>
            <a:ext cx="0" cy="9144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8153400" y="5105400"/>
            <a:ext cx="0" cy="43113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8496300" y="5562600"/>
            <a:ext cx="0" cy="56356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629400" y="2286000"/>
            <a:ext cx="2391745" cy="369332"/>
          </a:xfrm>
          <a:prstGeom prst="rect">
            <a:avLst/>
          </a:prstGeom>
          <a:solidFill>
            <a:srgbClr val="FFC000"/>
          </a:solidFill>
        </p:spPr>
        <p:txBody>
          <a:bodyPr wrap="none" rtlCol="0">
            <a:spAutoFit/>
          </a:bodyPr>
          <a:lstStyle/>
          <a:p>
            <a:r>
              <a:rPr lang="en-US" dirty="0"/>
              <a:t>A staircase structure </a:t>
            </a:r>
            <a:r>
              <a:rPr lang="en-US" dirty="0">
                <a:sym typeface="Wingdings" pitchFamily="2" charset="2"/>
              </a:rPr>
              <a:t></a:t>
            </a:r>
            <a:r>
              <a:rPr lang="en-US" dirty="0"/>
              <a:t> </a:t>
            </a:r>
          </a:p>
        </p:txBody>
      </p:sp>
      <p:cxnSp>
        <p:nvCxnSpPr>
          <p:cNvPr id="92" name="Straight Connector 91"/>
          <p:cNvCxnSpPr/>
          <p:nvPr/>
        </p:nvCxnSpPr>
        <p:spPr>
          <a:xfrm>
            <a:off x="609600" y="990600"/>
            <a:ext cx="0" cy="5638800"/>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152400" y="6126162"/>
            <a:ext cx="8534400" cy="1"/>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26576" y="863641"/>
            <a:ext cx="288862" cy="369332"/>
          </a:xfrm>
          <a:prstGeom prst="rect">
            <a:avLst/>
          </a:prstGeom>
          <a:noFill/>
        </p:spPr>
        <p:txBody>
          <a:bodyPr wrap="none" rtlCol="0">
            <a:spAutoFit/>
          </a:bodyPr>
          <a:lstStyle/>
          <a:p>
            <a:r>
              <a:rPr lang="en-US" dirty="0"/>
              <a:t>y</a:t>
            </a:r>
          </a:p>
        </p:txBody>
      </p:sp>
      <p:sp>
        <p:nvSpPr>
          <p:cNvPr id="95" name="TextBox 94"/>
          <p:cNvSpPr txBox="1"/>
          <p:nvPr/>
        </p:nvSpPr>
        <p:spPr>
          <a:xfrm>
            <a:off x="8108322" y="6126162"/>
            <a:ext cx="284052" cy="369332"/>
          </a:xfrm>
          <a:prstGeom prst="rect">
            <a:avLst/>
          </a:prstGeom>
          <a:noFill/>
        </p:spPr>
        <p:txBody>
          <a:bodyPr wrap="none" rtlCol="0">
            <a:spAutoFit/>
          </a:bodyPr>
          <a:lstStyle/>
          <a:p>
            <a:r>
              <a:rPr lang="en-US" dirty="0"/>
              <a:t>x</a:t>
            </a:r>
          </a:p>
        </p:txBody>
      </p:sp>
      <mc:AlternateContent xmlns:mc="http://schemas.openxmlformats.org/markup-compatibility/2006" xmlns:a14="http://schemas.microsoft.com/office/drawing/2010/main">
        <mc:Choice Requires="a14">
          <p:sp>
            <p:nvSpPr>
              <p:cNvPr id="96" name="TextBox 95"/>
              <p:cNvSpPr txBox="1"/>
              <p:nvPr/>
            </p:nvSpPr>
            <p:spPr>
              <a:xfrm>
                <a:off x="0" y="6103411"/>
                <a:ext cx="7344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m:t>
                      </m:r>
                    </m:oMath>
                  </m:oMathPara>
                </a14:m>
                <a:endParaRPr lang="en-US" dirty="0"/>
              </a:p>
            </p:txBody>
          </p:sp>
        </mc:Choice>
        <mc:Fallback xmlns="">
          <p:sp>
            <p:nvSpPr>
              <p:cNvPr id="96" name="TextBox 95"/>
              <p:cNvSpPr txBox="1">
                <a:spLocks noRot="1" noChangeAspect="1" noMove="1" noResize="1" noEditPoints="1" noAdjustHandles="1" noChangeArrowheads="1" noChangeShapeType="1" noTextEdit="1"/>
              </p:cNvSpPr>
              <p:nvPr/>
            </p:nvSpPr>
            <p:spPr>
              <a:xfrm>
                <a:off x="0" y="6103411"/>
                <a:ext cx="734496" cy="369332"/>
              </a:xfrm>
              <a:prstGeom prst="rect">
                <a:avLst/>
              </a:prstGeom>
              <a:blipFill>
                <a:blip r:embed="rId5"/>
                <a:stretch>
                  <a:fillRect b="-13115"/>
                </a:stretch>
              </a:blipFill>
            </p:spPr>
            <p:txBody>
              <a:bodyPr/>
              <a:lstStyle/>
              <a:p>
                <a:r>
                  <a:rPr lang="en-US">
                    <a:noFill/>
                  </a:rPr>
                  <a:t> </a:t>
                </a:r>
              </a:p>
            </p:txBody>
          </p:sp>
        </mc:Fallback>
      </mc:AlternateContent>
      <p:sp>
        <p:nvSpPr>
          <p:cNvPr id="108" name="Oval 107"/>
          <p:cNvSpPr/>
          <p:nvPr/>
        </p:nvSpPr>
        <p:spPr>
          <a:xfrm>
            <a:off x="39624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30480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5181600" y="3733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3615651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wipe(up)">
                                      <p:cBhvr>
                                        <p:cTn id="12" dur="5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wipe(left)">
                                      <p:cBhvr>
                                        <p:cTn id="17" dur="500"/>
                                        <p:tgtEl>
                                          <p:spTgt spid="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wipe(up)">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wipe(left)">
                                      <p:cBhvr>
                                        <p:cTn id="27" dur="500"/>
                                        <p:tgtEl>
                                          <p:spTgt spid="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up)">
                                      <p:cBhvr>
                                        <p:cTn id="32" dur="500"/>
                                        <p:tgtEl>
                                          <p:spTgt spid="7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9"/>
                                        </p:tgtEl>
                                        <p:attrNameLst>
                                          <p:attrName>style.visibility</p:attrName>
                                        </p:attrNameLst>
                                      </p:cBhvr>
                                      <p:to>
                                        <p:strVal val="visible"/>
                                      </p:to>
                                    </p:set>
                                    <p:animEffect transition="in" filter="wipe(left)">
                                      <p:cBhvr>
                                        <p:cTn id="37" dur="500"/>
                                        <p:tgtEl>
                                          <p:spTgt spid="8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02"/>
                                        </p:tgtEl>
                                        <p:attrNameLst>
                                          <p:attrName>style.visibility</p:attrName>
                                        </p:attrNameLst>
                                      </p:cBhvr>
                                      <p:to>
                                        <p:strVal val="visible"/>
                                      </p:to>
                                    </p:set>
                                    <p:animEffect transition="in" filter="wipe(up)">
                                      <p:cBhvr>
                                        <p:cTn id="42" dur="500"/>
                                        <p:tgtEl>
                                          <p:spTgt spid="10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7"/>
                                        </p:tgtEl>
                                        <p:attrNameLst>
                                          <p:attrName>style.visibility</p:attrName>
                                        </p:attrNameLst>
                                      </p:cBhvr>
                                      <p:to>
                                        <p:strVal val="visible"/>
                                      </p:to>
                                    </p:set>
                                    <p:animEffect transition="in" filter="wipe(left)">
                                      <p:cBhvr>
                                        <p:cTn id="47" dur="500"/>
                                        <p:tgtEl>
                                          <p:spTgt spid="9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03"/>
                                        </p:tgtEl>
                                        <p:attrNameLst>
                                          <p:attrName>style.visibility</p:attrName>
                                        </p:attrNameLst>
                                      </p:cBhvr>
                                      <p:to>
                                        <p:strVal val="visible"/>
                                      </p:to>
                                    </p:set>
                                    <p:animEffect transition="in" filter="wipe(up)">
                                      <p:cBhvr>
                                        <p:cTn id="52" dur="500"/>
                                        <p:tgtEl>
                                          <p:spTgt spid="10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8"/>
                                        </p:tgtEl>
                                        <p:attrNameLst>
                                          <p:attrName>style.visibility</p:attrName>
                                        </p:attrNameLst>
                                      </p:cBhvr>
                                      <p:to>
                                        <p:strVal val="visible"/>
                                      </p:to>
                                    </p:set>
                                    <p:animEffect transition="in" filter="wipe(left)">
                                      <p:cBhvr>
                                        <p:cTn id="57" dur="500"/>
                                        <p:tgtEl>
                                          <p:spTgt spid="9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04"/>
                                        </p:tgtEl>
                                        <p:attrNameLst>
                                          <p:attrName>style.visibility</p:attrName>
                                        </p:attrNameLst>
                                      </p:cBhvr>
                                      <p:to>
                                        <p:strVal val="visible"/>
                                      </p:to>
                                    </p:set>
                                    <p:animEffect transition="in" filter="wipe(up)">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99"/>
                                        </p:tgtEl>
                                        <p:attrNameLst>
                                          <p:attrName>style.visibility</p:attrName>
                                        </p:attrNameLst>
                                      </p:cBhvr>
                                      <p:to>
                                        <p:strVal val="visible"/>
                                      </p:to>
                                    </p:set>
                                    <p:animEffect transition="in" filter="wipe(left)">
                                      <p:cBhvr>
                                        <p:cTn id="67" dur="500"/>
                                        <p:tgtEl>
                                          <p:spTgt spid="9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05"/>
                                        </p:tgtEl>
                                        <p:attrNameLst>
                                          <p:attrName>style.visibility</p:attrName>
                                        </p:attrNameLst>
                                      </p:cBhvr>
                                      <p:to>
                                        <p:strVal val="visible"/>
                                      </p:to>
                                    </p:set>
                                    <p:animEffect transition="in" filter="wipe(up)">
                                      <p:cBhvr>
                                        <p:cTn id="72" dur="500"/>
                                        <p:tgtEl>
                                          <p:spTgt spid="10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00"/>
                                        </p:tgtEl>
                                        <p:attrNameLst>
                                          <p:attrName>style.visibility</p:attrName>
                                        </p:attrNameLst>
                                      </p:cBhvr>
                                      <p:to>
                                        <p:strVal val="visible"/>
                                      </p:to>
                                    </p:set>
                                    <p:animEffect transition="in" filter="wipe(left)">
                                      <p:cBhvr>
                                        <p:cTn id="77" dur="500"/>
                                        <p:tgtEl>
                                          <p:spTgt spid="10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106"/>
                                        </p:tgtEl>
                                        <p:attrNameLst>
                                          <p:attrName>style.visibility</p:attrName>
                                        </p:attrNameLst>
                                      </p:cBhvr>
                                      <p:to>
                                        <p:strVal val="visible"/>
                                      </p:to>
                                    </p:set>
                                    <p:animEffect transition="in" filter="wipe(up)">
                                      <p:cBhvr>
                                        <p:cTn id="82" dur="500"/>
                                        <p:tgtEl>
                                          <p:spTgt spid="10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01"/>
                                        </p:tgtEl>
                                        <p:attrNameLst>
                                          <p:attrName>style.visibility</p:attrName>
                                        </p:attrNameLst>
                                      </p:cBhvr>
                                      <p:to>
                                        <p:strVal val="visible"/>
                                      </p:to>
                                    </p:set>
                                    <p:animEffect transition="in" filter="wipe(left)">
                                      <p:cBhvr>
                                        <p:cTn id="87" dur="500"/>
                                        <p:tgtEl>
                                          <p:spTgt spid="101"/>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107"/>
                                        </p:tgtEl>
                                        <p:attrNameLst>
                                          <p:attrName>style.visibility</p:attrName>
                                        </p:attrNameLst>
                                      </p:cBhvr>
                                      <p:to>
                                        <p:strVal val="visible"/>
                                      </p:to>
                                    </p:set>
                                    <p:animEffect transition="in" filter="wipe(up)">
                                      <p:cBhvr>
                                        <p:cTn id="92" dur="500"/>
                                        <p:tgtEl>
                                          <p:spTgt spid="107"/>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grpId="0" nodeType="clickEffect">
                                  <p:stCondLst>
                                    <p:cond delay="0"/>
                                  </p:stCondLst>
                                  <p:childTnLst>
                                    <p:set>
                                      <p:cBhvr>
                                        <p:cTn id="96" dur="1" fill="hold">
                                          <p:stCondLst>
                                            <p:cond delay="0"/>
                                          </p:stCondLst>
                                        </p:cTn>
                                        <p:tgtEl>
                                          <p:spTgt spid="91"/>
                                        </p:tgtEl>
                                        <p:attrNameLst>
                                          <p:attrName>style.visibility</p:attrName>
                                        </p:attrNameLst>
                                      </p:cBhvr>
                                      <p:to>
                                        <p:strVal val="visible"/>
                                      </p:to>
                                    </p:set>
                                    <p:animEffect transition="in" filter="randombar(horizontal)">
                                      <p:cBhvr>
                                        <p:cTn id="9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A </a:t>
            </a:r>
            <a:r>
              <a:rPr lang="en-US" sz="3600" b="1" dirty="0">
                <a:solidFill>
                  <a:srgbClr val="006C31"/>
                </a:solidFill>
              </a:rPr>
              <a:t>common man</a:t>
            </a:r>
            <a:r>
              <a:rPr lang="en-US" sz="3600" b="1" dirty="0"/>
              <a:t>’s</a:t>
            </a:r>
            <a:r>
              <a:rPr lang="en-US" sz="3600" b="1" dirty="0">
                <a:solidFill>
                  <a:srgbClr val="7030A0"/>
                </a:solidFill>
              </a:rPr>
              <a:t> </a:t>
            </a:r>
            <a:r>
              <a:rPr lang="en-US" sz="3600" b="1" dirty="0"/>
              <a:t>algorithm</a:t>
            </a:r>
            <a:br>
              <a:rPr lang="en-US" sz="3600" b="1" dirty="0"/>
            </a:b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sSub>
                      <m:sSubPr>
                        <m:ctrlPr>
                          <a:rPr lang="en-US" sz="2000" b="0" i="1" smtClean="0">
                            <a:solidFill>
                              <a:schemeClr val="accent2">
                                <a:lumMod val="75000"/>
                              </a:schemeClr>
                            </a:solidFill>
                            <a:latin typeface="Cambria Math" panose="02040503050406030204" pitchFamily="18" charset="0"/>
                            <a:sym typeface="Wingdings" pitchFamily="2" charset="2"/>
                          </a:rPr>
                        </m:ctrlPr>
                      </m:sSubPr>
                      <m:e>
                        <m:r>
                          <a:rPr lang="en-US" sz="2000" b="0" i="1" smtClean="0">
                            <a:solidFill>
                              <a:schemeClr val="accent2">
                                <a:lumMod val="75000"/>
                              </a:schemeClr>
                            </a:solidFill>
                            <a:latin typeface="Cambria Math"/>
                            <a:sym typeface="Wingdings" pitchFamily="2" charset="2"/>
                          </a:rPr>
                          <m:t>𝐴</m:t>
                        </m:r>
                      </m:e>
                      <m:sub>
                        <m:r>
                          <a:rPr lang="en-US" sz="2000" b="0" i="1" smtClean="0">
                            <a:solidFill>
                              <a:schemeClr val="accent2">
                                <a:lumMod val="75000"/>
                              </a:schemeClr>
                            </a:solidFill>
                            <a:latin typeface="Cambria Math"/>
                            <a:sym typeface="Wingdings" pitchFamily="2" charset="2"/>
                          </a:rPr>
                          <m:t>1</m:t>
                        </m:r>
                      </m:sub>
                    </m:sSub>
                  </m:oMath>
                </a14:m>
                <a:r>
                  <a:rPr lang="en-US" sz="2000" dirty="0">
                    <a:sym typeface="Wingdings" pitchFamily="2" charset="2"/>
                  </a:rPr>
                  <a:t> </a:t>
                </a:r>
                <a:r>
                  <a:rPr lang="en-US" sz="2000" dirty="0" err="1">
                    <a:sym typeface="Wingdings" pitchFamily="2" charset="2"/>
                  </a:rPr>
                  <a:t>Allocation_</a:t>
                </a:r>
                <a:r>
                  <a:rPr lang="en-US" sz="2000" dirty="0" err="1">
                    <a:solidFill>
                      <a:srgbClr val="C00000"/>
                    </a:solidFill>
                    <a:sym typeface="Wingdings" pitchFamily="2" charset="2"/>
                  </a:rPr>
                  <a:t>IIT</a:t>
                </a:r>
                <a:r>
                  <a:rPr lang="en-US" sz="2000" dirty="0">
                    <a:sym typeface="Wingdings" pitchFamily="2" charset="2"/>
                  </a:rPr>
                  <a:t>(</a:t>
                </a:r>
                <a14:m>
                  <m:oMath xmlns:m="http://schemas.openxmlformats.org/officeDocument/2006/math">
                    <m:r>
                      <a:rPr lang="en-US" sz="2000" b="0" i="1" smtClean="0">
                        <a:latin typeface="Cambria Math"/>
                        <a:sym typeface="Wingdings" pitchFamily="2" charset="2"/>
                      </a:rPr>
                      <m:t>𝐶</m:t>
                    </m:r>
                  </m:oMath>
                </a14:m>
                <a:r>
                  <a:rPr lang="en-US" sz="2000" dirty="0">
                    <a:sym typeface="Wingdings" pitchFamily="2" charset="2"/>
                  </a:rPr>
                  <a:t>);</a:t>
                </a:r>
              </a:p>
              <a:p>
                <a:pPr marL="0" indent="0">
                  <a:buNone/>
                </a:pPr>
                <a14:m>
                  <m:oMath xmlns:m="http://schemas.openxmlformats.org/officeDocument/2006/math">
                    <m:sSub>
                      <m:sSubPr>
                        <m:ctrlPr>
                          <a:rPr lang="en-US" sz="2000" i="1" smtClean="0">
                            <a:solidFill>
                              <a:srgbClr val="0070C0"/>
                            </a:solidFill>
                            <a:latin typeface="Cambria Math" panose="02040503050406030204" pitchFamily="18" charset="0"/>
                            <a:sym typeface="Wingdings" pitchFamily="2" charset="2"/>
                          </a:rPr>
                        </m:ctrlPr>
                      </m:sSubPr>
                      <m:e>
                        <m:r>
                          <a:rPr lang="en-US" sz="2000" i="1">
                            <a:solidFill>
                              <a:srgbClr val="0070C0"/>
                            </a:solidFill>
                            <a:latin typeface="Cambria Math"/>
                            <a:sym typeface="Wingdings" pitchFamily="2" charset="2"/>
                          </a:rPr>
                          <m:t>𝐴</m:t>
                        </m:r>
                      </m:e>
                      <m:sub>
                        <m:r>
                          <a:rPr lang="en-US" sz="2000" b="0" i="1" smtClean="0">
                            <a:solidFill>
                              <a:srgbClr val="0070C0"/>
                            </a:solidFill>
                            <a:latin typeface="Cambria Math"/>
                            <a:sym typeface="Wingdings" pitchFamily="2" charset="2"/>
                          </a:rPr>
                          <m:t>2</m:t>
                        </m:r>
                      </m:sub>
                    </m:sSub>
                  </m:oMath>
                </a14:m>
                <a:r>
                  <a:rPr lang="en-US" sz="2000" dirty="0">
                    <a:sym typeface="Wingdings" pitchFamily="2" charset="2"/>
                  </a:rPr>
                  <a:t> </a:t>
                </a:r>
                <a:r>
                  <a:rPr lang="en-US" sz="2000" dirty="0" err="1">
                    <a:sym typeface="Wingdings" pitchFamily="2" charset="2"/>
                  </a:rPr>
                  <a:t>Allocation_</a:t>
                </a:r>
                <a:r>
                  <a:rPr lang="en-US" sz="2000" dirty="0" err="1">
                    <a:solidFill>
                      <a:srgbClr val="0070C0"/>
                    </a:solidFill>
                    <a:sym typeface="Wingdings" pitchFamily="2" charset="2"/>
                  </a:rPr>
                  <a:t>NIT</a:t>
                </a:r>
                <a:r>
                  <a:rPr lang="en-US" sz="2000" dirty="0">
                    <a:sym typeface="Wingdings" pitchFamily="2" charset="2"/>
                  </a:rPr>
                  <a:t>(</a:t>
                </a:r>
                <a14:m>
                  <m:oMath xmlns:m="http://schemas.openxmlformats.org/officeDocument/2006/math">
                    <m:r>
                      <a:rPr lang="en-US" sz="2000" i="1">
                        <a:latin typeface="Cambria Math"/>
                        <a:sym typeface="Wingdings" pitchFamily="2" charset="2"/>
                      </a:rPr>
                      <m:t>𝐶</m:t>
                    </m:r>
                  </m:oMath>
                </a14:m>
                <a:r>
                  <a:rPr lang="en-US" sz="2000" dirty="0">
                    <a:sym typeface="Wingdings" pitchFamily="2" charset="2"/>
                  </a:rPr>
                  <a:t>);</a:t>
                </a:r>
              </a:p>
              <a:p>
                <a:pPr marL="0" indent="0">
                  <a:buNone/>
                </a:pPr>
                <a14:m>
                  <m:oMath xmlns:m="http://schemas.openxmlformats.org/officeDocument/2006/math">
                    <m:r>
                      <a:rPr lang="en-US" sz="2000" b="0" i="1" smtClean="0">
                        <a:solidFill>
                          <a:schemeClr val="tx1"/>
                        </a:solidFill>
                        <a:latin typeface="Cambria Math"/>
                        <a:sym typeface="Wingdings" pitchFamily="2" charset="2"/>
                      </a:rPr>
                      <m:t>𝑆</m:t>
                    </m:r>
                  </m:oMath>
                </a14:m>
                <a:r>
                  <a:rPr lang="en-US" sz="2000" dirty="0">
                    <a:sym typeface="Wingdings" pitchFamily="2" charset="2"/>
                  </a:rPr>
                  <a:t> </a:t>
                </a:r>
                <a14:m>
                  <m:oMath xmlns:m="http://schemas.openxmlformats.org/officeDocument/2006/math">
                    <m:r>
                      <m:rPr>
                        <m:sty m:val="p"/>
                      </m:rPr>
                      <a:rPr lang="en-US" sz="2000" b="0" i="0" smtClean="0">
                        <a:latin typeface="Cambria Math"/>
                        <a:sym typeface="Wingdings" pitchFamily="2" charset="2"/>
                      </a:rPr>
                      <m:t>Candidates</m:t>
                    </m:r>
                    <m:r>
                      <a:rPr lang="en-US" sz="2000" b="0" i="0" smtClean="0">
                        <a:latin typeface="Cambria Math"/>
                        <a:sym typeface="Wingdings" pitchFamily="2" charset="2"/>
                      </a:rPr>
                      <m:t>(</m:t>
                    </m:r>
                    <m:sSub>
                      <m:sSubPr>
                        <m:ctrlPr>
                          <a:rPr lang="en-US" sz="2000" i="1" smtClean="0">
                            <a:solidFill>
                              <a:schemeClr val="accent2">
                                <a:lumMod val="75000"/>
                              </a:schemeClr>
                            </a:solidFill>
                            <a:latin typeface="Cambria Math" panose="02040503050406030204" pitchFamily="18" charset="0"/>
                            <a:sym typeface="Wingdings" pitchFamily="2" charset="2"/>
                          </a:rPr>
                        </m:ctrlPr>
                      </m:sSubPr>
                      <m:e>
                        <m:r>
                          <a:rPr lang="en-US" sz="2000" i="1">
                            <a:solidFill>
                              <a:schemeClr val="accent2">
                                <a:lumMod val="75000"/>
                              </a:schemeClr>
                            </a:solidFill>
                            <a:latin typeface="Cambria Math"/>
                            <a:sym typeface="Wingdings" pitchFamily="2" charset="2"/>
                          </a:rPr>
                          <m:t>𝐴</m:t>
                        </m:r>
                      </m:e>
                      <m:sub>
                        <m:r>
                          <a:rPr lang="en-US" sz="2000" i="1">
                            <a:solidFill>
                              <a:schemeClr val="accent2">
                                <a:lumMod val="75000"/>
                              </a:schemeClr>
                            </a:solidFill>
                            <a:latin typeface="Cambria Math"/>
                            <a:sym typeface="Wingdings" pitchFamily="2" charset="2"/>
                          </a:rPr>
                          <m:t>1</m:t>
                        </m:r>
                      </m:sub>
                    </m:sSub>
                    <m:r>
                      <a:rPr lang="en-US" sz="2000" b="0" i="1" smtClean="0">
                        <a:latin typeface="Cambria Math"/>
                        <a:sym typeface="Wingdings" pitchFamily="2" charset="2"/>
                      </a:rPr>
                      <m:t>)∩</m:t>
                    </m:r>
                    <m:r>
                      <m:rPr>
                        <m:sty m:val="p"/>
                      </m:rPr>
                      <a:rPr lang="en-US" sz="2000" b="0" i="0" smtClean="0">
                        <a:latin typeface="Cambria Math"/>
                        <a:sym typeface="Wingdings" pitchFamily="2" charset="2"/>
                      </a:rPr>
                      <m:t>Candidates</m:t>
                    </m:r>
                    <m:r>
                      <a:rPr lang="en-US" sz="2000" b="0" i="0" smtClean="0">
                        <a:latin typeface="Cambria Math"/>
                        <a:sym typeface="Wingdings" pitchFamily="2" charset="2"/>
                      </a:rPr>
                      <m:t>(</m:t>
                    </m:r>
                    <m:sSub>
                      <m:sSubPr>
                        <m:ctrlPr>
                          <a:rPr lang="en-US" sz="2000" b="0" i="1" smtClean="0">
                            <a:solidFill>
                              <a:schemeClr val="accent2">
                                <a:lumMod val="75000"/>
                              </a:schemeClr>
                            </a:solidFill>
                            <a:latin typeface="Cambria Math" panose="02040503050406030204" pitchFamily="18" charset="0"/>
                            <a:sym typeface="Wingdings" pitchFamily="2" charset="2"/>
                          </a:rPr>
                        </m:ctrlPr>
                      </m:sSubPr>
                      <m:e>
                        <m:r>
                          <a:rPr lang="en-US" sz="2000" b="0" i="1" smtClean="0">
                            <a:solidFill>
                              <a:schemeClr val="accent2">
                                <a:lumMod val="75000"/>
                              </a:schemeClr>
                            </a:solidFill>
                            <a:latin typeface="Cambria Math"/>
                            <a:sym typeface="Wingdings" pitchFamily="2" charset="2"/>
                          </a:rPr>
                          <m:t>𝐴</m:t>
                        </m:r>
                      </m:e>
                      <m:sub>
                        <m:r>
                          <a:rPr lang="en-US" sz="2000" b="0" i="1" smtClean="0">
                            <a:solidFill>
                              <a:schemeClr val="accent2">
                                <a:lumMod val="75000"/>
                              </a:schemeClr>
                            </a:solidFill>
                            <a:latin typeface="Cambria Math"/>
                            <a:sym typeface="Wingdings" pitchFamily="2" charset="2"/>
                          </a:rPr>
                          <m:t>2</m:t>
                        </m:r>
                      </m:sub>
                    </m:sSub>
                    <m:r>
                      <a:rPr lang="en-US" sz="2000" b="0" i="1" smtClean="0">
                        <a:latin typeface="Cambria Math"/>
                        <a:sym typeface="Wingdings" pitchFamily="2" charset="2"/>
                      </a:rPr>
                      <m:t>)</m:t>
                    </m:r>
                  </m:oMath>
                </a14:m>
                <a:r>
                  <a:rPr lang="en-US" sz="2000" dirty="0"/>
                  <a:t>;</a:t>
                </a:r>
              </a:p>
              <a:p>
                <a:pPr marL="0" indent="0">
                  <a:buNone/>
                </a:pPr>
                <a:r>
                  <a:rPr lang="en-US" sz="2000" b="1" dirty="0"/>
                  <a:t>While</a:t>
                </a:r>
                <a:r>
                  <a:rPr lang="en-US" sz="2000" dirty="0"/>
                  <a:t> (   </a:t>
                </a:r>
                <a14:m>
                  <m:oMath xmlns:m="http://schemas.openxmlformats.org/officeDocument/2006/math">
                    <m:r>
                      <a:rPr lang="en-US" sz="2000" b="0" i="0" smtClean="0">
                        <a:latin typeface="Cambria Math"/>
                        <a:sym typeface="Wingdings" pitchFamily="2" charset="2"/>
                      </a:rPr>
                      <m:t> </m:t>
                    </m:r>
                    <m:r>
                      <a:rPr lang="en-US" sz="2000" i="1">
                        <a:latin typeface="Cambria Math"/>
                        <a:sym typeface="Wingdings" pitchFamily="2" charset="2"/>
                      </a:rPr>
                      <m:t>𝑆</m:t>
                    </m:r>
                    <m:r>
                      <a:rPr lang="en-US" sz="2000" i="1">
                        <a:latin typeface="Cambria Math"/>
                        <a:sym typeface="Wingdings" pitchFamily="2" charset="2"/>
                      </a:rPr>
                      <m:t>≠∅</m:t>
                    </m:r>
                  </m:oMath>
                </a14:m>
                <a:r>
                  <a:rPr lang="en-US" sz="2000" dirty="0"/>
                  <a:t>    )</a:t>
                </a:r>
              </a:p>
              <a:p>
                <a:pPr marL="0" indent="0">
                  <a:buNone/>
                </a:pPr>
                <a:r>
                  <a:rPr lang="en-US" sz="2000" dirty="0"/>
                  <a:t>{      </a:t>
                </a:r>
                <a:r>
                  <a:rPr lang="en-US" sz="2000" b="1" dirty="0"/>
                  <a:t>For</a:t>
                </a:r>
                <a:r>
                  <a:rPr lang="en-US" sz="2000" dirty="0"/>
                  <a:t> each </a:t>
                </a:r>
                <a14:m>
                  <m:oMath xmlns:m="http://schemas.openxmlformats.org/officeDocument/2006/math">
                    <m:r>
                      <a:rPr lang="en-US" sz="2000" b="1" i="0" smtClean="0">
                        <a:solidFill>
                          <a:srgbClr val="006C31"/>
                        </a:solidFill>
                        <a:latin typeface="Cambria Math"/>
                        <a:sym typeface="Wingdings" pitchFamily="2" charset="2"/>
                      </a:rPr>
                      <m:t>𝐜</m:t>
                    </m:r>
                    <m:r>
                      <a:rPr lang="en-US" sz="2000" b="0" i="1" smtClean="0">
                        <a:latin typeface="Cambria Math"/>
                        <a:sym typeface="Wingdings" pitchFamily="2" charset="2"/>
                      </a:rPr>
                      <m:t>∈</m:t>
                    </m:r>
                    <m:r>
                      <a:rPr lang="en-US" sz="2000" i="1">
                        <a:latin typeface="Cambria Math"/>
                        <a:sym typeface="Wingdings" pitchFamily="2" charset="2"/>
                      </a:rPr>
                      <m:t>𝑆</m:t>
                    </m:r>
                  </m:oMath>
                </a14:m>
                <a:r>
                  <a:rPr lang="en-US" sz="2000" dirty="0"/>
                  <a:t> </a:t>
                </a:r>
                <a:r>
                  <a:rPr lang="en-US" sz="2000" b="1" dirty="0"/>
                  <a:t>do</a:t>
                </a:r>
              </a:p>
              <a:p>
                <a:pPr marL="0" indent="0">
                  <a:buNone/>
                </a:pPr>
                <a:r>
                  <a:rPr lang="en-US" sz="2000" dirty="0"/>
                  <a:t>        {	</a:t>
                </a:r>
                <a:r>
                  <a:rPr lang="en-US" sz="2000" dirty="0">
                    <a:sym typeface="Wingdings" pitchFamily="2" charset="2"/>
                  </a:rPr>
                  <a:t> </a:t>
                </a:r>
                <a14:m>
                  <m:oMath xmlns:m="http://schemas.openxmlformats.org/officeDocument/2006/math">
                    <m:r>
                      <a:rPr lang="en-US" sz="2000" b="1" i="1" smtClean="0">
                        <a:solidFill>
                          <a:srgbClr val="006C31"/>
                        </a:solidFill>
                        <a:latin typeface="Cambria Math"/>
                        <a:sym typeface="Wingdings" pitchFamily="2" charset="2"/>
                      </a:rPr>
                      <m:t>𝐜</m:t>
                    </m:r>
                  </m:oMath>
                </a14:m>
                <a:r>
                  <a:rPr lang="en-US" sz="2000" b="1" dirty="0">
                    <a:solidFill>
                      <a:srgbClr val="006C31"/>
                    </a:solidFill>
                  </a:rPr>
                  <a:t> </a:t>
                </a:r>
                <a:r>
                  <a:rPr lang="en-US" sz="2000" dirty="0"/>
                  <a:t>is asked to choose between the </a:t>
                </a:r>
                <a:r>
                  <a:rPr lang="en-US" sz="2000" b="1" u="sng" dirty="0"/>
                  <a:t>two</a:t>
                </a:r>
                <a:r>
                  <a:rPr lang="en-US" sz="2000" dirty="0"/>
                  <a:t> choices;</a:t>
                </a:r>
              </a:p>
              <a:p>
                <a:pPr marL="0" indent="0">
                  <a:buNone/>
                </a:pPr>
                <a:r>
                  <a:rPr lang="en-US" sz="2000" dirty="0"/>
                  <a:t>	The preference list of </a:t>
                </a:r>
                <a14:m>
                  <m:oMath xmlns:m="http://schemas.openxmlformats.org/officeDocument/2006/math">
                    <m:r>
                      <a:rPr lang="en-US" sz="2000" b="1" i="1" smtClean="0">
                        <a:solidFill>
                          <a:srgbClr val="006C31"/>
                        </a:solidFill>
                        <a:latin typeface="Cambria Math"/>
                        <a:sym typeface="Wingdings" pitchFamily="2" charset="2"/>
                      </a:rPr>
                      <m:t>𝐜</m:t>
                    </m:r>
                  </m:oMath>
                </a14:m>
                <a:r>
                  <a:rPr lang="en-US" sz="2000" dirty="0"/>
                  <a:t> is trimmed accordingly;</a:t>
                </a:r>
              </a:p>
              <a:p>
                <a:pPr marL="0" indent="0">
                  <a:buNone/>
                </a:pPr>
                <a:r>
                  <a:rPr lang="en-US" sz="2000" dirty="0">
                    <a:sym typeface="Wingdings" pitchFamily="2" charset="2"/>
                  </a:rPr>
                  <a:t>        }</a:t>
                </a:r>
              </a:p>
              <a:p>
                <a:pPr marL="0" indent="0">
                  <a:buNone/>
                </a:pPr>
                <a:r>
                  <a:rPr lang="en-US" sz="2000" dirty="0">
                    <a:sym typeface="Wingdings" pitchFamily="2" charset="2"/>
                  </a:rPr>
                  <a:t>       </a:t>
                </a:r>
                <a14:m>
                  <m:oMath xmlns:m="http://schemas.openxmlformats.org/officeDocument/2006/math">
                    <m:sSub>
                      <m:sSubPr>
                        <m:ctrlPr>
                          <a:rPr lang="en-US" sz="2000" i="1" smtClean="0">
                            <a:solidFill>
                              <a:schemeClr val="accent2">
                                <a:lumMod val="75000"/>
                              </a:schemeClr>
                            </a:solidFill>
                            <a:latin typeface="Cambria Math" panose="02040503050406030204" pitchFamily="18" charset="0"/>
                            <a:sym typeface="Wingdings" pitchFamily="2" charset="2"/>
                          </a:rPr>
                        </m:ctrlPr>
                      </m:sSubPr>
                      <m:e>
                        <m:r>
                          <a:rPr lang="en-US" sz="2000" i="1">
                            <a:solidFill>
                              <a:schemeClr val="accent2">
                                <a:lumMod val="75000"/>
                              </a:schemeClr>
                            </a:solidFill>
                            <a:latin typeface="Cambria Math"/>
                            <a:sym typeface="Wingdings" pitchFamily="2" charset="2"/>
                          </a:rPr>
                          <m:t>𝐴</m:t>
                        </m:r>
                      </m:e>
                      <m:sub>
                        <m:r>
                          <a:rPr lang="en-US" sz="2000" i="1">
                            <a:solidFill>
                              <a:schemeClr val="accent2">
                                <a:lumMod val="75000"/>
                              </a:schemeClr>
                            </a:solidFill>
                            <a:latin typeface="Cambria Math"/>
                            <a:sym typeface="Wingdings" pitchFamily="2" charset="2"/>
                          </a:rPr>
                          <m:t>1</m:t>
                        </m:r>
                      </m:sub>
                    </m:sSub>
                  </m:oMath>
                </a14:m>
                <a:r>
                  <a:rPr lang="en-US" sz="2000" dirty="0">
                    <a:sym typeface="Wingdings" pitchFamily="2" charset="2"/>
                  </a:rPr>
                  <a:t> </a:t>
                </a:r>
                <a:r>
                  <a:rPr lang="en-US" sz="2000" dirty="0" err="1">
                    <a:sym typeface="Wingdings" pitchFamily="2" charset="2"/>
                  </a:rPr>
                  <a:t>Allocation_</a:t>
                </a:r>
                <a:r>
                  <a:rPr lang="en-US" sz="2000" dirty="0" err="1">
                    <a:solidFill>
                      <a:srgbClr val="C00000"/>
                    </a:solidFill>
                    <a:sym typeface="Wingdings" pitchFamily="2" charset="2"/>
                  </a:rPr>
                  <a:t>IIT</a:t>
                </a:r>
                <a:r>
                  <a:rPr lang="en-US" sz="2000" dirty="0">
                    <a:sym typeface="Wingdings" pitchFamily="2" charset="2"/>
                  </a:rPr>
                  <a:t>(</a:t>
                </a:r>
                <a14:m>
                  <m:oMath xmlns:m="http://schemas.openxmlformats.org/officeDocument/2006/math">
                    <m:r>
                      <a:rPr lang="en-US" sz="2000" i="1">
                        <a:latin typeface="Cambria Math"/>
                        <a:sym typeface="Wingdings" pitchFamily="2" charset="2"/>
                      </a:rPr>
                      <m:t>𝐶</m:t>
                    </m:r>
                  </m:oMath>
                </a14:m>
                <a:r>
                  <a:rPr lang="en-US" sz="2000" dirty="0">
                    <a:sym typeface="Wingdings" pitchFamily="2" charset="2"/>
                  </a:rPr>
                  <a:t>);</a:t>
                </a:r>
              </a:p>
              <a:p>
                <a:pPr marL="0" indent="0">
                  <a:buNone/>
                </a:pPr>
                <a:r>
                  <a:rPr lang="en-US" sz="2000" dirty="0">
                    <a:sym typeface="Wingdings" pitchFamily="2" charset="2"/>
                  </a:rPr>
                  <a:t>       </a:t>
                </a:r>
                <a14:m>
                  <m:oMath xmlns:m="http://schemas.openxmlformats.org/officeDocument/2006/math">
                    <m:sSub>
                      <m:sSubPr>
                        <m:ctrlPr>
                          <a:rPr lang="en-US" sz="2000" i="1" smtClean="0">
                            <a:solidFill>
                              <a:srgbClr val="0070C0"/>
                            </a:solidFill>
                            <a:latin typeface="Cambria Math" panose="02040503050406030204" pitchFamily="18" charset="0"/>
                            <a:sym typeface="Wingdings" pitchFamily="2" charset="2"/>
                          </a:rPr>
                        </m:ctrlPr>
                      </m:sSubPr>
                      <m:e>
                        <m:r>
                          <a:rPr lang="en-US" sz="2000" i="1">
                            <a:solidFill>
                              <a:srgbClr val="0070C0"/>
                            </a:solidFill>
                            <a:latin typeface="Cambria Math"/>
                            <a:sym typeface="Wingdings" pitchFamily="2" charset="2"/>
                          </a:rPr>
                          <m:t>𝐴</m:t>
                        </m:r>
                      </m:e>
                      <m:sub>
                        <m:r>
                          <a:rPr lang="en-US" sz="2000" i="1">
                            <a:solidFill>
                              <a:srgbClr val="0070C0"/>
                            </a:solidFill>
                            <a:latin typeface="Cambria Math"/>
                            <a:sym typeface="Wingdings" pitchFamily="2" charset="2"/>
                          </a:rPr>
                          <m:t>2</m:t>
                        </m:r>
                      </m:sub>
                    </m:sSub>
                  </m:oMath>
                </a14:m>
                <a:r>
                  <a:rPr lang="en-US" sz="2000" dirty="0">
                    <a:sym typeface="Wingdings" pitchFamily="2" charset="2"/>
                  </a:rPr>
                  <a:t> </a:t>
                </a:r>
                <a:r>
                  <a:rPr lang="en-US" sz="2000" dirty="0" err="1">
                    <a:sym typeface="Wingdings" pitchFamily="2" charset="2"/>
                  </a:rPr>
                  <a:t>Allocation_</a:t>
                </a:r>
                <a:r>
                  <a:rPr lang="en-US" sz="2000" dirty="0" err="1">
                    <a:solidFill>
                      <a:srgbClr val="0070C0"/>
                    </a:solidFill>
                    <a:sym typeface="Wingdings" pitchFamily="2" charset="2"/>
                  </a:rPr>
                  <a:t>NIT</a:t>
                </a:r>
                <a:r>
                  <a:rPr lang="en-US" sz="2000" dirty="0">
                    <a:sym typeface="Wingdings" pitchFamily="2" charset="2"/>
                  </a:rPr>
                  <a:t>(</a:t>
                </a:r>
                <a14:m>
                  <m:oMath xmlns:m="http://schemas.openxmlformats.org/officeDocument/2006/math">
                    <m:r>
                      <a:rPr lang="en-US" sz="2000" i="1">
                        <a:latin typeface="Cambria Math"/>
                        <a:sym typeface="Wingdings" pitchFamily="2" charset="2"/>
                      </a:rPr>
                      <m:t>𝐶</m:t>
                    </m:r>
                  </m:oMath>
                </a14:m>
                <a:r>
                  <a:rPr lang="en-US" sz="2000" dirty="0">
                    <a:sym typeface="Wingdings" pitchFamily="2" charset="2"/>
                  </a:rPr>
                  <a:t>);</a:t>
                </a:r>
              </a:p>
              <a:p>
                <a:pPr marL="0" indent="0">
                  <a:buNone/>
                </a:pPr>
                <a:r>
                  <a:rPr lang="en-US" sz="2000" dirty="0">
                    <a:sym typeface="Wingdings" pitchFamily="2" charset="2"/>
                  </a:rPr>
                  <a:t>       </a:t>
                </a:r>
                <a14:m>
                  <m:oMath xmlns:m="http://schemas.openxmlformats.org/officeDocument/2006/math">
                    <m:r>
                      <a:rPr lang="en-US" sz="2000" i="1">
                        <a:latin typeface="Cambria Math"/>
                        <a:sym typeface="Wingdings" pitchFamily="2" charset="2"/>
                      </a:rPr>
                      <m:t>𝑆</m:t>
                    </m:r>
                  </m:oMath>
                </a14:m>
                <a:r>
                  <a:rPr lang="en-US" sz="2000" dirty="0">
                    <a:sym typeface="Wingdings" pitchFamily="2" charset="2"/>
                  </a:rPr>
                  <a:t> </a:t>
                </a:r>
                <a14:m>
                  <m:oMath xmlns:m="http://schemas.openxmlformats.org/officeDocument/2006/math">
                    <m:r>
                      <m:rPr>
                        <m:sty m:val="p"/>
                      </m:rPr>
                      <a:rPr lang="en-US" sz="2000">
                        <a:latin typeface="Cambria Math"/>
                        <a:sym typeface="Wingdings" pitchFamily="2" charset="2"/>
                      </a:rPr>
                      <m:t>Candidates</m:t>
                    </m:r>
                    <m:r>
                      <a:rPr lang="en-US" sz="2000">
                        <a:latin typeface="Cambria Math"/>
                        <a:sym typeface="Wingdings" pitchFamily="2" charset="2"/>
                      </a:rPr>
                      <m:t>(</m:t>
                    </m:r>
                    <m:sSub>
                      <m:sSubPr>
                        <m:ctrlPr>
                          <a:rPr lang="en-US" sz="2000" i="1" smtClean="0">
                            <a:solidFill>
                              <a:srgbClr val="C00000"/>
                            </a:solidFill>
                            <a:latin typeface="Cambria Math" panose="02040503050406030204" pitchFamily="18" charset="0"/>
                            <a:sym typeface="Wingdings" pitchFamily="2" charset="2"/>
                          </a:rPr>
                        </m:ctrlPr>
                      </m:sSubPr>
                      <m:e>
                        <m:r>
                          <a:rPr lang="en-US" sz="2000" i="1">
                            <a:solidFill>
                              <a:srgbClr val="C00000"/>
                            </a:solidFill>
                            <a:latin typeface="Cambria Math"/>
                            <a:sym typeface="Wingdings" pitchFamily="2" charset="2"/>
                          </a:rPr>
                          <m:t>𝐴</m:t>
                        </m:r>
                      </m:e>
                      <m:sub>
                        <m:r>
                          <a:rPr lang="en-US" sz="2000" i="1">
                            <a:solidFill>
                              <a:srgbClr val="C00000"/>
                            </a:solidFill>
                            <a:latin typeface="Cambria Math"/>
                            <a:sym typeface="Wingdings" pitchFamily="2" charset="2"/>
                          </a:rPr>
                          <m:t>1</m:t>
                        </m:r>
                      </m:sub>
                    </m:sSub>
                    <m:r>
                      <a:rPr lang="en-US" sz="2000" i="1">
                        <a:latin typeface="Cambria Math"/>
                        <a:sym typeface="Wingdings" pitchFamily="2" charset="2"/>
                      </a:rPr>
                      <m:t>)∩</m:t>
                    </m:r>
                    <m:r>
                      <m:rPr>
                        <m:sty m:val="p"/>
                      </m:rPr>
                      <a:rPr lang="en-US" sz="2000">
                        <a:latin typeface="Cambria Math"/>
                        <a:sym typeface="Wingdings" pitchFamily="2" charset="2"/>
                      </a:rPr>
                      <m:t>Candidates</m:t>
                    </m:r>
                    <m:r>
                      <a:rPr lang="en-US" sz="2000">
                        <a:latin typeface="Cambria Math"/>
                        <a:sym typeface="Wingdings" pitchFamily="2" charset="2"/>
                      </a:rPr>
                      <m:t>(</m:t>
                    </m:r>
                    <m:sSub>
                      <m:sSubPr>
                        <m:ctrlPr>
                          <a:rPr lang="en-US" sz="2000" i="1" smtClean="0">
                            <a:solidFill>
                              <a:srgbClr val="C00000"/>
                            </a:solidFill>
                            <a:latin typeface="Cambria Math" panose="02040503050406030204" pitchFamily="18" charset="0"/>
                            <a:sym typeface="Wingdings" pitchFamily="2" charset="2"/>
                          </a:rPr>
                        </m:ctrlPr>
                      </m:sSubPr>
                      <m:e>
                        <m:r>
                          <a:rPr lang="en-US" sz="2000" i="1">
                            <a:solidFill>
                              <a:srgbClr val="C00000"/>
                            </a:solidFill>
                            <a:latin typeface="Cambria Math"/>
                            <a:sym typeface="Wingdings" pitchFamily="2" charset="2"/>
                          </a:rPr>
                          <m:t>𝐴</m:t>
                        </m:r>
                      </m:e>
                      <m:sub>
                        <m:r>
                          <a:rPr lang="en-US" sz="2000" i="1">
                            <a:solidFill>
                              <a:srgbClr val="C00000"/>
                            </a:solidFill>
                            <a:latin typeface="Cambria Math"/>
                            <a:sym typeface="Wingdings" pitchFamily="2" charset="2"/>
                          </a:rPr>
                          <m:t>2</m:t>
                        </m:r>
                      </m:sub>
                    </m:sSub>
                    <m:r>
                      <a:rPr lang="en-US" sz="2000" i="1">
                        <a:latin typeface="Cambria Math"/>
                        <a:sym typeface="Wingdings" pitchFamily="2" charset="2"/>
                      </a:rPr>
                      <m:t>)</m:t>
                    </m:r>
                  </m:oMath>
                </a14:m>
                <a:r>
                  <a:rPr lang="en-US" sz="2000" dirty="0"/>
                  <a:t>;</a:t>
                </a:r>
              </a:p>
              <a:p>
                <a:pPr marL="0" indent="0">
                  <a:buNone/>
                </a:pPr>
                <a:r>
                  <a:rPr lang="en-US" sz="2000" dirty="0"/>
                  <a:t>}</a:t>
                </a:r>
              </a:p>
              <a:p>
                <a:pPr marL="0" indent="0">
                  <a:buNone/>
                </a:pP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809" b="-161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4800600" y="2373868"/>
                <a:ext cx="1241109" cy="369332"/>
              </a:xfrm>
              <a:prstGeom prst="rect">
                <a:avLst/>
              </a:prstGeom>
              <a:solidFill>
                <a:srgbClr val="FFC000"/>
              </a:solidFill>
            </p:spPr>
            <p:txBody>
              <a:bodyPr wrap="none" rtlCol="0">
                <a:spAutoFit/>
              </a:bodyPr>
              <a:lstStyle/>
              <a:p>
                <a:r>
                  <a:rPr lang="en-US" dirty="0"/>
                  <a:t>Round </a:t>
                </a:r>
                <a:r>
                  <a:rPr lang="en-US" dirty="0">
                    <a:sym typeface="Wingdings" pitchFamily="2" charset="2"/>
                  </a:rPr>
                  <a:t> </a:t>
                </a:r>
                <a14:m>
                  <m:oMath xmlns:m="http://schemas.openxmlformats.org/officeDocument/2006/math">
                    <m:r>
                      <a:rPr lang="en-US" i="1" dirty="0" smtClean="0">
                        <a:solidFill>
                          <a:srgbClr val="0070C0"/>
                        </a:solidFill>
                        <a:latin typeface="Cambria Math"/>
                        <a:sym typeface="Wingdings" pitchFamily="2" charset="2"/>
                      </a:rPr>
                      <m:t>1</m:t>
                    </m:r>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800600" y="2373868"/>
                <a:ext cx="1241109" cy="369332"/>
              </a:xfrm>
              <a:prstGeom prst="rect">
                <a:avLst/>
              </a:prstGeom>
              <a:blipFill rotWithShape="1">
                <a:blip r:embed="rId3"/>
                <a:stretch>
                  <a:fillRect l="-4433" t="-9836" r="-88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581400" y="4953000"/>
                <a:ext cx="2081147" cy="369332"/>
              </a:xfrm>
              <a:prstGeom prst="rect">
                <a:avLst/>
              </a:prstGeom>
              <a:solidFill>
                <a:srgbClr val="FFC000"/>
              </a:solidFill>
            </p:spPr>
            <p:txBody>
              <a:bodyPr wrap="none" rtlCol="0">
                <a:spAutoFit/>
              </a:bodyPr>
              <a:lstStyle/>
              <a:p>
                <a:r>
                  <a:rPr lang="en-US" dirty="0"/>
                  <a:t>Round </a:t>
                </a:r>
                <a:r>
                  <a:rPr lang="en-US" dirty="0">
                    <a:sym typeface="Wingdings" pitchFamily="2" charset="2"/>
                  </a:rPr>
                  <a:t> Round + </a:t>
                </a:r>
                <a14:m>
                  <m:oMath xmlns:m="http://schemas.openxmlformats.org/officeDocument/2006/math">
                    <m:r>
                      <a:rPr lang="en-US" i="1" dirty="0" smtClean="0">
                        <a:solidFill>
                          <a:srgbClr val="0070C0"/>
                        </a:solidFill>
                        <a:latin typeface="Cambria Math"/>
                        <a:sym typeface="Wingdings" pitchFamily="2" charset="2"/>
                      </a:rPr>
                      <m:t>1</m:t>
                    </m:r>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581400" y="4953000"/>
                <a:ext cx="2081147" cy="369332"/>
              </a:xfrm>
              <a:prstGeom prst="rect">
                <a:avLst/>
              </a:prstGeom>
              <a:blipFill rotWithShape="1">
                <a:blip r:embed="rId4"/>
                <a:stretch>
                  <a:fillRect l="-2639" t="-10000" r="-4106"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819400" y="2743200"/>
                <a:ext cx="1210652" cy="369332"/>
              </a:xfrm>
              <a:prstGeom prst="rect">
                <a:avLst/>
              </a:prstGeom>
              <a:solidFill>
                <a:srgbClr val="FFC000"/>
              </a:solidFill>
            </p:spPr>
            <p:txBody>
              <a:bodyPr wrap="none" rtlCol="0">
                <a:spAutoFit/>
              </a:bodyPr>
              <a:lstStyle/>
              <a:p>
                <a:r>
                  <a:rPr lang="en-US" dirty="0"/>
                  <a:t>Round </a:t>
                </a:r>
                <a14:m>
                  <m:oMath xmlns:m="http://schemas.openxmlformats.org/officeDocument/2006/math">
                    <m:r>
                      <a:rPr lang="en-US" b="0" i="1" dirty="0" smtClean="0">
                        <a:solidFill>
                          <a:srgbClr val="0070C0"/>
                        </a:solidFill>
                        <a:latin typeface="Cambria Math"/>
                        <a:sym typeface="Wingdings" pitchFamily="2" charset="2"/>
                      </a:rPr>
                      <m:t>≤5</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819400" y="2743200"/>
                <a:ext cx="1210652" cy="369332"/>
              </a:xfrm>
              <a:prstGeom prst="rect">
                <a:avLst/>
              </a:prstGeom>
              <a:blipFill rotWithShape="1">
                <a:blip r:embed="rId5"/>
                <a:stretch>
                  <a:fillRect l="-4545" t="-8197" r="-7576" b="-24590"/>
                </a:stretch>
              </a:blipFill>
            </p:spPr>
            <p:txBody>
              <a:bodyPr/>
              <a:lstStyle/>
              <a:p>
                <a:r>
                  <a:rPr lang="en-US">
                    <a:noFill/>
                  </a:rPr>
                  <a:t> </a:t>
                </a:r>
              </a:p>
            </p:txBody>
          </p:sp>
        </mc:Fallback>
      </mc:AlternateContent>
      <p:sp>
        <p:nvSpPr>
          <p:cNvPr id="8" name="TextBox 7"/>
          <p:cNvSpPr txBox="1"/>
          <p:nvPr/>
        </p:nvSpPr>
        <p:spPr>
          <a:xfrm>
            <a:off x="2286000" y="2743200"/>
            <a:ext cx="538930" cy="369332"/>
          </a:xfrm>
          <a:prstGeom prst="rect">
            <a:avLst/>
          </a:prstGeom>
          <a:solidFill>
            <a:schemeClr val="bg2"/>
          </a:solidFill>
        </p:spPr>
        <p:txBody>
          <a:bodyPr wrap="none" rtlCol="0">
            <a:spAutoFit/>
          </a:bodyPr>
          <a:lstStyle/>
          <a:p>
            <a:r>
              <a:rPr lang="en-US" dirty="0"/>
              <a:t>and</a:t>
            </a:r>
          </a:p>
        </p:txBody>
      </p:sp>
      <p:sp>
        <p:nvSpPr>
          <p:cNvPr id="9" name="TextBox 8"/>
          <p:cNvSpPr txBox="1"/>
          <p:nvPr/>
        </p:nvSpPr>
        <p:spPr>
          <a:xfrm>
            <a:off x="4038600" y="2743200"/>
            <a:ext cx="255198"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59781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1250" fill="hold"/>
                                        <p:tgtEl>
                                          <p:spTgt spid="5"/>
                                        </p:tgtEl>
                                        <p:attrNameLst>
                                          <p:attrName>ppt_x</p:attrName>
                                        </p:attrNameLst>
                                      </p:cBhvr>
                                      <p:tavLst>
                                        <p:tav tm="0">
                                          <p:val>
                                            <p:strVal val="1+#ppt_w/2"/>
                                          </p:val>
                                        </p:tav>
                                        <p:tav tm="100000">
                                          <p:val>
                                            <p:strVal val="#ppt_x"/>
                                          </p:val>
                                        </p:tav>
                                      </p:tavLst>
                                    </p:anim>
                                    <p:anim calcmode="lin" valueType="num">
                                      <p:cBhvr additive="base">
                                        <p:cTn id="68" dur="125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randombar(horizontal)">
                                      <p:cBhvr>
                                        <p:cTn id="73" dur="500"/>
                                        <p:tgtEl>
                                          <p:spTgt spid="6"/>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grpId="0" nodeType="click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randombar(horizontal)">
                                      <p:cBhvr>
                                        <p:cTn id="78" dur="500"/>
                                        <p:tgtEl>
                                          <p:spTgt spid="8"/>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randombar(horizontal)">
                                      <p:cBhvr>
                                        <p:cTn id="81" dur="500"/>
                                        <p:tgtEl>
                                          <p:spTgt spid="7"/>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randombar(horizontal)">
                                      <p:cBhvr>
                                        <p:cTn id="8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The </a:t>
            </a:r>
            <a:r>
              <a:rPr lang="en-US" sz="3200" b="1" dirty="0">
                <a:solidFill>
                  <a:srgbClr val="7030A0"/>
                </a:solidFill>
              </a:rPr>
              <a:t>Non-Dominated </a:t>
            </a:r>
            <a:r>
              <a:rPr lang="en-US" sz="3200" b="1" dirty="0"/>
              <a:t>Points</a:t>
            </a:r>
            <a:br>
              <a:rPr lang="en-US" sz="3200" b="1" dirty="0"/>
            </a:br>
            <a:br>
              <a:rPr lang="en-US" sz="3200" b="1" dirty="0"/>
            </a:b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dirty="0"/>
                  <a:t>Let </a:t>
                </a:r>
                <a14:m>
                  <m:oMath xmlns:m="http://schemas.openxmlformats.org/officeDocument/2006/math">
                    <m:r>
                      <a:rPr lang="en-US" sz="2000" i="1">
                        <a:solidFill>
                          <a:srgbClr val="0070C0"/>
                        </a:solidFill>
                        <a:latin typeface="Cambria Math"/>
                      </a:rPr>
                      <m:t>𝑃</m:t>
                    </m:r>
                  </m:oMath>
                </a14:m>
                <a:r>
                  <a:rPr lang="en-US" sz="2000" dirty="0"/>
                  <a:t> be a set of </a:t>
                </a:r>
                <a14:m>
                  <m:oMath xmlns:m="http://schemas.openxmlformats.org/officeDocument/2006/math">
                    <m:r>
                      <a:rPr lang="en-US" sz="2000" i="1">
                        <a:solidFill>
                          <a:srgbClr val="0070C0"/>
                        </a:solidFill>
                        <a:latin typeface="Cambria Math"/>
                      </a:rPr>
                      <m:t>𝑛</m:t>
                    </m:r>
                  </m:oMath>
                </a14:m>
                <a:r>
                  <a:rPr lang="en-US" sz="2000" dirty="0"/>
                  <a:t> points in x-y plane.</a:t>
                </a:r>
              </a:p>
              <a:p>
                <a:pPr marL="0" indent="0">
                  <a:buNone/>
                </a:pPr>
                <a:endParaRPr lang="en-US" sz="2000" dirty="0"/>
              </a:p>
              <a:p>
                <a:pPr marL="0" indent="0">
                  <a:buNone/>
                </a:pPr>
                <a:r>
                  <a:rPr lang="en-US" sz="2000" b="1" dirty="0">
                    <a:solidFill>
                      <a:srgbClr val="C00000"/>
                    </a:solidFill>
                  </a:rPr>
                  <a:t>A simpler problem</a:t>
                </a:r>
                <a:r>
                  <a:rPr lang="en-US" sz="2000" dirty="0"/>
                  <a:t>: </a:t>
                </a:r>
              </a:p>
              <a:p>
                <a:pPr marL="0" indent="0">
                  <a:buNone/>
                </a:pPr>
                <a:r>
                  <a:rPr lang="en-US" sz="2000" dirty="0"/>
                  <a:t>Design an efficient algorithm to report  </a:t>
                </a:r>
                <a:r>
                  <a:rPr lang="en-US" sz="2000" i="1" dirty="0"/>
                  <a:t>any </a:t>
                </a:r>
                <a:r>
                  <a:rPr lang="en-US" sz="2000" dirty="0"/>
                  <a:t> non-dominated point from </a:t>
                </a:r>
                <a14:m>
                  <m:oMath xmlns:m="http://schemas.openxmlformats.org/officeDocument/2006/math">
                    <m:r>
                      <a:rPr lang="en-US" sz="2000" i="1">
                        <a:solidFill>
                          <a:srgbClr val="0070C0"/>
                        </a:solidFill>
                        <a:latin typeface="Cambria Math"/>
                      </a:rPr>
                      <m:t>𝑃</m:t>
                    </m:r>
                  </m:oMath>
                </a14:m>
                <a:r>
                  <a:rPr lang="en-US" sz="2000" dirty="0"/>
                  <a:t>. </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741" t="-80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30</a:t>
            </a:fld>
            <a:endParaRPr lang="en-US"/>
          </a:p>
        </p:txBody>
      </p:sp>
      <p:sp>
        <p:nvSpPr>
          <p:cNvPr id="5" name="Rectangle 4"/>
          <p:cNvSpPr/>
          <p:nvPr/>
        </p:nvSpPr>
        <p:spPr>
          <a:xfrm>
            <a:off x="533400" y="2743200"/>
            <a:ext cx="39624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72000" y="2743200"/>
            <a:ext cx="38100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4484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1000"/>
                                        <p:tgtEl>
                                          <p:spTgt spid="5"/>
                                        </p:tgtEl>
                                      </p:cBhvr>
                                    </p:animEffect>
                                    <p:set>
                                      <p:cBhvr>
                                        <p:cTn id="12" dur="1" fill="hold">
                                          <p:stCondLst>
                                            <p:cond delay="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250"/>
                                        <p:tgtEl>
                                          <p:spTgt spid="6"/>
                                        </p:tgtEl>
                                      </p:cBhvr>
                                    </p:animEffect>
                                    <p:set>
                                      <p:cBhvr>
                                        <p:cTn id="17" dur="1" fill="hold">
                                          <p:stCondLst>
                                            <p:cond delay="124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The </a:t>
            </a:r>
            <a:r>
              <a:rPr lang="en-US" sz="3200" b="1" dirty="0">
                <a:solidFill>
                  <a:srgbClr val="7030A0"/>
                </a:solidFill>
              </a:rPr>
              <a:t>Non-Dominated </a:t>
            </a:r>
            <a:r>
              <a:rPr lang="en-US" sz="3200" b="1" dirty="0"/>
              <a:t>Points</a:t>
            </a:r>
            <a:br>
              <a:rPr lang="en-US" sz="3200" b="1" dirty="0"/>
            </a:br>
            <a:br>
              <a:rPr lang="en-US" sz="3200" b="1" dirty="0"/>
            </a:br>
            <a:endParaRPr lang="en-US" sz="3200" dirty="0"/>
          </a:p>
        </p:txBody>
      </p:sp>
      <p:sp>
        <p:nvSpPr>
          <p:cNvPr id="3" name="Content Placeholder 2"/>
          <p:cNvSpPr>
            <a:spLocks noGrp="1"/>
          </p:cNvSpPr>
          <p:nvPr>
            <p:ph idx="1"/>
          </p:nvPr>
        </p:nvSpPr>
        <p:spPr>
          <a:xfrm>
            <a:off x="457200" y="914400"/>
            <a:ext cx="8229600" cy="5211763"/>
          </a:xfrm>
        </p:spPr>
        <p:txBody>
          <a:bodyPr/>
          <a:lstStyle/>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31</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8862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3246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6002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752600" y="144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9436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2590800" y="4800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4478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60198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2590800" y="198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35052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8458200" y="548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3152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81534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7620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8" name="Oval 77"/>
          <p:cNvSpPr/>
          <p:nvPr/>
        </p:nvSpPr>
        <p:spPr>
          <a:xfrm>
            <a:off x="64008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66700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30480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5715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58674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657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191000" y="5105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p:cNvCxnSpPr/>
          <p:nvPr/>
        </p:nvCxnSpPr>
        <p:spPr>
          <a:xfrm flipV="1">
            <a:off x="1790700" y="1512842"/>
            <a:ext cx="0" cy="50645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09600" y="990600"/>
            <a:ext cx="0" cy="5638800"/>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152400" y="6126162"/>
            <a:ext cx="8534400" cy="1"/>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26576" y="863641"/>
            <a:ext cx="288862" cy="369332"/>
          </a:xfrm>
          <a:prstGeom prst="rect">
            <a:avLst/>
          </a:prstGeom>
          <a:noFill/>
        </p:spPr>
        <p:txBody>
          <a:bodyPr wrap="none" rtlCol="0">
            <a:spAutoFit/>
          </a:bodyPr>
          <a:lstStyle/>
          <a:p>
            <a:r>
              <a:rPr lang="en-US" dirty="0"/>
              <a:t>y</a:t>
            </a:r>
          </a:p>
        </p:txBody>
      </p:sp>
      <p:sp>
        <p:nvSpPr>
          <p:cNvPr id="95" name="TextBox 94"/>
          <p:cNvSpPr txBox="1"/>
          <p:nvPr/>
        </p:nvSpPr>
        <p:spPr>
          <a:xfrm>
            <a:off x="8108322" y="6126162"/>
            <a:ext cx="284052" cy="369332"/>
          </a:xfrm>
          <a:prstGeom prst="rect">
            <a:avLst/>
          </a:prstGeom>
          <a:noFill/>
        </p:spPr>
        <p:txBody>
          <a:bodyPr wrap="none" rtlCol="0">
            <a:spAutoFit/>
          </a:bodyPr>
          <a:lstStyle/>
          <a:p>
            <a:r>
              <a:rPr lang="en-US" dirty="0"/>
              <a:t>x</a:t>
            </a:r>
          </a:p>
        </p:txBody>
      </p:sp>
      <mc:AlternateContent xmlns:mc="http://schemas.openxmlformats.org/markup-compatibility/2006" xmlns:a14="http://schemas.microsoft.com/office/drawing/2010/main">
        <mc:Choice Requires="a14">
          <p:sp>
            <p:nvSpPr>
              <p:cNvPr id="96" name="TextBox 95"/>
              <p:cNvSpPr txBox="1"/>
              <p:nvPr/>
            </p:nvSpPr>
            <p:spPr>
              <a:xfrm>
                <a:off x="0" y="6103411"/>
                <a:ext cx="7344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m:t>
                      </m:r>
                    </m:oMath>
                  </m:oMathPara>
                </a14:m>
                <a:endParaRPr lang="en-US" dirty="0"/>
              </a:p>
            </p:txBody>
          </p:sp>
        </mc:Choice>
        <mc:Fallback xmlns="">
          <p:sp>
            <p:nvSpPr>
              <p:cNvPr id="96" name="TextBox 95"/>
              <p:cNvSpPr txBox="1">
                <a:spLocks noRot="1" noChangeAspect="1" noMove="1" noResize="1" noEditPoints="1" noAdjustHandles="1" noChangeArrowheads="1" noChangeShapeType="1" noTextEdit="1"/>
              </p:cNvSpPr>
              <p:nvPr/>
            </p:nvSpPr>
            <p:spPr>
              <a:xfrm>
                <a:off x="0" y="6103411"/>
                <a:ext cx="734496" cy="369332"/>
              </a:xfrm>
              <a:prstGeom prst="rect">
                <a:avLst/>
              </a:prstGeom>
              <a:blipFill>
                <a:blip r:embed="rId5"/>
                <a:stretch>
                  <a:fillRect b="-13115"/>
                </a:stretch>
              </a:blipFill>
            </p:spPr>
            <p:txBody>
              <a:bodyPr/>
              <a:lstStyle/>
              <a:p>
                <a:r>
                  <a:rPr lang="en-US">
                    <a:noFill/>
                  </a:rPr>
                  <a:t> </a:t>
                </a:r>
              </a:p>
            </p:txBody>
          </p:sp>
        </mc:Fallback>
      </mc:AlternateContent>
      <p:sp>
        <p:nvSpPr>
          <p:cNvPr id="108" name="Oval 107"/>
          <p:cNvSpPr/>
          <p:nvPr/>
        </p:nvSpPr>
        <p:spPr>
          <a:xfrm>
            <a:off x="39624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30480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5181600" y="3733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8424496" y="5448298"/>
            <a:ext cx="152400" cy="1524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609600" y="1512841"/>
            <a:ext cx="7886700" cy="4613323"/>
            <a:chOff x="609600" y="1512841"/>
            <a:chExt cx="7886700" cy="4613323"/>
          </a:xfrm>
        </p:grpSpPr>
        <p:cxnSp>
          <p:nvCxnSpPr>
            <p:cNvPr id="69" name="Straight Connector 68"/>
            <p:cNvCxnSpPr>
              <a:endCxn id="42" idx="3"/>
            </p:cNvCxnSpPr>
            <p:nvPr/>
          </p:nvCxnSpPr>
          <p:spPr>
            <a:xfrm>
              <a:off x="609600" y="1512841"/>
              <a:ext cx="11541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790700" y="2019300"/>
              <a:ext cx="8112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2667000" y="2046242"/>
              <a:ext cx="0" cy="50645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3733800" y="2579642"/>
              <a:ext cx="0" cy="17471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endCxn id="85" idx="2"/>
            </p:cNvCxnSpPr>
            <p:nvPr/>
          </p:nvCxnSpPr>
          <p:spPr>
            <a:xfrm>
              <a:off x="2667000" y="2552700"/>
              <a:ext cx="9906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endCxn id="84" idx="1"/>
            </p:cNvCxnSpPr>
            <p:nvPr/>
          </p:nvCxnSpPr>
          <p:spPr>
            <a:xfrm>
              <a:off x="3733800" y="2754359"/>
              <a:ext cx="21447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905500" y="3048000"/>
              <a:ext cx="5826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6553200" y="3657600"/>
              <a:ext cx="762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315200" y="4038600"/>
              <a:ext cx="6096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7962900" y="5029200"/>
              <a:ext cx="1905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8153400" y="5536532"/>
              <a:ext cx="3429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5905500" y="2819401"/>
              <a:ext cx="0" cy="22859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6553200" y="3124201"/>
              <a:ext cx="0" cy="53339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7315200" y="3657602"/>
              <a:ext cx="0" cy="38099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7962900" y="4114800"/>
              <a:ext cx="0" cy="9144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8153400" y="5105400"/>
              <a:ext cx="0" cy="43113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8496300" y="5562600"/>
              <a:ext cx="0" cy="56356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90" name="Oval 89"/>
          <p:cNvSpPr/>
          <p:nvPr/>
        </p:nvSpPr>
        <p:spPr>
          <a:xfrm>
            <a:off x="1701030" y="1417638"/>
            <a:ext cx="152400" cy="1524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1" name="Rounded Rectangle 110"/>
              <p:cNvSpPr/>
              <p:nvPr/>
            </p:nvSpPr>
            <p:spPr>
              <a:xfrm>
                <a:off x="6400800" y="1055193"/>
                <a:ext cx="1219200" cy="48946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O</a:t>
                </a:r>
                <a:r>
                  <a:rPr lang="en-US" dirty="0">
                    <a:solidFill>
                      <a:schemeClr val="tx1"/>
                    </a:solidFill>
                  </a:rPr>
                  <a:t>(</a:t>
                </a:r>
                <a14:m>
                  <m:oMath xmlns:m="http://schemas.openxmlformats.org/officeDocument/2006/math">
                    <m:r>
                      <a:rPr lang="en-US" b="1" i="1">
                        <a:solidFill>
                          <a:srgbClr val="0070C0"/>
                        </a:solidFill>
                        <a:latin typeface="Cambria Math"/>
                      </a:rPr>
                      <m:t>𝒏</m:t>
                    </m:r>
                  </m:oMath>
                </a14:m>
                <a:r>
                  <a:rPr lang="en-US" dirty="0">
                    <a:solidFill>
                      <a:schemeClr val="tx1"/>
                    </a:solidFill>
                  </a:rPr>
                  <a:t>) time</a:t>
                </a:r>
              </a:p>
            </p:txBody>
          </p:sp>
        </mc:Choice>
        <mc:Fallback xmlns="">
          <p:sp>
            <p:nvSpPr>
              <p:cNvPr id="111" name="Rounded Rectangle 110"/>
              <p:cNvSpPr>
                <a:spLocks noRot="1" noChangeAspect="1" noMove="1" noResize="1" noEditPoints="1" noAdjustHandles="1" noChangeArrowheads="1" noChangeShapeType="1" noTextEdit="1"/>
              </p:cNvSpPr>
              <p:nvPr/>
            </p:nvSpPr>
            <p:spPr>
              <a:xfrm>
                <a:off x="6400800" y="1055193"/>
                <a:ext cx="1219200" cy="489466"/>
              </a:xfrm>
              <a:prstGeom prst="roundRect">
                <a:avLst/>
              </a:prstGeom>
              <a:blipFill>
                <a:blip r:embed="rId6"/>
                <a:stretch>
                  <a:fillRect b="-4762"/>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30015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wipe(down)">
                                      <p:cBhvr>
                                        <p:cTn id="15" dur="500"/>
                                        <p:tgtEl>
                                          <p:spTgt spid="7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wipe(down)">
                                      <p:cBhvr>
                                        <p:cTn id="20" dur="500"/>
                                        <p:tgtEl>
                                          <p:spTgt spid="9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11"/>
                                        </p:tgtEl>
                                        <p:attrNameLst>
                                          <p:attrName>style.visibility</p:attrName>
                                        </p:attrNameLst>
                                      </p:cBhvr>
                                      <p:to>
                                        <p:strVal val="visible"/>
                                      </p:to>
                                    </p:set>
                                    <p:animEffect transition="in" filter="randombar(horizontal)">
                                      <p:cBhvr>
                                        <p:cTn id="25"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90" grpId="0" animBg="1"/>
      <p:bldP spid="1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600" b="1" dirty="0"/>
              <a:t>A</a:t>
            </a:r>
            <a:r>
              <a:rPr lang="en-US" sz="3600" b="1" dirty="0">
                <a:solidFill>
                  <a:srgbClr val="7030A0"/>
                </a:solidFill>
              </a:rPr>
              <a:t> simple </a:t>
            </a:r>
            <a:r>
              <a:rPr lang="en-US" sz="3600" b="1" dirty="0"/>
              <a:t>algorithm for</a:t>
            </a:r>
            <a:br>
              <a:rPr lang="en-US" sz="3600" b="1" dirty="0"/>
            </a:br>
            <a:r>
              <a:rPr lang="en-US" sz="3600" b="1" dirty="0"/>
              <a:t>all non-dominated points</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32</a:t>
            </a:fld>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888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 </a:t>
            </a:r>
            <a:r>
              <a:rPr lang="en-US" sz="3200" b="1" dirty="0">
                <a:solidFill>
                  <a:srgbClr val="7030A0"/>
                </a:solidFill>
              </a:rPr>
              <a:t>Simple Algorithm</a:t>
            </a:r>
            <a:br>
              <a:rPr lang="en-US" sz="4000" b="1" dirty="0"/>
            </a:br>
            <a:endParaRPr lang="en-US" sz="4000" dirty="0"/>
          </a:p>
        </p:txBody>
      </p:sp>
      <p:sp>
        <p:nvSpPr>
          <p:cNvPr id="3" name="Content Placeholder 2"/>
          <p:cNvSpPr>
            <a:spLocks noGrp="1"/>
          </p:cNvSpPr>
          <p:nvPr>
            <p:ph idx="1"/>
          </p:nvPr>
        </p:nvSpPr>
        <p:spPr>
          <a:xfrm>
            <a:off x="457200" y="914400"/>
            <a:ext cx="8229600" cy="5211763"/>
          </a:xfrm>
        </p:spPr>
        <p:txBody>
          <a:bodyPr/>
          <a:lstStyle/>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33</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8862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3246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752600" y="144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4478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60198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2590800" y="198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35052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8458200" y="548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3152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81534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7620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0" name="Oval 79"/>
          <p:cNvSpPr/>
          <p:nvPr/>
        </p:nvSpPr>
        <p:spPr>
          <a:xfrm>
            <a:off x="30480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a:off x="4343400" y="5562600"/>
            <a:ext cx="1371600" cy="228600"/>
            <a:chOff x="4343400" y="5562600"/>
            <a:chExt cx="1371600" cy="228600"/>
          </a:xfrm>
        </p:grpSpPr>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1" name="Oval 80"/>
            <p:cNvSpPr/>
            <p:nvPr/>
          </p:nvSpPr>
          <p:spPr>
            <a:xfrm>
              <a:off x="4343400" y="5715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a:off x="1600200" y="4114800"/>
            <a:ext cx="5410200" cy="762000"/>
            <a:chOff x="1600200" y="4114800"/>
            <a:chExt cx="5410200" cy="762000"/>
          </a:xfrm>
        </p:grpSpPr>
        <p:sp>
          <p:nvSpPr>
            <p:cNvPr id="37" name="Oval 36"/>
            <p:cNvSpPr/>
            <p:nvPr/>
          </p:nvSpPr>
          <p:spPr>
            <a:xfrm>
              <a:off x="16002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2766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9436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2590800" y="4800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36576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64008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66700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3" name="Oval 82"/>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58674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657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p:cNvGrpSpPr/>
          <p:nvPr/>
        </p:nvGrpSpPr>
        <p:grpSpPr>
          <a:xfrm>
            <a:off x="1371600" y="5105400"/>
            <a:ext cx="4800600" cy="304800"/>
            <a:chOff x="1371600" y="5105400"/>
            <a:chExt cx="4800600" cy="304800"/>
          </a:xfrm>
        </p:grpSpPr>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13716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6" name="Oval 85"/>
            <p:cNvSpPr/>
            <p:nvPr/>
          </p:nvSpPr>
          <p:spPr>
            <a:xfrm>
              <a:off x="4191000" y="5105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Connector 68"/>
          <p:cNvCxnSpPr>
            <a:endCxn id="42" idx="3"/>
          </p:cNvCxnSpPr>
          <p:nvPr/>
        </p:nvCxnSpPr>
        <p:spPr>
          <a:xfrm>
            <a:off x="609600" y="1512841"/>
            <a:ext cx="11541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790700" y="1512842"/>
            <a:ext cx="0" cy="50645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790700" y="2019300"/>
            <a:ext cx="8112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2667000" y="2046242"/>
            <a:ext cx="0" cy="50645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3733800" y="2579642"/>
            <a:ext cx="0" cy="17471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endCxn id="85" idx="2"/>
          </p:cNvCxnSpPr>
          <p:nvPr/>
        </p:nvCxnSpPr>
        <p:spPr>
          <a:xfrm>
            <a:off x="2667000" y="2552700"/>
            <a:ext cx="9906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endCxn id="84" idx="1"/>
          </p:cNvCxnSpPr>
          <p:nvPr/>
        </p:nvCxnSpPr>
        <p:spPr>
          <a:xfrm>
            <a:off x="3733800" y="2754359"/>
            <a:ext cx="21447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905500" y="3048000"/>
            <a:ext cx="5826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6553200" y="3657600"/>
            <a:ext cx="762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315200" y="4038600"/>
            <a:ext cx="6096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7962900" y="5029200"/>
            <a:ext cx="1905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8181063" y="5536532"/>
            <a:ext cx="315237"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5905500" y="2819401"/>
            <a:ext cx="0" cy="22859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6553200" y="3124201"/>
            <a:ext cx="0" cy="53339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7315200" y="3657602"/>
            <a:ext cx="0" cy="38099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7962900" y="4114800"/>
            <a:ext cx="0" cy="9144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68" idx="4"/>
          </p:cNvCxnSpPr>
          <p:nvPr/>
        </p:nvCxnSpPr>
        <p:spPr>
          <a:xfrm flipV="1">
            <a:off x="8181063" y="5105400"/>
            <a:ext cx="10437" cy="43113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8496300" y="5562600"/>
            <a:ext cx="0" cy="56356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382000" y="5410200"/>
            <a:ext cx="228600" cy="25466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8077200" y="4953000"/>
            <a:ext cx="228600" cy="25466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7848600" y="3936332"/>
            <a:ext cx="228600" cy="25466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p:cNvCxnSpPr/>
          <p:nvPr/>
        </p:nvCxnSpPr>
        <p:spPr>
          <a:xfrm>
            <a:off x="609600" y="990600"/>
            <a:ext cx="0" cy="5638800"/>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152400" y="6126162"/>
            <a:ext cx="8534400" cy="1"/>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26576" y="863641"/>
            <a:ext cx="288862" cy="369332"/>
          </a:xfrm>
          <a:prstGeom prst="rect">
            <a:avLst/>
          </a:prstGeom>
          <a:noFill/>
        </p:spPr>
        <p:txBody>
          <a:bodyPr wrap="none" rtlCol="0">
            <a:spAutoFit/>
          </a:bodyPr>
          <a:lstStyle/>
          <a:p>
            <a:r>
              <a:rPr lang="en-US" dirty="0"/>
              <a:t>y</a:t>
            </a:r>
          </a:p>
        </p:txBody>
      </p:sp>
      <p:sp>
        <p:nvSpPr>
          <p:cNvPr id="95" name="TextBox 94"/>
          <p:cNvSpPr txBox="1"/>
          <p:nvPr/>
        </p:nvSpPr>
        <p:spPr>
          <a:xfrm>
            <a:off x="8108322" y="6126162"/>
            <a:ext cx="284052" cy="369332"/>
          </a:xfrm>
          <a:prstGeom prst="rect">
            <a:avLst/>
          </a:prstGeom>
          <a:noFill/>
        </p:spPr>
        <p:txBody>
          <a:bodyPr wrap="none" rtlCol="0">
            <a:spAutoFit/>
          </a:bodyPr>
          <a:lstStyle/>
          <a:p>
            <a:r>
              <a:rPr lang="en-US" dirty="0"/>
              <a:t>x</a:t>
            </a:r>
          </a:p>
        </p:txBody>
      </p:sp>
      <mc:AlternateContent xmlns:mc="http://schemas.openxmlformats.org/markup-compatibility/2006" xmlns:a14="http://schemas.microsoft.com/office/drawing/2010/main">
        <mc:Choice Requires="a14">
          <p:sp>
            <p:nvSpPr>
              <p:cNvPr id="96" name="TextBox 95"/>
              <p:cNvSpPr txBox="1"/>
              <p:nvPr/>
            </p:nvSpPr>
            <p:spPr>
              <a:xfrm>
                <a:off x="0" y="6103411"/>
                <a:ext cx="7344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m:t>
                      </m:r>
                    </m:oMath>
                  </m:oMathPara>
                </a14:m>
                <a:endParaRPr lang="en-US" dirty="0"/>
              </a:p>
            </p:txBody>
          </p:sp>
        </mc:Choice>
        <mc:Fallback xmlns="">
          <p:sp>
            <p:nvSpPr>
              <p:cNvPr id="96" name="TextBox 95"/>
              <p:cNvSpPr txBox="1">
                <a:spLocks noRot="1" noChangeAspect="1" noMove="1" noResize="1" noEditPoints="1" noAdjustHandles="1" noChangeArrowheads="1" noChangeShapeType="1" noTextEdit="1"/>
              </p:cNvSpPr>
              <p:nvPr/>
            </p:nvSpPr>
            <p:spPr>
              <a:xfrm>
                <a:off x="0" y="6103411"/>
                <a:ext cx="734496" cy="369332"/>
              </a:xfrm>
              <a:prstGeom prst="rect">
                <a:avLst/>
              </a:prstGeom>
              <a:blipFill>
                <a:blip r:embed="rId5"/>
                <a:stretch>
                  <a:fillRect b="-13115"/>
                </a:stretch>
              </a:blipFill>
            </p:spPr>
            <p:txBody>
              <a:bodyPr/>
              <a:lstStyle/>
              <a:p>
                <a:r>
                  <a:rPr lang="en-US">
                    <a:noFill/>
                  </a:rPr>
                  <a:t> </a:t>
                </a:r>
              </a:p>
            </p:txBody>
          </p:sp>
        </mc:Fallback>
      </mc:AlternateContent>
      <p:sp>
        <p:nvSpPr>
          <p:cNvPr id="90" name="Rectangle 89">
            <a:extLst>
              <a:ext uri="{FF2B5EF4-FFF2-40B4-BE49-F238E27FC236}">
                <a16:creationId xmlns:a16="http://schemas.microsoft.com/office/drawing/2014/main" id="{110F5A87-93E1-9546-BE99-A61600F2118B}"/>
              </a:ext>
            </a:extLst>
          </p:cNvPr>
          <p:cNvSpPr/>
          <p:nvPr/>
        </p:nvSpPr>
        <p:spPr>
          <a:xfrm>
            <a:off x="627950" y="5542631"/>
            <a:ext cx="7868348" cy="583530"/>
          </a:xfrm>
          <a:prstGeom prst="rect">
            <a:avLst/>
          </a:prstGeom>
          <a:solidFill>
            <a:schemeClr val="tx2">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9E7935C5-A2E5-C54A-8B9A-463F01314D21}"/>
              </a:ext>
            </a:extLst>
          </p:cNvPr>
          <p:cNvSpPr/>
          <p:nvPr/>
        </p:nvSpPr>
        <p:spPr>
          <a:xfrm>
            <a:off x="615045" y="5074270"/>
            <a:ext cx="7555579" cy="1029139"/>
          </a:xfrm>
          <a:prstGeom prst="rect">
            <a:avLst/>
          </a:prstGeom>
          <a:solidFill>
            <a:schemeClr val="tx2">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7BE3BCB4-1F6A-6C46-918A-58BACF4B2576}"/>
              </a:ext>
            </a:extLst>
          </p:cNvPr>
          <p:cNvSpPr/>
          <p:nvPr/>
        </p:nvSpPr>
        <p:spPr>
          <a:xfrm>
            <a:off x="620041" y="4068762"/>
            <a:ext cx="7321984" cy="2054618"/>
          </a:xfrm>
          <a:prstGeom prst="rect">
            <a:avLst/>
          </a:prstGeom>
          <a:solidFill>
            <a:schemeClr val="tx2">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8637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randombar(horizontal)">
                                      <p:cBhvr>
                                        <p:cTn id="19" dur="500"/>
                                        <p:tgtEl>
                                          <p:spTgt spid="9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nodeType="clickEffect">
                                  <p:stCondLst>
                                    <p:cond delay="0"/>
                                  </p:stCondLst>
                                  <p:childTnLst>
                                    <p:anim calcmode="lin" valueType="num">
                                      <p:cBhvr additive="base">
                                        <p:cTn id="23" dur="1250"/>
                                        <p:tgtEl>
                                          <p:spTgt spid="6"/>
                                        </p:tgtEl>
                                        <p:attrNameLst>
                                          <p:attrName>ppt_x</p:attrName>
                                        </p:attrNameLst>
                                      </p:cBhvr>
                                      <p:tavLst>
                                        <p:tav tm="0">
                                          <p:val>
                                            <p:strVal val="ppt_x"/>
                                          </p:val>
                                        </p:tav>
                                        <p:tav tm="100000">
                                          <p:val>
                                            <p:strVal val="ppt_x"/>
                                          </p:val>
                                        </p:tav>
                                      </p:tavLst>
                                    </p:anim>
                                    <p:anim calcmode="lin" valueType="num">
                                      <p:cBhvr additive="base">
                                        <p:cTn id="24" dur="1250"/>
                                        <p:tgtEl>
                                          <p:spTgt spid="6"/>
                                        </p:tgtEl>
                                        <p:attrNameLst>
                                          <p:attrName>ppt_y</p:attrName>
                                        </p:attrNameLst>
                                      </p:cBhvr>
                                      <p:tavLst>
                                        <p:tav tm="0">
                                          <p:val>
                                            <p:strVal val="ppt_y"/>
                                          </p:val>
                                        </p:tav>
                                        <p:tav tm="100000">
                                          <p:val>
                                            <p:strVal val="1+ppt_h/2"/>
                                          </p:val>
                                        </p:tav>
                                      </p:tavLst>
                                    </p:anim>
                                    <p:set>
                                      <p:cBhvr>
                                        <p:cTn id="25" dur="1" fill="hold">
                                          <p:stCondLst>
                                            <p:cond delay="1249"/>
                                          </p:stCondLst>
                                        </p:cTn>
                                        <p:tgtEl>
                                          <p:spTgt spid="6"/>
                                        </p:tgtEl>
                                        <p:attrNameLst>
                                          <p:attrName>style.visibility</p:attrName>
                                        </p:attrNameLst>
                                      </p:cBhvr>
                                      <p:to>
                                        <p:strVal val="hidden"/>
                                      </p:to>
                                    </p:set>
                                  </p:childTnLst>
                                </p:cTn>
                              </p:par>
                            </p:childTnLst>
                          </p:cTn>
                        </p:par>
                        <p:par>
                          <p:cTn id="26" fill="hold">
                            <p:stCondLst>
                              <p:cond delay="1250"/>
                            </p:stCondLst>
                            <p:childTnLst>
                              <p:par>
                                <p:cTn id="27" presetID="14" presetClass="exit" presetSubtype="10" fill="hold" grpId="1" nodeType="afterEffect">
                                  <p:stCondLst>
                                    <p:cond delay="0"/>
                                  </p:stCondLst>
                                  <p:childTnLst>
                                    <p:animEffect transition="out" filter="randombar(horizontal)">
                                      <p:cBhvr>
                                        <p:cTn id="28" dur="500"/>
                                        <p:tgtEl>
                                          <p:spTgt spid="90"/>
                                        </p:tgtEl>
                                      </p:cBhvr>
                                    </p:animEffect>
                                    <p:set>
                                      <p:cBhvr>
                                        <p:cTn id="29" dur="1" fill="hold">
                                          <p:stCondLst>
                                            <p:cond delay="499"/>
                                          </p:stCondLst>
                                        </p:cTn>
                                        <p:tgtEl>
                                          <p:spTgt spid="9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wipe(down)">
                                      <p:cBhvr>
                                        <p:cTn id="34" dur="500"/>
                                        <p:tgtEl>
                                          <p:spTgt spid="70"/>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08"/>
                                        </p:tgtEl>
                                        <p:attrNameLst>
                                          <p:attrName>style.visibility</p:attrName>
                                        </p:attrNameLst>
                                      </p:cBhvr>
                                      <p:to>
                                        <p:strVal val="visible"/>
                                      </p:to>
                                    </p:set>
                                    <p:animEffect transition="in" filter="randombar(horizontal)">
                                      <p:cBhvr>
                                        <p:cTn id="39" dur="500"/>
                                        <p:tgtEl>
                                          <p:spTgt spid="108"/>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xit" presetSubtype="0" fill="hold" nodeType="clickEffect">
                                  <p:stCondLst>
                                    <p:cond delay="0"/>
                                  </p:stCondLst>
                                  <p:childTnLst>
                                    <p:animEffect transition="out" filter="fade">
                                      <p:cBhvr>
                                        <p:cTn id="43" dur="1000"/>
                                        <p:tgtEl>
                                          <p:spTgt spid="8"/>
                                        </p:tgtEl>
                                      </p:cBhvr>
                                    </p:animEffect>
                                    <p:anim calcmode="lin" valueType="num">
                                      <p:cBhvr>
                                        <p:cTn id="44" dur="1000"/>
                                        <p:tgtEl>
                                          <p:spTgt spid="8"/>
                                        </p:tgtEl>
                                        <p:attrNameLst>
                                          <p:attrName>ppt_x</p:attrName>
                                        </p:attrNameLst>
                                      </p:cBhvr>
                                      <p:tavLst>
                                        <p:tav tm="0">
                                          <p:val>
                                            <p:strVal val="ppt_x"/>
                                          </p:val>
                                        </p:tav>
                                        <p:tav tm="100000">
                                          <p:val>
                                            <p:strVal val="ppt_x"/>
                                          </p:val>
                                        </p:tav>
                                      </p:tavLst>
                                    </p:anim>
                                    <p:anim calcmode="lin" valueType="num">
                                      <p:cBhvr>
                                        <p:cTn id="45" dur="1000"/>
                                        <p:tgtEl>
                                          <p:spTgt spid="8"/>
                                        </p:tgtEl>
                                        <p:attrNameLst>
                                          <p:attrName>ppt_y</p:attrName>
                                        </p:attrNameLst>
                                      </p:cBhvr>
                                      <p:tavLst>
                                        <p:tav tm="0">
                                          <p:val>
                                            <p:strVal val="ppt_y"/>
                                          </p:val>
                                        </p:tav>
                                        <p:tav tm="100000">
                                          <p:val>
                                            <p:strVal val="ppt_y+.1"/>
                                          </p:val>
                                        </p:tav>
                                      </p:tavLst>
                                    </p:anim>
                                    <p:set>
                                      <p:cBhvr>
                                        <p:cTn id="46" dur="1" fill="hold">
                                          <p:stCondLst>
                                            <p:cond delay="999"/>
                                          </p:stCondLst>
                                        </p:cTn>
                                        <p:tgtEl>
                                          <p:spTgt spid="8"/>
                                        </p:tgtEl>
                                        <p:attrNameLst>
                                          <p:attrName>style.visibility</p:attrName>
                                        </p:attrNameLst>
                                      </p:cBhvr>
                                      <p:to>
                                        <p:strVal val="hidden"/>
                                      </p:to>
                                    </p:set>
                                  </p:childTnLst>
                                </p:cTn>
                              </p:par>
                            </p:childTnLst>
                          </p:cTn>
                        </p:par>
                        <p:par>
                          <p:cTn id="47" fill="hold">
                            <p:stCondLst>
                              <p:cond delay="1000"/>
                            </p:stCondLst>
                            <p:childTnLst>
                              <p:par>
                                <p:cTn id="48" presetID="14" presetClass="exit" presetSubtype="10" fill="hold" grpId="1" nodeType="afterEffect">
                                  <p:stCondLst>
                                    <p:cond delay="0"/>
                                  </p:stCondLst>
                                  <p:childTnLst>
                                    <p:animEffect transition="out" filter="randombar(horizontal)">
                                      <p:cBhvr>
                                        <p:cTn id="49" dur="500"/>
                                        <p:tgtEl>
                                          <p:spTgt spid="108"/>
                                        </p:tgtEl>
                                      </p:cBhvr>
                                    </p:animEffect>
                                    <p:set>
                                      <p:cBhvr>
                                        <p:cTn id="50" dur="1" fill="hold">
                                          <p:stCondLst>
                                            <p:cond delay="499"/>
                                          </p:stCondLst>
                                        </p:cTn>
                                        <p:tgtEl>
                                          <p:spTgt spid="10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91"/>
                                        </p:tgtEl>
                                        <p:attrNameLst>
                                          <p:attrName>style.visibility</p:attrName>
                                        </p:attrNameLst>
                                      </p:cBhvr>
                                      <p:to>
                                        <p:strVal val="visible"/>
                                      </p:to>
                                    </p:set>
                                    <p:animEffect transition="in" filter="wipe(down)">
                                      <p:cBhvr>
                                        <p:cTn id="55" dur="500"/>
                                        <p:tgtEl>
                                          <p:spTgt spid="91"/>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109"/>
                                        </p:tgtEl>
                                        <p:attrNameLst>
                                          <p:attrName>style.visibility</p:attrName>
                                        </p:attrNameLst>
                                      </p:cBhvr>
                                      <p:to>
                                        <p:strVal val="visible"/>
                                      </p:to>
                                    </p:set>
                                    <p:animEffect transition="in" filter="randombar(horizontal)">
                                      <p:cBhvr>
                                        <p:cTn id="60" dur="500"/>
                                        <p:tgtEl>
                                          <p:spTgt spid="109"/>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xit" presetSubtype="0" fill="hold" nodeType="clickEffect">
                                  <p:stCondLst>
                                    <p:cond delay="0"/>
                                  </p:stCondLst>
                                  <p:childTnLst>
                                    <p:animEffect transition="out" filter="fade">
                                      <p:cBhvr>
                                        <p:cTn id="64" dur="1000"/>
                                        <p:tgtEl>
                                          <p:spTgt spid="9"/>
                                        </p:tgtEl>
                                      </p:cBhvr>
                                    </p:animEffect>
                                    <p:anim calcmode="lin" valueType="num">
                                      <p:cBhvr>
                                        <p:cTn id="65" dur="1000"/>
                                        <p:tgtEl>
                                          <p:spTgt spid="9"/>
                                        </p:tgtEl>
                                        <p:attrNameLst>
                                          <p:attrName>ppt_x</p:attrName>
                                        </p:attrNameLst>
                                      </p:cBhvr>
                                      <p:tavLst>
                                        <p:tav tm="0">
                                          <p:val>
                                            <p:strVal val="ppt_x"/>
                                          </p:val>
                                        </p:tav>
                                        <p:tav tm="100000">
                                          <p:val>
                                            <p:strVal val="ppt_x"/>
                                          </p:val>
                                        </p:tav>
                                      </p:tavLst>
                                    </p:anim>
                                    <p:anim calcmode="lin" valueType="num">
                                      <p:cBhvr>
                                        <p:cTn id="66" dur="1000"/>
                                        <p:tgtEl>
                                          <p:spTgt spid="9"/>
                                        </p:tgtEl>
                                        <p:attrNameLst>
                                          <p:attrName>ppt_y</p:attrName>
                                        </p:attrNameLst>
                                      </p:cBhvr>
                                      <p:tavLst>
                                        <p:tav tm="0">
                                          <p:val>
                                            <p:strVal val="ppt_y"/>
                                          </p:val>
                                        </p:tav>
                                        <p:tav tm="100000">
                                          <p:val>
                                            <p:strVal val="ppt_y+.1"/>
                                          </p:val>
                                        </p:tav>
                                      </p:tavLst>
                                    </p:anim>
                                    <p:set>
                                      <p:cBhvr>
                                        <p:cTn id="67" dur="1" fill="hold">
                                          <p:stCondLst>
                                            <p:cond delay="999"/>
                                          </p:stCondLst>
                                        </p:cTn>
                                        <p:tgtEl>
                                          <p:spTgt spid="9"/>
                                        </p:tgtEl>
                                        <p:attrNameLst>
                                          <p:attrName>style.visibility</p:attrName>
                                        </p:attrNameLst>
                                      </p:cBhvr>
                                      <p:to>
                                        <p:strVal val="hidden"/>
                                      </p:to>
                                    </p:set>
                                  </p:childTnLst>
                                </p:cTn>
                              </p:par>
                            </p:childTnLst>
                          </p:cTn>
                        </p:par>
                        <p:par>
                          <p:cTn id="68" fill="hold">
                            <p:stCondLst>
                              <p:cond delay="1000"/>
                            </p:stCondLst>
                            <p:childTnLst>
                              <p:par>
                                <p:cTn id="69" presetID="14" presetClass="exit" presetSubtype="10" fill="hold" grpId="1" nodeType="afterEffect">
                                  <p:stCondLst>
                                    <p:cond delay="0"/>
                                  </p:stCondLst>
                                  <p:childTnLst>
                                    <p:animEffect transition="out" filter="randombar(horizontal)">
                                      <p:cBhvr>
                                        <p:cTn id="70" dur="500"/>
                                        <p:tgtEl>
                                          <p:spTgt spid="109"/>
                                        </p:tgtEl>
                                      </p:cBhvr>
                                    </p:animEffect>
                                    <p:set>
                                      <p:cBhvr>
                                        <p:cTn id="71" dur="1" fill="hold">
                                          <p:stCondLst>
                                            <p:cond delay="499"/>
                                          </p:stCondLst>
                                        </p:cTn>
                                        <p:tgtEl>
                                          <p:spTgt spid="1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70" grpId="0" animBg="1"/>
      <p:bldP spid="91" grpId="0" animBg="1"/>
      <p:bldP spid="90" grpId="0" animBg="1"/>
      <p:bldP spid="90" grpId="1" animBg="1"/>
      <p:bldP spid="108" grpId="0" animBg="1"/>
      <p:bldP spid="108" grpId="1" animBg="1"/>
      <p:bldP spid="109" grpId="0" animBg="1"/>
      <p:bldP spid="109"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 </a:t>
            </a:r>
            <a:r>
              <a:rPr lang="en-US" sz="3200" b="1" dirty="0">
                <a:solidFill>
                  <a:srgbClr val="7030A0"/>
                </a:solidFill>
              </a:rPr>
              <a:t>Simple Algorithm</a:t>
            </a:r>
            <a:br>
              <a:rPr lang="en-US" sz="4000" b="1" dirty="0"/>
            </a:br>
            <a:endParaRPr lang="en-US" sz="4000" dirty="0"/>
          </a:p>
        </p:txBody>
      </p:sp>
      <p:sp>
        <p:nvSpPr>
          <p:cNvPr id="3" name="Content Placeholder 2"/>
          <p:cNvSpPr>
            <a:spLocks noGrp="1"/>
          </p:cNvSpPr>
          <p:nvPr>
            <p:ph idx="1"/>
          </p:nvPr>
        </p:nvSpPr>
        <p:spPr>
          <a:xfrm>
            <a:off x="457200" y="914400"/>
            <a:ext cx="8229600" cy="5211763"/>
          </a:xfrm>
        </p:spPr>
        <p:txBody>
          <a:bodyPr/>
          <a:lstStyle/>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34</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8862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3246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752600" y="144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4478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60198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2590800" y="198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35052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8458200" y="548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3152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81534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7620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0" name="Oval 79"/>
          <p:cNvSpPr/>
          <p:nvPr/>
        </p:nvSpPr>
        <p:spPr>
          <a:xfrm>
            <a:off x="30480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58674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657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Connector 68"/>
          <p:cNvCxnSpPr>
            <a:endCxn id="42" idx="3"/>
          </p:cNvCxnSpPr>
          <p:nvPr/>
        </p:nvCxnSpPr>
        <p:spPr>
          <a:xfrm>
            <a:off x="609600" y="1512841"/>
            <a:ext cx="11541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790700" y="1512842"/>
            <a:ext cx="0" cy="50645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790700" y="2019300"/>
            <a:ext cx="8112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2667000" y="2046242"/>
            <a:ext cx="0" cy="50645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3733800" y="2579642"/>
            <a:ext cx="0" cy="17471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endCxn id="85" idx="2"/>
          </p:cNvCxnSpPr>
          <p:nvPr/>
        </p:nvCxnSpPr>
        <p:spPr>
          <a:xfrm>
            <a:off x="2667000" y="2552700"/>
            <a:ext cx="9906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endCxn id="84" idx="1"/>
          </p:cNvCxnSpPr>
          <p:nvPr/>
        </p:nvCxnSpPr>
        <p:spPr>
          <a:xfrm>
            <a:off x="3733800" y="2754359"/>
            <a:ext cx="21447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905500" y="3048000"/>
            <a:ext cx="5826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6553200" y="3657600"/>
            <a:ext cx="762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315200" y="4038600"/>
            <a:ext cx="6096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7962900" y="5029200"/>
            <a:ext cx="1905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8181063" y="5536532"/>
            <a:ext cx="315237"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5905500" y="2819401"/>
            <a:ext cx="0" cy="22859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6553200" y="3124201"/>
            <a:ext cx="0" cy="53339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7315200" y="3657602"/>
            <a:ext cx="0" cy="38099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7962900" y="4114800"/>
            <a:ext cx="0" cy="9144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68" idx="4"/>
          </p:cNvCxnSpPr>
          <p:nvPr/>
        </p:nvCxnSpPr>
        <p:spPr>
          <a:xfrm flipV="1">
            <a:off x="8181063" y="5105400"/>
            <a:ext cx="10437" cy="43113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8496300" y="5562600"/>
            <a:ext cx="0" cy="56356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382000" y="5410200"/>
            <a:ext cx="228600" cy="25466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8077200" y="4953000"/>
            <a:ext cx="228600" cy="25466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7848600" y="3936332"/>
            <a:ext cx="228600" cy="25466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5524500" y="914400"/>
                <a:ext cx="3179525" cy="369332"/>
              </a:xfrm>
              <a:prstGeom prst="rect">
                <a:avLst/>
              </a:prstGeom>
              <a:solidFill>
                <a:schemeClr val="accent1">
                  <a:lumMod val="20000"/>
                  <a:lumOff val="80000"/>
                </a:schemeClr>
              </a:solidFill>
              <a:ln>
                <a:solidFill>
                  <a:schemeClr val="tx1"/>
                </a:solidFill>
              </a:ln>
            </p:spPr>
            <p:txBody>
              <a:bodyPr wrap="none" rtlCol="0">
                <a:spAutoFit/>
              </a:bodyPr>
              <a:lstStyle/>
              <a:p>
                <a14:m>
                  <m:oMath xmlns:m="http://schemas.openxmlformats.org/officeDocument/2006/math">
                    <m:r>
                      <a:rPr lang="en-US" i="1">
                        <a:solidFill>
                          <a:srgbClr val="0070C0"/>
                        </a:solidFill>
                        <a:latin typeface="Cambria Math"/>
                      </a:rPr>
                      <m:t>h</m:t>
                    </m:r>
                  </m:oMath>
                </a14:m>
                <a:r>
                  <a:rPr lang="en-US" dirty="0"/>
                  <a:t> : no. of non-dominated points</a:t>
                </a:r>
              </a:p>
            </p:txBody>
          </p:sp>
        </mc:Choice>
        <mc:Fallback xmlns="">
          <p:sp>
            <p:nvSpPr>
              <p:cNvPr id="11" name="TextBox 10"/>
              <p:cNvSpPr txBox="1">
                <a:spLocks noRot="1" noChangeAspect="1" noMove="1" noResize="1" noEditPoints="1" noAdjustHandles="1" noChangeArrowheads="1" noChangeShapeType="1" noTextEdit="1"/>
              </p:cNvSpPr>
              <p:nvPr/>
            </p:nvSpPr>
            <p:spPr>
              <a:xfrm>
                <a:off x="5524500" y="914400"/>
                <a:ext cx="3179525" cy="369332"/>
              </a:xfrm>
              <a:prstGeom prst="rect">
                <a:avLst/>
              </a:prstGeom>
              <a:blipFill rotWithShape="1">
                <a:blip r:embed="rId5"/>
                <a:stretch>
                  <a:fillRect t="-6349" r="-2481" b="-2222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5486400" y="1889165"/>
                <a:ext cx="885884" cy="369332"/>
              </a:xfrm>
              <a:prstGeom prst="rect">
                <a:avLst/>
              </a:prstGeom>
              <a:solidFill>
                <a:srgbClr val="FFC000"/>
              </a:solidFill>
              <a:ln>
                <a:solidFill>
                  <a:schemeClr val="tx1"/>
                </a:solidFill>
              </a:ln>
            </p:spPr>
            <p:txBody>
              <a:bodyPr wrap="none" rtlCol="0">
                <a:spAutoFit/>
              </a:bodyPr>
              <a:lstStyle/>
              <a:p>
                <a:r>
                  <a:rPr lang="en-US" b="1" dirty="0"/>
                  <a:t>O</a:t>
                </a:r>
                <a:r>
                  <a:rPr lang="en-US" dirty="0"/>
                  <a:t>(</a:t>
                </a:r>
                <a14:m>
                  <m:oMath xmlns:m="http://schemas.openxmlformats.org/officeDocument/2006/math">
                    <m:sSup>
                      <m:sSupPr>
                        <m:ctrlPr>
                          <a:rPr lang="en-US" b="0" i="1" smtClean="0">
                            <a:solidFill>
                              <a:srgbClr val="0070C0"/>
                            </a:solidFill>
                            <a:latin typeface="Cambria Math" panose="02040503050406030204" pitchFamily="18" charset="0"/>
                          </a:rPr>
                        </m:ctrlPr>
                      </m:sSupPr>
                      <m:e>
                        <m:r>
                          <a:rPr lang="en-US" i="1">
                            <a:solidFill>
                              <a:srgbClr val="0070C0"/>
                            </a:solidFill>
                            <a:latin typeface="Cambria Math"/>
                          </a:rPr>
                          <m:t>𝑛</m:t>
                        </m:r>
                      </m:e>
                      <m:sup>
                        <m:r>
                          <a:rPr lang="en-US" b="0" i="1" smtClean="0">
                            <a:solidFill>
                              <a:srgbClr val="0070C0"/>
                            </a:solidFill>
                            <a:latin typeface="Cambria Math" panose="02040503050406030204" pitchFamily="18" charset="0"/>
                          </a:rPr>
                          <m:t>2</m:t>
                        </m:r>
                      </m:sup>
                    </m:sSup>
                  </m:oMath>
                </a14:m>
                <a:r>
                  <a:rPr lang="en-US" dirty="0"/>
                  <a:t>) ?</a:t>
                </a:r>
                <a:endParaRPr lang="en-US" b="1" dirty="0"/>
              </a:p>
            </p:txBody>
          </p:sp>
        </mc:Choice>
        <mc:Fallback xmlns="">
          <p:sp>
            <p:nvSpPr>
              <p:cNvPr id="92" name="TextBox 91"/>
              <p:cNvSpPr txBox="1">
                <a:spLocks noRot="1" noChangeAspect="1" noMove="1" noResize="1" noEditPoints="1" noAdjustHandles="1" noChangeArrowheads="1" noChangeShapeType="1" noTextEdit="1"/>
              </p:cNvSpPr>
              <p:nvPr/>
            </p:nvSpPr>
            <p:spPr>
              <a:xfrm>
                <a:off x="5486400" y="1889165"/>
                <a:ext cx="885884" cy="369332"/>
              </a:xfrm>
              <a:prstGeom prst="rect">
                <a:avLst/>
              </a:prstGeom>
              <a:blipFill>
                <a:blip r:embed="rId6"/>
                <a:stretch>
                  <a:fillRect l="-4762" t="-8065" r="-4762" b="-24194"/>
                </a:stretch>
              </a:blipFill>
              <a:ln>
                <a:solidFill>
                  <a:schemeClr val="tx1"/>
                </a:solidFill>
              </a:ln>
            </p:spPr>
            <p:txBody>
              <a:bodyPr/>
              <a:lstStyle/>
              <a:p>
                <a:r>
                  <a:rPr lang="en-US">
                    <a:noFill/>
                  </a:rPr>
                  <a:t> </a:t>
                </a:r>
              </a:p>
            </p:txBody>
          </p:sp>
        </mc:Fallback>
      </mc:AlternateContent>
      <p:sp>
        <p:nvSpPr>
          <p:cNvPr id="12" name="TextBox 11"/>
          <p:cNvSpPr txBox="1"/>
          <p:nvPr/>
        </p:nvSpPr>
        <p:spPr>
          <a:xfrm flipH="1">
            <a:off x="3397944" y="1889728"/>
            <a:ext cx="1999572" cy="369332"/>
          </a:xfrm>
          <a:prstGeom prst="rect">
            <a:avLst/>
          </a:prstGeom>
          <a:solidFill>
            <a:schemeClr val="accent2">
              <a:lumMod val="40000"/>
              <a:lumOff val="60000"/>
            </a:schemeClr>
          </a:solidFill>
          <a:ln>
            <a:solidFill>
              <a:schemeClr val="tx1"/>
            </a:solidFill>
          </a:ln>
        </p:spPr>
        <p:txBody>
          <a:bodyPr wrap="square" rtlCol="0">
            <a:spAutoFit/>
          </a:bodyPr>
          <a:lstStyle/>
          <a:p>
            <a:r>
              <a:rPr lang="en-US" dirty="0"/>
              <a:t>Time  complexity =</a:t>
            </a:r>
          </a:p>
        </p:txBody>
      </p:sp>
      <mc:AlternateContent xmlns:mc="http://schemas.openxmlformats.org/markup-compatibility/2006" xmlns:a14="http://schemas.microsoft.com/office/drawing/2010/main">
        <mc:Choice Requires="a14">
          <p:sp>
            <p:nvSpPr>
              <p:cNvPr id="10" name="TextBox 9"/>
              <p:cNvSpPr txBox="1"/>
              <p:nvPr/>
            </p:nvSpPr>
            <p:spPr>
              <a:xfrm>
                <a:off x="5482678" y="1889807"/>
                <a:ext cx="885884" cy="366856"/>
              </a:xfrm>
              <a:prstGeom prst="rect">
                <a:avLst/>
              </a:prstGeom>
              <a:solidFill>
                <a:srgbClr val="FFC000"/>
              </a:solidFill>
              <a:ln>
                <a:solidFill>
                  <a:schemeClr val="tx1"/>
                </a:solidFill>
              </a:ln>
            </p:spPr>
            <p:txBody>
              <a:bodyPr wrap="square" rtlCol="0">
                <a:spAutoFit/>
              </a:bodyPr>
              <a:lstStyle/>
              <a:p>
                <a:r>
                  <a:rPr lang="en-US" b="1" dirty="0"/>
                  <a:t>O</a:t>
                </a:r>
                <a:r>
                  <a:rPr lang="en-US" dirty="0"/>
                  <a:t>(</a:t>
                </a:r>
                <a14:m>
                  <m:oMath xmlns:m="http://schemas.openxmlformats.org/officeDocument/2006/math">
                    <m:r>
                      <a:rPr lang="en-US" i="1">
                        <a:solidFill>
                          <a:srgbClr val="0070C0"/>
                        </a:solidFill>
                        <a:latin typeface="Cambria Math"/>
                      </a:rPr>
                      <m:t>𝑛</m:t>
                    </m:r>
                    <m:r>
                      <a:rPr lang="en-US" b="0" i="1" smtClean="0">
                        <a:solidFill>
                          <a:srgbClr val="0070C0"/>
                        </a:solidFill>
                        <a:latin typeface="Cambria Math"/>
                      </a:rPr>
                      <m:t>h</m:t>
                    </m:r>
                  </m:oMath>
                </a14:m>
                <a:r>
                  <a:rPr lang="en-US" dirty="0"/>
                  <a:t>)</a:t>
                </a:r>
                <a:endParaRPr lang="en-US" b="1" dirty="0"/>
              </a:p>
            </p:txBody>
          </p:sp>
        </mc:Choice>
        <mc:Fallback xmlns="">
          <p:sp>
            <p:nvSpPr>
              <p:cNvPr id="10" name="TextBox 9"/>
              <p:cNvSpPr txBox="1">
                <a:spLocks noRot="1" noChangeAspect="1" noMove="1" noResize="1" noEditPoints="1" noAdjustHandles="1" noChangeArrowheads="1" noChangeShapeType="1" noTextEdit="1"/>
              </p:cNvSpPr>
              <p:nvPr/>
            </p:nvSpPr>
            <p:spPr>
              <a:xfrm>
                <a:off x="5482678" y="1889807"/>
                <a:ext cx="885884" cy="366856"/>
              </a:xfrm>
              <a:prstGeom prst="rect">
                <a:avLst/>
              </a:prstGeom>
              <a:blipFill>
                <a:blip r:embed="rId7"/>
                <a:stretch>
                  <a:fillRect l="-4730" t="-6452" b="-24194"/>
                </a:stretch>
              </a:blipFill>
              <a:ln>
                <a:solidFill>
                  <a:schemeClr val="tx1"/>
                </a:solidFill>
              </a:ln>
            </p:spPr>
            <p:txBody>
              <a:bodyPr/>
              <a:lstStyle/>
              <a:p>
                <a:r>
                  <a:rPr lang="en-US">
                    <a:noFill/>
                  </a:rPr>
                  <a:t> </a:t>
                </a:r>
              </a:p>
            </p:txBody>
          </p:sp>
        </mc:Fallback>
      </mc:AlternateContent>
      <p:cxnSp>
        <p:nvCxnSpPr>
          <p:cNvPr id="61" name="Straight Connector 60"/>
          <p:cNvCxnSpPr/>
          <p:nvPr/>
        </p:nvCxnSpPr>
        <p:spPr>
          <a:xfrm>
            <a:off x="609600" y="990600"/>
            <a:ext cx="0" cy="5638800"/>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152400" y="6126162"/>
            <a:ext cx="8534400" cy="1"/>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26576" y="863641"/>
            <a:ext cx="288862" cy="369332"/>
          </a:xfrm>
          <a:prstGeom prst="rect">
            <a:avLst/>
          </a:prstGeom>
          <a:noFill/>
        </p:spPr>
        <p:txBody>
          <a:bodyPr wrap="none" rtlCol="0">
            <a:spAutoFit/>
          </a:bodyPr>
          <a:lstStyle/>
          <a:p>
            <a:r>
              <a:rPr lang="en-US" dirty="0"/>
              <a:t>y</a:t>
            </a:r>
          </a:p>
        </p:txBody>
      </p:sp>
      <p:sp>
        <p:nvSpPr>
          <p:cNvPr id="77" name="TextBox 76"/>
          <p:cNvSpPr txBox="1"/>
          <p:nvPr/>
        </p:nvSpPr>
        <p:spPr>
          <a:xfrm>
            <a:off x="8108322" y="6126162"/>
            <a:ext cx="284052" cy="369332"/>
          </a:xfrm>
          <a:prstGeom prst="rect">
            <a:avLst/>
          </a:prstGeom>
          <a:noFill/>
        </p:spPr>
        <p:txBody>
          <a:bodyPr wrap="none" rtlCol="0">
            <a:spAutoFit/>
          </a:bodyPr>
          <a:lstStyle/>
          <a:p>
            <a:r>
              <a:rPr lang="en-US" dirty="0"/>
              <a:t>x</a:t>
            </a:r>
          </a:p>
        </p:txBody>
      </p:sp>
      <mc:AlternateContent xmlns:mc="http://schemas.openxmlformats.org/markup-compatibility/2006" xmlns:a14="http://schemas.microsoft.com/office/drawing/2010/main">
        <mc:Choice Requires="a14">
          <p:sp>
            <p:nvSpPr>
              <p:cNvPr id="78" name="TextBox 77"/>
              <p:cNvSpPr txBox="1"/>
              <p:nvPr/>
            </p:nvSpPr>
            <p:spPr>
              <a:xfrm>
                <a:off x="0" y="6103411"/>
                <a:ext cx="7344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m:t>
                      </m:r>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0" y="6103411"/>
                <a:ext cx="734496" cy="369332"/>
              </a:xfrm>
              <a:prstGeom prst="rect">
                <a:avLst/>
              </a:prstGeom>
              <a:blipFill>
                <a:blip r:embed="rId8"/>
                <a:stretch>
                  <a:fillRect b="-13115"/>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5483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randombar(horizontal)">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2"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600" b="1" dirty="0">
                <a:solidFill>
                  <a:srgbClr val="7030A0"/>
                </a:solidFill>
              </a:rPr>
              <a:t>A Divide and Conquer </a:t>
            </a:r>
            <a:r>
              <a:rPr lang="en-US" sz="3600" b="1" dirty="0"/>
              <a:t>algorithm</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35</a:t>
            </a:fld>
            <a:endParaRPr lang="en-US"/>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7784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The </a:t>
            </a:r>
            <a:r>
              <a:rPr lang="en-US" sz="3200" b="1" dirty="0">
                <a:solidFill>
                  <a:srgbClr val="7030A0"/>
                </a:solidFill>
              </a:rPr>
              <a:t>Divide </a:t>
            </a:r>
            <a:r>
              <a:rPr lang="en-US" sz="3200" b="1" dirty="0"/>
              <a:t>step</a:t>
            </a:r>
            <a:br>
              <a:rPr lang="en-US" sz="3200" b="1" dirty="0"/>
            </a:br>
            <a:endParaRPr lang="en-US" sz="3200" dirty="0"/>
          </a:p>
        </p:txBody>
      </p:sp>
      <p:sp>
        <p:nvSpPr>
          <p:cNvPr id="3" name="Content Placeholder 2"/>
          <p:cNvSpPr>
            <a:spLocks noGrp="1"/>
          </p:cNvSpPr>
          <p:nvPr>
            <p:ph idx="1"/>
          </p:nvPr>
        </p:nvSpPr>
        <p:spPr>
          <a:xfrm>
            <a:off x="457200" y="914400"/>
            <a:ext cx="8229600" cy="5211763"/>
          </a:xfrm>
        </p:spPr>
        <p:txBody>
          <a:bodyPr/>
          <a:lstStyle/>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36</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3246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6002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2766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752600" y="144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9436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2590800" y="4800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4478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60198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2590800" y="198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35052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8458200" y="548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3152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81534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7620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36576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64008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66700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30480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5715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58674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657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191000" y="5105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Connector 47"/>
          <p:cNvCxnSpPr/>
          <p:nvPr/>
        </p:nvCxnSpPr>
        <p:spPr>
          <a:xfrm>
            <a:off x="4414684" y="1627239"/>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685800" y="6135408"/>
            <a:ext cx="3742333" cy="649574"/>
            <a:chOff x="685800" y="6018060"/>
            <a:chExt cx="3742333" cy="649574"/>
          </a:xfrm>
        </p:grpSpPr>
        <p:sp>
          <p:nvSpPr>
            <p:cNvPr id="92" name="Right Brace 91"/>
            <p:cNvSpPr/>
            <p:nvPr/>
          </p:nvSpPr>
          <p:spPr>
            <a:xfrm rot="5400000">
              <a:off x="2403697" y="4300163"/>
              <a:ext cx="306539" cy="374233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6C31"/>
                </a:solidFill>
              </a:endParaRPr>
            </a:p>
          </p:txBody>
        </p:sp>
        <mc:AlternateContent xmlns:mc="http://schemas.openxmlformats.org/markup-compatibility/2006" xmlns:a14="http://schemas.microsoft.com/office/drawing/2010/main">
          <mc:Choice Requires="a14">
            <p:sp>
              <p:nvSpPr>
                <p:cNvPr id="93" name="TextBox 92"/>
                <p:cNvSpPr txBox="1"/>
                <p:nvPr/>
              </p:nvSpPr>
              <p:spPr>
                <a:xfrm>
                  <a:off x="2209800" y="6207252"/>
                  <a:ext cx="1036951" cy="460382"/>
                </a:xfrm>
                <a:prstGeom prst="rect">
                  <a:avLst/>
                </a:prstGeom>
                <a:noFill/>
              </p:spPr>
              <p:txBody>
                <a:bodyPr wrap="none" rtlCol="0">
                  <a:spAutoFit/>
                </a:bodyPr>
                <a:lstStyle/>
                <a:p>
                  <a14:m>
                    <m:oMath xmlns:m="http://schemas.openxmlformats.org/officeDocument/2006/math">
                      <m:r>
                        <a:rPr lang="en-US" b="1" i="1" smtClean="0">
                          <a:solidFill>
                            <a:srgbClr val="0070C0"/>
                          </a:solidFill>
                          <a:latin typeface="Cambria Math" panose="02040503050406030204" pitchFamily="18" charset="0"/>
                        </a:rPr>
                        <m:t>⌈</m:t>
                      </m:r>
                      <m:f>
                        <m:fPr>
                          <m:ctrlPr>
                            <a:rPr lang="en-US" b="1" i="1" smtClean="0">
                              <a:solidFill>
                                <a:srgbClr val="0070C0"/>
                              </a:solidFill>
                              <a:latin typeface="Cambria Math" panose="02040503050406030204" pitchFamily="18" charset="0"/>
                            </a:rPr>
                          </m:ctrlPr>
                        </m:fPr>
                        <m:num>
                          <m:r>
                            <a:rPr lang="en-US" b="1" i="1" smtClean="0">
                              <a:solidFill>
                                <a:srgbClr val="0070C0"/>
                              </a:solidFill>
                              <a:latin typeface="Cambria Math"/>
                            </a:rPr>
                            <m:t>𝒏</m:t>
                          </m:r>
                        </m:num>
                        <m:den>
                          <m:r>
                            <a:rPr lang="en-US" b="1" i="1" smtClean="0">
                              <a:solidFill>
                                <a:srgbClr val="0070C0"/>
                              </a:solidFill>
                              <a:latin typeface="Cambria Math"/>
                            </a:rPr>
                            <m:t>𝟐</m:t>
                          </m:r>
                        </m:den>
                      </m:f>
                      <m:r>
                        <a:rPr lang="en-US" b="1" i="1" smtClean="0">
                          <a:solidFill>
                            <a:srgbClr val="0070C0"/>
                          </a:solidFill>
                          <a:latin typeface="Cambria Math" panose="02040503050406030204" pitchFamily="18" charset="0"/>
                        </a:rPr>
                        <m:t>⌉</m:t>
                      </m:r>
                    </m:oMath>
                  </a14:m>
                  <a:r>
                    <a:rPr lang="en-US" dirty="0"/>
                    <a:t>points</a:t>
                  </a:r>
                </a:p>
              </p:txBody>
            </p:sp>
          </mc:Choice>
          <mc:Fallback xmlns="">
            <p:sp>
              <p:nvSpPr>
                <p:cNvPr id="93" name="TextBox 92"/>
                <p:cNvSpPr txBox="1">
                  <a:spLocks noRot="1" noChangeAspect="1" noMove="1" noResize="1" noEditPoints="1" noAdjustHandles="1" noChangeArrowheads="1" noChangeShapeType="1" noTextEdit="1"/>
                </p:cNvSpPr>
                <p:nvPr/>
              </p:nvSpPr>
              <p:spPr>
                <a:xfrm>
                  <a:off x="2209800" y="6207252"/>
                  <a:ext cx="1036951" cy="460382"/>
                </a:xfrm>
                <a:prstGeom prst="rect">
                  <a:avLst/>
                </a:prstGeom>
                <a:blipFill>
                  <a:blip r:embed="rId5"/>
                  <a:stretch>
                    <a:fillRect l="-1765" r="-5294" b="-8000"/>
                  </a:stretch>
                </a:blipFill>
              </p:spPr>
              <p:txBody>
                <a:bodyPr/>
                <a:lstStyle/>
                <a:p>
                  <a:r>
                    <a:rPr lang="en-US">
                      <a:noFill/>
                    </a:rPr>
                    <a:t> </a:t>
                  </a:r>
                </a:p>
              </p:txBody>
            </p:sp>
          </mc:Fallback>
        </mc:AlternateContent>
      </p:grpSp>
      <p:grpSp>
        <p:nvGrpSpPr>
          <p:cNvPr id="94" name="Group 93"/>
          <p:cNvGrpSpPr/>
          <p:nvPr/>
        </p:nvGrpSpPr>
        <p:grpSpPr>
          <a:xfrm>
            <a:off x="4571350" y="6148914"/>
            <a:ext cx="3886850" cy="636068"/>
            <a:chOff x="608950" y="6031566"/>
            <a:chExt cx="3886850" cy="636068"/>
          </a:xfrm>
        </p:grpSpPr>
        <p:sp>
          <p:nvSpPr>
            <p:cNvPr id="95" name="Right Brace 94"/>
            <p:cNvSpPr/>
            <p:nvPr/>
          </p:nvSpPr>
          <p:spPr>
            <a:xfrm rot="5400000">
              <a:off x="2405858" y="4234658"/>
              <a:ext cx="293034" cy="388685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6C31"/>
                </a:solidFill>
              </a:endParaRPr>
            </a:p>
          </p:txBody>
        </p:sp>
        <mc:AlternateContent xmlns:mc="http://schemas.openxmlformats.org/markup-compatibility/2006" xmlns:a14="http://schemas.microsoft.com/office/drawing/2010/main">
          <mc:Choice Requires="a14">
            <p:sp>
              <p:nvSpPr>
                <p:cNvPr id="96" name="TextBox 95"/>
                <p:cNvSpPr txBox="1"/>
                <p:nvPr/>
              </p:nvSpPr>
              <p:spPr>
                <a:xfrm>
                  <a:off x="2209800" y="6207252"/>
                  <a:ext cx="1036951" cy="460382"/>
                </a:xfrm>
                <a:prstGeom prst="rect">
                  <a:avLst/>
                </a:prstGeom>
                <a:noFill/>
              </p:spPr>
              <p:txBody>
                <a:bodyPr wrap="none" rtlCol="0">
                  <a:spAutoFit/>
                </a:bodyPr>
                <a:lstStyle/>
                <a:p>
                  <a14:m>
                    <m:oMath xmlns:m="http://schemas.openxmlformats.org/officeDocument/2006/math">
                      <m:r>
                        <a:rPr lang="en-US" b="1" i="1" smtClean="0">
                          <a:solidFill>
                            <a:srgbClr val="0070C0"/>
                          </a:solidFill>
                          <a:latin typeface="Cambria Math" panose="02040503050406030204" pitchFamily="18" charset="0"/>
                        </a:rPr>
                        <m:t>⌊</m:t>
                      </m:r>
                      <m:f>
                        <m:fPr>
                          <m:ctrlPr>
                            <a:rPr lang="en-US" b="1" i="1" smtClean="0">
                              <a:solidFill>
                                <a:srgbClr val="0070C0"/>
                              </a:solidFill>
                              <a:latin typeface="Cambria Math" panose="02040503050406030204" pitchFamily="18" charset="0"/>
                            </a:rPr>
                          </m:ctrlPr>
                        </m:fPr>
                        <m:num>
                          <m:r>
                            <a:rPr lang="en-US" b="1" i="1" smtClean="0">
                              <a:solidFill>
                                <a:srgbClr val="0070C0"/>
                              </a:solidFill>
                              <a:latin typeface="Cambria Math"/>
                            </a:rPr>
                            <m:t>𝒏</m:t>
                          </m:r>
                        </m:num>
                        <m:den>
                          <m:r>
                            <a:rPr lang="en-US" b="1" i="1" smtClean="0">
                              <a:solidFill>
                                <a:srgbClr val="0070C0"/>
                              </a:solidFill>
                              <a:latin typeface="Cambria Math"/>
                            </a:rPr>
                            <m:t>𝟐</m:t>
                          </m:r>
                        </m:den>
                      </m:f>
                      <m:r>
                        <a:rPr lang="en-US" b="1" i="1" smtClean="0">
                          <a:solidFill>
                            <a:srgbClr val="0070C0"/>
                          </a:solidFill>
                          <a:latin typeface="Cambria Math" panose="02040503050406030204" pitchFamily="18" charset="0"/>
                        </a:rPr>
                        <m:t>⌋</m:t>
                      </m:r>
                    </m:oMath>
                  </a14:m>
                  <a:r>
                    <a:rPr lang="en-US" dirty="0"/>
                    <a:t>points</a:t>
                  </a:r>
                </a:p>
              </p:txBody>
            </p:sp>
          </mc:Choice>
          <mc:Fallback xmlns="">
            <p:sp>
              <p:nvSpPr>
                <p:cNvPr id="96" name="TextBox 95"/>
                <p:cNvSpPr txBox="1">
                  <a:spLocks noRot="1" noChangeAspect="1" noMove="1" noResize="1" noEditPoints="1" noAdjustHandles="1" noChangeArrowheads="1" noChangeShapeType="1" noTextEdit="1"/>
                </p:cNvSpPr>
                <p:nvPr/>
              </p:nvSpPr>
              <p:spPr>
                <a:xfrm>
                  <a:off x="2209800" y="6207252"/>
                  <a:ext cx="1036951" cy="460382"/>
                </a:xfrm>
                <a:prstGeom prst="rect">
                  <a:avLst/>
                </a:prstGeom>
                <a:blipFill>
                  <a:blip r:embed="rId6"/>
                  <a:stretch>
                    <a:fillRect l="-1765" r="-5294" b="-8000"/>
                  </a:stretch>
                </a:blipFill>
              </p:spPr>
              <p:txBody>
                <a:bodyPr/>
                <a:lstStyle/>
                <a:p>
                  <a:r>
                    <a:rPr lang="en-US">
                      <a:noFill/>
                    </a:rPr>
                    <a:t> </a:t>
                  </a:r>
                </a:p>
              </p:txBody>
            </p:sp>
          </mc:Fallback>
        </mc:AlternateContent>
      </p:grpSp>
      <p:sp>
        <p:nvSpPr>
          <p:cNvPr id="35" name="Oval 34"/>
          <p:cNvSpPr/>
          <p:nvPr/>
        </p:nvSpPr>
        <p:spPr>
          <a:xfrm>
            <a:off x="38862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609600" y="6336268"/>
            <a:ext cx="1338764" cy="369332"/>
          </a:xfrm>
          <a:prstGeom prst="rect">
            <a:avLst/>
          </a:prstGeom>
          <a:solidFill>
            <a:srgbClr val="92D050"/>
          </a:solidFill>
        </p:spPr>
        <p:txBody>
          <a:bodyPr wrap="none" rtlCol="0">
            <a:spAutoFit/>
          </a:bodyPr>
          <a:lstStyle/>
          <a:p>
            <a:r>
              <a:rPr lang="en-US" dirty="0"/>
              <a:t>Left half set </a:t>
            </a:r>
          </a:p>
        </p:txBody>
      </p:sp>
      <p:sp>
        <p:nvSpPr>
          <p:cNvPr id="115" name="TextBox 114"/>
          <p:cNvSpPr txBox="1"/>
          <p:nvPr/>
        </p:nvSpPr>
        <p:spPr>
          <a:xfrm>
            <a:off x="7365816" y="6310805"/>
            <a:ext cx="1463734" cy="369332"/>
          </a:xfrm>
          <a:prstGeom prst="rect">
            <a:avLst/>
          </a:prstGeom>
          <a:solidFill>
            <a:srgbClr val="92D050"/>
          </a:solidFill>
        </p:spPr>
        <p:txBody>
          <a:bodyPr wrap="none" rtlCol="0">
            <a:spAutoFit/>
          </a:bodyPr>
          <a:lstStyle/>
          <a:p>
            <a:r>
              <a:rPr lang="en-US" dirty="0"/>
              <a:t>Right half set </a:t>
            </a:r>
          </a:p>
        </p:txBody>
      </p:sp>
      <p:sp>
        <p:nvSpPr>
          <p:cNvPr id="116" name="Oval 115"/>
          <p:cNvSpPr/>
          <p:nvPr/>
        </p:nvSpPr>
        <p:spPr>
          <a:xfrm>
            <a:off x="4267200" y="5612732"/>
            <a:ext cx="228600" cy="25466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9" name="Rectangle 68"/>
              <p:cNvSpPr/>
              <p:nvPr/>
            </p:nvSpPr>
            <p:spPr>
              <a:xfrm>
                <a:off x="7612766" y="1678821"/>
                <a:ext cx="1165704" cy="369332"/>
              </a:xfrm>
              <a:prstGeom prst="rect">
                <a:avLst/>
              </a:prstGeom>
              <a:solidFill>
                <a:schemeClr val="tx2">
                  <a:lumMod val="20000"/>
                  <a:lumOff val="80000"/>
                </a:schemeClr>
              </a:solidFill>
              <a:ln>
                <a:solidFill>
                  <a:schemeClr val="tx1"/>
                </a:solidFill>
              </a:ln>
            </p:spPr>
            <p:txBody>
              <a:bodyPr wrap="none">
                <a:spAutoFit/>
              </a:bodyPr>
              <a:lstStyle/>
              <a:p>
                <a:r>
                  <a:rPr lang="en-US" b="1" dirty="0"/>
                  <a:t>O</a:t>
                </a:r>
                <a:r>
                  <a:rPr lang="en-US" dirty="0"/>
                  <a:t>(</a:t>
                </a:r>
                <a14:m>
                  <m:oMath xmlns:m="http://schemas.openxmlformats.org/officeDocument/2006/math">
                    <m:r>
                      <a:rPr lang="en-US" b="1" i="1">
                        <a:solidFill>
                          <a:srgbClr val="0070C0"/>
                        </a:solidFill>
                        <a:latin typeface="Cambria Math"/>
                      </a:rPr>
                      <m:t>𝒏</m:t>
                    </m:r>
                  </m:oMath>
                </a14:m>
                <a:r>
                  <a:rPr lang="en-US" dirty="0"/>
                  <a:t>) time </a:t>
                </a:r>
              </a:p>
            </p:txBody>
          </p:sp>
        </mc:Choice>
        <mc:Fallback xmlns="">
          <p:sp>
            <p:nvSpPr>
              <p:cNvPr id="69" name="Rectangle 68"/>
              <p:cNvSpPr>
                <a:spLocks noRot="1" noChangeAspect="1" noMove="1" noResize="1" noEditPoints="1" noAdjustHandles="1" noChangeArrowheads="1" noChangeShapeType="1" noTextEdit="1"/>
              </p:cNvSpPr>
              <p:nvPr/>
            </p:nvSpPr>
            <p:spPr>
              <a:xfrm>
                <a:off x="7612766" y="1678821"/>
                <a:ext cx="1165704" cy="369332"/>
              </a:xfrm>
              <a:prstGeom prst="rect">
                <a:avLst/>
              </a:prstGeom>
              <a:blipFill>
                <a:blip r:embed="rId7"/>
                <a:stretch>
                  <a:fillRect l="-4145" t="-6349" r="-2591" b="-22222"/>
                </a:stretch>
              </a:blipFill>
              <a:ln>
                <a:solidFill>
                  <a:schemeClr val="tx1"/>
                </a:solidFill>
              </a:ln>
            </p:spPr>
            <p:txBody>
              <a:bodyPr/>
              <a:lstStyle/>
              <a:p>
                <a:r>
                  <a:rPr lang="en-US">
                    <a:noFill/>
                  </a:rPr>
                  <a:t> </a:t>
                </a:r>
              </a:p>
            </p:txBody>
          </p:sp>
        </mc:Fallback>
      </mc:AlternateContent>
      <p:cxnSp>
        <p:nvCxnSpPr>
          <p:cNvPr id="70" name="Straight Connector 69"/>
          <p:cNvCxnSpPr/>
          <p:nvPr/>
        </p:nvCxnSpPr>
        <p:spPr>
          <a:xfrm>
            <a:off x="609600" y="990600"/>
            <a:ext cx="0" cy="5638800"/>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52400" y="6126162"/>
            <a:ext cx="8534400" cy="1"/>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26576" y="863641"/>
            <a:ext cx="288862" cy="369332"/>
          </a:xfrm>
          <a:prstGeom prst="rect">
            <a:avLst/>
          </a:prstGeom>
          <a:noFill/>
        </p:spPr>
        <p:txBody>
          <a:bodyPr wrap="none" rtlCol="0">
            <a:spAutoFit/>
          </a:bodyPr>
          <a:lstStyle/>
          <a:p>
            <a:r>
              <a:rPr lang="en-US" dirty="0"/>
              <a:t>y</a:t>
            </a:r>
          </a:p>
        </p:txBody>
      </p:sp>
      <p:sp>
        <p:nvSpPr>
          <p:cNvPr id="73" name="TextBox 72"/>
          <p:cNvSpPr txBox="1"/>
          <p:nvPr/>
        </p:nvSpPr>
        <p:spPr>
          <a:xfrm>
            <a:off x="8108322" y="6126162"/>
            <a:ext cx="284052" cy="369332"/>
          </a:xfrm>
          <a:prstGeom prst="rect">
            <a:avLst/>
          </a:prstGeom>
          <a:noFill/>
        </p:spPr>
        <p:txBody>
          <a:bodyPr wrap="none" rtlCol="0">
            <a:spAutoFit/>
          </a:bodyPr>
          <a:lstStyle/>
          <a:p>
            <a:r>
              <a:rPr lang="en-US" dirty="0"/>
              <a:t>x</a:t>
            </a:r>
          </a:p>
        </p:txBody>
      </p:sp>
      <mc:AlternateContent xmlns:mc="http://schemas.openxmlformats.org/markup-compatibility/2006" xmlns:a14="http://schemas.microsoft.com/office/drawing/2010/main">
        <mc:Choice Requires="a14">
          <p:sp>
            <p:nvSpPr>
              <p:cNvPr id="74" name="TextBox 73"/>
              <p:cNvSpPr txBox="1"/>
              <p:nvPr/>
            </p:nvSpPr>
            <p:spPr>
              <a:xfrm>
                <a:off x="0" y="6103411"/>
                <a:ext cx="7344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m:t>
                      </m:r>
                    </m:oMath>
                  </m:oMathPara>
                </a14:m>
                <a:endParaRPr lang="en-US" dirty="0"/>
              </a:p>
            </p:txBody>
          </p:sp>
        </mc:Choice>
        <mc:Fallback xmlns="">
          <p:sp>
            <p:nvSpPr>
              <p:cNvPr id="74" name="TextBox 73"/>
              <p:cNvSpPr txBox="1">
                <a:spLocks noRot="1" noChangeAspect="1" noMove="1" noResize="1" noEditPoints="1" noAdjustHandles="1" noChangeArrowheads="1" noChangeShapeType="1" noTextEdit="1"/>
              </p:cNvSpPr>
              <p:nvPr/>
            </p:nvSpPr>
            <p:spPr>
              <a:xfrm>
                <a:off x="0" y="6103411"/>
                <a:ext cx="734496" cy="369332"/>
              </a:xfrm>
              <a:prstGeom prst="rect">
                <a:avLst/>
              </a:prstGeom>
              <a:blipFill>
                <a:blip r:embed="rId8"/>
                <a:stretch>
                  <a:fillRect b="-13115"/>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77685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16"/>
                                        </p:tgtEl>
                                        <p:attrNameLst>
                                          <p:attrName>style.visibility</p:attrName>
                                        </p:attrNameLst>
                                      </p:cBhvr>
                                      <p:to>
                                        <p:strVal val="visible"/>
                                      </p:to>
                                    </p:set>
                                    <p:animEffect transition="in" filter="wipe(down)">
                                      <p:cBhvr>
                                        <p:cTn id="14" dur="500"/>
                                        <p:tgtEl>
                                          <p:spTgt spid="11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wipe(down)">
                                      <p:cBhvr>
                                        <p:cTn id="19" dur="500"/>
                                        <p:tgtEl>
                                          <p:spTgt spid="48"/>
                                        </p:tgtEl>
                                      </p:cBhvr>
                                    </p:animEffect>
                                  </p:childTnLst>
                                </p:cTn>
                              </p:par>
                            </p:childTnLst>
                          </p:cTn>
                        </p:par>
                        <p:par>
                          <p:cTn id="20" fill="hold">
                            <p:stCondLst>
                              <p:cond delay="500"/>
                            </p:stCondLst>
                            <p:childTnLst>
                              <p:par>
                                <p:cTn id="21" presetID="10" presetClass="exit" presetSubtype="0" fill="hold" grpId="1" nodeType="afterEffect">
                                  <p:stCondLst>
                                    <p:cond delay="0"/>
                                  </p:stCondLst>
                                  <p:childTnLst>
                                    <p:animEffect transition="out" filter="fade">
                                      <p:cBhvr>
                                        <p:cTn id="22" dur="500"/>
                                        <p:tgtEl>
                                          <p:spTgt spid="116"/>
                                        </p:tgtEl>
                                      </p:cBhvr>
                                    </p:animEffect>
                                    <p:set>
                                      <p:cBhvr>
                                        <p:cTn id="23" dur="1" fill="hold">
                                          <p:stCondLst>
                                            <p:cond delay="499"/>
                                          </p:stCondLst>
                                        </p:cTn>
                                        <p:tgtEl>
                                          <p:spTgt spid="11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1"/>
                                        </p:tgtEl>
                                        <p:attrNameLst>
                                          <p:attrName>style.visibility</p:attrName>
                                        </p:attrNameLst>
                                      </p:cBhvr>
                                      <p:to>
                                        <p:strVal val="visible"/>
                                      </p:to>
                                    </p:set>
                                    <p:animEffect transition="in" filter="fade">
                                      <p:cBhvr>
                                        <p:cTn id="28" dur="1000"/>
                                        <p:tgtEl>
                                          <p:spTgt spid="91"/>
                                        </p:tgtEl>
                                      </p:cBhvr>
                                    </p:animEffect>
                                    <p:anim calcmode="lin" valueType="num">
                                      <p:cBhvr>
                                        <p:cTn id="29" dur="1000" fill="hold"/>
                                        <p:tgtEl>
                                          <p:spTgt spid="91"/>
                                        </p:tgtEl>
                                        <p:attrNameLst>
                                          <p:attrName>ppt_x</p:attrName>
                                        </p:attrNameLst>
                                      </p:cBhvr>
                                      <p:tavLst>
                                        <p:tav tm="0">
                                          <p:val>
                                            <p:strVal val="#ppt_x"/>
                                          </p:val>
                                        </p:tav>
                                        <p:tav tm="100000">
                                          <p:val>
                                            <p:strVal val="#ppt_x"/>
                                          </p:val>
                                        </p:tav>
                                      </p:tavLst>
                                    </p:anim>
                                    <p:anim calcmode="lin" valueType="num">
                                      <p:cBhvr>
                                        <p:cTn id="30"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14"/>
                                        </p:tgtEl>
                                        <p:attrNameLst>
                                          <p:attrName>style.visibility</p:attrName>
                                        </p:attrNameLst>
                                      </p:cBhvr>
                                      <p:to>
                                        <p:strVal val="visible"/>
                                      </p:to>
                                    </p:set>
                                    <p:anim calcmode="lin" valueType="num">
                                      <p:cBhvr additive="base">
                                        <p:cTn id="35" dur="1000" fill="hold"/>
                                        <p:tgtEl>
                                          <p:spTgt spid="114"/>
                                        </p:tgtEl>
                                        <p:attrNameLst>
                                          <p:attrName>ppt_x</p:attrName>
                                        </p:attrNameLst>
                                      </p:cBhvr>
                                      <p:tavLst>
                                        <p:tav tm="0">
                                          <p:val>
                                            <p:strVal val="0-#ppt_w/2"/>
                                          </p:val>
                                        </p:tav>
                                        <p:tav tm="100000">
                                          <p:val>
                                            <p:strVal val="#ppt_x"/>
                                          </p:val>
                                        </p:tav>
                                      </p:tavLst>
                                    </p:anim>
                                    <p:anim calcmode="lin" valueType="num">
                                      <p:cBhvr additive="base">
                                        <p:cTn id="36" dur="1000" fill="hold"/>
                                        <p:tgtEl>
                                          <p:spTgt spid="114"/>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94"/>
                                        </p:tgtEl>
                                        <p:attrNameLst>
                                          <p:attrName>style.visibility</p:attrName>
                                        </p:attrNameLst>
                                      </p:cBhvr>
                                      <p:to>
                                        <p:strVal val="visible"/>
                                      </p:to>
                                    </p:set>
                                    <p:animEffect transition="in" filter="fade">
                                      <p:cBhvr>
                                        <p:cTn id="41" dur="1000"/>
                                        <p:tgtEl>
                                          <p:spTgt spid="94"/>
                                        </p:tgtEl>
                                      </p:cBhvr>
                                    </p:animEffect>
                                    <p:anim calcmode="lin" valueType="num">
                                      <p:cBhvr>
                                        <p:cTn id="42" dur="1000" fill="hold"/>
                                        <p:tgtEl>
                                          <p:spTgt spid="94"/>
                                        </p:tgtEl>
                                        <p:attrNameLst>
                                          <p:attrName>ppt_x</p:attrName>
                                        </p:attrNameLst>
                                      </p:cBhvr>
                                      <p:tavLst>
                                        <p:tav tm="0">
                                          <p:val>
                                            <p:strVal val="#ppt_x"/>
                                          </p:val>
                                        </p:tav>
                                        <p:tav tm="100000">
                                          <p:val>
                                            <p:strVal val="#ppt_x"/>
                                          </p:val>
                                        </p:tav>
                                      </p:tavLst>
                                    </p:anim>
                                    <p:anim calcmode="lin" valueType="num">
                                      <p:cBhvr>
                                        <p:cTn id="43"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15"/>
                                        </p:tgtEl>
                                        <p:attrNameLst>
                                          <p:attrName>style.visibility</p:attrName>
                                        </p:attrNameLst>
                                      </p:cBhvr>
                                      <p:to>
                                        <p:strVal val="visible"/>
                                      </p:to>
                                    </p:set>
                                    <p:anim calcmode="lin" valueType="num">
                                      <p:cBhvr additive="base">
                                        <p:cTn id="48" dur="1000" fill="hold"/>
                                        <p:tgtEl>
                                          <p:spTgt spid="115"/>
                                        </p:tgtEl>
                                        <p:attrNameLst>
                                          <p:attrName>ppt_x</p:attrName>
                                        </p:attrNameLst>
                                      </p:cBhvr>
                                      <p:tavLst>
                                        <p:tav tm="0">
                                          <p:val>
                                            <p:strVal val="1+#ppt_w/2"/>
                                          </p:val>
                                        </p:tav>
                                        <p:tav tm="100000">
                                          <p:val>
                                            <p:strVal val="#ppt_x"/>
                                          </p:val>
                                        </p:tav>
                                      </p:tavLst>
                                    </p:anim>
                                    <p:anim calcmode="lin" valueType="num">
                                      <p:cBhvr additive="base">
                                        <p:cTn id="49" dur="1000" fill="hold"/>
                                        <p:tgtEl>
                                          <p:spTgt spid="115"/>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randombar(horizontal)">
                                      <p:cBhvr>
                                        <p:cTn id="5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4" grpId="0" animBg="1"/>
      <p:bldP spid="115" grpId="0" animBg="1"/>
      <p:bldP spid="116" grpId="0" animBg="1"/>
      <p:bldP spid="116" grpId="1" animBg="1"/>
      <p:bldP spid="6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Solving the </a:t>
            </a:r>
            <a:r>
              <a:rPr lang="en-US" sz="3200" b="1" dirty="0" err="1">
                <a:solidFill>
                  <a:srgbClr val="7030A0"/>
                </a:solidFill>
              </a:rPr>
              <a:t>Subproblems</a:t>
            </a:r>
            <a:r>
              <a:rPr lang="en-US" sz="3200" b="1" dirty="0">
                <a:solidFill>
                  <a:srgbClr val="7030A0"/>
                </a:solidFill>
              </a:rPr>
              <a:t> </a:t>
            </a:r>
            <a:r>
              <a:rPr lang="en-US" sz="3200" b="1" dirty="0"/>
              <a:t>recursively</a:t>
            </a:r>
            <a:br>
              <a:rPr lang="en-US" sz="3200" b="1" dirty="0"/>
            </a:br>
            <a:endParaRPr lang="en-US" sz="3200" dirty="0"/>
          </a:p>
        </p:txBody>
      </p:sp>
      <p:sp>
        <p:nvSpPr>
          <p:cNvPr id="3" name="Content Placeholder 2"/>
          <p:cNvSpPr>
            <a:spLocks noGrp="1"/>
          </p:cNvSpPr>
          <p:nvPr>
            <p:ph idx="1"/>
          </p:nvPr>
        </p:nvSpPr>
        <p:spPr>
          <a:xfrm>
            <a:off x="457200" y="914400"/>
            <a:ext cx="8229600" cy="5211763"/>
          </a:xfrm>
        </p:spPr>
        <p:txBody>
          <a:bodyPr/>
          <a:lstStyle/>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37</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3246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6002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2766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752600" y="144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9436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2590800" y="4800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4478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60198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2590800" y="198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35052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8458200" y="548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3152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81534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7620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36576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64008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66700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30480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58674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657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191000" y="5105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p:cNvGrpSpPr/>
          <p:nvPr/>
        </p:nvGrpSpPr>
        <p:grpSpPr>
          <a:xfrm>
            <a:off x="609600" y="1512841"/>
            <a:ext cx="3798841" cy="4613322"/>
            <a:chOff x="609600" y="1512841"/>
            <a:chExt cx="3798841" cy="4613322"/>
          </a:xfrm>
        </p:grpSpPr>
        <p:grpSp>
          <p:nvGrpSpPr>
            <p:cNvPr id="5" name="Group 4"/>
            <p:cNvGrpSpPr/>
            <p:nvPr/>
          </p:nvGrpSpPr>
          <p:grpSpPr>
            <a:xfrm>
              <a:off x="609600" y="1512841"/>
              <a:ext cx="3124200" cy="2563859"/>
              <a:chOff x="609600" y="1512841"/>
              <a:chExt cx="3124200" cy="2563859"/>
            </a:xfrm>
          </p:grpSpPr>
          <p:cxnSp>
            <p:nvCxnSpPr>
              <p:cNvPr id="69" name="Straight Connector 68"/>
              <p:cNvCxnSpPr/>
              <p:nvPr/>
            </p:nvCxnSpPr>
            <p:spPr>
              <a:xfrm>
                <a:off x="609600" y="1512841"/>
                <a:ext cx="11541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1790700" y="1512842"/>
                <a:ext cx="0" cy="50645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790700" y="2019300"/>
                <a:ext cx="8112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667000" y="2046242"/>
                <a:ext cx="0" cy="50645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733800" y="2579644"/>
                <a:ext cx="0" cy="149705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67000" y="2552700"/>
                <a:ext cx="9906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88" name="Straight Connector 87"/>
            <p:cNvCxnSpPr/>
            <p:nvPr/>
          </p:nvCxnSpPr>
          <p:spPr>
            <a:xfrm>
              <a:off x="3733800" y="4076700"/>
              <a:ext cx="2286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3962400" y="4065544"/>
              <a:ext cx="0" cy="107795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962400" y="5143500"/>
              <a:ext cx="2286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267200" y="5170444"/>
              <a:ext cx="0" cy="58265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267200" y="5753100"/>
              <a:ext cx="9625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cxnSpLocks/>
            </p:cNvCxnSpPr>
            <p:nvPr/>
          </p:nvCxnSpPr>
          <p:spPr>
            <a:xfrm flipV="1">
              <a:off x="4408441" y="5780041"/>
              <a:ext cx="0" cy="34612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4408441" y="2781300"/>
            <a:ext cx="4087859" cy="3344864"/>
            <a:chOff x="4408441" y="2781300"/>
            <a:chExt cx="4087859" cy="3344864"/>
          </a:xfrm>
        </p:grpSpPr>
        <p:grpSp>
          <p:nvGrpSpPr>
            <p:cNvPr id="14" name="Group 13"/>
            <p:cNvGrpSpPr/>
            <p:nvPr/>
          </p:nvGrpSpPr>
          <p:grpSpPr>
            <a:xfrm>
              <a:off x="5905500" y="2819401"/>
              <a:ext cx="2590800" cy="3306763"/>
              <a:chOff x="5905500" y="2819401"/>
              <a:chExt cx="2590800" cy="3306763"/>
            </a:xfrm>
          </p:grpSpPr>
          <p:cxnSp>
            <p:nvCxnSpPr>
              <p:cNvPr id="101" name="Straight Connector 100"/>
              <p:cNvCxnSpPr/>
              <p:nvPr/>
            </p:nvCxnSpPr>
            <p:spPr>
              <a:xfrm>
                <a:off x="5905500" y="3048000"/>
                <a:ext cx="5826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553200" y="3657600"/>
                <a:ext cx="762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315200" y="4038600"/>
                <a:ext cx="6096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962900" y="5029200"/>
                <a:ext cx="1905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8153400" y="5536532"/>
                <a:ext cx="3429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5905500" y="2819401"/>
                <a:ext cx="0" cy="22859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6553200" y="3124201"/>
                <a:ext cx="0" cy="53339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7315200" y="3657602"/>
                <a:ext cx="0" cy="38099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7962900" y="4114800"/>
                <a:ext cx="0" cy="9144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8153400" y="5105400"/>
                <a:ext cx="0" cy="43113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8496300" y="5562600"/>
                <a:ext cx="0" cy="56356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a:cxnSpLocks/>
              <a:endCxn id="84" idx="6"/>
            </p:cNvCxnSpPr>
            <p:nvPr/>
          </p:nvCxnSpPr>
          <p:spPr>
            <a:xfrm>
              <a:off x="4408441" y="2781300"/>
              <a:ext cx="15351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5" name="Oval 34"/>
          <p:cNvSpPr/>
          <p:nvPr/>
        </p:nvSpPr>
        <p:spPr>
          <a:xfrm>
            <a:off x="38862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609600" y="6336268"/>
            <a:ext cx="1338764" cy="369332"/>
          </a:xfrm>
          <a:prstGeom prst="rect">
            <a:avLst/>
          </a:prstGeom>
          <a:solidFill>
            <a:srgbClr val="92D050"/>
          </a:solidFill>
        </p:spPr>
        <p:txBody>
          <a:bodyPr wrap="none" rtlCol="0">
            <a:spAutoFit/>
          </a:bodyPr>
          <a:lstStyle/>
          <a:p>
            <a:r>
              <a:rPr lang="en-US" dirty="0"/>
              <a:t>Left half set </a:t>
            </a:r>
          </a:p>
        </p:txBody>
      </p:sp>
      <p:sp>
        <p:nvSpPr>
          <p:cNvPr id="115" name="TextBox 114"/>
          <p:cNvSpPr txBox="1"/>
          <p:nvPr/>
        </p:nvSpPr>
        <p:spPr>
          <a:xfrm>
            <a:off x="7365816" y="6310805"/>
            <a:ext cx="1463734" cy="369332"/>
          </a:xfrm>
          <a:prstGeom prst="rect">
            <a:avLst/>
          </a:prstGeom>
          <a:solidFill>
            <a:srgbClr val="92D050"/>
          </a:solidFill>
        </p:spPr>
        <p:txBody>
          <a:bodyPr wrap="none" rtlCol="0">
            <a:spAutoFit/>
          </a:bodyPr>
          <a:lstStyle/>
          <a:p>
            <a:r>
              <a:rPr lang="en-US" dirty="0"/>
              <a:t>Right half set </a:t>
            </a:r>
          </a:p>
        </p:txBody>
      </p:sp>
      <mc:AlternateContent xmlns:mc="http://schemas.openxmlformats.org/markup-compatibility/2006" xmlns:a14="http://schemas.microsoft.com/office/drawing/2010/main">
        <mc:Choice Requires="a14">
          <p:sp>
            <p:nvSpPr>
              <p:cNvPr id="116" name="Rectangle 115"/>
              <p:cNvSpPr/>
              <p:nvPr/>
            </p:nvSpPr>
            <p:spPr>
              <a:xfrm>
                <a:off x="7612766" y="1678821"/>
                <a:ext cx="1253869" cy="460382"/>
              </a:xfrm>
              <a:prstGeom prst="rect">
                <a:avLst/>
              </a:prstGeom>
              <a:solidFill>
                <a:schemeClr val="tx2">
                  <a:lumMod val="20000"/>
                  <a:lumOff val="80000"/>
                </a:schemeClr>
              </a:solidFill>
              <a:ln>
                <a:solidFill>
                  <a:schemeClr val="tx1"/>
                </a:solidFill>
              </a:ln>
            </p:spPr>
            <p:txBody>
              <a:bodyPr wrap="none">
                <a:spAutoFit/>
              </a:bodyPr>
              <a:lstStyle/>
              <a:p>
                <a:r>
                  <a:rPr lang="en-US" b="1" dirty="0"/>
                  <a:t>2 T</a:t>
                </a:r>
                <a:r>
                  <a:rPr lang="en-US" dirty="0"/>
                  <a:t>(</a:t>
                </a:r>
                <a14:m>
                  <m:oMath xmlns:m="http://schemas.openxmlformats.org/officeDocument/2006/math">
                    <m:f>
                      <m:fPr>
                        <m:ctrlPr>
                          <a:rPr lang="en-US" b="1" i="1" smtClean="0">
                            <a:solidFill>
                              <a:srgbClr val="0070C0"/>
                            </a:solidFill>
                            <a:latin typeface="Cambria Math" panose="02040503050406030204" pitchFamily="18" charset="0"/>
                          </a:rPr>
                        </m:ctrlPr>
                      </m:fPr>
                      <m:num>
                        <m:r>
                          <a:rPr lang="en-US" b="1" i="1">
                            <a:solidFill>
                              <a:srgbClr val="0070C0"/>
                            </a:solidFill>
                            <a:latin typeface="Cambria Math"/>
                          </a:rPr>
                          <m:t>𝒏</m:t>
                        </m:r>
                      </m:num>
                      <m:den>
                        <m:r>
                          <a:rPr lang="en-US" b="1" i="1" smtClean="0">
                            <a:solidFill>
                              <a:srgbClr val="0070C0"/>
                            </a:solidFill>
                            <a:latin typeface="Cambria Math" panose="02040503050406030204" pitchFamily="18" charset="0"/>
                          </a:rPr>
                          <m:t>𝟐</m:t>
                        </m:r>
                      </m:den>
                    </m:f>
                  </m:oMath>
                </a14:m>
                <a:r>
                  <a:rPr lang="en-US" dirty="0"/>
                  <a:t>) time </a:t>
                </a:r>
              </a:p>
            </p:txBody>
          </p:sp>
        </mc:Choice>
        <mc:Fallback xmlns="">
          <p:sp>
            <p:nvSpPr>
              <p:cNvPr id="116" name="Rectangle 115"/>
              <p:cNvSpPr>
                <a:spLocks noRot="1" noChangeAspect="1" noMove="1" noResize="1" noEditPoints="1" noAdjustHandles="1" noChangeArrowheads="1" noChangeShapeType="1" noTextEdit="1"/>
              </p:cNvSpPr>
              <p:nvPr/>
            </p:nvSpPr>
            <p:spPr>
              <a:xfrm>
                <a:off x="7612766" y="1678821"/>
                <a:ext cx="1253869" cy="460382"/>
              </a:xfrm>
              <a:prstGeom prst="rect">
                <a:avLst/>
              </a:prstGeom>
              <a:blipFill>
                <a:blip r:embed="rId5"/>
                <a:stretch>
                  <a:fillRect l="-3846" r="-2404" b="-6410"/>
                </a:stretch>
              </a:blipFill>
              <a:ln>
                <a:solidFill>
                  <a:schemeClr val="tx1"/>
                </a:solidFill>
              </a:ln>
            </p:spPr>
            <p:txBody>
              <a:bodyPr/>
              <a:lstStyle/>
              <a:p>
                <a:r>
                  <a:rPr lang="en-US">
                    <a:noFill/>
                  </a:rPr>
                  <a:t> </a:t>
                </a:r>
              </a:p>
            </p:txBody>
          </p:sp>
        </mc:Fallback>
      </mc:AlternateContent>
      <p:cxnSp>
        <p:nvCxnSpPr>
          <p:cNvPr id="117" name="Straight Connector 116"/>
          <p:cNvCxnSpPr/>
          <p:nvPr/>
        </p:nvCxnSpPr>
        <p:spPr>
          <a:xfrm>
            <a:off x="609600" y="990600"/>
            <a:ext cx="0" cy="5638800"/>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152400" y="6126162"/>
            <a:ext cx="8534400" cy="1"/>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226576" y="863641"/>
            <a:ext cx="288862" cy="369332"/>
          </a:xfrm>
          <a:prstGeom prst="rect">
            <a:avLst/>
          </a:prstGeom>
          <a:noFill/>
        </p:spPr>
        <p:txBody>
          <a:bodyPr wrap="none" rtlCol="0">
            <a:spAutoFit/>
          </a:bodyPr>
          <a:lstStyle/>
          <a:p>
            <a:r>
              <a:rPr lang="en-US" dirty="0"/>
              <a:t>y</a:t>
            </a:r>
          </a:p>
        </p:txBody>
      </p:sp>
      <p:sp>
        <p:nvSpPr>
          <p:cNvPr id="120" name="TextBox 119"/>
          <p:cNvSpPr txBox="1"/>
          <p:nvPr/>
        </p:nvSpPr>
        <p:spPr>
          <a:xfrm>
            <a:off x="8108322" y="6126162"/>
            <a:ext cx="284052" cy="369332"/>
          </a:xfrm>
          <a:prstGeom prst="rect">
            <a:avLst/>
          </a:prstGeom>
          <a:noFill/>
        </p:spPr>
        <p:txBody>
          <a:bodyPr wrap="none" rtlCol="0">
            <a:spAutoFit/>
          </a:bodyPr>
          <a:lstStyle/>
          <a:p>
            <a:r>
              <a:rPr lang="en-US" dirty="0"/>
              <a:t>x</a:t>
            </a:r>
          </a:p>
        </p:txBody>
      </p:sp>
      <mc:AlternateContent xmlns:mc="http://schemas.openxmlformats.org/markup-compatibility/2006" xmlns:a14="http://schemas.microsoft.com/office/drawing/2010/main">
        <mc:Choice Requires="a14">
          <p:sp>
            <p:nvSpPr>
              <p:cNvPr id="121" name="TextBox 120"/>
              <p:cNvSpPr txBox="1"/>
              <p:nvPr/>
            </p:nvSpPr>
            <p:spPr>
              <a:xfrm>
                <a:off x="0" y="6103411"/>
                <a:ext cx="7344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m:t>
                      </m:r>
                    </m:oMath>
                  </m:oMathPara>
                </a14:m>
                <a:endParaRPr lang="en-US" dirty="0"/>
              </a:p>
            </p:txBody>
          </p:sp>
        </mc:Choice>
        <mc:Fallback xmlns="">
          <p:sp>
            <p:nvSpPr>
              <p:cNvPr id="121" name="TextBox 120"/>
              <p:cNvSpPr txBox="1">
                <a:spLocks noRot="1" noChangeAspect="1" noMove="1" noResize="1" noEditPoints="1" noAdjustHandles="1" noChangeArrowheads="1" noChangeShapeType="1" noTextEdit="1"/>
              </p:cNvSpPr>
              <p:nvPr/>
            </p:nvSpPr>
            <p:spPr>
              <a:xfrm>
                <a:off x="0" y="6103411"/>
                <a:ext cx="734496" cy="369332"/>
              </a:xfrm>
              <a:prstGeom prst="rect">
                <a:avLst/>
              </a:prstGeom>
              <a:blipFill>
                <a:blip r:embed="rId6"/>
                <a:stretch>
                  <a:fillRect b="-13115"/>
                </a:stretch>
              </a:blipFill>
            </p:spPr>
            <p:txBody>
              <a:bodyPr/>
              <a:lstStyle/>
              <a:p>
                <a:r>
                  <a:rPr lang="en-US">
                    <a:noFill/>
                  </a:rPr>
                  <a:t> </a:t>
                </a:r>
              </a:p>
            </p:txBody>
          </p:sp>
        </mc:Fallback>
      </mc:AlternateContent>
      <p:sp>
        <p:nvSpPr>
          <p:cNvPr id="124" name="Oval 123">
            <a:extLst>
              <a:ext uri="{FF2B5EF4-FFF2-40B4-BE49-F238E27FC236}">
                <a16:creationId xmlns:a16="http://schemas.microsoft.com/office/drawing/2014/main" id="{694EBE52-6D33-C749-8B73-FC0C4B2A4218}"/>
              </a:ext>
            </a:extLst>
          </p:cNvPr>
          <p:cNvSpPr/>
          <p:nvPr/>
        </p:nvSpPr>
        <p:spPr>
          <a:xfrm>
            <a:off x="4343400" y="5715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5" name="Straight Connector 124">
            <a:extLst>
              <a:ext uri="{FF2B5EF4-FFF2-40B4-BE49-F238E27FC236}">
                <a16:creationId xmlns:a16="http://schemas.microsoft.com/office/drawing/2014/main" id="{8553A645-DA98-F747-B04B-1D705F74F71A}"/>
              </a:ext>
            </a:extLst>
          </p:cNvPr>
          <p:cNvCxnSpPr/>
          <p:nvPr/>
        </p:nvCxnSpPr>
        <p:spPr>
          <a:xfrm>
            <a:off x="4414684" y="1627239"/>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grpSp>
        <p:nvGrpSpPr>
          <p:cNvPr id="126" name="Group 125">
            <a:extLst>
              <a:ext uri="{FF2B5EF4-FFF2-40B4-BE49-F238E27FC236}">
                <a16:creationId xmlns:a16="http://schemas.microsoft.com/office/drawing/2014/main" id="{33D9E9EA-7482-7441-B6A2-2E4799DC6242}"/>
              </a:ext>
            </a:extLst>
          </p:cNvPr>
          <p:cNvGrpSpPr/>
          <p:nvPr/>
        </p:nvGrpSpPr>
        <p:grpSpPr>
          <a:xfrm>
            <a:off x="685800" y="6135408"/>
            <a:ext cx="3742333" cy="649574"/>
            <a:chOff x="685800" y="6018060"/>
            <a:chExt cx="3742333" cy="649574"/>
          </a:xfrm>
        </p:grpSpPr>
        <p:sp>
          <p:nvSpPr>
            <p:cNvPr id="127" name="Right Brace 126">
              <a:extLst>
                <a:ext uri="{FF2B5EF4-FFF2-40B4-BE49-F238E27FC236}">
                  <a16:creationId xmlns:a16="http://schemas.microsoft.com/office/drawing/2014/main" id="{2D1568F1-EC93-7B4E-9FA3-925B209AD72A}"/>
                </a:ext>
              </a:extLst>
            </p:cNvPr>
            <p:cNvSpPr/>
            <p:nvPr/>
          </p:nvSpPr>
          <p:spPr>
            <a:xfrm rot="5400000">
              <a:off x="2403697" y="4300163"/>
              <a:ext cx="306539" cy="374233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6C31"/>
                </a:solidFill>
              </a:endParaRPr>
            </a:p>
          </p:txBody>
        </p:sp>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611A0F99-E071-044D-B0EC-67AB01D82E2F}"/>
                    </a:ext>
                  </a:extLst>
                </p:cNvPr>
                <p:cNvSpPr txBox="1"/>
                <p:nvPr/>
              </p:nvSpPr>
              <p:spPr>
                <a:xfrm>
                  <a:off x="2209800" y="6207252"/>
                  <a:ext cx="1036951" cy="460382"/>
                </a:xfrm>
                <a:prstGeom prst="rect">
                  <a:avLst/>
                </a:prstGeom>
                <a:noFill/>
              </p:spPr>
              <p:txBody>
                <a:bodyPr wrap="none" rtlCol="0">
                  <a:spAutoFit/>
                </a:bodyPr>
                <a:lstStyle/>
                <a:p>
                  <a14:m>
                    <m:oMath xmlns:m="http://schemas.openxmlformats.org/officeDocument/2006/math">
                      <m:r>
                        <a:rPr lang="en-US" b="1" i="1" smtClean="0">
                          <a:solidFill>
                            <a:srgbClr val="0070C0"/>
                          </a:solidFill>
                          <a:latin typeface="Cambria Math" panose="02040503050406030204" pitchFamily="18" charset="0"/>
                        </a:rPr>
                        <m:t>⌈</m:t>
                      </m:r>
                      <m:f>
                        <m:fPr>
                          <m:ctrlPr>
                            <a:rPr lang="en-US" b="1" i="1" smtClean="0">
                              <a:solidFill>
                                <a:srgbClr val="0070C0"/>
                              </a:solidFill>
                              <a:latin typeface="Cambria Math" panose="02040503050406030204" pitchFamily="18" charset="0"/>
                            </a:rPr>
                          </m:ctrlPr>
                        </m:fPr>
                        <m:num>
                          <m:r>
                            <a:rPr lang="en-US" b="1" i="1" smtClean="0">
                              <a:solidFill>
                                <a:srgbClr val="0070C0"/>
                              </a:solidFill>
                              <a:latin typeface="Cambria Math"/>
                            </a:rPr>
                            <m:t>𝒏</m:t>
                          </m:r>
                        </m:num>
                        <m:den>
                          <m:r>
                            <a:rPr lang="en-US" b="1" i="1" smtClean="0">
                              <a:solidFill>
                                <a:srgbClr val="0070C0"/>
                              </a:solidFill>
                              <a:latin typeface="Cambria Math"/>
                            </a:rPr>
                            <m:t>𝟐</m:t>
                          </m:r>
                        </m:den>
                      </m:f>
                      <m:r>
                        <a:rPr lang="en-US" b="1" i="1" smtClean="0">
                          <a:solidFill>
                            <a:srgbClr val="0070C0"/>
                          </a:solidFill>
                          <a:latin typeface="Cambria Math" panose="02040503050406030204" pitchFamily="18" charset="0"/>
                        </a:rPr>
                        <m:t>⌉</m:t>
                      </m:r>
                    </m:oMath>
                  </a14:m>
                  <a:r>
                    <a:rPr lang="en-US" dirty="0"/>
                    <a:t>points</a:t>
                  </a:r>
                </a:p>
              </p:txBody>
            </p:sp>
          </mc:Choice>
          <mc:Fallback xmlns="">
            <p:sp>
              <p:nvSpPr>
                <p:cNvPr id="93" name="TextBox 92"/>
                <p:cNvSpPr txBox="1">
                  <a:spLocks noRot="1" noChangeAspect="1" noMove="1" noResize="1" noEditPoints="1" noAdjustHandles="1" noChangeArrowheads="1" noChangeShapeType="1" noTextEdit="1"/>
                </p:cNvSpPr>
                <p:nvPr/>
              </p:nvSpPr>
              <p:spPr>
                <a:xfrm>
                  <a:off x="2209800" y="6207252"/>
                  <a:ext cx="1036951" cy="460382"/>
                </a:xfrm>
                <a:prstGeom prst="rect">
                  <a:avLst/>
                </a:prstGeom>
                <a:blipFill>
                  <a:blip r:embed="rId7"/>
                  <a:stretch>
                    <a:fillRect l="-1765" r="-5294" b="-8000"/>
                  </a:stretch>
                </a:blipFill>
              </p:spPr>
              <p:txBody>
                <a:bodyPr/>
                <a:lstStyle/>
                <a:p>
                  <a:r>
                    <a:rPr lang="en-US">
                      <a:noFill/>
                    </a:rPr>
                    <a:t> </a:t>
                  </a:r>
                </a:p>
              </p:txBody>
            </p:sp>
          </mc:Fallback>
        </mc:AlternateContent>
      </p:grpSp>
      <p:grpSp>
        <p:nvGrpSpPr>
          <p:cNvPr id="129" name="Group 128">
            <a:extLst>
              <a:ext uri="{FF2B5EF4-FFF2-40B4-BE49-F238E27FC236}">
                <a16:creationId xmlns:a16="http://schemas.microsoft.com/office/drawing/2014/main" id="{CBE97E50-8E80-754E-BCA6-851A14C8F156}"/>
              </a:ext>
            </a:extLst>
          </p:cNvPr>
          <p:cNvGrpSpPr/>
          <p:nvPr/>
        </p:nvGrpSpPr>
        <p:grpSpPr>
          <a:xfrm>
            <a:off x="4571350" y="6148914"/>
            <a:ext cx="3886850" cy="636068"/>
            <a:chOff x="608950" y="6031566"/>
            <a:chExt cx="3886850" cy="636068"/>
          </a:xfrm>
        </p:grpSpPr>
        <p:sp>
          <p:nvSpPr>
            <p:cNvPr id="130" name="Right Brace 129">
              <a:extLst>
                <a:ext uri="{FF2B5EF4-FFF2-40B4-BE49-F238E27FC236}">
                  <a16:creationId xmlns:a16="http://schemas.microsoft.com/office/drawing/2014/main" id="{3B46C5D7-1A9F-EF47-AC1B-E653D410264E}"/>
                </a:ext>
              </a:extLst>
            </p:cNvPr>
            <p:cNvSpPr/>
            <p:nvPr/>
          </p:nvSpPr>
          <p:spPr>
            <a:xfrm rot="5400000">
              <a:off x="2405858" y="4234658"/>
              <a:ext cx="293034" cy="388685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6C31"/>
                </a:solidFill>
              </a:endParaRPr>
            </a:p>
          </p:txBody>
        </p:sp>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8CE0C290-7670-9040-8552-8B0F9A98E298}"/>
                    </a:ext>
                  </a:extLst>
                </p:cNvPr>
                <p:cNvSpPr txBox="1"/>
                <p:nvPr/>
              </p:nvSpPr>
              <p:spPr>
                <a:xfrm>
                  <a:off x="2209800" y="6207252"/>
                  <a:ext cx="1036951" cy="460382"/>
                </a:xfrm>
                <a:prstGeom prst="rect">
                  <a:avLst/>
                </a:prstGeom>
                <a:noFill/>
              </p:spPr>
              <p:txBody>
                <a:bodyPr wrap="none" rtlCol="0">
                  <a:spAutoFit/>
                </a:bodyPr>
                <a:lstStyle/>
                <a:p>
                  <a14:m>
                    <m:oMath xmlns:m="http://schemas.openxmlformats.org/officeDocument/2006/math">
                      <m:r>
                        <a:rPr lang="en-US" b="1" i="1" smtClean="0">
                          <a:solidFill>
                            <a:srgbClr val="0070C0"/>
                          </a:solidFill>
                          <a:latin typeface="Cambria Math" panose="02040503050406030204" pitchFamily="18" charset="0"/>
                        </a:rPr>
                        <m:t>⌊</m:t>
                      </m:r>
                      <m:f>
                        <m:fPr>
                          <m:ctrlPr>
                            <a:rPr lang="en-US" b="1" i="1" smtClean="0">
                              <a:solidFill>
                                <a:srgbClr val="0070C0"/>
                              </a:solidFill>
                              <a:latin typeface="Cambria Math" panose="02040503050406030204" pitchFamily="18" charset="0"/>
                            </a:rPr>
                          </m:ctrlPr>
                        </m:fPr>
                        <m:num>
                          <m:r>
                            <a:rPr lang="en-US" b="1" i="1" smtClean="0">
                              <a:solidFill>
                                <a:srgbClr val="0070C0"/>
                              </a:solidFill>
                              <a:latin typeface="Cambria Math"/>
                            </a:rPr>
                            <m:t>𝒏</m:t>
                          </m:r>
                        </m:num>
                        <m:den>
                          <m:r>
                            <a:rPr lang="en-US" b="1" i="1" smtClean="0">
                              <a:solidFill>
                                <a:srgbClr val="0070C0"/>
                              </a:solidFill>
                              <a:latin typeface="Cambria Math"/>
                            </a:rPr>
                            <m:t>𝟐</m:t>
                          </m:r>
                        </m:den>
                      </m:f>
                      <m:r>
                        <a:rPr lang="en-US" b="1" i="1" smtClean="0">
                          <a:solidFill>
                            <a:srgbClr val="0070C0"/>
                          </a:solidFill>
                          <a:latin typeface="Cambria Math" panose="02040503050406030204" pitchFamily="18" charset="0"/>
                        </a:rPr>
                        <m:t>⌋</m:t>
                      </m:r>
                    </m:oMath>
                  </a14:m>
                  <a:r>
                    <a:rPr lang="en-US" dirty="0"/>
                    <a:t>points</a:t>
                  </a:r>
                </a:p>
              </p:txBody>
            </p:sp>
          </mc:Choice>
          <mc:Fallback xmlns="">
            <p:sp>
              <p:nvSpPr>
                <p:cNvPr id="96" name="TextBox 95"/>
                <p:cNvSpPr txBox="1">
                  <a:spLocks noRot="1" noChangeAspect="1" noMove="1" noResize="1" noEditPoints="1" noAdjustHandles="1" noChangeArrowheads="1" noChangeShapeType="1" noTextEdit="1"/>
                </p:cNvSpPr>
                <p:nvPr/>
              </p:nvSpPr>
              <p:spPr>
                <a:xfrm>
                  <a:off x="2209800" y="6207252"/>
                  <a:ext cx="1036951" cy="460382"/>
                </a:xfrm>
                <a:prstGeom prst="rect">
                  <a:avLst/>
                </a:prstGeom>
                <a:blipFill>
                  <a:blip r:embed="rId8"/>
                  <a:stretch>
                    <a:fillRect l="-1765" r="-5294" b="-8000"/>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281461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425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40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116"/>
                                        </p:tgtEl>
                                        <p:attrNameLst>
                                          <p:attrName>style.visibility</p:attrName>
                                        </p:attrNameLst>
                                      </p:cBhvr>
                                      <p:to>
                                        <p:strVal val="visible"/>
                                      </p:to>
                                    </p:set>
                                    <p:animEffect transition="in" filter="randombar(horizontal)">
                                      <p:cBhvr>
                                        <p:cTn id="24"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The </a:t>
            </a:r>
            <a:r>
              <a:rPr lang="en-US" sz="3200" b="1" dirty="0">
                <a:solidFill>
                  <a:srgbClr val="7030A0"/>
                </a:solidFill>
              </a:rPr>
              <a:t>conquer </a:t>
            </a:r>
            <a:r>
              <a:rPr lang="en-US" sz="3200" b="1" dirty="0"/>
              <a:t>step</a:t>
            </a:r>
            <a:br>
              <a:rPr lang="en-US" sz="4000" b="1" dirty="0"/>
            </a:br>
            <a:endParaRPr lang="en-US" sz="4000" dirty="0"/>
          </a:p>
        </p:txBody>
      </p:sp>
      <p:sp>
        <p:nvSpPr>
          <p:cNvPr id="3" name="Content Placeholder 2"/>
          <p:cNvSpPr>
            <a:spLocks noGrp="1"/>
          </p:cNvSpPr>
          <p:nvPr>
            <p:ph idx="1"/>
          </p:nvPr>
        </p:nvSpPr>
        <p:spPr>
          <a:xfrm>
            <a:off x="457200" y="914400"/>
            <a:ext cx="8229600" cy="5211763"/>
          </a:xfrm>
        </p:spPr>
        <p:txBody>
          <a:bodyPr/>
          <a:lstStyle/>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38</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3246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6002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2766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752600" y="144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9436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2590800" y="4800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4478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60198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2590800" y="198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35052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8458200" y="548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3152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81534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7620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36576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64008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66700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30480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5715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58674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657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191000" y="5105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609600" y="1512841"/>
            <a:ext cx="3124200" cy="1268459"/>
            <a:chOff x="609600" y="1512841"/>
            <a:chExt cx="3124200" cy="1268459"/>
          </a:xfrm>
        </p:grpSpPr>
        <p:cxnSp>
          <p:nvCxnSpPr>
            <p:cNvPr id="69" name="Straight Connector 68"/>
            <p:cNvCxnSpPr/>
            <p:nvPr/>
          </p:nvCxnSpPr>
          <p:spPr>
            <a:xfrm>
              <a:off x="609600" y="1512841"/>
              <a:ext cx="11541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1790700" y="1512842"/>
              <a:ext cx="0" cy="50645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790700" y="2019300"/>
              <a:ext cx="8112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667000" y="2046242"/>
              <a:ext cx="0" cy="50645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733800" y="2579644"/>
              <a:ext cx="0" cy="20165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67000" y="2552700"/>
              <a:ext cx="9906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4419600" y="2767263"/>
            <a:ext cx="4076700" cy="3358901"/>
            <a:chOff x="4419600" y="2767263"/>
            <a:chExt cx="4076700" cy="3358901"/>
          </a:xfrm>
        </p:grpSpPr>
        <p:grpSp>
          <p:nvGrpSpPr>
            <p:cNvPr id="14" name="Group 13"/>
            <p:cNvGrpSpPr/>
            <p:nvPr/>
          </p:nvGrpSpPr>
          <p:grpSpPr>
            <a:xfrm>
              <a:off x="5905500" y="2819401"/>
              <a:ext cx="2590800" cy="3306763"/>
              <a:chOff x="5905500" y="2819401"/>
              <a:chExt cx="2590800" cy="3306763"/>
            </a:xfrm>
          </p:grpSpPr>
          <p:cxnSp>
            <p:nvCxnSpPr>
              <p:cNvPr id="101" name="Straight Connector 100"/>
              <p:cNvCxnSpPr/>
              <p:nvPr/>
            </p:nvCxnSpPr>
            <p:spPr>
              <a:xfrm>
                <a:off x="5905500" y="3048000"/>
                <a:ext cx="5826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553200" y="3657600"/>
                <a:ext cx="762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315200" y="4038600"/>
                <a:ext cx="6096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962900" y="5029200"/>
                <a:ext cx="1905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8153400" y="5536532"/>
                <a:ext cx="3429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5905500" y="2819401"/>
                <a:ext cx="0" cy="22859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6553200" y="3124201"/>
                <a:ext cx="0" cy="53339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7315200" y="3657602"/>
                <a:ext cx="0" cy="38099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7962900" y="4114800"/>
                <a:ext cx="0" cy="9144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8153400" y="5105400"/>
                <a:ext cx="0" cy="43113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8496300" y="5562600"/>
                <a:ext cx="0" cy="56356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a:cxnSpLocks/>
              <a:endCxn id="84" idx="2"/>
            </p:cNvCxnSpPr>
            <p:nvPr/>
          </p:nvCxnSpPr>
          <p:spPr>
            <a:xfrm>
              <a:off x="4419600" y="2767263"/>
              <a:ext cx="1447800" cy="1403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113" name="Straight Connector 112"/>
          <p:cNvCxnSpPr>
            <a:cxnSpLocks/>
          </p:cNvCxnSpPr>
          <p:nvPr/>
        </p:nvCxnSpPr>
        <p:spPr>
          <a:xfrm>
            <a:off x="3733800" y="2767263"/>
            <a:ext cx="6858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3733800" y="2732044"/>
            <a:ext cx="674641" cy="3394119"/>
            <a:chOff x="3733800" y="2732044"/>
            <a:chExt cx="674641" cy="3394119"/>
          </a:xfrm>
        </p:grpSpPr>
        <p:cxnSp>
          <p:nvCxnSpPr>
            <p:cNvPr id="88" name="Straight Connector 87"/>
            <p:cNvCxnSpPr/>
            <p:nvPr/>
          </p:nvCxnSpPr>
          <p:spPr>
            <a:xfrm>
              <a:off x="3733800" y="4065544"/>
              <a:ext cx="2286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3962400" y="4065544"/>
              <a:ext cx="0" cy="107795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962400" y="5143500"/>
              <a:ext cx="2286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267200" y="5170444"/>
              <a:ext cx="0" cy="58265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267200" y="5753100"/>
              <a:ext cx="9625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81" idx="5"/>
            </p:cNvCxnSpPr>
            <p:nvPr/>
          </p:nvCxnSpPr>
          <p:spPr>
            <a:xfrm flipV="1">
              <a:off x="4408441" y="5780041"/>
              <a:ext cx="0" cy="34612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3733800" y="2732044"/>
              <a:ext cx="0" cy="13335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5" name="Oval 34"/>
          <p:cNvSpPr/>
          <p:nvPr/>
        </p:nvSpPr>
        <p:spPr>
          <a:xfrm>
            <a:off x="38862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609600" y="6336268"/>
            <a:ext cx="1338764" cy="369332"/>
          </a:xfrm>
          <a:prstGeom prst="rect">
            <a:avLst/>
          </a:prstGeom>
          <a:solidFill>
            <a:srgbClr val="92D050"/>
          </a:solidFill>
        </p:spPr>
        <p:txBody>
          <a:bodyPr wrap="none" rtlCol="0">
            <a:spAutoFit/>
          </a:bodyPr>
          <a:lstStyle/>
          <a:p>
            <a:r>
              <a:rPr lang="en-US" dirty="0"/>
              <a:t>Left half set </a:t>
            </a:r>
          </a:p>
        </p:txBody>
      </p:sp>
      <p:sp>
        <p:nvSpPr>
          <p:cNvPr id="125" name="TextBox 124"/>
          <p:cNvSpPr txBox="1"/>
          <p:nvPr/>
        </p:nvSpPr>
        <p:spPr>
          <a:xfrm>
            <a:off x="7365816" y="6310805"/>
            <a:ext cx="1463734" cy="369332"/>
          </a:xfrm>
          <a:prstGeom prst="rect">
            <a:avLst/>
          </a:prstGeom>
          <a:solidFill>
            <a:srgbClr val="92D050"/>
          </a:solidFill>
        </p:spPr>
        <p:txBody>
          <a:bodyPr wrap="none" rtlCol="0">
            <a:spAutoFit/>
          </a:bodyPr>
          <a:lstStyle/>
          <a:p>
            <a:r>
              <a:rPr lang="en-US" dirty="0"/>
              <a:t>Right half set </a:t>
            </a:r>
          </a:p>
        </p:txBody>
      </p:sp>
      <mc:AlternateContent xmlns:mc="http://schemas.openxmlformats.org/markup-compatibility/2006" xmlns:a14="http://schemas.microsoft.com/office/drawing/2010/main">
        <mc:Choice Requires="a14">
          <p:sp>
            <p:nvSpPr>
              <p:cNvPr id="95" name="Rectangle 94"/>
              <p:cNvSpPr/>
              <p:nvPr/>
            </p:nvSpPr>
            <p:spPr>
              <a:xfrm>
                <a:off x="7612766" y="1678821"/>
                <a:ext cx="1165704" cy="369332"/>
              </a:xfrm>
              <a:prstGeom prst="rect">
                <a:avLst/>
              </a:prstGeom>
              <a:solidFill>
                <a:schemeClr val="tx2">
                  <a:lumMod val="20000"/>
                  <a:lumOff val="80000"/>
                </a:schemeClr>
              </a:solidFill>
              <a:ln>
                <a:solidFill>
                  <a:schemeClr val="tx1"/>
                </a:solidFill>
              </a:ln>
            </p:spPr>
            <p:txBody>
              <a:bodyPr wrap="none">
                <a:spAutoFit/>
              </a:bodyPr>
              <a:lstStyle/>
              <a:p>
                <a:r>
                  <a:rPr lang="en-US" b="1" dirty="0"/>
                  <a:t>O</a:t>
                </a:r>
                <a:r>
                  <a:rPr lang="en-US" dirty="0"/>
                  <a:t>(</a:t>
                </a:r>
                <a14:m>
                  <m:oMath xmlns:m="http://schemas.openxmlformats.org/officeDocument/2006/math">
                    <m:r>
                      <a:rPr lang="en-US" b="1" i="1">
                        <a:solidFill>
                          <a:srgbClr val="0070C0"/>
                        </a:solidFill>
                        <a:latin typeface="Cambria Math"/>
                      </a:rPr>
                      <m:t>𝒏</m:t>
                    </m:r>
                  </m:oMath>
                </a14:m>
                <a:r>
                  <a:rPr lang="en-US" dirty="0"/>
                  <a:t>) time </a:t>
                </a:r>
              </a:p>
            </p:txBody>
          </p:sp>
        </mc:Choice>
        <mc:Fallback xmlns="">
          <p:sp>
            <p:nvSpPr>
              <p:cNvPr id="95" name="Rectangle 94"/>
              <p:cNvSpPr>
                <a:spLocks noRot="1" noChangeAspect="1" noMove="1" noResize="1" noEditPoints="1" noAdjustHandles="1" noChangeArrowheads="1" noChangeShapeType="1" noTextEdit="1"/>
              </p:cNvSpPr>
              <p:nvPr/>
            </p:nvSpPr>
            <p:spPr>
              <a:xfrm>
                <a:off x="7612766" y="1678821"/>
                <a:ext cx="1165704" cy="369332"/>
              </a:xfrm>
              <a:prstGeom prst="rect">
                <a:avLst/>
              </a:prstGeom>
              <a:blipFill>
                <a:blip r:embed="rId6"/>
                <a:stretch>
                  <a:fillRect l="-4145" t="-6349" r="-2591" b="-22222"/>
                </a:stretch>
              </a:blipFill>
              <a:ln>
                <a:solidFill>
                  <a:schemeClr val="tx1"/>
                </a:solidFill>
              </a:ln>
            </p:spPr>
            <p:txBody>
              <a:bodyPr/>
              <a:lstStyle/>
              <a:p>
                <a:r>
                  <a:rPr lang="en-US">
                    <a:noFill/>
                  </a:rPr>
                  <a:t> </a:t>
                </a:r>
              </a:p>
            </p:txBody>
          </p:sp>
        </mc:Fallback>
      </mc:AlternateContent>
      <p:cxnSp>
        <p:nvCxnSpPr>
          <p:cNvPr id="96" name="Straight Connector 95"/>
          <p:cNvCxnSpPr/>
          <p:nvPr/>
        </p:nvCxnSpPr>
        <p:spPr>
          <a:xfrm>
            <a:off x="609600" y="990600"/>
            <a:ext cx="0" cy="5638800"/>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152400" y="6126162"/>
            <a:ext cx="8534400" cy="1"/>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226576" y="863641"/>
            <a:ext cx="288862" cy="369332"/>
          </a:xfrm>
          <a:prstGeom prst="rect">
            <a:avLst/>
          </a:prstGeom>
          <a:noFill/>
        </p:spPr>
        <p:txBody>
          <a:bodyPr wrap="none" rtlCol="0">
            <a:spAutoFit/>
          </a:bodyPr>
          <a:lstStyle/>
          <a:p>
            <a:r>
              <a:rPr lang="en-US" dirty="0"/>
              <a:t>y</a:t>
            </a:r>
          </a:p>
        </p:txBody>
      </p:sp>
      <p:sp>
        <p:nvSpPr>
          <p:cNvPr id="117" name="TextBox 116"/>
          <p:cNvSpPr txBox="1"/>
          <p:nvPr/>
        </p:nvSpPr>
        <p:spPr>
          <a:xfrm>
            <a:off x="8108322" y="6126162"/>
            <a:ext cx="284052" cy="369332"/>
          </a:xfrm>
          <a:prstGeom prst="rect">
            <a:avLst/>
          </a:prstGeom>
          <a:noFill/>
        </p:spPr>
        <p:txBody>
          <a:bodyPr wrap="none" rtlCol="0">
            <a:spAutoFit/>
          </a:bodyPr>
          <a:lstStyle/>
          <a:p>
            <a:r>
              <a:rPr lang="en-US" dirty="0"/>
              <a:t>x</a:t>
            </a:r>
          </a:p>
        </p:txBody>
      </p:sp>
      <mc:AlternateContent xmlns:mc="http://schemas.openxmlformats.org/markup-compatibility/2006" xmlns:a14="http://schemas.microsoft.com/office/drawing/2010/main">
        <mc:Choice Requires="a14">
          <p:sp>
            <p:nvSpPr>
              <p:cNvPr id="127" name="TextBox 126"/>
              <p:cNvSpPr txBox="1"/>
              <p:nvPr/>
            </p:nvSpPr>
            <p:spPr>
              <a:xfrm>
                <a:off x="0" y="6103411"/>
                <a:ext cx="7344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m:t>
                      </m:r>
                    </m:oMath>
                  </m:oMathPara>
                </a14:m>
                <a:endParaRPr lang="en-US" dirty="0"/>
              </a:p>
            </p:txBody>
          </p:sp>
        </mc:Choice>
        <mc:Fallback xmlns="">
          <p:sp>
            <p:nvSpPr>
              <p:cNvPr id="127" name="TextBox 126"/>
              <p:cNvSpPr txBox="1">
                <a:spLocks noRot="1" noChangeAspect="1" noMove="1" noResize="1" noEditPoints="1" noAdjustHandles="1" noChangeArrowheads="1" noChangeShapeType="1" noTextEdit="1"/>
              </p:cNvSpPr>
              <p:nvPr/>
            </p:nvSpPr>
            <p:spPr>
              <a:xfrm>
                <a:off x="0" y="6103411"/>
                <a:ext cx="734496" cy="369332"/>
              </a:xfrm>
              <a:prstGeom prst="rect">
                <a:avLst/>
              </a:prstGeom>
              <a:blipFill>
                <a:blip r:embed="rId7"/>
                <a:stretch>
                  <a:fillRect b="-13115"/>
                </a:stretch>
              </a:blipFill>
            </p:spPr>
            <p:txBody>
              <a:bodyPr/>
              <a:lstStyle/>
              <a:p>
                <a:r>
                  <a:rPr lang="en-US">
                    <a:noFill/>
                  </a:rPr>
                  <a:t> </a:t>
                </a:r>
              </a:p>
            </p:txBody>
          </p:sp>
        </mc:Fallback>
      </mc:AlternateContent>
      <p:sp>
        <p:nvSpPr>
          <p:cNvPr id="126" name="Rectangle 125">
            <a:extLst>
              <a:ext uri="{FF2B5EF4-FFF2-40B4-BE49-F238E27FC236}">
                <a16:creationId xmlns:a16="http://schemas.microsoft.com/office/drawing/2014/main" id="{878124BA-5AFD-3441-857C-77A849D4BD33}"/>
              </a:ext>
            </a:extLst>
          </p:cNvPr>
          <p:cNvSpPr/>
          <p:nvPr/>
        </p:nvSpPr>
        <p:spPr>
          <a:xfrm>
            <a:off x="609599" y="2781828"/>
            <a:ext cx="5285244" cy="3314172"/>
          </a:xfrm>
          <a:prstGeom prst="rect">
            <a:avLst/>
          </a:prstGeom>
          <a:solidFill>
            <a:schemeClr val="tx2">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a:extLst>
              <a:ext uri="{FF2B5EF4-FFF2-40B4-BE49-F238E27FC236}">
                <a16:creationId xmlns:a16="http://schemas.microsoft.com/office/drawing/2014/main" id="{7232EA34-976D-C240-AB4C-1E2FC14FD7B9}"/>
              </a:ext>
            </a:extLst>
          </p:cNvPr>
          <p:cNvSpPr/>
          <p:nvPr/>
        </p:nvSpPr>
        <p:spPr>
          <a:xfrm>
            <a:off x="4343400" y="5715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9" name="Straight Connector 128">
            <a:extLst>
              <a:ext uri="{FF2B5EF4-FFF2-40B4-BE49-F238E27FC236}">
                <a16:creationId xmlns:a16="http://schemas.microsoft.com/office/drawing/2014/main" id="{63894AC8-241B-E642-929C-C4DB808A70E5}"/>
              </a:ext>
            </a:extLst>
          </p:cNvPr>
          <p:cNvCxnSpPr/>
          <p:nvPr/>
        </p:nvCxnSpPr>
        <p:spPr>
          <a:xfrm>
            <a:off x="4414684" y="1627239"/>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TextBox 93"/>
              <p:cNvSpPr txBox="1"/>
              <p:nvPr/>
            </p:nvSpPr>
            <p:spPr>
              <a:xfrm>
                <a:off x="5638800" y="2743200"/>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𝑝</m:t>
                      </m:r>
                    </m:oMath>
                  </m:oMathPara>
                </a14:m>
                <a:endParaRPr lang="en-US" dirty="0"/>
              </a:p>
            </p:txBody>
          </p:sp>
        </mc:Choice>
        <mc:Fallback xmlns="">
          <p:sp>
            <p:nvSpPr>
              <p:cNvPr id="94" name="TextBox 93"/>
              <p:cNvSpPr txBox="1">
                <a:spLocks noRot="1" noChangeAspect="1" noMove="1" noResize="1" noEditPoints="1" noAdjustHandles="1" noChangeArrowheads="1" noChangeShapeType="1" noTextEdit="1"/>
              </p:cNvSpPr>
              <p:nvPr/>
            </p:nvSpPr>
            <p:spPr>
              <a:xfrm>
                <a:off x="5638800" y="2743200"/>
                <a:ext cx="368626" cy="369332"/>
              </a:xfrm>
              <a:prstGeom prst="rect">
                <a:avLst/>
              </a:prstGeom>
              <a:blipFill>
                <a:blip r:embed="rId8"/>
                <a:stretch>
                  <a:fillRect b="-6897"/>
                </a:stretch>
              </a:blipFill>
            </p:spPr>
            <p:txBody>
              <a:bodyPr/>
              <a:lstStyle/>
              <a:p>
                <a:r>
                  <a:rPr lang="en-US">
                    <a:noFill/>
                  </a:rPr>
                  <a:t> </a:t>
                </a:r>
              </a:p>
            </p:txBody>
          </p:sp>
        </mc:Fallback>
      </mc:AlternateContent>
      <p:sp>
        <p:nvSpPr>
          <p:cNvPr id="92" name="Oval 91"/>
          <p:cNvSpPr/>
          <p:nvPr/>
        </p:nvSpPr>
        <p:spPr>
          <a:xfrm>
            <a:off x="5811715" y="2697163"/>
            <a:ext cx="152400" cy="1524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 name="Group 129">
            <a:extLst>
              <a:ext uri="{FF2B5EF4-FFF2-40B4-BE49-F238E27FC236}">
                <a16:creationId xmlns:a16="http://schemas.microsoft.com/office/drawing/2014/main" id="{0FE0B94D-DAAB-0848-A7BB-E74DB5496E16}"/>
              </a:ext>
            </a:extLst>
          </p:cNvPr>
          <p:cNvGrpSpPr/>
          <p:nvPr/>
        </p:nvGrpSpPr>
        <p:grpSpPr>
          <a:xfrm>
            <a:off x="685800" y="6135408"/>
            <a:ext cx="3742333" cy="649574"/>
            <a:chOff x="685800" y="6018060"/>
            <a:chExt cx="3742333" cy="649574"/>
          </a:xfrm>
        </p:grpSpPr>
        <p:sp>
          <p:nvSpPr>
            <p:cNvPr id="131" name="Right Brace 130">
              <a:extLst>
                <a:ext uri="{FF2B5EF4-FFF2-40B4-BE49-F238E27FC236}">
                  <a16:creationId xmlns:a16="http://schemas.microsoft.com/office/drawing/2014/main" id="{A75FE884-B467-C74F-9A36-771D50314F94}"/>
                </a:ext>
              </a:extLst>
            </p:cNvPr>
            <p:cNvSpPr/>
            <p:nvPr/>
          </p:nvSpPr>
          <p:spPr>
            <a:xfrm rot="5400000">
              <a:off x="2403697" y="4300163"/>
              <a:ext cx="306539" cy="374233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6C31"/>
                </a:solidFill>
              </a:endParaRPr>
            </a:p>
          </p:txBody>
        </p:sp>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86D0114F-3554-434B-B715-3D697BDEF9BB}"/>
                    </a:ext>
                  </a:extLst>
                </p:cNvPr>
                <p:cNvSpPr txBox="1"/>
                <p:nvPr/>
              </p:nvSpPr>
              <p:spPr>
                <a:xfrm>
                  <a:off x="2209800" y="6207252"/>
                  <a:ext cx="1036951" cy="460382"/>
                </a:xfrm>
                <a:prstGeom prst="rect">
                  <a:avLst/>
                </a:prstGeom>
                <a:noFill/>
              </p:spPr>
              <p:txBody>
                <a:bodyPr wrap="none" rtlCol="0">
                  <a:spAutoFit/>
                </a:bodyPr>
                <a:lstStyle/>
                <a:p>
                  <a14:m>
                    <m:oMath xmlns:m="http://schemas.openxmlformats.org/officeDocument/2006/math">
                      <m:r>
                        <a:rPr lang="en-US" b="1" i="1" smtClean="0">
                          <a:solidFill>
                            <a:srgbClr val="0070C0"/>
                          </a:solidFill>
                          <a:latin typeface="Cambria Math" panose="02040503050406030204" pitchFamily="18" charset="0"/>
                        </a:rPr>
                        <m:t>⌈</m:t>
                      </m:r>
                      <m:f>
                        <m:fPr>
                          <m:ctrlPr>
                            <a:rPr lang="en-US" b="1" i="1" smtClean="0">
                              <a:solidFill>
                                <a:srgbClr val="0070C0"/>
                              </a:solidFill>
                              <a:latin typeface="Cambria Math" panose="02040503050406030204" pitchFamily="18" charset="0"/>
                            </a:rPr>
                          </m:ctrlPr>
                        </m:fPr>
                        <m:num>
                          <m:r>
                            <a:rPr lang="en-US" b="1" i="1" smtClean="0">
                              <a:solidFill>
                                <a:srgbClr val="0070C0"/>
                              </a:solidFill>
                              <a:latin typeface="Cambria Math"/>
                            </a:rPr>
                            <m:t>𝒏</m:t>
                          </m:r>
                        </m:num>
                        <m:den>
                          <m:r>
                            <a:rPr lang="en-US" b="1" i="1" smtClean="0">
                              <a:solidFill>
                                <a:srgbClr val="0070C0"/>
                              </a:solidFill>
                              <a:latin typeface="Cambria Math"/>
                            </a:rPr>
                            <m:t>𝟐</m:t>
                          </m:r>
                        </m:den>
                      </m:f>
                      <m:r>
                        <a:rPr lang="en-US" b="1" i="1" smtClean="0">
                          <a:solidFill>
                            <a:srgbClr val="0070C0"/>
                          </a:solidFill>
                          <a:latin typeface="Cambria Math" panose="02040503050406030204" pitchFamily="18" charset="0"/>
                        </a:rPr>
                        <m:t>⌉</m:t>
                      </m:r>
                    </m:oMath>
                  </a14:m>
                  <a:r>
                    <a:rPr lang="en-US" dirty="0"/>
                    <a:t>points</a:t>
                  </a:r>
                </a:p>
              </p:txBody>
            </p:sp>
          </mc:Choice>
          <mc:Fallback xmlns="">
            <p:sp>
              <p:nvSpPr>
                <p:cNvPr id="93" name="TextBox 92"/>
                <p:cNvSpPr txBox="1">
                  <a:spLocks noRot="1" noChangeAspect="1" noMove="1" noResize="1" noEditPoints="1" noAdjustHandles="1" noChangeArrowheads="1" noChangeShapeType="1" noTextEdit="1"/>
                </p:cNvSpPr>
                <p:nvPr/>
              </p:nvSpPr>
              <p:spPr>
                <a:xfrm>
                  <a:off x="2209800" y="6207252"/>
                  <a:ext cx="1036951" cy="460382"/>
                </a:xfrm>
                <a:prstGeom prst="rect">
                  <a:avLst/>
                </a:prstGeom>
                <a:blipFill>
                  <a:blip r:embed="rId9"/>
                  <a:stretch>
                    <a:fillRect l="-1765" r="-5294" b="-8000"/>
                  </a:stretch>
                </a:blipFill>
              </p:spPr>
              <p:txBody>
                <a:bodyPr/>
                <a:lstStyle/>
                <a:p>
                  <a:r>
                    <a:rPr lang="en-US">
                      <a:noFill/>
                    </a:rPr>
                    <a:t> </a:t>
                  </a:r>
                </a:p>
              </p:txBody>
            </p:sp>
          </mc:Fallback>
        </mc:AlternateContent>
      </p:grpSp>
      <p:grpSp>
        <p:nvGrpSpPr>
          <p:cNvPr id="133" name="Group 132">
            <a:extLst>
              <a:ext uri="{FF2B5EF4-FFF2-40B4-BE49-F238E27FC236}">
                <a16:creationId xmlns:a16="http://schemas.microsoft.com/office/drawing/2014/main" id="{278634D5-AEE2-5E4C-8024-165231015315}"/>
              </a:ext>
            </a:extLst>
          </p:cNvPr>
          <p:cNvGrpSpPr/>
          <p:nvPr/>
        </p:nvGrpSpPr>
        <p:grpSpPr>
          <a:xfrm>
            <a:off x="4571350" y="6148914"/>
            <a:ext cx="3886850" cy="636068"/>
            <a:chOff x="608950" y="6031566"/>
            <a:chExt cx="3886850" cy="636068"/>
          </a:xfrm>
        </p:grpSpPr>
        <p:sp>
          <p:nvSpPr>
            <p:cNvPr id="134" name="Right Brace 133">
              <a:extLst>
                <a:ext uri="{FF2B5EF4-FFF2-40B4-BE49-F238E27FC236}">
                  <a16:creationId xmlns:a16="http://schemas.microsoft.com/office/drawing/2014/main" id="{63D0D754-8107-5249-96C7-81862760B192}"/>
                </a:ext>
              </a:extLst>
            </p:cNvPr>
            <p:cNvSpPr/>
            <p:nvPr/>
          </p:nvSpPr>
          <p:spPr>
            <a:xfrm rot="5400000">
              <a:off x="2405858" y="4234658"/>
              <a:ext cx="293034" cy="388685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6C31"/>
                </a:solidFill>
              </a:endParaRPr>
            </a:p>
          </p:txBody>
        </p:sp>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8E09AB80-C0CB-0946-AB56-5658798FA224}"/>
                    </a:ext>
                  </a:extLst>
                </p:cNvPr>
                <p:cNvSpPr txBox="1"/>
                <p:nvPr/>
              </p:nvSpPr>
              <p:spPr>
                <a:xfrm>
                  <a:off x="2209800" y="6207252"/>
                  <a:ext cx="1036951" cy="460382"/>
                </a:xfrm>
                <a:prstGeom prst="rect">
                  <a:avLst/>
                </a:prstGeom>
                <a:noFill/>
              </p:spPr>
              <p:txBody>
                <a:bodyPr wrap="none" rtlCol="0">
                  <a:spAutoFit/>
                </a:bodyPr>
                <a:lstStyle/>
                <a:p>
                  <a14:m>
                    <m:oMath xmlns:m="http://schemas.openxmlformats.org/officeDocument/2006/math">
                      <m:r>
                        <a:rPr lang="en-US" b="1" i="1" smtClean="0">
                          <a:solidFill>
                            <a:srgbClr val="0070C0"/>
                          </a:solidFill>
                          <a:latin typeface="Cambria Math" panose="02040503050406030204" pitchFamily="18" charset="0"/>
                        </a:rPr>
                        <m:t>⌊</m:t>
                      </m:r>
                      <m:f>
                        <m:fPr>
                          <m:ctrlPr>
                            <a:rPr lang="en-US" b="1" i="1" smtClean="0">
                              <a:solidFill>
                                <a:srgbClr val="0070C0"/>
                              </a:solidFill>
                              <a:latin typeface="Cambria Math" panose="02040503050406030204" pitchFamily="18" charset="0"/>
                            </a:rPr>
                          </m:ctrlPr>
                        </m:fPr>
                        <m:num>
                          <m:r>
                            <a:rPr lang="en-US" b="1" i="1" smtClean="0">
                              <a:solidFill>
                                <a:srgbClr val="0070C0"/>
                              </a:solidFill>
                              <a:latin typeface="Cambria Math"/>
                            </a:rPr>
                            <m:t>𝒏</m:t>
                          </m:r>
                        </m:num>
                        <m:den>
                          <m:r>
                            <a:rPr lang="en-US" b="1" i="1" smtClean="0">
                              <a:solidFill>
                                <a:srgbClr val="0070C0"/>
                              </a:solidFill>
                              <a:latin typeface="Cambria Math"/>
                            </a:rPr>
                            <m:t>𝟐</m:t>
                          </m:r>
                        </m:den>
                      </m:f>
                      <m:r>
                        <a:rPr lang="en-US" b="1" i="1" smtClean="0">
                          <a:solidFill>
                            <a:srgbClr val="0070C0"/>
                          </a:solidFill>
                          <a:latin typeface="Cambria Math" panose="02040503050406030204" pitchFamily="18" charset="0"/>
                        </a:rPr>
                        <m:t>⌋</m:t>
                      </m:r>
                    </m:oMath>
                  </a14:m>
                  <a:r>
                    <a:rPr lang="en-US" dirty="0"/>
                    <a:t>points</a:t>
                  </a:r>
                </a:p>
              </p:txBody>
            </p:sp>
          </mc:Choice>
          <mc:Fallback xmlns="">
            <p:sp>
              <p:nvSpPr>
                <p:cNvPr id="96" name="TextBox 95"/>
                <p:cNvSpPr txBox="1">
                  <a:spLocks noRot="1" noChangeAspect="1" noMove="1" noResize="1" noEditPoints="1" noAdjustHandles="1" noChangeArrowheads="1" noChangeShapeType="1" noTextEdit="1"/>
                </p:cNvSpPr>
                <p:nvPr/>
              </p:nvSpPr>
              <p:spPr>
                <a:xfrm>
                  <a:off x="2209800" y="6207252"/>
                  <a:ext cx="1036951" cy="460382"/>
                </a:xfrm>
                <a:prstGeom prst="rect">
                  <a:avLst/>
                </a:prstGeom>
                <a:blipFill>
                  <a:blip r:embed="rId10"/>
                  <a:stretch>
                    <a:fillRect l="-1765" r="-5294" b="-8000"/>
                  </a:stretch>
                </a:blipFill>
              </p:spPr>
              <p:txBody>
                <a:bodyPr/>
                <a:lstStyle/>
                <a:p>
                  <a:r>
                    <a:rPr lang="en-US">
                      <a:noFill/>
                    </a:rPr>
                    <a:t> </a:t>
                  </a:r>
                </a:p>
              </p:txBody>
            </p:sp>
          </mc:Fallback>
        </mc:AlternateContent>
      </p:grpSp>
      <p:sp>
        <p:nvSpPr>
          <p:cNvPr id="118" name="Oval 117">
            <a:extLst>
              <a:ext uri="{FF2B5EF4-FFF2-40B4-BE49-F238E27FC236}">
                <a16:creationId xmlns:a16="http://schemas.microsoft.com/office/drawing/2014/main" id="{0AF04E5E-6178-79C2-063C-F407973A9FF7}"/>
              </a:ext>
            </a:extLst>
          </p:cNvPr>
          <p:cNvSpPr/>
          <p:nvPr/>
        </p:nvSpPr>
        <p:spPr>
          <a:xfrm>
            <a:off x="7266442" y="3543300"/>
            <a:ext cx="152400" cy="1524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9767F00E-6227-76BA-3253-A40116B7741B}"/>
              </a:ext>
            </a:extLst>
          </p:cNvPr>
          <p:cNvSpPr/>
          <p:nvPr/>
        </p:nvSpPr>
        <p:spPr>
          <a:xfrm>
            <a:off x="761999" y="3657599"/>
            <a:ext cx="6525760" cy="2477030"/>
          </a:xfrm>
          <a:prstGeom prst="rect">
            <a:avLst/>
          </a:prstGeom>
          <a:solidFill>
            <a:schemeClr val="tx2">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72247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18"/>
                                        </p:tgtEl>
                                        <p:attrNameLst>
                                          <p:attrName>style.visibility</p:attrName>
                                        </p:attrNameLst>
                                      </p:cBhvr>
                                      <p:to>
                                        <p:strVal val="visible"/>
                                      </p:to>
                                    </p:set>
                                    <p:animEffect transition="in" filter="wipe(down)">
                                      <p:cBhvr>
                                        <p:cTn id="14" dur="500"/>
                                        <p:tgtEl>
                                          <p:spTgt spid="11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19"/>
                                        </p:tgtEl>
                                        <p:attrNameLst>
                                          <p:attrName>style.visibility</p:attrName>
                                        </p:attrNameLst>
                                      </p:cBhvr>
                                      <p:to>
                                        <p:strVal val="visible"/>
                                      </p:to>
                                    </p:set>
                                    <p:animEffect transition="in" filter="randombar(horizontal)">
                                      <p:cBhvr>
                                        <p:cTn id="19" dur="500"/>
                                        <p:tgtEl>
                                          <p:spTgt spid="119"/>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xit" presetSubtype="10" fill="hold" grpId="1" nodeType="clickEffect">
                                  <p:stCondLst>
                                    <p:cond delay="0"/>
                                  </p:stCondLst>
                                  <p:childTnLst>
                                    <p:animEffect transition="out" filter="randombar(horizontal)">
                                      <p:cBhvr>
                                        <p:cTn id="23" dur="500"/>
                                        <p:tgtEl>
                                          <p:spTgt spid="119"/>
                                        </p:tgtEl>
                                      </p:cBhvr>
                                    </p:animEffect>
                                    <p:set>
                                      <p:cBhvr>
                                        <p:cTn id="24" dur="1" fill="hold">
                                          <p:stCondLst>
                                            <p:cond delay="499"/>
                                          </p:stCondLst>
                                        </p:cTn>
                                        <p:tgtEl>
                                          <p:spTgt spid="119"/>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118"/>
                                        </p:tgtEl>
                                      </p:cBhvr>
                                    </p:animEffect>
                                    <p:set>
                                      <p:cBhvr>
                                        <p:cTn id="27" dur="1" fill="hold">
                                          <p:stCondLst>
                                            <p:cond delay="499"/>
                                          </p:stCondLst>
                                        </p:cTn>
                                        <p:tgtEl>
                                          <p:spTgt spid="11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wipe(down)">
                                      <p:cBhvr>
                                        <p:cTn id="32" dur="500"/>
                                        <p:tgtEl>
                                          <p:spTgt spid="9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fade">
                                      <p:cBhvr>
                                        <p:cTn id="35" dur="500"/>
                                        <p:tgtEl>
                                          <p:spTgt spid="94"/>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26"/>
                                        </p:tgtEl>
                                        <p:attrNameLst>
                                          <p:attrName>style.visibility</p:attrName>
                                        </p:attrNameLst>
                                      </p:cBhvr>
                                      <p:to>
                                        <p:strVal val="visible"/>
                                      </p:to>
                                    </p:set>
                                    <p:animEffect transition="in" filter="randombar(horizontal)">
                                      <p:cBhvr>
                                        <p:cTn id="40" dur="500"/>
                                        <p:tgtEl>
                                          <p:spTgt spid="12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113"/>
                                        </p:tgtEl>
                                        <p:attrNameLst>
                                          <p:attrName>style.visibility</p:attrName>
                                        </p:attrNameLst>
                                      </p:cBhvr>
                                      <p:to>
                                        <p:strVal val="visible"/>
                                      </p:to>
                                    </p:set>
                                    <p:animEffect transition="in" filter="wipe(right)">
                                      <p:cBhvr>
                                        <p:cTn id="45" dur="500"/>
                                        <p:tgtEl>
                                          <p:spTgt spid="113"/>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12"/>
                                        </p:tgtEl>
                                      </p:cBhvr>
                                    </p:animEffect>
                                    <p:anim calcmode="lin" valueType="num">
                                      <p:cBhvr>
                                        <p:cTn id="50" dur="1000"/>
                                        <p:tgtEl>
                                          <p:spTgt spid="12"/>
                                        </p:tgtEl>
                                        <p:attrNameLst>
                                          <p:attrName>ppt_x</p:attrName>
                                        </p:attrNameLst>
                                      </p:cBhvr>
                                      <p:tavLst>
                                        <p:tav tm="0">
                                          <p:val>
                                            <p:strVal val="ppt_x"/>
                                          </p:val>
                                        </p:tav>
                                        <p:tav tm="100000">
                                          <p:val>
                                            <p:strVal val="ppt_x"/>
                                          </p:val>
                                        </p:tav>
                                      </p:tavLst>
                                    </p:anim>
                                    <p:anim calcmode="lin" valueType="num">
                                      <p:cBhvr>
                                        <p:cTn id="51" dur="1000"/>
                                        <p:tgtEl>
                                          <p:spTgt spid="12"/>
                                        </p:tgtEl>
                                        <p:attrNameLst>
                                          <p:attrName>ppt_y</p:attrName>
                                        </p:attrNameLst>
                                      </p:cBhvr>
                                      <p:tavLst>
                                        <p:tav tm="0">
                                          <p:val>
                                            <p:strVal val="ppt_y"/>
                                          </p:val>
                                        </p:tav>
                                        <p:tav tm="100000">
                                          <p:val>
                                            <p:strVal val="ppt_y+.1"/>
                                          </p:val>
                                        </p:tav>
                                      </p:tavLst>
                                    </p:anim>
                                    <p:set>
                                      <p:cBhvr>
                                        <p:cTn id="52" dur="1" fill="hold">
                                          <p:stCondLst>
                                            <p:cond delay="999"/>
                                          </p:stCondLst>
                                        </p:cTn>
                                        <p:tgtEl>
                                          <p:spTgt spid="12"/>
                                        </p:tgtEl>
                                        <p:attrNameLst>
                                          <p:attrName>style.visibility</p:attrName>
                                        </p:attrNameLst>
                                      </p:cBhvr>
                                      <p:to>
                                        <p:strVal val="hidden"/>
                                      </p:to>
                                    </p:set>
                                  </p:childTnLst>
                                </p:cTn>
                              </p:par>
                            </p:childTnLst>
                          </p:cTn>
                        </p:par>
                        <p:par>
                          <p:cTn id="53" fill="hold">
                            <p:stCondLst>
                              <p:cond delay="1000"/>
                            </p:stCondLst>
                            <p:childTnLst>
                              <p:par>
                                <p:cTn id="54" presetID="14" presetClass="exit" presetSubtype="10" fill="hold" grpId="1" nodeType="afterEffect">
                                  <p:stCondLst>
                                    <p:cond delay="0"/>
                                  </p:stCondLst>
                                  <p:childTnLst>
                                    <p:animEffect transition="out" filter="randombar(horizontal)">
                                      <p:cBhvr>
                                        <p:cTn id="55" dur="500"/>
                                        <p:tgtEl>
                                          <p:spTgt spid="126"/>
                                        </p:tgtEl>
                                      </p:cBhvr>
                                    </p:animEffect>
                                    <p:set>
                                      <p:cBhvr>
                                        <p:cTn id="56" dur="1" fill="hold">
                                          <p:stCondLst>
                                            <p:cond delay="499"/>
                                          </p:stCondLst>
                                        </p:cTn>
                                        <p:tgtEl>
                                          <p:spTgt spid="12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95"/>
                                        </p:tgtEl>
                                        <p:attrNameLst>
                                          <p:attrName>style.visibility</p:attrName>
                                        </p:attrNameLst>
                                      </p:cBhvr>
                                      <p:to>
                                        <p:strVal val="visible"/>
                                      </p:to>
                                    </p:set>
                                    <p:animEffect transition="in" filter="randombar(horizontal)">
                                      <p:cBhvr>
                                        <p:cTn id="61"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5" grpId="0" animBg="1"/>
      <p:bldP spid="126" grpId="0" animBg="1"/>
      <p:bldP spid="126" grpId="1" animBg="1"/>
      <p:bldP spid="94" grpId="0"/>
      <p:bldP spid="92" grpId="0" animBg="1"/>
      <p:bldP spid="118" grpId="0" animBg="1"/>
      <p:bldP spid="118" grpId="1" animBg="1"/>
      <p:bldP spid="119" grpId="0" animBg="1"/>
      <p:bldP spid="119"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39</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3246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6002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2766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752600" y="144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9436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2590800" y="4800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4478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60198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2590800" y="198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35052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8458200" y="548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3152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81534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7620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36576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64008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66700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30480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5715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58674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657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191000" y="5105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609600" y="1512841"/>
            <a:ext cx="3124200" cy="1268459"/>
            <a:chOff x="609600" y="1512841"/>
            <a:chExt cx="3124200" cy="1268459"/>
          </a:xfrm>
        </p:grpSpPr>
        <p:cxnSp>
          <p:nvCxnSpPr>
            <p:cNvPr id="69" name="Straight Connector 68"/>
            <p:cNvCxnSpPr/>
            <p:nvPr/>
          </p:nvCxnSpPr>
          <p:spPr>
            <a:xfrm>
              <a:off x="609600" y="1512841"/>
              <a:ext cx="11541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1790700" y="1512842"/>
              <a:ext cx="0" cy="50645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790700" y="2019300"/>
              <a:ext cx="8112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667000" y="2046242"/>
              <a:ext cx="0" cy="50645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733800" y="2579644"/>
              <a:ext cx="0" cy="20165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67000" y="2552700"/>
              <a:ext cx="9906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4419600" y="2767263"/>
            <a:ext cx="4076700" cy="3358901"/>
            <a:chOff x="4419600" y="2767263"/>
            <a:chExt cx="4076700" cy="3358901"/>
          </a:xfrm>
        </p:grpSpPr>
        <p:grpSp>
          <p:nvGrpSpPr>
            <p:cNvPr id="14" name="Group 13"/>
            <p:cNvGrpSpPr/>
            <p:nvPr/>
          </p:nvGrpSpPr>
          <p:grpSpPr>
            <a:xfrm>
              <a:off x="5905500" y="2819401"/>
              <a:ext cx="2590800" cy="3306763"/>
              <a:chOff x="5905500" y="2819401"/>
              <a:chExt cx="2590800" cy="3306763"/>
            </a:xfrm>
          </p:grpSpPr>
          <p:cxnSp>
            <p:nvCxnSpPr>
              <p:cNvPr id="101" name="Straight Connector 100"/>
              <p:cNvCxnSpPr/>
              <p:nvPr/>
            </p:nvCxnSpPr>
            <p:spPr>
              <a:xfrm>
                <a:off x="5905500" y="3048000"/>
                <a:ext cx="58265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553200" y="3657600"/>
                <a:ext cx="762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315200" y="4038600"/>
                <a:ext cx="6096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962900" y="5029200"/>
                <a:ext cx="1905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8153400" y="5536532"/>
                <a:ext cx="3429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5905500" y="2819401"/>
                <a:ext cx="0" cy="22859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6553200" y="3124201"/>
                <a:ext cx="0" cy="53339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7315200" y="3657602"/>
                <a:ext cx="0" cy="38099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7962900" y="4114800"/>
                <a:ext cx="0" cy="9144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8153400" y="5105400"/>
                <a:ext cx="0" cy="43113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8496300" y="5562600"/>
                <a:ext cx="0" cy="56356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a:cxnSpLocks/>
              <a:endCxn id="84" idx="2"/>
            </p:cNvCxnSpPr>
            <p:nvPr/>
          </p:nvCxnSpPr>
          <p:spPr>
            <a:xfrm>
              <a:off x="4419600" y="2767263"/>
              <a:ext cx="1447800" cy="1403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113" name="Straight Connector 112"/>
          <p:cNvCxnSpPr>
            <a:cxnSpLocks/>
          </p:cNvCxnSpPr>
          <p:nvPr/>
        </p:nvCxnSpPr>
        <p:spPr>
          <a:xfrm>
            <a:off x="3733800" y="2767263"/>
            <a:ext cx="6858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38862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609600" y="6336268"/>
            <a:ext cx="1338764" cy="369332"/>
          </a:xfrm>
          <a:prstGeom prst="rect">
            <a:avLst/>
          </a:prstGeom>
          <a:solidFill>
            <a:srgbClr val="92D050"/>
          </a:solidFill>
        </p:spPr>
        <p:txBody>
          <a:bodyPr wrap="none" rtlCol="0">
            <a:spAutoFit/>
          </a:bodyPr>
          <a:lstStyle/>
          <a:p>
            <a:r>
              <a:rPr lang="en-US" dirty="0"/>
              <a:t>Left half set </a:t>
            </a:r>
          </a:p>
        </p:txBody>
      </p:sp>
      <p:sp>
        <p:nvSpPr>
          <p:cNvPr id="125" name="TextBox 124"/>
          <p:cNvSpPr txBox="1"/>
          <p:nvPr/>
        </p:nvSpPr>
        <p:spPr>
          <a:xfrm>
            <a:off x="7365816" y="6310805"/>
            <a:ext cx="1463734" cy="369332"/>
          </a:xfrm>
          <a:prstGeom prst="rect">
            <a:avLst/>
          </a:prstGeom>
          <a:solidFill>
            <a:srgbClr val="92D050"/>
          </a:solidFill>
        </p:spPr>
        <p:txBody>
          <a:bodyPr wrap="none" rtlCol="0">
            <a:spAutoFit/>
          </a:bodyPr>
          <a:lstStyle/>
          <a:p>
            <a:r>
              <a:rPr lang="en-US" dirty="0"/>
              <a:t>Right half set </a:t>
            </a:r>
          </a:p>
        </p:txBody>
      </p:sp>
      <p:cxnSp>
        <p:nvCxnSpPr>
          <p:cNvPr id="96" name="Straight Connector 95"/>
          <p:cNvCxnSpPr/>
          <p:nvPr/>
        </p:nvCxnSpPr>
        <p:spPr>
          <a:xfrm>
            <a:off x="609600" y="990600"/>
            <a:ext cx="0" cy="5638800"/>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152400" y="6126162"/>
            <a:ext cx="8534400" cy="1"/>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226576" y="863641"/>
            <a:ext cx="288862" cy="369332"/>
          </a:xfrm>
          <a:prstGeom prst="rect">
            <a:avLst/>
          </a:prstGeom>
          <a:noFill/>
        </p:spPr>
        <p:txBody>
          <a:bodyPr wrap="none" rtlCol="0">
            <a:spAutoFit/>
          </a:bodyPr>
          <a:lstStyle/>
          <a:p>
            <a:r>
              <a:rPr lang="en-US" dirty="0"/>
              <a:t>y</a:t>
            </a:r>
          </a:p>
        </p:txBody>
      </p:sp>
      <p:sp>
        <p:nvSpPr>
          <p:cNvPr id="117" name="TextBox 116"/>
          <p:cNvSpPr txBox="1"/>
          <p:nvPr/>
        </p:nvSpPr>
        <p:spPr>
          <a:xfrm>
            <a:off x="8108322" y="6126162"/>
            <a:ext cx="284052" cy="369332"/>
          </a:xfrm>
          <a:prstGeom prst="rect">
            <a:avLst/>
          </a:prstGeom>
          <a:noFill/>
        </p:spPr>
        <p:txBody>
          <a:bodyPr wrap="none" rtlCol="0">
            <a:spAutoFit/>
          </a:bodyPr>
          <a:lstStyle/>
          <a:p>
            <a:r>
              <a:rPr lang="en-US" dirty="0"/>
              <a:t>x</a:t>
            </a:r>
          </a:p>
        </p:txBody>
      </p:sp>
      <mc:AlternateContent xmlns:mc="http://schemas.openxmlformats.org/markup-compatibility/2006" xmlns:a14="http://schemas.microsoft.com/office/drawing/2010/main">
        <mc:Choice Requires="a14">
          <p:sp>
            <p:nvSpPr>
              <p:cNvPr id="127" name="TextBox 126"/>
              <p:cNvSpPr txBox="1"/>
              <p:nvPr/>
            </p:nvSpPr>
            <p:spPr>
              <a:xfrm>
                <a:off x="0" y="6103411"/>
                <a:ext cx="7344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m:t>
                      </m:r>
                    </m:oMath>
                  </m:oMathPara>
                </a14:m>
                <a:endParaRPr lang="en-US" dirty="0"/>
              </a:p>
            </p:txBody>
          </p:sp>
        </mc:Choice>
        <mc:Fallback xmlns="">
          <p:sp>
            <p:nvSpPr>
              <p:cNvPr id="127" name="TextBox 126"/>
              <p:cNvSpPr txBox="1">
                <a:spLocks noRot="1" noChangeAspect="1" noMove="1" noResize="1" noEditPoints="1" noAdjustHandles="1" noChangeArrowheads="1" noChangeShapeType="1" noTextEdit="1"/>
              </p:cNvSpPr>
              <p:nvPr/>
            </p:nvSpPr>
            <p:spPr>
              <a:xfrm>
                <a:off x="0" y="6103411"/>
                <a:ext cx="734496" cy="369332"/>
              </a:xfrm>
              <a:prstGeom prst="rect">
                <a:avLst/>
              </a:prstGeom>
              <a:blipFill>
                <a:blip r:embed="rId7"/>
                <a:stretch>
                  <a:fillRect b="-13115"/>
                </a:stretch>
              </a:blipFill>
            </p:spPr>
            <p:txBody>
              <a:bodyPr/>
              <a:lstStyle/>
              <a:p>
                <a:r>
                  <a:rPr lang="en-US">
                    <a:noFill/>
                  </a:rPr>
                  <a:t> </a:t>
                </a:r>
              </a:p>
            </p:txBody>
          </p:sp>
        </mc:Fallback>
      </mc:AlternateContent>
      <p:sp>
        <p:nvSpPr>
          <p:cNvPr id="128" name="Oval 127">
            <a:extLst>
              <a:ext uri="{FF2B5EF4-FFF2-40B4-BE49-F238E27FC236}">
                <a16:creationId xmlns:a16="http://schemas.microsoft.com/office/drawing/2014/main" id="{7232EA34-976D-C240-AB4C-1E2FC14FD7B9}"/>
              </a:ext>
            </a:extLst>
          </p:cNvPr>
          <p:cNvSpPr/>
          <p:nvPr/>
        </p:nvSpPr>
        <p:spPr>
          <a:xfrm>
            <a:off x="4343400" y="5715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9" name="Straight Connector 128">
            <a:extLst>
              <a:ext uri="{FF2B5EF4-FFF2-40B4-BE49-F238E27FC236}">
                <a16:creationId xmlns:a16="http://schemas.microsoft.com/office/drawing/2014/main" id="{63894AC8-241B-E642-929C-C4DB808A70E5}"/>
              </a:ext>
            </a:extLst>
          </p:cNvPr>
          <p:cNvCxnSpPr/>
          <p:nvPr/>
        </p:nvCxnSpPr>
        <p:spPr>
          <a:xfrm>
            <a:off x="4414684" y="1627239"/>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TextBox 93"/>
              <p:cNvSpPr txBox="1"/>
              <p:nvPr/>
            </p:nvSpPr>
            <p:spPr>
              <a:xfrm>
                <a:off x="5638800" y="2743200"/>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𝑝</m:t>
                      </m:r>
                    </m:oMath>
                  </m:oMathPara>
                </a14:m>
                <a:endParaRPr lang="en-US" dirty="0"/>
              </a:p>
            </p:txBody>
          </p:sp>
        </mc:Choice>
        <mc:Fallback xmlns="">
          <p:sp>
            <p:nvSpPr>
              <p:cNvPr id="94" name="TextBox 93"/>
              <p:cNvSpPr txBox="1">
                <a:spLocks noRot="1" noChangeAspect="1" noMove="1" noResize="1" noEditPoints="1" noAdjustHandles="1" noChangeArrowheads="1" noChangeShapeType="1" noTextEdit="1"/>
              </p:cNvSpPr>
              <p:nvPr/>
            </p:nvSpPr>
            <p:spPr>
              <a:xfrm>
                <a:off x="5638800" y="2743200"/>
                <a:ext cx="368626" cy="369332"/>
              </a:xfrm>
              <a:prstGeom prst="rect">
                <a:avLst/>
              </a:prstGeom>
              <a:blipFill>
                <a:blip r:embed="rId8"/>
                <a:stretch>
                  <a:fillRect b="-6897"/>
                </a:stretch>
              </a:blipFill>
            </p:spPr>
            <p:txBody>
              <a:bodyPr/>
              <a:lstStyle/>
              <a:p>
                <a:r>
                  <a:rPr lang="en-US">
                    <a:noFill/>
                  </a:rPr>
                  <a:t> </a:t>
                </a:r>
              </a:p>
            </p:txBody>
          </p:sp>
        </mc:Fallback>
      </mc:AlternateContent>
      <p:grpSp>
        <p:nvGrpSpPr>
          <p:cNvPr id="130" name="Group 129">
            <a:extLst>
              <a:ext uri="{FF2B5EF4-FFF2-40B4-BE49-F238E27FC236}">
                <a16:creationId xmlns:a16="http://schemas.microsoft.com/office/drawing/2014/main" id="{0FE0B94D-DAAB-0848-A7BB-E74DB5496E16}"/>
              </a:ext>
            </a:extLst>
          </p:cNvPr>
          <p:cNvGrpSpPr/>
          <p:nvPr/>
        </p:nvGrpSpPr>
        <p:grpSpPr>
          <a:xfrm>
            <a:off x="685800" y="6135408"/>
            <a:ext cx="3742333" cy="649574"/>
            <a:chOff x="685800" y="6018060"/>
            <a:chExt cx="3742333" cy="649574"/>
          </a:xfrm>
        </p:grpSpPr>
        <p:sp>
          <p:nvSpPr>
            <p:cNvPr id="131" name="Right Brace 130">
              <a:extLst>
                <a:ext uri="{FF2B5EF4-FFF2-40B4-BE49-F238E27FC236}">
                  <a16:creationId xmlns:a16="http://schemas.microsoft.com/office/drawing/2014/main" id="{A75FE884-B467-C74F-9A36-771D50314F94}"/>
                </a:ext>
              </a:extLst>
            </p:cNvPr>
            <p:cNvSpPr/>
            <p:nvPr/>
          </p:nvSpPr>
          <p:spPr>
            <a:xfrm rot="5400000">
              <a:off x="2403697" y="4300163"/>
              <a:ext cx="306539" cy="374233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6C31"/>
                </a:solidFill>
              </a:endParaRPr>
            </a:p>
          </p:txBody>
        </p:sp>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86D0114F-3554-434B-B715-3D697BDEF9BB}"/>
                    </a:ext>
                  </a:extLst>
                </p:cNvPr>
                <p:cNvSpPr txBox="1"/>
                <p:nvPr/>
              </p:nvSpPr>
              <p:spPr>
                <a:xfrm>
                  <a:off x="2209800" y="6207252"/>
                  <a:ext cx="1036951" cy="460382"/>
                </a:xfrm>
                <a:prstGeom prst="rect">
                  <a:avLst/>
                </a:prstGeom>
                <a:noFill/>
              </p:spPr>
              <p:txBody>
                <a:bodyPr wrap="none" rtlCol="0">
                  <a:spAutoFit/>
                </a:bodyPr>
                <a:lstStyle/>
                <a:p>
                  <a14:m>
                    <m:oMath xmlns:m="http://schemas.openxmlformats.org/officeDocument/2006/math">
                      <m:r>
                        <a:rPr lang="en-US" b="1" i="1" smtClean="0">
                          <a:solidFill>
                            <a:srgbClr val="0070C0"/>
                          </a:solidFill>
                          <a:latin typeface="Cambria Math" panose="02040503050406030204" pitchFamily="18" charset="0"/>
                        </a:rPr>
                        <m:t>⌈</m:t>
                      </m:r>
                      <m:f>
                        <m:fPr>
                          <m:ctrlPr>
                            <a:rPr lang="en-US" b="1" i="1" smtClean="0">
                              <a:solidFill>
                                <a:srgbClr val="0070C0"/>
                              </a:solidFill>
                              <a:latin typeface="Cambria Math" panose="02040503050406030204" pitchFamily="18" charset="0"/>
                            </a:rPr>
                          </m:ctrlPr>
                        </m:fPr>
                        <m:num>
                          <m:r>
                            <a:rPr lang="en-US" b="1" i="1" smtClean="0">
                              <a:solidFill>
                                <a:srgbClr val="0070C0"/>
                              </a:solidFill>
                              <a:latin typeface="Cambria Math"/>
                            </a:rPr>
                            <m:t>𝒏</m:t>
                          </m:r>
                        </m:num>
                        <m:den>
                          <m:r>
                            <a:rPr lang="en-US" b="1" i="1" smtClean="0">
                              <a:solidFill>
                                <a:srgbClr val="0070C0"/>
                              </a:solidFill>
                              <a:latin typeface="Cambria Math"/>
                            </a:rPr>
                            <m:t>𝟐</m:t>
                          </m:r>
                        </m:den>
                      </m:f>
                      <m:r>
                        <a:rPr lang="en-US" b="1" i="1" smtClean="0">
                          <a:solidFill>
                            <a:srgbClr val="0070C0"/>
                          </a:solidFill>
                          <a:latin typeface="Cambria Math" panose="02040503050406030204" pitchFamily="18" charset="0"/>
                        </a:rPr>
                        <m:t>⌉</m:t>
                      </m:r>
                    </m:oMath>
                  </a14:m>
                  <a:r>
                    <a:rPr lang="en-US" dirty="0"/>
                    <a:t>points</a:t>
                  </a:r>
                </a:p>
              </p:txBody>
            </p:sp>
          </mc:Choice>
          <mc:Fallback xmlns="">
            <p:sp>
              <p:nvSpPr>
                <p:cNvPr id="93" name="TextBox 92"/>
                <p:cNvSpPr txBox="1">
                  <a:spLocks noRot="1" noChangeAspect="1" noMove="1" noResize="1" noEditPoints="1" noAdjustHandles="1" noChangeArrowheads="1" noChangeShapeType="1" noTextEdit="1"/>
                </p:cNvSpPr>
                <p:nvPr/>
              </p:nvSpPr>
              <p:spPr>
                <a:xfrm>
                  <a:off x="2209800" y="6207252"/>
                  <a:ext cx="1036951" cy="460382"/>
                </a:xfrm>
                <a:prstGeom prst="rect">
                  <a:avLst/>
                </a:prstGeom>
                <a:blipFill>
                  <a:blip r:embed="rId9"/>
                  <a:stretch>
                    <a:fillRect l="-1765" r="-5294" b="-8000"/>
                  </a:stretch>
                </a:blipFill>
              </p:spPr>
              <p:txBody>
                <a:bodyPr/>
                <a:lstStyle/>
                <a:p>
                  <a:r>
                    <a:rPr lang="en-US">
                      <a:noFill/>
                    </a:rPr>
                    <a:t> </a:t>
                  </a:r>
                </a:p>
              </p:txBody>
            </p:sp>
          </mc:Fallback>
        </mc:AlternateContent>
      </p:grpSp>
      <p:grpSp>
        <p:nvGrpSpPr>
          <p:cNvPr id="133" name="Group 132">
            <a:extLst>
              <a:ext uri="{FF2B5EF4-FFF2-40B4-BE49-F238E27FC236}">
                <a16:creationId xmlns:a16="http://schemas.microsoft.com/office/drawing/2014/main" id="{278634D5-AEE2-5E4C-8024-165231015315}"/>
              </a:ext>
            </a:extLst>
          </p:cNvPr>
          <p:cNvGrpSpPr/>
          <p:nvPr/>
        </p:nvGrpSpPr>
        <p:grpSpPr>
          <a:xfrm>
            <a:off x="4571350" y="6148914"/>
            <a:ext cx="3886850" cy="636068"/>
            <a:chOff x="608950" y="6031566"/>
            <a:chExt cx="3886850" cy="636068"/>
          </a:xfrm>
        </p:grpSpPr>
        <p:sp>
          <p:nvSpPr>
            <p:cNvPr id="134" name="Right Brace 133">
              <a:extLst>
                <a:ext uri="{FF2B5EF4-FFF2-40B4-BE49-F238E27FC236}">
                  <a16:creationId xmlns:a16="http://schemas.microsoft.com/office/drawing/2014/main" id="{63D0D754-8107-5249-96C7-81862760B192}"/>
                </a:ext>
              </a:extLst>
            </p:cNvPr>
            <p:cNvSpPr/>
            <p:nvPr/>
          </p:nvSpPr>
          <p:spPr>
            <a:xfrm rot="5400000">
              <a:off x="2405858" y="4234658"/>
              <a:ext cx="293034" cy="388685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6C31"/>
                </a:solidFill>
              </a:endParaRPr>
            </a:p>
          </p:txBody>
        </p:sp>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8E09AB80-C0CB-0946-AB56-5658798FA224}"/>
                    </a:ext>
                  </a:extLst>
                </p:cNvPr>
                <p:cNvSpPr txBox="1"/>
                <p:nvPr/>
              </p:nvSpPr>
              <p:spPr>
                <a:xfrm>
                  <a:off x="2209800" y="6207252"/>
                  <a:ext cx="1036951" cy="460382"/>
                </a:xfrm>
                <a:prstGeom prst="rect">
                  <a:avLst/>
                </a:prstGeom>
                <a:noFill/>
              </p:spPr>
              <p:txBody>
                <a:bodyPr wrap="none" rtlCol="0">
                  <a:spAutoFit/>
                </a:bodyPr>
                <a:lstStyle/>
                <a:p>
                  <a14:m>
                    <m:oMath xmlns:m="http://schemas.openxmlformats.org/officeDocument/2006/math">
                      <m:r>
                        <a:rPr lang="en-US" b="1" i="1" smtClean="0">
                          <a:solidFill>
                            <a:srgbClr val="0070C0"/>
                          </a:solidFill>
                          <a:latin typeface="Cambria Math" panose="02040503050406030204" pitchFamily="18" charset="0"/>
                        </a:rPr>
                        <m:t>⌊</m:t>
                      </m:r>
                      <m:f>
                        <m:fPr>
                          <m:ctrlPr>
                            <a:rPr lang="en-US" b="1" i="1" smtClean="0">
                              <a:solidFill>
                                <a:srgbClr val="0070C0"/>
                              </a:solidFill>
                              <a:latin typeface="Cambria Math" panose="02040503050406030204" pitchFamily="18" charset="0"/>
                            </a:rPr>
                          </m:ctrlPr>
                        </m:fPr>
                        <m:num>
                          <m:r>
                            <a:rPr lang="en-US" b="1" i="1" smtClean="0">
                              <a:solidFill>
                                <a:srgbClr val="0070C0"/>
                              </a:solidFill>
                              <a:latin typeface="Cambria Math"/>
                            </a:rPr>
                            <m:t>𝒏</m:t>
                          </m:r>
                        </m:num>
                        <m:den>
                          <m:r>
                            <a:rPr lang="en-US" b="1" i="1" smtClean="0">
                              <a:solidFill>
                                <a:srgbClr val="0070C0"/>
                              </a:solidFill>
                              <a:latin typeface="Cambria Math"/>
                            </a:rPr>
                            <m:t>𝟐</m:t>
                          </m:r>
                        </m:den>
                      </m:f>
                      <m:r>
                        <a:rPr lang="en-US" b="1" i="1" smtClean="0">
                          <a:solidFill>
                            <a:srgbClr val="0070C0"/>
                          </a:solidFill>
                          <a:latin typeface="Cambria Math" panose="02040503050406030204" pitchFamily="18" charset="0"/>
                        </a:rPr>
                        <m:t>⌋</m:t>
                      </m:r>
                    </m:oMath>
                  </a14:m>
                  <a:r>
                    <a:rPr lang="en-US" dirty="0"/>
                    <a:t>points</a:t>
                  </a:r>
                </a:p>
              </p:txBody>
            </p:sp>
          </mc:Choice>
          <mc:Fallback xmlns="">
            <p:sp>
              <p:nvSpPr>
                <p:cNvPr id="96" name="TextBox 95"/>
                <p:cNvSpPr txBox="1">
                  <a:spLocks noRot="1" noChangeAspect="1" noMove="1" noResize="1" noEditPoints="1" noAdjustHandles="1" noChangeArrowheads="1" noChangeShapeType="1" noTextEdit="1"/>
                </p:cNvSpPr>
                <p:nvPr/>
              </p:nvSpPr>
              <p:spPr>
                <a:xfrm>
                  <a:off x="2209800" y="6207252"/>
                  <a:ext cx="1036951" cy="460382"/>
                </a:xfrm>
                <a:prstGeom prst="rect">
                  <a:avLst/>
                </a:prstGeom>
                <a:blipFill>
                  <a:blip r:embed="rId10"/>
                  <a:stretch>
                    <a:fillRect l="-1765" r="-5294" b="-8000"/>
                  </a:stretch>
                </a:blipFill>
              </p:spPr>
              <p:txBody>
                <a:bodyPr/>
                <a:lstStyle/>
                <a:p>
                  <a:r>
                    <a:rPr lang="en-US">
                      <a:noFill/>
                    </a:rPr>
                    <a:t> </a:t>
                  </a:r>
                </a:p>
              </p:txBody>
            </p:sp>
          </mc:Fallback>
        </mc:AlternateContent>
      </p:grpSp>
      <p:sp>
        <p:nvSpPr>
          <p:cNvPr id="119" name="Title 1">
            <a:extLst>
              <a:ext uri="{FF2B5EF4-FFF2-40B4-BE49-F238E27FC236}">
                <a16:creationId xmlns:a16="http://schemas.microsoft.com/office/drawing/2014/main" id="{6ECFAD08-F225-818F-7E30-3E6D7514D093}"/>
              </a:ext>
            </a:extLst>
          </p:cNvPr>
          <p:cNvSpPr>
            <a:spLocks noGrp="1"/>
          </p:cNvSpPr>
          <p:nvPr>
            <p:ph type="title"/>
          </p:nvPr>
        </p:nvSpPr>
        <p:spPr>
          <a:xfrm>
            <a:off x="457200" y="274638"/>
            <a:ext cx="8229600" cy="1143000"/>
          </a:xfrm>
        </p:spPr>
        <p:txBody>
          <a:bodyPr/>
          <a:lstStyle/>
          <a:p>
            <a:r>
              <a:rPr lang="en-US" sz="3200" b="1" dirty="0"/>
              <a:t>The </a:t>
            </a:r>
            <a:r>
              <a:rPr lang="en-US" sz="3200" b="1" dirty="0">
                <a:solidFill>
                  <a:srgbClr val="0070C0"/>
                </a:solidFill>
              </a:rPr>
              <a:t>time complexity </a:t>
            </a:r>
            <a:r>
              <a:rPr lang="en-US" sz="3200" b="1" dirty="0"/>
              <a:t>of the algorithm</a:t>
            </a:r>
            <a:br>
              <a:rPr lang="en-US" sz="3200" b="1" dirty="0"/>
            </a:br>
            <a:endParaRPr lang="en-US" sz="4000" dirty="0"/>
          </a:p>
        </p:txBody>
      </p:sp>
      <mc:AlternateContent xmlns:mc="http://schemas.openxmlformats.org/markup-compatibility/2006" xmlns:a14="http://schemas.microsoft.com/office/drawing/2010/main">
        <mc:Choice Requires="a14">
          <p:sp>
            <p:nvSpPr>
              <p:cNvPr id="120" name="Rounded Rectangle 5">
                <a:extLst>
                  <a:ext uri="{FF2B5EF4-FFF2-40B4-BE49-F238E27FC236}">
                    <a16:creationId xmlns:a16="http://schemas.microsoft.com/office/drawing/2014/main" id="{56CB3E16-C508-E75D-BF0F-353D85CAF78D}"/>
                  </a:ext>
                </a:extLst>
              </p:cNvPr>
              <p:cNvSpPr/>
              <p:nvPr/>
            </p:nvSpPr>
            <p:spPr>
              <a:xfrm>
                <a:off x="6981486" y="1869602"/>
                <a:ext cx="1638300" cy="48946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O</a:t>
                </a:r>
                <a:r>
                  <a:rPr lang="en-US" dirty="0">
                    <a:solidFill>
                      <a:schemeClr val="tx1"/>
                    </a:solidFill>
                  </a:rPr>
                  <a:t>(</a:t>
                </a:r>
                <a14:m>
                  <m:oMath xmlns:m="http://schemas.openxmlformats.org/officeDocument/2006/math">
                    <m:r>
                      <a:rPr lang="en-US" b="1" i="1">
                        <a:solidFill>
                          <a:srgbClr val="0070C0"/>
                        </a:solidFill>
                        <a:latin typeface="Cambria Math"/>
                      </a:rPr>
                      <m:t>𝒏</m:t>
                    </m:r>
                  </m:oMath>
                </a14:m>
                <a:r>
                  <a:rPr lang="en-US" dirty="0"/>
                  <a:t> </a:t>
                </a:r>
                <a14:m>
                  <m:oMath xmlns:m="http://schemas.openxmlformats.org/officeDocument/2006/math">
                    <m:func>
                      <m:funcPr>
                        <m:ctrlPr>
                          <a:rPr lang="en-US" i="1">
                            <a:latin typeface="Cambria Math" panose="02040503050406030204" pitchFamily="18" charset="0"/>
                          </a:rPr>
                        </m:ctrlPr>
                      </m:funcPr>
                      <m:fName>
                        <m:r>
                          <m:rPr>
                            <m:sty m:val="p"/>
                          </m:rPr>
                          <a:rPr lang="en-US" smtClean="0">
                            <a:solidFill>
                              <a:schemeClr val="tx1"/>
                            </a:solidFill>
                            <a:latin typeface="Cambria Math"/>
                          </a:rPr>
                          <m:t>log</m:t>
                        </m:r>
                      </m:fName>
                      <m:e>
                        <m:r>
                          <a:rPr lang="en-US" b="0" i="1" smtClean="0">
                            <a:latin typeface="Cambria Math"/>
                          </a:rPr>
                          <m:t> </m:t>
                        </m:r>
                        <m:r>
                          <a:rPr lang="en-US" b="1" i="1" smtClean="0">
                            <a:solidFill>
                              <a:srgbClr val="0070C0"/>
                            </a:solidFill>
                            <a:latin typeface="Cambria Math"/>
                          </a:rPr>
                          <m:t>𝒏</m:t>
                        </m:r>
                      </m:e>
                    </m:func>
                  </m:oMath>
                </a14:m>
                <a:r>
                  <a:rPr lang="en-US" dirty="0">
                    <a:solidFill>
                      <a:schemeClr val="tx1"/>
                    </a:solidFill>
                    <a:sym typeface="Wingdings" pitchFamily="2" charset="2"/>
                  </a:rPr>
                  <a:t>)</a:t>
                </a:r>
                <a:endParaRPr lang="en-US" dirty="0">
                  <a:solidFill>
                    <a:schemeClr val="tx1"/>
                  </a:solidFill>
                </a:endParaRPr>
              </a:p>
            </p:txBody>
          </p:sp>
        </mc:Choice>
        <mc:Fallback xmlns="">
          <p:sp>
            <p:nvSpPr>
              <p:cNvPr id="120" name="Rounded Rectangle 5">
                <a:extLst>
                  <a:ext uri="{FF2B5EF4-FFF2-40B4-BE49-F238E27FC236}">
                    <a16:creationId xmlns:a16="http://schemas.microsoft.com/office/drawing/2014/main" id="{56CB3E16-C508-E75D-BF0F-353D85CAF78D}"/>
                  </a:ext>
                </a:extLst>
              </p:cNvPr>
              <p:cNvSpPr>
                <a:spLocks noRot="1" noChangeAspect="1" noMove="1" noResize="1" noEditPoints="1" noAdjustHandles="1" noChangeArrowheads="1" noChangeShapeType="1" noTextEdit="1"/>
              </p:cNvSpPr>
              <p:nvPr/>
            </p:nvSpPr>
            <p:spPr>
              <a:xfrm>
                <a:off x="6981486" y="1869602"/>
                <a:ext cx="1638300" cy="489466"/>
              </a:xfrm>
              <a:prstGeom prst="roundRect">
                <a:avLst/>
              </a:prstGeom>
              <a:blipFill>
                <a:blip r:embed="rId11"/>
                <a:stretch>
                  <a:fillRect b="-476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D8EA8867-4B26-F45C-F671-A37AC24BE5D0}"/>
                  </a:ext>
                </a:extLst>
              </p:cNvPr>
              <p:cNvSpPr txBox="1"/>
              <p:nvPr/>
            </p:nvSpPr>
            <p:spPr>
              <a:xfrm>
                <a:off x="6897884" y="1213513"/>
                <a:ext cx="2234010" cy="369332"/>
              </a:xfrm>
              <a:prstGeom prst="rect">
                <a:avLst/>
              </a:prstGeom>
              <a:solidFill>
                <a:schemeClr val="accent1">
                  <a:lumMod val="20000"/>
                  <a:lumOff val="80000"/>
                </a:schemeClr>
              </a:solidFill>
              <a:ln>
                <a:solidFill>
                  <a:schemeClr val="tx1"/>
                </a:solidFill>
              </a:ln>
            </p:spPr>
            <p:txBody>
              <a:bodyPr wrap="none" rtlCol="0">
                <a:spAutoFit/>
              </a:bodyPr>
              <a:lstStyle/>
              <a:p>
                <a:r>
                  <a:rPr lang="en-US" b="1" dirty="0"/>
                  <a:t>T</a:t>
                </a:r>
                <a:r>
                  <a:rPr lang="en-US" dirty="0"/>
                  <a:t>(</a:t>
                </a:r>
                <a14:m>
                  <m:oMath xmlns:m="http://schemas.openxmlformats.org/officeDocument/2006/math">
                    <m:r>
                      <a:rPr lang="en-US" i="1">
                        <a:solidFill>
                          <a:srgbClr val="0070C0"/>
                        </a:solidFill>
                        <a:latin typeface="Cambria Math"/>
                      </a:rPr>
                      <m:t>𝑛</m:t>
                    </m:r>
                  </m:oMath>
                </a14:m>
                <a:r>
                  <a:rPr lang="en-US" dirty="0"/>
                  <a:t>) = c</a:t>
                </a:r>
                <a:r>
                  <a:rPr lang="en-US" dirty="0">
                    <a:solidFill>
                      <a:srgbClr val="0070C0"/>
                    </a:solidFill>
                  </a:rPr>
                  <a:t> </a:t>
                </a:r>
                <a14:m>
                  <m:oMath xmlns:m="http://schemas.openxmlformats.org/officeDocument/2006/math">
                    <m:r>
                      <a:rPr lang="en-US" i="1">
                        <a:solidFill>
                          <a:srgbClr val="0070C0"/>
                        </a:solidFill>
                        <a:latin typeface="Cambria Math"/>
                      </a:rPr>
                      <m:t>𝑛</m:t>
                    </m:r>
                  </m:oMath>
                </a14:m>
                <a:r>
                  <a:rPr lang="en-US" dirty="0"/>
                  <a:t>  +  2 </a:t>
                </a:r>
                <a:r>
                  <a:rPr lang="en-US" b="1" dirty="0"/>
                  <a:t>T</a:t>
                </a:r>
                <a:r>
                  <a:rPr lang="en-US" dirty="0"/>
                  <a:t>(</a:t>
                </a:r>
                <a14:m>
                  <m:oMath xmlns:m="http://schemas.openxmlformats.org/officeDocument/2006/math">
                    <m:r>
                      <a:rPr lang="en-US" i="1">
                        <a:solidFill>
                          <a:srgbClr val="0070C0"/>
                        </a:solidFill>
                        <a:latin typeface="Cambria Math"/>
                      </a:rPr>
                      <m:t>𝑛</m:t>
                    </m:r>
                  </m:oMath>
                </a14:m>
                <a:r>
                  <a:rPr lang="en-US" dirty="0"/>
                  <a:t>/2)</a:t>
                </a:r>
              </a:p>
            </p:txBody>
          </p:sp>
        </mc:Choice>
        <mc:Fallback xmlns="">
          <p:sp>
            <p:nvSpPr>
              <p:cNvPr id="121" name="TextBox 120">
                <a:extLst>
                  <a:ext uri="{FF2B5EF4-FFF2-40B4-BE49-F238E27FC236}">
                    <a16:creationId xmlns:a16="http://schemas.microsoft.com/office/drawing/2014/main" id="{D8EA8867-4B26-F45C-F671-A37AC24BE5D0}"/>
                  </a:ext>
                </a:extLst>
              </p:cNvPr>
              <p:cNvSpPr txBox="1">
                <a:spLocks noRot="1" noChangeAspect="1" noMove="1" noResize="1" noEditPoints="1" noAdjustHandles="1" noChangeArrowheads="1" noChangeShapeType="1" noTextEdit="1"/>
              </p:cNvSpPr>
              <p:nvPr/>
            </p:nvSpPr>
            <p:spPr>
              <a:xfrm>
                <a:off x="6897884" y="1213513"/>
                <a:ext cx="2234010" cy="369332"/>
              </a:xfrm>
              <a:prstGeom prst="rect">
                <a:avLst/>
              </a:prstGeom>
              <a:blipFill>
                <a:blip r:embed="rId12"/>
                <a:stretch>
                  <a:fillRect l="-2174" t="-6349" b="-22222"/>
                </a:stretch>
              </a:blipFill>
              <a:ln>
                <a:solidFill>
                  <a:schemeClr val="tx1"/>
                </a:solidFill>
              </a:ln>
            </p:spPr>
            <p:txBody>
              <a:bodyPr/>
              <a:lstStyle/>
              <a:p>
                <a:r>
                  <a:rPr lang="en-IN">
                    <a:noFill/>
                  </a:rPr>
                  <a:t> </a:t>
                </a:r>
              </a:p>
            </p:txBody>
          </p:sp>
        </mc:Fallback>
      </mc:AlternateContent>
      <p:sp>
        <p:nvSpPr>
          <p:cNvPr id="122" name="TextBox 121">
            <a:extLst>
              <a:ext uri="{FF2B5EF4-FFF2-40B4-BE49-F238E27FC236}">
                <a16:creationId xmlns:a16="http://schemas.microsoft.com/office/drawing/2014/main" id="{CD375F83-3E86-69E3-D447-2EBA91BD8FD7}"/>
              </a:ext>
            </a:extLst>
          </p:cNvPr>
          <p:cNvSpPr txBox="1"/>
          <p:nvPr/>
        </p:nvSpPr>
        <p:spPr>
          <a:xfrm flipH="1">
            <a:off x="4876800" y="1923927"/>
            <a:ext cx="1999572" cy="369332"/>
          </a:xfrm>
          <a:prstGeom prst="rect">
            <a:avLst/>
          </a:prstGeom>
          <a:solidFill>
            <a:schemeClr val="accent2">
              <a:lumMod val="40000"/>
              <a:lumOff val="60000"/>
            </a:schemeClr>
          </a:solidFill>
          <a:ln>
            <a:solidFill>
              <a:schemeClr val="tx1"/>
            </a:solidFill>
          </a:ln>
        </p:spPr>
        <p:txBody>
          <a:bodyPr wrap="square" rtlCol="0">
            <a:spAutoFit/>
          </a:bodyPr>
          <a:lstStyle/>
          <a:p>
            <a:r>
              <a:rPr lang="en-US" dirty="0"/>
              <a:t>Time  complexity =</a:t>
            </a:r>
          </a:p>
        </p:txBody>
      </p:sp>
    </p:spTree>
    <p:custDataLst>
      <p:tags r:id="rId1"/>
    </p:custDataLst>
    <p:extLst>
      <p:ext uri="{BB962C8B-B14F-4D97-AF65-F5344CB8AC3E}">
        <p14:creationId xmlns:p14="http://schemas.microsoft.com/office/powerpoint/2010/main" val="352434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1000"/>
                                        <p:tgtEl>
                                          <p:spTgt spid="119"/>
                                        </p:tgtEl>
                                      </p:cBhvr>
                                    </p:animEffect>
                                    <p:anim calcmode="lin" valueType="num">
                                      <p:cBhvr>
                                        <p:cTn id="8" dur="1000" fill="hold"/>
                                        <p:tgtEl>
                                          <p:spTgt spid="119"/>
                                        </p:tgtEl>
                                        <p:attrNameLst>
                                          <p:attrName>ppt_x</p:attrName>
                                        </p:attrNameLst>
                                      </p:cBhvr>
                                      <p:tavLst>
                                        <p:tav tm="0">
                                          <p:val>
                                            <p:strVal val="#ppt_x"/>
                                          </p:val>
                                        </p:tav>
                                        <p:tav tm="100000">
                                          <p:val>
                                            <p:strVal val="#ppt_x"/>
                                          </p:val>
                                        </p:tav>
                                      </p:tavLst>
                                    </p:anim>
                                    <p:anim calcmode="lin" valueType="num">
                                      <p:cBhvr>
                                        <p:cTn id="9" dur="1000" fill="hold"/>
                                        <p:tgtEl>
                                          <p:spTgt spid="1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121"/>
                                        </p:tgtEl>
                                        <p:attrNameLst>
                                          <p:attrName>style.visibility</p:attrName>
                                        </p:attrNameLst>
                                      </p:cBhvr>
                                      <p:to>
                                        <p:strVal val="visible"/>
                                      </p:to>
                                    </p:set>
                                    <p:anim calcmode="lin" valueType="num">
                                      <p:cBhvr additive="base">
                                        <p:cTn id="14" dur="1000" fill="hold"/>
                                        <p:tgtEl>
                                          <p:spTgt spid="121"/>
                                        </p:tgtEl>
                                        <p:attrNameLst>
                                          <p:attrName>ppt_x</p:attrName>
                                        </p:attrNameLst>
                                      </p:cBhvr>
                                      <p:tavLst>
                                        <p:tav tm="0">
                                          <p:val>
                                            <p:strVal val="1+#ppt_w/2"/>
                                          </p:val>
                                        </p:tav>
                                        <p:tav tm="100000">
                                          <p:val>
                                            <p:strVal val="#ppt_x"/>
                                          </p:val>
                                        </p:tav>
                                      </p:tavLst>
                                    </p:anim>
                                    <p:anim calcmode="lin" valueType="num">
                                      <p:cBhvr additive="base">
                                        <p:cTn id="15" dur="1000" fill="hold"/>
                                        <p:tgtEl>
                                          <p:spTgt spid="121"/>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22"/>
                                        </p:tgtEl>
                                        <p:attrNameLst>
                                          <p:attrName>style.visibility</p:attrName>
                                        </p:attrNameLst>
                                      </p:cBhvr>
                                      <p:to>
                                        <p:strVal val="visible"/>
                                      </p:to>
                                    </p:set>
                                    <p:animEffect transition="in" filter="randombar(horizontal)">
                                      <p:cBhvr>
                                        <p:cTn id="20" dur="500"/>
                                        <p:tgtEl>
                                          <p:spTgt spid="122"/>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20"/>
                                        </p:tgtEl>
                                        <p:attrNameLst>
                                          <p:attrName>style.visibility</p:attrName>
                                        </p:attrNameLst>
                                      </p:cBhvr>
                                      <p:to>
                                        <p:strVal val="visible"/>
                                      </p:to>
                                    </p:set>
                                    <p:animEffect transition="in" filter="randombar(horizontal)">
                                      <p:cBhvr>
                                        <p:cTn id="25" dur="500"/>
                                        <p:tgtEl>
                                          <p:spTgt spid="12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xit" presetSubtype="2" fill="hold" grpId="1" nodeType="clickEffect">
                                  <p:stCondLst>
                                    <p:cond delay="0"/>
                                  </p:stCondLst>
                                  <p:childTnLst>
                                    <p:anim calcmode="lin" valueType="num">
                                      <p:cBhvr additive="base">
                                        <p:cTn id="29" dur="1000"/>
                                        <p:tgtEl>
                                          <p:spTgt spid="121"/>
                                        </p:tgtEl>
                                        <p:attrNameLst>
                                          <p:attrName>ppt_x</p:attrName>
                                        </p:attrNameLst>
                                      </p:cBhvr>
                                      <p:tavLst>
                                        <p:tav tm="0">
                                          <p:val>
                                            <p:strVal val="ppt_x"/>
                                          </p:val>
                                        </p:tav>
                                        <p:tav tm="100000">
                                          <p:val>
                                            <p:strVal val="1+ppt_w/2"/>
                                          </p:val>
                                        </p:tav>
                                      </p:tavLst>
                                    </p:anim>
                                    <p:anim calcmode="lin" valueType="num">
                                      <p:cBhvr additive="base">
                                        <p:cTn id="30" dur="1000"/>
                                        <p:tgtEl>
                                          <p:spTgt spid="121"/>
                                        </p:tgtEl>
                                        <p:attrNameLst>
                                          <p:attrName>ppt_y</p:attrName>
                                        </p:attrNameLst>
                                      </p:cBhvr>
                                      <p:tavLst>
                                        <p:tav tm="0">
                                          <p:val>
                                            <p:strVal val="ppt_y"/>
                                          </p:val>
                                        </p:tav>
                                        <p:tav tm="100000">
                                          <p:val>
                                            <p:strVal val="ppt_y"/>
                                          </p:val>
                                        </p:tav>
                                      </p:tavLst>
                                    </p:anim>
                                    <p:set>
                                      <p:cBhvr>
                                        <p:cTn id="31" dur="1" fill="hold">
                                          <p:stCondLst>
                                            <p:cond delay="999"/>
                                          </p:stCondLst>
                                        </p:cTn>
                                        <p:tgtEl>
                                          <p:spTgt spid="1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20" grpId="0" animBg="1"/>
      <p:bldP spid="121" grpId="0" animBg="1"/>
      <p:bldP spid="121" grpId="1" animBg="1"/>
      <p:bldP spid="1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40BF-6A0B-1A47-8718-085354CF6163}"/>
              </a:ext>
            </a:extLst>
          </p:cNvPr>
          <p:cNvSpPr>
            <a:spLocks noGrp="1"/>
          </p:cNvSpPr>
          <p:nvPr>
            <p:ph type="title"/>
          </p:nvPr>
        </p:nvSpPr>
        <p:spPr/>
        <p:txBody>
          <a:bodyPr/>
          <a:lstStyle/>
          <a:p>
            <a:r>
              <a:rPr lang="en-US" b="1" dirty="0">
                <a:solidFill>
                  <a:srgbClr val="006C31"/>
                </a:solidFill>
              </a:rPr>
              <a:t>Homework </a:t>
            </a:r>
            <a:r>
              <a:rPr lang="en-US" b="1" dirty="0"/>
              <a:t>from last class</a:t>
            </a:r>
          </a:p>
        </p:txBody>
      </p:sp>
      <p:sp>
        <p:nvSpPr>
          <p:cNvPr id="3" name="Content Placeholder 2">
            <a:extLst>
              <a:ext uri="{FF2B5EF4-FFF2-40B4-BE49-F238E27FC236}">
                <a16:creationId xmlns:a16="http://schemas.microsoft.com/office/drawing/2014/main" id="{6CBF97C5-916D-B54C-BBCE-DD883D62E023}"/>
              </a:ext>
            </a:extLst>
          </p:cNvPr>
          <p:cNvSpPr>
            <a:spLocks noGrp="1"/>
          </p:cNvSpPr>
          <p:nvPr>
            <p:ph idx="1"/>
          </p:nvPr>
        </p:nvSpPr>
        <p:spPr/>
        <p:txBody>
          <a:bodyPr/>
          <a:lstStyle/>
          <a:p>
            <a:endParaRPr lang="en-US" sz="2400" dirty="0"/>
          </a:p>
          <a:p>
            <a:pPr marL="0" indent="0">
              <a:buNone/>
            </a:pPr>
            <a:endParaRPr lang="en-US" sz="2400" dirty="0"/>
          </a:p>
          <a:p>
            <a:pPr marL="0" indent="0">
              <a:buNone/>
            </a:pPr>
            <a:endParaRPr lang="en-US" sz="2400" dirty="0"/>
          </a:p>
          <a:p>
            <a:pPr marL="457200" indent="-457200">
              <a:buFont typeface="+mj-lt"/>
              <a:buAutoNum type="arabicPeriod"/>
            </a:pPr>
            <a:endParaRPr lang="en-US" sz="2400" dirty="0"/>
          </a:p>
          <a:p>
            <a:pPr marL="457200" indent="-457200">
              <a:buFont typeface="+mj-lt"/>
              <a:buAutoNum type="arabicPeriod"/>
            </a:pPr>
            <a:r>
              <a:rPr lang="en-US" sz="2400" dirty="0"/>
              <a:t>Transform the common man’s algorithm to just 1 round ?</a:t>
            </a:r>
          </a:p>
          <a:p>
            <a:endParaRPr lang="en-US" sz="2400" dirty="0"/>
          </a:p>
          <a:p>
            <a:endParaRPr lang="en-US" sz="2400" dirty="0"/>
          </a:p>
        </p:txBody>
      </p:sp>
      <p:sp>
        <p:nvSpPr>
          <p:cNvPr id="4" name="Slide Number Placeholder 3">
            <a:extLst>
              <a:ext uri="{FF2B5EF4-FFF2-40B4-BE49-F238E27FC236}">
                <a16:creationId xmlns:a16="http://schemas.microsoft.com/office/drawing/2014/main" id="{54258856-2A32-BA46-A7C3-602187ED9D7D}"/>
              </a:ext>
            </a:extLst>
          </p:cNvPr>
          <p:cNvSpPr>
            <a:spLocks noGrp="1"/>
          </p:cNvSpPr>
          <p:nvPr>
            <p:ph type="sldNum" sz="quarter" idx="12"/>
          </p:nvPr>
        </p:nvSpPr>
        <p:spPr/>
        <p:txBody>
          <a:bodyPr/>
          <a:lstStyle/>
          <a:p>
            <a:pPr>
              <a:defRPr/>
            </a:pPr>
            <a:fld id="{147D3F34-CCFE-4664-990B-25D48250FF76}" type="slidenum">
              <a:rPr lang="en-US" smtClean="0"/>
              <a:pPr>
                <a:defRPr/>
              </a:pPr>
              <a:t>4</a:t>
            </a:fld>
            <a:endParaRPr lang="en-US"/>
          </a:p>
        </p:txBody>
      </p:sp>
    </p:spTree>
    <p:extLst>
      <p:ext uri="{BB962C8B-B14F-4D97-AF65-F5344CB8AC3E}">
        <p14:creationId xmlns:p14="http://schemas.microsoft.com/office/powerpoint/2010/main" val="3506044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wipe(left)">
                                      <p:cBhvr>
                                        <p:cTn id="14" dur="1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sz="4000" b="1" dirty="0">
              <a:solidFill>
                <a:srgbClr val="7030A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solidFill>
                      <a:srgbClr val="C00000"/>
                    </a:solidFill>
                  </a:rPr>
                  <a:t>Theorem:</a:t>
                </a:r>
              </a:p>
              <a:p>
                <a:pPr marL="0" indent="0">
                  <a:buNone/>
                </a:pPr>
                <a:r>
                  <a:rPr lang="en-US" sz="2000" dirty="0"/>
                  <a:t>There exists an </a:t>
                </a:r>
                <a:r>
                  <a:rPr lang="en-US" sz="2000" b="1" i="1" dirty="0"/>
                  <a:t>O</a:t>
                </a:r>
                <a:r>
                  <a:rPr lang="en-US" sz="2000" dirty="0"/>
                  <a:t>(</a:t>
                </a:r>
                <a14:m>
                  <m:oMath xmlns:m="http://schemas.openxmlformats.org/officeDocument/2006/math">
                    <m:r>
                      <a:rPr lang="en-US" sz="2000" i="1">
                        <a:solidFill>
                          <a:srgbClr val="0070C0"/>
                        </a:solidFill>
                        <a:latin typeface="Cambria Math"/>
                      </a:rPr>
                      <m:t>𝑛</m:t>
                    </m:r>
                  </m:oMath>
                </a14:m>
                <a:r>
                  <a:rPr lang="en-US" sz="2000" dirty="0"/>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a:rPr>
                          <m:t>log</m:t>
                        </m:r>
                      </m:fName>
                      <m:e>
                        <m:r>
                          <a:rPr lang="en-US" sz="2000" b="0" i="1" smtClean="0">
                            <a:solidFill>
                              <a:srgbClr val="0070C0"/>
                            </a:solidFill>
                            <a:latin typeface="Cambria Math"/>
                          </a:rPr>
                          <m:t>𝑛</m:t>
                        </m:r>
                      </m:e>
                    </m:func>
                  </m:oMath>
                </a14:m>
                <a:r>
                  <a:rPr lang="en-US" sz="2000" dirty="0">
                    <a:sym typeface="Wingdings" pitchFamily="2" charset="2"/>
                  </a:rPr>
                  <a:t>) time </a:t>
                </a:r>
                <a:r>
                  <a:rPr lang="en-US" sz="2000" dirty="0"/>
                  <a:t>algorithm  to compute </a:t>
                </a:r>
                <a:r>
                  <a:rPr lang="en-US" sz="2000" b="1" dirty="0"/>
                  <a:t>non-dominated</a:t>
                </a:r>
                <a:r>
                  <a:rPr lang="en-US" sz="2000" dirty="0"/>
                  <a:t> </a:t>
                </a:r>
              </a:p>
              <a:p>
                <a:pPr marL="0" indent="0">
                  <a:buNone/>
                </a:pPr>
                <a:r>
                  <a:rPr lang="en-US" sz="2000" dirty="0"/>
                  <a:t>points for a given set of </a:t>
                </a:r>
                <a14:m>
                  <m:oMath xmlns:m="http://schemas.openxmlformats.org/officeDocument/2006/math">
                    <m:r>
                      <a:rPr lang="en-US" sz="2000" i="1">
                        <a:solidFill>
                          <a:srgbClr val="0070C0"/>
                        </a:solidFill>
                        <a:latin typeface="Cambria Math"/>
                      </a:rPr>
                      <m:t>𝑛</m:t>
                    </m:r>
                    <m:r>
                      <a:rPr lang="en-US" sz="2000" i="1">
                        <a:solidFill>
                          <a:srgbClr val="0070C0"/>
                        </a:solidFill>
                        <a:latin typeface="Cambria Math"/>
                      </a:rPr>
                      <m:t> </m:t>
                    </m:r>
                  </m:oMath>
                </a14:m>
                <a:r>
                  <a:rPr lang="en-US" sz="2000" dirty="0"/>
                  <a:t>points in a plane.</a:t>
                </a:r>
                <a:endParaRPr lang="en-US" sz="2000" b="1" dirty="0">
                  <a:solidFill>
                    <a:srgbClr val="C00000"/>
                  </a:solidFill>
                </a:endParaRPr>
              </a:p>
              <a:p>
                <a:pPr marL="0" indent="0">
                  <a:buNone/>
                </a:pPr>
                <a:endParaRPr lang="en-US" sz="2000" b="1" dirty="0">
                  <a:solidFill>
                    <a:srgbClr val="006C31"/>
                  </a:solidFill>
                </a:endParaRPr>
              </a:p>
              <a:p>
                <a:pPr marL="0" indent="0">
                  <a:buNone/>
                </a:pPr>
                <a:r>
                  <a:rPr lang="en-US" sz="2000" b="1" dirty="0">
                    <a:solidFill>
                      <a:srgbClr val="006C31"/>
                    </a:solidFill>
                  </a:rPr>
                  <a:t>Homework</a:t>
                </a:r>
                <a:r>
                  <a:rPr lang="en-US" sz="2000" b="1" dirty="0"/>
                  <a:t>: </a:t>
                </a:r>
              </a:p>
              <a:p>
                <a:pPr marL="457200" indent="-457200">
                  <a:buAutoNum type="arabicPeriod"/>
                </a:pPr>
                <a:r>
                  <a:rPr lang="en-US" sz="2000" dirty="0"/>
                  <a:t>Write a neat and complete pseudocode of the algorithm.</a:t>
                </a:r>
              </a:p>
              <a:p>
                <a:pPr marL="457200" indent="-457200">
                  <a:buAutoNum type="arabicPeriod"/>
                </a:pPr>
                <a:endParaRPr lang="en-US" sz="2000" dirty="0">
                  <a:sym typeface="Wingdings" pitchFamily="2" charset="2"/>
                </a:endParaRPr>
              </a:p>
              <a:p>
                <a:pPr marL="457200" indent="-457200">
                  <a:buAutoNum type="arabicPeriod"/>
                </a:pPr>
                <a:r>
                  <a:rPr lang="en-US" sz="2000" dirty="0">
                    <a:sym typeface="Wingdings" pitchFamily="2" charset="2"/>
                  </a:rPr>
                  <a:t>Can we improve the time complexity beyond </a:t>
                </a:r>
                <a:r>
                  <a:rPr lang="en-US" sz="2000" b="1" i="1" dirty="0"/>
                  <a:t>O</a:t>
                </a:r>
                <a:r>
                  <a:rPr lang="en-US" sz="2000" dirty="0"/>
                  <a:t>(</a:t>
                </a:r>
                <a14:m>
                  <m:oMath xmlns:m="http://schemas.openxmlformats.org/officeDocument/2006/math">
                    <m:r>
                      <a:rPr lang="en-US" sz="2000" i="1">
                        <a:solidFill>
                          <a:srgbClr val="0070C0"/>
                        </a:solidFill>
                        <a:latin typeface="Cambria Math"/>
                      </a:rPr>
                      <m:t>𝑛</m:t>
                    </m:r>
                  </m:oMath>
                </a14:m>
                <a:r>
                  <a:rPr lang="en-US" sz="2000" dirty="0"/>
                  <a:t> </a:t>
                </a:r>
                <a14:m>
                  <m:oMath xmlns:m="http://schemas.openxmlformats.org/officeDocument/2006/math">
                    <m:func>
                      <m:funcPr>
                        <m:ctrlPr>
                          <a:rPr lang="en-US" sz="2000" i="1">
                            <a:latin typeface="Cambria Math" panose="02040503050406030204" pitchFamily="18" charset="0"/>
                          </a:rPr>
                        </m:ctrlPr>
                      </m:funcPr>
                      <m:fName>
                        <m:r>
                          <m:rPr>
                            <m:sty m:val="p"/>
                          </m:rPr>
                          <a:rPr lang="en-US" sz="2000">
                            <a:latin typeface="Cambria Math"/>
                          </a:rPr>
                          <m:t>log</m:t>
                        </m:r>
                      </m:fName>
                      <m:e>
                        <m:r>
                          <a:rPr lang="en-US" sz="2000" i="1">
                            <a:solidFill>
                              <a:srgbClr val="0070C0"/>
                            </a:solidFill>
                            <a:latin typeface="Cambria Math"/>
                          </a:rPr>
                          <m:t>𝑛</m:t>
                        </m:r>
                      </m:e>
                    </m:func>
                  </m:oMath>
                </a14:m>
                <a:r>
                  <a:rPr lang="en-US" sz="2000" dirty="0">
                    <a:sym typeface="Wingdings" pitchFamily="2" charset="2"/>
                  </a:rPr>
                  <a:t>) ? </a:t>
                </a:r>
              </a:p>
              <a:p>
                <a:pPr marL="0" indent="0">
                  <a:buNone/>
                </a:pPr>
                <a:r>
                  <a:rPr lang="en-US" sz="2000" dirty="0">
                    <a:sym typeface="Wingdings" pitchFamily="2" charset="2"/>
                  </a:rPr>
                  <a:t>        Ponder over it. </a:t>
                </a:r>
              </a:p>
              <a:p>
                <a:pPr marL="0" indent="0">
                  <a:buNone/>
                </a:pPr>
                <a:r>
                  <a:rPr lang="en-US" sz="2000" dirty="0">
                    <a:sym typeface="Wingdings" pitchFamily="2" charset="2"/>
                  </a:rPr>
                  <a:t>   </a:t>
                </a:r>
              </a:p>
              <a:p>
                <a:pPr marL="0" indent="0">
                  <a:buNone/>
                </a:pPr>
                <a:endParaRPr lang="en-US" sz="2000" dirty="0">
                  <a:sym typeface="Wingdings" pitchFamily="2" charset="2"/>
                </a:endParaRPr>
              </a:p>
              <a:p>
                <a:pPr marL="0" indent="0">
                  <a:buNone/>
                </a:pPr>
                <a:endParaRPr lang="en-US" sz="2000" b="1" dirty="0"/>
              </a:p>
              <a:p>
                <a:pPr marL="0" indent="0">
                  <a:buNone/>
                </a:pPr>
                <a:endParaRPr lang="en-US" sz="2000" b="1" dirty="0"/>
              </a:p>
              <a:p>
                <a:endParaRPr lang="en-I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815" t="-80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40</a:t>
            </a:fld>
            <a:endParaRPr lang="en-US"/>
          </a:p>
        </p:txBody>
      </p:sp>
      <p:sp>
        <p:nvSpPr>
          <p:cNvPr id="5" name="Rectangle 4"/>
          <p:cNvSpPr/>
          <p:nvPr/>
        </p:nvSpPr>
        <p:spPr>
          <a:xfrm>
            <a:off x="4876800" y="1981200"/>
            <a:ext cx="39624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054832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7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000"/>
                                        <p:tgtEl>
                                          <p:spTgt spid="5"/>
                                        </p:tgtEl>
                                      </p:cBhvr>
                                    </p:animEffect>
                                    <p:set>
                                      <p:cBhvr>
                                        <p:cTn id="17" dur="1" fill="hold">
                                          <p:stCondLst>
                                            <p:cond delay="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1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2133600"/>
            <a:ext cx="7772400" cy="1362075"/>
          </a:xfrm>
        </p:spPr>
        <p:txBody>
          <a:bodyPr/>
          <a:lstStyle/>
          <a:p>
            <a:pPr algn="ctr"/>
            <a:r>
              <a:rPr lang="en-US" sz="4400"/>
              <a:t>problem 3</a:t>
            </a:r>
            <a:br>
              <a:rPr lang="en-US" sz="4400" dirty="0"/>
            </a:br>
            <a:endParaRPr lang="en-US" sz="4400" dirty="0"/>
          </a:p>
        </p:txBody>
      </p:sp>
      <p:sp>
        <p:nvSpPr>
          <p:cNvPr id="6" name="Text Placeholder 5"/>
          <p:cNvSpPr>
            <a:spLocks noGrp="1"/>
          </p:cNvSpPr>
          <p:nvPr>
            <p:ph type="body" idx="1"/>
          </p:nvPr>
        </p:nvSpPr>
        <p:spPr>
          <a:xfrm>
            <a:off x="838200" y="2362200"/>
            <a:ext cx="7772400" cy="1500187"/>
          </a:xfrm>
        </p:spPr>
        <p:txBody>
          <a:bodyPr/>
          <a:lstStyle/>
          <a:p>
            <a:pPr algn="ctr"/>
            <a:r>
              <a:rPr lang="en-US" sz="3600" b="1" dirty="0">
                <a:solidFill>
                  <a:srgbClr val="7030A0"/>
                </a:solidFill>
              </a:rPr>
              <a:t>Convex Hull</a:t>
            </a:r>
            <a:endParaRPr lang="en-US" sz="36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41</a:t>
            </a:fld>
            <a:endParaRPr lang="en-US" dirty="0"/>
          </a:p>
        </p:txBody>
      </p:sp>
    </p:spTree>
    <p:custDataLst>
      <p:tags r:id="rId1"/>
    </p:custDataLst>
    <p:extLst>
      <p:ext uri="{BB962C8B-B14F-4D97-AF65-F5344CB8AC3E}">
        <p14:creationId xmlns:p14="http://schemas.microsoft.com/office/powerpoint/2010/main" val="292837089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A </a:t>
            </a:r>
            <a:r>
              <a:rPr lang="en-US" sz="4000" b="1" dirty="0">
                <a:solidFill>
                  <a:srgbClr val="7030A0"/>
                </a:solidFill>
              </a:rPr>
              <a:t>Convex Polygon</a:t>
            </a:r>
            <a:br>
              <a:rPr lang="en-US" sz="4000" b="1" dirty="0"/>
            </a:br>
            <a:endParaRPr lang="en-US" sz="4000" dirty="0"/>
          </a:p>
        </p:txBody>
      </p:sp>
      <p:sp>
        <p:nvSpPr>
          <p:cNvPr id="3" name="Content Placeholder 2"/>
          <p:cNvSpPr>
            <a:spLocks noGrp="1"/>
          </p:cNvSpPr>
          <p:nvPr>
            <p:ph idx="1"/>
          </p:nvPr>
        </p:nvSpPr>
        <p:spPr>
          <a:xfrm>
            <a:off x="457200" y="914400"/>
            <a:ext cx="8229600" cy="5211763"/>
          </a:xfrm>
        </p:spPr>
        <p:txBody>
          <a:bodyPr/>
          <a:lstStyle/>
          <a:p>
            <a:pPr marL="0" indent="0">
              <a:buNone/>
            </a:pPr>
            <a:r>
              <a:rPr lang="en-US" sz="2000" b="1" dirty="0">
                <a:solidFill>
                  <a:srgbClr val="C00000"/>
                </a:solidFill>
              </a:rPr>
              <a:t>Definition</a:t>
            </a:r>
            <a:r>
              <a:rPr lang="en-US" sz="2000" dirty="0"/>
              <a:t>: A polygon is convex if for any two points belonging to the polygon, </a:t>
            </a:r>
          </a:p>
          <a:p>
            <a:pPr marL="0" indent="0">
              <a:buNone/>
            </a:pPr>
            <a:r>
              <a:rPr lang="en-US" sz="2000" dirty="0"/>
              <a:t>the line segment joining them is inside the polygon.</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42</a:t>
            </a:fld>
            <a:endParaRPr lang="en-US"/>
          </a:p>
        </p:txBody>
      </p:sp>
      <p:sp>
        <p:nvSpPr>
          <p:cNvPr id="5" name="Rectangle 4"/>
          <p:cNvSpPr/>
          <p:nvPr/>
        </p:nvSpPr>
        <p:spPr>
          <a:xfrm>
            <a:off x="1714500" y="864573"/>
            <a:ext cx="20955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3809999" y="914400"/>
            <a:ext cx="4713241"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3646439" y="1318419"/>
            <a:ext cx="27432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28D76880-823E-1047-884A-6C793413D552}"/>
              </a:ext>
            </a:extLst>
          </p:cNvPr>
          <p:cNvGrpSpPr/>
          <p:nvPr/>
        </p:nvGrpSpPr>
        <p:grpSpPr>
          <a:xfrm>
            <a:off x="666603" y="2247900"/>
            <a:ext cx="3701377" cy="3090064"/>
            <a:chOff x="666603" y="2247900"/>
            <a:chExt cx="3701377" cy="3090064"/>
          </a:xfrm>
        </p:grpSpPr>
        <p:cxnSp>
          <p:nvCxnSpPr>
            <p:cNvPr id="6" name="Straight Connector 5"/>
            <p:cNvCxnSpPr>
              <a:cxnSpLocks/>
            </p:cNvCxnSpPr>
            <p:nvPr/>
          </p:nvCxnSpPr>
          <p:spPr>
            <a:xfrm>
              <a:off x="666603" y="3879004"/>
              <a:ext cx="735059" cy="11541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cxnSpLocks/>
            </p:cNvCxnSpPr>
            <p:nvPr/>
          </p:nvCxnSpPr>
          <p:spPr>
            <a:xfrm flipH="1" flipV="1">
              <a:off x="1401662" y="5033163"/>
              <a:ext cx="1698718"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cxnSpLocks/>
            </p:cNvCxnSpPr>
            <p:nvPr/>
          </p:nvCxnSpPr>
          <p:spPr>
            <a:xfrm flipH="1">
              <a:off x="3075800" y="3733800"/>
              <a:ext cx="1267600" cy="16041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cxnSpLocks/>
            </p:cNvCxnSpPr>
            <p:nvPr/>
          </p:nvCxnSpPr>
          <p:spPr>
            <a:xfrm flipH="1">
              <a:off x="674641" y="2247900"/>
              <a:ext cx="1458959" cy="16494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cxnSpLocks/>
            </p:cNvCxnSpPr>
            <p:nvPr/>
          </p:nvCxnSpPr>
          <p:spPr>
            <a:xfrm flipH="1">
              <a:off x="2133600" y="2247900"/>
              <a:ext cx="157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21BADCE-25C1-E44F-A57B-040258E75475}"/>
                </a:ext>
              </a:extLst>
            </p:cNvPr>
            <p:cNvCxnSpPr>
              <a:cxnSpLocks/>
            </p:cNvCxnSpPr>
            <p:nvPr/>
          </p:nvCxnSpPr>
          <p:spPr>
            <a:xfrm flipV="1">
              <a:off x="3100380" y="2247900"/>
              <a:ext cx="609220" cy="14859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A69ED74-E6BD-A441-8240-CB907DBF6DE0}"/>
                </a:ext>
              </a:extLst>
            </p:cNvPr>
            <p:cNvCxnSpPr>
              <a:cxnSpLocks/>
            </p:cNvCxnSpPr>
            <p:nvPr/>
          </p:nvCxnSpPr>
          <p:spPr>
            <a:xfrm flipH="1">
              <a:off x="3075800" y="3733800"/>
              <a:ext cx="12921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922C6FBB-1FA1-0144-A42D-63AEDCE44304}"/>
              </a:ext>
            </a:extLst>
          </p:cNvPr>
          <p:cNvGrpSpPr/>
          <p:nvPr/>
        </p:nvGrpSpPr>
        <p:grpSpPr>
          <a:xfrm>
            <a:off x="5168559" y="1866900"/>
            <a:ext cx="3354682" cy="3744959"/>
            <a:chOff x="5168559" y="1866900"/>
            <a:chExt cx="3354682" cy="3744959"/>
          </a:xfrm>
        </p:grpSpPr>
        <p:cxnSp>
          <p:nvCxnSpPr>
            <p:cNvPr id="71" name="Straight Connector 70"/>
            <p:cNvCxnSpPr>
              <a:cxnSpLocks/>
            </p:cNvCxnSpPr>
            <p:nvPr/>
          </p:nvCxnSpPr>
          <p:spPr>
            <a:xfrm flipH="1">
              <a:off x="5768882" y="5383259"/>
              <a:ext cx="2079718" cy="2286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cxnSpLocks/>
            </p:cNvCxnSpPr>
            <p:nvPr/>
          </p:nvCxnSpPr>
          <p:spPr>
            <a:xfrm flipH="1">
              <a:off x="7848600" y="3287759"/>
              <a:ext cx="674641" cy="2084341"/>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cxnSpLocks/>
            </p:cNvCxnSpPr>
            <p:nvPr/>
          </p:nvCxnSpPr>
          <p:spPr>
            <a:xfrm flipH="1" flipV="1">
              <a:off x="7113541" y="1866900"/>
              <a:ext cx="1409700" cy="14097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1932AB3-F818-D841-920C-DA35FA22F3CD}"/>
                </a:ext>
              </a:extLst>
            </p:cNvPr>
            <p:cNvCxnSpPr>
              <a:cxnSpLocks/>
            </p:cNvCxnSpPr>
            <p:nvPr/>
          </p:nvCxnSpPr>
          <p:spPr>
            <a:xfrm flipV="1">
              <a:off x="5168559" y="1866900"/>
              <a:ext cx="1944982" cy="2992461"/>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E4A675D-41A7-304B-8599-3523C423A03F}"/>
                </a:ext>
              </a:extLst>
            </p:cNvPr>
            <p:cNvCxnSpPr>
              <a:cxnSpLocks/>
            </p:cNvCxnSpPr>
            <p:nvPr/>
          </p:nvCxnSpPr>
          <p:spPr>
            <a:xfrm flipH="1" flipV="1">
              <a:off x="5168559" y="4859361"/>
              <a:ext cx="600323" cy="752498"/>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89DCAD95-24AB-9F4E-BE4E-F67316F8D928}"/>
              </a:ext>
            </a:extLst>
          </p:cNvPr>
          <p:cNvCxnSpPr>
            <a:cxnSpLocks/>
          </p:cNvCxnSpPr>
          <p:nvPr/>
        </p:nvCxnSpPr>
        <p:spPr>
          <a:xfrm>
            <a:off x="3144292" y="2586659"/>
            <a:ext cx="740879" cy="146166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28AC1966-0E1D-D946-8CFC-C60DE43B3C1E}"/>
              </a:ext>
            </a:extLst>
          </p:cNvPr>
          <p:cNvGrpSpPr/>
          <p:nvPr/>
        </p:nvGrpSpPr>
        <p:grpSpPr>
          <a:xfrm>
            <a:off x="2781470" y="2360847"/>
            <a:ext cx="1142762" cy="1969082"/>
            <a:chOff x="2781470" y="2360847"/>
            <a:chExt cx="1142762" cy="1969082"/>
          </a:xfrm>
        </p:grpSpPr>
        <p:sp>
          <p:nvSpPr>
            <p:cNvPr id="96" name="Oval 95">
              <a:extLst>
                <a:ext uri="{FF2B5EF4-FFF2-40B4-BE49-F238E27FC236}">
                  <a16:creationId xmlns:a16="http://schemas.microsoft.com/office/drawing/2014/main" id="{E4A5DA65-1DE2-E344-A1BD-336275391C88}"/>
                </a:ext>
              </a:extLst>
            </p:cNvPr>
            <p:cNvSpPr/>
            <p:nvPr/>
          </p:nvSpPr>
          <p:spPr>
            <a:xfrm>
              <a:off x="3105296" y="25336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02122A8F-06E5-1042-AE30-EB2E0654A7CE}"/>
                </a:ext>
              </a:extLst>
            </p:cNvPr>
            <p:cNvSpPr/>
            <p:nvPr/>
          </p:nvSpPr>
          <p:spPr>
            <a:xfrm>
              <a:off x="3847071" y="404832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677F94C9-1B40-EC44-862A-5744E5D93B9E}"/>
                    </a:ext>
                  </a:extLst>
                </p:cNvPr>
                <p:cNvSpPr/>
                <p:nvPr/>
              </p:nvSpPr>
              <p:spPr>
                <a:xfrm>
                  <a:off x="2781470" y="2360847"/>
                  <a:ext cx="368627" cy="369332"/>
                </a:xfrm>
                <a:prstGeom prst="rect">
                  <a:avLst/>
                </a:prstGeom>
              </p:spPr>
              <p:txBody>
                <a:bodyPr wrap="none">
                  <a:spAutoFit/>
                </a:bodyPr>
                <a:lstStyle/>
                <a:p>
                  <a14:m>
                    <m:oMath xmlns:m="http://schemas.openxmlformats.org/officeDocument/2006/math">
                      <m:r>
                        <a:rPr lang="en-US" i="1">
                          <a:solidFill>
                            <a:srgbClr val="0070C0"/>
                          </a:solidFill>
                          <a:latin typeface="Cambria Math"/>
                        </a:rPr>
                        <m:t>𝑝</m:t>
                      </m:r>
                    </m:oMath>
                  </a14:m>
                  <a:r>
                    <a:rPr lang="en-US" dirty="0"/>
                    <a:t> </a:t>
                  </a:r>
                </a:p>
              </p:txBody>
            </p:sp>
          </mc:Choice>
          <mc:Fallback xmlns="">
            <p:sp>
              <p:nvSpPr>
                <p:cNvPr id="27" name="Rectangle 26">
                  <a:extLst>
                    <a:ext uri="{FF2B5EF4-FFF2-40B4-BE49-F238E27FC236}">
                      <a16:creationId xmlns:a16="http://schemas.microsoft.com/office/drawing/2014/main" id="{677F94C9-1B40-EC44-862A-5744E5D93B9E}"/>
                    </a:ext>
                  </a:extLst>
                </p:cNvPr>
                <p:cNvSpPr>
                  <a:spLocks noRot="1" noChangeAspect="1" noMove="1" noResize="1" noEditPoints="1" noAdjustHandles="1" noChangeArrowheads="1" noChangeShapeType="1" noTextEdit="1"/>
                </p:cNvSpPr>
                <p:nvPr/>
              </p:nvSpPr>
              <p:spPr>
                <a:xfrm>
                  <a:off x="2781470" y="2360847"/>
                  <a:ext cx="368627" cy="369332"/>
                </a:xfrm>
                <a:prstGeom prst="rect">
                  <a:avLst/>
                </a:prstGeom>
                <a:blipFill>
                  <a:blip r:embed="rId5"/>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Rectangle 97">
                  <a:extLst>
                    <a:ext uri="{FF2B5EF4-FFF2-40B4-BE49-F238E27FC236}">
                      <a16:creationId xmlns:a16="http://schemas.microsoft.com/office/drawing/2014/main" id="{ABCAE645-E12E-5C49-9256-9C10EF4F4680}"/>
                    </a:ext>
                  </a:extLst>
                </p:cNvPr>
                <p:cNvSpPr/>
                <p:nvPr/>
              </p:nvSpPr>
              <p:spPr>
                <a:xfrm>
                  <a:off x="3554644" y="3960597"/>
                  <a:ext cx="369588" cy="369332"/>
                </a:xfrm>
                <a:prstGeom prst="rect">
                  <a:avLst/>
                </a:prstGeom>
              </p:spPr>
              <p:txBody>
                <a:bodyPr wrap="none">
                  <a:spAutoFit/>
                </a:bodyPr>
                <a:lstStyle/>
                <a:p>
                  <a14:m>
                    <m:oMath xmlns:m="http://schemas.openxmlformats.org/officeDocument/2006/math">
                      <m:r>
                        <a:rPr lang="en-US" b="0" i="1" smtClean="0">
                          <a:solidFill>
                            <a:srgbClr val="0070C0"/>
                          </a:solidFill>
                          <a:latin typeface="Cambria Math" panose="02040503050406030204" pitchFamily="18" charset="0"/>
                        </a:rPr>
                        <m:t>𝑞</m:t>
                      </m:r>
                    </m:oMath>
                  </a14:m>
                  <a:r>
                    <a:rPr lang="en-US" dirty="0"/>
                    <a:t> </a:t>
                  </a:r>
                </a:p>
              </p:txBody>
            </p:sp>
          </mc:Choice>
          <mc:Fallback xmlns="">
            <p:sp>
              <p:nvSpPr>
                <p:cNvPr id="98" name="Rectangle 97">
                  <a:extLst>
                    <a:ext uri="{FF2B5EF4-FFF2-40B4-BE49-F238E27FC236}">
                      <a16:creationId xmlns:a16="http://schemas.microsoft.com/office/drawing/2014/main" id="{ABCAE645-E12E-5C49-9256-9C10EF4F4680}"/>
                    </a:ext>
                  </a:extLst>
                </p:cNvPr>
                <p:cNvSpPr>
                  <a:spLocks noRot="1" noChangeAspect="1" noMove="1" noResize="1" noEditPoints="1" noAdjustHandles="1" noChangeArrowheads="1" noChangeShapeType="1" noTextEdit="1"/>
                </p:cNvSpPr>
                <p:nvPr/>
              </p:nvSpPr>
              <p:spPr>
                <a:xfrm>
                  <a:off x="3554644" y="3960597"/>
                  <a:ext cx="369588" cy="369332"/>
                </a:xfrm>
                <a:prstGeom prst="rect">
                  <a:avLst/>
                </a:prstGeom>
                <a:blipFill>
                  <a:blip r:embed="rId6"/>
                  <a:stretch>
                    <a:fillRect b="-10714"/>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310270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000"/>
                                        <p:tgtEl>
                                          <p:spTgt spid="5"/>
                                        </p:tgtEl>
                                      </p:cBhvr>
                                    </p:animEffect>
                                    <p:set>
                                      <p:cBhvr>
                                        <p:cTn id="17" dur="1" fill="hold">
                                          <p:stCondLst>
                                            <p:cond delay="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2250"/>
                                        <p:tgtEl>
                                          <p:spTgt spid="90"/>
                                        </p:tgtEl>
                                      </p:cBhvr>
                                    </p:animEffect>
                                    <p:set>
                                      <p:cBhvr>
                                        <p:cTn id="22" dur="1" fill="hold">
                                          <p:stCondLst>
                                            <p:cond delay="2249"/>
                                          </p:stCondLst>
                                        </p:cTn>
                                        <p:tgtEl>
                                          <p:spTgt spid="9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wipe(left)">
                                      <p:cBhvr>
                                        <p:cTn id="27" dur="175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1000"/>
                                        <p:tgtEl>
                                          <p:spTgt spid="91"/>
                                        </p:tgtEl>
                                      </p:cBhvr>
                                    </p:animEffect>
                                    <p:set>
                                      <p:cBhvr>
                                        <p:cTn id="32" dur="1" fill="hold">
                                          <p:stCondLst>
                                            <p:cond delay="999"/>
                                          </p:stCondLst>
                                        </p:cTn>
                                        <p:tgtEl>
                                          <p:spTgt spid="9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randombar(horizontal)">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up)">
                                      <p:cBhvr>
                                        <p:cTn id="5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90" grpId="0" animBg="1"/>
      <p:bldP spid="9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7030A0"/>
                </a:solidFill>
              </a:rPr>
              <a:t>Convex hull</a:t>
            </a:r>
            <a:br>
              <a:rPr lang="en-US" sz="4000" b="1" dirty="0"/>
            </a:b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211763"/>
              </a:xfrm>
            </p:spPr>
            <p:txBody>
              <a:bodyPr/>
              <a:lstStyle/>
              <a:p>
                <a:pPr marL="0" indent="0">
                  <a:buNone/>
                </a:pPr>
                <a:r>
                  <a:rPr lang="en-US" sz="2000" b="1" dirty="0">
                    <a:solidFill>
                      <a:srgbClr val="C00000"/>
                    </a:solidFill>
                  </a:rPr>
                  <a:t>Definition</a:t>
                </a:r>
                <a:r>
                  <a:rPr lang="en-US" sz="2000" dirty="0"/>
                  <a:t>: Convex polygon of smallest area enclosing a set </a:t>
                </a:r>
                <a14:m>
                  <m:oMath xmlns:m="http://schemas.openxmlformats.org/officeDocument/2006/math">
                    <m:r>
                      <a:rPr lang="en-US" sz="2000" i="1" smtClean="0">
                        <a:solidFill>
                          <a:srgbClr val="0070C0"/>
                        </a:solidFill>
                        <a:latin typeface="Cambria Math"/>
                      </a:rPr>
                      <m:t>𝑃</m:t>
                    </m:r>
                  </m:oMath>
                </a14:m>
                <a:r>
                  <a:rPr lang="en-US" sz="2000" dirty="0"/>
                  <a:t> of points.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dirty="0">
                    <a:solidFill>
                      <a:srgbClr val="C00000"/>
                    </a:solidFill>
                  </a:rPr>
                  <a:t>Problem</a:t>
                </a:r>
                <a:r>
                  <a:rPr lang="en-US" sz="2000" dirty="0"/>
                  <a:t>: Design an efficient algorithm to compute the convex hull of </a:t>
                </a:r>
                <a14:m>
                  <m:oMath xmlns:m="http://schemas.openxmlformats.org/officeDocument/2006/math">
                    <m:r>
                      <a:rPr lang="en-US" sz="2000" i="1">
                        <a:solidFill>
                          <a:srgbClr val="0070C0"/>
                        </a:solidFill>
                        <a:latin typeface="Cambria Math"/>
                      </a:rPr>
                      <m:t>𝑃</m:t>
                    </m:r>
                  </m:oMath>
                </a14:m>
                <a:r>
                  <a:rPr lang="en-US" sz="2000" dirty="0"/>
                  <a:t>.</a:t>
                </a:r>
              </a:p>
              <a:p>
                <a:pPr marL="0" indent="0">
                  <a:buNone/>
                </a:pPr>
                <a:r>
                  <a:rPr lang="en-US" sz="1050" b="1" dirty="0">
                    <a:solidFill>
                      <a:schemeClr val="accent6">
                        <a:lumMod val="50000"/>
                      </a:schemeClr>
                    </a:solidFill>
                  </a:rPr>
                  <a:t> </a:t>
                </a:r>
              </a:p>
              <a:p>
                <a:pPr marL="0" indent="0">
                  <a:buNone/>
                </a:pPr>
                <a:r>
                  <a:rPr lang="en-US" sz="2000" b="1" dirty="0">
                    <a:solidFill>
                      <a:schemeClr val="accent6">
                        <a:lumMod val="50000"/>
                      </a:schemeClr>
                    </a:solidFill>
                  </a:rPr>
                  <a:t>Assumption</a:t>
                </a:r>
                <a:r>
                  <a:rPr lang="en-US" sz="2000" dirty="0"/>
                  <a:t>: No three points are colinear.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211763"/>
              </a:xfrm>
              <a:blipFill>
                <a:blip r:embed="rId5"/>
                <a:stretch>
                  <a:fillRect l="-772" t="-732" b="-114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43</a:t>
            </a:fld>
            <a:endParaRPr lang="en-US"/>
          </a:p>
        </p:txBody>
      </p:sp>
      <p:cxnSp>
        <p:nvCxnSpPr>
          <p:cNvPr id="6" name="Straight Connector 5"/>
          <p:cNvCxnSpPr>
            <a:stCxn id="76" idx="0"/>
            <a:endCxn id="75" idx="1"/>
          </p:cNvCxnSpPr>
          <p:nvPr/>
        </p:nvCxnSpPr>
        <p:spPr>
          <a:xfrm>
            <a:off x="647700" y="3886200"/>
            <a:ext cx="735059" cy="115415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0" idx="3"/>
            <a:endCxn id="75" idx="5"/>
          </p:cNvCxnSpPr>
          <p:nvPr/>
        </p:nvCxnSpPr>
        <p:spPr>
          <a:xfrm flipH="1" flipV="1">
            <a:off x="1436641" y="5094241"/>
            <a:ext cx="1698718" cy="3048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2" idx="6"/>
            <a:endCxn id="50" idx="5"/>
          </p:cNvCxnSpPr>
          <p:nvPr/>
        </p:nvCxnSpPr>
        <p:spPr>
          <a:xfrm flipH="1" flipV="1">
            <a:off x="3189241" y="5399041"/>
            <a:ext cx="2525759" cy="20165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8" idx="3"/>
            <a:endCxn id="62" idx="5"/>
          </p:cNvCxnSpPr>
          <p:nvPr/>
        </p:nvCxnSpPr>
        <p:spPr>
          <a:xfrm flipH="1">
            <a:off x="5703841" y="5399041"/>
            <a:ext cx="2079718" cy="2286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5" idx="7"/>
            <a:endCxn id="68" idx="6"/>
          </p:cNvCxnSpPr>
          <p:nvPr/>
        </p:nvCxnSpPr>
        <p:spPr>
          <a:xfrm flipH="1">
            <a:off x="7848600" y="3287759"/>
            <a:ext cx="674641" cy="2084341"/>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8" idx="2"/>
            <a:endCxn id="76" idx="7"/>
          </p:cNvCxnSpPr>
          <p:nvPr/>
        </p:nvCxnSpPr>
        <p:spPr>
          <a:xfrm flipH="1">
            <a:off x="674641" y="2247900"/>
            <a:ext cx="1458959" cy="164945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3" idx="2"/>
            <a:endCxn id="58" idx="2"/>
          </p:cNvCxnSpPr>
          <p:nvPr/>
        </p:nvCxnSpPr>
        <p:spPr>
          <a:xfrm flipH="1">
            <a:off x="2133600" y="1714500"/>
            <a:ext cx="3657600" cy="5334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65" idx="0"/>
            <a:endCxn id="92" idx="6"/>
          </p:cNvCxnSpPr>
          <p:nvPr/>
        </p:nvCxnSpPr>
        <p:spPr>
          <a:xfrm flipH="1" flipV="1">
            <a:off x="7086600" y="1866900"/>
            <a:ext cx="1409700" cy="14097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92" idx="2"/>
            <a:endCxn id="63" idx="6"/>
          </p:cNvCxnSpPr>
          <p:nvPr/>
        </p:nvCxnSpPr>
        <p:spPr>
          <a:xfrm flipH="1" flipV="1">
            <a:off x="5867400" y="1714500"/>
            <a:ext cx="1143000" cy="1524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714500" y="914400"/>
            <a:ext cx="16383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3352800" y="914400"/>
            <a:ext cx="17145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5105400" y="838200"/>
            <a:ext cx="27432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524BC374-289B-A34F-9A08-8AEA30FF2496}"/>
              </a:ext>
            </a:extLst>
          </p:cNvPr>
          <p:cNvGrpSpPr/>
          <p:nvPr/>
        </p:nvGrpSpPr>
        <p:grpSpPr>
          <a:xfrm>
            <a:off x="609600" y="1676400"/>
            <a:ext cx="7924800" cy="3962400"/>
            <a:chOff x="609600" y="1676400"/>
            <a:chExt cx="7924800" cy="3962400"/>
          </a:xfrm>
        </p:grpSpPr>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6002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2766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029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9436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2590800" y="4800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21336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60198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8458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315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609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3434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64008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66700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30480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3962400" y="4572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60198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6576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7010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sp>
        <p:nvSpPr>
          <p:cNvPr id="64" name="Rectangle 63">
            <a:extLst>
              <a:ext uri="{FF2B5EF4-FFF2-40B4-BE49-F238E27FC236}">
                <a16:creationId xmlns:a16="http://schemas.microsoft.com/office/drawing/2014/main" id="{A241A1C6-59F0-7843-AC77-1C2B93BC09DE}"/>
              </a:ext>
            </a:extLst>
          </p:cNvPr>
          <p:cNvSpPr/>
          <p:nvPr/>
        </p:nvSpPr>
        <p:spPr>
          <a:xfrm>
            <a:off x="1524000" y="5638800"/>
            <a:ext cx="30480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56B7281A-51D0-E84D-BCEC-B23A3A15076A}"/>
              </a:ext>
            </a:extLst>
          </p:cNvPr>
          <p:cNvSpPr/>
          <p:nvPr/>
        </p:nvSpPr>
        <p:spPr>
          <a:xfrm>
            <a:off x="4572000" y="5715000"/>
            <a:ext cx="39624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1845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000"/>
                                        <p:tgtEl>
                                          <p:spTgt spid="5"/>
                                        </p:tgtEl>
                                      </p:cBhvr>
                                    </p:animEffect>
                                    <p:set>
                                      <p:cBhvr>
                                        <p:cTn id="17" dur="1" fill="hold">
                                          <p:stCondLst>
                                            <p:cond delay="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1000"/>
                                        <p:tgtEl>
                                          <p:spTgt spid="90"/>
                                        </p:tgtEl>
                                      </p:cBhvr>
                                    </p:animEffect>
                                    <p:set>
                                      <p:cBhvr>
                                        <p:cTn id="22" dur="1" fill="hold">
                                          <p:stCondLst>
                                            <p:cond delay="999"/>
                                          </p:stCondLst>
                                        </p:cTn>
                                        <p:tgtEl>
                                          <p:spTgt spid="9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1000"/>
                                        <p:tgtEl>
                                          <p:spTgt spid="91"/>
                                        </p:tgtEl>
                                      </p:cBhvr>
                                    </p:animEffect>
                                    <p:set>
                                      <p:cBhvr>
                                        <p:cTn id="27" dur="1" fill="hold">
                                          <p:stCondLst>
                                            <p:cond delay="999"/>
                                          </p:stCondLst>
                                        </p:cTn>
                                        <p:tgtEl>
                                          <p:spTgt spid="9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wipe(left)">
                                      <p:cBhvr>
                                        <p:cTn id="42" dur="500"/>
                                        <p:tgtEl>
                                          <p:spTgt spid="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wipe(left)">
                                      <p:cBhvr>
                                        <p:cTn id="47" dur="500"/>
                                        <p:tgtEl>
                                          <p:spTgt spid="7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wipe(left)">
                                      <p:cBhvr>
                                        <p:cTn id="52" dur="500"/>
                                        <p:tgtEl>
                                          <p:spTgt spid="7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wipe(down)">
                                      <p:cBhvr>
                                        <p:cTn id="57" dur="500"/>
                                        <p:tgtEl>
                                          <p:spTgt spid="7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ipe(down)">
                                      <p:cBhvr>
                                        <p:cTn id="62" dur="5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animEffect transition="in" filter="wipe(right)">
                                      <p:cBhvr>
                                        <p:cTn id="67" dur="500"/>
                                        <p:tgtEl>
                                          <p:spTgt spid="8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nodeType="click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wipe(right)">
                                      <p:cBhvr>
                                        <p:cTn id="72" dur="500"/>
                                        <p:tgtEl>
                                          <p:spTgt spid="7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wipe(up)">
                                      <p:cBhvr>
                                        <p:cTn id="77" dur="500"/>
                                        <p:tgtEl>
                                          <p:spTgt spid="7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3" end="13"/>
                                            </p:txEl>
                                          </p:spTgt>
                                        </p:tgtEl>
                                        <p:attrNameLst>
                                          <p:attrName>style.visibility</p:attrName>
                                        </p:attrNameLst>
                                      </p:cBhvr>
                                      <p:to>
                                        <p:strVal val="visible"/>
                                      </p:to>
                                    </p:set>
                                    <p:animEffect transition="in" filter="fade">
                                      <p:cBhvr>
                                        <p:cTn id="82" dur="500"/>
                                        <p:tgtEl>
                                          <p:spTgt spid="3">
                                            <p:txEl>
                                              <p:pRg st="13" end="1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xit" presetSubtype="8" fill="hold" grpId="0" nodeType="clickEffect">
                                  <p:stCondLst>
                                    <p:cond delay="0"/>
                                  </p:stCondLst>
                                  <p:childTnLst>
                                    <p:animEffect transition="out" filter="wipe(left)">
                                      <p:cBhvr>
                                        <p:cTn id="86" dur="1000"/>
                                        <p:tgtEl>
                                          <p:spTgt spid="64"/>
                                        </p:tgtEl>
                                      </p:cBhvr>
                                    </p:animEffect>
                                    <p:set>
                                      <p:cBhvr>
                                        <p:cTn id="87" dur="1" fill="hold">
                                          <p:stCondLst>
                                            <p:cond delay="999"/>
                                          </p:stCondLst>
                                        </p:cTn>
                                        <p:tgtEl>
                                          <p:spTgt spid="64"/>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2" presetClass="exit" presetSubtype="8" fill="hold" grpId="0" nodeType="clickEffect">
                                  <p:stCondLst>
                                    <p:cond delay="0"/>
                                  </p:stCondLst>
                                  <p:childTnLst>
                                    <p:animEffect transition="out" filter="wipe(left)">
                                      <p:cBhvr>
                                        <p:cTn id="91" dur="1000"/>
                                        <p:tgtEl>
                                          <p:spTgt spid="93"/>
                                        </p:tgtEl>
                                      </p:cBhvr>
                                    </p:animEffect>
                                    <p:set>
                                      <p:cBhvr>
                                        <p:cTn id="92" dur="1" fill="hold">
                                          <p:stCondLst>
                                            <p:cond delay="999"/>
                                          </p:stCondLst>
                                        </p:cTn>
                                        <p:tgtEl>
                                          <p:spTgt spid="9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Effect transition="in" filter="fade">
                                      <p:cBhvr>
                                        <p:cTn id="9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90" grpId="0" animBg="1"/>
      <p:bldP spid="91" grpId="0" animBg="1"/>
      <p:bldP spid="64" grpId="0" animBg="1"/>
      <p:bldP spid="9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3600" b="1" dirty="0">
                <a:solidFill>
                  <a:srgbClr val="C00000"/>
                </a:solidFill>
              </a:rPr>
            </a:br>
            <a:r>
              <a:rPr lang="en-US" sz="3600" b="1" dirty="0">
                <a:solidFill>
                  <a:srgbClr val="C00000"/>
                </a:solidFill>
              </a:rPr>
              <a:t>Tool </a:t>
            </a:r>
            <a:r>
              <a:rPr lang="en-US" sz="3600" b="1" dirty="0">
                <a:solidFill>
                  <a:srgbClr val="0070C0"/>
                </a:solidFill>
              </a:rPr>
              <a:t>1</a:t>
            </a:r>
            <a:br>
              <a:rPr lang="en-US" sz="3600" b="1" dirty="0">
                <a:solidFill>
                  <a:srgbClr val="0070C0"/>
                </a:solidFill>
              </a:rPr>
            </a:br>
            <a:br>
              <a:rPr lang="en-US" sz="4000" b="1" dirty="0"/>
            </a:b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211763"/>
              </a:xfrm>
            </p:spPr>
            <p:txBody>
              <a:bodyPr/>
              <a:lstStyle/>
              <a:p>
                <a:pPr marL="0" indent="0">
                  <a:buNone/>
                </a:pPr>
                <a:r>
                  <a:rPr lang="en-US" sz="2000" dirty="0"/>
                  <a:t>Let  </a:t>
                </a:r>
                <a14:m>
                  <m:oMath xmlns:m="http://schemas.openxmlformats.org/officeDocument/2006/math">
                    <m:r>
                      <a:rPr lang="en-US" sz="2000" b="1" i="1" smtClean="0">
                        <a:solidFill>
                          <a:srgbClr val="00B050"/>
                        </a:solidFill>
                        <a:latin typeface="Cambria Math" panose="02040503050406030204" pitchFamily="18" charset="0"/>
                      </a:rPr>
                      <m:t>𝑨</m:t>
                    </m:r>
                    <m:r>
                      <a:rPr lang="en-US" sz="2000" b="0" i="1" smtClean="0">
                        <a:solidFill>
                          <a:srgbClr val="0070C0"/>
                        </a:solidFill>
                        <a:latin typeface="Cambria Math" panose="02040503050406030204" pitchFamily="18" charset="0"/>
                      </a:rPr>
                      <m:t>⊆</m:t>
                    </m:r>
                    <m:r>
                      <a:rPr lang="en-US" sz="2000" i="1" smtClean="0">
                        <a:solidFill>
                          <a:srgbClr val="0070C0"/>
                        </a:solidFill>
                        <a:latin typeface="Cambria Math"/>
                      </a:rPr>
                      <m:t>𝑃</m:t>
                    </m:r>
                  </m:oMath>
                </a14:m>
                <a:r>
                  <a:rPr lang="en-US" sz="2000" dirty="0"/>
                  <a:t>.</a:t>
                </a:r>
              </a:p>
              <a:p>
                <a:pPr marL="0" indent="0">
                  <a:buNone/>
                </a:pPr>
                <a:r>
                  <a:rPr lang="en-US" sz="2000" dirty="0"/>
                  <a:t>Convex Hull of </a:t>
                </a:r>
                <a14:m>
                  <m:oMath xmlns:m="http://schemas.openxmlformats.org/officeDocument/2006/math">
                    <m:r>
                      <a:rPr lang="en-US" sz="2000" b="1" i="1" smtClean="0">
                        <a:solidFill>
                          <a:srgbClr val="00B050"/>
                        </a:solidFill>
                        <a:latin typeface="Cambria Math" panose="02040503050406030204" pitchFamily="18" charset="0"/>
                      </a:rPr>
                      <m:t>𝑨</m:t>
                    </m:r>
                  </m:oMath>
                </a14:m>
                <a:r>
                  <a:rPr lang="en-US" sz="2000" dirty="0"/>
                  <a:t> must be fully contained inside the convex hull of </a:t>
                </a:r>
                <a14:m>
                  <m:oMath xmlns:m="http://schemas.openxmlformats.org/officeDocument/2006/math">
                    <m:r>
                      <a:rPr lang="en-US" sz="2000" i="1">
                        <a:solidFill>
                          <a:srgbClr val="0070C0"/>
                        </a:solidFill>
                        <a:latin typeface="Cambria Math"/>
                      </a:rPr>
                      <m:t>𝑃</m:t>
                    </m:r>
                  </m:oMath>
                </a14:m>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211763"/>
              </a:xfrm>
              <a:blipFill>
                <a:blip r:embed="rId5"/>
                <a:stretch>
                  <a:fillRect l="-772" t="-73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44</a:t>
            </a:fld>
            <a:endParaRPr lang="en-US"/>
          </a:p>
        </p:txBody>
      </p:sp>
      <p:cxnSp>
        <p:nvCxnSpPr>
          <p:cNvPr id="6" name="Straight Connector 5"/>
          <p:cNvCxnSpPr>
            <a:stCxn id="76" idx="0"/>
            <a:endCxn id="75" idx="1"/>
          </p:cNvCxnSpPr>
          <p:nvPr/>
        </p:nvCxnSpPr>
        <p:spPr>
          <a:xfrm>
            <a:off x="647700" y="3886200"/>
            <a:ext cx="735059" cy="115415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0" idx="3"/>
            <a:endCxn id="75" idx="5"/>
          </p:cNvCxnSpPr>
          <p:nvPr/>
        </p:nvCxnSpPr>
        <p:spPr>
          <a:xfrm flipH="1" flipV="1">
            <a:off x="1436641" y="5094241"/>
            <a:ext cx="1698718" cy="3048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2" idx="6"/>
            <a:endCxn id="50" idx="5"/>
          </p:cNvCxnSpPr>
          <p:nvPr/>
        </p:nvCxnSpPr>
        <p:spPr>
          <a:xfrm flipH="1" flipV="1">
            <a:off x="3189241" y="5399041"/>
            <a:ext cx="2525759" cy="20165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8" idx="3"/>
            <a:endCxn id="62" idx="5"/>
          </p:cNvCxnSpPr>
          <p:nvPr/>
        </p:nvCxnSpPr>
        <p:spPr>
          <a:xfrm flipH="1">
            <a:off x="5703841" y="5399041"/>
            <a:ext cx="2079718" cy="2286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5" idx="7"/>
            <a:endCxn id="68" idx="6"/>
          </p:cNvCxnSpPr>
          <p:nvPr/>
        </p:nvCxnSpPr>
        <p:spPr>
          <a:xfrm flipH="1">
            <a:off x="7848600" y="3287759"/>
            <a:ext cx="674641" cy="2084341"/>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8" idx="2"/>
            <a:endCxn id="76" idx="7"/>
          </p:cNvCxnSpPr>
          <p:nvPr/>
        </p:nvCxnSpPr>
        <p:spPr>
          <a:xfrm flipH="1">
            <a:off x="674641" y="2247900"/>
            <a:ext cx="1458959" cy="164945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3" idx="2"/>
            <a:endCxn id="58" idx="2"/>
          </p:cNvCxnSpPr>
          <p:nvPr/>
        </p:nvCxnSpPr>
        <p:spPr>
          <a:xfrm flipH="1">
            <a:off x="2133600" y="1714500"/>
            <a:ext cx="3657600" cy="5334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65" idx="0"/>
            <a:endCxn id="92" idx="6"/>
          </p:cNvCxnSpPr>
          <p:nvPr/>
        </p:nvCxnSpPr>
        <p:spPr>
          <a:xfrm flipH="1" flipV="1">
            <a:off x="7086600" y="1866900"/>
            <a:ext cx="1409700" cy="14097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92" idx="2"/>
            <a:endCxn id="63" idx="6"/>
          </p:cNvCxnSpPr>
          <p:nvPr/>
        </p:nvCxnSpPr>
        <p:spPr>
          <a:xfrm flipH="1" flipV="1">
            <a:off x="5867400" y="1714500"/>
            <a:ext cx="1143000" cy="1524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0" y="1219200"/>
            <a:ext cx="2438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4762500" y="1143000"/>
            <a:ext cx="29337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524BC374-289B-A34F-9A08-8AEA30FF2496}"/>
              </a:ext>
            </a:extLst>
          </p:cNvPr>
          <p:cNvGrpSpPr/>
          <p:nvPr/>
        </p:nvGrpSpPr>
        <p:grpSpPr>
          <a:xfrm>
            <a:off x="609600" y="1676400"/>
            <a:ext cx="7924800" cy="3962400"/>
            <a:chOff x="609600" y="1676400"/>
            <a:chExt cx="7924800" cy="3962400"/>
          </a:xfrm>
        </p:grpSpPr>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6002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2766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029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9436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2590800" y="4800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21336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60198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8458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315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609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3434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6400800" y="4267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667000" y="4114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30480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3962400" y="4572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60198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6576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7010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sp>
        <p:nvSpPr>
          <p:cNvPr id="64" name="Rectangle 63">
            <a:extLst>
              <a:ext uri="{FF2B5EF4-FFF2-40B4-BE49-F238E27FC236}">
                <a16:creationId xmlns:a16="http://schemas.microsoft.com/office/drawing/2014/main" id="{A241A1C6-59F0-7843-AC77-1C2B93BC09DE}"/>
              </a:ext>
            </a:extLst>
          </p:cNvPr>
          <p:cNvSpPr/>
          <p:nvPr/>
        </p:nvSpPr>
        <p:spPr>
          <a:xfrm>
            <a:off x="1524000" y="5638800"/>
            <a:ext cx="30480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56B7281A-51D0-E84D-BCEC-B23A3A15076A}"/>
              </a:ext>
            </a:extLst>
          </p:cNvPr>
          <p:cNvSpPr/>
          <p:nvPr/>
        </p:nvSpPr>
        <p:spPr>
          <a:xfrm>
            <a:off x="4572000" y="5715000"/>
            <a:ext cx="39624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B69EF2F8-AF6E-2A42-A9F3-34636DE8387F}"/>
              </a:ext>
            </a:extLst>
          </p:cNvPr>
          <p:cNvGrpSpPr/>
          <p:nvPr/>
        </p:nvGrpSpPr>
        <p:grpSpPr>
          <a:xfrm>
            <a:off x="2667000" y="2667000"/>
            <a:ext cx="2247900" cy="1943100"/>
            <a:chOff x="2667000" y="2667000"/>
            <a:chExt cx="2247900" cy="1943100"/>
          </a:xfrm>
        </p:grpSpPr>
        <p:cxnSp>
          <p:nvCxnSpPr>
            <p:cNvPr id="94" name="Straight Connector 93">
              <a:extLst>
                <a:ext uri="{FF2B5EF4-FFF2-40B4-BE49-F238E27FC236}">
                  <a16:creationId xmlns:a16="http://schemas.microsoft.com/office/drawing/2014/main" id="{C4BC083D-5336-D14A-87D1-1CED807D4074}"/>
                </a:ext>
              </a:extLst>
            </p:cNvPr>
            <p:cNvCxnSpPr>
              <a:cxnSpLocks/>
              <a:stCxn id="85" idx="0"/>
              <a:endCxn id="79" idx="2"/>
            </p:cNvCxnSpPr>
            <p:nvPr/>
          </p:nvCxnSpPr>
          <p:spPr>
            <a:xfrm flipH="1">
              <a:off x="2667000" y="2667000"/>
              <a:ext cx="1028700" cy="14859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AB241A2-132C-BA4F-94F8-F7403D2DA7A3}"/>
                </a:ext>
              </a:extLst>
            </p:cNvPr>
            <p:cNvCxnSpPr>
              <a:cxnSpLocks/>
              <a:stCxn id="79" idx="4"/>
              <a:endCxn id="38" idx="3"/>
            </p:cNvCxnSpPr>
            <p:nvPr/>
          </p:nvCxnSpPr>
          <p:spPr>
            <a:xfrm>
              <a:off x="2705100" y="4191000"/>
              <a:ext cx="582659" cy="36984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7EA7E21-2FEF-E54C-9514-6BC29299D78D}"/>
                </a:ext>
              </a:extLst>
            </p:cNvPr>
            <p:cNvCxnSpPr>
              <a:cxnSpLocks/>
              <a:stCxn id="81" idx="0"/>
              <a:endCxn id="82" idx="2"/>
            </p:cNvCxnSpPr>
            <p:nvPr/>
          </p:nvCxnSpPr>
          <p:spPr>
            <a:xfrm flipV="1">
              <a:off x="4000500" y="4229100"/>
              <a:ext cx="876300" cy="3429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4047966-CD0B-B742-A0C2-E35387F4FFEC}"/>
                </a:ext>
              </a:extLst>
            </p:cNvPr>
            <p:cNvCxnSpPr>
              <a:cxnSpLocks/>
              <a:endCxn id="81" idx="2"/>
            </p:cNvCxnSpPr>
            <p:nvPr/>
          </p:nvCxnSpPr>
          <p:spPr>
            <a:xfrm>
              <a:off x="3325859" y="4560842"/>
              <a:ext cx="636541" cy="4925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B375213-69E5-0142-B71C-3823335A7345}"/>
                </a:ext>
              </a:extLst>
            </p:cNvPr>
            <p:cNvCxnSpPr>
              <a:cxnSpLocks/>
              <a:stCxn id="85" idx="0"/>
              <a:endCxn id="83" idx="0"/>
            </p:cNvCxnSpPr>
            <p:nvPr/>
          </p:nvCxnSpPr>
          <p:spPr>
            <a:xfrm>
              <a:off x="3695700" y="2667000"/>
              <a:ext cx="1066800" cy="381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0A46D08-F7C0-4645-A3F6-05DE43A6ADD2}"/>
                </a:ext>
              </a:extLst>
            </p:cNvPr>
            <p:cNvCxnSpPr>
              <a:cxnSpLocks/>
              <a:stCxn id="82" idx="4"/>
              <a:endCxn id="83" idx="0"/>
            </p:cNvCxnSpPr>
            <p:nvPr/>
          </p:nvCxnSpPr>
          <p:spPr>
            <a:xfrm flipH="1" flipV="1">
              <a:off x="4762500" y="3048000"/>
              <a:ext cx="152400" cy="12192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9230CC4-98B6-BB41-9A4A-E9A7A7E0E381}"/>
              </a:ext>
            </a:extLst>
          </p:cNvPr>
          <p:cNvGrpSpPr/>
          <p:nvPr/>
        </p:nvGrpSpPr>
        <p:grpSpPr>
          <a:xfrm>
            <a:off x="2590800" y="2617788"/>
            <a:ext cx="2438400" cy="2030412"/>
            <a:chOff x="2590800" y="2617788"/>
            <a:chExt cx="2438400" cy="2030412"/>
          </a:xfrm>
        </p:grpSpPr>
        <p:grpSp>
          <p:nvGrpSpPr>
            <p:cNvPr id="23" name="Group 22">
              <a:extLst>
                <a:ext uri="{FF2B5EF4-FFF2-40B4-BE49-F238E27FC236}">
                  <a16:creationId xmlns:a16="http://schemas.microsoft.com/office/drawing/2014/main" id="{4DE8B8EC-7BAF-5F43-BE7B-E97578F5426B}"/>
                </a:ext>
              </a:extLst>
            </p:cNvPr>
            <p:cNvGrpSpPr/>
            <p:nvPr/>
          </p:nvGrpSpPr>
          <p:grpSpPr>
            <a:xfrm>
              <a:off x="2590800" y="2617788"/>
              <a:ext cx="2438400" cy="2030412"/>
              <a:chOff x="2590800" y="2617788"/>
              <a:chExt cx="2438400" cy="2030412"/>
            </a:xfrm>
          </p:grpSpPr>
          <p:sp>
            <p:nvSpPr>
              <p:cNvPr id="100" name="Oval 99">
                <a:extLst>
                  <a:ext uri="{FF2B5EF4-FFF2-40B4-BE49-F238E27FC236}">
                    <a16:creationId xmlns:a16="http://schemas.microsoft.com/office/drawing/2014/main" id="{208DE11B-37CB-5949-8BFB-757081F22904}"/>
                  </a:ext>
                </a:extLst>
              </p:cNvPr>
              <p:cNvSpPr/>
              <p:nvPr/>
            </p:nvSpPr>
            <p:spPr>
              <a:xfrm>
                <a:off x="3581400" y="2617788"/>
                <a:ext cx="152400" cy="152400"/>
              </a:xfrm>
              <a:prstGeom prst="ellipse">
                <a:avLst/>
              </a:prstGeom>
              <a:solidFill>
                <a:srgbClr val="006C31"/>
              </a:solid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9E05ABBA-B476-C94E-BC55-5BFACF77DC1C}"/>
                  </a:ext>
                </a:extLst>
              </p:cNvPr>
              <p:cNvSpPr/>
              <p:nvPr/>
            </p:nvSpPr>
            <p:spPr>
              <a:xfrm>
                <a:off x="2590800" y="4038600"/>
                <a:ext cx="152400" cy="152400"/>
              </a:xfrm>
              <a:prstGeom prst="ellipse">
                <a:avLst/>
              </a:prstGeom>
              <a:solidFill>
                <a:srgbClr val="006C31"/>
              </a:solid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564CA84F-3AA7-194A-963A-933F6FDDA0E9}"/>
                  </a:ext>
                </a:extLst>
              </p:cNvPr>
              <p:cNvSpPr/>
              <p:nvPr/>
            </p:nvSpPr>
            <p:spPr>
              <a:xfrm>
                <a:off x="3200400" y="4419600"/>
                <a:ext cx="152400" cy="152400"/>
              </a:xfrm>
              <a:prstGeom prst="ellipse">
                <a:avLst/>
              </a:prstGeom>
              <a:solidFill>
                <a:srgbClr val="006C31"/>
              </a:solid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78779FE7-4C22-2B42-9968-CBF781A8B5A7}"/>
                  </a:ext>
                </a:extLst>
              </p:cNvPr>
              <p:cNvSpPr/>
              <p:nvPr/>
            </p:nvSpPr>
            <p:spPr>
              <a:xfrm>
                <a:off x="3962400" y="4495800"/>
                <a:ext cx="152400" cy="152400"/>
              </a:xfrm>
              <a:prstGeom prst="ellipse">
                <a:avLst/>
              </a:prstGeom>
              <a:solidFill>
                <a:srgbClr val="006C31"/>
              </a:solid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34B0271C-DCC9-714A-B084-D0E05DFFE88D}"/>
                  </a:ext>
                </a:extLst>
              </p:cNvPr>
              <p:cNvSpPr/>
              <p:nvPr/>
            </p:nvSpPr>
            <p:spPr>
              <a:xfrm>
                <a:off x="4876800" y="4114800"/>
                <a:ext cx="152400" cy="152400"/>
              </a:xfrm>
              <a:prstGeom prst="ellipse">
                <a:avLst/>
              </a:prstGeom>
              <a:solidFill>
                <a:srgbClr val="006C31"/>
              </a:solid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7259A1AD-055D-4E45-9C0F-1ECBAE4C633B}"/>
                  </a:ext>
                </a:extLst>
              </p:cNvPr>
              <p:cNvSpPr/>
              <p:nvPr/>
            </p:nvSpPr>
            <p:spPr>
              <a:xfrm>
                <a:off x="4648200" y="2971800"/>
                <a:ext cx="152400" cy="152400"/>
              </a:xfrm>
              <a:prstGeom prst="ellipse">
                <a:avLst/>
              </a:prstGeom>
              <a:solidFill>
                <a:srgbClr val="006C31"/>
              </a:solid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Oval 105">
              <a:extLst>
                <a:ext uri="{FF2B5EF4-FFF2-40B4-BE49-F238E27FC236}">
                  <a16:creationId xmlns:a16="http://schemas.microsoft.com/office/drawing/2014/main" id="{91815E9F-D466-BC42-A700-F028DD0568C0}"/>
                </a:ext>
              </a:extLst>
            </p:cNvPr>
            <p:cNvSpPr/>
            <p:nvPr/>
          </p:nvSpPr>
          <p:spPr>
            <a:xfrm>
              <a:off x="4038600" y="3429000"/>
              <a:ext cx="152400" cy="152400"/>
            </a:xfrm>
            <a:prstGeom prst="ellipse">
              <a:avLst/>
            </a:prstGeom>
            <a:solidFill>
              <a:srgbClr val="006C31"/>
            </a:solid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D5805DD-4E09-9D44-B7EC-E4E5EA104DC7}"/>
                </a:ext>
              </a:extLst>
            </p:cNvPr>
            <p:cNvSpPr/>
            <p:nvPr/>
          </p:nvSpPr>
          <p:spPr>
            <a:xfrm>
              <a:off x="4267200" y="3810000"/>
              <a:ext cx="152400" cy="152400"/>
            </a:xfrm>
            <a:prstGeom prst="ellipse">
              <a:avLst/>
            </a:prstGeom>
            <a:solidFill>
              <a:srgbClr val="006C31"/>
            </a:solid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92742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randombar(horizontal)">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8" fill="hold" grpId="0" nodeType="clickEffect">
                                  <p:stCondLst>
                                    <p:cond delay="0"/>
                                  </p:stCondLst>
                                  <p:childTnLst>
                                    <p:animEffect transition="out" filter="wipe(left)">
                                      <p:cBhvr>
                                        <p:cTn id="28" dur="1000"/>
                                        <p:tgtEl>
                                          <p:spTgt spid="5"/>
                                        </p:tgtEl>
                                      </p:cBhvr>
                                    </p:animEffect>
                                    <p:set>
                                      <p:cBhvr>
                                        <p:cTn id="29" dur="1" fill="hold">
                                          <p:stCondLst>
                                            <p:cond delay="999"/>
                                          </p:stCondLst>
                                        </p:cTn>
                                        <p:tgtEl>
                                          <p:spTgt spid="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xit" presetSubtype="8" fill="hold" grpId="0" nodeType="clickEffect">
                                  <p:stCondLst>
                                    <p:cond delay="0"/>
                                  </p:stCondLst>
                                  <p:childTnLst>
                                    <p:animEffect transition="out" filter="wipe(left)">
                                      <p:cBhvr>
                                        <p:cTn id="33" dur="1000"/>
                                        <p:tgtEl>
                                          <p:spTgt spid="90"/>
                                        </p:tgtEl>
                                      </p:cBhvr>
                                    </p:animEffect>
                                    <p:set>
                                      <p:cBhvr>
                                        <p:cTn id="34" dur="1" fill="hold">
                                          <p:stCondLst>
                                            <p:cond delay="999"/>
                                          </p:stCondLst>
                                        </p:cTn>
                                        <p:tgtEl>
                                          <p:spTgt spid="9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randombar(horizontal)">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9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C00000"/>
                </a:solidFill>
              </a:rPr>
              <a:t>Tool </a:t>
            </a:r>
            <a:r>
              <a:rPr lang="en-US" sz="3600" b="1" dirty="0">
                <a:solidFill>
                  <a:srgbClr val="0070C0"/>
                </a:solidFill>
              </a:rPr>
              <a:t>2</a:t>
            </a:r>
            <a:br>
              <a:rPr lang="en-US" sz="3200" b="1" dirty="0">
                <a:solidFill>
                  <a:srgbClr val="0070C0"/>
                </a:solidFill>
              </a:rPr>
            </a:br>
            <a:endParaRPr lang="en-US" sz="32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7638"/>
                <a:ext cx="8229600" cy="4708525"/>
              </a:xfrm>
            </p:spPr>
            <p:txBody>
              <a:bodyPr/>
              <a:lstStyle/>
              <a:p>
                <a:r>
                  <a:rPr lang="en-US" sz="2000" dirty="0"/>
                  <a:t>Given a non-vertical line </a:t>
                </a:r>
                <a14:m>
                  <m:oMath xmlns:m="http://schemas.openxmlformats.org/officeDocument/2006/math">
                    <m:r>
                      <a:rPr lang="en-US" sz="2000" b="0" i="1" smtClean="0">
                        <a:solidFill>
                          <a:srgbClr val="0070C0"/>
                        </a:solidFill>
                        <a:latin typeface="Cambria Math"/>
                      </a:rPr>
                      <m:t>𝐿</m:t>
                    </m:r>
                  </m:oMath>
                </a14:m>
                <a:r>
                  <a:rPr lang="en-US" sz="2000" dirty="0"/>
                  <a:t> and a point </a:t>
                </a:r>
                <a14:m>
                  <m:oMath xmlns:m="http://schemas.openxmlformats.org/officeDocument/2006/math">
                    <m:r>
                      <a:rPr lang="en-US" sz="2000" b="0" i="1" smtClean="0">
                        <a:solidFill>
                          <a:srgbClr val="0070C0"/>
                        </a:solidFill>
                        <a:latin typeface="Cambria Math"/>
                      </a:rPr>
                      <m:t>𝑝</m:t>
                    </m:r>
                  </m:oMath>
                </a14:m>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i="1">
                            <a:latin typeface="Cambria Math"/>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oMath>
                </a14:m>
                <a:r>
                  <a:rPr lang="en-US" sz="2000" dirty="0"/>
                  <a:t>), how to determine</a:t>
                </a:r>
              </a:p>
              <a:p>
                <a:pPr marL="0" indent="0">
                  <a:buNone/>
                </a:pPr>
                <a:r>
                  <a:rPr lang="en-US" sz="2000" dirty="0"/>
                  <a:t>      whether </a:t>
                </a:r>
                <a14:m>
                  <m:oMath xmlns:m="http://schemas.openxmlformats.org/officeDocument/2006/math">
                    <m:r>
                      <a:rPr lang="en-US" sz="2000" i="1" smtClean="0">
                        <a:solidFill>
                          <a:srgbClr val="0070C0"/>
                        </a:solidFill>
                        <a:latin typeface="Cambria Math"/>
                      </a:rPr>
                      <m:t>𝑝</m:t>
                    </m:r>
                  </m:oMath>
                </a14:m>
                <a:r>
                  <a:rPr lang="en-US" sz="2000" dirty="0"/>
                  <a:t> lies above </a:t>
                </a:r>
                <a14:m>
                  <m:oMath xmlns:m="http://schemas.openxmlformats.org/officeDocument/2006/math">
                    <m:r>
                      <a:rPr lang="en-US" sz="2000" i="1" smtClean="0">
                        <a:solidFill>
                          <a:srgbClr val="0070C0"/>
                        </a:solidFill>
                        <a:latin typeface="Cambria Math"/>
                      </a:rPr>
                      <m:t>𝐿</m:t>
                    </m:r>
                  </m:oMath>
                </a14:m>
                <a:r>
                  <a:rPr lang="en-US" sz="2000" dirty="0"/>
                  <a:t> or below </a:t>
                </a:r>
                <a14:m>
                  <m:oMath xmlns:m="http://schemas.openxmlformats.org/officeDocument/2006/math">
                    <m:r>
                      <a:rPr lang="en-US" sz="2000" i="1">
                        <a:solidFill>
                          <a:srgbClr val="0070C0"/>
                        </a:solidFill>
                        <a:latin typeface="Cambria Math"/>
                      </a:rPr>
                      <m:t>𝐿</m:t>
                    </m:r>
                  </m:oMath>
                </a14:m>
                <a:r>
                  <a:rPr lang="en-US" sz="2000" dirty="0"/>
                  <a: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b="1" dirty="0">
                    <a:solidFill>
                      <a:srgbClr val="C00000"/>
                    </a:solidFill>
                  </a:rPr>
                  <a:t>Corollary</a:t>
                </a:r>
                <a:r>
                  <a:rPr lang="en-US" sz="2000" dirty="0"/>
                  <a:t>: Given two points and a line </a:t>
                </a:r>
                <a14:m>
                  <m:oMath xmlns:m="http://schemas.openxmlformats.org/officeDocument/2006/math">
                    <m:r>
                      <a:rPr lang="en-US" sz="2000" i="1">
                        <a:solidFill>
                          <a:srgbClr val="0070C0"/>
                        </a:solidFill>
                        <a:latin typeface="Cambria Math"/>
                      </a:rPr>
                      <m:t>𝐿</m:t>
                    </m:r>
                  </m:oMath>
                </a14:m>
                <a:r>
                  <a:rPr lang="en-US" sz="2000" dirty="0"/>
                  <a:t>, it takes </a:t>
                </a:r>
                <a14:m>
                  <m:oMath xmlns:m="http://schemas.openxmlformats.org/officeDocument/2006/math">
                    <m:r>
                      <a:rPr lang="en-US" sz="2000" b="1" i="1">
                        <a:latin typeface="Cambria Math"/>
                      </a:rPr>
                      <m:t>𝑶</m:t>
                    </m:r>
                    <m:r>
                      <a:rPr lang="en-US" sz="2000" b="1" i="1">
                        <a:latin typeface="Cambria Math"/>
                      </a:rPr>
                      <m:t>(</m:t>
                    </m:r>
                    <m:r>
                      <a:rPr lang="en-US" sz="2000" b="1" i="1">
                        <a:solidFill>
                          <a:srgbClr val="0070C0"/>
                        </a:solidFill>
                        <a:latin typeface="Cambria Math"/>
                      </a:rPr>
                      <m:t>𝟏</m:t>
                    </m:r>
                    <m:r>
                      <a:rPr lang="en-US" sz="2000" b="1" i="1">
                        <a:latin typeface="Cambria Math"/>
                      </a:rPr>
                      <m:t>)</m:t>
                    </m:r>
                  </m:oMath>
                </a14:m>
                <a:r>
                  <a:rPr lang="en-US" sz="2000" dirty="0"/>
                  <a:t> time to determine </a:t>
                </a:r>
              </a:p>
              <a:p>
                <a:pPr marL="0" indent="0">
                  <a:buNone/>
                </a:pPr>
                <a:r>
                  <a:rPr lang="en-US" sz="2000" dirty="0"/>
                  <a:t>whether they lie on the same side or different sides of </a:t>
                </a:r>
                <a14:m>
                  <m:oMath xmlns:m="http://schemas.openxmlformats.org/officeDocument/2006/math">
                    <m:r>
                      <a:rPr lang="en-US" sz="2000" i="1">
                        <a:solidFill>
                          <a:srgbClr val="0070C0"/>
                        </a:solidFill>
                        <a:latin typeface="Cambria Math"/>
                      </a:rPr>
                      <m:t>𝐿</m:t>
                    </m:r>
                  </m:oMath>
                </a14:m>
                <a:r>
                  <a:rPr lang="en-US" sz="20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7638"/>
                <a:ext cx="8229600" cy="4708525"/>
              </a:xfrm>
              <a:blipFill>
                <a:blip r:embed="rId5"/>
                <a:stretch>
                  <a:fillRect l="-741" t="-777" b="-401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45</a:t>
            </a:fld>
            <a:endParaRPr lang="en-US"/>
          </a:p>
        </p:txBody>
      </p:sp>
      <p:sp>
        <p:nvSpPr>
          <p:cNvPr id="5" name="Oval 4"/>
          <p:cNvSpPr/>
          <p:nvPr/>
        </p:nvSpPr>
        <p:spPr>
          <a:xfrm>
            <a:off x="53340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2808948" y="2639755"/>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15" name="Group 14"/>
          <p:cNvGrpSpPr/>
          <p:nvPr/>
        </p:nvGrpSpPr>
        <p:grpSpPr>
          <a:xfrm>
            <a:off x="1730282" y="2677855"/>
            <a:ext cx="5486400" cy="906509"/>
            <a:chOff x="152400" y="3086100"/>
            <a:chExt cx="5486400" cy="906509"/>
          </a:xfrm>
        </p:grpSpPr>
        <p:cxnSp>
          <p:nvCxnSpPr>
            <p:cNvPr id="7" name="Straight Connector 6"/>
            <p:cNvCxnSpPr/>
            <p:nvPr/>
          </p:nvCxnSpPr>
          <p:spPr>
            <a:xfrm flipH="1">
              <a:off x="762000" y="3298918"/>
              <a:ext cx="3711482" cy="587282"/>
            </a:xfrm>
            <a:prstGeom prst="line">
              <a:avLst/>
            </a:prstGeom>
            <a:ln w="57150">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4473482" y="3086100"/>
              <a:ext cx="1165318" cy="212818"/>
            </a:xfrm>
            <a:prstGeom prst="line">
              <a:avLst/>
            </a:prstGeom>
            <a:ln w="57150">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52400" y="3886200"/>
              <a:ext cx="658859" cy="106409"/>
            </a:xfrm>
            <a:prstGeom prst="line">
              <a:avLst/>
            </a:prstGeom>
            <a:ln w="57150">
              <a:solidFill>
                <a:srgbClr val="0070C0"/>
              </a:solidFill>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 name="TextBox 15"/>
              <p:cNvSpPr txBox="1"/>
              <p:nvPr/>
            </p:nvSpPr>
            <p:spPr>
              <a:xfrm>
                <a:off x="5646652" y="3149150"/>
                <a:ext cx="1385957" cy="369332"/>
              </a:xfrm>
              <a:prstGeom prst="rect">
                <a:avLst/>
              </a:prstGeom>
              <a:solidFill>
                <a:srgbClr val="FFC0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𝑦</m:t>
                      </m:r>
                      <m:r>
                        <a:rPr lang="en-US" b="0" i="1" smtClean="0">
                          <a:latin typeface="Cambria Math"/>
                        </a:rPr>
                        <m:t>=</m:t>
                      </m:r>
                      <m:r>
                        <a:rPr lang="en-US" b="0" i="1" smtClean="0">
                          <a:latin typeface="Cambria Math"/>
                        </a:rPr>
                        <m:t>𝑚𝑥</m:t>
                      </m:r>
                      <m:r>
                        <a:rPr lang="en-US" b="0" i="1" smtClean="0">
                          <a:latin typeface="Cambria Math"/>
                        </a:rPr>
                        <m:t>+</m:t>
                      </m:r>
                      <m:r>
                        <a:rPr lang="en-US" b="0" i="1" smtClean="0">
                          <a:latin typeface="Cambria Math"/>
                        </a:rPr>
                        <m:t>𝑐</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5646652" y="3149150"/>
                <a:ext cx="1385957" cy="369332"/>
              </a:xfrm>
              <a:prstGeom prst="rect">
                <a:avLst/>
              </a:prstGeom>
              <a:blipFill rotWithShape="1">
                <a:blip r:embed="rId6"/>
                <a:stretch>
                  <a:fillRect t="-8333" r="-526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993790" y="2427744"/>
                <a:ext cx="13998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𝑎</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𝑏</m:t>
                          </m:r>
                        </m:e>
                        <m:sub>
                          <m:r>
                            <a:rPr lang="en-US" b="0" i="1" smtClean="0">
                              <a:latin typeface="Cambria Math"/>
                            </a:rPr>
                            <m:t>1</m:t>
                          </m:r>
                        </m:sub>
                      </m:sSub>
                      <m:r>
                        <a:rPr lang="en-US" b="0" i="1" smtClean="0">
                          <a:latin typeface="Cambria Math"/>
                        </a:rPr>
                        <m:t>)</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2993790" y="2427744"/>
                <a:ext cx="1399870" cy="369332"/>
              </a:xfrm>
              <a:prstGeom prst="rect">
                <a:avLst/>
              </a:prstGeom>
              <a:blipFill>
                <a:blip r:embed="rId7"/>
                <a:stretch>
                  <a:fillRect b="-13115"/>
                </a:stretch>
              </a:blipFill>
            </p:spPr>
            <p:txBody>
              <a:bodyPr/>
              <a:lstStyle/>
              <a:p>
                <a:r>
                  <a:rPr lang="en-US">
                    <a:noFill/>
                  </a:rPr>
                  <a:t> </a:t>
                </a:r>
              </a:p>
            </p:txBody>
          </p:sp>
        </mc:Fallback>
      </mc:AlternateContent>
      <p:cxnSp>
        <p:nvCxnSpPr>
          <p:cNvPr id="21" name="Straight Connector 20"/>
          <p:cNvCxnSpPr>
            <a:stCxn id="6" idx="0"/>
          </p:cNvCxnSpPr>
          <p:nvPr/>
        </p:nvCxnSpPr>
        <p:spPr>
          <a:xfrm>
            <a:off x="2847048" y="2639755"/>
            <a:ext cx="0" cy="713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72100" y="2996277"/>
            <a:ext cx="0" cy="11947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7978296" y="2261640"/>
                <a:ext cx="1165704" cy="369332"/>
              </a:xfrm>
              <a:prstGeom prst="rect">
                <a:avLst/>
              </a:prstGeom>
              <a:solidFill>
                <a:schemeClr val="tx2">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𝑶</m:t>
                    </m:r>
                    <m:r>
                      <a:rPr lang="en-US" b="1" i="1" smtClean="0">
                        <a:latin typeface="Cambria Math"/>
                      </a:rPr>
                      <m:t>(</m:t>
                    </m:r>
                    <m:r>
                      <a:rPr lang="en-US" b="1" i="1" smtClean="0">
                        <a:solidFill>
                          <a:srgbClr val="0070C0"/>
                        </a:solidFill>
                        <a:latin typeface="Cambria Math"/>
                      </a:rPr>
                      <m:t>𝟏</m:t>
                    </m:r>
                    <m:r>
                      <a:rPr lang="en-US" b="1" i="1" smtClean="0">
                        <a:latin typeface="Cambria Math"/>
                      </a:rPr>
                      <m:t>)</m:t>
                    </m:r>
                  </m:oMath>
                </a14:m>
                <a:r>
                  <a:rPr lang="en-US" dirty="0"/>
                  <a:t> time</a:t>
                </a:r>
              </a:p>
            </p:txBody>
          </p:sp>
        </mc:Choice>
        <mc:Fallback xmlns="">
          <p:sp>
            <p:nvSpPr>
              <p:cNvPr id="9" name="TextBox 8"/>
              <p:cNvSpPr txBox="1">
                <a:spLocks noRot="1" noChangeAspect="1" noMove="1" noResize="1" noEditPoints="1" noAdjustHandles="1" noChangeArrowheads="1" noChangeShapeType="1" noTextEdit="1"/>
              </p:cNvSpPr>
              <p:nvPr/>
            </p:nvSpPr>
            <p:spPr>
              <a:xfrm>
                <a:off x="7978296" y="2261640"/>
                <a:ext cx="1165704" cy="369332"/>
              </a:xfrm>
              <a:prstGeom prst="rect">
                <a:avLst/>
              </a:prstGeom>
              <a:blipFill>
                <a:blip r:embed="rId8"/>
                <a:stretch>
                  <a:fillRect t="-6349" r="-3627" b="-22222"/>
                </a:stretch>
              </a:blipFill>
              <a:ln>
                <a:solidFill>
                  <a:schemeClr val="tx1"/>
                </a:solidFill>
              </a:ln>
            </p:spPr>
            <p:txBody>
              <a:bodyPr/>
              <a:lstStyle/>
              <a:p>
                <a:r>
                  <a:rPr lang="en-US">
                    <a:noFill/>
                  </a:rPr>
                  <a:t> </a:t>
                </a:r>
              </a:p>
            </p:txBody>
          </p:sp>
        </mc:Fallback>
      </mc:AlternateContent>
      <p:sp>
        <p:nvSpPr>
          <p:cNvPr id="17" name="Rectangle 16"/>
          <p:cNvSpPr/>
          <p:nvPr/>
        </p:nvSpPr>
        <p:spPr>
          <a:xfrm>
            <a:off x="3585848" y="1447800"/>
            <a:ext cx="2362200" cy="3639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949462" y="1447800"/>
            <a:ext cx="1905000" cy="3840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p:cNvSpPr txBox="1"/>
              <p:nvPr/>
            </p:nvSpPr>
            <p:spPr>
              <a:xfrm>
                <a:off x="4926959" y="4269561"/>
                <a:ext cx="13925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𝑎</m:t>
                          </m:r>
                        </m:e>
                        <m:sub>
                          <m:r>
                            <a:rPr lang="en-US" b="0" i="1" smtClean="0">
                              <a:latin typeface="Cambria Math"/>
                            </a:rPr>
                            <m:t>2</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𝑏</m:t>
                          </m:r>
                        </m:e>
                        <m:sub>
                          <m:r>
                            <a:rPr lang="en-US" b="0" i="1" smtClean="0">
                              <a:latin typeface="Cambria Math"/>
                            </a:rPr>
                            <m:t>2</m:t>
                          </m:r>
                        </m:sub>
                      </m:sSub>
                      <m:r>
                        <a:rPr lang="en-US" b="0" i="1" smtClean="0">
                          <a:latin typeface="Cambria Math"/>
                        </a:rPr>
                        <m:t>)</m:t>
                      </m:r>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4926959" y="4269561"/>
                <a:ext cx="1392561" cy="369332"/>
              </a:xfrm>
              <a:prstGeom prst="rect">
                <a:avLst/>
              </a:prstGeom>
              <a:blipFill>
                <a:blip r:embed="rId9"/>
                <a:stretch>
                  <a:fillRect b="-13115"/>
                </a:stretch>
              </a:blipFill>
            </p:spPr>
            <p:txBody>
              <a:bodyPr/>
              <a:lstStyle/>
              <a:p>
                <a:r>
                  <a:rPr lang="en-US">
                    <a:noFill/>
                  </a:rPr>
                  <a:t> </a:t>
                </a:r>
              </a:p>
            </p:txBody>
          </p:sp>
        </mc:Fallback>
      </mc:AlternateContent>
      <p:sp>
        <p:nvSpPr>
          <p:cNvPr id="23" name="Rectangle 22"/>
          <p:cNvSpPr/>
          <p:nvPr/>
        </p:nvSpPr>
        <p:spPr>
          <a:xfrm>
            <a:off x="1600200" y="5475060"/>
            <a:ext cx="3048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076700" y="5859463"/>
            <a:ext cx="2286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630615" y="5482646"/>
            <a:ext cx="3429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291534" y="5836535"/>
            <a:ext cx="1824177"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786958" y="3339245"/>
            <a:ext cx="98190" cy="10322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5354515" y="2967336"/>
            <a:ext cx="98190" cy="10322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284452" y="1810728"/>
            <a:ext cx="2362200" cy="3639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4295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2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xit" presetSubtype="8" fill="hold" grpId="0" nodeType="clickEffect">
                                  <p:stCondLst>
                                    <p:cond delay="0"/>
                                  </p:stCondLst>
                                  <p:childTnLst>
                                    <p:animEffect transition="out" filter="wipe(left)">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xit" presetSubtype="8" fill="hold" grpId="0" nodeType="clickEffect">
                                  <p:stCondLst>
                                    <p:cond delay="0"/>
                                  </p:stCondLst>
                                  <p:childTnLst>
                                    <p:animEffect transition="out" filter="wipe(left)">
                                      <p:cBhvr>
                                        <p:cTn id="23" dur="500"/>
                                        <p:tgtEl>
                                          <p:spTgt spid="18"/>
                                        </p:tgtEl>
                                      </p:cBhvr>
                                    </p:animEffect>
                                    <p:set>
                                      <p:cBhvr>
                                        <p:cTn id="24" dur="1" fill="hold">
                                          <p:stCondLst>
                                            <p:cond delay="499"/>
                                          </p:stCondLst>
                                        </p:cTn>
                                        <p:tgtEl>
                                          <p:spTgt spid="1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wipe(left)">
                                      <p:cBhvr>
                                        <p:cTn id="29" dur="2500"/>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8" fill="hold" grpId="0" nodeType="clickEffect">
                                  <p:stCondLst>
                                    <p:cond delay="0"/>
                                  </p:stCondLst>
                                  <p:childTnLst>
                                    <p:animEffect transition="out" filter="wipe(left)">
                                      <p:cBhvr>
                                        <p:cTn id="33" dur="500"/>
                                        <p:tgtEl>
                                          <p:spTgt spid="31"/>
                                        </p:tgtEl>
                                      </p:cBhvr>
                                    </p:animEffect>
                                    <p:set>
                                      <p:cBhvr>
                                        <p:cTn id="34" dur="1" fill="hold">
                                          <p:stCondLst>
                                            <p:cond delay="499"/>
                                          </p:stCondLst>
                                        </p:cTn>
                                        <p:tgtEl>
                                          <p:spTgt spid="3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randombar(horizontal)">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down)">
                                      <p:cBhvr>
                                        <p:cTn id="49" dur="580">
                                          <p:stCondLst>
                                            <p:cond delay="0"/>
                                          </p:stCondLst>
                                        </p:cTn>
                                        <p:tgtEl>
                                          <p:spTgt spid="6"/>
                                        </p:tgtEl>
                                      </p:cBhvr>
                                    </p:animEffect>
                                    <p:anim calcmode="lin" valueType="num">
                                      <p:cBhvr>
                                        <p:cTn id="5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55" dur="26">
                                          <p:stCondLst>
                                            <p:cond delay="650"/>
                                          </p:stCondLst>
                                        </p:cTn>
                                        <p:tgtEl>
                                          <p:spTgt spid="6"/>
                                        </p:tgtEl>
                                      </p:cBhvr>
                                      <p:to x="100000" y="60000"/>
                                    </p:animScale>
                                    <p:animScale>
                                      <p:cBhvr>
                                        <p:cTn id="56" dur="166" decel="50000">
                                          <p:stCondLst>
                                            <p:cond delay="676"/>
                                          </p:stCondLst>
                                        </p:cTn>
                                        <p:tgtEl>
                                          <p:spTgt spid="6"/>
                                        </p:tgtEl>
                                      </p:cBhvr>
                                      <p:to x="100000" y="100000"/>
                                    </p:animScale>
                                    <p:animScale>
                                      <p:cBhvr>
                                        <p:cTn id="57" dur="26">
                                          <p:stCondLst>
                                            <p:cond delay="1312"/>
                                          </p:stCondLst>
                                        </p:cTn>
                                        <p:tgtEl>
                                          <p:spTgt spid="6"/>
                                        </p:tgtEl>
                                      </p:cBhvr>
                                      <p:to x="100000" y="80000"/>
                                    </p:animScale>
                                    <p:animScale>
                                      <p:cBhvr>
                                        <p:cTn id="58" dur="166" decel="50000">
                                          <p:stCondLst>
                                            <p:cond delay="1338"/>
                                          </p:stCondLst>
                                        </p:cTn>
                                        <p:tgtEl>
                                          <p:spTgt spid="6"/>
                                        </p:tgtEl>
                                      </p:cBhvr>
                                      <p:to x="100000" y="100000"/>
                                    </p:animScale>
                                    <p:animScale>
                                      <p:cBhvr>
                                        <p:cTn id="59" dur="26">
                                          <p:stCondLst>
                                            <p:cond delay="1642"/>
                                          </p:stCondLst>
                                        </p:cTn>
                                        <p:tgtEl>
                                          <p:spTgt spid="6"/>
                                        </p:tgtEl>
                                      </p:cBhvr>
                                      <p:to x="100000" y="90000"/>
                                    </p:animScale>
                                    <p:animScale>
                                      <p:cBhvr>
                                        <p:cTn id="60" dur="166" decel="50000">
                                          <p:stCondLst>
                                            <p:cond delay="1668"/>
                                          </p:stCondLst>
                                        </p:cTn>
                                        <p:tgtEl>
                                          <p:spTgt spid="6"/>
                                        </p:tgtEl>
                                      </p:cBhvr>
                                      <p:to x="100000" y="100000"/>
                                    </p:animScale>
                                    <p:animScale>
                                      <p:cBhvr>
                                        <p:cTn id="61" dur="26">
                                          <p:stCondLst>
                                            <p:cond delay="1808"/>
                                          </p:stCondLst>
                                        </p:cTn>
                                        <p:tgtEl>
                                          <p:spTgt spid="6"/>
                                        </p:tgtEl>
                                      </p:cBhvr>
                                      <p:to x="100000" y="95000"/>
                                    </p:animScale>
                                    <p:animScale>
                                      <p:cBhvr>
                                        <p:cTn id="62" dur="166" decel="50000">
                                          <p:stCondLst>
                                            <p:cond delay="1834"/>
                                          </p:stCondLst>
                                        </p:cTn>
                                        <p:tgtEl>
                                          <p:spTgt spid="6"/>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randombar(horizontal)">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6" presetClass="entr" presetSubtype="0" fill="hold" grpId="0"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down)">
                                      <p:cBhvr>
                                        <p:cTn id="72" dur="580">
                                          <p:stCondLst>
                                            <p:cond delay="0"/>
                                          </p:stCondLst>
                                        </p:cTn>
                                        <p:tgtEl>
                                          <p:spTgt spid="5"/>
                                        </p:tgtEl>
                                      </p:cBhvr>
                                    </p:animEffect>
                                    <p:anim calcmode="lin" valueType="num">
                                      <p:cBhvr>
                                        <p:cTn id="7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78" dur="26">
                                          <p:stCondLst>
                                            <p:cond delay="650"/>
                                          </p:stCondLst>
                                        </p:cTn>
                                        <p:tgtEl>
                                          <p:spTgt spid="5"/>
                                        </p:tgtEl>
                                      </p:cBhvr>
                                      <p:to x="100000" y="60000"/>
                                    </p:animScale>
                                    <p:animScale>
                                      <p:cBhvr>
                                        <p:cTn id="79" dur="166" decel="50000">
                                          <p:stCondLst>
                                            <p:cond delay="676"/>
                                          </p:stCondLst>
                                        </p:cTn>
                                        <p:tgtEl>
                                          <p:spTgt spid="5"/>
                                        </p:tgtEl>
                                      </p:cBhvr>
                                      <p:to x="100000" y="100000"/>
                                    </p:animScale>
                                    <p:animScale>
                                      <p:cBhvr>
                                        <p:cTn id="80" dur="26">
                                          <p:stCondLst>
                                            <p:cond delay="1312"/>
                                          </p:stCondLst>
                                        </p:cTn>
                                        <p:tgtEl>
                                          <p:spTgt spid="5"/>
                                        </p:tgtEl>
                                      </p:cBhvr>
                                      <p:to x="100000" y="80000"/>
                                    </p:animScale>
                                    <p:animScale>
                                      <p:cBhvr>
                                        <p:cTn id="81" dur="166" decel="50000">
                                          <p:stCondLst>
                                            <p:cond delay="1338"/>
                                          </p:stCondLst>
                                        </p:cTn>
                                        <p:tgtEl>
                                          <p:spTgt spid="5"/>
                                        </p:tgtEl>
                                      </p:cBhvr>
                                      <p:to x="100000" y="100000"/>
                                    </p:animScale>
                                    <p:animScale>
                                      <p:cBhvr>
                                        <p:cTn id="82" dur="26">
                                          <p:stCondLst>
                                            <p:cond delay="1642"/>
                                          </p:stCondLst>
                                        </p:cTn>
                                        <p:tgtEl>
                                          <p:spTgt spid="5"/>
                                        </p:tgtEl>
                                      </p:cBhvr>
                                      <p:to x="100000" y="90000"/>
                                    </p:animScale>
                                    <p:animScale>
                                      <p:cBhvr>
                                        <p:cTn id="83" dur="166" decel="50000">
                                          <p:stCondLst>
                                            <p:cond delay="1668"/>
                                          </p:stCondLst>
                                        </p:cTn>
                                        <p:tgtEl>
                                          <p:spTgt spid="5"/>
                                        </p:tgtEl>
                                      </p:cBhvr>
                                      <p:to x="100000" y="100000"/>
                                    </p:animScale>
                                    <p:animScale>
                                      <p:cBhvr>
                                        <p:cTn id="84" dur="26">
                                          <p:stCondLst>
                                            <p:cond delay="1808"/>
                                          </p:stCondLst>
                                        </p:cTn>
                                        <p:tgtEl>
                                          <p:spTgt spid="5"/>
                                        </p:tgtEl>
                                      </p:cBhvr>
                                      <p:to x="100000" y="95000"/>
                                    </p:animScale>
                                    <p:animScale>
                                      <p:cBhvr>
                                        <p:cTn id="85" dur="166" decel="50000">
                                          <p:stCondLst>
                                            <p:cond delay="1834"/>
                                          </p:stCondLst>
                                        </p:cTn>
                                        <p:tgtEl>
                                          <p:spTgt spid="5"/>
                                        </p:tgtEl>
                                      </p:cBhvr>
                                      <p:to x="100000" y="100000"/>
                                    </p:animScale>
                                  </p:childTnLst>
                                </p:cTn>
                              </p:par>
                            </p:childTnLst>
                          </p:cTn>
                        </p:par>
                      </p:childTnLst>
                    </p:cTn>
                  </p:par>
                  <p:par>
                    <p:cTn id="86" fill="hold">
                      <p:stCondLst>
                        <p:cond delay="indefinite"/>
                      </p:stCondLst>
                      <p:childTnLst>
                        <p:par>
                          <p:cTn id="87" fill="hold">
                            <p:stCondLst>
                              <p:cond delay="0"/>
                            </p:stCondLst>
                            <p:childTnLst>
                              <p:par>
                                <p:cTn id="88" presetID="14" presetClass="entr" presetSubtype="10"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randombar(horizontal)">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wipe(up)">
                                      <p:cBhvr>
                                        <p:cTn id="95" dur="500"/>
                                        <p:tgtEl>
                                          <p:spTgt spid="21"/>
                                        </p:tgtEl>
                                      </p:cBhvr>
                                    </p:animEffect>
                                  </p:childTnLst>
                                </p:cTn>
                              </p:par>
                            </p:childTnLst>
                          </p:cTn>
                        </p:par>
                        <p:par>
                          <p:cTn id="96" fill="hold">
                            <p:stCondLst>
                              <p:cond delay="500"/>
                            </p:stCondLst>
                            <p:childTnLst>
                              <p:par>
                                <p:cTn id="97" presetID="14" presetClass="entr" presetSubtype="10" fill="hold" grpId="0" nodeType="after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randombar(horizontal)">
                                      <p:cBhvr>
                                        <p:cTn id="99" dur="500"/>
                                        <p:tgtEl>
                                          <p:spTgt spid="29"/>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wipe(down)">
                                      <p:cBhvr>
                                        <p:cTn id="104" dur="500"/>
                                        <p:tgtEl>
                                          <p:spTgt spid="25"/>
                                        </p:tgtEl>
                                      </p:cBhvr>
                                    </p:animEffect>
                                  </p:childTnLst>
                                </p:cTn>
                              </p:par>
                            </p:childTnLst>
                          </p:cTn>
                        </p:par>
                        <p:par>
                          <p:cTn id="105" fill="hold">
                            <p:stCondLst>
                              <p:cond delay="500"/>
                            </p:stCondLst>
                            <p:childTnLst>
                              <p:par>
                                <p:cTn id="106" presetID="14" presetClass="entr" presetSubtype="10" fill="hold" grpId="0" nodeType="after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randombar(horizontal)">
                                      <p:cBhvr>
                                        <p:cTn id="108" dur="500"/>
                                        <p:tgtEl>
                                          <p:spTgt spid="30"/>
                                        </p:tgtEl>
                                      </p:cBhvr>
                                    </p:animEffect>
                                  </p:childTnLst>
                                </p:cTn>
                              </p:par>
                            </p:childTnLst>
                          </p:cTn>
                        </p:par>
                      </p:childTnLst>
                    </p:cTn>
                  </p:par>
                  <p:par>
                    <p:cTn id="109" fill="hold">
                      <p:stCondLst>
                        <p:cond delay="indefinite"/>
                      </p:stCondLst>
                      <p:childTnLst>
                        <p:par>
                          <p:cTn id="110" fill="hold">
                            <p:stCondLst>
                              <p:cond delay="0"/>
                            </p:stCondLst>
                            <p:childTnLst>
                              <p:par>
                                <p:cTn id="111" presetID="2" presetClass="entr" presetSubtype="2" fill="hold" grpId="0" nodeType="click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1+#ppt_w/2"/>
                                          </p:val>
                                        </p:tav>
                                        <p:tav tm="100000">
                                          <p:val>
                                            <p:strVal val="#ppt_x"/>
                                          </p:val>
                                        </p:tav>
                                      </p:tavLst>
                                    </p:anim>
                                    <p:anim calcmode="lin" valueType="num">
                                      <p:cBhvr additive="base">
                                        <p:cTn id="1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3">
                                            <p:txEl>
                                              <p:pRg st="11" end="11"/>
                                            </p:txEl>
                                          </p:spTgt>
                                        </p:tgtEl>
                                        <p:attrNameLst>
                                          <p:attrName>style.visibility</p:attrName>
                                        </p:attrNameLst>
                                      </p:cBhvr>
                                      <p:to>
                                        <p:strVal val="visible"/>
                                      </p:to>
                                    </p:set>
                                    <p:animEffect transition="in" filter="wipe(left)">
                                      <p:cBhvr>
                                        <p:cTn id="119" dur="2500"/>
                                        <p:tgtEl>
                                          <p:spTgt spid="3">
                                            <p:txEl>
                                              <p:pRg st="11" end="11"/>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xit" presetSubtype="8" fill="hold" grpId="0" nodeType="clickEffect">
                                  <p:stCondLst>
                                    <p:cond delay="0"/>
                                  </p:stCondLst>
                                  <p:childTnLst>
                                    <p:animEffect transition="out" filter="wipe(left)">
                                      <p:cBhvr>
                                        <p:cTn id="123" dur="1000"/>
                                        <p:tgtEl>
                                          <p:spTgt spid="23"/>
                                        </p:tgtEl>
                                      </p:cBhvr>
                                    </p:animEffect>
                                    <p:set>
                                      <p:cBhvr>
                                        <p:cTn id="124" dur="1" fill="hold">
                                          <p:stCondLst>
                                            <p:cond delay="999"/>
                                          </p:stCondLst>
                                        </p:cTn>
                                        <p:tgtEl>
                                          <p:spTgt spid="2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22" presetClass="exit" presetSubtype="8" fill="hold" grpId="0" nodeType="clickEffect">
                                  <p:stCondLst>
                                    <p:cond delay="0"/>
                                  </p:stCondLst>
                                  <p:childTnLst>
                                    <p:animEffect transition="out" filter="wipe(left)">
                                      <p:cBhvr>
                                        <p:cTn id="128" dur="1000"/>
                                        <p:tgtEl>
                                          <p:spTgt spid="26"/>
                                        </p:tgtEl>
                                      </p:cBhvr>
                                    </p:animEffect>
                                    <p:set>
                                      <p:cBhvr>
                                        <p:cTn id="129" dur="1" fill="hold">
                                          <p:stCondLst>
                                            <p:cond delay="999"/>
                                          </p:stCondLst>
                                        </p:cTn>
                                        <p:tgtEl>
                                          <p:spTgt spid="26"/>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3">
                                            <p:txEl>
                                              <p:pRg st="12" end="12"/>
                                            </p:txEl>
                                          </p:spTgt>
                                        </p:tgtEl>
                                        <p:attrNameLst>
                                          <p:attrName>style.visibility</p:attrName>
                                        </p:attrNameLst>
                                      </p:cBhvr>
                                      <p:to>
                                        <p:strVal val="visible"/>
                                      </p:to>
                                    </p:set>
                                    <p:animEffect transition="in" filter="wipe(left)">
                                      <p:cBhvr>
                                        <p:cTn id="134" dur="2500"/>
                                        <p:tgtEl>
                                          <p:spTgt spid="3">
                                            <p:txEl>
                                              <p:pRg st="12" end="12"/>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xit" presetSubtype="8" fill="hold" grpId="0" nodeType="clickEffect">
                                  <p:stCondLst>
                                    <p:cond delay="0"/>
                                  </p:stCondLst>
                                  <p:childTnLst>
                                    <p:animEffect transition="out" filter="wipe(left)">
                                      <p:cBhvr>
                                        <p:cTn id="138" dur="500"/>
                                        <p:tgtEl>
                                          <p:spTgt spid="27"/>
                                        </p:tgtEl>
                                      </p:cBhvr>
                                    </p:animEffect>
                                    <p:set>
                                      <p:cBhvr>
                                        <p:cTn id="139" dur="1" fill="hold">
                                          <p:stCondLst>
                                            <p:cond delay="499"/>
                                          </p:stCondLst>
                                        </p:cTn>
                                        <p:tgtEl>
                                          <p:spTgt spid="27"/>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22" presetClass="exit" presetSubtype="8" fill="hold" grpId="0" nodeType="clickEffect">
                                  <p:stCondLst>
                                    <p:cond delay="0"/>
                                  </p:stCondLst>
                                  <p:childTnLst>
                                    <p:animEffect transition="out" filter="wipe(left)">
                                      <p:cBhvr>
                                        <p:cTn id="143" dur="500"/>
                                        <p:tgtEl>
                                          <p:spTgt spid="24"/>
                                        </p:tgtEl>
                                      </p:cBhvr>
                                    </p:animEffect>
                                    <p:set>
                                      <p:cBhvr>
                                        <p:cTn id="144"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animBg="1"/>
      <p:bldP spid="16" grpId="0" animBg="1"/>
      <p:bldP spid="19" grpId="0"/>
      <p:bldP spid="9" grpId="0" animBg="1"/>
      <p:bldP spid="17" grpId="0" animBg="1"/>
      <p:bldP spid="18" grpId="0" animBg="1"/>
      <p:bldP spid="22" grpId="0"/>
      <p:bldP spid="23" grpId="0" animBg="1"/>
      <p:bldP spid="24" grpId="0" animBg="1"/>
      <p:bldP spid="26" grpId="0" animBg="1"/>
      <p:bldP spid="27" grpId="0" animBg="1"/>
      <p:bldP spid="29" grpId="0" animBg="1"/>
      <p:bldP spid="30" grpId="0" animBg="1"/>
      <p:bldP spid="3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40BF-6A0B-1A47-8718-085354CF6163}"/>
              </a:ext>
            </a:extLst>
          </p:cNvPr>
          <p:cNvSpPr>
            <a:spLocks noGrp="1"/>
          </p:cNvSpPr>
          <p:nvPr>
            <p:ph type="title"/>
          </p:nvPr>
        </p:nvSpPr>
        <p:spPr/>
        <p:txBody>
          <a:bodyPr/>
          <a:lstStyle/>
          <a:p>
            <a:r>
              <a:rPr lang="en-US" b="1" dirty="0">
                <a:solidFill>
                  <a:srgbClr val="006C31"/>
                </a:solidFill>
              </a:rPr>
              <a:t>Homework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BF97C5-916D-B54C-BBCE-DD883D62E023}"/>
                  </a:ext>
                </a:extLst>
              </p:cNvPr>
              <p:cNvSpPr>
                <a:spLocks noGrp="1"/>
              </p:cNvSpPr>
              <p:nvPr>
                <p:ph idx="1"/>
              </p:nvPr>
            </p:nvSpPr>
            <p:spPr>
              <a:xfrm>
                <a:off x="76200" y="1600200"/>
                <a:ext cx="8915400" cy="4525963"/>
              </a:xfrm>
            </p:spPr>
            <p:txBody>
              <a:bodyPr/>
              <a:lstStyle/>
              <a:p>
                <a:endParaRPr lang="en-US" sz="2400" dirty="0"/>
              </a:p>
              <a:p>
                <a:pPr marL="0" indent="0">
                  <a:buNone/>
                </a:pPr>
                <a:endParaRPr lang="en-US" sz="2400" dirty="0"/>
              </a:p>
              <a:p>
                <a:pPr marL="0" indent="0">
                  <a:buNone/>
                </a:pPr>
                <a:endParaRPr lang="en-US" sz="2400" dirty="0"/>
              </a:p>
              <a:p>
                <a:pPr marL="457200" indent="-457200">
                  <a:buFont typeface="+mj-lt"/>
                  <a:buAutoNum type="arabicPeriod"/>
                </a:pPr>
                <a:endParaRPr lang="en-US" sz="2400" dirty="0"/>
              </a:p>
              <a:p>
                <a:pPr marL="457200" indent="-457200">
                  <a:buFont typeface="+mj-lt"/>
                  <a:buAutoNum type="arabicPeriod"/>
                </a:pPr>
                <a:r>
                  <a:rPr lang="en-US" sz="2400" dirty="0"/>
                  <a:t>Try to design an </a:t>
                </a:r>
                <a:r>
                  <a:rPr lang="en-US" sz="2400" b="1" i="1" dirty="0"/>
                  <a:t>O</a:t>
                </a:r>
                <a:r>
                  <a:rPr lang="en-US" sz="2400" dirty="0"/>
                  <a:t>(</a:t>
                </a:r>
                <a14:m>
                  <m:oMath xmlns:m="http://schemas.openxmlformats.org/officeDocument/2006/math">
                    <m:r>
                      <a:rPr lang="en-US" sz="2400" i="1">
                        <a:solidFill>
                          <a:srgbClr val="0070C0"/>
                        </a:solidFill>
                        <a:latin typeface="Cambria Math"/>
                      </a:rPr>
                      <m:t>𝑛</m:t>
                    </m:r>
                  </m:oMath>
                </a14:m>
                <a:r>
                  <a:rPr lang="en-US" sz="2400" dirty="0"/>
                  <a:t> </a:t>
                </a:r>
                <a14:m>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a:rPr>
                          <m:t>log</m:t>
                        </m:r>
                      </m:fName>
                      <m:e>
                        <m:r>
                          <a:rPr lang="en-US" sz="2400" i="1">
                            <a:solidFill>
                              <a:srgbClr val="0070C0"/>
                            </a:solidFill>
                            <a:latin typeface="Cambria Math"/>
                          </a:rPr>
                          <m:t>𝑛</m:t>
                        </m:r>
                      </m:e>
                    </m:func>
                  </m:oMath>
                </a14:m>
                <a:r>
                  <a:rPr lang="en-US" sz="2400" dirty="0">
                    <a:sym typeface="Wingdings" pitchFamily="2" charset="2"/>
                  </a:rPr>
                  <a:t>)</a:t>
                </a:r>
                <a:r>
                  <a:rPr lang="en-US" sz="2400" dirty="0"/>
                  <a:t> algorithm to compute the convex hull.</a:t>
                </a:r>
              </a:p>
            </p:txBody>
          </p:sp>
        </mc:Choice>
        <mc:Fallback xmlns="">
          <p:sp>
            <p:nvSpPr>
              <p:cNvPr id="3" name="Content Placeholder 2">
                <a:extLst>
                  <a:ext uri="{FF2B5EF4-FFF2-40B4-BE49-F238E27FC236}">
                    <a16:creationId xmlns:a16="http://schemas.microsoft.com/office/drawing/2014/main" id="{6CBF97C5-916D-B54C-BBCE-DD883D62E023}"/>
                  </a:ext>
                </a:extLst>
              </p:cNvPr>
              <p:cNvSpPr>
                <a:spLocks noGrp="1" noRot="1" noChangeAspect="1" noMove="1" noResize="1" noEditPoints="1" noAdjustHandles="1" noChangeArrowheads="1" noChangeShapeType="1" noTextEdit="1"/>
              </p:cNvSpPr>
              <p:nvPr>
                <p:ph idx="1"/>
              </p:nvPr>
            </p:nvSpPr>
            <p:spPr>
              <a:xfrm>
                <a:off x="76200" y="1600200"/>
                <a:ext cx="8915400" cy="4525963"/>
              </a:xfrm>
              <a:blipFill>
                <a:blip r:embed="rId2"/>
                <a:stretch>
                  <a:fillRect l="-1094"/>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54258856-2A32-BA46-A7C3-602187ED9D7D}"/>
              </a:ext>
            </a:extLst>
          </p:cNvPr>
          <p:cNvSpPr>
            <a:spLocks noGrp="1"/>
          </p:cNvSpPr>
          <p:nvPr>
            <p:ph type="sldNum" sz="quarter" idx="12"/>
          </p:nvPr>
        </p:nvSpPr>
        <p:spPr/>
        <p:txBody>
          <a:bodyPr/>
          <a:lstStyle/>
          <a:p>
            <a:pPr>
              <a:defRPr/>
            </a:pPr>
            <a:fld id="{147D3F34-CCFE-4664-990B-25D48250FF76}" type="slidenum">
              <a:rPr lang="en-US" smtClean="0"/>
              <a:pPr>
                <a:defRPr/>
              </a:pPr>
              <a:t>46</a:t>
            </a:fld>
            <a:endParaRPr lang="en-US"/>
          </a:p>
        </p:txBody>
      </p:sp>
    </p:spTree>
    <p:extLst>
      <p:ext uri="{BB962C8B-B14F-4D97-AF65-F5344CB8AC3E}">
        <p14:creationId xmlns:p14="http://schemas.microsoft.com/office/powerpoint/2010/main" val="26720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wipe(left)">
                                      <p:cBhvr>
                                        <p:cTn id="14" dur="1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A</a:t>
            </a:r>
            <a:r>
              <a:rPr lang="en-US" sz="3600" b="1" dirty="0">
                <a:solidFill>
                  <a:srgbClr val="006C31"/>
                </a:solidFill>
              </a:rPr>
              <a:t> Software Industry</a:t>
            </a:r>
            <a:r>
              <a:rPr lang="en-US" sz="3600" b="1" dirty="0"/>
              <a:t>’s</a:t>
            </a:r>
            <a:r>
              <a:rPr lang="en-US" sz="3600" b="1" dirty="0">
                <a:solidFill>
                  <a:srgbClr val="006C31"/>
                </a:solidFill>
              </a:rPr>
              <a:t> </a:t>
            </a:r>
            <a:r>
              <a:rPr lang="en-US" sz="3600" b="1" dirty="0"/>
              <a:t>algorithm</a:t>
            </a:r>
            <a:br>
              <a:rPr lang="en-US" sz="3600" b="1" dirty="0"/>
            </a:br>
            <a:endParaRPr lang="en-US" sz="3600" b="1" dirty="0"/>
          </a:p>
        </p:txBody>
      </p:sp>
      <p:graphicFrame>
        <p:nvGraphicFramePr>
          <p:cNvPr id="104" name="Content Placeholder 103"/>
          <p:cNvGraphicFramePr>
            <a:graphicFrameLocks noGrp="1"/>
          </p:cNvGraphicFramePr>
          <p:nvPr>
            <p:ph idx="1"/>
          </p:nvPr>
        </p:nvGraphicFramePr>
        <p:xfrm>
          <a:off x="2133600" y="6242957"/>
          <a:ext cx="2338294" cy="376238"/>
        </p:xfrm>
        <a:graphic>
          <a:graphicData uri="http://schemas.openxmlformats.org/drawingml/2006/table">
            <a:tbl>
              <a:tblPr firstRow="1" bandRow="1">
                <a:tableStyleId>{ED083AE6-46FA-4A59-8FB0-9F97EB10719F}</a:tableStyleId>
              </a:tblPr>
              <a:tblGrid>
                <a:gridCol w="334042">
                  <a:extLst>
                    <a:ext uri="{9D8B030D-6E8A-4147-A177-3AD203B41FA5}">
                      <a16:colId xmlns:a16="http://schemas.microsoft.com/office/drawing/2014/main" val="20000"/>
                    </a:ext>
                  </a:extLst>
                </a:gridCol>
                <a:gridCol w="334042">
                  <a:extLst>
                    <a:ext uri="{9D8B030D-6E8A-4147-A177-3AD203B41FA5}">
                      <a16:colId xmlns:a16="http://schemas.microsoft.com/office/drawing/2014/main" val="20001"/>
                    </a:ext>
                  </a:extLst>
                </a:gridCol>
                <a:gridCol w="334042">
                  <a:extLst>
                    <a:ext uri="{9D8B030D-6E8A-4147-A177-3AD203B41FA5}">
                      <a16:colId xmlns:a16="http://schemas.microsoft.com/office/drawing/2014/main" val="20002"/>
                    </a:ext>
                  </a:extLst>
                </a:gridCol>
                <a:gridCol w="334042">
                  <a:extLst>
                    <a:ext uri="{9D8B030D-6E8A-4147-A177-3AD203B41FA5}">
                      <a16:colId xmlns:a16="http://schemas.microsoft.com/office/drawing/2014/main" val="20003"/>
                    </a:ext>
                  </a:extLst>
                </a:gridCol>
                <a:gridCol w="334042">
                  <a:extLst>
                    <a:ext uri="{9D8B030D-6E8A-4147-A177-3AD203B41FA5}">
                      <a16:colId xmlns:a16="http://schemas.microsoft.com/office/drawing/2014/main" val="20004"/>
                    </a:ext>
                  </a:extLst>
                </a:gridCol>
                <a:gridCol w="334042">
                  <a:extLst>
                    <a:ext uri="{9D8B030D-6E8A-4147-A177-3AD203B41FA5}">
                      <a16:colId xmlns:a16="http://schemas.microsoft.com/office/drawing/2014/main" val="20005"/>
                    </a:ext>
                  </a:extLst>
                </a:gridCol>
                <a:gridCol w="334042">
                  <a:extLst>
                    <a:ext uri="{9D8B030D-6E8A-4147-A177-3AD203B41FA5}">
                      <a16:colId xmlns:a16="http://schemas.microsoft.com/office/drawing/2014/main" val="20006"/>
                    </a:ext>
                  </a:extLst>
                </a:gridCol>
              </a:tblGrid>
              <a:tr h="376238">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a:t>
            </a:fld>
            <a:endParaRPr lang="en-US"/>
          </a:p>
        </p:txBody>
      </p:sp>
      <p:graphicFrame>
        <p:nvGraphicFramePr>
          <p:cNvPr id="5" name="Table 4"/>
          <p:cNvGraphicFramePr>
            <a:graphicFrameLocks noGrp="1"/>
          </p:cNvGraphicFramePr>
          <p:nvPr/>
        </p:nvGraphicFramePr>
        <p:xfrm>
          <a:off x="2057400" y="1783080"/>
          <a:ext cx="914400" cy="4389120"/>
        </p:xfrm>
        <a:graphic>
          <a:graphicData uri="http://schemas.openxmlformats.org/drawingml/2006/table">
            <a:tbl>
              <a:tblPr firstRow="1" bandRow="1">
                <a:tableStyleId>{C4B1156A-380E-4F78-BDF5-A606A8083BF9}</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27292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272920">
                <a:tc>
                  <a:txBody>
                    <a:bodyPr/>
                    <a:lstStyle/>
                    <a:p>
                      <a:endParaRPr lang="en-US" dirty="0"/>
                    </a:p>
                  </a:txBody>
                  <a:tcPr/>
                </a:tc>
                <a:tc>
                  <a:txBody>
                    <a:bodyPr/>
                    <a:lstStyle/>
                    <a:p>
                      <a:endParaRPr lang="en-US"/>
                    </a:p>
                  </a:txBody>
                  <a:tcPr/>
                </a:tc>
                <a:extLst>
                  <a:ext uri="{0D108BD9-81ED-4DB2-BD59-A6C34878D82A}">
                    <a16:rowId xmlns:a16="http://schemas.microsoft.com/office/drawing/2014/main" val="10001"/>
                  </a:ext>
                </a:extLst>
              </a:tr>
              <a:tr h="272920">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272920">
                <a:tc>
                  <a:txBody>
                    <a:bodyPr/>
                    <a:lstStyle/>
                    <a:p>
                      <a:endParaRPr lang="en-US" dirty="0"/>
                    </a:p>
                  </a:txBody>
                  <a:tcPr/>
                </a:tc>
                <a:tc>
                  <a:txBody>
                    <a:bodyPr/>
                    <a:lstStyle/>
                    <a:p>
                      <a:endParaRPr lang="en-US"/>
                    </a:p>
                  </a:txBody>
                  <a:tcPr/>
                </a:tc>
                <a:extLst>
                  <a:ext uri="{0D108BD9-81ED-4DB2-BD59-A6C34878D82A}">
                    <a16:rowId xmlns:a16="http://schemas.microsoft.com/office/drawing/2014/main" val="10003"/>
                  </a:ext>
                </a:extLst>
              </a:tr>
              <a:tr h="272920">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272920">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272920">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r h="272920">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r h="272920">
                <a:tc>
                  <a:txBody>
                    <a:bodyPr/>
                    <a:lstStyle/>
                    <a:p>
                      <a:endParaRPr lang="en-US"/>
                    </a:p>
                  </a:txBody>
                  <a:tcPr/>
                </a:tc>
                <a:tc>
                  <a:txBody>
                    <a:bodyPr/>
                    <a:lstStyle/>
                    <a:p>
                      <a:endParaRPr lang="en-US" dirty="0"/>
                    </a:p>
                  </a:txBody>
                  <a:tcPr/>
                </a:tc>
                <a:extLst>
                  <a:ext uri="{0D108BD9-81ED-4DB2-BD59-A6C34878D82A}">
                    <a16:rowId xmlns:a16="http://schemas.microsoft.com/office/drawing/2014/main" val="10008"/>
                  </a:ext>
                </a:extLst>
              </a:tr>
              <a:tr h="272920">
                <a:tc>
                  <a:txBody>
                    <a:bodyPr/>
                    <a:lstStyle/>
                    <a:p>
                      <a:endParaRPr lang="en-US"/>
                    </a:p>
                  </a:txBody>
                  <a:tcPr/>
                </a:tc>
                <a:tc>
                  <a:txBody>
                    <a:bodyPr/>
                    <a:lstStyle/>
                    <a:p>
                      <a:endParaRPr lang="en-US" dirty="0"/>
                    </a:p>
                  </a:txBody>
                  <a:tcPr/>
                </a:tc>
                <a:extLst>
                  <a:ext uri="{0D108BD9-81ED-4DB2-BD59-A6C34878D82A}">
                    <a16:rowId xmlns:a16="http://schemas.microsoft.com/office/drawing/2014/main" val="10009"/>
                  </a:ext>
                </a:extLst>
              </a:tr>
              <a:tr h="272920">
                <a:tc>
                  <a:txBody>
                    <a:bodyPr/>
                    <a:lstStyle/>
                    <a:p>
                      <a:endParaRPr lang="en-US"/>
                    </a:p>
                  </a:txBody>
                  <a:tcPr/>
                </a:tc>
                <a:tc>
                  <a:txBody>
                    <a:bodyPr/>
                    <a:lstStyle/>
                    <a:p>
                      <a:endParaRPr lang="en-US" dirty="0"/>
                    </a:p>
                  </a:txBody>
                  <a:tcPr/>
                </a:tc>
                <a:extLst>
                  <a:ext uri="{0D108BD9-81ED-4DB2-BD59-A6C34878D82A}">
                    <a16:rowId xmlns:a16="http://schemas.microsoft.com/office/drawing/2014/main" val="10010"/>
                  </a:ext>
                </a:extLst>
              </a:tr>
              <a:tr h="272920">
                <a:tc>
                  <a:txBody>
                    <a:bodyPr/>
                    <a:lstStyle/>
                    <a:p>
                      <a:endParaRPr lang="en-US"/>
                    </a:p>
                  </a:txBody>
                  <a:tcPr/>
                </a:tc>
                <a:tc>
                  <a:txBody>
                    <a:bodyPr/>
                    <a:lstStyle/>
                    <a:p>
                      <a:endParaRPr lang="en-US" dirty="0"/>
                    </a:p>
                  </a:txBody>
                  <a:tcPr/>
                </a:tc>
                <a:extLst>
                  <a:ext uri="{0D108BD9-81ED-4DB2-BD59-A6C34878D82A}">
                    <a16:rowId xmlns:a16="http://schemas.microsoft.com/office/drawing/2014/main" val="10011"/>
                  </a:ext>
                </a:extLst>
              </a:tr>
            </a:tbl>
          </a:graphicData>
        </a:graphic>
      </p:graphicFrame>
      <p:graphicFrame>
        <p:nvGraphicFramePr>
          <p:cNvPr id="6" name="Table 5"/>
          <p:cNvGraphicFramePr>
            <a:graphicFrameLocks noGrp="1"/>
          </p:cNvGraphicFramePr>
          <p:nvPr/>
        </p:nvGraphicFramePr>
        <p:xfrm>
          <a:off x="5569836" y="1752600"/>
          <a:ext cx="914400" cy="4389120"/>
        </p:xfrm>
        <a:graphic>
          <a:graphicData uri="http://schemas.openxmlformats.org/drawingml/2006/table">
            <a:tbl>
              <a:tblPr firstRow="1" bandRow="1">
                <a:tableStyleId>{C4B1156A-380E-4F78-BDF5-A606A8083BF9}</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65579">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65579">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65579">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65579">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65579">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65579">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65579">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r h="365579">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r h="365579">
                <a:tc>
                  <a:txBody>
                    <a:bodyPr/>
                    <a:lstStyle/>
                    <a:p>
                      <a:endParaRPr lang="en-US"/>
                    </a:p>
                  </a:txBody>
                  <a:tcPr/>
                </a:tc>
                <a:tc>
                  <a:txBody>
                    <a:bodyPr/>
                    <a:lstStyle/>
                    <a:p>
                      <a:endParaRPr lang="en-US" dirty="0"/>
                    </a:p>
                  </a:txBody>
                  <a:tcPr/>
                </a:tc>
                <a:extLst>
                  <a:ext uri="{0D108BD9-81ED-4DB2-BD59-A6C34878D82A}">
                    <a16:rowId xmlns:a16="http://schemas.microsoft.com/office/drawing/2014/main" val="10008"/>
                  </a:ext>
                </a:extLst>
              </a:tr>
              <a:tr h="365579">
                <a:tc>
                  <a:txBody>
                    <a:bodyPr/>
                    <a:lstStyle/>
                    <a:p>
                      <a:endParaRPr lang="en-US"/>
                    </a:p>
                  </a:txBody>
                  <a:tcPr/>
                </a:tc>
                <a:tc>
                  <a:txBody>
                    <a:bodyPr/>
                    <a:lstStyle/>
                    <a:p>
                      <a:endParaRPr lang="en-US" dirty="0"/>
                    </a:p>
                  </a:txBody>
                  <a:tcPr/>
                </a:tc>
                <a:extLst>
                  <a:ext uri="{0D108BD9-81ED-4DB2-BD59-A6C34878D82A}">
                    <a16:rowId xmlns:a16="http://schemas.microsoft.com/office/drawing/2014/main" val="10009"/>
                  </a:ext>
                </a:extLst>
              </a:tr>
              <a:tr h="365579">
                <a:tc>
                  <a:txBody>
                    <a:bodyPr/>
                    <a:lstStyle/>
                    <a:p>
                      <a:endParaRPr lang="en-US"/>
                    </a:p>
                  </a:txBody>
                  <a:tcPr/>
                </a:tc>
                <a:tc>
                  <a:txBody>
                    <a:bodyPr/>
                    <a:lstStyle/>
                    <a:p>
                      <a:endParaRPr lang="en-US" dirty="0"/>
                    </a:p>
                  </a:txBody>
                  <a:tcPr/>
                </a:tc>
                <a:extLst>
                  <a:ext uri="{0D108BD9-81ED-4DB2-BD59-A6C34878D82A}">
                    <a16:rowId xmlns:a16="http://schemas.microsoft.com/office/drawing/2014/main" val="10010"/>
                  </a:ext>
                </a:extLst>
              </a:tr>
              <a:tr h="365579">
                <a:tc>
                  <a:txBody>
                    <a:bodyPr/>
                    <a:lstStyle/>
                    <a:p>
                      <a:endParaRPr lang="en-US"/>
                    </a:p>
                  </a:txBody>
                  <a:tcPr/>
                </a:tc>
                <a:tc>
                  <a:txBody>
                    <a:bodyPr/>
                    <a:lstStyle/>
                    <a:p>
                      <a:endParaRPr lang="en-US" dirty="0"/>
                    </a:p>
                  </a:txBody>
                  <a:tcPr/>
                </a:tc>
                <a:extLst>
                  <a:ext uri="{0D108BD9-81ED-4DB2-BD59-A6C34878D82A}">
                    <a16:rowId xmlns:a16="http://schemas.microsoft.com/office/drawing/2014/main" val="10011"/>
                  </a:ext>
                </a:extLst>
              </a:tr>
            </a:tbl>
          </a:graphicData>
        </a:graphic>
      </p:graphicFrame>
      <p:sp>
        <p:nvSpPr>
          <p:cNvPr id="7" name="TextBox 6"/>
          <p:cNvSpPr txBox="1"/>
          <p:nvPr/>
        </p:nvSpPr>
        <p:spPr>
          <a:xfrm>
            <a:off x="2059689" y="1260157"/>
            <a:ext cx="912111" cy="492443"/>
          </a:xfrm>
          <a:prstGeom prst="rect">
            <a:avLst/>
          </a:prstGeom>
          <a:solidFill>
            <a:schemeClr val="tx2">
              <a:lumMod val="20000"/>
              <a:lumOff val="80000"/>
            </a:schemeClr>
          </a:solidFill>
          <a:ln>
            <a:solidFill>
              <a:srgbClr val="002060"/>
            </a:solidFill>
          </a:ln>
        </p:spPr>
        <p:txBody>
          <a:bodyPr wrap="square" rtlCol="0">
            <a:spAutoFit/>
          </a:bodyPr>
          <a:lstStyle/>
          <a:p>
            <a:pPr algn="ctr"/>
            <a:r>
              <a:rPr lang="en-US" sz="1200" dirty="0">
                <a:solidFill>
                  <a:srgbClr val="7030A0"/>
                </a:solidFill>
              </a:rPr>
              <a:t>Allocation</a:t>
            </a:r>
          </a:p>
          <a:p>
            <a:pPr algn="ctr"/>
            <a:r>
              <a:rPr lang="en-US" sz="1400" b="1" dirty="0">
                <a:solidFill>
                  <a:srgbClr val="C00000"/>
                </a:solidFill>
              </a:rPr>
              <a:t>IITs</a:t>
            </a:r>
          </a:p>
        </p:txBody>
      </p:sp>
      <p:sp>
        <p:nvSpPr>
          <p:cNvPr id="8" name="TextBox 7"/>
          <p:cNvSpPr txBox="1"/>
          <p:nvPr/>
        </p:nvSpPr>
        <p:spPr>
          <a:xfrm>
            <a:off x="5572125" y="1260157"/>
            <a:ext cx="912111" cy="492443"/>
          </a:xfrm>
          <a:prstGeom prst="rect">
            <a:avLst/>
          </a:prstGeom>
          <a:solidFill>
            <a:schemeClr val="tx2">
              <a:lumMod val="20000"/>
              <a:lumOff val="80000"/>
            </a:schemeClr>
          </a:solidFill>
          <a:ln>
            <a:solidFill>
              <a:srgbClr val="002060"/>
            </a:solidFill>
          </a:ln>
        </p:spPr>
        <p:txBody>
          <a:bodyPr wrap="square" rtlCol="0">
            <a:spAutoFit/>
          </a:bodyPr>
          <a:lstStyle/>
          <a:p>
            <a:pPr algn="ctr"/>
            <a:r>
              <a:rPr lang="en-US" sz="1200" dirty="0">
                <a:solidFill>
                  <a:srgbClr val="7030A0"/>
                </a:solidFill>
              </a:rPr>
              <a:t>Allocation</a:t>
            </a:r>
          </a:p>
          <a:p>
            <a:pPr algn="ctr"/>
            <a:r>
              <a:rPr lang="en-US" sz="1400" b="1" dirty="0">
                <a:solidFill>
                  <a:srgbClr val="0070C0"/>
                </a:solidFill>
              </a:rPr>
              <a:t>NITs</a:t>
            </a:r>
          </a:p>
        </p:txBody>
      </p:sp>
      <mc:AlternateContent xmlns:mc="http://schemas.openxmlformats.org/markup-compatibility/2006" xmlns:a14="http://schemas.microsoft.com/office/drawing/2010/main">
        <mc:Choice Requires="a14">
          <p:sp>
            <p:nvSpPr>
              <p:cNvPr id="13" name="TextBox 12"/>
              <p:cNvSpPr txBox="1"/>
              <p:nvPr/>
            </p:nvSpPr>
            <p:spPr>
              <a:xfrm>
                <a:off x="1981200" y="4278868"/>
                <a:ext cx="606256" cy="369332"/>
              </a:xfrm>
              <a:prstGeom prst="rect">
                <a:avLst/>
              </a:prstGeom>
              <a:noFill/>
            </p:spPr>
            <p:txBody>
              <a:bodyPr wrap="none" rtlCol="0">
                <a:spAutoFit/>
              </a:bodyPr>
              <a:lstStyle/>
              <a:p>
                <a14:m>
                  <m:oMath xmlns:m="http://schemas.openxmlformats.org/officeDocument/2006/math">
                    <m:r>
                      <a:rPr lang="en-US" b="1" i="1" smtClean="0">
                        <a:solidFill>
                          <a:srgbClr val="006C31"/>
                        </a:solidFill>
                        <a:latin typeface="Cambria Math"/>
                      </a:rPr>
                      <m:t>𝒑</m:t>
                    </m:r>
                  </m:oMath>
                </a14:m>
                <a:r>
                  <a:rPr lang="en-US" dirty="0">
                    <a:sym typeface="Wingdings" pitchFamily="2" charset="2"/>
                  </a:rPr>
                  <a:t> </a:t>
                </a:r>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1981200" y="4278868"/>
                <a:ext cx="606256" cy="369332"/>
              </a:xfrm>
              <a:prstGeom prst="rect">
                <a:avLst/>
              </a:prstGeom>
              <a:blipFill rotWithShape="1">
                <a:blip r:embed="rId2"/>
                <a:stretch>
                  <a:fillRect t="-9836" r="-17172" b="-24590"/>
                </a:stretch>
              </a:blipFill>
            </p:spPr>
            <p:txBody>
              <a:bodyPr/>
              <a:lstStyle/>
              <a:p>
                <a:r>
                  <a:rPr lang="en-US">
                    <a:noFill/>
                  </a:rPr>
                  <a:t> </a:t>
                </a:r>
              </a:p>
            </p:txBody>
          </p:sp>
        </mc:Fallback>
      </mc:AlternateContent>
      <p:grpSp>
        <p:nvGrpSpPr>
          <p:cNvPr id="9" name="Group 8"/>
          <p:cNvGrpSpPr/>
          <p:nvPr/>
        </p:nvGrpSpPr>
        <p:grpSpPr>
          <a:xfrm>
            <a:off x="2667000" y="1828800"/>
            <a:ext cx="152400" cy="4267200"/>
            <a:chOff x="2667000" y="1828800"/>
            <a:chExt cx="152400" cy="4267200"/>
          </a:xfrm>
          <a:solidFill>
            <a:schemeClr val="accent2">
              <a:lumMod val="40000"/>
              <a:lumOff val="60000"/>
            </a:schemeClr>
          </a:solidFill>
        </p:grpSpPr>
        <p:grpSp>
          <p:nvGrpSpPr>
            <p:cNvPr id="25" name="Group 24"/>
            <p:cNvGrpSpPr/>
            <p:nvPr/>
          </p:nvGrpSpPr>
          <p:grpSpPr>
            <a:xfrm>
              <a:off x="2667000" y="2166257"/>
              <a:ext cx="152400" cy="272143"/>
              <a:chOff x="2895600" y="2743200"/>
              <a:chExt cx="304800" cy="533400"/>
            </a:xfrm>
            <a:grpFill/>
          </p:grpSpPr>
          <p:sp>
            <p:nvSpPr>
              <p:cNvPr id="26" name="Oval 25"/>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2667000" y="2547257"/>
              <a:ext cx="152400" cy="272143"/>
              <a:chOff x="2895600" y="2743200"/>
              <a:chExt cx="304800" cy="533400"/>
            </a:xfrm>
            <a:grpFill/>
          </p:grpSpPr>
          <p:sp>
            <p:nvSpPr>
              <p:cNvPr id="29" name="Oval 28"/>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2667000" y="2928257"/>
              <a:ext cx="152400" cy="272143"/>
              <a:chOff x="2895600" y="2743200"/>
              <a:chExt cx="304800" cy="533400"/>
            </a:xfrm>
            <a:grpFill/>
          </p:grpSpPr>
          <p:sp>
            <p:nvSpPr>
              <p:cNvPr id="32" name="Oval 31"/>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2667000" y="3276600"/>
              <a:ext cx="152400" cy="272143"/>
              <a:chOff x="2895600" y="2743200"/>
              <a:chExt cx="304800" cy="533400"/>
            </a:xfrm>
            <a:grpFill/>
          </p:grpSpPr>
          <p:sp>
            <p:nvSpPr>
              <p:cNvPr id="35" name="Oval 34"/>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2667000" y="3614057"/>
              <a:ext cx="152400" cy="272143"/>
              <a:chOff x="2895600" y="2743200"/>
              <a:chExt cx="304800" cy="533400"/>
            </a:xfrm>
            <a:grpFill/>
          </p:grpSpPr>
          <p:sp>
            <p:nvSpPr>
              <p:cNvPr id="38" name="Oval 37"/>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2667000" y="3995057"/>
              <a:ext cx="152400" cy="272143"/>
              <a:chOff x="2895600" y="2743200"/>
              <a:chExt cx="304800" cy="533400"/>
            </a:xfrm>
            <a:grpFill/>
          </p:grpSpPr>
          <p:sp>
            <p:nvSpPr>
              <p:cNvPr id="41" name="Oval 40"/>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2667000" y="4724400"/>
              <a:ext cx="152400" cy="272143"/>
              <a:chOff x="2895600" y="2743200"/>
              <a:chExt cx="304800" cy="533400"/>
            </a:xfrm>
            <a:grpFill/>
          </p:grpSpPr>
          <p:sp>
            <p:nvSpPr>
              <p:cNvPr id="44" name="Oval 43"/>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2667000" y="5105400"/>
              <a:ext cx="152400" cy="272143"/>
              <a:chOff x="2895600" y="2743200"/>
              <a:chExt cx="304800" cy="533400"/>
            </a:xfrm>
            <a:grpFill/>
          </p:grpSpPr>
          <p:sp>
            <p:nvSpPr>
              <p:cNvPr id="47" name="Oval 46"/>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2667000" y="5486400"/>
              <a:ext cx="152400" cy="272143"/>
              <a:chOff x="2895600" y="2743200"/>
              <a:chExt cx="304800" cy="533400"/>
            </a:xfrm>
            <a:grpFill/>
          </p:grpSpPr>
          <p:sp>
            <p:nvSpPr>
              <p:cNvPr id="50" name="Oval 49"/>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2667000" y="5823857"/>
              <a:ext cx="152400" cy="272143"/>
              <a:chOff x="2895600" y="2743200"/>
              <a:chExt cx="304800" cy="533400"/>
            </a:xfrm>
            <a:grpFill/>
          </p:grpSpPr>
          <p:sp>
            <p:nvSpPr>
              <p:cNvPr id="53" name="Oval 52"/>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2667000" y="1828800"/>
              <a:ext cx="152400" cy="272143"/>
              <a:chOff x="2895600" y="2743200"/>
              <a:chExt cx="304800" cy="533400"/>
            </a:xfrm>
            <a:grpFill/>
          </p:grpSpPr>
          <p:sp>
            <p:nvSpPr>
              <p:cNvPr id="92" name="Oval 91"/>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2667000" y="4376057"/>
              <a:ext cx="152400" cy="272143"/>
              <a:chOff x="2895600" y="2743200"/>
              <a:chExt cx="304800" cy="533400"/>
            </a:xfrm>
            <a:grpFill/>
          </p:grpSpPr>
          <p:sp>
            <p:nvSpPr>
              <p:cNvPr id="95" name="Oval 94"/>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 name="Group 18"/>
          <p:cNvGrpSpPr/>
          <p:nvPr/>
        </p:nvGrpSpPr>
        <p:grpSpPr>
          <a:xfrm>
            <a:off x="2667000" y="4376057"/>
            <a:ext cx="152400" cy="272143"/>
            <a:chOff x="2895600" y="2743200"/>
            <a:chExt cx="304800" cy="533400"/>
          </a:xfrm>
          <a:solidFill>
            <a:srgbClr val="0070C0"/>
          </a:solidFill>
        </p:grpSpPr>
        <p:sp>
          <p:nvSpPr>
            <p:cNvPr id="20" name="Oval 19"/>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172200" y="1828800"/>
            <a:ext cx="159636" cy="4267200"/>
            <a:chOff x="6172200" y="1828800"/>
            <a:chExt cx="159636" cy="4267200"/>
          </a:xfrm>
        </p:grpSpPr>
        <p:grpSp>
          <p:nvGrpSpPr>
            <p:cNvPr id="55" name="Group 54"/>
            <p:cNvGrpSpPr/>
            <p:nvPr/>
          </p:nvGrpSpPr>
          <p:grpSpPr>
            <a:xfrm>
              <a:off x="6179436" y="1828800"/>
              <a:ext cx="152400" cy="272143"/>
              <a:chOff x="2895600" y="2743200"/>
              <a:chExt cx="304800" cy="533400"/>
            </a:xfrm>
            <a:solidFill>
              <a:schemeClr val="tx2">
                <a:lumMod val="20000"/>
                <a:lumOff val="80000"/>
              </a:schemeClr>
            </a:solidFill>
          </p:grpSpPr>
          <p:sp>
            <p:nvSpPr>
              <p:cNvPr id="56" name="Oval 55"/>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6179436" y="2166257"/>
              <a:ext cx="152400" cy="272143"/>
              <a:chOff x="2895600" y="2743200"/>
              <a:chExt cx="304800" cy="533400"/>
            </a:xfrm>
            <a:solidFill>
              <a:schemeClr val="accent1">
                <a:lumMod val="40000"/>
                <a:lumOff val="60000"/>
              </a:schemeClr>
            </a:solidFill>
          </p:grpSpPr>
          <p:sp>
            <p:nvSpPr>
              <p:cNvPr id="59" name="Oval 58"/>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a:off x="6179436" y="2547257"/>
              <a:ext cx="152400" cy="272143"/>
              <a:chOff x="2895600" y="2743200"/>
              <a:chExt cx="304800" cy="533400"/>
            </a:xfrm>
            <a:solidFill>
              <a:schemeClr val="tx2">
                <a:lumMod val="20000"/>
                <a:lumOff val="80000"/>
              </a:schemeClr>
            </a:solidFill>
          </p:grpSpPr>
          <p:sp>
            <p:nvSpPr>
              <p:cNvPr id="62" name="Oval 61"/>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6179436" y="3276600"/>
              <a:ext cx="152400" cy="272143"/>
              <a:chOff x="2895600" y="2743200"/>
              <a:chExt cx="304800" cy="533400"/>
            </a:xfrm>
            <a:solidFill>
              <a:schemeClr val="tx2">
                <a:lumMod val="20000"/>
                <a:lumOff val="80000"/>
              </a:schemeClr>
            </a:solidFill>
          </p:grpSpPr>
          <p:sp>
            <p:nvSpPr>
              <p:cNvPr id="68" name="Oval 67"/>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p:nvPr/>
          </p:nvGrpSpPr>
          <p:grpSpPr>
            <a:xfrm>
              <a:off x="6179436" y="3657600"/>
              <a:ext cx="152400" cy="272143"/>
              <a:chOff x="2895600" y="2743200"/>
              <a:chExt cx="304800" cy="533400"/>
            </a:xfrm>
            <a:solidFill>
              <a:schemeClr val="accent1">
                <a:lumMod val="40000"/>
                <a:lumOff val="60000"/>
              </a:schemeClr>
            </a:solidFill>
          </p:grpSpPr>
          <p:sp>
            <p:nvSpPr>
              <p:cNvPr id="71" name="Oval 70"/>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6179436" y="3995057"/>
              <a:ext cx="152400" cy="272143"/>
              <a:chOff x="2895600" y="2743200"/>
              <a:chExt cx="304800" cy="533400"/>
            </a:xfrm>
            <a:solidFill>
              <a:schemeClr val="tx2">
                <a:lumMod val="20000"/>
                <a:lumOff val="80000"/>
              </a:schemeClr>
            </a:solidFill>
          </p:grpSpPr>
          <p:sp>
            <p:nvSpPr>
              <p:cNvPr id="74" name="Oval 73"/>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6179436" y="4343400"/>
              <a:ext cx="152400" cy="272143"/>
              <a:chOff x="2895600" y="2743200"/>
              <a:chExt cx="304800" cy="533400"/>
            </a:xfrm>
            <a:solidFill>
              <a:schemeClr val="accent1">
                <a:lumMod val="40000"/>
                <a:lumOff val="60000"/>
              </a:schemeClr>
            </a:solidFill>
          </p:grpSpPr>
          <p:sp>
            <p:nvSpPr>
              <p:cNvPr id="77" name="Oval 76"/>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6179436" y="4724400"/>
              <a:ext cx="152400" cy="272143"/>
              <a:chOff x="2895600" y="2743200"/>
              <a:chExt cx="304800" cy="533400"/>
            </a:xfrm>
            <a:solidFill>
              <a:schemeClr val="tx2">
                <a:lumMod val="20000"/>
                <a:lumOff val="80000"/>
              </a:schemeClr>
            </a:solidFill>
          </p:grpSpPr>
          <p:sp>
            <p:nvSpPr>
              <p:cNvPr id="80" name="Oval 79"/>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6179436" y="5105400"/>
              <a:ext cx="152400" cy="272143"/>
              <a:chOff x="2895600" y="2743200"/>
              <a:chExt cx="304800" cy="533400"/>
            </a:xfrm>
            <a:solidFill>
              <a:schemeClr val="accent1">
                <a:lumMod val="40000"/>
                <a:lumOff val="60000"/>
              </a:schemeClr>
            </a:solidFill>
          </p:grpSpPr>
          <p:sp>
            <p:nvSpPr>
              <p:cNvPr id="83" name="Oval 82"/>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6179436" y="5486400"/>
              <a:ext cx="152400" cy="272143"/>
              <a:chOff x="2895600" y="2743200"/>
              <a:chExt cx="304800" cy="533400"/>
            </a:xfrm>
            <a:solidFill>
              <a:schemeClr val="tx2">
                <a:lumMod val="20000"/>
                <a:lumOff val="80000"/>
              </a:schemeClr>
            </a:solidFill>
          </p:grpSpPr>
          <p:sp>
            <p:nvSpPr>
              <p:cNvPr id="86" name="Oval 85"/>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6179436" y="5823857"/>
              <a:ext cx="152400" cy="272143"/>
              <a:chOff x="2895600" y="2743200"/>
              <a:chExt cx="304800" cy="533400"/>
            </a:xfrm>
            <a:solidFill>
              <a:schemeClr val="accent1">
                <a:lumMod val="40000"/>
                <a:lumOff val="60000"/>
              </a:schemeClr>
            </a:solidFill>
          </p:grpSpPr>
          <p:sp>
            <p:nvSpPr>
              <p:cNvPr id="102" name="Oval 101"/>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p:cNvGrpSpPr/>
            <p:nvPr/>
          </p:nvGrpSpPr>
          <p:grpSpPr>
            <a:xfrm>
              <a:off x="6172200" y="2895600"/>
              <a:ext cx="152400" cy="272143"/>
              <a:chOff x="2895600" y="2743200"/>
              <a:chExt cx="304800" cy="533400"/>
            </a:xfrm>
            <a:solidFill>
              <a:schemeClr val="accent1">
                <a:lumMod val="40000"/>
                <a:lumOff val="60000"/>
              </a:schemeClr>
            </a:solidFill>
          </p:grpSpPr>
          <p:sp>
            <p:nvSpPr>
              <p:cNvPr id="112" name="Oval 111"/>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ounded Rectangle 112"/>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8" name="Group 87"/>
          <p:cNvGrpSpPr/>
          <p:nvPr/>
        </p:nvGrpSpPr>
        <p:grpSpPr>
          <a:xfrm>
            <a:off x="6172200" y="2895600"/>
            <a:ext cx="152400" cy="272143"/>
            <a:chOff x="2895600" y="2743200"/>
            <a:chExt cx="304800" cy="533400"/>
          </a:xfrm>
          <a:solidFill>
            <a:srgbClr val="0070C0"/>
          </a:solidFill>
        </p:grpSpPr>
        <p:sp>
          <p:nvSpPr>
            <p:cNvPr id="89" name="Oval 88"/>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Group 113"/>
          <p:cNvGrpSpPr/>
          <p:nvPr/>
        </p:nvGrpSpPr>
        <p:grpSpPr>
          <a:xfrm>
            <a:off x="1828800" y="6339373"/>
            <a:ext cx="152400" cy="272143"/>
            <a:chOff x="2895600" y="2743200"/>
            <a:chExt cx="304800" cy="533400"/>
          </a:xfrm>
          <a:solidFill>
            <a:srgbClr val="0070C0"/>
          </a:solidFill>
        </p:grpSpPr>
        <p:sp>
          <p:nvSpPr>
            <p:cNvPr id="115" name="Oval 114"/>
            <p:cNvSpPr/>
            <p:nvPr/>
          </p:nvSpPr>
          <p:spPr>
            <a:xfrm>
              <a:off x="2933700" y="2743200"/>
              <a:ext cx="228600" cy="2286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2895600" y="2971800"/>
              <a:ext cx="304800" cy="304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3124200" y="6553200"/>
            <a:ext cx="2961901" cy="307777"/>
          </a:xfrm>
          <a:prstGeom prst="rect">
            <a:avLst/>
          </a:prstGeom>
          <a:noFill/>
        </p:spPr>
        <p:txBody>
          <a:bodyPr wrap="none" rtlCol="0">
            <a:spAutoFit/>
          </a:bodyPr>
          <a:lstStyle/>
          <a:p>
            <a:r>
              <a:rPr lang="en-US" sz="1400" dirty="0"/>
              <a:t>Combined choice list for </a:t>
            </a:r>
            <a:r>
              <a:rPr lang="en-US" sz="1400" b="1" dirty="0">
                <a:solidFill>
                  <a:srgbClr val="0070C0"/>
                </a:solidFill>
              </a:rPr>
              <a:t>NITs</a:t>
            </a:r>
            <a:r>
              <a:rPr lang="en-US" sz="1400" dirty="0"/>
              <a:t> and  </a:t>
            </a:r>
            <a:r>
              <a:rPr lang="en-US" sz="1400" b="1" dirty="0">
                <a:solidFill>
                  <a:srgbClr val="C00000"/>
                </a:solidFill>
              </a:rPr>
              <a:t>IITs</a:t>
            </a:r>
          </a:p>
        </p:txBody>
      </p:sp>
      <mc:AlternateContent xmlns:mc="http://schemas.openxmlformats.org/markup-compatibility/2006" xmlns:a14="http://schemas.microsoft.com/office/drawing/2010/main">
        <mc:Choice Requires="a14">
          <p:sp>
            <p:nvSpPr>
              <p:cNvPr id="136" name="TextBox 135"/>
              <p:cNvSpPr txBox="1"/>
              <p:nvPr/>
            </p:nvSpPr>
            <p:spPr>
              <a:xfrm>
                <a:off x="4114800" y="62359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6C31"/>
                          </a:solidFill>
                          <a:latin typeface="Cambria Math"/>
                        </a:rPr>
                        <m:t>𝒑</m:t>
                      </m:r>
                    </m:oMath>
                  </m:oMathPara>
                </a14:m>
                <a:endParaRPr lang="en-US" dirty="0"/>
              </a:p>
            </p:txBody>
          </p:sp>
        </mc:Choice>
        <mc:Fallback xmlns="">
          <p:sp>
            <p:nvSpPr>
              <p:cNvPr id="136" name="TextBox 135"/>
              <p:cNvSpPr txBox="1">
                <a:spLocks noRot="1" noChangeAspect="1" noMove="1" noResize="1" noEditPoints="1" noAdjustHandles="1" noChangeArrowheads="1" noChangeShapeType="1" noTextEdit="1"/>
              </p:cNvSpPr>
              <p:nvPr/>
            </p:nvSpPr>
            <p:spPr>
              <a:xfrm>
                <a:off x="4114800" y="6235968"/>
                <a:ext cx="380232" cy="369332"/>
              </a:xfrm>
              <a:prstGeom prst="rect">
                <a:avLst/>
              </a:prstGeom>
              <a:blipFill rotWithShape="1">
                <a:blip r:embed="rId3"/>
                <a:stretch>
                  <a:fillRect t="-8197" r="-20968" b="-24590"/>
                </a:stretch>
              </a:blipFill>
            </p:spPr>
            <p:txBody>
              <a:bodyPr/>
              <a:lstStyle/>
              <a:p>
                <a:r>
                  <a:rPr lang="en-US">
                    <a:noFill/>
                  </a:rPr>
                  <a:t> </a:t>
                </a:r>
              </a:p>
            </p:txBody>
          </p:sp>
        </mc:Fallback>
      </mc:AlternateContent>
      <p:sp>
        <p:nvSpPr>
          <p:cNvPr id="138" name="Right Brace 137"/>
          <p:cNvSpPr/>
          <p:nvPr/>
        </p:nvSpPr>
        <p:spPr>
          <a:xfrm rot="16200000">
            <a:off x="3121120" y="4952969"/>
            <a:ext cx="310959" cy="22860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7" name="TextBox 96"/>
              <p:cNvSpPr txBox="1"/>
              <p:nvPr/>
            </p:nvSpPr>
            <p:spPr>
              <a:xfrm>
                <a:off x="5569150" y="2819400"/>
                <a:ext cx="603050" cy="369332"/>
              </a:xfrm>
              <a:prstGeom prst="rect">
                <a:avLst/>
              </a:prstGeom>
              <a:noFill/>
            </p:spPr>
            <p:txBody>
              <a:bodyPr wrap="none" rtlCol="0">
                <a:spAutoFit/>
              </a:bodyPr>
              <a:lstStyle/>
              <a:p>
                <a14:m>
                  <m:oMath xmlns:m="http://schemas.openxmlformats.org/officeDocument/2006/math">
                    <m:r>
                      <a:rPr lang="en-US" b="1" i="1" smtClean="0">
                        <a:solidFill>
                          <a:srgbClr val="006C31"/>
                        </a:solidFill>
                        <a:latin typeface="Cambria Math"/>
                      </a:rPr>
                      <m:t>𝒒</m:t>
                    </m:r>
                  </m:oMath>
                </a14:m>
                <a:r>
                  <a:rPr lang="en-US" dirty="0">
                    <a:sym typeface="Wingdings" pitchFamily="2" charset="2"/>
                  </a:rPr>
                  <a:t> </a:t>
                </a:r>
                <a:endParaRPr lang="en-US" dirty="0"/>
              </a:p>
            </p:txBody>
          </p:sp>
        </mc:Choice>
        <mc:Fallback xmlns="">
          <p:sp>
            <p:nvSpPr>
              <p:cNvPr id="97" name="TextBox 96"/>
              <p:cNvSpPr txBox="1">
                <a:spLocks noRot="1" noChangeAspect="1" noMove="1" noResize="1" noEditPoints="1" noAdjustHandles="1" noChangeArrowheads="1" noChangeShapeType="1" noTextEdit="1"/>
              </p:cNvSpPr>
              <p:nvPr/>
            </p:nvSpPr>
            <p:spPr>
              <a:xfrm>
                <a:off x="5569150" y="2819400"/>
                <a:ext cx="603050" cy="369332"/>
              </a:xfrm>
              <a:prstGeom prst="rect">
                <a:avLst/>
              </a:prstGeom>
              <a:blipFill rotWithShape="1">
                <a:blip r:embed="rId4"/>
                <a:stretch>
                  <a:fillRect t="-10000" r="-17172" b="-25000"/>
                </a:stretch>
              </a:blipFill>
            </p:spPr>
            <p:txBody>
              <a:bodyPr/>
              <a:lstStyle/>
              <a:p>
                <a:r>
                  <a:rPr lang="en-US">
                    <a:noFill/>
                  </a:rPr>
                  <a:t> </a:t>
                </a:r>
              </a:p>
            </p:txBody>
          </p:sp>
        </mc:Fallback>
      </mc:AlternateContent>
      <p:graphicFrame>
        <p:nvGraphicFramePr>
          <p:cNvPr id="99" name="Content Placeholder 103"/>
          <p:cNvGraphicFramePr>
            <a:graphicFrameLocks/>
          </p:cNvGraphicFramePr>
          <p:nvPr/>
        </p:nvGraphicFramePr>
        <p:xfrm>
          <a:off x="4466457" y="6248400"/>
          <a:ext cx="2338294" cy="365760"/>
        </p:xfrm>
        <a:graphic>
          <a:graphicData uri="http://schemas.openxmlformats.org/drawingml/2006/table">
            <a:tbl>
              <a:tblPr firstRow="1" bandRow="1">
                <a:tableStyleId>{ED083AE6-46FA-4A59-8FB0-9F97EB10719F}</a:tableStyleId>
              </a:tblPr>
              <a:tblGrid>
                <a:gridCol w="334042">
                  <a:extLst>
                    <a:ext uri="{9D8B030D-6E8A-4147-A177-3AD203B41FA5}">
                      <a16:colId xmlns:a16="http://schemas.microsoft.com/office/drawing/2014/main" val="20000"/>
                    </a:ext>
                  </a:extLst>
                </a:gridCol>
                <a:gridCol w="334042">
                  <a:extLst>
                    <a:ext uri="{9D8B030D-6E8A-4147-A177-3AD203B41FA5}">
                      <a16:colId xmlns:a16="http://schemas.microsoft.com/office/drawing/2014/main" val="20001"/>
                    </a:ext>
                  </a:extLst>
                </a:gridCol>
                <a:gridCol w="334042">
                  <a:extLst>
                    <a:ext uri="{9D8B030D-6E8A-4147-A177-3AD203B41FA5}">
                      <a16:colId xmlns:a16="http://schemas.microsoft.com/office/drawing/2014/main" val="20002"/>
                    </a:ext>
                  </a:extLst>
                </a:gridCol>
                <a:gridCol w="334042">
                  <a:extLst>
                    <a:ext uri="{9D8B030D-6E8A-4147-A177-3AD203B41FA5}">
                      <a16:colId xmlns:a16="http://schemas.microsoft.com/office/drawing/2014/main" val="20003"/>
                    </a:ext>
                  </a:extLst>
                </a:gridCol>
                <a:gridCol w="334042">
                  <a:extLst>
                    <a:ext uri="{9D8B030D-6E8A-4147-A177-3AD203B41FA5}">
                      <a16:colId xmlns:a16="http://schemas.microsoft.com/office/drawing/2014/main" val="20004"/>
                    </a:ext>
                  </a:extLst>
                </a:gridCol>
                <a:gridCol w="334042">
                  <a:extLst>
                    <a:ext uri="{9D8B030D-6E8A-4147-A177-3AD203B41FA5}">
                      <a16:colId xmlns:a16="http://schemas.microsoft.com/office/drawing/2014/main" val="20005"/>
                    </a:ext>
                  </a:extLst>
                </a:gridCol>
                <a:gridCol w="334042">
                  <a:extLst>
                    <a:ext uri="{9D8B030D-6E8A-4147-A177-3AD203B41FA5}">
                      <a16:colId xmlns:a16="http://schemas.microsoft.com/office/drawing/2014/main" val="20006"/>
                    </a:ext>
                  </a:extLst>
                </a:gridCol>
              </a:tblGrid>
              <a:tr h="14763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98" name="TextBox 97"/>
              <p:cNvSpPr txBox="1"/>
              <p:nvPr/>
            </p:nvSpPr>
            <p:spPr>
              <a:xfrm>
                <a:off x="5109374" y="626006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6C31"/>
                          </a:solidFill>
                          <a:latin typeface="Cambria Math"/>
                        </a:rPr>
                        <m:t>𝒒</m:t>
                      </m:r>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5109374" y="6260068"/>
                <a:ext cx="377026" cy="369332"/>
              </a:xfrm>
              <a:prstGeom prst="rect">
                <a:avLst/>
              </a:prstGeom>
              <a:blipFill rotWithShape="1">
                <a:blip r:embed="rId5"/>
                <a:stretch>
                  <a:fillRect t="-8197" r="-22581" b="-24590"/>
                </a:stretch>
              </a:blipFill>
            </p:spPr>
            <p:txBody>
              <a:bodyPr/>
              <a:lstStyle/>
              <a:p>
                <a:r>
                  <a:rPr lang="en-US">
                    <a:noFill/>
                  </a:rPr>
                  <a:t> </a:t>
                </a:r>
              </a:p>
            </p:txBody>
          </p:sp>
        </mc:Fallback>
      </mc:AlternateContent>
      <p:sp>
        <p:nvSpPr>
          <p:cNvPr id="100" name="TextBox 99"/>
          <p:cNvSpPr txBox="1"/>
          <p:nvPr/>
        </p:nvSpPr>
        <p:spPr>
          <a:xfrm>
            <a:off x="3886200" y="2883932"/>
            <a:ext cx="843757" cy="369332"/>
          </a:xfrm>
          <a:prstGeom prst="rect">
            <a:avLst/>
          </a:prstGeom>
          <a:solidFill>
            <a:srgbClr val="FFC000"/>
          </a:solidFill>
        </p:spPr>
        <p:txBody>
          <a:bodyPr wrap="none" rtlCol="0">
            <a:spAutoFit/>
          </a:bodyPr>
          <a:lstStyle/>
          <a:p>
            <a:r>
              <a:rPr lang="en-US" dirty="0"/>
              <a:t>Repeat</a:t>
            </a:r>
          </a:p>
        </p:txBody>
      </p:sp>
      <p:sp>
        <p:nvSpPr>
          <p:cNvPr id="3" name="Cloud Callout 2"/>
          <p:cNvSpPr/>
          <p:nvPr/>
        </p:nvSpPr>
        <p:spPr>
          <a:xfrm>
            <a:off x="7086600" y="2360645"/>
            <a:ext cx="1981200" cy="1071403"/>
          </a:xfrm>
          <a:prstGeom prst="cloudCallout">
            <a:avLst>
              <a:gd name="adj1" fmla="val -26121"/>
              <a:gd name="adj2" fmla="val 8294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many iterations ?</a:t>
            </a:r>
          </a:p>
        </p:txBody>
      </p:sp>
    </p:spTree>
    <p:extLst>
      <p:ext uri="{BB962C8B-B14F-4D97-AF65-F5344CB8AC3E}">
        <p14:creationId xmlns:p14="http://schemas.microsoft.com/office/powerpoint/2010/main" val="275840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114"/>
                                        </p:tgtEl>
                                        <p:attrNameLst>
                                          <p:attrName>style.visibility</p:attrName>
                                        </p:attrNameLst>
                                      </p:cBhvr>
                                      <p:to>
                                        <p:strVal val="visible"/>
                                      </p:to>
                                    </p:set>
                                    <p:anim calcmode="lin" valueType="num">
                                      <p:cBhvr additive="base">
                                        <p:cTn id="14" dur="500" fill="hold"/>
                                        <p:tgtEl>
                                          <p:spTgt spid="114"/>
                                        </p:tgtEl>
                                        <p:attrNameLst>
                                          <p:attrName>ppt_x</p:attrName>
                                        </p:attrNameLst>
                                      </p:cBhvr>
                                      <p:tavLst>
                                        <p:tav tm="0">
                                          <p:val>
                                            <p:strVal val="0-#ppt_w/2"/>
                                          </p:val>
                                        </p:tav>
                                        <p:tav tm="100000">
                                          <p:val>
                                            <p:strVal val="#ppt_x"/>
                                          </p:val>
                                        </p:tav>
                                      </p:tavLst>
                                    </p:anim>
                                    <p:anim calcmode="lin" valueType="num">
                                      <p:cBhvr additive="base">
                                        <p:cTn id="15" dur="500" fill="hold"/>
                                        <p:tgtEl>
                                          <p:spTgt spid="114"/>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4"/>
                                        </p:tgtEl>
                                        <p:attrNameLst>
                                          <p:attrName>style.visibility</p:attrName>
                                        </p:attrNameLst>
                                      </p:cBhvr>
                                      <p:to>
                                        <p:strVal val="visible"/>
                                      </p:to>
                                    </p:set>
                                    <p:animEffect transition="in" filter="fade">
                                      <p:cBhvr>
                                        <p:cTn id="20" dur="500"/>
                                        <p:tgtEl>
                                          <p:spTgt spid="104"/>
                                        </p:tgtEl>
                                      </p:cBhvr>
                                    </p:animEffect>
                                  </p:childTnLst>
                                </p:cTn>
                              </p:par>
                              <p:par>
                                <p:cTn id="21" presetID="10" presetClass="entr" presetSubtype="0" fill="hold" nodeType="withEffect">
                                  <p:stCondLst>
                                    <p:cond delay="0"/>
                                  </p:stCondLst>
                                  <p:childTnLst>
                                    <p:set>
                                      <p:cBhvr>
                                        <p:cTn id="22" dur="1" fill="hold">
                                          <p:stCondLst>
                                            <p:cond delay="0"/>
                                          </p:stCondLst>
                                        </p:cTn>
                                        <p:tgtEl>
                                          <p:spTgt spid="99"/>
                                        </p:tgtEl>
                                        <p:attrNameLst>
                                          <p:attrName>style.visibility</p:attrName>
                                        </p:attrNameLst>
                                      </p:cBhvr>
                                      <p:to>
                                        <p:strVal val="visible"/>
                                      </p:to>
                                    </p:set>
                                    <p:animEffect transition="in" filter="fade">
                                      <p:cBhvr>
                                        <p:cTn id="23" dur="500"/>
                                        <p:tgtEl>
                                          <p:spTgt spid="99"/>
                                        </p:tgtEl>
                                      </p:cBhvr>
                                    </p:animEffect>
                                  </p:childTnLst>
                                </p:cTn>
                              </p:par>
                              <p:par>
                                <p:cTn id="24" presetID="26"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80">
                                          <p:stCondLst>
                                            <p:cond delay="0"/>
                                          </p:stCondLst>
                                        </p:cTn>
                                        <p:tgtEl>
                                          <p:spTgt spid="12"/>
                                        </p:tgtEl>
                                      </p:cBhvr>
                                    </p:animEffect>
                                    <p:anim calcmode="lin" valueType="num">
                                      <p:cBhvr>
                                        <p:cTn id="27"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2" dur="26">
                                          <p:stCondLst>
                                            <p:cond delay="650"/>
                                          </p:stCondLst>
                                        </p:cTn>
                                        <p:tgtEl>
                                          <p:spTgt spid="12"/>
                                        </p:tgtEl>
                                      </p:cBhvr>
                                      <p:to x="100000" y="60000"/>
                                    </p:animScale>
                                    <p:animScale>
                                      <p:cBhvr>
                                        <p:cTn id="33" dur="166" decel="50000">
                                          <p:stCondLst>
                                            <p:cond delay="676"/>
                                          </p:stCondLst>
                                        </p:cTn>
                                        <p:tgtEl>
                                          <p:spTgt spid="12"/>
                                        </p:tgtEl>
                                      </p:cBhvr>
                                      <p:to x="100000" y="100000"/>
                                    </p:animScale>
                                    <p:animScale>
                                      <p:cBhvr>
                                        <p:cTn id="34" dur="26">
                                          <p:stCondLst>
                                            <p:cond delay="1312"/>
                                          </p:stCondLst>
                                        </p:cTn>
                                        <p:tgtEl>
                                          <p:spTgt spid="12"/>
                                        </p:tgtEl>
                                      </p:cBhvr>
                                      <p:to x="100000" y="80000"/>
                                    </p:animScale>
                                    <p:animScale>
                                      <p:cBhvr>
                                        <p:cTn id="35" dur="166" decel="50000">
                                          <p:stCondLst>
                                            <p:cond delay="1338"/>
                                          </p:stCondLst>
                                        </p:cTn>
                                        <p:tgtEl>
                                          <p:spTgt spid="12"/>
                                        </p:tgtEl>
                                      </p:cBhvr>
                                      <p:to x="100000" y="100000"/>
                                    </p:animScale>
                                    <p:animScale>
                                      <p:cBhvr>
                                        <p:cTn id="36" dur="26">
                                          <p:stCondLst>
                                            <p:cond delay="1642"/>
                                          </p:stCondLst>
                                        </p:cTn>
                                        <p:tgtEl>
                                          <p:spTgt spid="12"/>
                                        </p:tgtEl>
                                      </p:cBhvr>
                                      <p:to x="100000" y="90000"/>
                                    </p:animScale>
                                    <p:animScale>
                                      <p:cBhvr>
                                        <p:cTn id="37" dur="166" decel="50000">
                                          <p:stCondLst>
                                            <p:cond delay="1668"/>
                                          </p:stCondLst>
                                        </p:cTn>
                                        <p:tgtEl>
                                          <p:spTgt spid="12"/>
                                        </p:tgtEl>
                                      </p:cBhvr>
                                      <p:to x="100000" y="100000"/>
                                    </p:animScale>
                                    <p:animScale>
                                      <p:cBhvr>
                                        <p:cTn id="38" dur="26">
                                          <p:stCondLst>
                                            <p:cond delay="1808"/>
                                          </p:stCondLst>
                                        </p:cTn>
                                        <p:tgtEl>
                                          <p:spTgt spid="12"/>
                                        </p:tgtEl>
                                      </p:cBhvr>
                                      <p:to x="100000" y="95000"/>
                                    </p:animScale>
                                    <p:animScale>
                                      <p:cBhvr>
                                        <p:cTn id="39" dur="166" decel="50000">
                                          <p:stCondLst>
                                            <p:cond delay="1834"/>
                                          </p:stCondLst>
                                        </p:cTn>
                                        <p:tgtEl>
                                          <p:spTgt spid="12"/>
                                        </p:tgtEl>
                                      </p:cBhvr>
                                      <p:to x="100000" y="100000"/>
                                    </p:animScale>
                                  </p:childTnLst>
                                </p:cTn>
                              </p:par>
                            </p:childTnLst>
                          </p:cTn>
                        </p:par>
                      </p:childTnLst>
                    </p:cTn>
                  </p:par>
                  <p:par>
                    <p:cTn id="40" fill="hold">
                      <p:stCondLst>
                        <p:cond delay="indefinite"/>
                      </p:stCondLst>
                      <p:childTnLst>
                        <p:par>
                          <p:cTn id="41" fill="hold">
                            <p:stCondLst>
                              <p:cond delay="0"/>
                            </p:stCondLst>
                            <p:childTnLst>
                              <p:par>
                                <p:cTn id="42" presetID="47"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up)">
                                      <p:cBhvr>
                                        <p:cTn id="51" dur="1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randombar(horizontal)">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47"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1000"/>
                                        <p:tgtEl>
                                          <p:spTgt spid="8"/>
                                        </p:tgtEl>
                                      </p:cBhvr>
                                    </p:animEffect>
                                    <p:anim calcmode="lin" valueType="num">
                                      <p:cBhvr>
                                        <p:cTn id="62" dur="1000" fill="hold"/>
                                        <p:tgtEl>
                                          <p:spTgt spid="8"/>
                                        </p:tgtEl>
                                        <p:attrNameLst>
                                          <p:attrName>ppt_x</p:attrName>
                                        </p:attrNameLst>
                                      </p:cBhvr>
                                      <p:tavLst>
                                        <p:tav tm="0">
                                          <p:val>
                                            <p:strVal val="#ppt_x"/>
                                          </p:val>
                                        </p:tav>
                                        <p:tav tm="100000">
                                          <p:val>
                                            <p:strVal val="#ppt_x"/>
                                          </p:val>
                                        </p:tav>
                                      </p:tavLst>
                                    </p:anim>
                                    <p:anim calcmode="lin" valueType="num">
                                      <p:cBhvr>
                                        <p:cTn id="6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500"/>
                                        <p:tgtEl>
                                          <p:spTgt spid="6"/>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randombar(horizontal)">
                                      <p:cBhvr>
                                        <p:cTn id="73" dur="500"/>
                                        <p:tgtEl>
                                          <p:spTgt spid="11"/>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19"/>
                                        </p:tgtEl>
                                        <p:attrNameLst>
                                          <p:attrName>style.visibility</p:attrName>
                                        </p:attrNameLst>
                                      </p:cBhvr>
                                      <p:to>
                                        <p:strVal val="visible"/>
                                      </p:to>
                                    </p:set>
                                    <p:anim calcmode="lin" valueType="num">
                                      <p:cBhvr additive="base">
                                        <p:cTn id="78" dur="500" fill="hold"/>
                                        <p:tgtEl>
                                          <p:spTgt spid="19"/>
                                        </p:tgtEl>
                                        <p:attrNameLst>
                                          <p:attrName>ppt_x</p:attrName>
                                        </p:attrNameLst>
                                      </p:cBhvr>
                                      <p:tavLst>
                                        <p:tav tm="0">
                                          <p:val>
                                            <p:strVal val="0-#ppt_w/2"/>
                                          </p:val>
                                        </p:tav>
                                        <p:tav tm="100000">
                                          <p:val>
                                            <p:strVal val="#ppt_x"/>
                                          </p:val>
                                        </p:tav>
                                      </p:tavLst>
                                    </p:anim>
                                    <p:anim calcmode="lin" valueType="num">
                                      <p:cBhvr additive="base">
                                        <p:cTn id="79" dur="500" fill="hold"/>
                                        <p:tgtEl>
                                          <p:spTgt spid="19"/>
                                        </p:tgtEl>
                                        <p:attrNameLst>
                                          <p:attrName>ppt_y</p:attrName>
                                        </p:attrNameLst>
                                      </p:cBhvr>
                                      <p:tavLst>
                                        <p:tav tm="0">
                                          <p:val>
                                            <p:strVal val="#ppt_y"/>
                                          </p:val>
                                        </p:tav>
                                        <p:tav tm="100000">
                                          <p:val>
                                            <p:strVal val="#ppt_y"/>
                                          </p:val>
                                        </p:tav>
                                      </p:tavLst>
                                    </p:anim>
                                  </p:childTnLst>
                                </p:cTn>
                              </p:par>
                              <p:par>
                                <p:cTn id="80" presetID="2" presetClass="entr" presetSubtype="2" fill="hold" nodeType="withEffect">
                                  <p:stCondLst>
                                    <p:cond delay="0"/>
                                  </p:stCondLst>
                                  <p:childTnLst>
                                    <p:set>
                                      <p:cBhvr>
                                        <p:cTn id="81" dur="1" fill="hold">
                                          <p:stCondLst>
                                            <p:cond delay="0"/>
                                          </p:stCondLst>
                                        </p:cTn>
                                        <p:tgtEl>
                                          <p:spTgt spid="88"/>
                                        </p:tgtEl>
                                        <p:attrNameLst>
                                          <p:attrName>style.visibility</p:attrName>
                                        </p:attrNameLst>
                                      </p:cBhvr>
                                      <p:to>
                                        <p:strVal val="visible"/>
                                      </p:to>
                                    </p:set>
                                    <p:anim calcmode="lin" valueType="num">
                                      <p:cBhvr additive="base">
                                        <p:cTn id="82" dur="500" fill="hold"/>
                                        <p:tgtEl>
                                          <p:spTgt spid="88"/>
                                        </p:tgtEl>
                                        <p:attrNameLst>
                                          <p:attrName>ppt_x</p:attrName>
                                        </p:attrNameLst>
                                      </p:cBhvr>
                                      <p:tavLst>
                                        <p:tav tm="0">
                                          <p:val>
                                            <p:strVal val="1+#ppt_w/2"/>
                                          </p:val>
                                        </p:tav>
                                        <p:tav tm="100000">
                                          <p:val>
                                            <p:strVal val="#ppt_x"/>
                                          </p:val>
                                        </p:tav>
                                      </p:tavLst>
                                    </p:anim>
                                    <p:anim calcmode="lin" valueType="num">
                                      <p:cBhvr additive="base">
                                        <p:cTn id="83" dur="5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wipe(left)">
                                      <p:cBhvr>
                                        <p:cTn id="88" dur="500"/>
                                        <p:tgtEl>
                                          <p:spTgt spid="1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97"/>
                                        </p:tgtEl>
                                        <p:attrNameLst>
                                          <p:attrName>style.visibility</p:attrName>
                                        </p:attrNameLst>
                                      </p:cBhvr>
                                      <p:to>
                                        <p:strVal val="visible"/>
                                      </p:to>
                                    </p:set>
                                    <p:animEffect transition="in" filter="wipe(left)">
                                      <p:cBhvr>
                                        <p:cTn id="93" dur="500"/>
                                        <p:tgtEl>
                                          <p:spTgt spid="97"/>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36"/>
                                        </p:tgtEl>
                                        <p:attrNameLst>
                                          <p:attrName>style.visibility</p:attrName>
                                        </p:attrNameLst>
                                      </p:cBhvr>
                                      <p:to>
                                        <p:strVal val="visible"/>
                                      </p:to>
                                    </p:set>
                                    <p:animEffect transition="in" filter="wipe(left)">
                                      <p:cBhvr>
                                        <p:cTn id="98" dur="500"/>
                                        <p:tgtEl>
                                          <p:spTgt spid="136"/>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98"/>
                                        </p:tgtEl>
                                        <p:attrNameLst>
                                          <p:attrName>style.visibility</p:attrName>
                                        </p:attrNameLst>
                                      </p:cBhvr>
                                      <p:to>
                                        <p:strVal val="visible"/>
                                      </p:to>
                                    </p:set>
                                    <p:animEffect transition="in" filter="wipe(left)">
                                      <p:cBhvr>
                                        <p:cTn id="103" dur="500"/>
                                        <p:tgtEl>
                                          <p:spTgt spid="98"/>
                                        </p:tgtEl>
                                      </p:cBhvr>
                                    </p:animEffect>
                                  </p:childTnLst>
                                </p:cTn>
                              </p:par>
                            </p:childTnLst>
                          </p:cTn>
                        </p:par>
                      </p:childTnLst>
                    </p:cTn>
                  </p:par>
                  <p:par>
                    <p:cTn id="104" fill="hold">
                      <p:stCondLst>
                        <p:cond delay="indefinite"/>
                      </p:stCondLst>
                      <p:childTnLst>
                        <p:par>
                          <p:cTn id="105" fill="hold">
                            <p:stCondLst>
                              <p:cond delay="0"/>
                            </p:stCondLst>
                            <p:childTnLst>
                              <p:par>
                                <p:cTn id="106" presetID="47" presetClass="entr" presetSubtype="0" fill="hold" grpId="0" nodeType="clickEffect">
                                  <p:stCondLst>
                                    <p:cond delay="0"/>
                                  </p:stCondLst>
                                  <p:childTnLst>
                                    <p:set>
                                      <p:cBhvr>
                                        <p:cTn id="107" dur="1" fill="hold">
                                          <p:stCondLst>
                                            <p:cond delay="0"/>
                                          </p:stCondLst>
                                        </p:cTn>
                                        <p:tgtEl>
                                          <p:spTgt spid="138"/>
                                        </p:tgtEl>
                                        <p:attrNameLst>
                                          <p:attrName>style.visibility</p:attrName>
                                        </p:attrNameLst>
                                      </p:cBhvr>
                                      <p:to>
                                        <p:strVal val="visible"/>
                                      </p:to>
                                    </p:set>
                                    <p:animEffect transition="in" filter="fade">
                                      <p:cBhvr>
                                        <p:cTn id="108" dur="1000"/>
                                        <p:tgtEl>
                                          <p:spTgt spid="138"/>
                                        </p:tgtEl>
                                      </p:cBhvr>
                                    </p:animEffect>
                                    <p:anim calcmode="lin" valueType="num">
                                      <p:cBhvr>
                                        <p:cTn id="109" dur="1000" fill="hold"/>
                                        <p:tgtEl>
                                          <p:spTgt spid="138"/>
                                        </p:tgtEl>
                                        <p:attrNameLst>
                                          <p:attrName>ppt_x</p:attrName>
                                        </p:attrNameLst>
                                      </p:cBhvr>
                                      <p:tavLst>
                                        <p:tav tm="0">
                                          <p:val>
                                            <p:strVal val="#ppt_x"/>
                                          </p:val>
                                        </p:tav>
                                        <p:tav tm="100000">
                                          <p:val>
                                            <p:strVal val="#ppt_x"/>
                                          </p:val>
                                        </p:tav>
                                      </p:tavLst>
                                    </p:anim>
                                    <p:anim calcmode="lin" valueType="num">
                                      <p:cBhvr>
                                        <p:cTn id="110" dur="1000" fill="hold"/>
                                        <p:tgtEl>
                                          <p:spTgt spid="138"/>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nodeType="clickEffect">
                                  <p:stCondLst>
                                    <p:cond delay="0"/>
                                  </p:stCondLst>
                                  <p:childTnLst>
                                    <p:animEffect transition="out" filter="fade">
                                      <p:cBhvr>
                                        <p:cTn id="114" dur="500"/>
                                        <p:tgtEl>
                                          <p:spTgt spid="99"/>
                                        </p:tgtEl>
                                      </p:cBhvr>
                                    </p:animEffect>
                                    <p:set>
                                      <p:cBhvr>
                                        <p:cTn id="115" dur="1" fill="hold">
                                          <p:stCondLst>
                                            <p:cond delay="499"/>
                                          </p:stCondLst>
                                        </p:cTn>
                                        <p:tgtEl>
                                          <p:spTgt spid="99"/>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98"/>
                                        </p:tgtEl>
                                      </p:cBhvr>
                                    </p:animEffect>
                                    <p:set>
                                      <p:cBhvr>
                                        <p:cTn id="118" dur="1" fill="hold">
                                          <p:stCondLst>
                                            <p:cond delay="499"/>
                                          </p:stCondLst>
                                        </p:cTn>
                                        <p:tgtEl>
                                          <p:spTgt spid="98"/>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53" presetClass="entr" presetSubtype="16" fill="hold" grpId="0" nodeType="clickEffect">
                                  <p:stCondLst>
                                    <p:cond delay="0"/>
                                  </p:stCondLst>
                                  <p:childTnLst>
                                    <p:set>
                                      <p:cBhvr>
                                        <p:cTn id="122" dur="1" fill="hold">
                                          <p:stCondLst>
                                            <p:cond delay="0"/>
                                          </p:stCondLst>
                                        </p:cTn>
                                        <p:tgtEl>
                                          <p:spTgt spid="100"/>
                                        </p:tgtEl>
                                        <p:attrNameLst>
                                          <p:attrName>style.visibility</p:attrName>
                                        </p:attrNameLst>
                                      </p:cBhvr>
                                      <p:to>
                                        <p:strVal val="visible"/>
                                      </p:to>
                                    </p:set>
                                    <p:anim calcmode="lin" valueType="num">
                                      <p:cBhvr>
                                        <p:cTn id="123" dur="500" fill="hold"/>
                                        <p:tgtEl>
                                          <p:spTgt spid="100"/>
                                        </p:tgtEl>
                                        <p:attrNameLst>
                                          <p:attrName>ppt_w</p:attrName>
                                        </p:attrNameLst>
                                      </p:cBhvr>
                                      <p:tavLst>
                                        <p:tav tm="0">
                                          <p:val>
                                            <p:fltVal val="0"/>
                                          </p:val>
                                        </p:tav>
                                        <p:tav tm="100000">
                                          <p:val>
                                            <p:strVal val="#ppt_w"/>
                                          </p:val>
                                        </p:tav>
                                      </p:tavLst>
                                    </p:anim>
                                    <p:anim calcmode="lin" valueType="num">
                                      <p:cBhvr>
                                        <p:cTn id="124" dur="500" fill="hold"/>
                                        <p:tgtEl>
                                          <p:spTgt spid="100"/>
                                        </p:tgtEl>
                                        <p:attrNameLst>
                                          <p:attrName>ppt_h</p:attrName>
                                        </p:attrNameLst>
                                      </p:cBhvr>
                                      <p:tavLst>
                                        <p:tav tm="0">
                                          <p:val>
                                            <p:fltVal val="0"/>
                                          </p:val>
                                        </p:tav>
                                        <p:tav tm="100000">
                                          <p:val>
                                            <p:strVal val="#ppt_h"/>
                                          </p:val>
                                        </p:tav>
                                      </p:tavLst>
                                    </p:anim>
                                    <p:animEffect transition="in" filter="fade">
                                      <p:cBhvr>
                                        <p:cTn id="125" dur="500"/>
                                        <p:tgtEl>
                                          <p:spTgt spid="100"/>
                                        </p:tgtEl>
                                      </p:cBhvr>
                                    </p:animEffect>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grpId="0" nodeType="clickEffect">
                                  <p:stCondLst>
                                    <p:cond delay="0"/>
                                  </p:stCondLst>
                                  <p:childTnLst>
                                    <p:set>
                                      <p:cBhvr>
                                        <p:cTn id="129" dur="1" fill="hold">
                                          <p:stCondLst>
                                            <p:cond delay="0"/>
                                          </p:stCondLst>
                                        </p:cTn>
                                        <p:tgtEl>
                                          <p:spTgt spid="3"/>
                                        </p:tgtEl>
                                        <p:attrNameLst>
                                          <p:attrName>style.visibility</p:attrName>
                                        </p:attrNameLst>
                                      </p:cBhvr>
                                      <p:to>
                                        <p:strVal val="visible"/>
                                      </p:to>
                                    </p:set>
                                    <p:animEffect transition="in" filter="fade">
                                      <p:cBhvr>
                                        <p:cTn id="130" dur="1000"/>
                                        <p:tgtEl>
                                          <p:spTgt spid="3"/>
                                        </p:tgtEl>
                                      </p:cBhvr>
                                    </p:animEffect>
                                    <p:anim calcmode="lin" valueType="num">
                                      <p:cBhvr>
                                        <p:cTn id="131" dur="1000" fill="hold"/>
                                        <p:tgtEl>
                                          <p:spTgt spid="3"/>
                                        </p:tgtEl>
                                        <p:attrNameLst>
                                          <p:attrName>ppt_x</p:attrName>
                                        </p:attrNameLst>
                                      </p:cBhvr>
                                      <p:tavLst>
                                        <p:tav tm="0">
                                          <p:val>
                                            <p:strVal val="#ppt_x"/>
                                          </p:val>
                                        </p:tav>
                                        <p:tav tm="100000">
                                          <p:val>
                                            <p:strVal val="#ppt_x"/>
                                          </p:val>
                                        </p:tav>
                                      </p:tavLst>
                                    </p:anim>
                                    <p:anim calcmode="lin" valueType="num">
                                      <p:cBhvr>
                                        <p:cTn id="13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13" grpId="0"/>
      <p:bldP spid="12" grpId="0"/>
      <p:bldP spid="136" grpId="0"/>
      <p:bldP spid="138" grpId="0" animBg="1"/>
      <p:bldP spid="97" grpId="0"/>
      <p:bldP spid="98" grpId="0"/>
      <p:bldP spid="98" grpId="1"/>
      <p:bldP spid="100"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006C31"/>
                </a:solidFill>
              </a:rPr>
              <a:t>Software Industry</a:t>
            </a:r>
            <a:r>
              <a:rPr lang="en-US" sz="3600" b="1" dirty="0"/>
              <a:t>’s algorithm</a:t>
            </a:r>
            <a:br>
              <a:rPr lang="en-US" sz="3600" b="1" dirty="0"/>
            </a:b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sSub>
                      <m:sSubPr>
                        <m:ctrlPr>
                          <a:rPr lang="en-US" sz="2000" b="0" i="1" smtClean="0">
                            <a:solidFill>
                              <a:schemeClr val="accent2">
                                <a:lumMod val="75000"/>
                              </a:schemeClr>
                            </a:solidFill>
                            <a:latin typeface="Cambria Math" panose="02040503050406030204" pitchFamily="18" charset="0"/>
                            <a:sym typeface="Wingdings" pitchFamily="2" charset="2"/>
                          </a:rPr>
                        </m:ctrlPr>
                      </m:sSubPr>
                      <m:e>
                        <m:r>
                          <a:rPr lang="en-US" sz="2000" b="0" i="1" smtClean="0">
                            <a:solidFill>
                              <a:schemeClr val="accent2">
                                <a:lumMod val="75000"/>
                              </a:schemeClr>
                            </a:solidFill>
                            <a:latin typeface="Cambria Math"/>
                            <a:sym typeface="Wingdings" pitchFamily="2" charset="2"/>
                          </a:rPr>
                          <m:t>𝐴</m:t>
                        </m:r>
                      </m:e>
                      <m:sub>
                        <m:r>
                          <a:rPr lang="en-US" sz="2000" b="0" i="1" smtClean="0">
                            <a:solidFill>
                              <a:schemeClr val="accent2">
                                <a:lumMod val="75000"/>
                              </a:schemeClr>
                            </a:solidFill>
                            <a:latin typeface="Cambria Math"/>
                            <a:sym typeface="Wingdings" pitchFamily="2" charset="2"/>
                          </a:rPr>
                          <m:t>1</m:t>
                        </m:r>
                      </m:sub>
                    </m:sSub>
                  </m:oMath>
                </a14:m>
                <a:r>
                  <a:rPr lang="en-US" sz="2000" dirty="0">
                    <a:sym typeface="Wingdings" pitchFamily="2" charset="2"/>
                  </a:rPr>
                  <a:t> </a:t>
                </a:r>
                <a:r>
                  <a:rPr lang="en-US" sz="2000" dirty="0" err="1">
                    <a:sym typeface="Wingdings" pitchFamily="2" charset="2"/>
                  </a:rPr>
                  <a:t>Allocation_</a:t>
                </a:r>
                <a:r>
                  <a:rPr lang="en-US" sz="2000" dirty="0" err="1">
                    <a:solidFill>
                      <a:srgbClr val="C00000"/>
                    </a:solidFill>
                    <a:sym typeface="Wingdings" pitchFamily="2" charset="2"/>
                  </a:rPr>
                  <a:t>IIT</a:t>
                </a:r>
                <a:r>
                  <a:rPr lang="en-US" sz="2000" dirty="0">
                    <a:sym typeface="Wingdings" pitchFamily="2" charset="2"/>
                  </a:rPr>
                  <a:t>(</a:t>
                </a:r>
                <a14:m>
                  <m:oMath xmlns:m="http://schemas.openxmlformats.org/officeDocument/2006/math">
                    <m:r>
                      <a:rPr lang="en-US" sz="2000" b="0" i="1" smtClean="0">
                        <a:latin typeface="Cambria Math"/>
                        <a:sym typeface="Wingdings" pitchFamily="2" charset="2"/>
                      </a:rPr>
                      <m:t>𝐶</m:t>
                    </m:r>
                  </m:oMath>
                </a14:m>
                <a:r>
                  <a:rPr lang="en-US" sz="2000" dirty="0">
                    <a:sym typeface="Wingdings" pitchFamily="2" charset="2"/>
                  </a:rPr>
                  <a:t>);</a:t>
                </a:r>
              </a:p>
              <a:p>
                <a:pPr marL="0" indent="0">
                  <a:buNone/>
                </a:pPr>
                <a14:m>
                  <m:oMath xmlns:m="http://schemas.openxmlformats.org/officeDocument/2006/math">
                    <m:sSub>
                      <m:sSubPr>
                        <m:ctrlPr>
                          <a:rPr lang="en-US" sz="2000" i="1" smtClean="0">
                            <a:solidFill>
                              <a:srgbClr val="0070C0"/>
                            </a:solidFill>
                            <a:latin typeface="Cambria Math" panose="02040503050406030204" pitchFamily="18" charset="0"/>
                            <a:sym typeface="Wingdings" pitchFamily="2" charset="2"/>
                          </a:rPr>
                        </m:ctrlPr>
                      </m:sSubPr>
                      <m:e>
                        <m:r>
                          <a:rPr lang="en-US" sz="2000" i="1">
                            <a:solidFill>
                              <a:srgbClr val="0070C0"/>
                            </a:solidFill>
                            <a:latin typeface="Cambria Math"/>
                            <a:sym typeface="Wingdings" pitchFamily="2" charset="2"/>
                          </a:rPr>
                          <m:t>𝐴</m:t>
                        </m:r>
                      </m:e>
                      <m:sub>
                        <m:r>
                          <a:rPr lang="en-US" sz="2000" b="0" i="1" smtClean="0">
                            <a:solidFill>
                              <a:srgbClr val="0070C0"/>
                            </a:solidFill>
                            <a:latin typeface="Cambria Math"/>
                            <a:sym typeface="Wingdings" pitchFamily="2" charset="2"/>
                          </a:rPr>
                          <m:t>2</m:t>
                        </m:r>
                      </m:sub>
                    </m:sSub>
                  </m:oMath>
                </a14:m>
                <a:r>
                  <a:rPr lang="en-US" sz="2000" dirty="0">
                    <a:sym typeface="Wingdings" pitchFamily="2" charset="2"/>
                  </a:rPr>
                  <a:t> </a:t>
                </a:r>
                <a:r>
                  <a:rPr lang="en-US" sz="2000" dirty="0" err="1">
                    <a:sym typeface="Wingdings" pitchFamily="2" charset="2"/>
                  </a:rPr>
                  <a:t>Allocation_</a:t>
                </a:r>
                <a:r>
                  <a:rPr lang="en-US" sz="2000" dirty="0" err="1">
                    <a:solidFill>
                      <a:srgbClr val="0070C0"/>
                    </a:solidFill>
                    <a:sym typeface="Wingdings" pitchFamily="2" charset="2"/>
                  </a:rPr>
                  <a:t>NIT</a:t>
                </a:r>
                <a:r>
                  <a:rPr lang="en-US" sz="2000" dirty="0">
                    <a:sym typeface="Wingdings" pitchFamily="2" charset="2"/>
                  </a:rPr>
                  <a:t>(</a:t>
                </a:r>
                <a14:m>
                  <m:oMath xmlns:m="http://schemas.openxmlformats.org/officeDocument/2006/math">
                    <m:r>
                      <a:rPr lang="en-US" sz="2000" i="1">
                        <a:latin typeface="Cambria Math"/>
                        <a:sym typeface="Wingdings" pitchFamily="2" charset="2"/>
                      </a:rPr>
                      <m:t>𝐶</m:t>
                    </m:r>
                  </m:oMath>
                </a14:m>
                <a:r>
                  <a:rPr lang="en-US" sz="2000" dirty="0">
                    <a:sym typeface="Wingdings" pitchFamily="2" charset="2"/>
                  </a:rPr>
                  <a:t>);</a:t>
                </a:r>
              </a:p>
              <a:p>
                <a:pPr marL="0" indent="0">
                  <a:buNone/>
                </a:pPr>
                <a14:m>
                  <m:oMath xmlns:m="http://schemas.openxmlformats.org/officeDocument/2006/math">
                    <m:r>
                      <a:rPr lang="en-US" sz="2000" b="0" i="1" smtClean="0">
                        <a:solidFill>
                          <a:schemeClr val="tx1"/>
                        </a:solidFill>
                        <a:latin typeface="Cambria Math"/>
                        <a:sym typeface="Wingdings" pitchFamily="2" charset="2"/>
                      </a:rPr>
                      <m:t>𝑆</m:t>
                    </m:r>
                  </m:oMath>
                </a14:m>
                <a:r>
                  <a:rPr lang="en-US" sz="2000" dirty="0">
                    <a:sym typeface="Wingdings" pitchFamily="2" charset="2"/>
                  </a:rPr>
                  <a:t> </a:t>
                </a:r>
                <a14:m>
                  <m:oMath xmlns:m="http://schemas.openxmlformats.org/officeDocument/2006/math">
                    <m:r>
                      <m:rPr>
                        <m:sty m:val="p"/>
                      </m:rPr>
                      <a:rPr lang="en-US" sz="2000" b="0" i="0" smtClean="0">
                        <a:latin typeface="Cambria Math"/>
                        <a:sym typeface="Wingdings" pitchFamily="2" charset="2"/>
                      </a:rPr>
                      <m:t>Candidates</m:t>
                    </m:r>
                    <m:r>
                      <a:rPr lang="en-US" sz="2000" b="0" i="0" smtClean="0">
                        <a:latin typeface="Cambria Math"/>
                        <a:sym typeface="Wingdings" pitchFamily="2" charset="2"/>
                      </a:rPr>
                      <m:t>(</m:t>
                    </m:r>
                    <m:sSub>
                      <m:sSubPr>
                        <m:ctrlPr>
                          <a:rPr lang="en-US" sz="2000" i="1" smtClean="0">
                            <a:solidFill>
                              <a:schemeClr val="accent2">
                                <a:lumMod val="75000"/>
                              </a:schemeClr>
                            </a:solidFill>
                            <a:latin typeface="Cambria Math" panose="02040503050406030204" pitchFamily="18" charset="0"/>
                            <a:sym typeface="Wingdings" pitchFamily="2" charset="2"/>
                          </a:rPr>
                        </m:ctrlPr>
                      </m:sSubPr>
                      <m:e>
                        <m:r>
                          <a:rPr lang="en-US" sz="2000" i="1">
                            <a:solidFill>
                              <a:schemeClr val="accent2">
                                <a:lumMod val="75000"/>
                              </a:schemeClr>
                            </a:solidFill>
                            <a:latin typeface="Cambria Math"/>
                            <a:sym typeface="Wingdings" pitchFamily="2" charset="2"/>
                          </a:rPr>
                          <m:t>𝐴</m:t>
                        </m:r>
                      </m:e>
                      <m:sub>
                        <m:r>
                          <a:rPr lang="en-US" sz="2000" i="1">
                            <a:solidFill>
                              <a:schemeClr val="accent2">
                                <a:lumMod val="75000"/>
                              </a:schemeClr>
                            </a:solidFill>
                            <a:latin typeface="Cambria Math"/>
                            <a:sym typeface="Wingdings" pitchFamily="2" charset="2"/>
                          </a:rPr>
                          <m:t>1</m:t>
                        </m:r>
                      </m:sub>
                    </m:sSub>
                    <m:r>
                      <a:rPr lang="en-US" sz="2000" b="0" i="1" smtClean="0">
                        <a:latin typeface="Cambria Math"/>
                        <a:sym typeface="Wingdings" pitchFamily="2" charset="2"/>
                      </a:rPr>
                      <m:t>)∩</m:t>
                    </m:r>
                    <m:r>
                      <m:rPr>
                        <m:sty m:val="p"/>
                      </m:rPr>
                      <a:rPr lang="en-US" sz="2000" b="0" i="0" smtClean="0">
                        <a:latin typeface="Cambria Math"/>
                        <a:sym typeface="Wingdings" pitchFamily="2" charset="2"/>
                      </a:rPr>
                      <m:t>Candidates</m:t>
                    </m:r>
                    <m:r>
                      <a:rPr lang="en-US" sz="2000" b="0" i="0" smtClean="0">
                        <a:latin typeface="Cambria Math"/>
                        <a:sym typeface="Wingdings" pitchFamily="2" charset="2"/>
                      </a:rPr>
                      <m:t>(</m:t>
                    </m:r>
                    <m:sSub>
                      <m:sSubPr>
                        <m:ctrlPr>
                          <a:rPr lang="en-US" sz="2000" b="0" i="1" smtClean="0">
                            <a:solidFill>
                              <a:schemeClr val="accent2">
                                <a:lumMod val="75000"/>
                              </a:schemeClr>
                            </a:solidFill>
                            <a:latin typeface="Cambria Math" panose="02040503050406030204" pitchFamily="18" charset="0"/>
                            <a:sym typeface="Wingdings" pitchFamily="2" charset="2"/>
                          </a:rPr>
                        </m:ctrlPr>
                      </m:sSubPr>
                      <m:e>
                        <m:r>
                          <a:rPr lang="en-US" sz="2000" b="0" i="1" smtClean="0">
                            <a:solidFill>
                              <a:schemeClr val="accent2">
                                <a:lumMod val="75000"/>
                              </a:schemeClr>
                            </a:solidFill>
                            <a:latin typeface="Cambria Math"/>
                            <a:sym typeface="Wingdings" pitchFamily="2" charset="2"/>
                          </a:rPr>
                          <m:t>𝐴</m:t>
                        </m:r>
                      </m:e>
                      <m:sub>
                        <m:r>
                          <a:rPr lang="en-US" sz="2000" b="0" i="1" smtClean="0">
                            <a:solidFill>
                              <a:schemeClr val="accent2">
                                <a:lumMod val="75000"/>
                              </a:schemeClr>
                            </a:solidFill>
                            <a:latin typeface="Cambria Math"/>
                            <a:sym typeface="Wingdings" pitchFamily="2" charset="2"/>
                          </a:rPr>
                          <m:t>2</m:t>
                        </m:r>
                      </m:sub>
                    </m:sSub>
                    <m:r>
                      <a:rPr lang="en-US" sz="2000" b="0" i="1" smtClean="0">
                        <a:latin typeface="Cambria Math"/>
                        <a:sym typeface="Wingdings" pitchFamily="2" charset="2"/>
                      </a:rPr>
                      <m:t>)</m:t>
                    </m:r>
                  </m:oMath>
                </a14:m>
                <a:r>
                  <a:rPr lang="en-US" sz="2000" dirty="0"/>
                  <a:t>;</a:t>
                </a:r>
              </a:p>
              <a:p>
                <a:pPr marL="0" indent="0">
                  <a:buNone/>
                </a:pPr>
                <a:r>
                  <a:rPr lang="en-US" sz="2000" b="1" dirty="0"/>
                  <a:t>While</a:t>
                </a:r>
                <a:r>
                  <a:rPr lang="en-US" sz="2000" dirty="0"/>
                  <a:t> (   </a:t>
                </a:r>
                <a14:m>
                  <m:oMath xmlns:m="http://schemas.openxmlformats.org/officeDocument/2006/math">
                    <m:r>
                      <a:rPr lang="en-US" sz="2000" b="0" i="0" smtClean="0">
                        <a:latin typeface="Cambria Math"/>
                        <a:sym typeface="Wingdings" pitchFamily="2" charset="2"/>
                      </a:rPr>
                      <m:t> </m:t>
                    </m:r>
                    <m:r>
                      <a:rPr lang="en-US" sz="2000" i="1">
                        <a:latin typeface="Cambria Math"/>
                        <a:sym typeface="Wingdings" pitchFamily="2" charset="2"/>
                      </a:rPr>
                      <m:t>𝑆</m:t>
                    </m:r>
                    <m:r>
                      <a:rPr lang="en-US" sz="2000" i="1">
                        <a:latin typeface="Cambria Math"/>
                        <a:sym typeface="Wingdings" pitchFamily="2" charset="2"/>
                      </a:rPr>
                      <m:t>≠∅</m:t>
                    </m:r>
                  </m:oMath>
                </a14:m>
                <a:r>
                  <a:rPr lang="en-US" sz="2000" dirty="0"/>
                  <a:t>    )</a:t>
                </a:r>
              </a:p>
              <a:p>
                <a:pPr marL="0" indent="0">
                  <a:buNone/>
                </a:pPr>
                <a:r>
                  <a:rPr lang="en-US" sz="2000" dirty="0"/>
                  <a:t>{      </a:t>
                </a:r>
                <a:r>
                  <a:rPr lang="en-US" sz="2000" b="1" dirty="0"/>
                  <a:t>For</a:t>
                </a:r>
                <a:r>
                  <a:rPr lang="en-US" sz="2000" dirty="0"/>
                  <a:t> each </a:t>
                </a:r>
                <a14:m>
                  <m:oMath xmlns:m="http://schemas.openxmlformats.org/officeDocument/2006/math">
                    <m:r>
                      <a:rPr lang="en-US" sz="2000" b="1" i="0" smtClean="0">
                        <a:solidFill>
                          <a:srgbClr val="006C31"/>
                        </a:solidFill>
                        <a:latin typeface="Cambria Math"/>
                        <a:sym typeface="Wingdings" pitchFamily="2" charset="2"/>
                      </a:rPr>
                      <m:t>𝐜</m:t>
                    </m:r>
                    <m:r>
                      <a:rPr lang="en-US" sz="2000" b="0" i="1" smtClean="0">
                        <a:latin typeface="Cambria Math"/>
                        <a:sym typeface="Wingdings" pitchFamily="2" charset="2"/>
                      </a:rPr>
                      <m:t>∈</m:t>
                    </m:r>
                    <m:r>
                      <a:rPr lang="en-US" sz="2000" i="1">
                        <a:latin typeface="Cambria Math"/>
                        <a:sym typeface="Wingdings" pitchFamily="2" charset="2"/>
                      </a:rPr>
                      <m:t>𝑆</m:t>
                    </m:r>
                  </m:oMath>
                </a14:m>
                <a:r>
                  <a:rPr lang="en-US" sz="2000" dirty="0"/>
                  <a:t> </a:t>
                </a:r>
                <a:r>
                  <a:rPr lang="en-US" sz="2000" b="1" dirty="0"/>
                  <a:t>do</a:t>
                </a:r>
              </a:p>
              <a:p>
                <a:pPr marL="0" indent="0">
                  <a:buNone/>
                </a:pPr>
                <a:r>
                  <a:rPr lang="en-US" sz="2000" dirty="0"/>
                  <a:t>        	the preference list of </a:t>
                </a:r>
                <a14:m>
                  <m:oMath xmlns:m="http://schemas.openxmlformats.org/officeDocument/2006/math">
                    <m:r>
                      <a:rPr lang="en-US" sz="2000" b="1" i="1" smtClean="0">
                        <a:solidFill>
                          <a:srgbClr val="006C31"/>
                        </a:solidFill>
                        <a:latin typeface="Cambria Math"/>
                        <a:sym typeface="Wingdings" pitchFamily="2" charset="2"/>
                      </a:rPr>
                      <m:t>𝐜</m:t>
                    </m:r>
                  </m:oMath>
                </a14:m>
                <a:r>
                  <a:rPr lang="en-US" sz="2000" dirty="0"/>
                  <a:t> is trimmed beyond … </a:t>
                </a:r>
                <a:r>
                  <a:rPr lang="en-US" sz="2000" dirty="0">
                    <a:solidFill>
                      <a:srgbClr val="C00000"/>
                    </a:solidFill>
                  </a:rPr>
                  <a:t>?</a:t>
                </a:r>
                <a:r>
                  <a:rPr lang="en-US" sz="2000" dirty="0"/>
                  <a:t> ...</a:t>
                </a:r>
                <a:r>
                  <a:rPr lang="en-US" sz="2000" dirty="0">
                    <a:sym typeface="Wingdings" pitchFamily="2" charset="2"/>
                  </a:rPr>
                  <a:t> </a:t>
                </a:r>
              </a:p>
              <a:p>
                <a:pPr marL="0" indent="0">
                  <a:buNone/>
                </a:pPr>
                <a:r>
                  <a:rPr lang="en-US" sz="2000" dirty="0">
                    <a:sym typeface="Wingdings" pitchFamily="2" charset="2"/>
                  </a:rPr>
                  <a:t>     </a:t>
                </a:r>
              </a:p>
              <a:p>
                <a:pPr marL="0" indent="0">
                  <a:buNone/>
                </a:pPr>
                <a:r>
                  <a:rPr lang="en-US" sz="2000" dirty="0">
                    <a:sym typeface="Wingdings" pitchFamily="2" charset="2"/>
                  </a:rPr>
                  <a:t>       </a:t>
                </a:r>
                <a14:m>
                  <m:oMath xmlns:m="http://schemas.openxmlformats.org/officeDocument/2006/math">
                    <m:sSub>
                      <m:sSubPr>
                        <m:ctrlPr>
                          <a:rPr lang="en-US" sz="2000" i="1" smtClean="0">
                            <a:solidFill>
                              <a:schemeClr val="accent2">
                                <a:lumMod val="75000"/>
                              </a:schemeClr>
                            </a:solidFill>
                            <a:latin typeface="Cambria Math" panose="02040503050406030204" pitchFamily="18" charset="0"/>
                            <a:sym typeface="Wingdings" pitchFamily="2" charset="2"/>
                          </a:rPr>
                        </m:ctrlPr>
                      </m:sSubPr>
                      <m:e>
                        <m:r>
                          <a:rPr lang="en-US" sz="2000" i="1">
                            <a:solidFill>
                              <a:schemeClr val="accent2">
                                <a:lumMod val="75000"/>
                              </a:schemeClr>
                            </a:solidFill>
                            <a:latin typeface="Cambria Math"/>
                            <a:sym typeface="Wingdings" pitchFamily="2" charset="2"/>
                          </a:rPr>
                          <m:t>𝐴</m:t>
                        </m:r>
                      </m:e>
                      <m:sub>
                        <m:r>
                          <a:rPr lang="en-US" sz="2000" i="1">
                            <a:solidFill>
                              <a:schemeClr val="accent2">
                                <a:lumMod val="75000"/>
                              </a:schemeClr>
                            </a:solidFill>
                            <a:latin typeface="Cambria Math"/>
                            <a:sym typeface="Wingdings" pitchFamily="2" charset="2"/>
                          </a:rPr>
                          <m:t>1</m:t>
                        </m:r>
                      </m:sub>
                    </m:sSub>
                  </m:oMath>
                </a14:m>
                <a:r>
                  <a:rPr lang="en-US" sz="2000" dirty="0">
                    <a:sym typeface="Wingdings" pitchFamily="2" charset="2"/>
                  </a:rPr>
                  <a:t> </a:t>
                </a:r>
                <a:r>
                  <a:rPr lang="en-US" sz="2000" dirty="0" err="1">
                    <a:sym typeface="Wingdings" pitchFamily="2" charset="2"/>
                  </a:rPr>
                  <a:t>Allocation_</a:t>
                </a:r>
                <a:r>
                  <a:rPr lang="en-US" sz="2000" dirty="0" err="1">
                    <a:solidFill>
                      <a:srgbClr val="C00000"/>
                    </a:solidFill>
                    <a:sym typeface="Wingdings" pitchFamily="2" charset="2"/>
                  </a:rPr>
                  <a:t>IIT</a:t>
                </a:r>
                <a:r>
                  <a:rPr lang="en-US" sz="2000" dirty="0">
                    <a:sym typeface="Wingdings" pitchFamily="2" charset="2"/>
                  </a:rPr>
                  <a:t>(</a:t>
                </a:r>
                <a14:m>
                  <m:oMath xmlns:m="http://schemas.openxmlformats.org/officeDocument/2006/math">
                    <m:r>
                      <a:rPr lang="en-US" sz="2000" i="1">
                        <a:latin typeface="Cambria Math"/>
                        <a:sym typeface="Wingdings" pitchFamily="2" charset="2"/>
                      </a:rPr>
                      <m:t>𝐶</m:t>
                    </m:r>
                  </m:oMath>
                </a14:m>
                <a:r>
                  <a:rPr lang="en-US" sz="2000" dirty="0">
                    <a:sym typeface="Wingdings" pitchFamily="2" charset="2"/>
                  </a:rPr>
                  <a:t>);</a:t>
                </a:r>
              </a:p>
              <a:p>
                <a:pPr marL="0" indent="0">
                  <a:buNone/>
                </a:pPr>
                <a:r>
                  <a:rPr lang="en-US" sz="2000" dirty="0">
                    <a:sym typeface="Wingdings" pitchFamily="2" charset="2"/>
                  </a:rPr>
                  <a:t>       </a:t>
                </a:r>
                <a14:m>
                  <m:oMath xmlns:m="http://schemas.openxmlformats.org/officeDocument/2006/math">
                    <m:sSub>
                      <m:sSubPr>
                        <m:ctrlPr>
                          <a:rPr lang="en-US" sz="2000" i="1" smtClean="0">
                            <a:solidFill>
                              <a:srgbClr val="0070C0"/>
                            </a:solidFill>
                            <a:latin typeface="Cambria Math" panose="02040503050406030204" pitchFamily="18" charset="0"/>
                            <a:sym typeface="Wingdings" pitchFamily="2" charset="2"/>
                          </a:rPr>
                        </m:ctrlPr>
                      </m:sSubPr>
                      <m:e>
                        <m:r>
                          <a:rPr lang="en-US" sz="2000" i="1">
                            <a:solidFill>
                              <a:srgbClr val="0070C0"/>
                            </a:solidFill>
                            <a:latin typeface="Cambria Math"/>
                            <a:sym typeface="Wingdings" pitchFamily="2" charset="2"/>
                          </a:rPr>
                          <m:t>𝐴</m:t>
                        </m:r>
                      </m:e>
                      <m:sub>
                        <m:r>
                          <a:rPr lang="en-US" sz="2000" i="1">
                            <a:solidFill>
                              <a:srgbClr val="0070C0"/>
                            </a:solidFill>
                            <a:latin typeface="Cambria Math"/>
                            <a:sym typeface="Wingdings" pitchFamily="2" charset="2"/>
                          </a:rPr>
                          <m:t>2</m:t>
                        </m:r>
                      </m:sub>
                    </m:sSub>
                  </m:oMath>
                </a14:m>
                <a:r>
                  <a:rPr lang="en-US" sz="2000" dirty="0">
                    <a:sym typeface="Wingdings" pitchFamily="2" charset="2"/>
                  </a:rPr>
                  <a:t> </a:t>
                </a:r>
                <a:r>
                  <a:rPr lang="en-US" sz="2000" dirty="0" err="1">
                    <a:sym typeface="Wingdings" pitchFamily="2" charset="2"/>
                  </a:rPr>
                  <a:t>Allocation_</a:t>
                </a:r>
                <a:r>
                  <a:rPr lang="en-US" sz="2000" dirty="0" err="1">
                    <a:solidFill>
                      <a:srgbClr val="0070C0"/>
                    </a:solidFill>
                    <a:sym typeface="Wingdings" pitchFamily="2" charset="2"/>
                  </a:rPr>
                  <a:t>NIT</a:t>
                </a:r>
                <a:r>
                  <a:rPr lang="en-US" sz="2000" dirty="0">
                    <a:sym typeface="Wingdings" pitchFamily="2" charset="2"/>
                  </a:rPr>
                  <a:t>(</a:t>
                </a:r>
                <a14:m>
                  <m:oMath xmlns:m="http://schemas.openxmlformats.org/officeDocument/2006/math">
                    <m:r>
                      <a:rPr lang="en-US" sz="2000" i="1">
                        <a:latin typeface="Cambria Math"/>
                        <a:sym typeface="Wingdings" pitchFamily="2" charset="2"/>
                      </a:rPr>
                      <m:t>𝐶</m:t>
                    </m:r>
                  </m:oMath>
                </a14:m>
                <a:r>
                  <a:rPr lang="en-US" sz="2000" dirty="0">
                    <a:sym typeface="Wingdings" pitchFamily="2" charset="2"/>
                  </a:rPr>
                  <a:t>);</a:t>
                </a:r>
              </a:p>
              <a:p>
                <a:pPr marL="0" indent="0">
                  <a:buNone/>
                </a:pPr>
                <a:r>
                  <a:rPr lang="en-US" sz="2000" dirty="0">
                    <a:sym typeface="Wingdings" pitchFamily="2" charset="2"/>
                  </a:rPr>
                  <a:t>       </a:t>
                </a:r>
                <a14:m>
                  <m:oMath xmlns:m="http://schemas.openxmlformats.org/officeDocument/2006/math">
                    <m:r>
                      <a:rPr lang="en-US" sz="2000" i="1">
                        <a:latin typeface="Cambria Math"/>
                        <a:sym typeface="Wingdings" pitchFamily="2" charset="2"/>
                      </a:rPr>
                      <m:t>𝑆</m:t>
                    </m:r>
                  </m:oMath>
                </a14:m>
                <a:r>
                  <a:rPr lang="en-US" sz="2000" dirty="0">
                    <a:sym typeface="Wingdings" pitchFamily="2" charset="2"/>
                  </a:rPr>
                  <a:t> </a:t>
                </a:r>
                <a14:m>
                  <m:oMath xmlns:m="http://schemas.openxmlformats.org/officeDocument/2006/math">
                    <m:r>
                      <m:rPr>
                        <m:sty m:val="p"/>
                      </m:rPr>
                      <a:rPr lang="en-US" sz="2000">
                        <a:latin typeface="Cambria Math"/>
                        <a:sym typeface="Wingdings" pitchFamily="2" charset="2"/>
                      </a:rPr>
                      <m:t>Candidates</m:t>
                    </m:r>
                    <m:r>
                      <a:rPr lang="en-US" sz="2000">
                        <a:latin typeface="Cambria Math"/>
                        <a:sym typeface="Wingdings" pitchFamily="2" charset="2"/>
                      </a:rPr>
                      <m:t>(</m:t>
                    </m:r>
                    <m:sSub>
                      <m:sSubPr>
                        <m:ctrlPr>
                          <a:rPr lang="en-US" sz="2000" i="1" smtClean="0">
                            <a:solidFill>
                              <a:srgbClr val="C00000"/>
                            </a:solidFill>
                            <a:latin typeface="Cambria Math" panose="02040503050406030204" pitchFamily="18" charset="0"/>
                            <a:sym typeface="Wingdings" pitchFamily="2" charset="2"/>
                          </a:rPr>
                        </m:ctrlPr>
                      </m:sSubPr>
                      <m:e>
                        <m:r>
                          <a:rPr lang="en-US" sz="2000" i="1">
                            <a:solidFill>
                              <a:srgbClr val="C00000"/>
                            </a:solidFill>
                            <a:latin typeface="Cambria Math"/>
                            <a:sym typeface="Wingdings" pitchFamily="2" charset="2"/>
                          </a:rPr>
                          <m:t>𝐴</m:t>
                        </m:r>
                      </m:e>
                      <m:sub>
                        <m:r>
                          <a:rPr lang="en-US" sz="2000" i="1">
                            <a:solidFill>
                              <a:srgbClr val="C00000"/>
                            </a:solidFill>
                            <a:latin typeface="Cambria Math"/>
                            <a:sym typeface="Wingdings" pitchFamily="2" charset="2"/>
                          </a:rPr>
                          <m:t>1</m:t>
                        </m:r>
                      </m:sub>
                    </m:sSub>
                    <m:r>
                      <a:rPr lang="en-US" sz="2000" i="1">
                        <a:latin typeface="Cambria Math"/>
                        <a:sym typeface="Wingdings" pitchFamily="2" charset="2"/>
                      </a:rPr>
                      <m:t>)∩</m:t>
                    </m:r>
                    <m:r>
                      <m:rPr>
                        <m:sty m:val="p"/>
                      </m:rPr>
                      <a:rPr lang="en-US" sz="2000">
                        <a:latin typeface="Cambria Math"/>
                        <a:sym typeface="Wingdings" pitchFamily="2" charset="2"/>
                      </a:rPr>
                      <m:t>Candidates</m:t>
                    </m:r>
                    <m:r>
                      <a:rPr lang="en-US" sz="2000">
                        <a:latin typeface="Cambria Math"/>
                        <a:sym typeface="Wingdings" pitchFamily="2" charset="2"/>
                      </a:rPr>
                      <m:t>(</m:t>
                    </m:r>
                    <m:sSub>
                      <m:sSubPr>
                        <m:ctrlPr>
                          <a:rPr lang="en-US" sz="2000" i="1" smtClean="0">
                            <a:solidFill>
                              <a:srgbClr val="C00000"/>
                            </a:solidFill>
                            <a:latin typeface="Cambria Math" panose="02040503050406030204" pitchFamily="18" charset="0"/>
                            <a:sym typeface="Wingdings" pitchFamily="2" charset="2"/>
                          </a:rPr>
                        </m:ctrlPr>
                      </m:sSubPr>
                      <m:e>
                        <m:r>
                          <a:rPr lang="en-US" sz="2000" i="1">
                            <a:solidFill>
                              <a:srgbClr val="C00000"/>
                            </a:solidFill>
                            <a:latin typeface="Cambria Math"/>
                            <a:sym typeface="Wingdings" pitchFamily="2" charset="2"/>
                          </a:rPr>
                          <m:t>𝐴</m:t>
                        </m:r>
                      </m:e>
                      <m:sub>
                        <m:r>
                          <a:rPr lang="en-US" sz="2000" i="1">
                            <a:solidFill>
                              <a:srgbClr val="C00000"/>
                            </a:solidFill>
                            <a:latin typeface="Cambria Math"/>
                            <a:sym typeface="Wingdings" pitchFamily="2" charset="2"/>
                          </a:rPr>
                          <m:t>2</m:t>
                        </m:r>
                      </m:sub>
                    </m:sSub>
                    <m:r>
                      <a:rPr lang="en-US" sz="2000" i="1">
                        <a:latin typeface="Cambria Math"/>
                        <a:sym typeface="Wingdings" pitchFamily="2" charset="2"/>
                      </a:rPr>
                      <m:t>)</m:t>
                    </m:r>
                  </m:oMath>
                </a14:m>
                <a:r>
                  <a:rPr lang="en-US" sz="2000" dirty="0"/>
                  <a:t>;</a:t>
                </a:r>
              </a:p>
              <a:p>
                <a:pPr marL="0" indent="0">
                  <a:buNone/>
                </a:pPr>
                <a:r>
                  <a:rPr lang="en-US" sz="2000" dirty="0"/>
                  <a:t>}</a:t>
                </a:r>
              </a:p>
              <a:p>
                <a:pPr marL="0" indent="0">
                  <a:buNone/>
                </a:pP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72" t="-84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6</a:t>
            </a:fld>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9764B9C-7733-43A5-D4ED-0C940D0293EC}"/>
                  </a:ext>
                </a:extLst>
              </p:cNvPr>
              <p:cNvSpPr txBox="1"/>
              <p:nvPr/>
            </p:nvSpPr>
            <p:spPr>
              <a:xfrm>
                <a:off x="5791200" y="3429000"/>
                <a:ext cx="1954253" cy="369332"/>
              </a:xfrm>
              <a:prstGeom prst="rect">
                <a:avLst/>
              </a:prstGeom>
              <a:solidFill>
                <a:schemeClr val="bg2"/>
              </a:solidFill>
            </p:spPr>
            <p:txBody>
              <a:bodyPr wrap="none" rtlCol="0">
                <a:spAutoFit/>
              </a:bodyPr>
              <a:lstStyle/>
              <a:p>
                <a:r>
                  <a:rPr lang="en-US" dirty="0"/>
                  <a:t>Min(</a:t>
                </a:r>
                <a14:m>
                  <m:oMath xmlns:m="http://schemas.openxmlformats.org/officeDocument/2006/math">
                    <m:sSub>
                      <m:sSubPr>
                        <m:ctrlPr>
                          <a:rPr lang="en-US" sz="1800" b="1" i="1" smtClean="0">
                            <a:solidFill>
                              <a:schemeClr val="accent2">
                                <a:lumMod val="75000"/>
                              </a:schemeClr>
                            </a:solidFill>
                            <a:latin typeface="Cambria Math" panose="02040503050406030204" pitchFamily="18" charset="0"/>
                            <a:sym typeface="Wingdings" pitchFamily="2" charset="2"/>
                          </a:rPr>
                        </m:ctrlPr>
                      </m:sSubPr>
                      <m:e>
                        <m:r>
                          <a:rPr lang="en-US" sz="1800" b="1" i="1" smtClean="0">
                            <a:solidFill>
                              <a:schemeClr val="accent2">
                                <a:lumMod val="75000"/>
                              </a:schemeClr>
                            </a:solidFill>
                            <a:latin typeface="Cambria Math"/>
                            <a:sym typeface="Wingdings" pitchFamily="2" charset="2"/>
                          </a:rPr>
                          <m:t>𝑨</m:t>
                        </m:r>
                      </m:e>
                      <m:sub>
                        <m:r>
                          <a:rPr lang="en-US" sz="1800" b="1" i="1" smtClean="0">
                            <a:solidFill>
                              <a:schemeClr val="accent2">
                                <a:lumMod val="75000"/>
                              </a:schemeClr>
                            </a:solidFill>
                            <a:latin typeface="Cambria Math"/>
                            <a:sym typeface="Wingdings" pitchFamily="2" charset="2"/>
                          </a:rPr>
                          <m:t>𝟏</m:t>
                        </m:r>
                      </m:sub>
                    </m:sSub>
                    <m:r>
                      <a:rPr lang="en-US" i="1">
                        <a:latin typeface="Cambria Math" panose="02040503050406030204" pitchFamily="18" charset="0"/>
                        <a:sym typeface="Wingdings" pitchFamily="2" charset="2"/>
                      </a:rPr>
                      <m:t>(</m:t>
                    </m:r>
                    <m:r>
                      <a:rPr lang="en-US" b="1" i="1">
                        <a:solidFill>
                          <a:srgbClr val="006C31"/>
                        </a:solidFill>
                        <a:latin typeface="Cambria Math"/>
                        <a:sym typeface="Wingdings" pitchFamily="2" charset="2"/>
                      </a:rPr>
                      <m:t>𝐜</m:t>
                    </m:r>
                    <m:r>
                      <a:rPr lang="en-US" i="1">
                        <a:latin typeface="Cambria Math" panose="02040503050406030204" pitchFamily="18" charset="0"/>
                        <a:sym typeface="Wingdings" pitchFamily="2" charset="2"/>
                      </a:rPr>
                      <m:t>)</m:t>
                    </m:r>
                  </m:oMath>
                </a14:m>
                <a:r>
                  <a:rPr lang="en-US" dirty="0"/>
                  <a:t>,</a:t>
                </a:r>
                <a:r>
                  <a:rPr lang="en-US" dirty="0">
                    <a:solidFill>
                      <a:schemeClr val="accent2">
                        <a:lumMod val="75000"/>
                      </a:schemeClr>
                    </a:solidFill>
                    <a:sym typeface="Wingdings" pitchFamily="2" charset="2"/>
                  </a:rPr>
                  <a:t> </a:t>
                </a:r>
                <a14:m>
                  <m:oMath xmlns:m="http://schemas.openxmlformats.org/officeDocument/2006/math">
                    <m:sSub>
                      <m:sSubPr>
                        <m:ctrlPr>
                          <a:rPr lang="en-US" b="1" i="1" smtClean="0">
                            <a:solidFill>
                              <a:srgbClr val="0070C0"/>
                            </a:solidFill>
                            <a:latin typeface="Cambria Math" panose="02040503050406030204" pitchFamily="18" charset="0"/>
                            <a:sym typeface="Wingdings" pitchFamily="2" charset="2"/>
                          </a:rPr>
                        </m:ctrlPr>
                      </m:sSubPr>
                      <m:e>
                        <m:r>
                          <a:rPr lang="en-US" b="1" i="1">
                            <a:solidFill>
                              <a:srgbClr val="0070C0"/>
                            </a:solidFill>
                            <a:latin typeface="Cambria Math"/>
                            <a:sym typeface="Wingdings" pitchFamily="2" charset="2"/>
                          </a:rPr>
                          <m:t>𝑨</m:t>
                        </m:r>
                      </m:e>
                      <m:sub>
                        <m:r>
                          <a:rPr lang="en-US" b="1" i="1" smtClean="0">
                            <a:solidFill>
                              <a:srgbClr val="0070C0"/>
                            </a:solidFill>
                            <a:latin typeface="Cambria Math" panose="02040503050406030204" pitchFamily="18" charset="0"/>
                            <a:sym typeface="Wingdings" pitchFamily="2" charset="2"/>
                          </a:rPr>
                          <m:t>𝟐</m:t>
                        </m:r>
                      </m:sub>
                    </m:sSub>
                    <m:r>
                      <a:rPr lang="en-US" b="0" i="1" smtClean="0">
                        <a:solidFill>
                          <a:schemeClr val="tx1"/>
                        </a:solidFill>
                        <a:latin typeface="Cambria Math" panose="02040503050406030204" pitchFamily="18" charset="0"/>
                        <a:sym typeface="Wingdings" pitchFamily="2" charset="2"/>
                      </a:rPr>
                      <m:t>(</m:t>
                    </m:r>
                    <m:r>
                      <a:rPr lang="en-US" b="1" i="1">
                        <a:solidFill>
                          <a:srgbClr val="006C31"/>
                        </a:solidFill>
                        <a:latin typeface="Cambria Math"/>
                        <a:sym typeface="Wingdings" pitchFamily="2" charset="2"/>
                      </a:rPr>
                      <m:t>𝐜</m:t>
                    </m:r>
                    <m:r>
                      <a:rPr lang="en-US" b="0" i="1" smtClean="0">
                        <a:solidFill>
                          <a:schemeClr val="tx1"/>
                        </a:solidFill>
                        <a:latin typeface="Cambria Math" panose="02040503050406030204" pitchFamily="18" charset="0"/>
                        <a:sym typeface="Wingdings" pitchFamily="2" charset="2"/>
                      </a:rPr>
                      <m:t>)</m:t>
                    </m:r>
                  </m:oMath>
                </a14:m>
                <a:r>
                  <a:rPr lang="en-US" dirty="0">
                    <a:solidFill>
                      <a:schemeClr val="tx1"/>
                    </a:solidFill>
                  </a:rPr>
                  <a:t>)</a:t>
                </a:r>
                <a:endParaRPr lang="en-IN" dirty="0"/>
              </a:p>
            </p:txBody>
          </p:sp>
        </mc:Choice>
        <mc:Fallback xmlns="">
          <p:sp>
            <p:nvSpPr>
              <p:cNvPr id="10" name="TextBox 9">
                <a:extLst>
                  <a:ext uri="{FF2B5EF4-FFF2-40B4-BE49-F238E27FC236}">
                    <a16:creationId xmlns:a16="http://schemas.microsoft.com/office/drawing/2014/main" id="{09764B9C-7733-43A5-D4ED-0C940D0293EC}"/>
                  </a:ext>
                </a:extLst>
              </p:cNvPr>
              <p:cNvSpPr txBox="1">
                <a:spLocks noRot="1" noChangeAspect="1" noMove="1" noResize="1" noEditPoints="1" noAdjustHandles="1" noChangeArrowheads="1" noChangeShapeType="1" noTextEdit="1"/>
              </p:cNvSpPr>
              <p:nvPr/>
            </p:nvSpPr>
            <p:spPr>
              <a:xfrm>
                <a:off x="5791200" y="3429000"/>
                <a:ext cx="1954253" cy="369332"/>
              </a:xfrm>
              <a:prstGeom prst="rect">
                <a:avLst/>
              </a:prstGeom>
              <a:blipFill>
                <a:blip r:embed="rId3"/>
                <a:stretch>
                  <a:fillRect l="-2492" t="-10000" r="-935" b="-25000"/>
                </a:stretch>
              </a:blipFill>
            </p:spPr>
            <p:txBody>
              <a:bodyPr/>
              <a:lstStyle/>
              <a:p>
                <a:r>
                  <a:rPr lang="en-IN">
                    <a:noFill/>
                  </a:rPr>
                  <a:t> </a:t>
                </a:r>
              </a:p>
            </p:txBody>
          </p:sp>
        </mc:Fallback>
      </mc:AlternateContent>
    </p:spTree>
    <p:extLst>
      <p:ext uri="{BB962C8B-B14F-4D97-AF65-F5344CB8AC3E}">
        <p14:creationId xmlns:p14="http://schemas.microsoft.com/office/powerpoint/2010/main" val="1445945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10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fade">
                                      <p:cBhvr>
                                        <p:cTn id="59" dur="500"/>
                                        <p:tgtEl>
                                          <p:spTgt spid="3">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fade">
                                      <p:cBhvr>
                                        <p:cTn id="6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40BF-6A0B-1A47-8718-085354CF6163}"/>
              </a:ext>
            </a:extLst>
          </p:cNvPr>
          <p:cNvSpPr>
            <a:spLocks noGrp="1"/>
          </p:cNvSpPr>
          <p:nvPr>
            <p:ph type="title"/>
          </p:nvPr>
        </p:nvSpPr>
        <p:spPr/>
        <p:txBody>
          <a:bodyPr/>
          <a:lstStyle/>
          <a:p>
            <a:r>
              <a:rPr lang="en-US" b="1" dirty="0">
                <a:solidFill>
                  <a:srgbClr val="006C31"/>
                </a:solidFill>
              </a:rPr>
              <a:t>Homework</a:t>
            </a:r>
            <a:endParaRPr lang="en-US" b="1" dirty="0"/>
          </a:p>
        </p:txBody>
      </p:sp>
      <p:sp>
        <p:nvSpPr>
          <p:cNvPr id="3" name="Content Placeholder 2">
            <a:extLst>
              <a:ext uri="{FF2B5EF4-FFF2-40B4-BE49-F238E27FC236}">
                <a16:creationId xmlns:a16="http://schemas.microsoft.com/office/drawing/2014/main" id="{6CBF97C5-916D-B54C-BBCE-DD883D62E023}"/>
              </a:ext>
            </a:extLst>
          </p:cNvPr>
          <p:cNvSpPr>
            <a:spLocks noGrp="1"/>
          </p:cNvSpPr>
          <p:nvPr>
            <p:ph idx="1"/>
          </p:nvPr>
        </p:nvSpPr>
        <p:spPr/>
        <p:txBody>
          <a:bodyPr/>
          <a:lstStyle/>
          <a:p>
            <a:pPr marL="0" indent="0">
              <a:buNone/>
            </a:pPr>
            <a:endParaRPr lang="en-US" sz="2400" dirty="0"/>
          </a:p>
          <a:p>
            <a:pPr marL="0" indent="0">
              <a:buNone/>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r>
              <a:rPr lang="en-US" sz="2400" dirty="0"/>
              <a:t>Can there be multiple fair allocations ? </a:t>
            </a:r>
          </a:p>
          <a:p>
            <a:pPr marL="0" indent="0">
              <a:buNone/>
            </a:pPr>
            <a:endParaRPr lang="en-US" sz="2400" dirty="0"/>
          </a:p>
          <a:p>
            <a:pPr marL="0" indent="0">
              <a:buNone/>
            </a:pPr>
            <a:r>
              <a:rPr lang="en-US" sz="2400" dirty="0"/>
              <a:t>                                         Ponder over it</a:t>
            </a:r>
          </a:p>
          <a:p>
            <a:pPr marL="0" indent="0">
              <a:buNone/>
            </a:pPr>
            <a:endParaRPr lang="en-US" sz="2400" dirty="0"/>
          </a:p>
          <a:p>
            <a:endParaRPr lang="en-US" sz="2400" dirty="0"/>
          </a:p>
        </p:txBody>
      </p:sp>
      <p:sp>
        <p:nvSpPr>
          <p:cNvPr id="4" name="Slide Number Placeholder 3">
            <a:extLst>
              <a:ext uri="{FF2B5EF4-FFF2-40B4-BE49-F238E27FC236}">
                <a16:creationId xmlns:a16="http://schemas.microsoft.com/office/drawing/2014/main" id="{54258856-2A32-BA46-A7C3-602187ED9D7D}"/>
              </a:ext>
            </a:extLst>
          </p:cNvPr>
          <p:cNvSpPr>
            <a:spLocks noGrp="1"/>
          </p:cNvSpPr>
          <p:nvPr>
            <p:ph type="sldNum" sz="quarter" idx="12"/>
          </p:nvPr>
        </p:nvSpPr>
        <p:spPr/>
        <p:txBody>
          <a:bodyPr/>
          <a:lstStyle/>
          <a:p>
            <a:pPr>
              <a:defRPr/>
            </a:pPr>
            <a:fld id="{147D3F34-CCFE-4664-990B-25D48250FF76}" type="slidenum">
              <a:rPr lang="en-US" smtClean="0"/>
              <a:pPr>
                <a:defRPr/>
              </a:pPr>
              <a:t>7</a:t>
            </a:fld>
            <a:endParaRPr lang="en-US"/>
          </a:p>
        </p:txBody>
      </p:sp>
    </p:spTree>
    <p:extLst>
      <p:ext uri="{BB962C8B-B14F-4D97-AF65-F5344CB8AC3E}">
        <p14:creationId xmlns:p14="http://schemas.microsoft.com/office/powerpoint/2010/main" val="1058576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wipe(left)">
                                      <p:cBhvr>
                                        <p:cTn id="14" dur="125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left)">
                                      <p:cBhvr>
                                        <p:cTn id="19" dur="1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2133600"/>
            <a:ext cx="7772400" cy="1362075"/>
          </a:xfrm>
        </p:spPr>
        <p:txBody>
          <a:bodyPr/>
          <a:lstStyle/>
          <a:p>
            <a:pPr algn="ctr"/>
            <a:r>
              <a:rPr lang="en-US" sz="3600" dirty="0"/>
              <a:t>a Divide and Conquer algorithm for</a:t>
            </a:r>
            <a:br>
              <a:rPr lang="en-US" sz="4400" dirty="0"/>
            </a:br>
            <a:endParaRPr lang="en-US" sz="4400" dirty="0"/>
          </a:p>
        </p:txBody>
      </p:sp>
      <p:sp>
        <p:nvSpPr>
          <p:cNvPr id="6" name="Text Placeholder 5"/>
          <p:cNvSpPr>
            <a:spLocks noGrp="1"/>
          </p:cNvSpPr>
          <p:nvPr>
            <p:ph type="body" idx="1"/>
          </p:nvPr>
        </p:nvSpPr>
        <p:spPr>
          <a:xfrm>
            <a:off x="838200" y="2438400"/>
            <a:ext cx="7772400" cy="1500187"/>
          </a:xfrm>
        </p:spPr>
        <p:txBody>
          <a:bodyPr/>
          <a:lstStyle/>
          <a:p>
            <a:pPr algn="ctr"/>
            <a:r>
              <a:rPr lang="en-US" sz="3600" b="1" dirty="0">
                <a:solidFill>
                  <a:srgbClr val="7030A0"/>
                </a:solidFill>
              </a:rPr>
              <a:t>Closest Pair Distance</a:t>
            </a:r>
            <a:endParaRPr lang="en-US" sz="36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8</a:t>
            </a:fld>
            <a:endParaRPr lang="en-US" dirty="0"/>
          </a:p>
        </p:txBody>
      </p:sp>
    </p:spTree>
    <p:custDataLst>
      <p:tags r:id="rId1"/>
    </p:custDataLst>
    <p:extLst>
      <p:ext uri="{BB962C8B-B14F-4D97-AF65-F5344CB8AC3E}">
        <p14:creationId xmlns:p14="http://schemas.microsoft.com/office/powerpoint/2010/main" val="177022607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72000" y="4572000"/>
            <a:ext cx="388999" cy="826532"/>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000" b="1" dirty="0"/>
              <a:t>The </a:t>
            </a:r>
            <a:r>
              <a:rPr lang="en-US" sz="4000" b="1" dirty="0">
                <a:solidFill>
                  <a:srgbClr val="7030A0"/>
                </a:solidFill>
              </a:rPr>
              <a:t>combine</a:t>
            </a:r>
            <a:r>
              <a:rPr lang="en-US" sz="4000" b="1" dirty="0"/>
              <a:t> step</a:t>
            </a:r>
            <a:endParaRPr lang="en-US" sz="4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9</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91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486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6"/>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stCxn id="41" idx="3"/>
            <a:endCxn id="62" idx="6"/>
          </p:cNvCxnSpPr>
          <p:nvPr/>
        </p:nvCxnSpPr>
        <p:spPr>
          <a:xfrm flipH="1">
            <a:off x="5715000" y="5246641"/>
            <a:ext cx="392159" cy="354059"/>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848251" y="53456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848251" y="5345668"/>
                <a:ext cx="498791" cy="369332"/>
              </a:xfrm>
              <a:prstGeom prst="rect">
                <a:avLst/>
              </a:prstGeom>
              <a:blipFill rotWithShape="1">
                <a:blip r:embed="rId7"/>
                <a:stretch>
                  <a:fillRect t="-8197" r="-15854" b="-24590"/>
                </a:stretch>
              </a:blipFill>
            </p:spPr>
            <p:txBody>
              <a:bodyPr/>
              <a:lstStyle/>
              <a:p>
                <a:r>
                  <a:rPr lang="en-US">
                    <a:noFill/>
                  </a:rPr>
                  <a:t> </a:t>
                </a:r>
              </a:p>
            </p:txBody>
          </p:sp>
        </mc:Fallback>
      </mc:AlternateContent>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3434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343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601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4419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57912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5726668"/>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5726668"/>
                <a:ext cx="37221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59436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5943600"/>
                <a:ext cx="372218" cy="369332"/>
              </a:xfrm>
              <a:prstGeom prst="rect">
                <a:avLst/>
              </a:prstGeom>
              <a:blipFill>
                <a:blip r:embed="rId9"/>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59436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7200" y="4991100"/>
            <a:ext cx="696951" cy="0"/>
          </a:xfrm>
          <a:prstGeom prst="line">
            <a:avLst/>
          </a:prstGeom>
          <a:ln>
            <a:solidFill>
              <a:srgbClr val="006C3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5018050" y="45720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5018050" y="50292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mc:AlternateContent xmlns:mc="http://schemas.openxmlformats.org/markup-compatibility/2006" xmlns:a14="http://schemas.microsoft.com/office/drawing/2010/main">
        <mc:Choice Requires="a14">
          <p:sp>
            <p:nvSpPr>
              <p:cNvPr id="93" name="TextBox 92"/>
              <p:cNvSpPr txBox="1"/>
              <p:nvPr/>
            </p:nvSpPr>
            <p:spPr>
              <a:xfrm>
                <a:off x="4039368" y="5029200"/>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𝒑</m:t>
                      </m:r>
                    </m:oMath>
                  </m:oMathPara>
                </a14:m>
                <a:endParaRPr lang="en-US" dirty="0"/>
              </a:p>
            </p:txBody>
          </p:sp>
        </mc:Choice>
        <mc:Fallback xmlns="">
          <p:sp>
            <p:nvSpPr>
              <p:cNvPr id="93" name="TextBox 92"/>
              <p:cNvSpPr txBox="1">
                <a:spLocks noRot="1" noChangeAspect="1" noMove="1" noResize="1" noEditPoints="1" noAdjustHandles="1" noChangeArrowheads="1" noChangeShapeType="1" noTextEdit="1"/>
              </p:cNvSpPr>
              <p:nvPr/>
            </p:nvSpPr>
            <p:spPr>
              <a:xfrm>
                <a:off x="4039368" y="5029200"/>
                <a:ext cx="380232" cy="369332"/>
              </a:xfrm>
              <a:prstGeom prst="rect">
                <a:avLst/>
              </a:prstGeom>
              <a:blipFill rotWithShape="1">
                <a:blip r:embed="rId11"/>
                <a:stretch>
                  <a:fillRect t="-8197" r="-20968" b="-24590"/>
                </a:stretch>
              </a:blipFill>
            </p:spPr>
            <p:txBody>
              <a:bodyPr/>
              <a:lstStyle/>
              <a:p>
                <a:r>
                  <a:rPr lang="en-US">
                    <a:noFill/>
                  </a:rPr>
                  <a:t> </a:t>
                </a:r>
              </a:p>
            </p:txBody>
          </p:sp>
        </mc:Fallback>
      </mc:AlternateContent>
      <p:sp>
        <p:nvSpPr>
          <p:cNvPr id="104" name="Oval 103"/>
          <p:cNvSpPr/>
          <p:nvPr/>
        </p:nvSpPr>
        <p:spPr>
          <a:xfrm>
            <a:off x="4648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44196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6" name="Oval 105"/>
          <p:cNvSpPr/>
          <p:nvPr/>
        </p:nvSpPr>
        <p:spPr>
          <a:xfrm>
            <a:off x="46482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Oval 96"/>
          <p:cNvSpPr/>
          <p:nvPr/>
        </p:nvSpPr>
        <p:spPr>
          <a:xfrm>
            <a:off x="45339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3" name="TextBox 82"/>
              <p:cNvSpPr txBox="1"/>
              <p:nvPr/>
            </p:nvSpPr>
            <p:spPr>
              <a:xfrm>
                <a:off x="3657600" y="6285559"/>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83" name="TextBox 82"/>
              <p:cNvSpPr txBox="1">
                <a:spLocks noRot="1" noChangeAspect="1" noMove="1" noResize="1" noEditPoints="1" noAdjustHandles="1" noChangeArrowheads="1" noChangeShapeType="1" noTextEdit="1"/>
              </p:cNvSpPr>
              <p:nvPr/>
            </p:nvSpPr>
            <p:spPr>
              <a:xfrm>
                <a:off x="3657600" y="6285559"/>
                <a:ext cx="1800365" cy="369332"/>
              </a:xfrm>
              <a:prstGeom prst="rect">
                <a:avLst/>
              </a:prstGeom>
              <a:blipFill>
                <a:blip r:embed="rId15"/>
                <a:stretch>
                  <a:fillRect t="-7937" r="-2020" b="-22222"/>
                </a:stretch>
              </a:blipFill>
              <a:ln>
                <a:solidFill>
                  <a:schemeClr val="tx1"/>
                </a:solidFill>
              </a:ln>
            </p:spPr>
            <p:txBody>
              <a:bodyPr/>
              <a:lstStyle/>
              <a:p>
                <a:r>
                  <a:rPr lang="en-US">
                    <a:noFill/>
                  </a:rPr>
                  <a:t> </a:t>
                </a:r>
              </a:p>
            </p:txBody>
          </p:sp>
        </mc:Fallback>
      </mc:AlternateContent>
      <p:sp>
        <p:nvSpPr>
          <p:cNvPr id="80" name="Rectangle 79"/>
          <p:cNvSpPr/>
          <p:nvPr/>
        </p:nvSpPr>
        <p:spPr>
          <a:xfrm>
            <a:off x="429269" y="16001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5105400" y="1582354"/>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4076700" y="48768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8" name="TextBox 97"/>
              <p:cNvSpPr txBox="1"/>
              <p:nvPr/>
            </p:nvSpPr>
            <p:spPr>
              <a:xfrm>
                <a:off x="5029200" y="45720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98" name="TextBox 97"/>
              <p:cNvSpPr txBox="1">
                <a:spLocks noRot="1" noChangeAspect="1" noMove="1" noResize="1" noEditPoints="1" noAdjustHandles="1" noChangeArrowheads="1" noChangeShapeType="1" noTextEdit="1"/>
              </p:cNvSpPr>
              <p:nvPr/>
            </p:nvSpPr>
            <p:spPr>
              <a:xfrm>
                <a:off x="5029200" y="4572000"/>
                <a:ext cx="37221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5029200" y="50292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00" name="TextBox 99"/>
              <p:cNvSpPr txBox="1">
                <a:spLocks noRot="1" noChangeAspect="1" noMove="1" noResize="1" noEditPoints="1" noAdjustHandles="1" noChangeArrowheads="1" noChangeShapeType="1" noTextEdit="1"/>
              </p:cNvSpPr>
              <p:nvPr/>
            </p:nvSpPr>
            <p:spPr>
              <a:xfrm>
                <a:off x="5029200" y="5029200"/>
                <a:ext cx="37221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p:cNvSpPr txBox="1"/>
              <p:nvPr/>
            </p:nvSpPr>
            <p:spPr>
              <a:xfrm>
                <a:off x="288021" y="4391733"/>
                <a:ext cx="3463064" cy="369332"/>
              </a:xfrm>
              <a:prstGeom prst="rect">
                <a:avLst/>
              </a:prstGeom>
              <a:solidFill>
                <a:schemeClr val="accent2">
                  <a:lumMod val="20000"/>
                  <a:lumOff val="80000"/>
                </a:schemeClr>
              </a:solidFill>
              <a:ln>
                <a:solidFill>
                  <a:schemeClr val="tx1"/>
                </a:solidFill>
              </a:ln>
            </p:spPr>
            <p:txBody>
              <a:bodyPr wrap="none" rtlCol="0">
                <a:spAutoFit/>
              </a:bodyPr>
              <a:lstStyle/>
              <a:p>
                <a:r>
                  <a:rPr lang="en-US" dirty="0"/>
                  <a:t>It will take </a:t>
                </a:r>
                <a14:m>
                  <m:oMath xmlns:m="http://schemas.openxmlformats.org/officeDocument/2006/math">
                    <m:r>
                      <m:rPr>
                        <m:sty m:val="p"/>
                      </m:rPr>
                      <a:rPr lang="en-US" b="0" i="0" smtClean="0">
                        <a:latin typeface="Cambria Math"/>
                      </a:rPr>
                      <m:t>O</m:t>
                    </m:r>
                    <m:r>
                      <a:rPr lang="en-US" b="0" i="0" smtClean="0">
                        <a:latin typeface="Cambria Math"/>
                      </a:rPr>
                      <m:t>(</m:t>
                    </m:r>
                    <m:r>
                      <a:rPr lang="en-US" b="1" i="1" smtClean="0">
                        <a:solidFill>
                          <a:srgbClr val="0070C0"/>
                        </a:solidFill>
                        <a:latin typeface="Cambria Math"/>
                      </a:rPr>
                      <m:t>𝒏</m:t>
                    </m:r>
                    <m:r>
                      <a:rPr lang="en-US" b="1" i="1" smtClean="0">
                        <a:latin typeface="Cambria Math"/>
                      </a:rPr>
                      <m:t>) </m:t>
                    </m:r>
                  </m:oMath>
                </a14:m>
                <a:r>
                  <a:rPr lang="en-US" dirty="0"/>
                  <a:t>time for a given </a:t>
                </a:r>
                <a14:m>
                  <m:oMath xmlns:m="http://schemas.openxmlformats.org/officeDocument/2006/math">
                    <m:r>
                      <a:rPr lang="en-US" b="1" i="1">
                        <a:latin typeface="Cambria Math"/>
                      </a:rPr>
                      <m:t>𝒑</m:t>
                    </m:r>
                  </m:oMath>
                </a14:m>
                <a:r>
                  <a:rPr lang="en-US" dirty="0"/>
                  <a:t>.</a:t>
                </a:r>
              </a:p>
            </p:txBody>
          </p:sp>
        </mc:Choice>
        <mc:Fallback xmlns="">
          <p:sp>
            <p:nvSpPr>
              <p:cNvPr id="103" name="TextBox 102"/>
              <p:cNvSpPr txBox="1">
                <a:spLocks noRot="1" noChangeAspect="1" noMove="1" noResize="1" noEditPoints="1" noAdjustHandles="1" noChangeArrowheads="1" noChangeShapeType="1" noTextEdit="1"/>
              </p:cNvSpPr>
              <p:nvPr/>
            </p:nvSpPr>
            <p:spPr>
              <a:xfrm>
                <a:off x="288021" y="4391733"/>
                <a:ext cx="3463064" cy="369332"/>
              </a:xfrm>
              <a:prstGeom prst="rect">
                <a:avLst/>
              </a:prstGeom>
              <a:blipFill>
                <a:blip r:embed="rId17"/>
                <a:stretch>
                  <a:fillRect l="-1460" t="-6452" r="-365" b="-22581"/>
                </a:stretch>
              </a:blipFill>
              <a:ln>
                <a:solidFill>
                  <a:schemeClr val="tx1"/>
                </a:solidFill>
              </a:ln>
            </p:spPr>
            <p:txBody>
              <a:bodyPr/>
              <a:lstStyle/>
              <a:p>
                <a:r>
                  <a:rPr lang="en-US">
                    <a:noFill/>
                  </a:rPr>
                  <a:t> </a:t>
                </a:r>
              </a:p>
            </p:txBody>
          </p:sp>
        </mc:Fallback>
      </mc:AlternateContent>
      <p:sp>
        <p:nvSpPr>
          <p:cNvPr id="107" name="Smiley Face 106"/>
          <p:cNvSpPr/>
          <p:nvPr/>
        </p:nvSpPr>
        <p:spPr>
          <a:xfrm>
            <a:off x="1469365" y="4953000"/>
            <a:ext cx="457200" cy="457200"/>
          </a:xfrm>
          <a:prstGeom prst="smileyFace">
            <a:avLst>
              <a:gd name="adj" fmla="val -4653"/>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p:cNvCxnSpPr/>
          <p:nvPr/>
        </p:nvCxnSpPr>
        <p:spPr>
          <a:xfrm>
            <a:off x="4560849" y="4572000"/>
            <a:ext cx="43025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4572000" y="5394960"/>
            <a:ext cx="43025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 name="Frame 2">
            <a:extLst>
              <a:ext uri="{FF2B5EF4-FFF2-40B4-BE49-F238E27FC236}">
                <a16:creationId xmlns:a16="http://schemas.microsoft.com/office/drawing/2014/main" id="{CDEBA6E0-4B8E-4348-9C3C-969C9777B8A6}"/>
              </a:ext>
            </a:extLst>
          </p:cNvPr>
          <p:cNvSpPr/>
          <p:nvPr/>
        </p:nvSpPr>
        <p:spPr>
          <a:xfrm>
            <a:off x="4510870" y="4533900"/>
            <a:ext cx="513465" cy="923280"/>
          </a:xfrm>
          <a:prstGeom prst="frame">
            <a:avLst>
              <a:gd name="adj1" fmla="val 692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1381FB44-60D2-F94F-9E20-4185265E4655}"/>
                  </a:ext>
                </a:extLst>
              </p:cNvPr>
              <p:cNvSpPr txBox="1"/>
              <p:nvPr/>
            </p:nvSpPr>
            <p:spPr>
              <a:xfrm>
                <a:off x="6011175" y="4313116"/>
                <a:ext cx="1806392" cy="369332"/>
              </a:xfrm>
              <a:prstGeom prst="rect">
                <a:avLst/>
              </a:prstGeom>
              <a:solidFill>
                <a:schemeClr val="accent3">
                  <a:lumMod val="40000"/>
                  <a:lumOff val="60000"/>
                </a:schemeClr>
              </a:solidFill>
              <a:ln>
                <a:solidFill>
                  <a:schemeClr val="tx1"/>
                </a:solidFill>
              </a:ln>
            </p:spPr>
            <p:txBody>
              <a:bodyPr wrap="none" rtlCol="0">
                <a:spAutoFit/>
              </a:bodyPr>
              <a:lstStyle/>
              <a:p>
                <a:r>
                  <a:rPr lang="en-US" dirty="0"/>
                  <a:t> </a:t>
                </a:r>
                <a14:m>
                  <m:oMath xmlns:m="http://schemas.openxmlformats.org/officeDocument/2006/math">
                    <m:r>
                      <m:rPr>
                        <m:sty m:val="p"/>
                      </m:rPr>
                      <a:rPr lang="en-US" b="0" i="0" smtClean="0">
                        <a:latin typeface="Cambria Math"/>
                      </a:rPr>
                      <m:t>O</m:t>
                    </m:r>
                    <m:r>
                      <a:rPr lang="en-US" b="0" i="0" smtClean="0">
                        <a:latin typeface="Cambria Math"/>
                      </a:rPr>
                      <m:t>(</m:t>
                    </m:r>
                    <m:r>
                      <a:rPr lang="en-US" b="1" i="1" smtClean="0">
                        <a:solidFill>
                          <a:srgbClr val="0070C0"/>
                        </a:solidFill>
                        <a:latin typeface="Cambria Math" panose="02040503050406030204" pitchFamily="18" charset="0"/>
                      </a:rPr>
                      <m:t>𝟏</m:t>
                    </m:r>
                    <m:r>
                      <a:rPr lang="en-US" b="1" i="1" smtClean="0">
                        <a:latin typeface="Cambria Math"/>
                      </a:rPr>
                      <m:t>) </m:t>
                    </m:r>
                  </m:oMath>
                </a14:m>
                <a:r>
                  <a:rPr lang="en-US" dirty="0"/>
                  <a:t>points only</a:t>
                </a:r>
              </a:p>
            </p:txBody>
          </p:sp>
        </mc:Choice>
        <mc:Fallback xmlns="">
          <p:sp>
            <p:nvSpPr>
              <p:cNvPr id="102" name="TextBox 101">
                <a:extLst>
                  <a:ext uri="{FF2B5EF4-FFF2-40B4-BE49-F238E27FC236}">
                    <a16:creationId xmlns:a16="http://schemas.microsoft.com/office/drawing/2014/main" id="{1381FB44-60D2-F94F-9E20-4185265E4655}"/>
                  </a:ext>
                </a:extLst>
              </p:cNvPr>
              <p:cNvSpPr txBox="1">
                <a:spLocks noRot="1" noChangeAspect="1" noMove="1" noResize="1" noEditPoints="1" noAdjustHandles="1" noChangeArrowheads="1" noChangeShapeType="1" noTextEdit="1"/>
              </p:cNvSpPr>
              <p:nvPr/>
            </p:nvSpPr>
            <p:spPr>
              <a:xfrm>
                <a:off x="6011175" y="4313116"/>
                <a:ext cx="1806392" cy="369332"/>
              </a:xfrm>
              <a:prstGeom prst="rect">
                <a:avLst/>
              </a:prstGeom>
              <a:blipFill>
                <a:blip r:embed="rId18"/>
                <a:stretch>
                  <a:fillRect t="-6452" r="-2083" b="-22581"/>
                </a:stretch>
              </a:blipFill>
              <a:ln>
                <a:solidFill>
                  <a:schemeClr val="tx1"/>
                </a:solidFill>
              </a:ln>
            </p:spPr>
            <p:txBody>
              <a:bodyPr/>
              <a:lstStyle/>
              <a:p>
                <a:r>
                  <a:rPr lang="en-US">
                    <a:noFill/>
                  </a:rPr>
                  <a:t> </a:t>
                </a:r>
              </a:p>
            </p:txBody>
          </p:sp>
        </mc:Fallback>
      </mc:AlternateContent>
      <p:sp>
        <p:nvSpPr>
          <p:cNvPr id="108" name="Smiley Face 107">
            <a:extLst>
              <a:ext uri="{FF2B5EF4-FFF2-40B4-BE49-F238E27FC236}">
                <a16:creationId xmlns:a16="http://schemas.microsoft.com/office/drawing/2014/main" id="{9003FA4C-AC63-7248-9E29-DEABF870F66A}"/>
              </a:ext>
            </a:extLst>
          </p:cNvPr>
          <p:cNvSpPr/>
          <p:nvPr/>
        </p:nvSpPr>
        <p:spPr>
          <a:xfrm>
            <a:off x="6705600" y="3711137"/>
            <a:ext cx="457200" cy="479863"/>
          </a:xfrm>
          <a:prstGeom prst="smileyFace">
            <a:avLst>
              <a:gd name="adj" fmla="val 4653"/>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1374597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4"/>
                                        </p:tgtEl>
                                        <p:attrNameLst>
                                          <p:attrName>style.visibility</p:attrName>
                                        </p:attrNameLst>
                                      </p:cBhvr>
                                      <p:to>
                                        <p:strVal val="visible"/>
                                      </p:to>
                                    </p:set>
                                    <p:animEffect transition="in" filter="wipe(down)">
                                      <p:cBhvr>
                                        <p:cTn id="14" dur="500"/>
                                        <p:tgtEl>
                                          <p:spTgt spid="9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3"/>
                                        </p:tgtEl>
                                        <p:attrNameLst>
                                          <p:attrName>style.visibility</p:attrName>
                                        </p:attrNameLst>
                                      </p:cBhvr>
                                      <p:to>
                                        <p:strVal val="visible"/>
                                      </p:to>
                                    </p:set>
                                    <p:animEffect transition="in" filter="fade">
                                      <p:cBhvr>
                                        <p:cTn id="19" dur="1000"/>
                                        <p:tgtEl>
                                          <p:spTgt spid="93"/>
                                        </p:tgtEl>
                                      </p:cBhvr>
                                    </p:animEffect>
                                    <p:anim calcmode="lin" valueType="num">
                                      <p:cBhvr>
                                        <p:cTn id="20" dur="1000" fill="hold"/>
                                        <p:tgtEl>
                                          <p:spTgt spid="93"/>
                                        </p:tgtEl>
                                        <p:attrNameLst>
                                          <p:attrName>ppt_x</p:attrName>
                                        </p:attrNameLst>
                                      </p:cBhvr>
                                      <p:tavLst>
                                        <p:tav tm="0">
                                          <p:val>
                                            <p:strVal val="#ppt_x"/>
                                          </p:val>
                                        </p:tav>
                                        <p:tav tm="100000">
                                          <p:val>
                                            <p:strVal val="#ppt_x"/>
                                          </p:val>
                                        </p:tav>
                                      </p:tavLst>
                                    </p:anim>
                                    <p:anim calcmode="lin" valueType="num">
                                      <p:cBhvr>
                                        <p:cTn id="21"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fade">
                                      <p:cBhvr>
                                        <p:cTn id="31" dur="500"/>
                                        <p:tgtEl>
                                          <p:spTgt spid="101"/>
                                        </p:tgtEl>
                                      </p:cBhvr>
                                    </p:animEffect>
                                  </p:childTnLst>
                                </p:cTn>
                              </p:par>
                              <p:par>
                                <p:cTn id="32" presetID="10" presetClass="entr" presetSubtype="0" fill="hold"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500"/>
                                        <p:tgtEl>
                                          <p:spTgt spid="9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91"/>
                                        </p:tgtEl>
                                        <p:attrNameLst>
                                          <p:attrName>style.visibility</p:attrName>
                                        </p:attrNameLst>
                                      </p:cBhvr>
                                      <p:to>
                                        <p:strVal val="visible"/>
                                      </p:to>
                                    </p:set>
                                    <p:anim calcmode="lin" valueType="num">
                                      <p:cBhvr>
                                        <p:cTn id="42" dur="500" fill="hold"/>
                                        <p:tgtEl>
                                          <p:spTgt spid="91"/>
                                        </p:tgtEl>
                                        <p:attrNameLst>
                                          <p:attrName>ppt_w</p:attrName>
                                        </p:attrNameLst>
                                      </p:cBhvr>
                                      <p:tavLst>
                                        <p:tav tm="0">
                                          <p:val>
                                            <p:fltVal val="0"/>
                                          </p:val>
                                        </p:tav>
                                        <p:tav tm="100000">
                                          <p:val>
                                            <p:strVal val="#ppt_w"/>
                                          </p:val>
                                        </p:tav>
                                      </p:tavLst>
                                    </p:anim>
                                    <p:anim calcmode="lin" valueType="num">
                                      <p:cBhvr>
                                        <p:cTn id="43" dur="500" fill="hold"/>
                                        <p:tgtEl>
                                          <p:spTgt spid="91"/>
                                        </p:tgtEl>
                                        <p:attrNameLst>
                                          <p:attrName>ppt_h</p:attrName>
                                        </p:attrNameLst>
                                      </p:cBhvr>
                                      <p:tavLst>
                                        <p:tav tm="0">
                                          <p:val>
                                            <p:fltVal val="0"/>
                                          </p:val>
                                        </p:tav>
                                        <p:tav tm="100000">
                                          <p:val>
                                            <p:strVal val="#ppt_h"/>
                                          </p:val>
                                        </p:tav>
                                      </p:tavLst>
                                    </p:anim>
                                    <p:animEffect transition="in" filter="fade">
                                      <p:cBhvr>
                                        <p:cTn id="44" dur="500"/>
                                        <p:tgtEl>
                                          <p:spTgt spid="91"/>
                                        </p:tgtEl>
                                      </p:cBhvr>
                                    </p:animEffect>
                                  </p:childTnLst>
                                </p:cTn>
                              </p:par>
                              <p:par>
                                <p:cTn id="45" presetID="53" presetClass="entr" presetSubtype="16" fill="hold" nodeType="withEffect">
                                  <p:stCondLst>
                                    <p:cond delay="0"/>
                                  </p:stCondLst>
                                  <p:childTnLst>
                                    <p:set>
                                      <p:cBhvr>
                                        <p:cTn id="46" dur="1" fill="hold">
                                          <p:stCondLst>
                                            <p:cond delay="0"/>
                                          </p:stCondLst>
                                        </p:cTn>
                                        <p:tgtEl>
                                          <p:spTgt spid="92"/>
                                        </p:tgtEl>
                                        <p:attrNameLst>
                                          <p:attrName>style.visibility</p:attrName>
                                        </p:attrNameLst>
                                      </p:cBhvr>
                                      <p:to>
                                        <p:strVal val="visible"/>
                                      </p:to>
                                    </p:set>
                                    <p:anim calcmode="lin" valueType="num">
                                      <p:cBhvr>
                                        <p:cTn id="47" dur="500" fill="hold"/>
                                        <p:tgtEl>
                                          <p:spTgt spid="92"/>
                                        </p:tgtEl>
                                        <p:attrNameLst>
                                          <p:attrName>ppt_w</p:attrName>
                                        </p:attrNameLst>
                                      </p:cBhvr>
                                      <p:tavLst>
                                        <p:tav tm="0">
                                          <p:val>
                                            <p:fltVal val="0"/>
                                          </p:val>
                                        </p:tav>
                                        <p:tav tm="100000">
                                          <p:val>
                                            <p:strVal val="#ppt_w"/>
                                          </p:val>
                                        </p:tav>
                                      </p:tavLst>
                                    </p:anim>
                                    <p:anim calcmode="lin" valueType="num">
                                      <p:cBhvr>
                                        <p:cTn id="48" dur="500" fill="hold"/>
                                        <p:tgtEl>
                                          <p:spTgt spid="92"/>
                                        </p:tgtEl>
                                        <p:attrNameLst>
                                          <p:attrName>ppt_h</p:attrName>
                                        </p:attrNameLst>
                                      </p:cBhvr>
                                      <p:tavLst>
                                        <p:tav tm="0">
                                          <p:val>
                                            <p:fltVal val="0"/>
                                          </p:val>
                                        </p:tav>
                                        <p:tav tm="100000">
                                          <p:val>
                                            <p:strVal val="#ppt_h"/>
                                          </p:val>
                                        </p:tav>
                                      </p:tavLst>
                                    </p:anim>
                                    <p:animEffect transition="in" filter="fade">
                                      <p:cBhvr>
                                        <p:cTn id="49" dur="500"/>
                                        <p:tgtEl>
                                          <p:spTgt spid="92"/>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98"/>
                                        </p:tgtEl>
                                        <p:attrNameLst>
                                          <p:attrName>style.visibility</p:attrName>
                                        </p:attrNameLst>
                                      </p:cBhvr>
                                      <p:to>
                                        <p:strVal val="visible"/>
                                      </p:to>
                                    </p:set>
                                    <p:anim calcmode="lin" valueType="num">
                                      <p:cBhvr>
                                        <p:cTn id="54" dur="500" fill="hold"/>
                                        <p:tgtEl>
                                          <p:spTgt spid="98"/>
                                        </p:tgtEl>
                                        <p:attrNameLst>
                                          <p:attrName>ppt_w</p:attrName>
                                        </p:attrNameLst>
                                      </p:cBhvr>
                                      <p:tavLst>
                                        <p:tav tm="0">
                                          <p:val>
                                            <p:fltVal val="0"/>
                                          </p:val>
                                        </p:tav>
                                        <p:tav tm="100000">
                                          <p:val>
                                            <p:strVal val="#ppt_w"/>
                                          </p:val>
                                        </p:tav>
                                      </p:tavLst>
                                    </p:anim>
                                    <p:anim calcmode="lin" valueType="num">
                                      <p:cBhvr>
                                        <p:cTn id="55" dur="500" fill="hold"/>
                                        <p:tgtEl>
                                          <p:spTgt spid="98"/>
                                        </p:tgtEl>
                                        <p:attrNameLst>
                                          <p:attrName>ppt_h</p:attrName>
                                        </p:attrNameLst>
                                      </p:cBhvr>
                                      <p:tavLst>
                                        <p:tav tm="0">
                                          <p:val>
                                            <p:fltVal val="0"/>
                                          </p:val>
                                        </p:tav>
                                        <p:tav tm="100000">
                                          <p:val>
                                            <p:strVal val="#ppt_h"/>
                                          </p:val>
                                        </p:tav>
                                      </p:tavLst>
                                    </p:anim>
                                    <p:animEffect transition="in" filter="fade">
                                      <p:cBhvr>
                                        <p:cTn id="56" dur="500"/>
                                        <p:tgtEl>
                                          <p:spTgt spid="98"/>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100"/>
                                        </p:tgtEl>
                                        <p:attrNameLst>
                                          <p:attrName>style.visibility</p:attrName>
                                        </p:attrNameLst>
                                      </p:cBhvr>
                                      <p:to>
                                        <p:strVal val="visible"/>
                                      </p:to>
                                    </p:set>
                                    <p:anim calcmode="lin" valueType="num">
                                      <p:cBhvr>
                                        <p:cTn id="59" dur="500" fill="hold"/>
                                        <p:tgtEl>
                                          <p:spTgt spid="100"/>
                                        </p:tgtEl>
                                        <p:attrNameLst>
                                          <p:attrName>ppt_w</p:attrName>
                                        </p:attrNameLst>
                                      </p:cBhvr>
                                      <p:tavLst>
                                        <p:tav tm="0">
                                          <p:val>
                                            <p:fltVal val="0"/>
                                          </p:val>
                                        </p:tav>
                                        <p:tav tm="100000">
                                          <p:val>
                                            <p:strVal val="#ppt_w"/>
                                          </p:val>
                                        </p:tav>
                                      </p:tavLst>
                                    </p:anim>
                                    <p:anim calcmode="lin" valueType="num">
                                      <p:cBhvr>
                                        <p:cTn id="60" dur="500" fill="hold"/>
                                        <p:tgtEl>
                                          <p:spTgt spid="100"/>
                                        </p:tgtEl>
                                        <p:attrNameLst>
                                          <p:attrName>ppt_h</p:attrName>
                                        </p:attrNameLst>
                                      </p:cBhvr>
                                      <p:tavLst>
                                        <p:tav tm="0">
                                          <p:val>
                                            <p:fltVal val="0"/>
                                          </p:val>
                                        </p:tav>
                                        <p:tav tm="100000">
                                          <p:val>
                                            <p:strVal val="#ppt_h"/>
                                          </p:val>
                                        </p:tav>
                                      </p:tavLst>
                                    </p:anim>
                                    <p:animEffect transition="in" filter="fade">
                                      <p:cBhvr>
                                        <p:cTn id="61" dur="500"/>
                                        <p:tgtEl>
                                          <p:spTgt spid="10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wipe(down)">
                                      <p:cBhvr>
                                        <p:cTn id="66" dur="500"/>
                                        <p:tgtEl>
                                          <p:spTgt spid="3"/>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102"/>
                                        </p:tgtEl>
                                        <p:attrNameLst>
                                          <p:attrName>style.visibility</p:attrName>
                                        </p:attrNameLst>
                                      </p:cBhvr>
                                      <p:to>
                                        <p:strVal val="visible"/>
                                      </p:to>
                                    </p:set>
                                    <p:animEffect transition="in" filter="randombar(horizontal)">
                                      <p:cBhvr>
                                        <p:cTn id="71" dur="500"/>
                                        <p:tgtEl>
                                          <p:spTgt spid="102"/>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108"/>
                                        </p:tgtEl>
                                        <p:attrNameLst>
                                          <p:attrName>style.visibility</p:attrName>
                                        </p:attrNameLst>
                                      </p:cBhvr>
                                      <p:to>
                                        <p:strVal val="visible"/>
                                      </p:to>
                                    </p:set>
                                    <p:animEffect transition="in" filter="fade">
                                      <p:cBhvr>
                                        <p:cTn id="76" dur="1000"/>
                                        <p:tgtEl>
                                          <p:spTgt spid="108"/>
                                        </p:tgtEl>
                                      </p:cBhvr>
                                    </p:animEffect>
                                    <p:anim calcmode="lin" valueType="num">
                                      <p:cBhvr>
                                        <p:cTn id="77" dur="1000" fill="hold"/>
                                        <p:tgtEl>
                                          <p:spTgt spid="108"/>
                                        </p:tgtEl>
                                        <p:attrNameLst>
                                          <p:attrName>ppt_x</p:attrName>
                                        </p:attrNameLst>
                                      </p:cBhvr>
                                      <p:tavLst>
                                        <p:tav tm="0">
                                          <p:val>
                                            <p:strVal val="#ppt_x"/>
                                          </p:val>
                                        </p:tav>
                                        <p:tav tm="100000">
                                          <p:val>
                                            <p:strVal val="#ppt_x"/>
                                          </p:val>
                                        </p:tav>
                                      </p:tavLst>
                                    </p:anim>
                                    <p:anim calcmode="lin" valueType="num">
                                      <p:cBhvr>
                                        <p:cTn id="78" dur="1000" fill="hold"/>
                                        <p:tgtEl>
                                          <p:spTgt spid="108"/>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4" presetClass="exit" presetSubtype="10" fill="hold" grpId="1" nodeType="clickEffect">
                                  <p:stCondLst>
                                    <p:cond delay="0"/>
                                  </p:stCondLst>
                                  <p:childTnLst>
                                    <p:animEffect transition="out" filter="randombar(horizontal)">
                                      <p:cBhvr>
                                        <p:cTn id="82" dur="500"/>
                                        <p:tgtEl>
                                          <p:spTgt spid="102"/>
                                        </p:tgtEl>
                                      </p:cBhvr>
                                    </p:animEffect>
                                    <p:set>
                                      <p:cBhvr>
                                        <p:cTn id="83" dur="1" fill="hold">
                                          <p:stCondLst>
                                            <p:cond delay="499"/>
                                          </p:stCondLst>
                                        </p:cTn>
                                        <p:tgtEl>
                                          <p:spTgt spid="102"/>
                                        </p:tgtEl>
                                        <p:attrNameLst>
                                          <p:attrName>style.visibility</p:attrName>
                                        </p:attrNameLst>
                                      </p:cBhvr>
                                      <p:to>
                                        <p:strVal val="hidden"/>
                                      </p:to>
                                    </p:set>
                                  </p:childTnLst>
                                </p:cTn>
                              </p:par>
                              <p:par>
                                <p:cTn id="84" presetID="14" presetClass="exit" presetSubtype="10" fill="hold" grpId="1" nodeType="withEffect">
                                  <p:stCondLst>
                                    <p:cond delay="0"/>
                                  </p:stCondLst>
                                  <p:childTnLst>
                                    <p:animEffect transition="out" filter="randombar(horizontal)">
                                      <p:cBhvr>
                                        <p:cTn id="85" dur="500"/>
                                        <p:tgtEl>
                                          <p:spTgt spid="108"/>
                                        </p:tgtEl>
                                      </p:cBhvr>
                                    </p:animEffect>
                                    <p:set>
                                      <p:cBhvr>
                                        <p:cTn id="86" dur="1" fill="hold">
                                          <p:stCondLst>
                                            <p:cond delay="499"/>
                                          </p:stCondLst>
                                        </p:cTn>
                                        <p:tgtEl>
                                          <p:spTgt spid="108"/>
                                        </p:tgtEl>
                                        <p:attrNameLst>
                                          <p:attrName>style.visibility</p:attrName>
                                        </p:attrNameLst>
                                      </p:cBhvr>
                                      <p:to>
                                        <p:strVal val="hidden"/>
                                      </p:to>
                                    </p:set>
                                  </p:childTnLst>
                                </p:cTn>
                              </p:par>
                              <p:par>
                                <p:cTn id="87" presetID="3" presetClass="exit" presetSubtype="10" fill="hold" grpId="1" nodeType="withEffect">
                                  <p:stCondLst>
                                    <p:cond delay="0"/>
                                  </p:stCondLst>
                                  <p:childTnLst>
                                    <p:animEffect transition="out" filter="blinds(horizontal)">
                                      <p:cBhvr>
                                        <p:cTn id="88" dur="500"/>
                                        <p:tgtEl>
                                          <p:spTgt spid="3"/>
                                        </p:tgtEl>
                                      </p:cBhvr>
                                    </p:animEffect>
                                    <p:set>
                                      <p:cBhvr>
                                        <p:cTn id="89" dur="1" fill="hold">
                                          <p:stCondLst>
                                            <p:cond delay="499"/>
                                          </p:stCondLst>
                                        </p:cTn>
                                        <p:tgtEl>
                                          <p:spTgt spid="3"/>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4" presetClass="entr" presetSubtype="10" fill="hold" grpId="0" nodeType="clickEffect">
                                  <p:stCondLst>
                                    <p:cond delay="0"/>
                                  </p:stCondLst>
                                  <p:childTnLst>
                                    <p:set>
                                      <p:cBhvr>
                                        <p:cTn id="93" dur="1" fill="hold">
                                          <p:stCondLst>
                                            <p:cond delay="0"/>
                                          </p:stCondLst>
                                        </p:cTn>
                                        <p:tgtEl>
                                          <p:spTgt spid="103"/>
                                        </p:tgtEl>
                                        <p:attrNameLst>
                                          <p:attrName>style.visibility</p:attrName>
                                        </p:attrNameLst>
                                      </p:cBhvr>
                                      <p:to>
                                        <p:strVal val="visible"/>
                                      </p:to>
                                    </p:set>
                                    <p:animEffect transition="in" filter="randombar(horizontal)">
                                      <p:cBhvr>
                                        <p:cTn id="94" dur="500"/>
                                        <p:tgtEl>
                                          <p:spTgt spid="103"/>
                                        </p:tgtEl>
                                      </p:cBhvr>
                                    </p:animEffect>
                                  </p:childTnLst>
                                </p:cTn>
                              </p:par>
                            </p:childTnLst>
                          </p:cTn>
                        </p:par>
                      </p:childTnLst>
                    </p:cTn>
                  </p:par>
                  <p:par>
                    <p:cTn id="95" fill="hold">
                      <p:stCondLst>
                        <p:cond delay="indefinite"/>
                      </p:stCondLst>
                      <p:childTnLst>
                        <p:par>
                          <p:cTn id="96" fill="hold">
                            <p:stCondLst>
                              <p:cond delay="0"/>
                            </p:stCondLst>
                            <p:childTnLst>
                              <p:par>
                                <p:cTn id="97" presetID="47" presetClass="entr" presetSubtype="0" fill="hold" grpId="0" nodeType="clickEffect">
                                  <p:stCondLst>
                                    <p:cond delay="0"/>
                                  </p:stCondLst>
                                  <p:childTnLst>
                                    <p:set>
                                      <p:cBhvr>
                                        <p:cTn id="98" dur="1" fill="hold">
                                          <p:stCondLst>
                                            <p:cond delay="0"/>
                                          </p:stCondLst>
                                        </p:cTn>
                                        <p:tgtEl>
                                          <p:spTgt spid="107"/>
                                        </p:tgtEl>
                                        <p:attrNameLst>
                                          <p:attrName>style.visibility</p:attrName>
                                        </p:attrNameLst>
                                      </p:cBhvr>
                                      <p:to>
                                        <p:strVal val="visible"/>
                                      </p:to>
                                    </p:set>
                                    <p:animEffect transition="in" filter="fade">
                                      <p:cBhvr>
                                        <p:cTn id="99" dur="1000"/>
                                        <p:tgtEl>
                                          <p:spTgt spid="107"/>
                                        </p:tgtEl>
                                      </p:cBhvr>
                                    </p:animEffect>
                                    <p:anim calcmode="lin" valueType="num">
                                      <p:cBhvr>
                                        <p:cTn id="100" dur="1000" fill="hold"/>
                                        <p:tgtEl>
                                          <p:spTgt spid="107"/>
                                        </p:tgtEl>
                                        <p:attrNameLst>
                                          <p:attrName>ppt_x</p:attrName>
                                        </p:attrNameLst>
                                      </p:cBhvr>
                                      <p:tavLst>
                                        <p:tav tm="0">
                                          <p:val>
                                            <p:strVal val="#ppt_x"/>
                                          </p:val>
                                        </p:tav>
                                        <p:tav tm="100000">
                                          <p:val>
                                            <p:strVal val="#ppt_x"/>
                                          </p:val>
                                        </p:tav>
                                      </p:tavLst>
                                    </p:anim>
                                    <p:anim calcmode="lin" valueType="num">
                                      <p:cBhvr>
                                        <p:cTn id="101"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93" grpId="0"/>
      <p:bldP spid="94" grpId="0" animBg="1"/>
      <p:bldP spid="98" grpId="0"/>
      <p:bldP spid="100" grpId="0"/>
      <p:bldP spid="103" grpId="0" animBg="1"/>
      <p:bldP spid="107" grpId="0" animBg="1"/>
      <p:bldP spid="3" grpId="0" animBg="1"/>
      <p:bldP spid="3" grpId="1" animBg="1"/>
      <p:bldP spid="102" grpId="0" animBg="1"/>
      <p:bldP spid="102" grpId="1" animBg="1"/>
      <p:bldP spid="108" grpId="0" animBg="1"/>
      <p:bldP spid="108"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4"/>
</p:tagLst>
</file>

<file path=ppt/tags/tag10.xml><?xml version="1.0" encoding="utf-8"?>
<p:tagLst xmlns:a="http://schemas.openxmlformats.org/drawingml/2006/main" xmlns:r="http://schemas.openxmlformats.org/officeDocument/2006/relationships" xmlns:p="http://schemas.openxmlformats.org/presentationml/2006/main">
  <p:tag name="TIMING" val="|10.6|6.3|3.7|2.1"/>
</p:tagLst>
</file>

<file path=ppt/tags/tag11.xml><?xml version="1.0" encoding="utf-8"?>
<p:tagLst xmlns:a="http://schemas.openxmlformats.org/drawingml/2006/main" xmlns:r="http://schemas.openxmlformats.org/officeDocument/2006/relationships" xmlns:p="http://schemas.openxmlformats.org/presentationml/2006/main">
  <p:tag name="TIMING" val="|0.3|3.3|5.9|1.4"/>
</p:tagLst>
</file>

<file path=ppt/tags/tag12.xml><?xml version="1.0" encoding="utf-8"?>
<p:tagLst xmlns:a="http://schemas.openxmlformats.org/drawingml/2006/main" xmlns:r="http://schemas.openxmlformats.org/officeDocument/2006/relationships" xmlns:p="http://schemas.openxmlformats.org/presentationml/2006/main">
  <p:tag name="TIMING" val="|0.4|3.8|3.3|10.5|1.5|2|1.7|1.9"/>
</p:tagLst>
</file>

<file path=ppt/tags/tag13.xml><?xml version="1.0" encoding="utf-8"?>
<p:tagLst xmlns:a="http://schemas.openxmlformats.org/drawingml/2006/main" xmlns:r="http://schemas.openxmlformats.org/officeDocument/2006/relationships" xmlns:p="http://schemas.openxmlformats.org/presentationml/2006/main">
  <p:tag name="TIMING" val="|13.9|4.7"/>
</p:tagLst>
</file>

<file path=ppt/tags/tag14.xml><?xml version="1.0" encoding="utf-8"?>
<p:tagLst xmlns:a="http://schemas.openxmlformats.org/drawingml/2006/main" xmlns:r="http://schemas.openxmlformats.org/officeDocument/2006/relationships" xmlns:p="http://schemas.openxmlformats.org/presentationml/2006/main">
  <p:tag name="TIMING" val="|1.2|0|4.1|8|12.8|3.2|2.4|4.9|8.3|8.8|5.1|5.1|2.2|2.3|1.1|5.7|0.8|1.1|8.9|7"/>
</p:tagLst>
</file>

<file path=ppt/tags/tag15.xml><?xml version="1.0" encoding="utf-8"?>
<p:tagLst xmlns:a="http://schemas.openxmlformats.org/drawingml/2006/main" xmlns:r="http://schemas.openxmlformats.org/officeDocument/2006/relationships" xmlns:p="http://schemas.openxmlformats.org/presentationml/2006/main">
  <p:tag name="TIMING" val="|0.7|0.8|7|1.1|3.7|9|3.5|3.2|5.3|9.5"/>
</p:tagLst>
</file>

<file path=ppt/tags/tag16.xml><?xml version="1.0" encoding="utf-8"?>
<p:tagLst xmlns:a="http://schemas.openxmlformats.org/drawingml/2006/main" xmlns:r="http://schemas.openxmlformats.org/officeDocument/2006/relationships" xmlns:p="http://schemas.openxmlformats.org/presentationml/2006/main">
  <p:tag name="TIMING" val="|0.6|2.8|3.1|1.9|9.7|3.5|10.2|6|21.5|3|1.9"/>
</p:tagLst>
</file>

<file path=ppt/tags/tag17.xml><?xml version="1.0" encoding="utf-8"?>
<p:tagLst xmlns:a="http://schemas.openxmlformats.org/drawingml/2006/main" xmlns:r="http://schemas.openxmlformats.org/officeDocument/2006/relationships" xmlns:p="http://schemas.openxmlformats.org/presentationml/2006/main">
  <p:tag name="TIMING" val="|0.7|4.5"/>
</p:tagLst>
</file>

<file path=ppt/tags/tag18.xml><?xml version="1.0" encoding="utf-8"?>
<p:tagLst xmlns:a="http://schemas.openxmlformats.org/drawingml/2006/main" xmlns:r="http://schemas.openxmlformats.org/officeDocument/2006/relationships" xmlns:p="http://schemas.openxmlformats.org/presentationml/2006/main">
  <p:tag name="TIMING" val="|1|1.6|0.7|1.4|5.4|3.5|11.3|0.9|0.8|8.5|1.2"/>
</p:tagLst>
</file>

<file path=ppt/tags/tag19.xml><?xml version="1.0" encoding="utf-8"?>
<p:tagLst xmlns:a="http://schemas.openxmlformats.org/drawingml/2006/main" xmlns:r="http://schemas.openxmlformats.org/officeDocument/2006/relationships" xmlns:p="http://schemas.openxmlformats.org/presentationml/2006/main">
  <p:tag name="TIMING" val="|0.9|3.9|5.1|2.5|8.5|4.2|3.9|8.5|1.1|2.2|2.9|5.5|3.6|2.5"/>
</p:tagLst>
</file>

<file path=ppt/tags/tag2.xml><?xml version="1.0" encoding="utf-8"?>
<p:tagLst xmlns:a="http://schemas.openxmlformats.org/drawingml/2006/main" xmlns:r="http://schemas.openxmlformats.org/officeDocument/2006/relationships" xmlns:p="http://schemas.openxmlformats.org/presentationml/2006/main">
  <p:tag name="TIMING" val="|0.3|3.3"/>
</p:tagLst>
</file>

<file path=ppt/tags/tag20.xml><?xml version="1.0" encoding="utf-8"?>
<p:tagLst xmlns:a="http://schemas.openxmlformats.org/drawingml/2006/main" xmlns:r="http://schemas.openxmlformats.org/officeDocument/2006/relationships" xmlns:p="http://schemas.openxmlformats.org/presentationml/2006/main">
  <p:tag name="TIMING" val="|11.7|3.8|12.9|5.1|4.6"/>
</p:tagLst>
</file>

<file path=ppt/tags/tag21.xml><?xml version="1.0" encoding="utf-8"?>
<p:tagLst xmlns:a="http://schemas.openxmlformats.org/drawingml/2006/main" xmlns:r="http://schemas.openxmlformats.org/officeDocument/2006/relationships" xmlns:p="http://schemas.openxmlformats.org/presentationml/2006/main">
  <p:tag name="TIMING" val="|4|0.7|0.9|0.6|0.8|0.9|0.9|0.8|0.7|0.6|0.6|0.6|0.6|0.6|0.6|0.6|0.5|0.6|3.5"/>
</p:tagLst>
</file>

<file path=ppt/tags/tag22.xml><?xml version="1.0" encoding="utf-8"?>
<p:tagLst xmlns:a="http://schemas.openxmlformats.org/drawingml/2006/main" xmlns:r="http://schemas.openxmlformats.org/officeDocument/2006/relationships" xmlns:p="http://schemas.openxmlformats.org/presentationml/2006/main">
  <p:tag name="TIMING" val="|0.9|1.4|2.3"/>
</p:tagLst>
</file>

<file path=ppt/tags/tag23.xml><?xml version="1.0" encoding="utf-8"?>
<p:tagLst xmlns:a="http://schemas.openxmlformats.org/drawingml/2006/main" xmlns:r="http://schemas.openxmlformats.org/officeDocument/2006/relationships" xmlns:p="http://schemas.openxmlformats.org/presentationml/2006/main">
  <p:tag name="TIMING" val="|0.3|8.1|6.9|39.6"/>
</p:tagLst>
</file>

<file path=ppt/tags/tag24.xml><?xml version="1.0" encoding="utf-8"?>
<p:tagLst xmlns:a="http://schemas.openxmlformats.org/drawingml/2006/main" xmlns:r="http://schemas.openxmlformats.org/officeDocument/2006/relationships" xmlns:p="http://schemas.openxmlformats.org/presentationml/2006/main">
  <p:tag name="TIMING" val="|2|26.9|11.8|11.9|15.8|8.6|3.8|17.5|2.1|4.2"/>
</p:tagLst>
</file>

<file path=ppt/tags/tag25.xml><?xml version="1.0" encoding="utf-8"?>
<p:tagLst xmlns:a="http://schemas.openxmlformats.org/drawingml/2006/main" xmlns:r="http://schemas.openxmlformats.org/officeDocument/2006/relationships" xmlns:p="http://schemas.openxmlformats.org/presentationml/2006/main">
  <p:tag name="TIMING" val="|19|13.8|41.3"/>
</p:tagLst>
</file>

<file path=ppt/tags/tag26.xml><?xml version="1.0" encoding="utf-8"?>
<p:tagLst xmlns:a="http://schemas.openxmlformats.org/drawingml/2006/main" xmlns:r="http://schemas.openxmlformats.org/officeDocument/2006/relationships" xmlns:p="http://schemas.openxmlformats.org/presentationml/2006/main">
  <p:tag name="TIMING" val="|3.2|12.4|3.5|7.8|4.2|2.8|4.9|4.7"/>
</p:tagLst>
</file>

<file path=ppt/tags/tag27.xml><?xml version="1.0" encoding="utf-8"?>
<p:tagLst xmlns:a="http://schemas.openxmlformats.org/drawingml/2006/main" xmlns:r="http://schemas.openxmlformats.org/officeDocument/2006/relationships" xmlns:p="http://schemas.openxmlformats.org/presentationml/2006/main">
  <p:tag name="TIMING" val="|0.8|13.5|9.3|8.7"/>
</p:tagLst>
</file>

<file path=ppt/tags/tag28.xml><?xml version="1.0" encoding="utf-8"?>
<p:tagLst xmlns:a="http://schemas.openxmlformats.org/drawingml/2006/main" xmlns:r="http://schemas.openxmlformats.org/officeDocument/2006/relationships" xmlns:p="http://schemas.openxmlformats.org/presentationml/2006/main">
  <p:tag name="TIMING" val="|0.5|82.3|17.2|13.8|6.3|14.1"/>
</p:tagLst>
</file>

<file path=ppt/tags/tag29.xml><?xml version="1.0" encoding="utf-8"?>
<p:tagLst xmlns:a="http://schemas.openxmlformats.org/drawingml/2006/main" xmlns:r="http://schemas.openxmlformats.org/officeDocument/2006/relationships" xmlns:p="http://schemas.openxmlformats.org/presentationml/2006/main">
  <p:tag name="TIMING" val="|0.5|82.3|17.2|13.8|6.3|14.1"/>
</p:tagLst>
</file>

<file path=ppt/tags/tag3.xml><?xml version="1.0" encoding="utf-8"?>
<p:tagLst xmlns:a="http://schemas.openxmlformats.org/drawingml/2006/main" xmlns:r="http://schemas.openxmlformats.org/officeDocument/2006/relationships" xmlns:p="http://schemas.openxmlformats.org/presentationml/2006/main">
  <p:tag name="TIMING" val="|25|1.5|21.9|8.1"/>
</p:tagLst>
</file>

<file path=ppt/tags/tag30.xml><?xml version="1.0" encoding="utf-8"?>
<p:tagLst xmlns:a="http://schemas.openxmlformats.org/drawingml/2006/main" xmlns:r="http://schemas.openxmlformats.org/officeDocument/2006/relationships" xmlns:p="http://schemas.openxmlformats.org/presentationml/2006/main">
  <p:tag name="TIMING" val="|0.2|1.8|4.1|2.4|4.4|0.5|4.9|5.2"/>
</p:tagLst>
</file>

<file path=ppt/tags/tag31.xml><?xml version="1.0" encoding="utf-8"?>
<p:tagLst xmlns:a="http://schemas.openxmlformats.org/drawingml/2006/main" xmlns:r="http://schemas.openxmlformats.org/officeDocument/2006/relationships" xmlns:p="http://schemas.openxmlformats.org/presentationml/2006/main">
  <p:tag name="TIMING" val="|0.5|4.2"/>
</p:tagLst>
</file>

<file path=ppt/tags/tag32.xml><?xml version="1.0" encoding="utf-8"?>
<p:tagLst xmlns:a="http://schemas.openxmlformats.org/drawingml/2006/main" xmlns:r="http://schemas.openxmlformats.org/officeDocument/2006/relationships" xmlns:p="http://schemas.openxmlformats.org/presentationml/2006/main">
  <p:tag name="TIMING" val="|0.8|7.3|0.8|2.2|3.7|2.7|3.5|1.4|15.1|1.9"/>
</p:tagLst>
</file>

<file path=ppt/tags/tag33.xml><?xml version="1.0" encoding="utf-8"?>
<p:tagLst xmlns:a="http://schemas.openxmlformats.org/drawingml/2006/main" xmlns:r="http://schemas.openxmlformats.org/officeDocument/2006/relationships" xmlns:p="http://schemas.openxmlformats.org/presentationml/2006/main">
  <p:tag name="TIMING" val="|1|2.6|0.8|1.4|1.4|7.1|10.3|1.2|1|0.6|0.6|0.7|1.5|0.7|0.7|6.5|1.3|2.2|7.3"/>
</p:tagLst>
</file>

<file path=ppt/tags/tag34.xml><?xml version="1.0" encoding="utf-8"?>
<p:tagLst xmlns:a="http://schemas.openxmlformats.org/drawingml/2006/main" xmlns:r="http://schemas.openxmlformats.org/officeDocument/2006/relationships" xmlns:p="http://schemas.openxmlformats.org/presentationml/2006/main">
  <p:tag name="TIMING" val="|5.3|6.1|19.5|10|0.9|1.7|3.3"/>
</p:tagLst>
</file>

<file path=ppt/tags/tag35.xml><?xml version="1.0" encoding="utf-8"?>
<p:tagLst xmlns:a="http://schemas.openxmlformats.org/drawingml/2006/main" xmlns:r="http://schemas.openxmlformats.org/officeDocument/2006/relationships" xmlns:p="http://schemas.openxmlformats.org/presentationml/2006/main">
  <p:tag name="TIMING" val="|0.8|4.7|2.7|3.5|1.2|3.2|3|3.5|5.2|2.3|3.4|2.5|20.3|18|13.5|13.8|3.5|2|3|1.9|1.6"/>
</p:tagLst>
</file>

<file path=ppt/tags/tag4.xml><?xml version="1.0" encoding="utf-8"?>
<p:tagLst xmlns:a="http://schemas.openxmlformats.org/drawingml/2006/main" xmlns:r="http://schemas.openxmlformats.org/officeDocument/2006/relationships" xmlns:p="http://schemas.openxmlformats.org/presentationml/2006/main">
  <p:tag name="TIMING" val="|0.5|2.9|5.7|0.7|2.3|2.1|4.2|0.9|1.3|1.9"/>
</p:tagLst>
</file>

<file path=ppt/tags/tag5.xml><?xml version="1.0" encoding="utf-8"?>
<p:tagLst xmlns:a="http://schemas.openxmlformats.org/drawingml/2006/main" xmlns:r="http://schemas.openxmlformats.org/officeDocument/2006/relationships" xmlns:p="http://schemas.openxmlformats.org/presentationml/2006/main">
  <p:tag name="TIMING" val="|4.2|1|0.8|0.7|0.8|0.7|4.2|16.4|1.4|4.8|9.4|6.9|2.1"/>
</p:tagLst>
</file>

<file path=ppt/tags/tag6.xml><?xml version="1.0" encoding="utf-8"?>
<p:tagLst xmlns:a="http://schemas.openxmlformats.org/drawingml/2006/main" xmlns:r="http://schemas.openxmlformats.org/officeDocument/2006/relationships" xmlns:p="http://schemas.openxmlformats.org/presentationml/2006/main">
  <p:tag name="TIMING" val="|1|5.7|2|5.2|4.3|7.1|5.2|6.2|4.4|2|3.6|9.1|3.4|3.4|10.8|8.7|2.6|1.5|4.5|1.6|21.7|23.6"/>
</p:tagLst>
</file>

<file path=ppt/tags/tag7.xml><?xml version="1.0" encoding="utf-8"?>
<p:tagLst xmlns:a="http://schemas.openxmlformats.org/drawingml/2006/main" xmlns:r="http://schemas.openxmlformats.org/officeDocument/2006/relationships" xmlns:p="http://schemas.openxmlformats.org/presentationml/2006/main">
  <p:tag name="TIMING" val="|0.5|11.2|4.5|15.9|0.9|3.5|1.6|11.6|12.2|2.3"/>
</p:tagLst>
</file>

<file path=ppt/tags/tag8.xml><?xml version="1.0" encoding="utf-8"?>
<p:tagLst xmlns:a="http://schemas.openxmlformats.org/drawingml/2006/main" xmlns:r="http://schemas.openxmlformats.org/officeDocument/2006/relationships" xmlns:p="http://schemas.openxmlformats.org/presentationml/2006/main">
  <p:tag name="TIMING" val="|13.9|4.2|11.3|4.6"/>
</p:tagLst>
</file>

<file path=ppt/tags/tag9.xml><?xml version="1.0" encoding="utf-8"?>
<p:tagLst xmlns:a="http://schemas.openxmlformats.org/drawingml/2006/main" xmlns:r="http://schemas.openxmlformats.org/officeDocument/2006/relationships" xmlns:p="http://schemas.openxmlformats.org/presentationml/2006/main">
  <p:tag name="TIMING" val="|1|3.3|1.2|4.9|12.5|1.8|1.3|1.3|4|1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5478</TotalTime>
  <Words>2183</Words>
  <Application>Microsoft Macintosh PowerPoint</Application>
  <PresentationFormat>On-screen Show (4:3)</PresentationFormat>
  <Paragraphs>503</Paragraphs>
  <Slides>46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Cambria Math</vt:lpstr>
      <vt:lpstr>Wingdings</vt:lpstr>
      <vt:lpstr>Office Theme</vt:lpstr>
      <vt:lpstr>Design and Analysis of Algorithms </vt:lpstr>
      <vt:lpstr>How to tackle Multiple Merit Lists using “Single Merit list algorithm”</vt:lpstr>
      <vt:lpstr>A common man’s algorithm </vt:lpstr>
      <vt:lpstr>Homework from last class</vt:lpstr>
      <vt:lpstr>A Software Industry’s algorithm </vt:lpstr>
      <vt:lpstr>Software Industry’s algorithm </vt:lpstr>
      <vt:lpstr>Homework</vt:lpstr>
      <vt:lpstr>a Divide and Conquer algorithm for </vt:lpstr>
      <vt:lpstr>The combine step</vt:lpstr>
      <vt:lpstr>Homework from the last class</vt:lpstr>
      <vt:lpstr>Question 2 </vt:lpstr>
      <vt:lpstr>The combine step</vt:lpstr>
      <vt:lpstr>Divide and Conquer based algorithm </vt:lpstr>
      <vt:lpstr>Running time of the algorithm</vt:lpstr>
      <vt:lpstr>The conquer step in O(n) time </vt:lpstr>
      <vt:lpstr>The conquer step in O(n) time </vt:lpstr>
      <vt:lpstr>The conquer step in O(n) time </vt:lpstr>
      <vt:lpstr>The conquer step in O(n) time </vt:lpstr>
      <vt:lpstr>Inspiration from Merge sort </vt:lpstr>
      <vt:lpstr>The conquer step in O(n) time </vt:lpstr>
      <vt:lpstr>Divide and Conquer based algorithm  </vt:lpstr>
      <vt:lpstr>Conclusion</vt:lpstr>
      <vt:lpstr>Homework</vt:lpstr>
      <vt:lpstr>PowerPoint Presentation</vt:lpstr>
      <vt:lpstr>problem 2 </vt:lpstr>
      <vt:lpstr>The Non-Dominated Points  </vt:lpstr>
      <vt:lpstr>The Non-Dominated Points  </vt:lpstr>
      <vt:lpstr>The Non-Dominated Points  </vt:lpstr>
      <vt:lpstr>The Non-Dominated Points  </vt:lpstr>
      <vt:lpstr>The Non-Dominated Points  </vt:lpstr>
      <vt:lpstr>The Non-Dominated Points  </vt:lpstr>
      <vt:lpstr>A simple algorithm for all non-dominated points</vt:lpstr>
      <vt:lpstr>A Simple Algorithm </vt:lpstr>
      <vt:lpstr>A Simple Algorithm </vt:lpstr>
      <vt:lpstr>A Divide and Conquer algorithm</vt:lpstr>
      <vt:lpstr>The Divide step </vt:lpstr>
      <vt:lpstr>Solving the Subproblems recursively </vt:lpstr>
      <vt:lpstr>The conquer step </vt:lpstr>
      <vt:lpstr>The time complexity of the algorithm </vt:lpstr>
      <vt:lpstr>PowerPoint Presentation</vt:lpstr>
      <vt:lpstr>problem 3 </vt:lpstr>
      <vt:lpstr>A Convex Polygon </vt:lpstr>
      <vt:lpstr>Convex hull </vt:lpstr>
      <vt:lpstr> Tool 1  </vt:lpstr>
      <vt:lpstr>Tool 2 </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Surender Baswana</cp:lastModifiedBy>
  <cp:revision>771</cp:revision>
  <dcterms:created xsi:type="dcterms:W3CDTF">2011-12-03T04:13:03Z</dcterms:created>
  <dcterms:modified xsi:type="dcterms:W3CDTF">2022-08-03T05:56:16Z</dcterms:modified>
</cp:coreProperties>
</file>