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556" r:id="rId2"/>
    <p:sldId id="553" r:id="rId3"/>
    <p:sldId id="535" r:id="rId4"/>
    <p:sldId id="551" r:id="rId5"/>
    <p:sldId id="540" r:id="rId6"/>
    <p:sldId id="533" r:id="rId7"/>
    <p:sldId id="534" r:id="rId8"/>
    <p:sldId id="522" r:id="rId9"/>
    <p:sldId id="523" r:id="rId10"/>
    <p:sldId id="530" r:id="rId11"/>
    <p:sldId id="548" r:id="rId12"/>
    <p:sldId id="525" r:id="rId13"/>
    <p:sldId id="564" r:id="rId14"/>
    <p:sldId id="562" r:id="rId15"/>
    <p:sldId id="563" r:id="rId16"/>
    <p:sldId id="565" r:id="rId17"/>
    <p:sldId id="561" r:id="rId18"/>
    <p:sldId id="543" r:id="rId19"/>
    <p:sldId id="542" r:id="rId20"/>
    <p:sldId id="527" r:id="rId21"/>
    <p:sldId id="567" r:id="rId22"/>
    <p:sldId id="528" r:id="rId23"/>
    <p:sldId id="557" r:id="rId24"/>
    <p:sldId id="571" r:id="rId25"/>
    <p:sldId id="539" r:id="rId26"/>
    <p:sldId id="536" r:id="rId27"/>
    <p:sldId id="537" r:id="rId28"/>
    <p:sldId id="544" r:id="rId29"/>
    <p:sldId id="538" r:id="rId30"/>
    <p:sldId id="52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20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0.png"/><Relationship Id="rId7" Type="http://schemas.openxmlformats.org/officeDocument/2006/relationships/image" Target="../media/image210.png"/><Relationship Id="rId12" Type="http://schemas.openxmlformats.org/officeDocument/2006/relationships/image" Target="../media/image2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0.png"/><Relationship Id="rId10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0.png"/><Relationship Id="rId10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0.png"/><Relationship Id="rId7" Type="http://schemas.openxmlformats.org/officeDocument/2006/relationships/image" Target="../media/image7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 – IV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(The magical application continued.)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                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4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good is </a:t>
            </a:r>
            <a:r>
              <a:rPr lang="en-US" sz="3200" dirty="0">
                <a:solidFill>
                  <a:srgbClr val="7030A0"/>
                </a:solidFill>
              </a:rPr>
              <a:t>MTF </a:t>
            </a:r>
            <a:r>
              <a:rPr lang="en-US" sz="3200" dirty="0"/>
              <a:t>Algorithm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MTF</a:t>
            </a:r>
            <a:r>
              <a:rPr lang="en-US" sz="2800" b="1" dirty="0">
                <a:solidFill>
                  <a:srgbClr val="0070C0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versus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OPT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351C9-6EA5-C99F-D6BC-CA81686E43F4}"/>
              </a:ext>
            </a:extLst>
          </p:cNvPr>
          <p:cNvSpPr txBox="1"/>
          <p:nvPr/>
        </p:nvSpPr>
        <p:spPr>
          <a:xfrm>
            <a:off x="3276600" y="4827627"/>
            <a:ext cx="247766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focus on a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0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Our aim</a:t>
                </a:r>
                <a:r>
                  <a:rPr lang="en-US" sz="2000" dirty="0"/>
                  <a:t>:  To show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amortized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is bounded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u="sng" dirty="0"/>
                  <a:t>(x) and</a:t>
                </a:r>
                <a14:m>
                  <m:oMath xmlns:m="http://schemas.openxmlformats.org/officeDocument/2006/math">
                    <m:r>
                      <a:rPr lang="en-US" sz="2000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should be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Δ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“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(x)” term to nullify the actual cost.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  <a:blipFill rotWithShape="1">
                <a:blip r:embed="rId3"/>
                <a:stretch>
                  <a:fillRect l="-737" t="-585" b="-14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35053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600200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524000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124200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124200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537157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3798332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664732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331732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809860" y="48768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626734" y="5345668"/>
            <a:ext cx="1364866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3863696" y="2850179"/>
            <a:ext cx="4639188" cy="719553"/>
          </a:xfrm>
          <a:prstGeom prst="cloudCallout">
            <a:avLst>
              <a:gd name="adj1" fmla="val -19808"/>
              <a:gd name="adj2" fmla="val 78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should be the potential function  with this feature?</a:t>
            </a:r>
          </a:p>
        </p:txBody>
      </p:sp>
    </p:spTree>
    <p:extLst>
      <p:ext uri="{BB962C8B-B14F-4D97-AF65-F5344CB8AC3E}">
        <p14:creationId xmlns:p14="http://schemas.microsoft.com/office/powerpoint/2010/main" val="378221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53" grpId="0" uiExpand="1" animBg="1"/>
      <p:bldP spid="85" grpId="0" uiExpand="1" animBg="1"/>
      <p:bldP spid="86" grpId="0" uiExpand="1" animBg="1"/>
      <p:bldP spid="6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potential function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potential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algorithm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steps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 # </a:t>
                </a:r>
                <a:r>
                  <a:rPr lang="en-US" sz="2000" b="1" dirty="0"/>
                  <a:t>inversions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Inversions</a:t>
                </a:r>
                <a:r>
                  <a:rPr lang="en-US" sz="2000" dirty="0"/>
                  <a:t>: {(E,C) , (E,A) , (E,D) , (E,B) , (D,B)} </a:t>
                </a:r>
              </a:p>
              <a:p>
                <a:pPr algn="ctr"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since two lists are same in the beginning.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and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is a valid potential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741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4114800" cy="381000"/>
            <a:chOff x="1600200" y="2438400"/>
            <a:chExt cx="41148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93878" y="20690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24200"/>
            <a:ext cx="4114800" cy="381000"/>
            <a:chOff x="1600200" y="2438400"/>
            <a:chExt cx="4114800" cy="3810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727" y="2602468"/>
            <a:ext cx="1552563" cy="674132"/>
            <a:chOff x="95727" y="1916668"/>
            <a:chExt cx="1552563" cy="674132"/>
          </a:xfrm>
        </p:grpSpPr>
        <p:cxnSp>
          <p:nvCxnSpPr>
            <p:cNvPr id="44" name="Curved Connector 43"/>
            <p:cNvCxnSpPr>
              <a:stCxn id="45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7238" y="31358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15927B-5478-FD47-9D32-6B1A9F727E66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A10AFA-8F01-5657-5EC4-E48AE4B01E1B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BA8F4-EF41-858A-2C9E-4998EA5E66C2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31311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BA8F4-EF41-858A-2C9E-4998EA5E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313116" cy="369332"/>
              </a:xfrm>
              <a:prstGeom prst="rect">
                <a:avLst/>
              </a:prstGeom>
              <a:blipFill>
                <a:blip r:embed="rId7"/>
                <a:stretch>
                  <a:fillRect t="-8197" r="-41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3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00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657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148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947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5796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1828800" y="4724400"/>
            <a:ext cx="2067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862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B8EA21-FCC1-DF42-92BB-8086C1AFF2D5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73FE4-339B-E54B-868F-AB38255F4F2E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EC788-969B-3FD0-99B1-85081C7EDF0F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31311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EC788-969B-3FD0-99B1-85081C7ED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313116" cy="369332"/>
              </a:xfrm>
              <a:prstGeom prst="rect">
                <a:avLst/>
              </a:prstGeom>
              <a:blipFill>
                <a:blip r:embed="rId7"/>
                <a:stretch>
                  <a:fillRect t="-8197" r="-41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5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2390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2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1832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25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2372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1828800" y="4699575"/>
            <a:ext cx="5791200" cy="2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6200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F7749-260B-4F4E-9406-5B90C52B889A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EE5DB9A-EF8C-6046-9AC9-3D7F479B6416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C185D-A763-B5BD-3704-98D6DD49195A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CC185D-A763-B5BD-3704-98D6DD491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D3EBE68-4200-1A4A-9BD3-669A6ED8C197}"/>
              </a:ext>
            </a:extLst>
          </p:cNvPr>
          <p:cNvSpPr txBox="1"/>
          <p:nvPr/>
        </p:nvSpPr>
        <p:spPr>
          <a:xfrm>
            <a:off x="3625793" y="5530334"/>
            <a:ext cx="306333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 looks more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11180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" grpId="0" animBg="1"/>
      <p:bldP spid="6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00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657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148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947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5796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1828800" y="4724400"/>
            <a:ext cx="2067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862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4E5681-407D-2146-8441-1126D2A3E291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2BA632-C723-E347-91D3-C603D92FE984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6C3C7-7950-8402-726A-135A0809D2C0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31311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16C3C7-7950-8402-726A-135A0809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313116" cy="369332"/>
              </a:xfrm>
              <a:prstGeom prst="rect">
                <a:avLst/>
              </a:prstGeom>
              <a:blipFill>
                <a:blip r:embed="rId7"/>
                <a:stretch>
                  <a:fillRect t="-8197" r="-41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5C8AD77-829B-E413-7BF3-24511D176977}"/>
              </a:ext>
            </a:extLst>
          </p:cNvPr>
          <p:cNvSpPr/>
          <p:nvPr/>
        </p:nvSpPr>
        <p:spPr>
          <a:xfrm>
            <a:off x="2400300" y="5410200"/>
            <a:ext cx="4038599" cy="683072"/>
          </a:xfrm>
          <a:prstGeom prst="cloudCallout">
            <a:avLst>
              <a:gd name="adj1" fmla="val -28419"/>
              <a:gd name="adj2" fmla="val 748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err="1">
                <a:solidFill>
                  <a:schemeClr val="tx1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this case ?</a:t>
            </a:r>
          </a:p>
        </p:txBody>
      </p:sp>
    </p:spTree>
    <p:extLst>
      <p:ext uri="{BB962C8B-B14F-4D97-AF65-F5344CB8AC3E}">
        <p14:creationId xmlns:p14="http://schemas.microsoft.com/office/powerpoint/2010/main" val="4087376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To find the answer, first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, and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After execution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algorithm, “x” comes at the front of the list.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anose="05000000000000000000" pitchFamily="2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elements </a:t>
                </a:r>
                <a:r>
                  <a:rPr lang="en-US" sz="2000" u="sng" dirty="0"/>
                  <a:t>preceding</a:t>
                </a:r>
                <a:r>
                  <a:rPr lang="en-US" sz="2000" dirty="0"/>
                  <a:t> it now </a:t>
                </a:r>
                <a:r>
                  <a:rPr lang="en-US" sz="2000" u="sng" dirty="0"/>
                  <a:t>follow</a:t>
                </a:r>
                <a:r>
                  <a:rPr lang="en-US" sz="2000" dirty="0"/>
                  <a:t> it.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Each such swap either </a:t>
                </a:r>
                <a:r>
                  <a:rPr lang="en-US" sz="2000" u="sng" dirty="0"/>
                  <a:t>creates</a:t>
                </a:r>
                <a:r>
                  <a:rPr lang="en-US" sz="2000" dirty="0"/>
                  <a:t> a new inversion or </a:t>
                </a:r>
                <a:r>
                  <a:rPr lang="en-US" sz="2000" u="sng" dirty="0"/>
                  <a:t>destroys </a:t>
                </a:r>
                <a:r>
                  <a:rPr lang="en-US" sz="2000" dirty="0"/>
                  <a:t>an existing one.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97031" y="5943600"/>
            <a:ext cx="5094161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14400" y="6286500"/>
            <a:ext cx="4795069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15001" y="6248400"/>
            <a:ext cx="34290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90800" y="5181600"/>
            <a:ext cx="1828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72000" y="5181600"/>
            <a:ext cx="4419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2D9F6D-834D-F182-B6E3-151FE4AEF200}"/>
                  </a:ext>
                </a:extLst>
              </p:cNvPr>
              <p:cNvSpPr txBox="1"/>
              <p:nvPr/>
            </p:nvSpPr>
            <p:spPr>
              <a:xfrm>
                <a:off x="2442923" y="4813756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(No. of new inversions created  –  No. of old inversions destroyed)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2D9F6D-834D-F182-B6E3-151FE4AEF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923" y="4813756"/>
                <a:ext cx="6472477" cy="369332"/>
              </a:xfrm>
              <a:prstGeom prst="rect">
                <a:avLst/>
              </a:prstGeom>
              <a:blipFill>
                <a:blip r:embed="rId7"/>
                <a:stretch>
                  <a:fillRect t="-10000" r="-94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448F486-8286-B232-0558-68CF20BF61E8}"/>
              </a:ext>
            </a:extLst>
          </p:cNvPr>
          <p:cNvSpPr/>
          <p:nvPr/>
        </p:nvSpPr>
        <p:spPr>
          <a:xfrm>
            <a:off x="5791200" y="4724400"/>
            <a:ext cx="3124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6" grpId="0" animBg="1"/>
      <p:bldP spid="63" grpId="0" animBg="1"/>
      <p:bldP spid="64" grpId="0" animBg="1"/>
      <p:bldP spid="66" grpId="0" animBg="1"/>
      <p:bldP spid="67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Let “e” be any element preceding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b="1" dirty="0"/>
                  <a:t> list </a:t>
                </a:r>
                <a:r>
                  <a:rPr lang="en-US" sz="2000" dirty="0"/>
                  <a:t>just before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Under what circumstances does the moving of “x” to the front creates a new inversion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If and only </a:t>
                </a:r>
                <a:r>
                  <a:rPr lang="en-US" sz="2000" dirty="0"/>
                  <a:t>if “e” precedes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b="1" dirty="0"/>
                  <a:t> list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>
                <a:blip r:embed="rId3"/>
                <a:stretch>
                  <a:fillRect l="-708" t="-734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2590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86200" y="2438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3212068"/>
            <a:ext cx="27109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created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638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8600" y="3212068"/>
            <a:ext cx="29375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destroyed</a:t>
            </a:r>
          </a:p>
        </p:txBody>
      </p:sp>
    </p:spTree>
    <p:extLst>
      <p:ext uri="{BB962C8B-B14F-4D97-AF65-F5344CB8AC3E}">
        <p14:creationId xmlns:p14="http://schemas.microsoft.com/office/powerpoint/2010/main" val="29122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animBg="1"/>
      <p:bldP spid="63" grpId="1" animBg="1"/>
      <p:bldP spid="64" grpId="0" animBg="1"/>
      <p:bldP spid="6" grpId="0" animBg="1"/>
      <p:bldP spid="6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= ?</a:t>
                </a:r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(No. of new inversions created  –  No. of old inversions destroyed)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333103" y="5867400"/>
            <a:ext cx="2820297" cy="381000"/>
            <a:chOff x="5715000" y="5029200"/>
            <a:chExt cx="2820297" cy="3810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0292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20927" y="5257800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6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5562600" y="4724400"/>
            <a:ext cx="3124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88" grpId="0" animBg="1"/>
      <p:bldP spid="89" grpId="0" animBg="1"/>
      <p:bldP spid="90" grpId="0" animBg="1"/>
      <p:bldP spid="91" grpId="0" animBg="1"/>
      <p:bldP spid="77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RECAP </a:t>
            </a:r>
            <a:r>
              <a:rPr lang="en-US" sz="3200" dirty="0"/>
              <a:t>of the </a:t>
            </a:r>
            <a:r>
              <a:rPr lang="en-US" sz="3200" dirty="0">
                <a:solidFill>
                  <a:srgbClr val="006C31"/>
                </a:solidFill>
              </a:rPr>
              <a:t>Previous lecture</a:t>
            </a:r>
            <a:br>
              <a:rPr lang="en-US" sz="3200" dirty="0">
                <a:solidFill>
                  <a:srgbClr val="006C31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7D15EE-AE71-CD45-AF94-7C0E80B12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Amortized cost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by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111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46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                                                        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8E4AF69F-68E1-194B-A95A-0978D3EFCF80}"/>
              </a:ext>
            </a:extLst>
          </p:cNvPr>
          <p:cNvSpPr/>
          <p:nvPr/>
        </p:nvSpPr>
        <p:spPr>
          <a:xfrm>
            <a:off x="5117289" y="5151377"/>
            <a:ext cx="1828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0" grpId="0" animBg="1"/>
      <p:bldP spid="82" grpId="0" animBg="1"/>
      <p:bldP spid="83" grpId="0" animBg="1"/>
      <p:bldP spid="91" grpId="0" animBg="1"/>
      <p:bldP spid="77" grpId="0" animBg="1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59436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5943600"/>
              </a:xfrm>
              <a:blipFill>
                <a:blip r:embed="rId3"/>
                <a:stretch>
                  <a:fillRect l="-736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7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580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3152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296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>
            <a:off x="685800" y="3657600"/>
            <a:ext cx="914400" cy="4572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37" y="3440668"/>
            <a:ext cx="666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947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371171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772400" y="419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692338" y="4385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59464" y="4343400"/>
                <a:ext cx="5891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(x)</a:t>
                </a:r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64" y="4343400"/>
                <a:ext cx="589136" cy="338554"/>
              </a:xfrm>
              <a:prstGeom prst="rect">
                <a:avLst/>
              </a:prstGeom>
              <a:blipFill>
                <a:blip r:embed="rId6"/>
                <a:stretch>
                  <a:fillRect t="-7407" r="-41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237202" y="4114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1828800" y="4699575"/>
            <a:ext cx="5791200" cy="2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8288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620000" y="46482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F7749-260B-4F4E-9406-5B90C52B889A}"/>
              </a:ext>
            </a:extLst>
          </p:cNvPr>
          <p:cNvCxnSpPr>
            <a:cxnSpLocks/>
          </p:cNvCxnSpPr>
          <p:nvPr/>
        </p:nvCxnSpPr>
        <p:spPr>
          <a:xfrm>
            <a:off x="6400800" y="2057400"/>
            <a:ext cx="0" cy="27432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EE5DB9A-EF8C-6046-9AC9-3D7F479B6416}"/>
              </a:ext>
            </a:extLst>
          </p:cNvPr>
          <p:cNvSpPr txBox="1"/>
          <p:nvPr/>
        </p:nvSpPr>
        <p:spPr>
          <a:xfrm>
            <a:off x="0" y="2856937"/>
            <a:ext cx="79380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365E82-508F-A748-BC49-6291B9BA7DE9}"/>
                  </a:ext>
                </a:extLst>
              </p:cNvPr>
              <p:cNvSpPr txBox="1"/>
              <p:nvPr/>
            </p:nvSpPr>
            <p:spPr>
              <a:xfrm>
                <a:off x="2201172" y="5162491"/>
                <a:ext cx="262315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365E82-508F-A748-BC49-6291B9BA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72" y="5162491"/>
                <a:ext cx="2623154" cy="400110"/>
              </a:xfrm>
              <a:prstGeom prst="rect">
                <a:avLst/>
              </a:prstGeom>
              <a:blipFill>
                <a:blip r:embed="rId7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CA7E6D-C540-2341-BAD9-4D1604D7C04C}"/>
                  </a:ext>
                </a:extLst>
              </p:cNvPr>
              <p:cNvSpPr txBox="1"/>
              <p:nvPr/>
            </p:nvSpPr>
            <p:spPr>
              <a:xfrm>
                <a:off x="939175" y="2848586"/>
                <a:ext cx="12297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CA7E6D-C540-2341-BAD9-4D1604D7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5" y="2848586"/>
                <a:ext cx="1229760" cy="369332"/>
              </a:xfrm>
              <a:prstGeom prst="rect">
                <a:avLst/>
              </a:prstGeom>
              <a:blipFill>
                <a:blip r:embed="rId8"/>
                <a:stretch>
                  <a:fillRect t="-6667" r="-30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5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animBg="1"/>
      <p:bldP spid="46" grpId="0" animBg="1"/>
      <p:bldP spid="43" grpId="0" animBg="1"/>
      <p:bldP spid="39" grpId="0"/>
      <p:bldP spid="58" grpId="0"/>
      <p:bldP spid="59" grpId="0"/>
      <p:bldP spid="60" grpId="0"/>
      <p:bldP spid="69" grpId="1" animBg="1"/>
      <p:bldP spid="63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Analysis of </a:t>
            </a:r>
            <a:r>
              <a:rPr lang="en-US" sz="3200" b="1" dirty="0">
                <a:solidFill>
                  <a:srgbClr val="7030A0"/>
                </a:solidFill>
              </a:rPr>
              <a:t>MTF </a:t>
            </a:r>
            <a:r>
              <a:rPr lang="en-US" sz="3200" b="1" dirty="0"/>
              <a:t>versus </a:t>
            </a:r>
            <a:r>
              <a:rPr lang="en-US" sz="3200" b="1" dirty="0">
                <a:solidFill>
                  <a:srgbClr val="7030A0"/>
                </a:solidFill>
              </a:rPr>
              <a:t>OPT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,  amortized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sequence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,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</m:t>
                        </m:r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     </a:t>
                </a:r>
                <a:r>
                  <a:rPr lang="en-US" sz="2000" dirty="0"/>
                  <a:t>Amortized cost of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 </a:t>
                </a:r>
                <a:r>
                  <a:rPr lang="en-US" sz="2000" dirty="0"/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MTF </a:t>
                </a:r>
                <a:r>
                  <a:rPr lang="en-US" sz="2000" dirty="0"/>
                  <a:t>algorithm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 </a:t>
                </a:r>
                <a:r>
                  <a:rPr lang="en-US" sz="2000" dirty="0"/>
                  <a:t>competitive.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Examples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/>
                  <a:t>tree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2590800" y="4495800"/>
            <a:ext cx="4855029" cy="762000"/>
          </a:xfrm>
          <a:prstGeom prst="cloudCallout">
            <a:avLst>
              <a:gd name="adj1" fmla="val -29166"/>
              <a:gd name="adj2" fmla="val 749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have a simpler BST ?</a:t>
            </a:r>
          </a:p>
        </p:txBody>
      </p:sp>
    </p:spTree>
    <p:extLst>
      <p:ext uri="{BB962C8B-B14F-4D97-AF65-F5344CB8AC3E}">
        <p14:creationId xmlns:p14="http://schemas.microsoft.com/office/powerpoint/2010/main" val="303557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Examples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/>
                  <a:t>tree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JACM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𝟏𝟗𝟖𝟓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70" t="-6349" r="-68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0035" y="1186934"/>
            <a:ext cx="15236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Daniel </a:t>
            </a:r>
            <a:r>
              <a:rPr lang="en-US" b="1" dirty="0" err="1">
                <a:solidFill>
                  <a:srgbClr val="002060"/>
                </a:solidFill>
              </a:rPr>
              <a:t>Sleator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186934"/>
            <a:ext cx="14760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Robert </a:t>
            </a:r>
            <a:r>
              <a:rPr lang="en-US" b="1" dirty="0" err="1">
                <a:solidFill>
                  <a:srgbClr val="002060"/>
                </a:solidFill>
              </a:rPr>
              <a:t>Tarjan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195" y="120870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0335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676400"/>
            <a:ext cx="3676650" cy="98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48000"/>
            <a:ext cx="37242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876800"/>
            <a:ext cx="3752850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750" y="990600"/>
            <a:ext cx="93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x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371600"/>
            <a:ext cx="2438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28194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46482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019300"/>
            <a:ext cx="15497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4355068"/>
            <a:ext cx="16684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rotation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600" y="35538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Zig-zig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193268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</a:t>
            </a:r>
            <a:r>
              <a:rPr lang="en-US" b="1" dirty="0" err="1">
                <a:solidFill>
                  <a:srgbClr val="C00000"/>
                </a:solidFill>
              </a:rPr>
              <a:t>zag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1905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86756"/>
            <a:ext cx="4191000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1981200"/>
            <a:ext cx="2438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038600"/>
            <a:ext cx="25146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38600"/>
            <a:ext cx="24384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9260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B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Search(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 on a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Splay Tree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Perform ordinary search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on the BST.</a:t>
                </a:r>
              </a:p>
              <a:p>
                <a:r>
                  <a:rPr lang="en-US" sz="2000" dirty="0"/>
                  <a:t>Bring the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the root by a sequence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splaying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2362200"/>
            <a:ext cx="2819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b="1" dirty="0">
                <a:solidFill>
                  <a:srgbClr val="7030A0"/>
                </a:solidFill>
              </a:rPr>
              <a:t>Insertion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Deletion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BST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keys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search operations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4495800" y="2133600"/>
            <a:ext cx="609600" cy="1099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3689866"/>
            <a:ext cx="609600" cy="1034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90800" y="4772995"/>
            <a:ext cx="42672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Time taken </a:t>
            </a:r>
            <a:r>
              <a:rPr lang="en-US" dirty="0">
                <a:solidFill>
                  <a:schemeClr val="tx1"/>
                </a:solidFill>
              </a:rPr>
              <a:t>:                      </a:t>
            </a:r>
            <a:r>
              <a:rPr lang="en-US" dirty="0">
                <a:solidFill>
                  <a:srgbClr val="C00000"/>
                </a:solidFill>
              </a:rPr>
              <a:t>??????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log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71" t="-6349" r="-310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09067" y="5638800"/>
            <a:ext cx="256711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EQUALLY </a:t>
            </a:r>
            <a:r>
              <a:rPr lang="en-US" sz="2000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5640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Self Organizing </a:t>
            </a:r>
            <a:r>
              <a:rPr lang="en-US" sz="3200" dirty="0">
                <a:solidFill>
                  <a:srgbClr val="7030A0"/>
                </a:solidFill>
              </a:rPr>
              <a:t>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753A02-B220-3641-8939-960AB8622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dirty="0"/>
              <a:t>: How would anyone have come up with such a magical analysis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perhaps a </a:t>
            </a:r>
            <a:r>
              <a:rPr lang="en-US" sz="2000" i="1" dirty="0">
                <a:solidFill>
                  <a:srgbClr val="0070C0"/>
                </a:solidFill>
              </a:rPr>
              <a:t>persistent meditation </a:t>
            </a:r>
            <a:r>
              <a:rPr lang="en-US" sz="2000" dirty="0"/>
              <a:t>on the problem </a:t>
            </a:r>
          </a:p>
          <a:p>
            <a:pPr marL="0" indent="0">
              <a:buNone/>
            </a:pPr>
            <a:r>
              <a:rPr lang="en-US" sz="2000" dirty="0"/>
              <a:t>for a few months would have led the researcher to come up with this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 hope some of you are also inspired by such magical and elegant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You might like to study analysis of Splay tree on you tube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Online list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Given </a:t>
                </a:r>
                <a:r>
                  <a:rPr lang="en-US" sz="2000" dirty="0"/>
                  <a:t>: A doubly linked list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elements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an 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 operations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Constraints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Access only through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r>
                  <a:rPr lang="en-US" sz="2000" dirty="0"/>
                  <a:t>Only way to update the list: </a:t>
                </a:r>
              </a:p>
              <a:p>
                <a:pPr lvl="1"/>
                <a:r>
                  <a:rPr lang="en-US" sz="1800" dirty="0"/>
                  <a:t>Any two </a:t>
                </a:r>
                <a:r>
                  <a:rPr lang="en-US" sz="1800" u="sng" dirty="0"/>
                  <a:t>neighboring</a:t>
                </a:r>
                <a:r>
                  <a:rPr lang="en-US" sz="1800" dirty="0"/>
                  <a:t> elements can be swapped.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design an online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that achieves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search time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any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  <a:blipFill rotWithShape="1">
                <a:blip r:embed="rId2"/>
                <a:stretch>
                  <a:fillRect l="-752" t="-641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029200" y="5650468"/>
            <a:ext cx="4114800" cy="978932"/>
          </a:xfrm>
          <a:prstGeom prst="cloudCallout">
            <a:avLst>
              <a:gd name="adj1" fmla="val -18448"/>
              <a:gd name="adj2" fmla="val 82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judge the efficiency of algorithm  </a:t>
            </a:r>
            <a:r>
              <a:rPr lang="en-US" b="1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25146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0600" y="2895600"/>
            <a:ext cx="472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0" y="46482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24400" y="50292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10" grpId="0" uiExpand="1" animBg="1"/>
      <p:bldP spid="29" grpId="0" uiExpand="1" animBg="1"/>
      <p:bldP spid="33" grpId="0" uiExpand="1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Competitive ratio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 for the list search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optimal offline </a:t>
                </a:r>
                <a:r>
                  <a:rPr lang="en-US" sz="2000" dirty="0"/>
                  <a:t>algorithm that knows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operations.</a:t>
                </a:r>
              </a:p>
              <a:p>
                <a:pPr marL="0" indent="0" algn="ctr">
                  <a:buNone/>
                </a:pPr>
                <a:endParaRPr lang="en-US" sz="2000" i="1" u="sng" dirty="0"/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𝐀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for a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for the same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b="1" u="sng" dirty="0"/>
                  <a:t>every</a:t>
                </a:r>
                <a:r>
                  <a:rPr lang="en-US" sz="2000" dirty="0"/>
                  <a:t> sequence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67000" y="914400"/>
            <a:ext cx="37418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tool to analyze any </a:t>
            </a:r>
            <a:r>
              <a:rPr lang="en-US" b="1" dirty="0"/>
              <a:t>online</a:t>
            </a:r>
            <a:r>
              <a:rPr lang="en-US" dirty="0"/>
              <a:t> algorithm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00600" y="3048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1205145" y="3429000"/>
            <a:ext cx="6643455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well does </a:t>
            </a:r>
            <a:r>
              <a:rPr lang="en-US" b="1" i="1" dirty="0">
                <a:solidFill>
                  <a:srgbClr val="7030A0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compete</a:t>
            </a:r>
            <a:r>
              <a:rPr lang="en-US" i="1" dirty="0">
                <a:solidFill>
                  <a:schemeClr val="tx1"/>
                </a:solidFill>
              </a:rPr>
              <a:t> with </a:t>
            </a:r>
            <a:r>
              <a:rPr lang="en-US" b="1" i="1" dirty="0">
                <a:solidFill>
                  <a:srgbClr val="7030A0"/>
                </a:solidFill>
              </a:rPr>
              <a:t>OPT 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for any sequence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8800" y="45720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574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26" grpId="0" animBg="1"/>
      <p:bldP spid="8" grpId="0" animBg="1"/>
      <p:bldP spid="8" grpId="1" animBg="1"/>
      <p:bldP spid="29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A Heuristic </a:t>
                </a:r>
                <a:r>
                  <a:rPr lang="en-US" sz="2000" b="1" dirty="0"/>
                  <a:t>for list search 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Whenever we search an element,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bring the element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62851" y="4876800"/>
            <a:ext cx="22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  <a:r>
              <a:rPr lang="en-US" b="1" u="sng" dirty="0">
                <a:solidFill>
                  <a:srgbClr val="7030A0"/>
                </a:solidFill>
              </a:rPr>
              <a:t>the front</a:t>
            </a:r>
            <a:r>
              <a:rPr lang="en-US" dirty="0"/>
              <a:t>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0295" y="48768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search.</a:t>
            </a:r>
          </a:p>
        </p:txBody>
      </p:sp>
    </p:spTree>
    <p:extLst>
      <p:ext uri="{BB962C8B-B14F-4D97-AF65-F5344CB8AC3E}">
        <p14:creationId xmlns:p14="http://schemas.microsoft.com/office/powerpoint/2010/main" val="428454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Move to Front </a:t>
            </a:r>
            <a:r>
              <a:rPr lang="en-US" sz="3200" dirty="0"/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Caution</a:t>
            </a:r>
            <a:r>
              <a:rPr lang="en-US" sz="2800" b="1" dirty="0">
                <a:solidFill>
                  <a:schemeClr val="tx1"/>
                </a:solidFill>
              </a:rPr>
              <a:t> : </a:t>
            </a:r>
          </a:p>
          <a:p>
            <a:r>
              <a:rPr lang="en-US" dirty="0">
                <a:solidFill>
                  <a:schemeClr val="tx1"/>
                </a:solidFill>
              </a:rPr>
              <a:t>For a better understanding, please </a:t>
            </a:r>
            <a:r>
              <a:rPr lang="en-US" u="sng" dirty="0">
                <a:solidFill>
                  <a:schemeClr val="tx1"/>
                </a:solidFill>
              </a:rPr>
              <a:t>go slow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and </a:t>
            </a:r>
            <a:r>
              <a:rPr lang="en-US" u="sng" dirty="0">
                <a:solidFill>
                  <a:schemeClr val="tx1"/>
                </a:solidFill>
              </a:rPr>
              <a:t>take long pauses</a:t>
            </a:r>
            <a:r>
              <a:rPr lang="en-US" dirty="0">
                <a:solidFill>
                  <a:schemeClr val="tx1"/>
                </a:solidFill>
              </a:rPr>
              <a:t> in the remaining slides.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:r>
                  <a:rPr lang="en-US" sz="2000" b="1" dirty="0"/>
                  <a:t>e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Starting from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 </a:t>
                </a:r>
                <a:r>
                  <a:rPr lang="en-US" sz="2000" dirty="0"/>
                  <a:t>pointer, scan linearly till we find element </a:t>
                </a:r>
                <a:r>
                  <a:rPr lang="en-US" sz="2000" b="1" dirty="0"/>
                  <a:t>e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Bring the node</a:t>
                </a:r>
                <a:r>
                  <a:rPr lang="en-US" sz="2000" b="1" dirty="0"/>
                  <a:t> </a:t>
                </a:r>
                <a:r>
                  <a:rPr lang="en-US" sz="2000" dirty="0"/>
                  <a:t>storing </a:t>
                </a:r>
                <a:r>
                  <a:rPr lang="en-US" sz="2000" b="1" dirty="0"/>
                  <a:t>e</a:t>
                </a:r>
                <a:r>
                  <a:rPr lang="en-US" sz="2000" dirty="0"/>
                  <a:t> to the front of list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notation: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(e): rank of element e in the list.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287256" y="3429000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 a sequence  of </a:t>
            </a:r>
            <a:r>
              <a:rPr lang="en-US" b="1" u="sng" dirty="0">
                <a:solidFill>
                  <a:srgbClr val="002060"/>
                </a:solidFill>
              </a:rPr>
              <a:t>swaps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1" name="Down Ribbon 150"/>
          <p:cNvSpPr/>
          <p:nvPr/>
        </p:nvSpPr>
        <p:spPr>
          <a:xfrm>
            <a:off x="2667000" y="4191000"/>
            <a:ext cx="4267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(R)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638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0" grpId="0"/>
      <p:bldP spid="151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3200" dirty="0"/>
              <a:t>Execution of </a:t>
            </a:r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1471" y="1828800"/>
            <a:ext cx="1201129" cy="1115732"/>
            <a:chOff x="5147377" y="1632282"/>
            <a:chExt cx="1201129" cy="1115732"/>
          </a:xfrm>
        </p:grpSpPr>
        <p:sp>
          <p:nvSpPr>
            <p:cNvPr id="6" name="Arc 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800000">
            <a:off x="4446370" y="1541259"/>
            <a:ext cx="1201129" cy="1115732"/>
            <a:chOff x="5147377" y="1632282"/>
            <a:chExt cx="1201129" cy="1115732"/>
          </a:xfrm>
        </p:grpSpPr>
        <p:sp>
          <p:nvSpPr>
            <p:cNvPr id="34" name="Arc 3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6200" y="2514600"/>
            <a:ext cx="7448073" cy="902732"/>
            <a:chOff x="76200" y="2514600"/>
            <a:chExt cx="7448073" cy="902732"/>
          </a:xfrm>
        </p:grpSpPr>
        <p:grpSp>
          <p:nvGrpSpPr>
            <p:cNvPr id="36" name="Group 35"/>
            <p:cNvGrpSpPr/>
            <p:nvPr/>
          </p:nvGrpSpPr>
          <p:grpSpPr>
            <a:xfrm>
              <a:off x="1580673" y="3036332"/>
              <a:ext cx="5943600" cy="381000"/>
              <a:chOff x="1600200" y="2438400"/>
              <a:chExt cx="59436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ounded Rectangle 4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ounded Rectangle 4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ounded Rectangle 3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6200" y="2514600"/>
              <a:ext cx="1552563" cy="674132"/>
              <a:chOff x="95727" y="1916668"/>
              <a:chExt cx="1552563" cy="674132"/>
            </a:xfrm>
          </p:grpSpPr>
          <p:cxnSp>
            <p:nvCxnSpPr>
              <p:cNvPr id="54" name="Curved Connector 53"/>
              <p:cNvCxnSpPr>
                <a:stCxn id="5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76200" y="3516868"/>
            <a:ext cx="7448073" cy="902732"/>
            <a:chOff x="76200" y="3516868"/>
            <a:chExt cx="7448073" cy="902732"/>
          </a:xfrm>
        </p:grpSpPr>
        <p:grpSp>
          <p:nvGrpSpPr>
            <p:cNvPr id="56" name="Group 55"/>
            <p:cNvGrpSpPr/>
            <p:nvPr/>
          </p:nvGrpSpPr>
          <p:grpSpPr>
            <a:xfrm>
              <a:off x="1580673" y="4038600"/>
              <a:ext cx="5943600" cy="381000"/>
              <a:chOff x="1600200" y="2438400"/>
              <a:chExt cx="5943600" cy="3810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ounded Rectangle 7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ounded Rectangle 6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ounded Rectangle 5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" y="3516868"/>
              <a:ext cx="1552563" cy="674132"/>
              <a:chOff x="95727" y="1916668"/>
              <a:chExt cx="1552563" cy="674132"/>
            </a:xfrm>
          </p:grpSpPr>
          <p:cxnSp>
            <p:nvCxnSpPr>
              <p:cNvPr id="74" name="Curved Connector 73"/>
              <p:cNvCxnSpPr>
                <a:stCxn id="7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95727" y="4507468"/>
            <a:ext cx="7448073" cy="902732"/>
            <a:chOff x="95727" y="4507468"/>
            <a:chExt cx="7448073" cy="902732"/>
          </a:xfrm>
        </p:grpSpPr>
        <p:grpSp>
          <p:nvGrpSpPr>
            <p:cNvPr id="76" name="Group 75"/>
            <p:cNvGrpSpPr/>
            <p:nvPr/>
          </p:nvGrpSpPr>
          <p:grpSpPr>
            <a:xfrm>
              <a:off x="1600200" y="5029200"/>
              <a:ext cx="5943600" cy="381000"/>
              <a:chOff x="1600200" y="2438400"/>
              <a:chExt cx="5943600" cy="3810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ounded Rectangle 9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ounded Rectangle 8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ounded Rectangle 8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ounded Rectangle 7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5727" y="4507468"/>
              <a:ext cx="1552563" cy="674132"/>
              <a:chOff x="95727" y="1916668"/>
              <a:chExt cx="1552563" cy="674132"/>
            </a:xfrm>
          </p:grpSpPr>
          <p:cxnSp>
            <p:nvCxnSpPr>
              <p:cNvPr id="94" name="Curved Connector 93"/>
              <p:cNvCxnSpPr>
                <a:stCxn id="9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6200" y="5498068"/>
            <a:ext cx="7448073" cy="902732"/>
            <a:chOff x="76200" y="5498068"/>
            <a:chExt cx="7448073" cy="902732"/>
          </a:xfrm>
        </p:grpSpPr>
        <p:grpSp>
          <p:nvGrpSpPr>
            <p:cNvPr id="96" name="Group 95"/>
            <p:cNvGrpSpPr/>
            <p:nvPr/>
          </p:nvGrpSpPr>
          <p:grpSpPr>
            <a:xfrm>
              <a:off x="1580673" y="6019800"/>
              <a:ext cx="5943600" cy="381000"/>
              <a:chOff x="1600200" y="2438400"/>
              <a:chExt cx="5943600" cy="3810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ounded Rectangle 11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ounded Rectangle 10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ounded Rectangle 9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6200" y="5498068"/>
              <a:ext cx="1552563" cy="674132"/>
              <a:chOff x="95727" y="1916668"/>
              <a:chExt cx="1552563" cy="674132"/>
            </a:xfrm>
          </p:grpSpPr>
          <p:cxnSp>
            <p:nvCxnSpPr>
              <p:cNvPr id="114" name="Curved Connector 113"/>
              <p:cNvCxnSpPr>
                <a:stCxn id="11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3429000" y="2802141"/>
            <a:ext cx="1201129" cy="1115732"/>
            <a:chOff x="5147377" y="1632282"/>
            <a:chExt cx="1201129" cy="1115732"/>
          </a:xfrm>
        </p:grpSpPr>
        <p:sp>
          <p:nvSpPr>
            <p:cNvPr id="121" name="Arc 120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800000">
            <a:off x="3513899" y="2514600"/>
            <a:ext cx="1201129" cy="1115732"/>
            <a:chOff x="5147377" y="1632282"/>
            <a:chExt cx="1201129" cy="1115732"/>
          </a:xfrm>
        </p:grpSpPr>
        <p:sp>
          <p:nvSpPr>
            <p:cNvPr id="124" name="Arc 12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514600" y="3837268"/>
            <a:ext cx="1201129" cy="1115732"/>
            <a:chOff x="5147377" y="1632282"/>
            <a:chExt cx="1201129" cy="1115732"/>
          </a:xfrm>
        </p:grpSpPr>
        <p:sp>
          <p:nvSpPr>
            <p:cNvPr id="127" name="Arc 126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rot="10800000">
            <a:off x="2599499" y="3549727"/>
            <a:ext cx="1201129" cy="1115732"/>
            <a:chOff x="5147377" y="1632282"/>
            <a:chExt cx="1201129" cy="1115732"/>
          </a:xfrm>
        </p:grpSpPr>
        <p:sp>
          <p:nvSpPr>
            <p:cNvPr id="130" name="Arc 129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6400" y="4783341"/>
            <a:ext cx="1201129" cy="1115732"/>
            <a:chOff x="5147377" y="1632282"/>
            <a:chExt cx="1201129" cy="1115732"/>
          </a:xfrm>
        </p:grpSpPr>
        <p:sp>
          <p:nvSpPr>
            <p:cNvPr id="133" name="Arc 132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1761299" y="4495800"/>
            <a:ext cx="1201129" cy="1115732"/>
            <a:chOff x="5147377" y="1632282"/>
            <a:chExt cx="1201129" cy="1115732"/>
          </a:xfrm>
        </p:grpSpPr>
        <p:sp>
          <p:nvSpPr>
            <p:cNvPr id="136" name="Arc 13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Down Arrow 137"/>
          <p:cNvSpPr/>
          <p:nvPr/>
        </p:nvSpPr>
        <p:spPr>
          <a:xfrm>
            <a:off x="5257800" y="25692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5257800" y="35598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5257800" y="45504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/>
          <p:cNvSpPr/>
          <p:nvPr/>
        </p:nvSpPr>
        <p:spPr>
          <a:xfrm>
            <a:off x="5334000" y="55410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 steps for locating R</a:t>
                </a:r>
                <a:endParaRPr lang="en-US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swaps</a:t>
                </a:r>
                <a:endParaRPr lang="en-US" b="1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5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828800" y="1752600"/>
            <a:ext cx="3633694" cy="2397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99605" y="838200"/>
            <a:ext cx="3701196" cy="641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8" grpId="0" animBg="1"/>
      <p:bldP spid="8" grpId="1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13968</TotalTime>
  <Words>2132</Words>
  <Application>Microsoft Office PowerPoint</Application>
  <PresentationFormat>On-screen Show (4:3)</PresentationFormat>
  <Paragraphs>666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Previous lecture </vt:lpstr>
      <vt:lpstr>Self Organizing LIST</vt:lpstr>
      <vt:lpstr>Problem : Online list search </vt:lpstr>
      <vt:lpstr>Competitive ratio </vt:lpstr>
      <vt:lpstr> </vt:lpstr>
      <vt:lpstr>Move to Front Algorithm</vt:lpstr>
      <vt:lpstr>Move-to-Front algorithm </vt:lpstr>
      <vt:lpstr>Move-to-Front algorithm Execution of Search(R)</vt:lpstr>
      <vt:lpstr>How good is MTF Algorithm ?</vt:lpstr>
      <vt:lpstr>ith query operation of MTF and OPT </vt:lpstr>
      <vt:lpstr>the potential function ϕ </vt:lpstr>
      <vt:lpstr>ith query operation of MTF and OPT </vt:lpstr>
      <vt:lpstr>ith query operation of MTF and OPT </vt:lpstr>
      <vt:lpstr>ith query operation of MTF and OPT </vt:lpstr>
      <vt:lpstr>ith query operation of MTF and OPT </vt:lpstr>
      <vt:lpstr>Change in potential during ith query operation </vt:lpstr>
      <vt:lpstr>Change in potential during ith query operation </vt:lpstr>
      <vt:lpstr>Change in potential during ith query operation </vt:lpstr>
      <vt:lpstr>Amortized cost of ith query operation by MTF </vt:lpstr>
      <vt:lpstr>Change in potential during ith query operation </vt:lpstr>
      <vt:lpstr>Analysis of MTF versus OPT </vt:lpstr>
      <vt:lpstr>Binary Search Trees </vt:lpstr>
      <vt:lpstr>Binary Search Trees </vt:lpstr>
      <vt:lpstr>Splay tree:  A self organizing Binary search trees. </vt:lpstr>
      <vt:lpstr>Splay operation   </vt:lpstr>
      <vt:lpstr>Splay operation   </vt:lpstr>
      <vt:lpstr>Search(x) on a Splay Tree</vt:lpstr>
      <vt:lpstr>A magic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1361</cp:revision>
  <dcterms:created xsi:type="dcterms:W3CDTF">2011-12-03T04:13:03Z</dcterms:created>
  <dcterms:modified xsi:type="dcterms:W3CDTF">2022-10-26T09:30:39Z</dcterms:modified>
</cp:coreProperties>
</file>