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596" r:id="rId2"/>
    <p:sldId id="543" r:id="rId3"/>
    <p:sldId id="519" r:id="rId4"/>
    <p:sldId id="522" r:id="rId5"/>
    <p:sldId id="523" r:id="rId6"/>
    <p:sldId id="525" r:id="rId7"/>
    <p:sldId id="540" r:id="rId8"/>
    <p:sldId id="551" r:id="rId9"/>
    <p:sldId id="554" r:id="rId10"/>
    <p:sldId id="547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8" r:id="rId23"/>
    <p:sldId id="567" r:id="rId24"/>
    <p:sldId id="569" r:id="rId25"/>
    <p:sldId id="570" r:id="rId26"/>
    <p:sldId id="536" r:id="rId27"/>
    <p:sldId id="537" r:id="rId28"/>
    <p:sldId id="538" r:id="rId29"/>
    <p:sldId id="549" r:id="rId30"/>
    <p:sldId id="550" r:id="rId31"/>
    <p:sldId id="571" r:id="rId32"/>
    <p:sldId id="572" r:id="rId33"/>
    <p:sldId id="573" r:id="rId34"/>
    <p:sldId id="574" r:id="rId35"/>
    <p:sldId id="597" r:id="rId36"/>
    <p:sldId id="599" r:id="rId37"/>
    <p:sldId id="600" r:id="rId38"/>
    <p:sldId id="61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>
    <p:extLst>
      <p:ext uri="{19B8F6BF-5375-455C-9EA6-DF929625EA0E}">
        <p15:presenceInfo xmlns:p15="http://schemas.microsoft.com/office/powerpoint/2012/main" userId="S::sbaswana@iitk.ac.in::1a84267a-2f9b-40dc-9a7b-71c939745d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20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.png"/><Relationship Id="rId5" Type="http://schemas.openxmlformats.org/officeDocument/2006/relationships/image" Target="../media/image31.png"/><Relationship Id="rId10" Type="http://schemas.openxmlformats.org/officeDocument/2006/relationships/image" Target="../media/image4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460.png"/><Relationship Id="rId2" Type="http://schemas.openxmlformats.org/officeDocument/2006/relationships/image" Target="../media/image4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50.png"/><Relationship Id="rId5" Type="http://schemas.openxmlformats.org/officeDocument/2006/relationships/image" Target="../media/image31.png"/><Relationship Id="rId15" Type="http://schemas.openxmlformats.org/officeDocument/2006/relationships/image" Target="../media/image492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21" Type="http://schemas.openxmlformats.org/officeDocument/2006/relationships/image" Target="../media/image4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Relationship Id="rId2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5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1.jp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33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Fibonacci Heap -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1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0" grpId="0" animBg="1"/>
      <p:bldP spid="93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1350" y="1219200"/>
            <a:ext cx="2254250" cy="746760"/>
            <a:chOff x="4451350" y="1219200"/>
            <a:chExt cx="2254250" cy="7467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t="-8333" r="-4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100000" t="-8333" r="-3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200000" t="-8333" r="-2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300000" t="-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400000" t="-8333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44196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91469" y="1808202"/>
            <a:ext cx="1785531" cy="357664"/>
            <a:chOff x="4691469" y="1808202"/>
            <a:chExt cx="1785531" cy="35766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691469" y="1808202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36" name="Cross 35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6" grpId="0"/>
      <p:bldP spid="97" grpId="0"/>
      <p:bldP spid="98" grpId="0"/>
      <p:bldP spid="99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05412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105400" y="1828800"/>
            <a:ext cx="1371600" cy="337066"/>
            <a:chOff x="5105400" y="1828800"/>
            <a:chExt cx="1371600" cy="3370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667000" y="2514600"/>
            <a:ext cx="945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6450" y="2514600"/>
            <a:ext cx="19971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73573" y="1840468"/>
            <a:ext cx="0" cy="6741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71800" y="2895600"/>
            <a:ext cx="287523" cy="609600"/>
            <a:chOff x="1312677" y="3581400"/>
            <a:chExt cx="287523" cy="6096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ross 110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6892 -0.002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6576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429000" y="3048000"/>
            <a:ext cx="945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38450" y="3048000"/>
            <a:ext cx="16923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30773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12" name="TextBox 11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808477" y="2895600"/>
            <a:ext cx="287523" cy="609600"/>
            <a:chOff x="1312677" y="3581400"/>
            <a:chExt cx="287523" cy="609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ross 11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5608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55637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09" name="TextBox 10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0" name="Elbow Connector 109"/>
            <p:cNvCxnSpPr>
              <a:stCxn id="109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ross 113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8107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528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69484" y="3276600"/>
            <a:ext cx="4745816" cy="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9558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ross 9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quick revision </a:t>
            </a:r>
            <a:br>
              <a:rPr lang="en-US" sz="3200" dirty="0"/>
            </a:br>
            <a:r>
              <a:rPr lang="en-US" sz="3200" dirty="0"/>
              <a:t>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529013"/>
            <a:ext cx="7772400" cy="1500187"/>
          </a:xfrm>
        </p:spPr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5175" y="4034135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35861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76800" y="1828800"/>
            <a:ext cx="543739" cy="597932"/>
            <a:chOff x="6695261" y="1828800"/>
            <a:chExt cx="543739" cy="597932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computation done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trees in the root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+ 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linking</a:t>
                </a:r>
                <a:r>
                  <a:rPr lang="en-US" sz="2000" dirty="0"/>
                  <a:t> of trees carried out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0306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endCxn id="62" idx="0"/>
          </p:cNvCxnSpPr>
          <p:nvPr/>
        </p:nvCxnSpPr>
        <p:spPr>
          <a:xfrm>
            <a:off x="8115300" y="2438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8200" y="2426732"/>
            <a:ext cx="3467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8200" y="18288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866461" y="1828800"/>
            <a:ext cx="543739" cy="597932"/>
            <a:chOff x="6695261" y="1828800"/>
            <a:chExt cx="543739" cy="5979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/>
              <p:cNvSpPr/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Because the Total no. of trees linked is bounded by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7" name="Down Ribbon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577208" y="2100943"/>
            <a:ext cx="1801692" cy="725545"/>
          </a:xfrm>
          <a:prstGeom prst="cloudCallout">
            <a:avLst>
              <a:gd name="adj1" fmla="val -24080"/>
              <a:gd name="adj2" fmla="val 771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883" t="-8197" r="-8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loud Callout 111"/>
              <p:cNvSpPr/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amortized time complexity of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12" name="Cloud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own Ribbon 113"/>
              <p:cNvSpPr/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carefully examine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4" name="Down Ribbon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5" grpId="0" animBg="1"/>
      <p:bldP spid="105" grpId="1" animBg="1"/>
      <p:bldP spid="111" grpId="0"/>
      <p:bldP spid="112" grpId="0" animBg="1"/>
      <p:bldP spid="112" grpId="1" animBg="1"/>
      <p:bldP spid="114" grpId="0" animBg="1"/>
      <p:bldP spid="1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658043-77F4-2F43-8E53-5ED1602DA84A}"/>
                  </a:ext>
                </a:extLst>
              </p:cNvPr>
              <p:cNvSpPr txBox="1"/>
              <p:nvPr/>
            </p:nvSpPr>
            <p:spPr>
              <a:xfrm>
                <a:off x="691031" y="3363686"/>
                <a:ext cx="35109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No. of trees in root list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658043-77F4-2F43-8E53-5ED1602DA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" y="3363686"/>
                <a:ext cx="3510961" cy="369332"/>
              </a:xfrm>
              <a:prstGeom prst="rect">
                <a:avLst/>
              </a:prstGeom>
              <a:blipFill>
                <a:blip r:embed="rId11"/>
                <a:stretch>
                  <a:fillRect l="-1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65" grpId="0" animBg="1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8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0661" t="-5682" r="-165289" b="-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05" t="-6349" r="-56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971800" y="62484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248400"/>
                <a:ext cx="24953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3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532308" y="6260068"/>
            <a:ext cx="582492" cy="369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Key point </a:t>
                </a:r>
                <a:r>
                  <a:rPr lang="en-US" sz="1600" dirty="0">
                    <a:solidFill>
                      <a:schemeClr val="tx1"/>
                    </a:solidFill>
                  </a:rPr>
                  <a:t>used in the analysis :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Max. degree of a tree in a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Binomial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Heap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loud Callout 78"/>
              <p:cNvSpPr/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79" name="Cloud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5401" y="1752600"/>
            <a:ext cx="2336478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67600" y="1752600"/>
            <a:ext cx="762000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4821C7-F9CD-B54C-A513-05A9764A2B70}"/>
              </a:ext>
            </a:extLst>
          </p:cNvPr>
          <p:cNvSpPr txBox="1"/>
          <p:nvPr/>
        </p:nvSpPr>
        <p:spPr>
          <a:xfrm>
            <a:off x="61065" y="4212848"/>
            <a:ext cx="337021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If there are multiple heaps, The potential is </a:t>
            </a:r>
          </a:p>
          <a:p>
            <a:r>
              <a:rPr lang="en-US" sz="1400" dirty="0"/>
              <a:t>the sum of trees in root list of each heap</a:t>
            </a:r>
          </a:p>
        </p:txBody>
      </p:sp>
    </p:spTree>
    <p:extLst>
      <p:ext uri="{BB962C8B-B14F-4D97-AF65-F5344CB8AC3E}">
        <p14:creationId xmlns:p14="http://schemas.microsoft.com/office/powerpoint/2010/main" val="410193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6" grpId="0" animBg="1"/>
      <p:bldP spid="82" grpId="0"/>
      <p:bldP spid="83" grpId="0"/>
      <p:bldP spid="89" grpId="0"/>
      <p:bldP spid="5" grpId="0" animBg="1"/>
      <p:bldP spid="6" grpId="0" animBg="1"/>
      <p:bldP spid="79" grpId="0" animBg="1"/>
      <p:bldP spid="79" grpId="1" animBg="1"/>
      <p:bldP spid="7" grpId="0" animBg="1"/>
      <p:bldP spid="7" grpId="1" animBg="1"/>
      <p:bldP spid="88" grpId="0" animBg="1"/>
      <p:bldP spid="88" grpId="1" animBg="1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27797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9391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D5BC96-769C-8645-A6AB-F6473CEA637D}"/>
                  </a:ext>
                </a:extLst>
              </p:cNvPr>
              <p:cNvSpPr txBox="1"/>
              <p:nvPr/>
            </p:nvSpPr>
            <p:spPr>
              <a:xfrm>
                <a:off x="2179546" y="5644064"/>
                <a:ext cx="341330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perform </a:t>
                </a:r>
                <a:r>
                  <a:rPr lang="en-US" b="1" dirty="0"/>
                  <a:t>Delete-key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?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D5BC96-769C-8645-A6AB-F6473CEA6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46" y="5644064"/>
                <a:ext cx="3413307" cy="369332"/>
              </a:xfrm>
              <a:prstGeom prst="rect">
                <a:avLst/>
              </a:prstGeom>
              <a:blipFill>
                <a:blip r:embed="rId20"/>
                <a:stretch>
                  <a:fillRect l="-1481" t="-6667" r="-1111" b="-2666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8AF378-B333-7647-982D-4659889F0C70}"/>
                  </a:ext>
                </a:extLst>
              </p:cNvPr>
              <p:cNvSpPr txBox="1"/>
              <p:nvPr/>
            </p:nvSpPr>
            <p:spPr>
              <a:xfrm>
                <a:off x="6096000" y="5464314"/>
                <a:ext cx="2662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8AF378-B333-7647-982D-4659889F0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64314"/>
                <a:ext cx="2662204" cy="369332"/>
              </a:xfrm>
              <a:prstGeom prst="rect">
                <a:avLst/>
              </a:prstGeom>
              <a:blipFill>
                <a:blip r:embed="rId21"/>
                <a:stretch>
                  <a:fillRect l="-1429" t="-6667" r="-9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9112C9-080F-D74B-9AC6-4E0708DC9259}"/>
                  </a:ext>
                </a:extLst>
              </p:cNvPr>
              <p:cNvSpPr txBox="1"/>
              <p:nvPr/>
            </p:nvSpPr>
            <p:spPr>
              <a:xfrm>
                <a:off x="6096000" y="5867400"/>
                <a:ext cx="1867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9112C9-080F-D74B-9AC6-4E0708DC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67400"/>
                <a:ext cx="1867884" cy="369332"/>
              </a:xfrm>
              <a:prstGeom prst="rect">
                <a:avLst/>
              </a:prstGeom>
              <a:blipFill>
                <a:blip r:embed="rId22"/>
                <a:stretch>
                  <a:fillRect l="-2041" t="-10000" r="-204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9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  <p:bldP spid="40" grpId="0" animBg="1"/>
      <p:bldP spid="40" grpId="1" animBg="1"/>
      <p:bldP spid="42" grpId="0"/>
      <p:bldP spid="42" grpId="1"/>
      <p:bldP spid="47" grpId="0"/>
      <p:bldP spid="4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19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63</a:t>
                  </a: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92621" cy="1524000"/>
            <a:chOff x="4011492" y="4114800"/>
            <a:chExt cx="992621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0.00087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181600" y="3598139"/>
            <a:ext cx="228600" cy="821461"/>
            <a:chOff x="4267200" y="4495800"/>
            <a:chExt cx="228600" cy="821461"/>
          </a:xfrm>
        </p:grpSpPr>
        <p:sp>
          <p:nvSpPr>
            <p:cNvPr id="92" name="Oval 9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4"/>
              <a:endCxn id="9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57640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912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3736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819400" y="3581400"/>
            <a:ext cx="228600" cy="821461"/>
            <a:chOff x="4267200" y="4495800"/>
            <a:chExt cx="228600" cy="821461"/>
          </a:xfrm>
        </p:grpSpPr>
        <p:sp>
          <p:nvSpPr>
            <p:cNvPr id="99" name="Oval 9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69832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10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700" y="3275112"/>
            <a:ext cx="0" cy="268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7700" y="3275112"/>
            <a:ext cx="784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" idx="0"/>
          </p:cNvCxnSpPr>
          <p:nvPr/>
        </p:nvCxnSpPr>
        <p:spPr>
          <a:xfrm>
            <a:off x="8485414" y="3297138"/>
            <a:ext cx="10886" cy="284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9927-BAFA-D348-A3C4-8F01ADC054ED}"/>
              </a:ext>
            </a:extLst>
          </p:cNvPr>
          <p:cNvSpPr/>
          <p:nvPr/>
        </p:nvSpPr>
        <p:spPr>
          <a:xfrm>
            <a:off x="1686469" y="3409205"/>
            <a:ext cx="3766454" cy="16534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E8972F-0F0A-FB44-8866-40A71EBF5775}"/>
              </a:ext>
            </a:extLst>
          </p:cNvPr>
          <p:cNvSpPr/>
          <p:nvPr/>
        </p:nvSpPr>
        <p:spPr>
          <a:xfrm>
            <a:off x="5514185" y="3400183"/>
            <a:ext cx="2552947" cy="4510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FB43EC-B16B-8240-9BEE-F1D8E2E62F72}"/>
              </a:ext>
            </a:extLst>
          </p:cNvPr>
          <p:cNvSpPr/>
          <p:nvPr/>
        </p:nvSpPr>
        <p:spPr>
          <a:xfrm>
            <a:off x="193941" y="3450087"/>
            <a:ext cx="726151" cy="4011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4F192D-E1BD-BE44-A8C0-9988B748E9AC}"/>
              </a:ext>
            </a:extLst>
          </p:cNvPr>
          <p:cNvSpPr txBox="1"/>
          <p:nvPr/>
        </p:nvSpPr>
        <p:spPr>
          <a:xfrm>
            <a:off x="3221652" y="1719902"/>
            <a:ext cx="2188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Delete all these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6" grpId="0" animBg="1"/>
      <p:bldP spid="49" grpId="0" animBg="1"/>
      <p:bldP spid="74" grpId="0" animBg="1"/>
      <p:bldP spid="74" grpId="1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  <p:bldP spid="5" grpId="1" animBg="1"/>
      <p:bldP spid="110" grpId="1" animBg="1"/>
      <p:bldP spid="111" grpId="1" animBg="1"/>
      <p:bldP spid="112" grpId="0" animBg="1"/>
      <p:bldP spid="11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8692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Maximum degree of a tree in a Heap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2209800" y="914400"/>
            <a:ext cx="1828800" cy="1844933"/>
          </a:xfrm>
          <a:prstGeom prst="mathMultiply">
            <a:avLst>
              <a:gd name="adj1" fmla="val 32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297138"/>
            <a:ext cx="3886200" cy="1579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Inspiration </a:t>
            </a:r>
            <a:r>
              <a:rPr lang="en-US" sz="3200" b="1" dirty="0"/>
              <a:t>from a </a:t>
            </a:r>
            <a:r>
              <a:rPr lang="en-US" sz="3200" b="1" dirty="0">
                <a:solidFill>
                  <a:srgbClr val="006C31"/>
                </a:solidFill>
              </a:rPr>
              <a:t>gardener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53573"/>
            <a:ext cx="2505075" cy="3475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3116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59" y="1872343"/>
            <a:ext cx="9525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00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Binomial Tree</a:t>
            </a:r>
            <a:r>
              <a:rPr lang="en-US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4078" y="4953000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bushy tree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19400"/>
            <a:ext cx="4062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Prune the tree to restore the shape of the tree</a:t>
            </a:r>
          </a:p>
        </p:txBody>
      </p:sp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Mark a node as soon as it loses its first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74" grpId="0" animBg="1"/>
      <p:bldP spid="74" grpId="1" animBg="1"/>
      <p:bldP spid="90" grpId="0" animBg="1"/>
      <p:bldP spid="90" grpId="1" animBg="1"/>
      <p:bldP spid="81" grpId="0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child</a:t>
            </a:r>
          </a:p>
          <a:p>
            <a:r>
              <a:rPr lang="en-US" sz="1800" dirty="0"/>
              <a:t>Move the </a:t>
            </a:r>
            <a:r>
              <a:rPr lang="en-US" sz="1800" dirty="0" err="1"/>
              <a:t>subtree</a:t>
            </a:r>
            <a:r>
              <a:rPr lang="en-US" sz="1800" dirty="0"/>
              <a:t> rooted at a marked node to root list as soon as it loses second child.</a:t>
            </a:r>
          </a:p>
          <a:p>
            <a:r>
              <a:rPr lang="en-US" sz="1800" dirty="0"/>
              <a:t>Unmark the marked node when it is added to root-list.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9812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53000" y="1981200"/>
            <a:ext cx="1033322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86322" y="19812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23241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647700" y="5052785"/>
            <a:ext cx="4076700" cy="1348015"/>
          </a:xfrm>
          <a:prstGeom prst="cloudCallout">
            <a:avLst>
              <a:gd name="adj1" fmla="val -29589"/>
              <a:gd name="adj2" fmla="val 745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Many </a:t>
            </a:r>
            <a:r>
              <a:rPr lang="en-US" sz="1600" dirty="0" err="1">
                <a:solidFill>
                  <a:schemeClr val="tx1"/>
                </a:solidFill>
              </a:rPr>
              <a:t>subtrees</a:t>
            </a:r>
            <a:r>
              <a:rPr lang="en-US" sz="1600" dirty="0">
                <a:solidFill>
                  <a:schemeClr val="tx1"/>
                </a:solidFill>
              </a:rPr>
              <a:t> may have to be added to the root list.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how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The following slide presents a generic description of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involving 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cascaded-cuts</a:t>
                </a:r>
                <a:r>
                  <a:rPr lang="en-US" sz="1400" dirty="0"/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36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8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 flipH="1" flipV="1">
            <a:off x="2819400" y="10668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loses its second child, the </a:t>
                </a:r>
                <a:r>
                  <a:rPr lang="en-US" sz="2000" dirty="0" err="1"/>
                  <a:t>subtrees</a:t>
                </a:r>
                <a:r>
                  <a:rPr lang="en-US" sz="2000" dirty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Recall that a marked node becomes unmarked as soon as it joins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75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 compact data structure that stores all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Report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containing a given edge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the problem. We shall solve it in next few lectures.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31" t="-84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: Binomial tree of degree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81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3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48172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3310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15276</TotalTime>
  <Words>1985</Words>
  <Application>Microsoft Macintosh PowerPoint</Application>
  <PresentationFormat>On-screen Show (4:3)</PresentationFormat>
  <Paragraphs>838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Design and Analysis of Algorithms </vt:lpstr>
      <vt:lpstr>quick revision  A binomial HEAP   </vt:lpstr>
      <vt:lpstr>Binomial Tree</vt:lpstr>
      <vt:lpstr>B_k: Binomial tree of degree k </vt:lpstr>
      <vt:lpstr>Binomial heap of size n </vt:lpstr>
      <vt:lpstr>Binomial heap of size n </vt:lpstr>
      <vt:lpstr>Binomial heap of size n </vt:lpstr>
      <vt:lpstr>Binomial heap of size n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Operations on a Heap</vt:lpstr>
      <vt:lpstr>Decrease-key on a Binomial Heap </vt:lpstr>
      <vt:lpstr>Decrease-key on a Binomial Heap </vt:lpstr>
      <vt:lpstr>Decrease-key on a Binomial Heap </vt:lpstr>
      <vt:lpstr>Idea for O(1) time for Decrease-key</vt:lpstr>
      <vt:lpstr>Idea for O(1) time for Decrease-key</vt:lpstr>
      <vt:lpstr>Fibonacci heap of size n </vt:lpstr>
      <vt:lpstr>Fibonacci heap of size n </vt:lpstr>
      <vt:lpstr>Inspiration from a gardener</vt:lpstr>
      <vt:lpstr>Decrease-key(H,x,Δ) in Fibonacci heap </vt:lpstr>
      <vt:lpstr>Decrease-key(H,x,Δ) in Fibonacci heap </vt:lpstr>
      <vt:lpstr>Decrease-key(H,x,Δ) in Fibonacci heap (using Cascaded-cuts)</vt:lpstr>
      <vt:lpstr>Decrease-key(H,x,Δ) in Fibonacci heap (using Cascaded-cuts)</vt:lpstr>
      <vt:lpstr>Minimum (s,t)-cuts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1446</cp:revision>
  <dcterms:created xsi:type="dcterms:W3CDTF">2011-12-03T04:13:03Z</dcterms:created>
  <dcterms:modified xsi:type="dcterms:W3CDTF">2022-10-31T05:46:08Z</dcterms:modified>
</cp:coreProperties>
</file>