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607" r:id="rId2"/>
    <p:sldId id="611" r:id="rId3"/>
    <p:sldId id="573" r:id="rId4"/>
    <p:sldId id="608" r:id="rId5"/>
    <p:sldId id="609" r:id="rId6"/>
    <p:sldId id="610" r:id="rId7"/>
    <p:sldId id="615" r:id="rId8"/>
    <p:sldId id="552" r:id="rId9"/>
    <p:sldId id="553" r:id="rId10"/>
    <p:sldId id="589" r:id="rId11"/>
    <p:sldId id="587" r:id="rId12"/>
    <p:sldId id="590" r:id="rId13"/>
    <p:sldId id="586" r:id="rId14"/>
    <p:sldId id="617" r:id="rId15"/>
    <p:sldId id="618" r:id="rId16"/>
    <p:sldId id="619" r:id="rId17"/>
    <p:sldId id="592" r:id="rId18"/>
    <p:sldId id="593" r:id="rId19"/>
    <p:sldId id="594" r:id="rId20"/>
    <p:sldId id="595" r:id="rId21"/>
    <p:sldId id="596" r:id="rId22"/>
    <p:sldId id="59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20" autoAdjust="0"/>
  </p:normalViewPr>
  <p:slideViewPr>
    <p:cSldViewPr>
      <p:cViewPr varScale="1">
        <p:scale>
          <a:sx n="72" d="100"/>
          <a:sy n="72" d="100"/>
        </p:scale>
        <p:origin x="16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5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32.png"/><Relationship Id="rId2" Type="http://schemas.openxmlformats.org/officeDocument/2006/relationships/image" Target="../media/image70.png"/><Relationship Id="rId16" Type="http://schemas.openxmlformats.org/officeDocument/2006/relationships/image" Target="../media/image31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30.png"/><Relationship Id="rId10" Type="http://schemas.openxmlformats.org/officeDocument/2006/relationships/image" Target="../media/image78.png"/><Relationship Id="rId19" Type="http://schemas.openxmlformats.org/officeDocument/2006/relationships/image" Target="../media/image34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29.png"/><Relationship Id="rId22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3.png"/><Relationship Id="rId10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68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480.png"/><Relationship Id="rId17" Type="http://schemas.openxmlformats.org/officeDocument/2006/relationships/image" Target="../media/image7.png"/><Relationship Id="rId2" Type="http://schemas.openxmlformats.org/officeDocument/2006/relationships/image" Target="../media/image6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91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1.png"/><Relationship Id="rId12" Type="http://schemas.openxmlformats.org/officeDocument/2006/relationships/image" Target="../media/image1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24" Type="http://schemas.openxmlformats.org/officeDocument/2006/relationships/image" Target="../media/image37.png"/><Relationship Id="rId5" Type="http://schemas.openxmlformats.org/officeDocument/2006/relationships/image" Target="../media/image47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2.png"/><Relationship Id="rId19" Type="http://schemas.openxmlformats.org/officeDocument/2006/relationships/image" Target="../media/image18.png"/><Relationship Id="rId9" Type="http://schemas.openxmlformats.org/officeDocument/2006/relationships/image" Target="../media/image83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Fibonacci Heap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Stable Matching Problem </a:t>
            </a:r>
            <a:endParaRPr lang="en-US" sz="28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06273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5029200"/>
            <a:ext cx="152811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Final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083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/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𝑭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290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88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800" b="1" dirty="0">
                    <a:solidFill>
                      <a:srgbClr val="C00000"/>
                    </a:solidFill>
                  </a:rPr>
                  <a:t>Claim</a:t>
                </a:r>
                <a:br>
                  <a:rPr lang="en-US" sz="2800" b="1" dirty="0">
                    <a:solidFill>
                      <a:srgbClr val="C00000"/>
                    </a:solidFill>
                  </a:rPr>
                </a:br>
                <a:r>
                  <a:rPr lang="en-US" sz="2400" dirty="0"/>
                  <a:t>Maximum degree of a tree in a Fibonacci Heap of size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400" b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574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This is equivalent to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:  the </a:t>
                </a:r>
                <a:r>
                  <a:rPr lang="en-US" sz="2000" u="sng" dirty="0"/>
                  <a:t>minimum</a:t>
                </a:r>
                <a:r>
                  <a:rPr lang="en-US" sz="2000" dirty="0"/>
                  <a:t> size of a tree rooted at node of degree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Recurrence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       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643832" y="3200400"/>
            <a:ext cx="756968" cy="4693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90800" y="4158343"/>
            <a:ext cx="3053032" cy="990600"/>
            <a:chOff x="2590800" y="4158343"/>
            <a:chExt cx="3053032" cy="9906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4158343"/>
              <a:ext cx="2481122" cy="990600"/>
              <a:chOff x="2590800" y="4158343"/>
              <a:chExt cx="2481122" cy="990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90800" y="4158343"/>
                <a:ext cx="626339" cy="990600"/>
                <a:chOff x="893039" y="2274499"/>
                <a:chExt cx="626339" cy="990600"/>
              </a:xfrm>
            </p:grpSpPr>
            <p:sp>
              <p:nvSpPr>
                <p:cNvPr id="16" name="Isosceles Triangle 15"/>
                <p:cNvSpPr/>
                <p:nvPr/>
              </p:nvSpPr>
              <p:spPr>
                <a:xfrm>
                  <a:off x="893039" y="2421251"/>
                  <a:ext cx="626339" cy="843848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33800" y="4174261"/>
                <a:ext cx="626339" cy="778739"/>
                <a:chOff x="893039" y="2274499"/>
                <a:chExt cx="626339" cy="778739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893039" y="2421251"/>
                  <a:ext cx="626339" cy="631987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4191000"/>
                <a:ext cx="347522" cy="551937"/>
                <a:chOff x="1062178" y="2274499"/>
                <a:chExt cx="347522" cy="551937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>
                  <a:off x="1062178" y="2421251"/>
                  <a:ext cx="347522" cy="405185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Isosceles Triangle 32"/>
            <p:cNvSpPr/>
            <p:nvPr/>
          </p:nvSpPr>
          <p:spPr>
            <a:xfrm>
              <a:off x="5334000" y="4319215"/>
              <a:ext cx="309832" cy="31779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76722" y="4172463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34000" y="3505200"/>
            <a:ext cx="370614" cy="369332"/>
            <a:chOff x="5334000" y="3505200"/>
            <a:chExt cx="370614" cy="369332"/>
          </a:xfrm>
        </p:grpSpPr>
        <p:sp>
          <p:nvSpPr>
            <p:cNvPr id="6" name="Oval 5"/>
            <p:cNvSpPr/>
            <p:nvPr/>
          </p:nvSpPr>
          <p:spPr>
            <a:xfrm>
              <a:off x="5410200" y="35814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14522" y="3695700"/>
            <a:ext cx="2509978" cy="800100"/>
            <a:chOff x="3014522" y="3695700"/>
            <a:chExt cx="2509978" cy="800100"/>
          </a:xfrm>
        </p:grpSpPr>
        <p:grpSp>
          <p:nvGrpSpPr>
            <p:cNvPr id="31" name="Group 30"/>
            <p:cNvGrpSpPr/>
            <p:nvPr/>
          </p:nvGrpSpPr>
          <p:grpSpPr>
            <a:xfrm>
              <a:off x="3014522" y="3695700"/>
              <a:ext cx="2509978" cy="771517"/>
              <a:chOff x="3014522" y="3695700"/>
              <a:chExt cx="2509978" cy="77151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4919522" y="37765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529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14522" y="3695700"/>
                <a:ext cx="2395678" cy="5287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441997" y="3820886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5524500" y="38100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267200" y="38494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2060"/>
                  </a:solidFill>
                </a:rPr>
                <a:t>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76727" y="4081046"/>
            <a:ext cx="3033954" cy="372308"/>
            <a:chOff x="2676727" y="4081046"/>
            <a:chExt cx="3033954" cy="372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357" r="-1304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5357" r="-1066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7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loud Callout 46"/>
              <p:cNvSpPr/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now? </a:t>
                </a:r>
              </a:p>
            </p:txBody>
          </p:sp>
        </mc:Choice>
        <mc:Fallback xmlns="">
          <p:sp>
            <p:nvSpPr>
              <p:cNvPr id="47" name="Cloud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176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6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now ? </a:t>
                </a: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blipFill rotWithShape="1">
                <a:blip r:embed="rId17"/>
                <a:stretch>
                  <a:fillRect r="-4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“For a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degree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, size(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always”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blipFill rotWithShape="1">
                <a:blip r:embed="rId20"/>
                <a:stretch>
                  <a:fillRect l="-605" t="-3125" r="-1574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9906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100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Arrange the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increasing order of time of becoming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blipFill rotWithShape="1">
                <a:blip r:embed="rId21"/>
                <a:stretch>
                  <a:fillRect r="-452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At the time of becoming child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From that moment till 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can lose at most one child.</a:t>
                </a: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blipFill rotWithShape="1">
                <a:blip r:embed="rId22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5" grpId="0" uiExpand="1"/>
      <p:bldP spid="47" grpId="0" uiExpand="1" animBg="1"/>
      <p:bldP spid="47" grpId="1" uiExpand="1" animBg="1"/>
      <p:bldP spid="48" grpId="0" uiExpand="1" animBg="1"/>
      <p:bldP spid="48" grpId="1" uiExpand="1" animBg="1"/>
      <p:bldP spid="49" grpId="0" uiExpand="1" animBg="1"/>
      <p:bldP spid="50" grpId="0" uiExpand="1" animBg="1"/>
      <p:bldP spid="51" grpId="0" animBg="1"/>
      <p:bldP spid="53" grpId="0"/>
      <p:bldP spid="54" grpId="0"/>
      <p:bldP spid="55" grpId="0"/>
      <p:bldP spid="56" grpId="0" uiExpand="1" animBg="1"/>
      <p:bldP spid="57" grpId="0" uiExpand="1" animBg="1"/>
      <p:bldP spid="52" grpId="0" uiExpand="1" animBg="1"/>
      <p:bldP spid="62" grpId="0" animBg="1"/>
      <p:bldP spid="63" grpId="0" animBg="1"/>
      <p:bldP spid="58" grpId="0" animBg="1"/>
      <p:bldP spid="58" grpId="1" animBg="1"/>
      <p:bldP spid="59" grpId="0" animBg="1"/>
      <p:bldP spid="5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33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blipFill rotWithShape="1">
                <a:blip r:embed="rId7"/>
                <a:stretch>
                  <a:fillRect r="-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57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575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𝑭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blipFill rotWithShape="1">
                <a:blip r:embed="rId11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own Ribbon 17"/>
              <p:cNvSpPr/>
              <p:nvPr/>
            </p:nvSpPr>
            <p:spPr>
              <a:xfrm>
                <a:off x="2514600" y="4419600"/>
                <a:ext cx="37338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Down Ribb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419600"/>
                <a:ext cx="37338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54359" y="4800600"/>
                <a:ext cx="113204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59" y="4800600"/>
                <a:ext cx="113204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645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189145" y="4615934"/>
            <a:ext cx="9481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Obvious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550" y="4615934"/>
            <a:ext cx="10522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fact, …</a:t>
            </a:r>
          </a:p>
        </p:txBody>
      </p:sp>
    </p:spTree>
    <p:extLst>
      <p:ext uri="{BB962C8B-B14F-4D97-AF65-F5344CB8AC3E}">
        <p14:creationId xmlns:p14="http://schemas.microsoft.com/office/powerpoint/2010/main" val="260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2" grpId="0" animBg="1"/>
      <p:bldP spid="19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Mission accomplished </a:t>
            </a: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71061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9135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 heap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802" y="5580965"/>
            <a:ext cx="740972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Fibonacci Heaps were invented in 1985 by </a:t>
            </a:r>
            <a:r>
              <a:rPr lang="en-US" b="1" dirty="0" err="1"/>
              <a:t>Fredman</a:t>
            </a:r>
            <a:r>
              <a:rPr lang="en-US" b="1" dirty="0"/>
              <a:t> and </a:t>
            </a:r>
            <a:r>
              <a:rPr lang="en-US" b="1" dirty="0" err="1"/>
              <a:t>Tarjan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In 2012, </a:t>
            </a:r>
            <a:r>
              <a:rPr lang="en-US" b="1" dirty="0" err="1"/>
              <a:t>Brodal</a:t>
            </a:r>
            <a:r>
              <a:rPr lang="en-US" b="1" dirty="0"/>
              <a:t>, </a:t>
            </a:r>
            <a:r>
              <a:rPr lang="en-US" b="1" dirty="0" err="1"/>
              <a:t>Lagogiannis</a:t>
            </a:r>
            <a:r>
              <a:rPr lang="en-US" b="1" dirty="0"/>
              <a:t> &amp; </a:t>
            </a:r>
            <a:r>
              <a:rPr lang="en-US" b="1" dirty="0" err="1"/>
              <a:t>Tarjan</a:t>
            </a:r>
            <a:r>
              <a:rPr lang="en-US" dirty="0"/>
              <a:t> got rid of “amortized bound” as well.</a:t>
            </a:r>
          </a:p>
          <a:p>
            <a:pPr algn="ctr"/>
            <a:r>
              <a:rPr lang="en-US" b="1" dirty="0" err="1"/>
              <a:t>Tarjan</a:t>
            </a:r>
            <a:r>
              <a:rPr lang="en-US" dirty="0"/>
              <a:t> made great contribution to the area of algorithms and data structures.</a:t>
            </a:r>
          </a:p>
          <a:p>
            <a:pPr algn="ctr"/>
            <a:r>
              <a:rPr lang="en-US" dirty="0"/>
              <a:t>He is 75+ years old, and is still so active …(truly inspiring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83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Mission accomplished </a:t>
            </a: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 heap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26285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FF2342-2BB1-AE44-A62D-96FCFF952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[Lecture 29]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a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)-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no edge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 compact data structure that stores all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Query</a:t>
                </a:r>
                <a:r>
                  <a:rPr lang="en-US" sz="2000" dirty="0"/>
                  <a:t>: Report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 containing a given edge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48F56-AAF3-DC48-940D-CF6A4550E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73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6DE3-9585-AD41-A6C3-94841716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D959-7622-344C-887F-650146B7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Pointers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89207-46A4-854A-9CF0-637653F6C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1</a:t>
                </a:r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Can there be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that separates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2</a:t>
                </a:r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Can there be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that separates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3</a:t>
                </a:r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Can there be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that separates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89207-46A4-854A-9CF0-637653F6C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A2D6-7A98-7041-84D7-36C84786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…..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…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ACE512-F55E-8E4C-804A-1633F984C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</a:t>
            </a:r>
            <a:r>
              <a:rPr lang="en-US" b="1" dirty="0"/>
              <a:t> of the </a:t>
            </a:r>
            <a:r>
              <a:rPr lang="en-US" b="1" dirty="0">
                <a:solidFill>
                  <a:srgbClr val="006C31"/>
                </a:solidFill>
              </a:rPr>
              <a:t>previous lecture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E56049-C59D-3849-8A22-766FE8E67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2BC78-9F12-4046-BBA3-DC62460E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/>
              <a:t> :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marriage is said to be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if there is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unstable pair in the society.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: an unstable pair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856631" y="838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 of </a:t>
            </a:r>
            <a:r>
              <a:rPr lang="en-US" dirty="0" err="1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33" grpId="0" animBg="1"/>
      <p:bldP spid="33" grpId="1" animBg="1"/>
      <p:bldP spid="7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Ponder over an algorithm for this problem.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3024980"/>
            <a:ext cx="2210203" cy="307101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219575"/>
            <a:ext cx="2543175" cy="1800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35196" y="43746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626006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Binomial Tree</a:t>
            </a:r>
            <a:r>
              <a:rPr lang="en-US" b="1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4078" y="6211082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bushy tree </a:t>
            </a:r>
            <a:r>
              <a:rPr lang="en-US" b="1" dirty="0">
                <a:sym typeface="Wingdings" pitchFamily="2" charset="2"/>
              </a:rPr>
              <a:t>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4">
                <a:extLst>
                  <a:ext uri="{FF2B5EF4-FFF2-40B4-BE49-F238E27FC236}">
                    <a16:creationId xmlns:a16="http://schemas.microsoft.com/office/drawing/2014/main" id="{AE00D4BA-2FA5-AD43-A1B6-977C94A4345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38090" y="492194"/>
                <a:ext cx="726782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4000" b="1" dirty="0"/>
                  <a:t>Decrease-key(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4000" b="1" dirty="0"/>
                  <a:t>) in O(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4000" b="1" dirty="0"/>
                  <a:t>) time</a:t>
                </a:r>
              </a:p>
            </p:txBody>
          </p:sp>
        </mc:Choice>
        <mc:Fallback xmlns="">
          <p:sp>
            <p:nvSpPr>
              <p:cNvPr id="12" name="Title 4">
                <a:extLst>
                  <a:ext uri="{FF2B5EF4-FFF2-40B4-BE49-F238E27FC236}">
                    <a16:creationId xmlns:a16="http://schemas.microsoft.com/office/drawing/2014/main" id="{AE00D4BA-2FA5-AD43-A1B6-977C94A43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090" y="492194"/>
                <a:ext cx="7267823" cy="707886"/>
              </a:xfrm>
              <a:prstGeom prst="rect">
                <a:avLst/>
              </a:prstGeom>
              <a:blipFill>
                <a:blip r:embed="rId4"/>
                <a:stretch>
                  <a:fillRect l="-2439" t="-12281" r="-2439" b="-368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61302-D014-6B47-A942-911FE32C8F89}"/>
                  </a:ext>
                </a:extLst>
              </p:cNvPr>
              <p:cNvSpPr txBox="1"/>
              <p:nvPr/>
            </p:nvSpPr>
            <p:spPr>
              <a:xfrm>
                <a:off x="1219200" y="1789364"/>
                <a:ext cx="6705600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800" dirty="0"/>
                  <a:t>``</a:t>
                </a:r>
                <a:r>
                  <a:rPr lang="en-US" sz="1800" i="1" dirty="0"/>
                  <a:t>Cut the node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i="1" dirty="0"/>
                  <a:t>from its parent and add it to the root list</a:t>
                </a:r>
                <a:r>
                  <a:rPr lang="en-US" sz="1800" dirty="0"/>
                  <a:t>’’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A </a:t>
                </a:r>
                <a:r>
                  <a:rPr lang="en-US" sz="1800" b="1" dirty="0"/>
                  <a:t>nice idea </a:t>
                </a:r>
                <a:r>
                  <a:rPr lang="en-US" sz="1800" dirty="0"/>
                  <a:t>with a serious problem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B61302-D014-6B47-A942-911FE32C8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89364"/>
                <a:ext cx="670560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novel idea </a:t>
            </a:r>
            <a:r>
              <a:rPr lang="en-US" sz="3200" b="1" dirty="0"/>
              <a:t>of Cascaded cuts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 marked node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loses its second child, the </a:t>
                </a:r>
                <a:r>
                  <a:rPr lang="en-US" sz="2000" dirty="0" err="1"/>
                  <a:t>subtrees</a:t>
                </a:r>
                <a:r>
                  <a:rPr lang="en-US" sz="2000" dirty="0"/>
                  <a:t> rooted at the entire chain of marked ancestors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will be added to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Recall that a marked node becomes unmarked as soon as it joins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593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loud Callout 58"/>
              <p:cNvSpPr/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show that the amortized cost of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is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9" name="Cloud Callout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75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4163D4-60AA-7E4A-A67A-FF5E5666EBAD}"/>
              </a:ext>
            </a:extLst>
          </p:cNvPr>
          <p:cNvSpPr txBox="1">
            <a:spLocks/>
          </p:cNvSpPr>
          <p:nvPr/>
        </p:nvSpPr>
        <p:spPr bwMode="auto">
          <a:xfrm>
            <a:off x="152400" y="990600"/>
            <a:ext cx="8991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800" dirty="0"/>
              <a:t>Convince yourself that the revised potential function works for </a:t>
            </a:r>
            <a:r>
              <a:rPr lang="en-US" sz="1800" dirty="0">
                <a:solidFill>
                  <a:srgbClr val="C00000"/>
                </a:solidFill>
              </a:rPr>
              <a:t>Extract-min </a:t>
            </a:r>
            <a:r>
              <a:rPr lang="en-US" sz="1800" dirty="0"/>
              <a:t>as well.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Decrease Key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081223"/>
                  </p:ext>
                </p:extLst>
              </p:nvPr>
            </p:nvGraphicFramePr>
            <p:xfrm>
              <a:off x="299053" y="3393996"/>
              <a:ext cx="8844948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48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3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66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081223"/>
                  </p:ext>
                </p:extLst>
              </p:nvPr>
            </p:nvGraphicFramePr>
            <p:xfrm>
              <a:off x="299053" y="3393996"/>
              <a:ext cx="8844948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048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3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66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340" t="-5682" r="-128741" b="-7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         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68052" y="1600200"/>
            <a:ext cx="30294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existing Potential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28600" y="3874532"/>
                <a:ext cx="3038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𝒐𝒍𝒅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874532"/>
                <a:ext cx="3038717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the number of </a:t>
                </a:r>
                <a:r>
                  <a:rPr lang="en-US" b="1" dirty="0"/>
                  <a:t>marked</a:t>
                </a:r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4645" y="1969532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45" y="1969532"/>
                <a:ext cx="142378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3217444" y="3886200"/>
                <a:ext cx="26499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444" y="3886200"/>
                <a:ext cx="264995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/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990600" y="57912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need to show that the maximum degree of a tree in a Heap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Ponder over it… We shall discuss it in the next lecture.</a:t>
                </a: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912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7239000" y="1676400"/>
            <a:ext cx="1676400" cy="905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1626" y="2783614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24400" y="197265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972658"/>
                <a:ext cx="3754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87087" y="389783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087" y="3897838"/>
                <a:ext cx="37542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227498" y="3893603"/>
                <a:ext cx="2649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d>
                        <m:dPr>
                          <m:ctrl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𝒏𝒆𝒘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498" y="3893603"/>
                <a:ext cx="2649187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58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" grpId="0"/>
      <p:bldP spid="66" grpId="0" animBg="1"/>
      <p:bldP spid="5" grpId="0" animBg="1"/>
      <p:bldP spid="69" grpId="0"/>
      <p:bldP spid="6" grpId="0" animBg="1"/>
      <p:bldP spid="7" grpId="0"/>
      <p:bldP spid="70" grpId="0"/>
      <p:bldP spid="70" grpId="1"/>
      <p:bldP spid="8" grpId="0"/>
      <p:bldP spid="72" grpId="0"/>
      <p:bldP spid="73" grpId="0"/>
      <p:bldP spid="74" grpId="0"/>
      <p:bldP spid="17" grpId="0" animBg="1"/>
      <p:bldP spid="9" grpId="0" animBg="1"/>
      <p:bldP spid="10" grpId="0" animBg="1"/>
      <p:bldP spid="11" grpId="0"/>
      <p:bldP spid="21" grpId="0"/>
      <p:bldP spid="21" grpId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800" b="1" dirty="0">
                    <a:solidFill>
                      <a:srgbClr val="C00000"/>
                    </a:solidFill>
                  </a:rPr>
                  <a:t>Claim</a:t>
                </a:r>
                <a:br>
                  <a:rPr lang="en-US" sz="2800" b="1" dirty="0">
                    <a:solidFill>
                      <a:srgbClr val="C00000"/>
                    </a:solidFill>
                  </a:rPr>
                </a:br>
                <a:r>
                  <a:rPr lang="en-US" sz="2400" dirty="0"/>
                  <a:t>Maximum degree of a tree in a Fibonacci Heap of size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400" b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574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057400" y="3735016"/>
                <a:ext cx="5021376" cy="37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“For a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degree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, size(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always”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735016"/>
                <a:ext cx="5021376" cy="379784"/>
              </a:xfrm>
              <a:prstGeom prst="rect">
                <a:avLst/>
              </a:prstGeom>
              <a:blipFill>
                <a:blip r:embed="rId3"/>
                <a:stretch>
                  <a:fillRect l="-504" t="-3125" r="-504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Fibonacci Numbers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Revising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Discrete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0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sub>
                      <m:sup/>
                      <m:e>
                        <m:r>
                          <a:rPr lang="en-US" sz="18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=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440668"/>
                <a:ext cx="48923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0668"/>
                <a:ext cx="489236" cy="369332"/>
              </a:xfrm>
              <a:prstGeom prst="rect">
                <a:avLst/>
              </a:prstGeom>
              <a:blipFill>
                <a:blip r:embed="rId3"/>
                <a:stretch>
                  <a:fillRect t="-6349" r="-85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466116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882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18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715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4953000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4147457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3418116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667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883230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1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1100755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9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86200" y="2754868"/>
                <a:ext cx="179010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754868"/>
                <a:ext cx="17901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15505" y="5943600"/>
            <a:ext cx="68261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can use this to get an alternate expression for Fibonacci numbers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2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000"/>
                            </p:stCondLst>
                            <p:childTnLst>
                              <p:par>
                                <p:cTn id="39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9" grpId="1" animBg="1"/>
      <p:bldP spid="13" grpId="0"/>
      <p:bldP spid="13" grpId="1"/>
      <p:bldP spid="13" grpId="2"/>
      <p:bldP spid="13" grpId="3"/>
      <p:bldP spid="15" grpId="0"/>
      <p:bldP spid="15" grpId="1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40" grpId="0"/>
      <p:bldP spid="41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14991</TotalTime>
  <Words>1373</Words>
  <Application>Microsoft Office PowerPoint</Application>
  <PresentationFormat>On-screen Show (4:3)</PresentationFormat>
  <Paragraphs>366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Bauhaus 93</vt:lpstr>
      <vt:lpstr>Calibri</vt:lpstr>
      <vt:lpstr>Cambria Math</vt:lpstr>
      <vt:lpstr>Office Theme</vt:lpstr>
      <vt:lpstr>Design and Analysis of Algorithms </vt:lpstr>
      <vt:lpstr>Recap of the previous lecture</vt:lpstr>
      <vt:lpstr>PowerPoint Presentation</vt:lpstr>
      <vt:lpstr>The novel idea of Cascaded cuts</vt:lpstr>
      <vt:lpstr>Decrease-key(H,x,Δ) in Fibonacci heap (using Cascaded-cuts)</vt:lpstr>
      <vt:lpstr>Amortized Analysis of Decrease Key(H) </vt:lpstr>
      <vt:lpstr>Claim Maximum degree of a tree in a Fibonacci Heap of size n = O(log_2  n)</vt:lpstr>
      <vt:lpstr>Fibonacci Numbers</vt:lpstr>
      <vt:lpstr>PowerPoint Presentation</vt:lpstr>
      <vt:lpstr>PowerPoint Presentation</vt:lpstr>
      <vt:lpstr>Claim Maximum degree of a tree in a Fibonacci Heap of size n = O(log_2  n)</vt:lpstr>
      <vt:lpstr>PowerPoint Presentation</vt:lpstr>
      <vt:lpstr>Mission accomplished </vt:lpstr>
      <vt:lpstr>Mission accomplished </vt:lpstr>
      <vt:lpstr>Minimum (s,t)-cuts</vt:lpstr>
      <vt:lpstr>Pointers</vt:lpstr>
      <vt:lpstr>Stable Marriage Problem</vt:lpstr>
      <vt:lpstr>Stable Marriage Problem </vt:lpstr>
      <vt:lpstr>Stable Marriage Problem </vt:lpstr>
      <vt:lpstr>Stable Marriage Problem </vt:lpstr>
      <vt:lpstr>Stable Marriage Problem </vt:lpstr>
      <vt:lpstr>Stable Marriage 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1448</cp:revision>
  <dcterms:created xsi:type="dcterms:W3CDTF">2011-12-03T04:13:03Z</dcterms:created>
  <dcterms:modified xsi:type="dcterms:W3CDTF">2022-11-02T12:07:43Z</dcterms:modified>
</cp:coreProperties>
</file>