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607" r:id="rId2"/>
    <p:sldId id="618" r:id="rId3"/>
    <p:sldId id="620" r:id="rId4"/>
    <p:sldId id="621" r:id="rId5"/>
    <p:sldId id="622" r:id="rId6"/>
    <p:sldId id="623" r:id="rId7"/>
    <p:sldId id="624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511" r:id="rId20"/>
    <p:sldId id="521" r:id="rId21"/>
    <p:sldId id="458" r:id="rId22"/>
    <p:sldId id="451" r:id="rId23"/>
    <p:sldId id="452" r:id="rId24"/>
    <p:sldId id="527" r:id="rId25"/>
    <p:sldId id="474" r:id="rId26"/>
    <p:sldId id="524" r:id="rId27"/>
    <p:sldId id="297" r:id="rId28"/>
    <p:sldId id="295" r:id="rId29"/>
    <p:sldId id="291" r:id="rId30"/>
    <p:sldId id="29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527" autoAdjust="0"/>
  </p:normalViewPr>
  <p:slideViewPr>
    <p:cSldViewPr>
      <p:cViewPr varScale="1">
        <p:scale>
          <a:sx n="86" d="100"/>
          <a:sy n="86" d="100"/>
        </p:scale>
        <p:origin x="8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50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34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221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2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1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2500.png"/><Relationship Id="rId7" Type="http://schemas.openxmlformats.org/officeDocument/2006/relationships/image" Target="../media/image60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000.png"/><Relationship Id="rId10" Type="http://schemas.openxmlformats.org/officeDocument/2006/relationships/image" Target="../media/image900.png"/><Relationship Id="rId4" Type="http://schemas.openxmlformats.org/officeDocument/2006/relationships/image" Target="../media/image3000.png"/><Relationship Id="rId9" Type="http://schemas.openxmlformats.org/officeDocument/2006/relationships/image" Target="../media/image8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1.png"/><Relationship Id="rId3" Type="http://schemas.openxmlformats.org/officeDocument/2006/relationships/image" Target="../media/image120.png"/><Relationship Id="rId7" Type="http://schemas.openxmlformats.org/officeDocument/2006/relationships/image" Target="../media/image600.png"/><Relationship Id="rId12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000.png"/><Relationship Id="rId5" Type="http://schemas.openxmlformats.org/officeDocument/2006/relationships/image" Target="../media/image140.png"/><Relationship Id="rId10" Type="http://schemas.openxmlformats.org/officeDocument/2006/relationships/image" Target="../media/image900.png"/><Relationship Id="rId4" Type="http://schemas.openxmlformats.org/officeDocument/2006/relationships/image" Target="../media/image130.png"/><Relationship Id="rId9" Type="http://schemas.openxmlformats.org/officeDocument/2006/relationships/image" Target="../media/image8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1.png"/><Relationship Id="rId3" Type="http://schemas.openxmlformats.org/officeDocument/2006/relationships/image" Target="../media/image120.png"/><Relationship Id="rId7" Type="http://schemas.openxmlformats.org/officeDocument/2006/relationships/image" Target="../media/image180.png"/><Relationship Id="rId12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20.png"/><Relationship Id="rId5" Type="http://schemas.openxmlformats.org/officeDocument/2006/relationships/image" Target="../media/image140.png"/><Relationship Id="rId10" Type="http://schemas.openxmlformats.org/officeDocument/2006/relationships/image" Target="../media/image210.png"/><Relationship Id="rId4" Type="http://schemas.openxmlformats.org/officeDocument/2006/relationships/image" Target="../media/image130.png"/><Relationship Id="rId9" Type="http://schemas.openxmlformats.org/officeDocument/2006/relationships/image" Target="../media/image200.png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1.png"/><Relationship Id="rId3" Type="http://schemas.openxmlformats.org/officeDocument/2006/relationships/image" Target="../media/image120.png"/><Relationship Id="rId7" Type="http://schemas.openxmlformats.org/officeDocument/2006/relationships/image" Target="../media/image180.png"/><Relationship Id="rId12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20.png"/><Relationship Id="rId5" Type="http://schemas.openxmlformats.org/officeDocument/2006/relationships/image" Target="../media/image140.png"/><Relationship Id="rId10" Type="http://schemas.openxmlformats.org/officeDocument/2006/relationships/image" Target="../media/image210.png"/><Relationship Id="rId4" Type="http://schemas.openxmlformats.org/officeDocument/2006/relationships/image" Target="../media/image130.png"/><Relationship Id="rId9" Type="http://schemas.openxmlformats.org/officeDocument/2006/relationships/image" Target="../media/image200.png"/><Relationship Id="rId1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0.png"/><Relationship Id="rId7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20.png"/><Relationship Id="rId7" Type="http://schemas.openxmlformats.org/officeDocument/2006/relationships/image" Target="../media/image11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22.png"/><Relationship Id="rId7" Type="http://schemas.openxmlformats.org/officeDocument/2006/relationships/image" Target="../media/image11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22.png"/><Relationship Id="rId7" Type="http://schemas.openxmlformats.org/officeDocument/2006/relationships/image" Target="../media/image11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1.png"/><Relationship Id="rId10" Type="http://schemas.openxmlformats.org/officeDocument/2006/relationships/image" Target="../media/image26.png"/><Relationship Id="rId4" Type="http://schemas.openxmlformats.org/officeDocument/2006/relationships/image" Target="../media/image51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35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Stable Matching Problem </a:t>
            </a:r>
            <a:endParaRPr lang="en-US" sz="28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8100" y="3076069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8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>
                <a:solidFill>
                  <a:srgbClr val="FF00FF"/>
                </a:solidFill>
              </a:rPr>
              <a:t>Woman</a:t>
            </a:r>
            <a:r>
              <a:rPr lang="en-US" sz="2400" dirty="0">
                <a:solidFill>
                  <a:schemeClr val="tx1"/>
                </a:solidFill>
              </a:rPr>
              <a:t> disposes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b="1" dirty="0"/>
                  <a:t>rejects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>
                <a:blip r:embed="rId3"/>
                <a:stretch>
                  <a:fillRect l="-94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 pref. list </a:t>
                </a:r>
                <a:r>
                  <a:rPr lang="en-US" sz="1600" dirty="0"/>
                  <a:t>of some man.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married, remains always married.</a:t>
                </a:r>
              </a:p>
              <a:p>
                <a:r>
                  <a:rPr lang="en-US" sz="1600" dirty="0"/>
                  <a:t>Each new marriage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5100013" cy="4525963"/>
              </a:xfrm>
              <a:blipFill>
                <a:blip r:embed="rId4"/>
                <a:stretch>
                  <a:fillRect l="-496" t="-8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345323"/>
                <a:ext cx="1438920" cy="338554"/>
              </a:xfrm>
              <a:prstGeom prst="rect">
                <a:avLst/>
              </a:prstGeom>
              <a:blipFill>
                <a:blip r:embed="rId5"/>
                <a:stretch>
                  <a:fillRect l="-2542" t="-7273" r="-1271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>
                <a:blip r:embed="rId6"/>
                <a:stretch>
                  <a:fillRect l="-1429" t="-5357" r="-476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FBF478-4A44-3648-AA49-E67F7CA419CE}"/>
              </a:ext>
            </a:extLst>
          </p:cNvPr>
          <p:cNvSpPr/>
          <p:nvPr/>
        </p:nvSpPr>
        <p:spPr>
          <a:xfrm>
            <a:off x="762000" y="23156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938904-606B-C349-BC52-22B22892405D}"/>
              </a:ext>
            </a:extLst>
          </p:cNvPr>
          <p:cNvSpPr/>
          <p:nvPr/>
        </p:nvSpPr>
        <p:spPr>
          <a:xfrm>
            <a:off x="1443836" y="4297361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9FD903-009C-814E-BF2B-EEDE8DEC94A6}"/>
              </a:ext>
            </a:extLst>
          </p:cNvPr>
          <p:cNvSpPr/>
          <p:nvPr/>
        </p:nvSpPr>
        <p:spPr>
          <a:xfrm>
            <a:off x="1447800" y="5181600"/>
            <a:ext cx="2743200" cy="3385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uiExpand="1" animBg="1"/>
      <p:bldP spid="11" grpId="1" uiExpand="1" animBg="1"/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</a:t>
                </a:r>
                <a:r>
                  <a:rPr lang="en-US" sz="1600" dirty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married or unmarried.</a:t>
                </a:r>
              </a:p>
              <a:p>
                <a:pPr marL="0" indent="0">
                  <a:buNone/>
                </a:pPr>
                <a:r>
                  <a:rPr lang="en-US" sz="1600" dirty="0"/>
                  <a:t>If unmarried,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divorced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divorces her present husband only when she gets a better partner 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partner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partner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If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 rotWithShape="1">
                <a:blip r:embed="rId3"/>
                <a:stretch>
                  <a:fillRect l="-637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41795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Optimal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892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</a:t>
            </a:r>
            <a:r>
              <a:rPr lang="en-US" dirty="0" err="1"/>
              <a:t>pessimal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-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962400" y="2967978"/>
            <a:ext cx="1371600" cy="765822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  proposing</a:t>
            </a:r>
          </a:p>
        </p:txBody>
      </p:sp>
    </p:spTree>
    <p:extLst>
      <p:ext uri="{BB962C8B-B14F-4D97-AF65-F5344CB8AC3E}">
        <p14:creationId xmlns:p14="http://schemas.microsoft.com/office/powerpoint/2010/main" val="6257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 compact data structure that stores all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Report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containing a given edge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Gale Shapley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0048" y="4583668"/>
            <a:ext cx="1529778" cy="369332"/>
          </a:xfrm>
          <a:prstGeom prst="rect">
            <a:avLst/>
          </a:prstGeom>
          <a:solidFill>
            <a:srgbClr val="EFAAF4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 </a:t>
            </a:r>
            <a:r>
              <a:rPr lang="en-US" dirty="0" err="1"/>
              <a:t>Pessimal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4084" y="4583668"/>
            <a:ext cx="177535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Woman Optimal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55" y="2514600"/>
            <a:ext cx="758545" cy="17819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1" y="2518422"/>
            <a:ext cx="798189" cy="1596378"/>
          </a:xfrm>
          <a:prstGeom prst="rect">
            <a:avLst/>
          </a:prstGeom>
        </p:spPr>
      </p:pic>
      <p:sp>
        <p:nvSpPr>
          <p:cNvPr id="11" name="Smiley Face 10"/>
          <p:cNvSpPr/>
          <p:nvPr/>
        </p:nvSpPr>
        <p:spPr>
          <a:xfrm>
            <a:off x="2286000" y="2971800"/>
            <a:ext cx="381000" cy="381000"/>
          </a:xfrm>
          <a:prstGeom prst="smileyFace">
            <a:avLst>
              <a:gd name="adj" fmla="val 4653"/>
            </a:avLst>
          </a:prstGeom>
          <a:solidFill>
            <a:srgbClr val="EFAAF4"/>
          </a:solidFill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858000" y="2819400"/>
            <a:ext cx="381000" cy="381000"/>
          </a:xfrm>
          <a:prstGeom prst="smileyFace">
            <a:avLst>
              <a:gd name="adj" fmla="val -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657600" y="3048000"/>
            <a:ext cx="2060855" cy="53340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 flipH="1">
            <a:off x="4267200" y="2971800"/>
            <a:ext cx="1143000" cy="7620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Woman  proposing</a:t>
            </a:r>
          </a:p>
        </p:txBody>
      </p:sp>
    </p:spTree>
    <p:extLst>
      <p:ext uri="{BB962C8B-B14F-4D97-AF65-F5344CB8AC3E}">
        <p14:creationId xmlns:p14="http://schemas.microsoft.com/office/powerpoint/2010/main" val="39294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1828800"/>
            <a:ext cx="489029" cy="4331732"/>
            <a:chOff x="1524000" y="1828800"/>
            <a:chExt cx="489029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90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286000" y="1905000"/>
            <a:ext cx="381000" cy="304800"/>
            <a:chOff x="3200400" y="2438400"/>
            <a:chExt cx="519113" cy="44291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2286000" y="2438400"/>
            <a:ext cx="381000" cy="304800"/>
            <a:chOff x="3200400" y="2438400"/>
            <a:chExt cx="519113" cy="44291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286000" y="2971800"/>
            <a:ext cx="381000" cy="304800"/>
            <a:chOff x="3200400" y="2438400"/>
            <a:chExt cx="519113" cy="4429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2286000" y="4419600"/>
            <a:ext cx="381000" cy="304800"/>
            <a:chOff x="3200400" y="2438400"/>
            <a:chExt cx="519113" cy="44291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2286000" y="5867400"/>
            <a:ext cx="381000" cy="304800"/>
            <a:chOff x="3200400" y="2438400"/>
            <a:chExt cx="519113" cy="44291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Oval 81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38400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38400" y="5181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Gale Shapley </a:t>
            </a:r>
            <a:r>
              <a:rPr lang="en-US" sz="3600" b="1" dirty="0"/>
              <a:t>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Candidates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1828800"/>
            <a:ext cx="489029" cy="4331732"/>
            <a:chOff x="1524000" y="1828800"/>
            <a:chExt cx="489029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90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27596" y="1764268"/>
            <a:ext cx="628058" cy="4385618"/>
            <a:chOff x="6127596" y="1764268"/>
            <a:chExt cx="628058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940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286000" y="1905000"/>
            <a:ext cx="381000" cy="304800"/>
            <a:chOff x="3200400" y="2438400"/>
            <a:chExt cx="519113" cy="44291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2286000" y="2438400"/>
            <a:ext cx="381000" cy="304800"/>
            <a:chOff x="3200400" y="2438400"/>
            <a:chExt cx="519113" cy="44291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286000" y="2971800"/>
            <a:ext cx="381000" cy="304800"/>
            <a:chOff x="3200400" y="2438400"/>
            <a:chExt cx="519113" cy="4429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2286000" y="4419600"/>
            <a:ext cx="381000" cy="304800"/>
            <a:chOff x="3200400" y="2438400"/>
            <a:chExt cx="519113" cy="44291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2286000" y="5867400"/>
            <a:ext cx="381000" cy="304800"/>
            <a:chOff x="3200400" y="2438400"/>
            <a:chExt cx="519113" cy="44291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Oval 81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38400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38400" y="5181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3" y="1752600"/>
            <a:ext cx="344447" cy="508842"/>
          </a:xfrm>
        </p:spPr>
      </p:pic>
      <p:pic>
        <p:nvPicPr>
          <p:cNvPr id="55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3105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9201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4139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5663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5000" y="5410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15000" y="49530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15000" y="5181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9027" y="304800"/>
            <a:ext cx="55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Deferred Acceptance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31204" y="2839573"/>
            <a:ext cx="16141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Preference lists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742" y="3745468"/>
            <a:ext cx="11198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Merit lists</a:t>
            </a:r>
          </a:p>
        </p:txBody>
      </p:sp>
      <p:sp>
        <p:nvSpPr>
          <p:cNvPr id="75" name="Down Arrow 74"/>
          <p:cNvSpPr/>
          <p:nvPr/>
        </p:nvSpPr>
        <p:spPr>
          <a:xfrm>
            <a:off x="609600" y="3208904"/>
            <a:ext cx="484632" cy="524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8600" y="2839573"/>
            <a:ext cx="11875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Unstability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20538" y="3745468"/>
            <a:ext cx="11791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Unfairness</a:t>
            </a:r>
          </a:p>
        </p:txBody>
      </p:sp>
      <p:sp>
        <p:nvSpPr>
          <p:cNvPr id="78" name="Down Arrow 77"/>
          <p:cNvSpPr/>
          <p:nvPr/>
        </p:nvSpPr>
        <p:spPr>
          <a:xfrm>
            <a:off x="578396" y="3208904"/>
            <a:ext cx="484632" cy="524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4" grpId="0" animBg="1"/>
      <p:bldP spid="54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Programs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Candidates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524000" y="1828800"/>
            <a:ext cx="489029" cy="4331732"/>
            <a:chOff x="1524000" y="1828800"/>
            <a:chExt cx="489029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4574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8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462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627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4565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300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90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27596" y="1764268"/>
            <a:ext cx="628058" cy="4385618"/>
            <a:chOff x="6127596" y="1764268"/>
            <a:chExt cx="628058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43973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44505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44505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411074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940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0725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286000" y="1905000"/>
            <a:ext cx="381000" cy="304800"/>
            <a:chOff x="3200400" y="2438400"/>
            <a:chExt cx="519113" cy="44291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9" name="Group 48"/>
          <p:cNvGrpSpPr/>
          <p:nvPr/>
        </p:nvGrpSpPr>
        <p:grpSpPr>
          <a:xfrm>
            <a:off x="2286000" y="2438400"/>
            <a:ext cx="381000" cy="304800"/>
            <a:chOff x="3200400" y="2438400"/>
            <a:chExt cx="519113" cy="44291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2286000" y="2971800"/>
            <a:ext cx="381000" cy="304800"/>
            <a:chOff x="3200400" y="2438400"/>
            <a:chExt cx="519113" cy="442913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2286000" y="4419600"/>
            <a:ext cx="381000" cy="304800"/>
            <a:chOff x="3200400" y="2438400"/>
            <a:chExt cx="519113" cy="44291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4" name="Group 63"/>
          <p:cNvGrpSpPr/>
          <p:nvPr/>
        </p:nvGrpSpPr>
        <p:grpSpPr>
          <a:xfrm>
            <a:off x="2286000" y="5867400"/>
            <a:ext cx="381000" cy="304800"/>
            <a:chOff x="3200400" y="2438400"/>
            <a:chExt cx="519113" cy="44291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438400"/>
              <a:ext cx="519113" cy="442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514600"/>
              <a:ext cx="228600" cy="228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2" name="Oval 81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438400" y="5410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438400" y="49530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438400" y="51816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3" y="1752600"/>
            <a:ext cx="344447" cy="508842"/>
          </a:xfrm>
        </p:spPr>
      </p:pic>
      <p:pic>
        <p:nvPicPr>
          <p:cNvPr id="55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3105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29201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4139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Content Placeholder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9153" y="5663358"/>
            <a:ext cx="344447" cy="50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5000" y="5410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15000" y="49530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15000" y="51816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56527" y="18288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743200" y="23622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2743200" y="588264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743200" y="44196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2756526" y="2895600"/>
          <a:ext cx="1510674" cy="365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1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9027" y="304800"/>
            <a:ext cx="55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Deferred Acceptance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12BD8F-8713-CA42-A510-26F4501C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/>
                  <a:t>Algorithms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1" y="3930134"/>
            <a:ext cx="23622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C31"/>
                </a:solidFill>
              </a:rPr>
              <a:t>Common man</a:t>
            </a:r>
            <a:r>
              <a:rPr lang="en-US" sz="1600" b="1" dirty="0"/>
              <a:t>’s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3930134"/>
            <a:ext cx="271414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6C31"/>
                </a:solidFill>
              </a:rPr>
              <a:t>Software Industry</a:t>
            </a:r>
            <a:r>
              <a:rPr lang="en-US" sz="1600" b="1" dirty="0"/>
              <a:t>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3930134"/>
            <a:ext cx="283988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Deferred Acceptance </a:t>
            </a:r>
            <a:r>
              <a:rPr lang="en-US" sz="1600" b="1" dirty="0"/>
              <a:t>algorithm</a:t>
            </a:r>
          </a:p>
        </p:txBody>
      </p:sp>
      <p:sp>
        <p:nvSpPr>
          <p:cNvPr id="8" name="Oval 7"/>
          <p:cNvSpPr/>
          <p:nvPr/>
        </p:nvSpPr>
        <p:spPr>
          <a:xfrm>
            <a:off x="3048000" y="1600200"/>
            <a:ext cx="2057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Gale Shapley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5105400" y="2057400"/>
            <a:ext cx="2438400" cy="18727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667000"/>
            <a:ext cx="21255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Candidate proposing</a:t>
            </a:r>
          </a:p>
        </p:txBody>
      </p: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4076700" y="2514600"/>
            <a:ext cx="38100" cy="14155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667000"/>
            <a:ext cx="227081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Programme</a:t>
            </a:r>
            <a:r>
              <a:rPr lang="en-US" dirty="0"/>
              <a:t> proposing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1219200" y="2057400"/>
            <a:ext cx="1828800" cy="18727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667000"/>
            <a:ext cx="227081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Programme</a:t>
            </a:r>
            <a:r>
              <a:rPr lang="en-US" dirty="0"/>
              <a:t> proposing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1886" y="2359223"/>
            <a:ext cx="127791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Limited rounds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1028701" y="48006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/>
          <p:cNvSpPr/>
          <p:nvPr/>
        </p:nvSpPr>
        <p:spPr>
          <a:xfrm>
            <a:off x="7134940" y="4876800"/>
            <a:ext cx="457200" cy="5334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3947870" y="4876800"/>
            <a:ext cx="4572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77000" y="5486400"/>
            <a:ext cx="193912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Optimal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5486400"/>
            <a:ext cx="20509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</a:t>
            </a:r>
            <a:r>
              <a:rPr lang="en-US" dirty="0" err="1">
                <a:solidFill>
                  <a:srgbClr val="C00000"/>
                </a:solidFill>
              </a:rPr>
              <a:t>Pessimal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5486400"/>
            <a:ext cx="20509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Candidate </a:t>
            </a:r>
            <a:r>
              <a:rPr lang="en-US" dirty="0" err="1">
                <a:solidFill>
                  <a:srgbClr val="C00000"/>
                </a:solidFill>
              </a:rPr>
              <a:t>Pessimal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13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9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Merits of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Deferred Acceptance </a:t>
            </a:r>
            <a:r>
              <a:rPr lang="en-US" sz="28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u="sng" dirty="0"/>
          </a:p>
          <a:p>
            <a:r>
              <a:rPr lang="en-US" sz="2000" b="1" u="sng" dirty="0"/>
              <a:t>Any number</a:t>
            </a:r>
            <a:r>
              <a:rPr lang="en-US" sz="2000" dirty="0"/>
              <a:t> of merit lists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6C31"/>
                </a:solidFill>
              </a:rPr>
              <a:t>Candidate optimality </a:t>
            </a:r>
            <a:r>
              <a:rPr lang="en-US" sz="2000" dirty="0"/>
              <a:t>guaranteed</a:t>
            </a:r>
          </a:p>
          <a:p>
            <a:endParaRPr lang="en-US" sz="2000" dirty="0"/>
          </a:p>
          <a:p>
            <a:r>
              <a:rPr lang="en-US" sz="2000" b="1" u="sng" dirty="0"/>
              <a:t>Efficient</a:t>
            </a:r>
            <a:r>
              <a:rPr lang="en-US" sz="2000" dirty="0"/>
              <a:t> Algorithm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4381500"/>
            <a:ext cx="259080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Joint Seat Allocation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67200" y="4495800"/>
            <a:ext cx="978408" cy="484632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10200" y="4343400"/>
            <a:ext cx="25908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Deferred Acceptance </a:t>
            </a:r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5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75E-392F-ECCE-C97C-2BB7D7BD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rules </a:t>
            </a:r>
            <a:r>
              <a:rPr lang="en-US" dirty="0"/>
              <a:t>of admissions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7BC8-E6AC-78BA-3998-F72BC19A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Affirmative action rules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Freeze/Float/Slide/withdraw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Supernumerary </a:t>
            </a:r>
            <a:r>
              <a:rPr lang="en-US" sz="2800" dirty="0"/>
              <a:t>Seats for </a:t>
            </a:r>
            <a:r>
              <a:rPr lang="en-US" sz="2800" b="1" dirty="0"/>
              <a:t>Female Candidates</a:t>
            </a:r>
            <a:r>
              <a:rPr lang="en-US" sz="2800" dirty="0"/>
              <a:t> [’18 - ]</a:t>
            </a:r>
          </a:p>
          <a:p>
            <a:pPr lvl="1"/>
            <a:r>
              <a:rPr lang="en-US" sz="2400" dirty="0"/>
              <a:t>No </a:t>
            </a:r>
            <a:r>
              <a:rPr lang="en-US" sz="2400" b="1" dirty="0"/>
              <a:t>increase </a:t>
            </a:r>
            <a:r>
              <a:rPr lang="en-US" sz="2400" dirty="0"/>
              <a:t>in </a:t>
            </a:r>
            <a:r>
              <a:rPr lang="en-US" sz="2400" u="sng" dirty="0"/>
              <a:t>male seats</a:t>
            </a:r>
          </a:p>
          <a:p>
            <a:pPr lvl="1"/>
            <a:r>
              <a:rPr lang="en-US" sz="2400" dirty="0"/>
              <a:t>No </a:t>
            </a:r>
            <a:r>
              <a:rPr lang="en-US" sz="2400" b="1" dirty="0"/>
              <a:t>adverse affect </a:t>
            </a:r>
            <a:r>
              <a:rPr lang="en-US" sz="2400" dirty="0"/>
              <a:t>on chances for the male candidates</a:t>
            </a:r>
          </a:p>
          <a:p>
            <a:pPr lvl="1"/>
            <a:r>
              <a:rPr lang="en-US" sz="2400" dirty="0"/>
              <a:t>Create supernumerary seats (</a:t>
            </a:r>
            <a:r>
              <a:rPr lang="en-US" sz="2400"/>
              <a:t>not reservation at all !)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78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18A-3CFF-D48B-9889-355474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Joint Seat Allocation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D97F30-D318-E044-BAF7-B8B4D9C5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028398"/>
                  </p:ext>
                </p:extLst>
              </p:nvPr>
            </p:nvGraphicFramePr>
            <p:xfrm>
              <a:off x="1895789" y="3135365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67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Seats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Vacancies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9784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725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𝟐𝟎𝟏𝟓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𝟐𝟎𝟏𝟔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𝟐𝟎𝟏𝟕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10988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028398"/>
                  </p:ext>
                </p:extLst>
              </p:nvPr>
            </p:nvGraphicFramePr>
            <p:xfrm>
              <a:off x="1895789" y="3135365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22673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Seats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Vacancies</a:t>
                          </a:r>
                          <a:endParaRPr lang="en-IN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03333" r="-2018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333" r="-10062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725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210345" r="-201875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300000" r="-20187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5" t="-413793" r="-20187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13793" r="-100621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502160-3AA4-22A6-6A13-EF7C6D1FF106}"/>
              </a:ext>
            </a:extLst>
          </p:cNvPr>
          <p:cNvSpPr txBox="1"/>
          <p:nvPr/>
        </p:nvSpPr>
        <p:spPr>
          <a:xfrm>
            <a:off x="4160018" y="2535326"/>
            <a:ext cx="169379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Vacancies</a:t>
            </a:r>
            <a:r>
              <a:rPr lang="en-US" dirty="0">
                <a:solidFill>
                  <a:srgbClr val="002060"/>
                </a:solidFill>
              </a:rPr>
              <a:t> in IITs</a:t>
            </a:r>
            <a:endParaRPr lang="en-IN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C54E9-04BB-9F35-61DF-C3AD6D28CE9C}"/>
                  </a:ext>
                </a:extLst>
              </p:cNvPr>
              <p:cNvSpPr txBox="1"/>
              <p:nvPr/>
            </p:nvSpPr>
            <p:spPr>
              <a:xfrm>
                <a:off x="6640009" y="3536440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𝟓𝟖𝟕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C54E9-04BB-9F35-61DF-C3AD6D28C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9" y="3536440"/>
                <a:ext cx="65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C1B9-A7AC-42F1-849F-726AE050B493}"/>
                  </a:ext>
                </a:extLst>
              </p:cNvPr>
              <p:cNvSpPr txBox="1"/>
              <p:nvPr/>
            </p:nvSpPr>
            <p:spPr>
              <a:xfrm>
                <a:off x="6640008" y="3908577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𝟑𝟎𝟖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C1B9-A7AC-42F1-849F-726AE050B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8" y="3908577"/>
                <a:ext cx="6511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C3E2C1-CC56-C568-0154-CA7AA0F365BE}"/>
                  </a:ext>
                </a:extLst>
              </p:cNvPr>
              <p:cNvSpPr txBox="1"/>
              <p:nvPr/>
            </p:nvSpPr>
            <p:spPr>
              <a:xfrm>
                <a:off x="6633607" y="4279862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𝟏𝟗𝟎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C3E2C1-CC56-C568-0154-CA7AA0F3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607" y="4279862"/>
                <a:ext cx="651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BD1355-0170-59E3-20D8-BE76E824EE8E}"/>
                  </a:ext>
                </a:extLst>
              </p:cNvPr>
              <p:cNvSpPr txBox="1"/>
              <p:nvPr/>
            </p:nvSpPr>
            <p:spPr>
              <a:xfrm>
                <a:off x="6638915" y="4664194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𝟏𝟗𝟖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BD1355-0170-59E3-20D8-BE76E824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15" y="4664194"/>
                <a:ext cx="651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FE2ADD2A-8B8D-216E-6C90-F90C2925332B}"/>
              </a:ext>
            </a:extLst>
          </p:cNvPr>
          <p:cNvSpPr/>
          <p:nvPr/>
        </p:nvSpPr>
        <p:spPr>
          <a:xfrm>
            <a:off x="4762532" y="3844217"/>
            <a:ext cx="391885" cy="6706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18A-3CFF-D48B-9889-35547437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Joint Seat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3513-1247-A448-BF90-AFE3D4B6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49576"/>
                  </p:ext>
                </p:extLst>
              </p:nvPr>
            </p:nvGraphicFramePr>
            <p:xfrm>
              <a:off x="1143000" y="3124772"/>
              <a:ext cx="6143172" cy="14782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4238172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</a:tblGrid>
                  <a:tr h="347882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Candidates getting better Seats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𝟐𝟎𝟏𝟓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𝟐𝟎𝟏𝟔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𝟐𝟎𝟏𝟕</m:t>
                                </m:r>
                              </m:oMath>
                            </m:oMathPara>
                          </a14:m>
                          <a:endParaRPr lang="en-IN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5CA2F11-2E3C-3C73-D2E1-90F1DAEB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849576"/>
                  </p:ext>
                </p:extLst>
              </p:nvPr>
            </p:nvGraphicFramePr>
            <p:xfrm>
              <a:off x="1143000" y="3124772"/>
              <a:ext cx="6143172" cy="14782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748913105"/>
                        </a:ext>
                      </a:extLst>
                    </a:gridCol>
                    <a:gridCol w="4238172">
                      <a:extLst>
                        <a:ext uri="{9D8B030D-6E8A-4147-A177-3AD203B41FA5}">
                          <a16:colId xmlns:a16="http://schemas.microsoft.com/office/drawing/2014/main" val="3745860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No. of Candidates getting better Seats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30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10345" r="-224000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3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3333" r="-224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596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13793" r="-224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852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E21DD-E837-A359-9DBC-A9658E5C5FDE}"/>
                  </a:ext>
                </a:extLst>
              </p:cNvPr>
              <p:cNvSpPr txBox="1"/>
              <p:nvPr/>
            </p:nvSpPr>
            <p:spPr>
              <a:xfrm>
                <a:off x="4544999" y="3429000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𝟏𝟖𝟗𝟎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EE21DD-E837-A359-9DBC-A9658E5C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9" y="3429000"/>
                <a:ext cx="7889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10786-4196-8963-B29D-AF978CDC5813}"/>
                  </a:ext>
                </a:extLst>
              </p:cNvPr>
              <p:cNvSpPr txBox="1"/>
              <p:nvPr/>
            </p:nvSpPr>
            <p:spPr>
              <a:xfrm>
                <a:off x="4545001" y="3817164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𝟏𝟕𝟔𝟕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10786-4196-8963-B29D-AF978CDC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01" y="3817164"/>
                <a:ext cx="788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10799-5D07-EADD-CC21-5E39E783843A}"/>
                  </a:ext>
                </a:extLst>
              </p:cNvPr>
              <p:cNvSpPr txBox="1"/>
              <p:nvPr/>
            </p:nvSpPr>
            <p:spPr>
              <a:xfrm>
                <a:off x="4545000" y="420532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𝟑𝟔𝟕𝟐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10799-5D07-EADD-CC21-5E39E783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00" y="4205328"/>
                <a:ext cx="7889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52CA8-89FF-E2E0-CE19-738552AD450F}"/>
                  </a:ext>
                </a:extLst>
              </p:cNvPr>
              <p:cNvSpPr txBox="1"/>
              <p:nvPr/>
            </p:nvSpPr>
            <p:spPr>
              <a:xfrm>
                <a:off x="7486022" y="4045368"/>
                <a:ext cx="1130438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𝟑𝟎𝟎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952CA8-89FF-E2E0-CE19-738552AD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022" y="4045368"/>
                <a:ext cx="1130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8D2EA-65C6-1966-6002-08B11459EB03}"/>
              </a:ext>
            </a:extLst>
          </p:cNvPr>
          <p:cNvSpPr/>
          <p:nvPr/>
        </p:nvSpPr>
        <p:spPr>
          <a:xfrm>
            <a:off x="1854506" y="4827816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DF3B2D-58DB-6B5E-5A8A-8475ED24728F}"/>
              </a:ext>
            </a:extLst>
          </p:cNvPr>
          <p:cNvSpPr/>
          <p:nvPr/>
        </p:nvSpPr>
        <p:spPr>
          <a:xfrm flipH="1">
            <a:off x="4113063" y="4811251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88A552A-48B1-2F18-6A93-727BD5EA26B2}"/>
              </a:ext>
            </a:extLst>
          </p:cNvPr>
          <p:cNvSpPr/>
          <p:nvPr/>
        </p:nvSpPr>
        <p:spPr>
          <a:xfrm>
            <a:off x="1838589" y="4818180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6C6D3CF-4337-31EE-3241-89123099D0AE}"/>
              </a:ext>
            </a:extLst>
          </p:cNvPr>
          <p:cNvSpPr/>
          <p:nvPr/>
        </p:nvSpPr>
        <p:spPr>
          <a:xfrm flipH="1">
            <a:off x="4097146" y="4801615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9883DC-45C7-8455-823B-94371970BD6C}"/>
              </a:ext>
            </a:extLst>
          </p:cNvPr>
          <p:cNvSpPr/>
          <p:nvPr/>
        </p:nvSpPr>
        <p:spPr>
          <a:xfrm>
            <a:off x="2038634" y="57951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4531D2-919F-57DC-07C4-7C1178524533}"/>
              </a:ext>
            </a:extLst>
          </p:cNvPr>
          <p:cNvSpPr/>
          <p:nvPr/>
        </p:nvSpPr>
        <p:spPr>
          <a:xfrm>
            <a:off x="5410200" y="57189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A597E-A839-5842-C75F-5D247E9BDE6D}"/>
                  </a:ext>
                </a:extLst>
              </p:cNvPr>
              <p:cNvSpPr txBox="1"/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A597E-A839-5842-C75F-5D247E9B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DC6D8-67A9-96CC-4BA0-769E98502012}"/>
                  </a:ext>
                </a:extLst>
              </p:cNvPr>
              <p:cNvSpPr txBox="1"/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1DC6D8-67A9-96CC-4BA0-769E98502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015590-4ED5-E381-F489-07DEDC2DA59E}"/>
                  </a:ext>
                </a:extLst>
              </p:cNvPr>
              <p:cNvSpPr txBox="1"/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015590-4ED5-E381-F489-07DEDC2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F088C2-D1B1-8586-525B-5883909305A5}"/>
                  </a:ext>
                </a:extLst>
              </p:cNvPr>
              <p:cNvSpPr txBox="1"/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F088C2-D1B1-8586-525B-58839093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B0F01-8EB6-9960-3B78-262E2C66E6E3}"/>
              </a:ext>
            </a:extLst>
          </p:cNvPr>
          <p:cNvCxnSpPr>
            <a:cxnSpLocks/>
          </p:cNvCxnSpPr>
          <p:nvPr/>
        </p:nvCxnSpPr>
        <p:spPr>
          <a:xfrm flipH="1">
            <a:off x="3159671" y="5285834"/>
            <a:ext cx="1069864" cy="26670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7858CC-BCB2-3CF4-029F-56E72AED06A6}"/>
              </a:ext>
            </a:extLst>
          </p:cNvPr>
          <p:cNvCxnSpPr>
            <a:cxnSpLocks/>
          </p:cNvCxnSpPr>
          <p:nvPr/>
        </p:nvCxnSpPr>
        <p:spPr>
          <a:xfrm flipH="1" flipV="1">
            <a:off x="3156535" y="5713985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D06B21-D625-8C2F-84F9-94B8E9EAFF7A}"/>
              </a:ext>
            </a:extLst>
          </p:cNvPr>
          <p:cNvCxnSpPr>
            <a:cxnSpLocks/>
          </p:cNvCxnSpPr>
          <p:nvPr/>
        </p:nvCxnSpPr>
        <p:spPr>
          <a:xfrm flipH="1" flipV="1">
            <a:off x="3209047" y="6276816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65B00D-780C-9AD6-0CF9-3AB867F5660E}"/>
              </a:ext>
            </a:extLst>
          </p:cNvPr>
          <p:cNvCxnSpPr>
            <a:cxnSpLocks/>
          </p:cNvCxnSpPr>
          <p:nvPr/>
        </p:nvCxnSpPr>
        <p:spPr>
          <a:xfrm flipH="1">
            <a:off x="3277222" y="5007656"/>
            <a:ext cx="1014941" cy="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14CDA4-5F45-8298-09F5-DA4DB2B699D3}"/>
              </a:ext>
            </a:extLst>
          </p:cNvPr>
          <p:cNvSpPr/>
          <p:nvPr/>
        </p:nvSpPr>
        <p:spPr>
          <a:xfrm>
            <a:off x="4773527" y="5473223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CCDA2-1CB0-44D7-9161-714A7582462B}"/>
                  </a:ext>
                </a:extLst>
              </p:cNvPr>
              <p:cNvSpPr txBox="1"/>
              <p:nvPr/>
            </p:nvSpPr>
            <p:spPr>
              <a:xfrm>
                <a:off x="4607381" y="5564339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CCDA2-1CB0-44D7-9161-714A75824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81" y="5564339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133459-B1AD-AD9E-3C46-9B2141D76D13}"/>
              </a:ext>
            </a:extLst>
          </p:cNvPr>
          <p:cNvSpPr/>
          <p:nvPr/>
        </p:nvSpPr>
        <p:spPr>
          <a:xfrm>
            <a:off x="2173357" y="5632173"/>
            <a:ext cx="2623929" cy="585121"/>
          </a:xfrm>
          <a:custGeom>
            <a:avLst/>
            <a:gdLst>
              <a:gd name="connsiteX0" fmla="*/ 0 w 2760904"/>
              <a:gd name="connsiteY0" fmla="*/ 318053 h 678454"/>
              <a:gd name="connsiteX1" fmla="*/ 238539 w 2760904"/>
              <a:gd name="connsiteY1" fmla="*/ 516835 h 678454"/>
              <a:gd name="connsiteX2" fmla="*/ 755373 w 2760904"/>
              <a:gd name="connsiteY2" fmla="*/ 490331 h 678454"/>
              <a:gd name="connsiteX3" fmla="*/ 1086678 w 2760904"/>
              <a:gd name="connsiteY3" fmla="*/ 477079 h 678454"/>
              <a:gd name="connsiteX4" fmla="*/ 1656521 w 2760904"/>
              <a:gd name="connsiteY4" fmla="*/ 556592 h 678454"/>
              <a:gd name="connsiteX5" fmla="*/ 2027582 w 2760904"/>
              <a:gd name="connsiteY5" fmla="*/ 622853 h 678454"/>
              <a:gd name="connsiteX6" fmla="*/ 2623930 w 2760904"/>
              <a:gd name="connsiteY6" fmla="*/ 662609 h 678454"/>
              <a:gd name="connsiteX7" fmla="*/ 2756452 w 2760904"/>
              <a:gd name="connsiteY7" fmla="*/ 344557 h 678454"/>
              <a:gd name="connsiteX8" fmla="*/ 2716695 w 2760904"/>
              <a:gd name="connsiteY8" fmla="*/ 0 h 678454"/>
              <a:gd name="connsiteX0" fmla="*/ 0 w 2760904"/>
              <a:gd name="connsiteY0" fmla="*/ 318053 h 637827"/>
              <a:gd name="connsiteX1" fmla="*/ 238539 w 2760904"/>
              <a:gd name="connsiteY1" fmla="*/ 516835 h 637827"/>
              <a:gd name="connsiteX2" fmla="*/ 755373 w 2760904"/>
              <a:gd name="connsiteY2" fmla="*/ 490331 h 637827"/>
              <a:gd name="connsiteX3" fmla="*/ 1086678 w 2760904"/>
              <a:gd name="connsiteY3" fmla="*/ 477079 h 637827"/>
              <a:gd name="connsiteX4" fmla="*/ 1656521 w 2760904"/>
              <a:gd name="connsiteY4" fmla="*/ 556592 h 637827"/>
              <a:gd name="connsiteX5" fmla="*/ 2027582 w 2760904"/>
              <a:gd name="connsiteY5" fmla="*/ 622853 h 637827"/>
              <a:gd name="connsiteX6" fmla="*/ 2345635 w 2760904"/>
              <a:gd name="connsiteY6" fmla="*/ 251792 h 637827"/>
              <a:gd name="connsiteX7" fmla="*/ 2756452 w 2760904"/>
              <a:gd name="connsiteY7" fmla="*/ 344557 h 637827"/>
              <a:gd name="connsiteX8" fmla="*/ 2716695 w 2760904"/>
              <a:gd name="connsiteY8" fmla="*/ 0 h 637827"/>
              <a:gd name="connsiteX0" fmla="*/ 0 w 2718468"/>
              <a:gd name="connsiteY0" fmla="*/ 373088 h 692862"/>
              <a:gd name="connsiteX1" fmla="*/ 238539 w 2718468"/>
              <a:gd name="connsiteY1" fmla="*/ 571870 h 692862"/>
              <a:gd name="connsiteX2" fmla="*/ 755373 w 2718468"/>
              <a:gd name="connsiteY2" fmla="*/ 545366 h 692862"/>
              <a:gd name="connsiteX3" fmla="*/ 1086678 w 2718468"/>
              <a:gd name="connsiteY3" fmla="*/ 532114 h 692862"/>
              <a:gd name="connsiteX4" fmla="*/ 1656521 w 2718468"/>
              <a:gd name="connsiteY4" fmla="*/ 611627 h 692862"/>
              <a:gd name="connsiteX5" fmla="*/ 2027582 w 2718468"/>
              <a:gd name="connsiteY5" fmla="*/ 677888 h 692862"/>
              <a:gd name="connsiteX6" fmla="*/ 2345635 w 2718468"/>
              <a:gd name="connsiteY6" fmla="*/ 306827 h 692862"/>
              <a:gd name="connsiteX7" fmla="*/ 2425147 w 2718468"/>
              <a:gd name="connsiteY7" fmla="*/ 28531 h 692862"/>
              <a:gd name="connsiteX8" fmla="*/ 2716695 w 2718468"/>
              <a:gd name="connsiteY8" fmla="*/ 55035 h 692862"/>
              <a:gd name="connsiteX0" fmla="*/ 0 w 2718468"/>
              <a:gd name="connsiteY0" fmla="*/ 373088 h 679912"/>
              <a:gd name="connsiteX1" fmla="*/ 238539 w 2718468"/>
              <a:gd name="connsiteY1" fmla="*/ 571870 h 679912"/>
              <a:gd name="connsiteX2" fmla="*/ 755373 w 2718468"/>
              <a:gd name="connsiteY2" fmla="*/ 545366 h 679912"/>
              <a:gd name="connsiteX3" fmla="*/ 1086678 w 2718468"/>
              <a:gd name="connsiteY3" fmla="*/ 532114 h 679912"/>
              <a:gd name="connsiteX4" fmla="*/ 1656521 w 2718468"/>
              <a:gd name="connsiteY4" fmla="*/ 611627 h 679912"/>
              <a:gd name="connsiteX5" fmla="*/ 2027582 w 2718468"/>
              <a:gd name="connsiteY5" fmla="*/ 677888 h 679912"/>
              <a:gd name="connsiteX6" fmla="*/ 2319131 w 2718468"/>
              <a:gd name="connsiteY6" fmla="*/ 532114 h 679912"/>
              <a:gd name="connsiteX7" fmla="*/ 2425147 w 2718468"/>
              <a:gd name="connsiteY7" fmla="*/ 28531 h 679912"/>
              <a:gd name="connsiteX8" fmla="*/ 2716695 w 2718468"/>
              <a:gd name="connsiteY8" fmla="*/ 55035 h 679912"/>
              <a:gd name="connsiteX0" fmla="*/ 0 w 2718468"/>
              <a:gd name="connsiteY0" fmla="*/ 318053 h 624877"/>
              <a:gd name="connsiteX1" fmla="*/ 238539 w 2718468"/>
              <a:gd name="connsiteY1" fmla="*/ 516835 h 624877"/>
              <a:gd name="connsiteX2" fmla="*/ 755373 w 2718468"/>
              <a:gd name="connsiteY2" fmla="*/ 490331 h 624877"/>
              <a:gd name="connsiteX3" fmla="*/ 1086678 w 2718468"/>
              <a:gd name="connsiteY3" fmla="*/ 477079 h 624877"/>
              <a:gd name="connsiteX4" fmla="*/ 1656521 w 2718468"/>
              <a:gd name="connsiteY4" fmla="*/ 556592 h 624877"/>
              <a:gd name="connsiteX5" fmla="*/ 2027582 w 2718468"/>
              <a:gd name="connsiteY5" fmla="*/ 622853 h 624877"/>
              <a:gd name="connsiteX6" fmla="*/ 2319131 w 2718468"/>
              <a:gd name="connsiteY6" fmla="*/ 477079 h 624877"/>
              <a:gd name="connsiteX7" fmla="*/ 2425147 w 2718468"/>
              <a:gd name="connsiteY7" fmla="*/ 132522 h 624877"/>
              <a:gd name="connsiteX8" fmla="*/ 2716695 w 2718468"/>
              <a:gd name="connsiteY8" fmla="*/ 0 h 624877"/>
              <a:gd name="connsiteX0" fmla="*/ 0 w 2600236"/>
              <a:gd name="connsiteY0" fmla="*/ 450575 h 757399"/>
              <a:gd name="connsiteX1" fmla="*/ 238539 w 2600236"/>
              <a:gd name="connsiteY1" fmla="*/ 649357 h 757399"/>
              <a:gd name="connsiteX2" fmla="*/ 755373 w 2600236"/>
              <a:gd name="connsiteY2" fmla="*/ 622853 h 757399"/>
              <a:gd name="connsiteX3" fmla="*/ 1086678 w 2600236"/>
              <a:gd name="connsiteY3" fmla="*/ 609601 h 757399"/>
              <a:gd name="connsiteX4" fmla="*/ 1656521 w 2600236"/>
              <a:gd name="connsiteY4" fmla="*/ 689114 h 757399"/>
              <a:gd name="connsiteX5" fmla="*/ 2027582 w 2600236"/>
              <a:gd name="connsiteY5" fmla="*/ 755375 h 757399"/>
              <a:gd name="connsiteX6" fmla="*/ 2319131 w 2600236"/>
              <a:gd name="connsiteY6" fmla="*/ 609601 h 757399"/>
              <a:gd name="connsiteX7" fmla="*/ 2425147 w 2600236"/>
              <a:gd name="connsiteY7" fmla="*/ 265044 h 757399"/>
              <a:gd name="connsiteX8" fmla="*/ 2597425 w 2600236"/>
              <a:gd name="connsiteY8" fmla="*/ 0 h 757399"/>
              <a:gd name="connsiteX0" fmla="*/ 0 w 2613317"/>
              <a:gd name="connsiteY0" fmla="*/ 410819 h 717643"/>
              <a:gd name="connsiteX1" fmla="*/ 238539 w 2613317"/>
              <a:gd name="connsiteY1" fmla="*/ 609601 h 717643"/>
              <a:gd name="connsiteX2" fmla="*/ 755373 w 2613317"/>
              <a:gd name="connsiteY2" fmla="*/ 583097 h 717643"/>
              <a:gd name="connsiteX3" fmla="*/ 1086678 w 2613317"/>
              <a:gd name="connsiteY3" fmla="*/ 569845 h 717643"/>
              <a:gd name="connsiteX4" fmla="*/ 1656521 w 2613317"/>
              <a:gd name="connsiteY4" fmla="*/ 649358 h 717643"/>
              <a:gd name="connsiteX5" fmla="*/ 2027582 w 2613317"/>
              <a:gd name="connsiteY5" fmla="*/ 715619 h 717643"/>
              <a:gd name="connsiteX6" fmla="*/ 2319131 w 2613317"/>
              <a:gd name="connsiteY6" fmla="*/ 569845 h 717643"/>
              <a:gd name="connsiteX7" fmla="*/ 2425147 w 2613317"/>
              <a:gd name="connsiteY7" fmla="*/ 225288 h 717643"/>
              <a:gd name="connsiteX8" fmla="*/ 2610677 w 2613317"/>
              <a:gd name="connsiteY8" fmla="*/ 0 h 717643"/>
              <a:gd name="connsiteX0" fmla="*/ 0 w 2425903"/>
              <a:gd name="connsiteY0" fmla="*/ 702367 h 1009191"/>
              <a:gd name="connsiteX1" fmla="*/ 238539 w 2425903"/>
              <a:gd name="connsiteY1" fmla="*/ 901149 h 1009191"/>
              <a:gd name="connsiteX2" fmla="*/ 755373 w 2425903"/>
              <a:gd name="connsiteY2" fmla="*/ 874645 h 1009191"/>
              <a:gd name="connsiteX3" fmla="*/ 1086678 w 2425903"/>
              <a:gd name="connsiteY3" fmla="*/ 861393 h 1009191"/>
              <a:gd name="connsiteX4" fmla="*/ 1656521 w 2425903"/>
              <a:gd name="connsiteY4" fmla="*/ 940906 h 1009191"/>
              <a:gd name="connsiteX5" fmla="*/ 2027582 w 2425903"/>
              <a:gd name="connsiteY5" fmla="*/ 1007167 h 1009191"/>
              <a:gd name="connsiteX6" fmla="*/ 2319131 w 2425903"/>
              <a:gd name="connsiteY6" fmla="*/ 861393 h 1009191"/>
              <a:gd name="connsiteX7" fmla="*/ 2425147 w 2425903"/>
              <a:gd name="connsiteY7" fmla="*/ 516836 h 1009191"/>
              <a:gd name="connsiteX8" fmla="*/ 2186607 w 2425903"/>
              <a:gd name="connsiteY8" fmla="*/ 0 h 1009191"/>
              <a:gd name="connsiteX0" fmla="*/ 0 w 2652664"/>
              <a:gd name="connsiteY0" fmla="*/ 463828 h 770652"/>
              <a:gd name="connsiteX1" fmla="*/ 238539 w 2652664"/>
              <a:gd name="connsiteY1" fmla="*/ 662610 h 770652"/>
              <a:gd name="connsiteX2" fmla="*/ 755373 w 2652664"/>
              <a:gd name="connsiteY2" fmla="*/ 636106 h 770652"/>
              <a:gd name="connsiteX3" fmla="*/ 1086678 w 2652664"/>
              <a:gd name="connsiteY3" fmla="*/ 622854 h 770652"/>
              <a:gd name="connsiteX4" fmla="*/ 1656521 w 2652664"/>
              <a:gd name="connsiteY4" fmla="*/ 702367 h 770652"/>
              <a:gd name="connsiteX5" fmla="*/ 2027582 w 2652664"/>
              <a:gd name="connsiteY5" fmla="*/ 768628 h 770652"/>
              <a:gd name="connsiteX6" fmla="*/ 2319131 w 2652664"/>
              <a:gd name="connsiteY6" fmla="*/ 622854 h 770652"/>
              <a:gd name="connsiteX7" fmla="*/ 2425147 w 2652664"/>
              <a:gd name="connsiteY7" fmla="*/ 278297 h 770652"/>
              <a:gd name="connsiteX8" fmla="*/ 2650433 w 2652664"/>
              <a:gd name="connsiteY8" fmla="*/ 0 h 770652"/>
              <a:gd name="connsiteX0" fmla="*/ 0 w 2650433"/>
              <a:gd name="connsiteY0" fmla="*/ 463828 h 770652"/>
              <a:gd name="connsiteX1" fmla="*/ 238539 w 2650433"/>
              <a:gd name="connsiteY1" fmla="*/ 662610 h 770652"/>
              <a:gd name="connsiteX2" fmla="*/ 755373 w 2650433"/>
              <a:gd name="connsiteY2" fmla="*/ 636106 h 770652"/>
              <a:gd name="connsiteX3" fmla="*/ 1086678 w 2650433"/>
              <a:gd name="connsiteY3" fmla="*/ 622854 h 770652"/>
              <a:gd name="connsiteX4" fmla="*/ 1656521 w 2650433"/>
              <a:gd name="connsiteY4" fmla="*/ 702367 h 770652"/>
              <a:gd name="connsiteX5" fmla="*/ 2027582 w 2650433"/>
              <a:gd name="connsiteY5" fmla="*/ 768628 h 770652"/>
              <a:gd name="connsiteX6" fmla="*/ 2319131 w 2650433"/>
              <a:gd name="connsiteY6" fmla="*/ 622854 h 770652"/>
              <a:gd name="connsiteX7" fmla="*/ 2425147 w 2650433"/>
              <a:gd name="connsiteY7" fmla="*/ 278297 h 770652"/>
              <a:gd name="connsiteX8" fmla="*/ 2650433 w 2650433"/>
              <a:gd name="connsiteY8" fmla="*/ 0 h 770652"/>
              <a:gd name="connsiteX0" fmla="*/ 0 w 2623929"/>
              <a:gd name="connsiteY0" fmla="*/ 278297 h 585121"/>
              <a:gd name="connsiteX1" fmla="*/ 238539 w 2623929"/>
              <a:gd name="connsiteY1" fmla="*/ 477079 h 585121"/>
              <a:gd name="connsiteX2" fmla="*/ 755373 w 2623929"/>
              <a:gd name="connsiteY2" fmla="*/ 450575 h 585121"/>
              <a:gd name="connsiteX3" fmla="*/ 1086678 w 2623929"/>
              <a:gd name="connsiteY3" fmla="*/ 437323 h 585121"/>
              <a:gd name="connsiteX4" fmla="*/ 1656521 w 2623929"/>
              <a:gd name="connsiteY4" fmla="*/ 516836 h 585121"/>
              <a:gd name="connsiteX5" fmla="*/ 2027582 w 2623929"/>
              <a:gd name="connsiteY5" fmla="*/ 583097 h 585121"/>
              <a:gd name="connsiteX6" fmla="*/ 2319131 w 2623929"/>
              <a:gd name="connsiteY6" fmla="*/ 437323 h 585121"/>
              <a:gd name="connsiteX7" fmla="*/ 2425147 w 2623929"/>
              <a:gd name="connsiteY7" fmla="*/ 92766 h 585121"/>
              <a:gd name="connsiteX8" fmla="*/ 2623929 w 2623929"/>
              <a:gd name="connsiteY8" fmla="*/ 0 h 585121"/>
              <a:gd name="connsiteX0" fmla="*/ 0 w 2623929"/>
              <a:gd name="connsiteY0" fmla="*/ 278297 h 585121"/>
              <a:gd name="connsiteX1" fmla="*/ 238539 w 2623929"/>
              <a:gd name="connsiteY1" fmla="*/ 477079 h 585121"/>
              <a:gd name="connsiteX2" fmla="*/ 755373 w 2623929"/>
              <a:gd name="connsiteY2" fmla="*/ 450575 h 585121"/>
              <a:gd name="connsiteX3" fmla="*/ 1086678 w 2623929"/>
              <a:gd name="connsiteY3" fmla="*/ 437323 h 585121"/>
              <a:gd name="connsiteX4" fmla="*/ 1656521 w 2623929"/>
              <a:gd name="connsiteY4" fmla="*/ 516836 h 585121"/>
              <a:gd name="connsiteX5" fmla="*/ 2027582 w 2623929"/>
              <a:gd name="connsiteY5" fmla="*/ 583097 h 585121"/>
              <a:gd name="connsiteX6" fmla="*/ 2319131 w 2623929"/>
              <a:gd name="connsiteY6" fmla="*/ 437323 h 585121"/>
              <a:gd name="connsiteX7" fmla="*/ 2438399 w 2623929"/>
              <a:gd name="connsiteY7" fmla="*/ 278296 h 585121"/>
              <a:gd name="connsiteX8" fmla="*/ 2623929 w 2623929"/>
              <a:gd name="connsiteY8" fmla="*/ 0 h 58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3929" h="585121">
                <a:moveTo>
                  <a:pt x="0" y="278297"/>
                </a:moveTo>
                <a:cubicBezTo>
                  <a:pt x="56322" y="363331"/>
                  <a:pt x="112644" y="448366"/>
                  <a:pt x="238539" y="477079"/>
                </a:cubicBezTo>
                <a:cubicBezTo>
                  <a:pt x="364435" y="505792"/>
                  <a:pt x="755373" y="450575"/>
                  <a:pt x="755373" y="450575"/>
                </a:cubicBezTo>
                <a:cubicBezTo>
                  <a:pt x="896729" y="443949"/>
                  <a:pt x="936487" y="426280"/>
                  <a:pt x="1086678" y="437323"/>
                </a:cubicBezTo>
                <a:cubicBezTo>
                  <a:pt x="1236869" y="448366"/>
                  <a:pt x="1499704" y="492540"/>
                  <a:pt x="1656521" y="516836"/>
                </a:cubicBezTo>
                <a:cubicBezTo>
                  <a:pt x="1813338" y="541132"/>
                  <a:pt x="1917147" y="596349"/>
                  <a:pt x="2027582" y="583097"/>
                </a:cubicBezTo>
                <a:cubicBezTo>
                  <a:pt x="2138017" y="569845"/>
                  <a:pt x="2250662" y="488123"/>
                  <a:pt x="2319131" y="437323"/>
                </a:cubicBezTo>
                <a:cubicBezTo>
                  <a:pt x="2387600" y="386523"/>
                  <a:pt x="2422938" y="388731"/>
                  <a:pt x="2438399" y="278296"/>
                </a:cubicBezTo>
                <a:cubicBezTo>
                  <a:pt x="2453860" y="167861"/>
                  <a:pt x="2466007" y="143566"/>
                  <a:pt x="2623929" y="0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49305F-FA69-E816-692C-A899AEC65F22}"/>
              </a:ext>
            </a:extLst>
          </p:cNvPr>
          <p:cNvCxnSpPr>
            <a:cxnSpLocks/>
          </p:cNvCxnSpPr>
          <p:nvPr/>
        </p:nvCxnSpPr>
        <p:spPr>
          <a:xfrm>
            <a:off x="3455522" y="6099090"/>
            <a:ext cx="798204" cy="139626"/>
          </a:xfrm>
          <a:prstGeom prst="straightConnector1">
            <a:avLst/>
          </a:prstGeom>
          <a:ln w="4445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ross 16">
            <a:extLst>
              <a:ext uri="{FF2B5EF4-FFF2-40B4-BE49-F238E27FC236}">
                <a16:creationId xmlns:a16="http://schemas.microsoft.com/office/drawing/2014/main" id="{27EFCD4D-D8A3-EA2C-3A2D-53BDD213EEFF}"/>
              </a:ext>
            </a:extLst>
          </p:cNvPr>
          <p:cNvSpPr/>
          <p:nvPr/>
        </p:nvSpPr>
        <p:spPr>
          <a:xfrm rot="2591897">
            <a:off x="3677805" y="5927066"/>
            <a:ext cx="457200" cy="457200"/>
          </a:xfrm>
          <a:prstGeom prst="plus">
            <a:avLst>
              <a:gd name="adj" fmla="val 4529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5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22" grpId="0"/>
      <p:bldP spid="23" grpId="0"/>
      <p:bldP spid="27" grpId="0" animBg="1"/>
      <p:bldP spid="28" grpId="0"/>
      <p:bldP spid="11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2BEDF2-238C-8129-587E-75745C01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Joint Seat Allocation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661AF-17F1-AF9E-F8B6-B16C1A85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sz="2400" dirty="0"/>
              <a:t>INFORMS J. Appl. Anal., 49(5) 338-354 (2019)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above research paper is available on the homepage of the instructor.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 it to see the role of algorithms in your journey to IITK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Not meant for exam or quizzes 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B9F35-7247-4AE7-1AC2-80DF28E68F1C}"/>
              </a:ext>
            </a:extLst>
          </p:cNvPr>
          <p:cNvSpPr txBox="1"/>
          <p:nvPr/>
        </p:nvSpPr>
        <p:spPr>
          <a:xfrm>
            <a:off x="914400" y="2687903"/>
            <a:ext cx="662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Open Sans" panose="020B0604020202020204" pitchFamily="34" charset="0"/>
              </a:rPr>
              <a:t>Centralized Admissions for Engineering Colleges in India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AD8B1-FD50-0AFA-1243-5A194803AEDC}"/>
              </a:ext>
            </a:extLst>
          </p:cNvPr>
          <p:cNvSpPr txBox="1"/>
          <p:nvPr/>
        </p:nvSpPr>
        <p:spPr>
          <a:xfrm>
            <a:off x="1371600" y="3057235"/>
            <a:ext cx="502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/>
            <a:r>
              <a:rPr lang="en-US" sz="1400" dirty="0"/>
              <a:t>S. Baswana, P. P. Chakrabarti, S. Chandran, Y. Kanoria, U. </a:t>
            </a:r>
            <a:r>
              <a:rPr lang="en-US" sz="1400" dirty="0" err="1"/>
              <a:t>Patange</a:t>
            </a:r>
            <a:r>
              <a:rPr lang="en-US" sz="1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352A00F-3509-5F51-ADC1-A0281F2A4BF0}"/>
              </a:ext>
            </a:extLst>
          </p:cNvPr>
          <p:cNvSpPr/>
          <p:nvPr/>
        </p:nvSpPr>
        <p:spPr>
          <a:xfrm>
            <a:off x="1854506" y="4827816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3D4321-2F6F-BEE6-43B7-FE6238666D2E}"/>
              </a:ext>
            </a:extLst>
          </p:cNvPr>
          <p:cNvSpPr/>
          <p:nvPr/>
        </p:nvSpPr>
        <p:spPr>
          <a:xfrm flipH="1">
            <a:off x="4113063" y="4811251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6270BE-1786-7CC3-C705-7901AD59FBD6}"/>
              </a:ext>
            </a:extLst>
          </p:cNvPr>
          <p:cNvSpPr/>
          <p:nvPr/>
        </p:nvSpPr>
        <p:spPr>
          <a:xfrm>
            <a:off x="1838589" y="4818180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CD132A-EB89-0A87-EF1A-06FCE766E9A8}"/>
              </a:ext>
            </a:extLst>
          </p:cNvPr>
          <p:cNvSpPr/>
          <p:nvPr/>
        </p:nvSpPr>
        <p:spPr>
          <a:xfrm flipH="1">
            <a:off x="4097146" y="4801615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0B90F-8B4F-827B-6B9D-09D767056E9F}"/>
              </a:ext>
            </a:extLst>
          </p:cNvPr>
          <p:cNvSpPr/>
          <p:nvPr/>
        </p:nvSpPr>
        <p:spPr>
          <a:xfrm>
            <a:off x="2038634" y="57951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3D217B-2D9A-74FA-21D7-B22038FF8C59}"/>
              </a:ext>
            </a:extLst>
          </p:cNvPr>
          <p:cNvSpPr/>
          <p:nvPr/>
        </p:nvSpPr>
        <p:spPr>
          <a:xfrm>
            <a:off x="5410200" y="57189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3DE146-5319-731A-ECAC-94DDD083FA20}"/>
                  </a:ext>
                </a:extLst>
              </p:cNvPr>
              <p:cNvSpPr txBox="1"/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3DE146-5319-731A-ECAC-94DDD083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78BB5A-E2B7-10C6-AF36-ED4FED77ABD4}"/>
                  </a:ext>
                </a:extLst>
              </p:cNvPr>
              <p:cNvSpPr txBox="1"/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78BB5A-E2B7-10C6-AF36-ED4FED77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4A897-A151-18DB-AC39-439052237CF8}"/>
              </a:ext>
            </a:extLst>
          </p:cNvPr>
          <p:cNvCxnSpPr>
            <a:cxnSpLocks/>
          </p:cNvCxnSpPr>
          <p:nvPr/>
        </p:nvCxnSpPr>
        <p:spPr>
          <a:xfrm flipH="1">
            <a:off x="3159671" y="5285834"/>
            <a:ext cx="1069864" cy="26670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68BD0A-D4D7-EF1E-4033-142E2791B697}"/>
              </a:ext>
            </a:extLst>
          </p:cNvPr>
          <p:cNvCxnSpPr>
            <a:cxnSpLocks/>
          </p:cNvCxnSpPr>
          <p:nvPr/>
        </p:nvCxnSpPr>
        <p:spPr>
          <a:xfrm flipH="1" flipV="1">
            <a:off x="3156535" y="5713985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9666C4-5135-16AA-425F-4C726DFE939C}"/>
              </a:ext>
            </a:extLst>
          </p:cNvPr>
          <p:cNvCxnSpPr>
            <a:cxnSpLocks/>
          </p:cNvCxnSpPr>
          <p:nvPr/>
        </p:nvCxnSpPr>
        <p:spPr>
          <a:xfrm flipH="1" flipV="1">
            <a:off x="3209047" y="6276816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BFA21E-E169-0510-53CD-5285FD5B2FEC}"/>
              </a:ext>
            </a:extLst>
          </p:cNvPr>
          <p:cNvCxnSpPr>
            <a:cxnSpLocks/>
          </p:cNvCxnSpPr>
          <p:nvPr/>
        </p:nvCxnSpPr>
        <p:spPr>
          <a:xfrm flipH="1">
            <a:off x="3277222" y="5007656"/>
            <a:ext cx="1014941" cy="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4DC4589-6F6D-EE11-9C16-86B076DC1ED5}"/>
              </a:ext>
            </a:extLst>
          </p:cNvPr>
          <p:cNvSpPr/>
          <p:nvPr/>
        </p:nvSpPr>
        <p:spPr>
          <a:xfrm>
            <a:off x="2756946" y="5467019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BA7B49-94C9-8829-3FE9-A7A3885DFFE4}"/>
                  </a:ext>
                </a:extLst>
              </p:cNvPr>
              <p:cNvSpPr txBox="1"/>
              <p:nvPr/>
            </p:nvSpPr>
            <p:spPr>
              <a:xfrm>
                <a:off x="2590800" y="5558135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BA7B49-94C9-8829-3FE9-A7A3885DF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558135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3F82B-1936-77B1-CD54-DE6852B709E9}"/>
                  </a:ext>
                </a:extLst>
              </p:cNvPr>
              <p:cNvSpPr txBox="1"/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3F82B-1936-77B1-CD54-DE6852B70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3DDC-2C23-76C8-7D64-803901433D0E}"/>
                  </a:ext>
                </a:extLst>
              </p:cNvPr>
              <p:cNvSpPr txBox="1"/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93DDC-2C23-76C8-7D64-80390143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01DC3F-2028-6DE3-BCAB-7AE342A51AAD}"/>
              </a:ext>
            </a:extLst>
          </p:cNvPr>
          <p:cNvSpPr/>
          <p:nvPr/>
        </p:nvSpPr>
        <p:spPr>
          <a:xfrm>
            <a:off x="2809543" y="5473043"/>
            <a:ext cx="2637181" cy="689761"/>
          </a:xfrm>
          <a:custGeom>
            <a:avLst/>
            <a:gdLst>
              <a:gd name="connsiteX0" fmla="*/ 0 w 2760904"/>
              <a:gd name="connsiteY0" fmla="*/ 318053 h 678454"/>
              <a:gd name="connsiteX1" fmla="*/ 238539 w 2760904"/>
              <a:gd name="connsiteY1" fmla="*/ 516835 h 678454"/>
              <a:gd name="connsiteX2" fmla="*/ 755373 w 2760904"/>
              <a:gd name="connsiteY2" fmla="*/ 490331 h 678454"/>
              <a:gd name="connsiteX3" fmla="*/ 1086678 w 2760904"/>
              <a:gd name="connsiteY3" fmla="*/ 477079 h 678454"/>
              <a:gd name="connsiteX4" fmla="*/ 1656521 w 2760904"/>
              <a:gd name="connsiteY4" fmla="*/ 556592 h 678454"/>
              <a:gd name="connsiteX5" fmla="*/ 2027582 w 2760904"/>
              <a:gd name="connsiteY5" fmla="*/ 622853 h 678454"/>
              <a:gd name="connsiteX6" fmla="*/ 2623930 w 2760904"/>
              <a:gd name="connsiteY6" fmla="*/ 662609 h 678454"/>
              <a:gd name="connsiteX7" fmla="*/ 2756452 w 2760904"/>
              <a:gd name="connsiteY7" fmla="*/ 344557 h 678454"/>
              <a:gd name="connsiteX8" fmla="*/ 2716695 w 2760904"/>
              <a:gd name="connsiteY8" fmla="*/ 0 h 678454"/>
              <a:gd name="connsiteX0" fmla="*/ 0 w 2760904"/>
              <a:gd name="connsiteY0" fmla="*/ 318053 h 637827"/>
              <a:gd name="connsiteX1" fmla="*/ 238539 w 2760904"/>
              <a:gd name="connsiteY1" fmla="*/ 516835 h 637827"/>
              <a:gd name="connsiteX2" fmla="*/ 755373 w 2760904"/>
              <a:gd name="connsiteY2" fmla="*/ 490331 h 637827"/>
              <a:gd name="connsiteX3" fmla="*/ 1086678 w 2760904"/>
              <a:gd name="connsiteY3" fmla="*/ 477079 h 637827"/>
              <a:gd name="connsiteX4" fmla="*/ 1656521 w 2760904"/>
              <a:gd name="connsiteY4" fmla="*/ 556592 h 637827"/>
              <a:gd name="connsiteX5" fmla="*/ 2027582 w 2760904"/>
              <a:gd name="connsiteY5" fmla="*/ 622853 h 637827"/>
              <a:gd name="connsiteX6" fmla="*/ 2345635 w 2760904"/>
              <a:gd name="connsiteY6" fmla="*/ 251792 h 637827"/>
              <a:gd name="connsiteX7" fmla="*/ 2756452 w 2760904"/>
              <a:gd name="connsiteY7" fmla="*/ 344557 h 637827"/>
              <a:gd name="connsiteX8" fmla="*/ 2716695 w 2760904"/>
              <a:gd name="connsiteY8" fmla="*/ 0 h 637827"/>
              <a:gd name="connsiteX0" fmla="*/ 0 w 2718468"/>
              <a:gd name="connsiteY0" fmla="*/ 373088 h 692862"/>
              <a:gd name="connsiteX1" fmla="*/ 238539 w 2718468"/>
              <a:gd name="connsiteY1" fmla="*/ 571870 h 692862"/>
              <a:gd name="connsiteX2" fmla="*/ 755373 w 2718468"/>
              <a:gd name="connsiteY2" fmla="*/ 545366 h 692862"/>
              <a:gd name="connsiteX3" fmla="*/ 1086678 w 2718468"/>
              <a:gd name="connsiteY3" fmla="*/ 532114 h 692862"/>
              <a:gd name="connsiteX4" fmla="*/ 1656521 w 2718468"/>
              <a:gd name="connsiteY4" fmla="*/ 611627 h 692862"/>
              <a:gd name="connsiteX5" fmla="*/ 2027582 w 2718468"/>
              <a:gd name="connsiteY5" fmla="*/ 677888 h 692862"/>
              <a:gd name="connsiteX6" fmla="*/ 2345635 w 2718468"/>
              <a:gd name="connsiteY6" fmla="*/ 306827 h 692862"/>
              <a:gd name="connsiteX7" fmla="*/ 2425147 w 2718468"/>
              <a:gd name="connsiteY7" fmla="*/ 28531 h 692862"/>
              <a:gd name="connsiteX8" fmla="*/ 2716695 w 2718468"/>
              <a:gd name="connsiteY8" fmla="*/ 55035 h 692862"/>
              <a:gd name="connsiteX0" fmla="*/ 0 w 2718468"/>
              <a:gd name="connsiteY0" fmla="*/ 373088 h 679912"/>
              <a:gd name="connsiteX1" fmla="*/ 238539 w 2718468"/>
              <a:gd name="connsiteY1" fmla="*/ 571870 h 679912"/>
              <a:gd name="connsiteX2" fmla="*/ 755373 w 2718468"/>
              <a:gd name="connsiteY2" fmla="*/ 545366 h 679912"/>
              <a:gd name="connsiteX3" fmla="*/ 1086678 w 2718468"/>
              <a:gd name="connsiteY3" fmla="*/ 532114 h 679912"/>
              <a:gd name="connsiteX4" fmla="*/ 1656521 w 2718468"/>
              <a:gd name="connsiteY4" fmla="*/ 611627 h 679912"/>
              <a:gd name="connsiteX5" fmla="*/ 2027582 w 2718468"/>
              <a:gd name="connsiteY5" fmla="*/ 677888 h 679912"/>
              <a:gd name="connsiteX6" fmla="*/ 2319131 w 2718468"/>
              <a:gd name="connsiteY6" fmla="*/ 532114 h 679912"/>
              <a:gd name="connsiteX7" fmla="*/ 2425147 w 2718468"/>
              <a:gd name="connsiteY7" fmla="*/ 28531 h 679912"/>
              <a:gd name="connsiteX8" fmla="*/ 2716695 w 2718468"/>
              <a:gd name="connsiteY8" fmla="*/ 55035 h 679912"/>
              <a:gd name="connsiteX0" fmla="*/ 0 w 2718468"/>
              <a:gd name="connsiteY0" fmla="*/ 318053 h 624877"/>
              <a:gd name="connsiteX1" fmla="*/ 238539 w 2718468"/>
              <a:gd name="connsiteY1" fmla="*/ 516835 h 624877"/>
              <a:gd name="connsiteX2" fmla="*/ 755373 w 2718468"/>
              <a:gd name="connsiteY2" fmla="*/ 490331 h 624877"/>
              <a:gd name="connsiteX3" fmla="*/ 1086678 w 2718468"/>
              <a:gd name="connsiteY3" fmla="*/ 477079 h 624877"/>
              <a:gd name="connsiteX4" fmla="*/ 1656521 w 2718468"/>
              <a:gd name="connsiteY4" fmla="*/ 556592 h 624877"/>
              <a:gd name="connsiteX5" fmla="*/ 2027582 w 2718468"/>
              <a:gd name="connsiteY5" fmla="*/ 622853 h 624877"/>
              <a:gd name="connsiteX6" fmla="*/ 2319131 w 2718468"/>
              <a:gd name="connsiteY6" fmla="*/ 477079 h 624877"/>
              <a:gd name="connsiteX7" fmla="*/ 2425147 w 2718468"/>
              <a:gd name="connsiteY7" fmla="*/ 132522 h 624877"/>
              <a:gd name="connsiteX8" fmla="*/ 2716695 w 2718468"/>
              <a:gd name="connsiteY8" fmla="*/ 0 h 624877"/>
              <a:gd name="connsiteX0" fmla="*/ 0 w 2600236"/>
              <a:gd name="connsiteY0" fmla="*/ 450575 h 757399"/>
              <a:gd name="connsiteX1" fmla="*/ 238539 w 2600236"/>
              <a:gd name="connsiteY1" fmla="*/ 649357 h 757399"/>
              <a:gd name="connsiteX2" fmla="*/ 755373 w 2600236"/>
              <a:gd name="connsiteY2" fmla="*/ 622853 h 757399"/>
              <a:gd name="connsiteX3" fmla="*/ 1086678 w 2600236"/>
              <a:gd name="connsiteY3" fmla="*/ 609601 h 757399"/>
              <a:gd name="connsiteX4" fmla="*/ 1656521 w 2600236"/>
              <a:gd name="connsiteY4" fmla="*/ 689114 h 757399"/>
              <a:gd name="connsiteX5" fmla="*/ 2027582 w 2600236"/>
              <a:gd name="connsiteY5" fmla="*/ 755375 h 757399"/>
              <a:gd name="connsiteX6" fmla="*/ 2319131 w 2600236"/>
              <a:gd name="connsiteY6" fmla="*/ 609601 h 757399"/>
              <a:gd name="connsiteX7" fmla="*/ 2425147 w 2600236"/>
              <a:gd name="connsiteY7" fmla="*/ 265044 h 757399"/>
              <a:gd name="connsiteX8" fmla="*/ 2597425 w 2600236"/>
              <a:gd name="connsiteY8" fmla="*/ 0 h 757399"/>
              <a:gd name="connsiteX0" fmla="*/ 0 w 2613317"/>
              <a:gd name="connsiteY0" fmla="*/ 410819 h 717643"/>
              <a:gd name="connsiteX1" fmla="*/ 238539 w 2613317"/>
              <a:gd name="connsiteY1" fmla="*/ 609601 h 717643"/>
              <a:gd name="connsiteX2" fmla="*/ 755373 w 2613317"/>
              <a:gd name="connsiteY2" fmla="*/ 583097 h 717643"/>
              <a:gd name="connsiteX3" fmla="*/ 1086678 w 2613317"/>
              <a:gd name="connsiteY3" fmla="*/ 569845 h 717643"/>
              <a:gd name="connsiteX4" fmla="*/ 1656521 w 2613317"/>
              <a:gd name="connsiteY4" fmla="*/ 649358 h 717643"/>
              <a:gd name="connsiteX5" fmla="*/ 2027582 w 2613317"/>
              <a:gd name="connsiteY5" fmla="*/ 715619 h 717643"/>
              <a:gd name="connsiteX6" fmla="*/ 2319131 w 2613317"/>
              <a:gd name="connsiteY6" fmla="*/ 569845 h 717643"/>
              <a:gd name="connsiteX7" fmla="*/ 2425147 w 2613317"/>
              <a:gd name="connsiteY7" fmla="*/ 225288 h 717643"/>
              <a:gd name="connsiteX8" fmla="*/ 2610677 w 2613317"/>
              <a:gd name="connsiteY8" fmla="*/ 0 h 717643"/>
              <a:gd name="connsiteX0" fmla="*/ 0 w 2425903"/>
              <a:gd name="connsiteY0" fmla="*/ 702367 h 1009191"/>
              <a:gd name="connsiteX1" fmla="*/ 238539 w 2425903"/>
              <a:gd name="connsiteY1" fmla="*/ 901149 h 1009191"/>
              <a:gd name="connsiteX2" fmla="*/ 755373 w 2425903"/>
              <a:gd name="connsiteY2" fmla="*/ 874645 h 1009191"/>
              <a:gd name="connsiteX3" fmla="*/ 1086678 w 2425903"/>
              <a:gd name="connsiteY3" fmla="*/ 861393 h 1009191"/>
              <a:gd name="connsiteX4" fmla="*/ 1656521 w 2425903"/>
              <a:gd name="connsiteY4" fmla="*/ 940906 h 1009191"/>
              <a:gd name="connsiteX5" fmla="*/ 2027582 w 2425903"/>
              <a:gd name="connsiteY5" fmla="*/ 1007167 h 1009191"/>
              <a:gd name="connsiteX6" fmla="*/ 2319131 w 2425903"/>
              <a:gd name="connsiteY6" fmla="*/ 861393 h 1009191"/>
              <a:gd name="connsiteX7" fmla="*/ 2425147 w 2425903"/>
              <a:gd name="connsiteY7" fmla="*/ 516836 h 1009191"/>
              <a:gd name="connsiteX8" fmla="*/ 2186607 w 2425903"/>
              <a:gd name="connsiteY8" fmla="*/ 0 h 1009191"/>
              <a:gd name="connsiteX0" fmla="*/ 0 w 2652664"/>
              <a:gd name="connsiteY0" fmla="*/ 463828 h 770652"/>
              <a:gd name="connsiteX1" fmla="*/ 238539 w 2652664"/>
              <a:gd name="connsiteY1" fmla="*/ 662610 h 770652"/>
              <a:gd name="connsiteX2" fmla="*/ 755373 w 2652664"/>
              <a:gd name="connsiteY2" fmla="*/ 636106 h 770652"/>
              <a:gd name="connsiteX3" fmla="*/ 1086678 w 2652664"/>
              <a:gd name="connsiteY3" fmla="*/ 622854 h 770652"/>
              <a:gd name="connsiteX4" fmla="*/ 1656521 w 2652664"/>
              <a:gd name="connsiteY4" fmla="*/ 702367 h 770652"/>
              <a:gd name="connsiteX5" fmla="*/ 2027582 w 2652664"/>
              <a:gd name="connsiteY5" fmla="*/ 768628 h 770652"/>
              <a:gd name="connsiteX6" fmla="*/ 2319131 w 2652664"/>
              <a:gd name="connsiteY6" fmla="*/ 622854 h 770652"/>
              <a:gd name="connsiteX7" fmla="*/ 2425147 w 2652664"/>
              <a:gd name="connsiteY7" fmla="*/ 278297 h 770652"/>
              <a:gd name="connsiteX8" fmla="*/ 2650433 w 2652664"/>
              <a:gd name="connsiteY8" fmla="*/ 0 h 770652"/>
              <a:gd name="connsiteX0" fmla="*/ 0 w 2650433"/>
              <a:gd name="connsiteY0" fmla="*/ 463828 h 770652"/>
              <a:gd name="connsiteX1" fmla="*/ 238539 w 2650433"/>
              <a:gd name="connsiteY1" fmla="*/ 662610 h 770652"/>
              <a:gd name="connsiteX2" fmla="*/ 755373 w 2650433"/>
              <a:gd name="connsiteY2" fmla="*/ 636106 h 770652"/>
              <a:gd name="connsiteX3" fmla="*/ 1086678 w 2650433"/>
              <a:gd name="connsiteY3" fmla="*/ 622854 h 770652"/>
              <a:gd name="connsiteX4" fmla="*/ 1656521 w 2650433"/>
              <a:gd name="connsiteY4" fmla="*/ 702367 h 770652"/>
              <a:gd name="connsiteX5" fmla="*/ 2027582 w 2650433"/>
              <a:gd name="connsiteY5" fmla="*/ 768628 h 770652"/>
              <a:gd name="connsiteX6" fmla="*/ 2319131 w 2650433"/>
              <a:gd name="connsiteY6" fmla="*/ 622854 h 770652"/>
              <a:gd name="connsiteX7" fmla="*/ 2425147 w 2650433"/>
              <a:gd name="connsiteY7" fmla="*/ 278297 h 770652"/>
              <a:gd name="connsiteX8" fmla="*/ 2650433 w 2650433"/>
              <a:gd name="connsiteY8" fmla="*/ 0 h 770652"/>
              <a:gd name="connsiteX0" fmla="*/ 0 w 2623929"/>
              <a:gd name="connsiteY0" fmla="*/ 278297 h 585121"/>
              <a:gd name="connsiteX1" fmla="*/ 238539 w 2623929"/>
              <a:gd name="connsiteY1" fmla="*/ 477079 h 585121"/>
              <a:gd name="connsiteX2" fmla="*/ 755373 w 2623929"/>
              <a:gd name="connsiteY2" fmla="*/ 450575 h 585121"/>
              <a:gd name="connsiteX3" fmla="*/ 1086678 w 2623929"/>
              <a:gd name="connsiteY3" fmla="*/ 437323 h 585121"/>
              <a:gd name="connsiteX4" fmla="*/ 1656521 w 2623929"/>
              <a:gd name="connsiteY4" fmla="*/ 516836 h 585121"/>
              <a:gd name="connsiteX5" fmla="*/ 2027582 w 2623929"/>
              <a:gd name="connsiteY5" fmla="*/ 583097 h 585121"/>
              <a:gd name="connsiteX6" fmla="*/ 2319131 w 2623929"/>
              <a:gd name="connsiteY6" fmla="*/ 437323 h 585121"/>
              <a:gd name="connsiteX7" fmla="*/ 2425147 w 2623929"/>
              <a:gd name="connsiteY7" fmla="*/ 92766 h 585121"/>
              <a:gd name="connsiteX8" fmla="*/ 2623929 w 2623929"/>
              <a:gd name="connsiteY8" fmla="*/ 0 h 585121"/>
              <a:gd name="connsiteX0" fmla="*/ 0 w 2623929"/>
              <a:gd name="connsiteY0" fmla="*/ 278297 h 585121"/>
              <a:gd name="connsiteX1" fmla="*/ 238539 w 2623929"/>
              <a:gd name="connsiteY1" fmla="*/ 477079 h 585121"/>
              <a:gd name="connsiteX2" fmla="*/ 755373 w 2623929"/>
              <a:gd name="connsiteY2" fmla="*/ 450575 h 585121"/>
              <a:gd name="connsiteX3" fmla="*/ 1086678 w 2623929"/>
              <a:gd name="connsiteY3" fmla="*/ 437323 h 585121"/>
              <a:gd name="connsiteX4" fmla="*/ 1656521 w 2623929"/>
              <a:gd name="connsiteY4" fmla="*/ 516836 h 585121"/>
              <a:gd name="connsiteX5" fmla="*/ 2027582 w 2623929"/>
              <a:gd name="connsiteY5" fmla="*/ 583097 h 585121"/>
              <a:gd name="connsiteX6" fmla="*/ 2319131 w 2623929"/>
              <a:gd name="connsiteY6" fmla="*/ 437323 h 585121"/>
              <a:gd name="connsiteX7" fmla="*/ 2438399 w 2623929"/>
              <a:gd name="connsiteY7" fmla="*/ 278296 h 585121"/>
              <a:gd name="connsiteX8" fmla="*/ 2623929 w 2623929"/>
              <a:gd name="connsiteY8" fmla="*/ 0 h 585121"/>
              <a:gd name="connsiteX0" fmla="*/ 0 w 2623929"/>
              <a:gd name="connsiteY0" fmla="*/ 278297 h 585121"/>
              <a:gd name="connsiteX1" fmla="*/ 344556 w 2623929"/>
              <a:gd name="connsiteY1" fmla="*/ 185531 h 585121"/>
              <a:gd name="connsiteX2" fmla="*/ 755373 w 2623929"/>
              <a:gd name="connsiteY2" fmla="*/ 450575 h 585121"/>
              <a:gd name="connsiteX3" fmla="*/ 1086678 w 2623929"/>
              <a:gd name="connsiteY3" fmla="*/ 437323 h 585121"/>
              <a:gd name="connsiteX4" fmla="*/ 1656521 w 2623929"/>
              <a:gd name="connsiteY4" fmla="*/ 516836 h 585121"/>
              <a:gd name="connsiteX5" fmla="*/ 2027582 w 2623929"/>
              <a:gd name="connsiteY5" fmla="*/ 583097 h 585121"/>
              <a:gd name="connsiteX6" fmla="*/ 2319131 w 2623929"/>
              <a:gd name="connsiteY6" fmla="*/ 437323 h 585121"/>
              <a:gd name="connsiteX7" fmla="*/ 2438399 w 2623929"/>
              <a:gd name="connsiteY7" fmla="*/ 278296 h 585121"/>
              <a:gd name="connsiteX8" fmla="*/ 2623929 w 2623929"/>
              <a:gd name="connsiteY8" fmla="*/ 0 h 585121"/>
              <a:gd name="connsiteX0" fmla="*/ 0 w 2623929"/>
              <a:gd name="connsiteY0" fmla="*/ 278297 h 585121"/>
              <a:gd name="connsiteX1" fmla="*/ 344556 w 2623929"/>
              <a:gd name="connsiteY1" fmla="*/ 185531 h 585121"/>
              <a:gd name="connsiteX2" fmla="*/ 768625 w 2623929"/>
              <a:gd name="connsiteY2" fmla="*/ 159027 h 585121"/>
              <a:gd name="connsiteX3" fmla="*/ 1086678 w 2623929"/>
              <a:gd name="connsiteY3" fmla="*/ 437323 h 585121"/>
              <a:gd name="connsiteX4" fmla="*/ 1656521 w 2623929"/>
              <a:gd name="connsiteY4" fmla="*/ 516836 h 585121"/>
              <a:gd name="connsiteX5" fmla="*/ 2027582 w 2623929"/>
              <a:gd name="connsiteY5" fmla="*/ 583097 h 585121"/>
              <a:gd name="connsiteX6" fmla="*/ 2319131 w 2623929"/>
              <a:gd name="connsiteY6" fmla="*/ 437323 h 585121"/>
              <a:gd name="connsiteX7" fmla="*/ 2438399 w 2623929"/>
              <a:gd name="connsiteY7" fmla="*/ 278296 h 585121"/>
              <a:gd name="connsiteX8" fmla="*/ 2623929 w 2623929"/>
              <a:gd name="connsiteY8" fmla="*/ 0 h 585121"/>
              <a:gd name="connsiteX0" fmla="*/ 0 w 2623929"/>
              <a:gd name="connsiteY0" fmla="*/ 278297 h 586174"/>
              <a:gd name="connsiteX1" fmla="*/ 344556 w 2623929"/>
              <a:gd name="connsiteY1" fmla="*/ 185531 h 586174"/>
              <a:gd name="connsiteX2" fmla="*/ 768625 w 2623929"/>
              <a:gd name="connsiteY2" fmla="*/ 159027 h 586174"/>
              <a:gd name="connsiteX3" fmla="*/ 1325217 w 2623929"/>
              <a:gd name="connsiteY3" fmla="*/ 291549 h 586174"/>
              <a:gd name="connsiteX4" fmla="*/ 1656521 w 2623929"/>
              <a:gd name="connsiteY4" fmla="*/ 516836 h 586174"/>
              <a:gd name="connsiteX5" fmla="*/ 2027582 w 2623929"/>
              <a:gd name="connsiteY5" fmla="*/ 583097 h 586174"/>
              <a:gd name="connsiteX6" fmla="*/ 2319131 w 2623929"/>
              <a:gd name="connsiteY6" fmla="*/ 437323 h 586174"/>
              <a:gd name="connsiteX7" fmla="*/ 2438399 w 2623929"/>
              <a:gd name="connsiteY7" fmla="*/ 278296 h 586174"/>
              <a:gd name="connsiteX8" fmla="*/ 2623929 w 2623929"/>
              <a:gd name="connsiteY8" fmla="*/ 0 h 586174"/>
              <a:gd name="connsiteX0" fmla="*/ 0 w 2623929"/>
              <a:gd name="connsiteY0" fmla="*/ 278297 h 586832"/>
              <a:gd name="connsiteX1" fmla="*/ 344556 w 2623929"/>
              <a:gd name="connsiteY1" fmla="*/ 185531 h 586832"/>
              <a:gd name="connsiteX2" fmla="*/ 768625 w 2623929"/>
              <a:gd name="connsiteY2" fmla="*/ 159027 h 586832"/>
              <a:gd name="connsiteX3" fmla="*/ 1325217 w 2623929"/>
              <a:gd name="connsiteY3" fmla="*/ 291549 h 586832"/>
              <a:gd name="connsiteX4" fmla="*/ 1815547 w 2623929"/>
              <a:gd name="connsiteY4" fmla="*/ 278297 h 586832"/>
              <a:gd name="connsiteX5" fmla="*/ 2027582 w 2623929"/>
              <a:gd name="connsiteY5" fmla="*/ 583097 h 586832"/>
              <a:gd name="connsiteX6" fmla="*/ 2319131 w 2623929"/>
              <a:gd name="connsiteY6" fmla="*/ 437323 h 586832"/>
              <a:gd name="connsiteX7" fmla="*/ 2438399 w 2623929"/>
              <a:gd name="connsiteY7" fmla="*/ 278296 h 586832"/>
              <a:gd name="connsiteX8" fmla="*/ 2623929 w 2623929"/>
              <a:gd name="connsiteY8" fmla="*/ 0 h 586832"/>
              <a:gd name="connsiteX0" fmla="*/ 0 w 2623929"/>
              <a:gd name="connsiteY0" fmla="*/ 278297 h 437856"/>
              <a:gd name="connsiteX1" fmla="*/ 344556 w 2623929"/>
              <a:gd name="connsiteY1" fmla="*/ 185531 h 437856"/>
              <a:gd name="connsiteX2" fmla="*/ 768625 w 2623929"/>
              <a:gd name="connsiteY2" fmla="*/ 159027 h 437856"/>
              <a:gd name="connsiteX3" fmla="*/ 1325217 w 2623929"/>
              <a:gd name="connsiteY3" fmla="*/ 291549 h 437856"/>
              <a:gd name="connsiteX4" fmla="*/ 1815547 w 2623929"/>
              <a:gd name="connsiteY4" fmla="*/ 278297 h 437856"/>
              <a:gd name="connsiteX5" fmla="*/ 2120347 w 2623929"/>
              <a:gd name="connsiteY5" fmla="*/ 238540 h 437856"/>
              <a:gd name="connsiteX6" fmla="*/ 2319131 w 2623929"/>
              <a:gd name="connsiteY6" fmla="*/ 437323 h 437856"/>
              <a:gd name="connsiteX7" fmla="*/ 2438399 w 2623929"/>
              <a:gd name="connsiteY7" fmla="*/ 278296 h 437856"/>
              <a:gd name="connsiteX8" fmla="*/ 2623929 w 2623929"/>
              <a:gd name="connsiteY8" fmla="*/ 0 h 437856"/>
              <a:gd name="connsiteX0" fmla="*/ 0 w 2623929"/>
              <a:gd name="connsiteY0" fmla="*/ 278297 h 308938"/>
              <a:gd name="connsiteX1" fmla="*/ 344556 w 2623929"/>
              <a:gd name="connsiteY1" fmla="*/ 185531 h 308938"/>
              <a:gd name="connsiteX2" fmla="*/ 768625 w 2623929"/>
              <a:gd name="connsiteY2" fmla="*/ 159027 h 308938"/>
              <a:gd name="connsiteX3" fmla="*/ 1325217 w 2623929"/>
              <a:gd name="connsiteY3" fmla="*/ 291549 h 308938"/>
              <a:gd name="connsiteX4" fmla="*/ 1815547 w 2623929"/>
              <a:gd name="connsiteY4" fmla="*/ 278297 h 308938"/>
              <a:gd name="connsiteX5" fmla="*/ 2120347 w 2623929"/>
              <a:gd name="connsiteY5" fmla="*/ 238540 h 308938"/>
              <a:gd name="connsiteX6" fmla="*/ 2319131 w 2623929"/>
              <a:gd name="connsiteY6" fmla="*/ 159027 h 308938"/>
              <a:gd name="connsiteX7" fmla="*/ 2438399 w 2623929"/>
              <a:gd name="connsiteY7" fmla="*/ 278296 h 308938"/>
              <a:gd name="connsiteX8" fmla="*/ 2623929 w 2623929"/>
              <a:gd name="connsiteY8" fmla="*/ 0 h 308938"/>
              <a:gd name="connsiteX0" fmla="*/ 0 w 2623929"/>
              <a:gd name="connsiteY0" fmla="*/ 319071 h 344027"/>
              <a:gd name="connsiteX1" fmla="*/ 344556 w 2623929"/>
              <a:gd name="connsiteY1" fmla="*/ 226305 h 344027"/>
              <a:gd name="connsiteX2" fmla="*/ 768625 w 2623929"/>
              <a:gd name="connsiteY2" fmla="*/ 199801 h 344027"/>
              <a:gd name="connsiteX3" fmla="*/ 1325217 w 2623929"/>
              <a:gd name="connsiteY3" fmla="*/ 332323 h 344027"/>
              <a:gd name="connsiteX4" fmla="*/ 1815547 w 2623929"/>
              <a:gd name="connsiteY4" fmla="*/ 319071 h 344027"/>
              <a:gd name="connsiteX5" fmla="*/ 2120347 w 2623929"/>
              <a:gd name="connsiteY5" fmla="*/ 279314 h 344027"/>
              <a:gd name="connsiteX6" fmla="*/ 2319131 w 2623929"/>
              <a:gd name="connsiteY6" fmla="*/ 199801 h 344027"/>
              <a:gd name="connsiteX7" fmla="*/ 2491407 w 2623929"/>
              <a:gd name="connsiteY7" fmla="*/ 27522 h 344027"/>
              <a:gd name="connsiteX8" fmla="*/ 2623929 w 2623929"/>
              <a:gd name="connsiteY8" fmla="*/ 40774 h 344027"/>
              <a:gd name="connsiteX0" fmla="*/ 0 w 2623929"/>
              <a:gd name="connsiteY0" fmla="*/ 319071 h 339941"/>
              <a:gd name="connsiteX1" fmla="*/ 437321 w 2623929"/>
              <a:gd name="connsiteY1" fmla="*/ 160044 h 339941"/>
              <a:gd name="connsiteX2" fmla="*/ 768625 w 2623929"/>
              <a:gd name="connsiteY2" fmla="*/ 199801 h 339941"/>
              <a:gd name="connsiteX3" fmla="*/ 1325217 w 2623929"/>
              <a:gd name="connsiteY3" fmla="*/ 332323 h 339941"/>
              <a:gd name="connsiteX4" fmla="*/ 1815547 w 2623929"/>
              <a:gd name="connsiteY4" fmla="*/ 319071 h 339941"/>
              <a:gd name="connsiteX5" fmla="*/ 2120347 w 2623929"/>
              <a:gd name="connsiteY5" fmla="*/ 279314 h 339941"/>
              <a:gd name="connsiteX6" fmla="*/ 2319131 w 2623929"/>
              <a:gd name="connsiteY6" fmla="*/ 199801 h 339941"/>
              <a:gd name="connsiteX7" fmla="*/ 2491407 w 2623929"/>
              <a:gd name="connsiteY7" fmla="*/ 27522 h 339941"/>
              <a:gd name="connsiteX8" fmla="*/ 2623929 w 2623929"/>
              <a:gd name="connsiteY8" fmla="*/ 40774 h 339941"/>
              <a:gd name="connsiteX0" fmla="*/ 0 w 2637181"/>
              <a:gd name="connsiteY0" fmla="*/ 0 h 670227"/>
              <a:gd name="connsiteX1" fmla="*/ 450573 w 2637181"/>
              <a:gd name="connsiteY1" fmla="*/ 490330 h 670227"/>
              <a:gd name="connsiteX2" fmla="*/ 781877 w 2637181"/>
              <a:gd name="connsiteY2" fmla="*/ 530087 h 670227"/>
              <a:gd name="connsiteX3" fmla="*/ 1338469 w 2637181"/>
              <a:gd name="connsiteY3" fmla="*/ 662609 h 670227"/>
              <a:gd name="connsiteX4" fmla="*/ 1828799 w 2637181"/>
              <a:gd name="connsiteY4" fmla="*/ 649357 h 670227"/>
              <a:gd name="connsiteX5" fmla="*/ 2133599 w 2637181"/>
              <a:gd name="connsiteY5" fmla="*/ 609600 h 670227"/>
              <a:gd name="connsiteX6" fmla="*/ 2332383 w 2637181"/>
              <a:gd name="connsiteY6" fmla="*/ 530087 h 670227"/>
              <a:gd name="connsiteX7" fmla="*/ 2504659 w 2637181"/>
              <a:gd name="connsiteY7" fmla="*/ 357808 h 670227"/>
              <a:gd name="connsiteX8" fmla="*/ 2637181 w 2637181"/>
              <a:gd name="connsiteY8" fmla="*/ 371060 h 670227"/>
              <a:gd name="connsiteX0" fmla="*/ 0 w 2637181"/>
              <a:gd name="connsiteY0" fmla="*/ 0 h 670227"/>
              <a:gd name="connsiteX1" fmla="*/ 450573 w 2637181"/>
              <a:gd name="connsiteY1" fmla="*/ 490330 h 670227"/>
              <a:gd name="connsiteX2" fmla="*/ 781877 w 2637181"/>
              <a:gd name="connsiteY2" fmla="*/ 530087 h 670227"/>
              <a:gd name="connsiteX3" fmla="*/ 1338469 w 2637181"/>
              <a:gd name="connsiteY3" fmla="*/ 662609 h 670227"/>
              <a:gd name="connsiteX4" fmla="*/ 1828799 w 2637181"/>
              <a:gd name="connsiteY4" fmla="*/ 649357 h 670227"/>
              <a:gd name="connsiteX5" fmla="*/ 2133599 w 2637181"/>
              <a:gd name="connsiteY5" fmla="*/ 609600 h 670227"/>
              <a:gd name="connsiteX6" fmla="*/ 2332383 w 2637181"/>
              <a:gd name="connsiteY6" fmla="*/ 530087 h 670227"/>
              <a:gd name="connsiteX7" fmla="*/ 2358885 w 2637181"/>
              <a:gd name="connsiteY7" fmla="*/ 609599 h 670227"/>
              <a:gd name="connsiteX8" fmla="*/ 2637181 w 2637181"/>
              <a:gd name="connsiteY8" fmla="*/ 371060 h 670227"/>
              <a:gd name="connsiteX0" fmla="*/ 0 w 2637181"/>
              <a:gd name="connsiteY0" fmla="*/ 0 h 692426"/>
              <a:gd name="connsiteX1" fmla="*/ 450573 w 2637181"/>
              <a:gd name="connsiteY1" fmla="*/ 490330 h 692426"/>
              <a:gd name="connsiteX2" fmla="*/ 781877 w 2637181"/>
              <a:gd name="connsiteY2" fmla="*/ 530087 h 692426"/>
              <a:gd name="connsiteX3" fmla="*/ 1338469 w 2637181"/>
              <a:gd name="connsiteY3" fmla="*/ 662609 h 692426"/>
              <a:gd name="connsiteX4" fmla="*/ 1643268 w 2637181"/>
              <a:gd name="connsiteY4" fmla="*/ 689114 h 692426"/>
              <a:gd name="connsiteX5" fmla="*/ 2133599 w 2637181"/>
              <a:gd name="connsiteY5" fmla="*/ 609600 h 692426"/>
              <a:gd name="connsiteX6" fmla="*/ 2332383 w 2637181"/>
              <a:gd name="connsiteY6" fmla="*/ 530087 h 692426"/>
              <a:gd name="connsiteX7" fmla="*/ 2358885 w 2637181"/>
              <a:gd name="connsiteY7" fmla="*/ 609599 h 692426"/>
              <a:gd name="connsiteX8" fmla="*/ 2637181 w 2637181"/>
              <a:gd name="connsiteY8" fmla="*/ 371060 h 692426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332383 w 2637181"/>
              <a:gd name="connsiteY6" fmla="*/ 530087 h 689761"/>
              <a:gd name="connsiteX7" fmla="*/ 2358885 w 2637181"/>
              <a:gd name="connsiteY7" fmla="*/ 609599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332383 w 2637181"/>
              <a:gd name="connsiteY6" fmla="*/ 530087 h 689761"/>
              <a:gd name="connsiteX7" fmla="*/ 2213111 w 2637181"/>
              <a:gd name="connsiteY7" fmla="*/ 622851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332383 w 2637181"/>
              <a:gd name="connsiteY6" fmla="*/ 530087 h 689761"/>
              <a:gd name="connsiteX7" fmla="*/ 2425146 w 2637181"/>
              <a:gd name="connsiteY7" fmla="*/ 318051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173357 w 2637181"/>
              <a:gd name="connsiteY6" fmla="*/ 569843 h 689761"/>
              <a:gd name="connsiteX7" fmla="*/ 2425146 w 2637181"/>
              <a:gd name="connsiteY7" fmla="*/ 318051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173357 w 2637181"/>
              <a:gd name="connsiteY6" fmla="*/ 569843 h 689761"/>
              <a:gd name="connsiteX7" fmla="*/ 2438398 w 2637181"/>
              <a:gd name="connsiteY7" fmla="*/ 503581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173357 w 2637181"/>
              <a:gd name="connsiteY6" fmla="*/ 569843 h 689761"/>
              <a:gd name="connsiteX7" fmla="*/ 2438398 w 2637181"/>
              <a:gd name="connsiteY7" fmla="*/ 503581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173357 w 2637181"/>
              <a:gd name="connsiteY6" fmla="*/ 569843 h 689761"/>
              <a:gd name="connsiteX7" fmla="*/ 2345633 w 2637181"/>
              <a:gd name="connsiteY7" fmla="*/ 516833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173357 w 2637181"/>
              <a:gd name="connsiteY6" fmla="*/ 569843 h 689761"/>
              <a:gd name="connsiteX7" fmla="*/ 2345633 w 2637181"/>
              <a:gd name="connsiteY7" fmla="*/ 516833 h 689761"/>
              <a:gd name="connsiteX8" fmla="*/ 2637181 w 2637181"/>
              <a:gd name="connsiteY8" fmla="*/ 371060 h 689761"/>
              <a:gd name="connsiteX0" fmla="*/ 0 w 2637181"/>
              <a:gd name="connsiteY0" fmla="*/ 0 h 689761"/>
              <a:gd name="connsiteX1" fmla="*/ 450573 w 2637181"/>
              <a:gd name="connsiteY1" fmla="*/ 490330 h 689761"/>
              <a:gd name="connsiteX2" fmla="*/ 781877 w 2637181"/>
              <a:gd name="connsiteY2" fmla="*/ 530087 h 689761"/>
              <a:gd name="connsiteX3" fmla="*/ 1338469 w 2637181"/>
              <a:gd name="connsiteY3" fmla="*/ 662609 h 689761"/>
              <a:gd name="connsiteX4" fmla="*/ 1643268 w 2637181"/>
              <a:gd name="connsiteY4" fmla="*/ 689114 h 689761"/>
              <a:gd name="connsiteX5" fmla="*/ 1961321 w 2637181"/>
              <a:gd name="connsiteY5" fmla="*/ 649357 h 689761"/>
              <a:gd name="connsiteX6" fmla="*/ 2173357 w 2637181"/>
              <a:gd name="connsiteY6" fmla="*/ 569843 h 689761"/>
              <a:gd name="connsiteX7" fmla="*/ 2345633 w 2637181"/>
              <a:gd name="connsiteY7" fmla="*/ 516833 h 689761"/>
              <a:gd name="connsiteX8" fmla="*/ 2637181 w 2637181"/>
              <a:gd name="connsiteY8" fmla="*/ 371060 h 68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181" h="689761">
                <a:moveTo>
                  <a:pt x="0" y="0"/>
                </a:moveTo>
                <a:cubicBezTo>
                  <a:pt x="56322" y="85034"/>
                  <a:pt x="320260" y="401982"/>
                  <a:pt x="450573" y="490330"/>
                </a:cubicBezTo>
                <a:cubicBezTo>
                  <a:pt x="580886" y="578678"/>
                  <a:pt x="633894" y="501374"/>
                  <a:pt x="781877" y="530087"/>
                </a:cubicBezTo>
                <a:cubicBezTo>
                  <a:pt x="929860" y="558800"/>
                  <a:pt x="1194904" y="636105"/>
                  <a:pt x="1338469" y="662609"/>
                </a:cubicBezTo>
                <a:cubicBezTo>
                  <a:pt x="1482034" y="689113"/>
                  <a:pt x="1539459" y="691323"/>
                  <a:pt x="1643268" y="689114"/>
                </a:cubicBezTo>
                <a:cubicBezTo>
                  <a:pt x="1747077" y="686905"/>
                  <a:pt x="1872973" y="669236"/>
                  <a:pt x="1961321" y="649357"/>
                </a:cubicBezTo>
                <a:cubicBezTo>
                  <a:pt x="2049669" y="629479"/>
                  <a:pt x="2109305" y="591930"/>
                  <a:pt x="2173357" y="569843"/>
                </a:cubicBezTo>
                <a:cubicBezTo>
                  <a:pt x="2237409" y="547756"/>
                  <a:pt x="2263912" y="521250"/>
                  <a:pt x="2345633" y="516833"/>
                </a:cubicBezTo>
                <a:cubicBezTo>
                  <a:pt x="2493616" y="432903"/>
                  <a:pt x="2479259" y="514626"/>
                  <a:pt x="2637181" y="371060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602651-CA6C-1553-9625-2268EF05C7BC}"/>
              </a:ext>
            </a:extLst>
          </p:cNvPr>
          <p:cNvCxnSpPr>
            <a:cxnSpLocks/>
          </p:cNvCxnSpPr>
          <p:nvPr/>
        </p:nvCxnSpPr>
        <p:spPr>
          <a:xfrm>
            <a:off x="3524545" y="5993446"/>
            <a:ext cx="798204" cy="139626"/>
          </a:xfrm>
          <a:prstGeom prst="straightConnector1">
            <a:avLst/>
          </a:prstGeom>
          <a:ln w="4445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ross 22">
            <a:extLst>
              <a:ext uri="{FF2B5EF4-FFF2-40B4-BE49-F238E27FC236}">
                <a16:creationId xmlns:a16="http://schemas.microsoft.com/office/drawing/2014/main" id="{3D4B0579-3FFE-0794-BA39-3DB3FD2F1088}"/>
              </a:ext>
            </a:extLst>
          </p:cNvPr>
          <p:cNvSpPr/>
          <p:nvPr/>
        </p:nvSpPr>
        <p:spPr>
          <a:xfrm rot="2591897">
            <a:off x="3662336" y="5824293"/>
            <a:ext cx="457200" cy="457200"/>
          </a:xfrm>
          <a:prstGeom prst="plus">
            <a:avLst>
              <a:gd name="adj" fmla="val 4529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8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/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3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782567-D42E-FAD0-614E-16F54F11BCC3}"/>
              </a:ext>
            </a:extLst>
          </p:cNvPr>
          <p:cNvSpPr/>
          <p:nvPr/>
        </p:nvSpPr>
        <p:spPr>
          <a:xfrm>
            <a:off x="1854506" y="4827816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3D157D-709F-3F78-1E2A-C2D41D9E71FD}"/>
              </a:ext>
            </a:extLst>
          </p:cNvPr>
          <p:cNvSpPr/>
          <p:nvPr/>
        </p:nvSpPr>
        <p:spPr>
          <a:xfrm flipH="1">
            <a:off x="4113063" y="4811251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6CC7D6-C3BB-F6CD-C4FD-F5FE05C5C363}"/>
              </a:ext>
            </a:extLst>
          </p:cNvPr>
          <p:cNvSpPr/>
          <p:nvPr/>
        </p:nvSpPr>
        <p:spPr>
          <a:xfrm>
            <a:off x="1838589" y="4818180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8A0972-F615-4608-E0B5-4A634A5AC69C}"/>
              </a:ext>
            </a:extLst>
          </p:cNvPr>
          <p:cNvSpPr/>
          <p:nvPr/>
        </p:nvSpPr>
        <p:spPr>
          <a:xfrm flipH="1">
            <a:off x="4097146" y="4801615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5A2295-288E-1A9E-6EDF-1A93B7050565}"/>
              </a:ext>
            </a:extLst>
          </p:cNvPr>
          <p:cNvSpPr/>
          <p:nvPr/>
        </p:nvSpPr>
        <p:spPr>
          <a:xfrm>
            <a:off x="2038634" y="57951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58EE7-4198-DEEF-4256-FD22E104C65C}"/>
              </a:ext>
            </a:extLst>
          </p:cNvPr>
          <p:cNvSpPr/>
          <p:nvPr/>
        </p:nvSpPr>
        <p:spPr>
          <a:xfrm>
            <a:off x="5410200" y="57189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525A3-A6ED-50EF-1766-426F3A32773B}"/>
                  </a:ext>
                </a:extLst>
              </p:cNvPr>
              <p:cNvSpPr txBox="1"/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525A3-A6ED-50EF-1766-426F3A32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342EA2-C2A6-BE5D-5129-14B17EA06996}"/>
                  </a:ext>
                </a:extLst>
              </p:cNvPr>
              <p:cNvSpPr txBox="1"/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342EA2-C2A6-BE5D-5129-14B17EA06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86DC-7BEA-A4DD-8D3A-A452A8FF836C}"/>
              </a:ext>
            </a:extLst>
          </p:cNvPr>
          <p:cNvCxnSpPr>
            <a:cxnSpLocks/>
          </p:cNvCxnSpPr>
          <p:nvPr/>
        </p:nvCxnSpPr>
        <p:spPr>
          <a:xfrm flipH="1">
            <a:off x="3159671" y="5285834"/>
            <a:ext cx="1069864" cy="26670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181329-905D-3A20-4CA2-D23F60CCFE70}"/>
              </a:ext>
            </a:extLst>
          </p:cNvPr>
          <p:cNvCxnSpPr>
            <a:cxnSpLocks/>
          </p:cNvCxnSpPr>
          <p:nvPr/>
        </p:nvCxnSpPr>
        <p:spPr>
          <a:xfrm flipH="1" flipV="1">
            <a:off x="3156535" y="5713985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6023B-334F-EF13-2E0F-06F0EA5F7D2A}"/>
              </a:ext>
            </a:extLst>
          </p:cNvPr>
          <p:cNvCxnSpPr>
            <a:cxnSpLocks/>
          </p:cNvCxnSpPr>
          <p:nvPr/>
        </p:nvCxnSpPr>
        <p:spPr>
          <a:xfrm flipH="1" flipV="1">
            <a:off x="3209047" y="6276816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2F72E1-CF65-38BE-4876-A0336BDF120B}"/>
              </a:ext>
            </a:extLst>
          </p:cNvPr>
          <p:cNvCxnSpPr>
            <a:cxnSpLocks/>
          </p:cNvCxnSpPr>
          <p:nvPr/>
        </p:nvCxnSpPr>
        <p:spPr>
          <a:xfrm flipH="1">
            <a:off x="3277222" y="4972684"/>
            <a:ext cx="938741" cy="3497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D7A450A-C0BC-F42E-6004-DA34A599689D}"/>
              </a:ext>
            </a:extLst>
          </p:cNvPr>
          <p:cNvSpPr/>
          <p:nvPr/>
        </p:nvSpPr>
        <p:spPr>
          <a:xfrm>
            <a:off x="4215963" y="520842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0DAFA6-C196-0B07-629B-558C691DF483}"/>
                  </a:ext>
                </a:extLst>
              </p:cNvPr>
              <p:cNvSpPr txBox="1"/>
              <p:nvPr/>
            </p:nvSpPr>
            <p:spPr>
              <a:xfrm>
                <a:off x="4191084" y="4836610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0DAFA6-C196-0B07-629B-558C691D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84" y="4836610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F39D0-3F2C-A795-BE5A-4DD597E0BB2E}"/>
                  </a:ext>
                </a:extLst>
              </p:cNvPr>
              <p:cNvSpPr txBox="1"/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F39D0-3F2C-A795-BE5A-4DD597E0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DB9512-2950-22EC-70E7-08D23ECB3337}"/>
                  </a:ext>
                </a:extLst>
              </p:cNvPr>
              <p:cNvSpPr txBox="1"/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DB9512-2950-22EC-70E7-08D23ECB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B79E1C0-6AC0-5CA5-1979-9DE4E0218038}"/>
              </a:ext>
            </a:extLst>
          </p:cNvPr>
          <p:cNvSpPr/>
          <p:nvPr/>
        </p:nvSpPr>
        <p:spPr>
          <a:xfrm>
            <a:off x="3008733" y="5480342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B3A9B9-68E6-FE8D-2453-C6A11C859DCA}"/>
                  </a:ext>
                </a:extLst>
              </p:cNvPr>
              <p:cNvSpPr txBox="1"/>
              <p:nvPr/>
            </p:nvSpPr>
            <p:spPr>
              <a:xfrm>
                <a:off x="2841196" y="5078499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B3A9B9-68E6-FE8D-2453-C6A11C85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96" y="5078499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9BBBD30-89C8-0B3B-3F4D-DC4A7271B15C}"/>
              </a:ext>
            </a:extLst>
          </p:cNvPr>
          <p:cNvSpPr/>
          <p:nvPr/>
        </p:nvSpPr>
        <p:spPr>
          <a:xfrm>
            <a:off x="2911222" y="5261113"/>
            <a:ext cx="2003731" cy="1463310"/>
          </a:xfrm>
          <a:custGeom>
            <a:avLst/>
            <a:gdLst>
              <a:gd name="connsiteX0" fmla="*/ 150030 w 2003731"/>
              <a:gd name="connsiteY0" fmla="*/ 344557 h 1463310"/>
              <a:gd name="connsiteX1" fmla="*/ 4256 w 2003731"/>
              <a:gd name="connsiteY1" fmla="*/ 596348 h 1463310"/>
              <a:gd name="connsiteX2" fmla="*/ 57265 w 2003731"/>
              <a:gd name="connsiteY2" fmla="*/ 834887 h 1463310"/>
              <a:gd name="connsiteX3" fmla="*/ 242795 w 2003731"/>
              <a:gd name="connsiteY3" fmla="*/ 1219200 h 1463310"/>
              <a:gd name="connsiteX4" fmla="*/ 733126 w 2003731"/>
              <a:gd name="connsiteY4" fmla="*/ 1417983 h 1463310"/>
              <a:gd name="connsiteX5" fmla="*/ 1355978 w 2003731"/>
              <a:gd name="connsiteY5" fmla="*/ 1457739 h 1463310"/>
              <a:gd name="connsiteX6" fmla="*/ 1660778 w 2003731"/>
              <a:gd name="connsiteY6" fmla="*/ 1378226 h 1463310"/>
              <a:gd name="connsiteX7" fmla="*/ 1660778 w 2003731"/>
              <a:gd name="connsiteY7" fmla="*/ 702365 h 1463310"/>
              <a:gd name="connsiteX8" fmla="*/ 1965578 w 2003731"/>
              <a:gd name="connsiteY8" fmla="*/ 516835 h 1463310"/>
              <a:gd name="connsiteX9" fmla="*/ 1939074 w 2003731"/>
              <a:gd name="connsiteY9" fmla="*/ 185530 h 1463310"/>
              <a:gd name="connsiteX10" fmla="*/ 1422239 w 2003731"/>
              <a:gd name="connsiteY10" fmla="*/ 0 h 14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3731" h="1463310">
                <a:moveTo>
                  <a:pt x="150030" y="344557"/>
                </a:moveTo>
                <a:cubicBezTo>
                  <a:pt x="84873" y="429591"/>
                  <a:pt x="19717" y="514626"/>
                  <a:pt x="4256" y="596348"/>
                </a:cubicBezTo>
                <a:cubicBezTo>
                  <a:pt x="-11205" y="678070"/>
                  <a:pt x="17508" y="731078"/>
                  <a:pt x="57265" y="834887"/>
                </a:cubicBezTo>
                <a:cubicBezTo>
                  <a:pt x="97022" y="938696"/>
                  <a:pt x="130152" y="1122017"/>
                  <a:pt x="242795" y="1219200"/>
                </a:cubicBezTo>
                <a:cubicBezTo>
                  <a:pt x="355438" y="1316383"/>
                  <a:pt x="547596" y="1378227"/>
                  <a:pt x="733126" y="1417983"/>
                </a:cubicBezTo>
                <a:cubicBezTo>
                  <a:pt x="918656" y="1457739"/>
                  <a:pt x="1201369" y="1464365"/>
                  <a:pt x="1355978" y="1457739"/>
                </a:cubicBezTo>
                <a:cubicBezTo>
                  <a:pt x="1510587" y="1451113"/>
                  <a:pt x="1609978" y="1504122"/>
                  <a:pt x="1660778" y="1378226"/>
                </a:cubicBezTo>
                <a:cubicBezTo>
                  <a:pt x="1711578" y="1252330"/>
                  <a:pt x="1609978" y="845930"/>
                  <a:pt x="1660778" y="702365"/>
                </a:cubicBezTo>
                <a:cubicBezTo>
                  <a:pt x="1711578" y="558800"/>
                  <a:pt x="1919195" y="602974"/>
                  <a:pt x="1965578" y="516835"/>
                </a:cubicBezTo>
                <a:cubicBezTo>
                  <a:pt x="2011961" y="430696"/>
                  <a:pt x="2029630" y="271669"/>
                  <a:pt x="1939074" y="185530"/>
                </a:cubicBezTo>
                <a:cubicBezTo>
                  <a:pt x="1848518" y="99391"/>
                  <a:pt x="1635378" y="49695"/>
                  <a:pt x="142223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833EF1D-FF5B-A667-BD27-A56E6CA35251}"/>
              </a:ext>
            </a:extLst>
          </p:cNvPr>
          <p:cNvSpPr/>
          <p:nvPr/>
        </p:nvSpPr>
        <p:spPr>
          <a:xfrm rot="2591897">
            <a:off x="3577348" y="6488138"/>
            <a:ext cx="457200" cy="457200"/>
          </a:xfrm>
          <a:prstGeom prst="plus">
            <a:avLst>
              <a:gd name="adj" fmla="val 4529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F00408-895B-DF47-AE66-D5679CE37698}"/>
              </a:ext>
            </a:extLst>
          </p:cNvPr>
          <p:cNvCxnSpPr>
            <a:cxnSpLocks/>
          </p:cNvCxnSpPr>
          <p:nvPr/>
        </p:nvCxnSpPr>
        <p:spPr>
          <a:xfrm>
            <a:off x="3499853" y="6615973"/>
            <a:ext cx="798204" cy="139626"/>
          </a:xfrm>
          <a:prstGeom prst="straightConnector1">
            <a:avLst/>
          </a:prstGeom>
          <a:ln w="4445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/>
      <p:bldP spid="21" grpId="0" animBg="1"/>
      <p:bldP spid="22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3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782567-D42E-FAD0-614E-16F54F11BCC3}"/>
              </a:ext>
            </a:extLst>
          </p:cNvPr>
          <p:cNvSpPr/>
          <p:nvPr/>
        </p:nvSpPr>
        <p:spPr>
          <a:xfrm>
            <a:off x="1854506" y="4827816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3D157D-709F-3F78-1E2A-C2D41D9E71FD}"/>
              </a:ext>
            </a:extLst>
          </p:cNvPr>
          <p:cNvSpPr/>
          <p:nvPr/>
        </p:nvSpPr>
        <p:spPr>
          <a:xfrm flipH="1">
            <a:off x="4113063" y="4811251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26CC7D6-C3BB-F6CD-C4FD-F5FE05C5C363}"/>
              </a:ext>
            </a:extLst>
          </p:cNvPr>
          <p:cNvSpPr/>
          <p:nvPr/>
        </p:nvSpPr>
        <p:spPr>
          <a:xfrm>
            <a:off x="1838589" y="4818180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8A0972-F615-4608-E0B5-4A634A5AC69C}"/>
              </a:ext>
            </a:extLst>
          </p:cNvPr>
          <p:cNvSpPr/>
          <p:nvPr/>
        </p:nvSpPr>
        <p:spPr>
          <a:xfrm flipH="1">
            <a:off x="4097146" y="4801615"/>
            <a:ext cx="1754337" cy="1953984"/>
          </a:xfrm>
          <a:custGeom>
            <a:avLst/>
            <a:gdLst>
              <a:gd name="connsiteX0" fmla="*/ 1739498 w 1754337"/>
              <a:gd name="connsiteY0" fmla="*/ 177890 h 1953984"/>
              <a:gd name="connsiteX1" fmla="*/ 1514211 w 1754337"/>
              <a:gd name="connsiteY1" fmla="*/ 71872 h 1953984"/>
              <a:gd name="connsiteX2" fmla="*/ 520298 w 1754337"/>
              <a:gd name="connsiteY2" fmla="*/ 389924 h 1953984"/>
              <a:gd name="connsiteX3" fmla="*/ 3463 w 1754337"/>
              <a:gd name="connsiteY3" fmla="*/ 986272 h 1953984"/>
              <a:gd name="connsiteX4" fmla="*/ 321515 w 1754337"/>
              <a:gd name="connsiteY4" fmla="*/ 1516359 h 1953984"/>
              <a:gd name="connsiteX5" fmla="*/ 838350 w 1754337"/>
              <a:gd name="connsiteY5" fmla="*/ 1754898 h 1953984"/>
              <a:gd name="connsiteX6" fmla="*/ 1633481 w 1754337"/>
              <a:gd name="connsiteY6" fmla="*/ 1847663 h 1953984"/>
              <a:gd name="connsiteX7" fmla="*/ 1739498 w 1754337"/>
              <a:gd name="connsiteY7" fmla="*/ 177890 h 195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337" h="1953984">
                <a:moveTo>
                  <a:pt x="1739498" y="177890"/>
                </a:moveTo>
                <a:cubicBezTo>
                  <a:pt x="1719620" y="-118075"/>
                  <a:pt x="1717411" y="36533"/>
                  <a:pt x="1514211" y="71872"/>
                </a:cubicBezTo>
                <a:cubicBezTo>
                  <a:pt x="1311011" y="107211"/>
                  <a:pt x="772089" y="237524"/>
                  <a:pt x="520298" y="389924"/>
                </a:cubicBezTo>
                <a:cubicBezTo>
                  <a:pt x="268507" y="542324"/>
                  <a:pt x="36594" y="798533"/>
                  <a:pt x="3463" y="986272"/>
                </a:cubicBezTo>
                <a:cubicBezTo>
                  <a:pt x="-29668" y="1174011"/>
                  <a:pt x="182367" y="1388255"/>
                  <a:pt x="321515" y="1516359"/>
                </a:cubicBezTo>
                <a:cubicBezTo>
                  <a:pt x="460663" y="1644463"/>
                  <a:pt x="619689" y="1699681"/>
                  <a:pt x="838350" y="1754898"/>
                </a:cubicBezTo>
                <a:cubicBezTo>
                  <a:pt x="1057011" y="1810115"/>
                  <a:pt x="1483290" y="2110497"/>
                  <a:pt x="1633481" y="1847663"/>
                </a:cubicBezTo>
                <a:cubicBezTo>
                  <a:pt x="1783672" y="1584829"/>
                  <a:pt x="1759376" y="473855"/>
                  <a:pt x="1739498" y="17789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5A2295-288E-1A9E-6EDF-1A93B7050565}"/>
              </a:ext>
            </a:extLst>
          </p:cNvPr>
          <p:cNvSpPr/>
          <p:nvPr/>
        </p:nvSpPr>
        <p:spPr>
          <a:xfrm>
            <a:off x="2038634" y="57951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258EE7-4198-DEEF-4256-FD22E104C65C}"/>
              </a:ext>
            </a:extLst>
          </p:cNvPr>
          <p:cNvSpPr/>
          <p:nvPr/>
        </p:nvSpPr>
        <p:spPr>
          <a:xfrm>
            <a:off x="5410200" y="571897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525A3-A6ED-50EF-1766-426F3A32773B}"/>
                  </a:ext>
                </a:extLst>
              </p:cNvPr>
              <p:cNvSpPr txBox="1"/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6525A3-A6ED-50EF-1766-426F3A32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92" y="5840736"/>
                <a:ext cx="40748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342EA2-C2A6-BE5D-5129-14B17EA06996}"/>
                  </a:ext>
                </a:extLst>
              </p:cNvPr>
              <p:cNvSpPr txBox="1"/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342EA2-C2A6-BE5D-5129-14B17EA06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58" y="5847060"/>
                <a:ext cx="38343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86DC-7BEA-A4DD-8D3A-A452A8FF836C}"/>
              </a:ext>
            </a:extLst>
          </p:cNvPr>
          <p:cNvCxnSpPr>
            <a:cxnSpLocks/>
          </p:cNvCxnSpPr>
          <p:nvPr/>
        </p:nvCxnSpPr>
        <p:spPr>
          <a:xfrm flipH="1">
            <a:off x="3159671" y="5285834"/>
            <a:ext cx="1069864" cy="26670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181329-905D-3A20-4CA2-D23F60CCFE70}"/>
              </a:ext>
            </a:extLst>
          </p:cNvPr>
          <p:cNvCxnSpPr>
            <a:cxnSpLocks/>
          </p:cNvCxnSpPr>
          <p:nvPr/>
        </p:nvCxnSpPr>
        <p:spPr>
          <a:xfrm flipH="1" flipV="1">
            <a:off x="3156535" y="5713985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6023B-334F-EF13-2E0F-06F0EA5F7D2A}"/>
              </a:ext>
            </a:extLst>
          </p:cNvPr>
          <p:cNvCxnSpPr>
            <a:cxnSpLocks/>
          </p:cNvCxnSpPr>
          <p:nvPr/>
        </p:nvCxnSpPr>
        <p:spPr>
          <a:xfrm flipH="1" flipV="1">
            <a:off x="3209047" y="6276816"/>
            <a:ext cx="1135628" cy="233587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2F72E1-CF65-38BE-4876-A0336BDF120B}"/>
              </a:ext>
            </a:extLst>
          </p:cNvPr>
          <p:cNvCxnSpPr>
            <a:cxnSpLocks/>
          </p:cNvCxnSpPr>
          <p:nvPr/>
        </p:nvCxnSpPr>
        <p:spPr>
          <a:xfrm flipH="1">
            <a:off x="3277222" y="4972684"/>
            <a:ext cx="938741" cy="3497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D7A450A-C0BC-F42E-6004-DA34A599689D}"/>
              </a:ext>
            </a:extLst>
          </p:cNvPr>
          <p:cNvSpPr/>
          <p:nvPr/>
        </p:nvSpPr>
        <p:spPr>
          <a:xfrm>
            <a:off x="4215963" y="5208421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0DAFA6-C196-0B07-629B-558C691DF483}"/>
                  </a:ext>
                </a:extLst>
              </p:cNvPr>
              <p:cNvSpPr txBox="1"/>
              <p:nvPr/>
            </p:nvSpPr>
            <p:spPr>
              <a:xfrm>
                <a:off x="4191084" y="4836610"/>
                <a:ext cx="452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0DAFA6-C196-0B07-629B-558C691D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84" y="4836610"/>
                <a:ext cx="452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F39D0-3F2C-A795-BE5A-4DD597E0BB2E}"/>
                  </a:ext>
                </a:extLst>
              </p:cNvPr>
              <p:cNvSpPr txBox="1"/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F39D0-3F2C-A795-BE5A-4DD597E0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57" y="4616949"/>
                <a:ext cx="3898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DB9512-2950-22EC-70E7-08D23ECB3337}"/>
                  </a:ext>
                </a:extLst>
              </p:cNvPr>
              <p:cNvSpPr txBox="1"/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DB9512-2950-22EC-70E7-08D23ECB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75" y="4603352"/>
                <a:ext cx="389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2B79E1C0-6AC0-5CA5-1979-9DE4E0218038}"/>
              </a:ext>
            </a:extLst>
          </p:cNvPr>
          <p:cNvSpPr/>
          <p:nvPr/>
        </p:nvSpPr>
        <p:spPr>
          <a:xfrm>
            <a:off x="3008733" y="5480342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B3A9B9-68E6-FE8D-2453-C6A11C859DCA}"/>
                  </a:ext>
                </a:extLst>
              </p:cNvPr>
              <p:cNvSpPr txBox="1"/>
              <p:nvPr/>
            </p:nvSpPr>
            <p:spPr>
              <a:xfrm>
                <a:off x="2841196" y="5078499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B3A9B9-68E6-FE8D-2453-C6A11C85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96" y="5078499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9BBBD30-89C8-0B3B-3F4D-DC4A7271B15C}"/>
              </a:ext>
            </a:extLst>
          </p:cNvPr>
          <p:cNvSpPr/>
          <p:nvPr/>
        </p:nvSpPr>
        <p:spPr>
          <a:xfrm>
            <a:off x="2911222" y="5261113"/>
            <a:ext cx="2003731" cy="1463310"/>
          </a:xfrm>
          <a:custGeom>
            <a:avLst/>
            <a:gdLst>
              <a:gd name="connsiteX0" fmla="*/ 150030 w 2003731"/>
              <a:gd name="connsiteY0" fmla="*/ 344557 h 1463310"/>
              <a:gd name="connsiteX1" fmla="*/ 4256 w 2003731"/>
              <a:gd name="connsiteY1" fmla="*/ 596348 h 1463310"/>
              <a:gd name="connsiteX2" fmla="*/ 57265 w 2003731"/>
              <a:gd name="connsiteY2" fmla="*/ 834887 h 1463310"/>
              <a:gd name="connsiteX3" fmla="*/ 242795 w 2003731"/>
              <a:gd name="connsiteY3" fmla="*/ 1219200 h 1463310"/>
              <a:gd name="connsiteX4" fmla="*/ 733126 w 2003731"/>
              <a:gd name="connsiteY4" fmla="*/ 1417983 h 1463310"/>
              <a:gd name="connsiteX5" fmla="*/ 1355978 w 2003731"/>
              <a:gd name="connsiteY5" fmla="*/ 1457739 h 1463310"/>
              <a:gd name="connsiteX6" fmla="*/ 1660778 w 2003731"/>
              <a:gd name="connsiteY6" fmla="*/ 1378226 h 1463310"/>
              <a:gd name="connsiteX7" fmla="*/ 1660778 w 2003731"/>
              <a:gd name="connsiteY7" fmla="*/ 702365 h 1463310"/>
              <a:gd name="connsiteX8" fmla="*/ 1965578 w 2003731"/>
              <a:gd name="connsiteY8" fmla="*/ 516835 h 1463310"/>
              <a:gd name="connsiteX9" fmla="*/ 1939074 w 2003731"/>
              <a:gd name="connsiteY9" fmla="*/ 185530 h 1463310"/>
              <a:gd name="connsiteX10" fmla="*/ 1422239 w 2003731"/>
              <a:gd name="connsiteY10" fmla="*/ 0 h 146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3731" h="1463310">
                <a:moveTo>
                  <a:pt x="150030" y="344557"/>
                </a:moveTo>
                <a:cubicBezTo>
                  <a:pt x="84873" y="429591"/>
                  <a:pt x="19717" y="514626"/>
                  <a:pt x="4256" y="596348"/>
                </a:cubicBezTo>
                <a:cubicBezTo>
                  <a:pt x="-11205" y="678070"/>
                  <a:pt x="17508" y="731078"/>
                  <a:pt x="57265" y="834887"/>
                </a:cubicBezTo>
                <a:cubicBezTo>
                  <a:pt x="97022" y="938696"/>
                  <a:pt x="130152" y="1122017"/>
                  <a:pt x="242795" y="1219200"/>
                </a:cubicBezTo>
                <a:cubicBezTo>
                  <a:pt x="355438" y="1316383"/>
                  <a:pt x="547596" y="1378227"/>
                  <a:pt x="733126" y="1417983"/>
                </a:cubicBezTo>
                <a:cubicBezTo>
                  <a:pt x="918656" y="1457739"/>
                  <a:pt x="1201369" y="1464365"/>
                  <a:pt x="1355978" y="1457739"/>
                </a:cubicBezTo>
                <a:cubicBezTo>
                  <a:pt x="1510587" y="1451113"/>
                  <a:pt x="1609978" y="1504122"/>
                  <a:pt x="1660778" y="1378226"/>
                </a:cubicBezTo>
                <a:cubicBezTo>
                  <a:pt x="1711578" y="1252330"/>
                  <a:pt x="1609978" y="845930"/>
                  <a:pt x="1660778" y="702365"/>
                </a:cubicBezTo>
                <a:cubicBezTo>
                  <a:pt x="1711578" y="558800"/>
                  <a:pt x="1919195" y="602974"/>
                  <a:pt x="1965578" y="516835"/>
                </a:cubicBezTo>
                <a:cubicBezTo>
                  <a:pt x="2011961" y="430696"/>
                  <a:pt x="2029630" y="271669"/>
                  <a:pt x="1939074" y="185530"/>
                </a:cubicBezTo>
                <a:cubicBezTo>
                  <a:pt x="1848518" y="99391"/>
                  <a:pt x="1635378" y="49695"/>
                  <a:pt x="142223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833EF1D-FF5B-A667-BD27-A56E6CA35251}"/>
              </a:ext>
            </a:extLst>
          </p:cNvPr>
          <p:cNvSpPr/>
          <p:nvPr/>
        </p:nvSpPr>
        <p:spPr>
          <a:xfrm rot="2591897">
            <a:off x="3577348" y="6488138"/>
            <a:ext cx="457200" cy="457200"/>
          </a:xfrm>
          <a:prstGeom prst="plus">
            <a:avLst>
              <a:gd name="adj" fmla="val 4529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D7DD51-EED8-A231-452D-08CE073854EA}"/>
                  </a:ext>
                </a:extLst>
              </p:cNvPr>
              <p:cNvSpPr txBox="1"/>
              <p:nvPr/>
            </p:nvSpPr>
            <p:spPr>
              <a:xfrm>
                <a:off x="1785694" y="3107735"/>
                <a:ext cx="9300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D7DD51-EED8-A231-452D-08CE07385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694" y="3107735"/>
                <a:ext cx="9300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CDB9D7-38E2-9248-A02B-804FEC4A8158}"/>
              </a:ext>
            </a:extLst>
          </p:cNvPr>
          <p:cNvCxnSpPr>
            <a:cxnSpLocks/>
          </p:cNvCxnSpPr>
          <p:nvPr/>
        </p:nvCxnSpPr>
        <p:spPr>
          <a:xfrm>
            <a:off x="3499853" y="6615973"/>
            <a:ext cx="798204" cy="139626"/>
          </a:xfrm>
          <a:prstGeom prst="straightConnector1">
            <a:avLst/>
          </a:prstGeom>
          <a:ln w="44450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 compact data structure that stores all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Report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containing a given edge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A DAG structure.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How to answer a query</a:t>
                </a:r>
                <a:r>
                  <a:rPr lang="en-US" sz="2000" dirty="0"/>
                  <a:t>: 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use topological ordering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21275"/>
              </a:xfrm>
              <a:blipFill>
                <a:blip r:embed="rId3"/>
                <a:stretch>
                  <a:fillRect l="-731" t="-743" b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15048</TotalTime>
  <Words>1491</Words>
  <Application>Microsoft Macintosh PowerPoint</Application>
  <PresentationFormat>On-screen Show (4:3)</PresentationFormat>
  <Paragraphs>450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Aharoni</vt:lpstr>
      <vt:lpstr>Arial</vt:lpstr>
      <vt:lpstr>Bauhaus 93</vt:lpstr>
      <vt:lpstr>Calibri</vt:lpstr>
      <vt:lpstr>Cambria Math</vt:lpstr>
      <vt:lpstr>Open Sans</vt:lpstr>
      <vt:lpstr>Office Theme</vt:lpstr>
      <vt:lpstr>Design and Analysis of Algorithms </vt:lpstr>
      <vt:lpstr>Minimum (s,t)-cuts</vt:lpstr>
      <vt:lpstr>Minimum (s,t)-cuts</vt:lpstr>
      <vt:lpstr>Minimum (s,t)-cuts</vt:lpstr>
      <vt:lpstr>Minimum (s,t)-cuts</vt:lpstr>
      <vt:lpstr>Minimum (s,t)-cuts</vt:lpstr>
      <vt:lpstr>Minimum (s,t)-cuts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Stable Marriage Problem </vt:lpstr>
      <vt:lpstr>GaleShapley(M, W) </vt:lpstr>
      <vt:lpstr>GaleShapley(M, W) (Proof of stability)</vt:lpstr>
      <vt:lpstr>GaleShapley(M, W) </vt:lpstr>
      <vt:lpstr>Gale Shapley Algorithm </vt:lpstr>
      <vt:lpstr>Gale Shapley Algorithm </vt:lpstr>
      <vt:lpstr>Gale Shapley Algorithm </vt:lpstr>
      <vt:lpstr>Gale Shapley Algorithm </vt:lpstr>
      <vt:lpstr>Gale Shapley Algorithm </vt:lpstr>
      <vt:lpstr>PowerPoint Presentation</vt:lpstr>
      <vt:lpstr>3 Algorithms</vt:lpstr>
      <vt:lpstr>Merits of Deferred Acceptance Algorithm</vt:lpstr>
      <vt:lpstr>Business rules of admissions</vt:lpstr>
      <vt:lpstr>Impact of Joint Seat Allocation</vt:lpstr>
      <vt:lpstr>Impact of Joint Seat Allocation</vt:lpstr>
      <vt:lpstr>Impact of Joint Seat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1452</cp:revision>
  <dcterms:created xsi:type="dcterms:W3CDTF">2011-12-03T04:13:03Z</dcterms:created>
  <dcterms:modified xsi:type="dcterms:W3CDTF">2022-11-04T07:34:59Z</dcterms:modified>
</cp:coreProperties>
</file>