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60" r:id="rId2"/>
    <p:sldId id="541" r:id="rId3"/>
    <p:sldId id="490" r:id="rId4"/>
    <p:sldId id="492" r:id="rId5"/>
    <p:sldId id="534" r:id="rId6"/>
    <p:sldId id="497" r:id="rId7"/>
    <p:sldId id="542" r:id="rId8"/>
    <p:sldId id="564" r:id="rId9"/>
    <p:sldId id="499" r:id="rId10"/>
    <p:sldId id="544" r:id="rId11"/>
    <p:sldId id="545" r:id="rId12"/>
    <p:sldId id="547" r:id="rId13"/>
    <p:sldId id="548" r:id="rId14"/>
    <p:sldId id="493" r:id="rId15"/>
    <p:sldId id="504" r:id="rId16"/>
    <p:sldId id="506" r:id="rId17"/>
    <p:sldId id="512" r:id="rId18"/>
    <p:sldId id="498" r:id="rId19"/>
    <p:sldId id="508" r:id="rId20"/>
    <p:sldId id="510" r:id="rId21"/>
    <p:sldId id="488" r:id="rId22"/>
    <p:sldId id="505" r:id="rId23"/>
    <p:sldId id="494" r:id="rId24"/>
    <p:sldId id="516" r:id="rId25"/>
    <p:sldId id="513" r:id="rId26"/>
    <p:sldId id="520" r:id="rId27"/>
    <p:sldId id="539" r:id="rId28"/>
    <p:sldId id="524" r:id="rId29"/>
    <p:sldId id="554" r:id="rId30"/>
    <p:sldId id="570" r:id="rId31"/>
    <p:sldId id="55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732" autoAdjust="0"/>
  </p:normalViewPr>
  <p:slideViewPr>
    <p:cSldViewPr>
      <p:cViewPr varScale="1">
        <p:scale>
          <a:sx n="72" d="100"/>
          <a:sy n="72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36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1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634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2463798" y="35915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1066800" y="4932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36576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3581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9144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599" y="2981960"/>
            <a:ext cx="2133601" cy="2352040"/>
            <a:chOff x="1371599" y="2981960"/>
            <a:chExt cx="2133601" cy="2352040"/>
          </a:xfrm>
        </p:grpSpPr>
        <p:sp>
          <p:nvSpPr>
            <p:cNvPr id="8" name="Oval 7"/>
            <p:cNvSpPr/>
            <p:nvPr/>
          </p:nvSpPr>
          <p:spPr>
            <a:xfrm rot="5400000">
              <a:off x="13715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2402838" y="2981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16764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3528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2555238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2479038" y="5181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29260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1828800" y="37388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1981200" y="480568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5"/>
            <a:endCxn id="15" idx="2"/>
          </p:cNvCxnSpPr>
          <p:nvPr/>
        </p:nvCxnSpPr>
        <p:spPr>
          <a:xfrm flipH="1">
            <a:off x="2631438" y="3493042"/>
            <a:ext cx="743680" cy="784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03347" y="331333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49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666 0.0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53000" y="2981960"/>
            <a:ext cx="2895600" cy="2352040"/>
            <a:chOff x="3124200" y="2900680"/>
            <a:chExt cx="2895600" cy="2352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2900680"/>
              <a:ext cx="2895600" cy="2352040"/>
              <a:chOff x="838200" y="2895600"/>
              <a:chExt cx="2895600" cy="235204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1295399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326638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1600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32766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5400000">
                <a:off x="2387598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5400000">
                <a:off x="990600" y="484632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3581400" y="50190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2479038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2402838" y="50952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5400000">
                <a:off x="3505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5400000">
                <a:off x="8382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2849880" y="46634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5400000">
              <a:off x="40386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1910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</p:spTree>
    <p:extLst>
      <p:ext uri="{BB962C8B-B14F-4D97-AF65-F5344CB8AC3E}">
        <p14:creationId xmlns:p14="http://schemas.microsoft.com/office/powerpoint/2010/main" val="11599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441438" y="29819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7696200" y="51054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593838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6517638" y="518160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7620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4953000" y="4277360"/>
            <a:ext cx="152400" cy="152400"/>
          </a:xfrm>
          <a:prstGeom prst="ellipse">
            <a:avLst/>
          </a:prstGeom>
          <a:solidFill>
            <a:srgbClr val="006C3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05400" y="3286760"/>
            <a:ext cx="2438400" cy="1798320"/>
            <a:chOff x="5105400" y="3286760"/>
            <a:chExt cx="2438400" cy="1798320"/>
          </a:xfrm>
        </p:grpSpPr>
        <p:sp>
          <p:nvSpPr>
            <p:cNvPr id="8" name="Oval 7"/>
            <p:cNvSpPr/>
            <p:nvPr/>
          </p:nvSpPr>
          <p:spPr>
            <a:xfrm rot="5400000">
              <a:off x="5410199" y="32867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5715000" y="42773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7391400" y="33629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6502398" y="359156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5105400" y="4932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6964680" y="4749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5867400" y="37388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6019800" y="480568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p:cxnSp>
        <p:nvCxnSpPr>
          <p:cNvPr id="24" name="Straight Connector 23"/>
          <p:cNvCxnSpPr>
            <a:stCxn id="11" idx="4"/>
            <a:endCxn id="15" idx="1"/>
          </p:cNvCxnSpPr>
          <p:nvPr/>
        </p:nvCxnSpPr>
        <p:spPr>
          <a:xfrm flipH="1">
            <a:off x="6723920" y="3439160"/>
            <a:ext cx="667480" cy="860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8" idx="0"/>
          </p:cNvCxnSpPr>
          <p:nvPr/>
        </p:nvCxnSpPr>
        <p:spPr>
          <a:xfrm flipH="1" flipV="1">
            <a:off x="5562599" y="3362960"/>
            <a:ext cx="228601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44167 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Reason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9812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5052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outputs     …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Hamiltonian cycle </a:t>
            </a:r>
            <a:r>
              <a:rPr lang="en-US" sz="2800" b="1" dirty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Traveling Sales person </a:t>
            </a:r>
            <a:r>
              <a:rPr lang="en-US" sz="28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Hamiltonian Cycle </a:t>
            </a:r>
            <a:r>
              <a:rPr lang="en-US" sz="3200" b="1" dirty="0"/>
              <a:t>Problem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cycle is said to be Hamiltonian if it passes through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cycle of maximum length.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now?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17526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5715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Optimization</a:t>
            </a:r>
            <a:r>
              <a:rPr lang="en-US" sz="2000" b="1" dirty="0"/>
              <a:t> 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Compute </a:t>
            </a:r>
            <a:r>
              <a:rPr lang="en-US" sz="2000" i="1" u="sng" dirty="0"/>
              <a:t>maximum</a:t>
            </a:r>
            <a:r>
              <a:rPr lang="en-US" sz="2000" i="1" dirty="0"/>
              <a:t> flow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graph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Decision </a:t>
            </a:r>
            <a:r>
              <a:rPr lang="en-US" sz="2000" b="1" dirty="0"/>
              <a:t>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Does there exist a flow of value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i="1" dirty="0"/>
              <a:t>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network </a:t>
            </a:r>
            <a:r>
              <a:rPr lang="en-US" sz="2000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Yes-instances</a:t>
            </a:r>
            <a:r>
              <a:rPr lang="en-US" sz="2000" dirty="0"/>
              <a:t>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a valid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in</a:t>
            </a:r>
            <a:r>
              <a:rPr lang="en-US" sz="2000" i="1" dirty="0">
                <a:solidFill>
                  <a:srgbClr val="0070C0"/>
                </a:solidFill>
              </a:rPr>
              <a:t> 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no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possible in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895600" y="441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5257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581400" y="2514600"/>
            <a:ext cx="1066800" cy="16733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9144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962400" y="28194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 problem to solve its </a:t>
            </a:r>
            <a:r>
              <a:rPr lang="en-US" sz="1600" b="1" dirty="0">
                <a:solidFill>
                  <a:srgbClr val="0070C0"/>
                </a:solidFill>
              </a:rPr>
              <a:t>Decision</a:t>
            </a:r>
            <a:r>
              <a:rPr lang="en-US" sz="1600" dirty="0">
                <a:solidFill>
                  <a:schemeClr val="tx1"/>
                </a:solidFill>
              </a:rPr>
              <a:t> version, and vice versa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962" y="6219855"/>
            <a:ext cx="35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at  least for the above example ?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876800"/>
            <a:ext cx="4495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7" grpId="0" animBg="1"/>
      <p:bldP spid="8" grpId="0" animBg="1"/>
      <p:bldP spid="9" grpId="0" animBg="1"/>
      <p:bldP spid="10" grpId="0" animBg="1"/>
      <p:bldP spid="4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Person </a:t>
            </a:r>
            <a:r>
              <a:rPr lang="en-US" sz="3200" b="1" dirty="0"/>
              <a:t>Problem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In 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nonnegative edge-cost,  </a:t>
                </a:r>
              </a:p>
              <a:p>
                <a:pPr marL="0" indent="0">
                  <a:buNone/>
                </a:pPr>
                <a:r>
                  <a:rPr lang="en-US" sz="2000" dirty="0"/>
                  <a:t>a 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TSP tour of minimum cost.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891" y="3925669"/>
            <a:ext cx="29025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minimum cost TSP</a:t>
            </a:r>
          </a:p>
          <a:p>
            <a:r>
              <a:rPr lang="en-US" dirty="0"/>
              <a:t> tour for this graph.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HC</a:t>
            </a:r>
            <a:r>
              <a:rPr lang="en-US" dirty="0"/>
              <a:t>: Hamiltonian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: An undirected graph </a:t>
            </a:r>
          </a:p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Does there exist a cycle passing through all vertices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TSP</a:t>
            </a:r>
            <a:r>
              <a:rPr lang="en-US" dirty="0"/>
              <a:t>: Traveling Sales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undirected </a:t>
                </a:r>
                <a:r>
                  <a:rPr lang="en-US" sz="2000" u="sng" dirty="0"/>
                  <a:t>complete</a:t>
                </a:r>
                <a:r>
                  <a:rPr lang="en-US" sz="2000" dirty="0"/>
                  <a:t> graph with non-negative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an instance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>
                    <a:sym typeface="Wingdings" pitchFamily="2" charset="2"/>
                  </a:rPr>
                  <a:t>will work here)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cycle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a tour  since 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tour of 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, then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is </a:t>
                </a:r>
                <a:r>
                  <a:rPr lang="en-US" sz="2000" u="sng" dirty="0">
                    <a:sym typeface="Wingdings" pitchFamily="2" charset="2"/>
                  </a:rPr>
                  <a:t>at least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weight exactly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Hamiltonian</a:t>
                </a:r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Hamiltonian cycle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…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/>
                  <a:t>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have a Hamiltonian path ?”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HP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TSP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Complexity theoretic consequence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does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story behind its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Go back to </a:t>
            </a:r>
            <a:r>
              <a:rPr lang="en-US" sz="3600" b="1" dirty="0">
                <a:solidFill>
                  <a:srgbClr val="0070C0"/>
                </a:solidFill>
              </a:rPr>
              <a:t>1960</a:t>
            </a:r>
            <a:r>
              <a:rPr lang="en-US" sz="3600" b="1" dirty="0"/>
              <a:t>’s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 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 tour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Cut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 algorithm</a:t>
            </a:r>
          </a:p>
          <a:p>
            <a:r>
              <a:rPr lang="en-US" dirty="0"/>
              <a:t>was found.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>
                <a:solidFill>
                  <a:srgbClr val="C00000"/>
                </a:solidFill>
              </a:rPr>
              <a:t>could be designed till 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Cut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motivated researchers to search for any common traits among 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Travelling Salesman Problem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appears to be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sequence of vertices is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u="sng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that is a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appears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is a vertex cover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  <a:blipFill rotWithShape="1">
                <a:blip r:embed="rId2"/>
                <a:stretch>
                  <a:fillRect l="-69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Polynomial time </a:t>
            </a:r>
            <a:r>
              <a:rPr lang="en-US" sz="3200" dirty="0">
                <a:solidFill>
                  <a:srgbClr val="7030A0"/>
                </a:solidFill>
              </a:rPr>
              <a:t>Reduction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Is there a path of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88" t="-5357" r="-138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vertex cover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tour of cost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cycle of length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2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an independent set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7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349424" y="4495801"/>
            <a:ext cx="584775" cy="773198"/>
            <a:chOff x="6349424" y="4495801"/>
            <a:chExt cx="584775" cy="773198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6407613" y="4437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407613" y="47424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3352800" y="838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verifying a proposed solution 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1074158"/>
            <a:ext cx="5934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524000" y="5791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the answer of an instance is </a:t>
            </a:r>
            <a:r>
              <a:rPr lang="en-US" b="1" dirty="0">
                <a:solidFill>
                  <a:srgbClr val="006C31"/>
                </a:solidFill>
              </a:rPr>
              <a:t>Yes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6027158"/>
            <a:ext cx="26806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There is a short </a:t>
            </a:r>
            <a:r>
              <a:rPr lang="en-US" i="1" dirty="0"/>
              <a:t>certificate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19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Try to formalize these 2 traits of these problems. We shall discuss them in the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53000" y="2787134"/>
            <a:ext cx="12954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short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certificate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477000" y="2743200"/>
            <a:ext cx="19812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verification:</a:t>
            </a:r>
            <a:r>
              <a:rPr lang="en-US" dirty="0"/>
              <a:t> </a:t>
            </a:r>
            <a:r>
              <a:rPr lang="en-US" b="1" dirty="0">
                <a:solidFill>
                  <a:srgbClr val="006C31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31068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Input</a:t>
                </a:r>
                <a:r>
                  <a:rPr lang="en-US" sz="2000" dirty="0"/>
                  <a:t>: 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Output</a:t>
                </a:r>
                <a:r>
                  <a:rPr lang="en-US" sz="2000" dirty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if and only if</a:t>
                </a:r>
                <a:r>
                  <a:rPr lang="en-US" sz="2000" dirty="0"/>
                  <a:t>        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...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10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743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05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Vertex Cover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Cover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 is said to be a </a:t>
                </a:r>
                <a:r>
                  <a:rPr lang="en-US" sz="2000" b="1" dirty="0"/>
                  <a:t>vertex cover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vertex cover of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38" r="-532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now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16764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9400" y="5715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6096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  <p:bldP spid="37" grpId="0" animBg="1"/>
      <p:bldP spid="48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Independent Set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Independent set of  </a:t>
                </a:r>
                <a:r>
                  <a:rPr lang="en-US" sz="2000" u="sng" dirty="0"/>
                  <a:t>Largest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2819400" y="57150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4191000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IDEA: </a:t>
            </a:r>
            <a:r>
              <a:rPr lang="en-US" sz="1400" dirty="0">
                <a:solidFill>
                  <a:schemeClr val="tx1"/>
                </a:solidFill>
              </a:rPr>
              <a:t>Can you see the relation now ?</a:t>
            </a:r>
          </a:p>
        </p:txBody>
      </p:sp>
      <p:sp>
        <p:nvSpPr>
          <p:cNvPr id="68" name="Down Ribbon 67">
            <a:extLst>
              <a:ext uri="{FF2B5EF4-FFF2-40B4-BE49-F238E27FC236}">
                <a16:creationId xmlns:a16="http://schemas.microsoft.com/office/drawing/2014/main" id="{5C0CC7EF-C130-FB47-B44A-2F6827F9E666}"/>
              </a:ext>
            </a:extLst>
          </p:cNvPr>
          <p:cNvSpPr/>
          <p:nvPr/>
        </p:nvSpPr>
        <p:spPr>
          <a:xfrm>
            <a:off x="3276600" y="4191000"/>
            <a:ext cx="1882681" cy="140176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your inference could be based on just a coincidence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FCCB-E4C8-AB4B-8958-3E7E9902A4F7}"/>
              </a:ext>
            </a:extLst>
          </p:cNvPr>
          <p:cNvSpPr txBox="1"/>
          <p:nvPr/>
        </p:nvSpPr>
        <p:spPr>
          <a:xfrm>
            <a:off x="5191432" y="5265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13181</TotalTime>
  <Words>2113</Words>
  <Application>Microsoft Office PowerPoint</Application>
  <PresentationFormat>On-screen Show (4:3)</PresentationFormat>
  <Paragraphs>442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Optimization problems versus decision problems</vt:lpstr>
      <vt:lpstr>Polynomial time Reduction  </vt:lpstr>
      <vt:lpstr>A≤_P B </vt:lpstr>
      <vt:lpstr>A≤_P B </vt:lpstr>
      <vt:lpstr>Example 1</vt:lpstr>
      <vt:lpstr>Vertex Cover </vt:lpstr>
      <vt:lpstr>Independent Set </vt:lpstr>
      <vt:lpstr>VC ≤_P IS</vt:lpstr>
      <vt:lpstr>PowerPoint Presentation</vt:lpstr>
      <vt:lpstr>PowerPoint Presentation</vt:lpstr>
      <vt:lpstr>PowerPoint Presentation</vt:lpstr>
      <vt:lpstr>PowerPoint Presentation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NP A class of problems</vt:lpstr>
      <vt:lpstr>Go back to 1960’s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1312</cp:revision>
  <dcterms:created xsi:type="dcterms:W3CDTF">2011-12-03T04:13:03Z</dcterms:created>
  <dcterms:modified xsi:type="dcterms:W3CDTF">2022-11-07T08:52:37Z</dcterms:modified>
</cp:coreProperties>
</file>