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37"/>
  </p:notesMasterIdLst>
  <p:sldIdLst>
    <p:sldId id="600" r:id="rId2"/>
    <p:sldId id="574" r:id="rId3"/>
    <p:sldId id="563" r:id="rId4"/>
    <p:sldId id="539" r:id="rId5"/>
    <p:sldId id="515" r:id="rId6"/>
    <p:sldId id="490" r:id="rId7"/>
    <p:sldId id="535" r:id="rId8"/>
    <p:sldId id="555" r:id="rId9"/>
    <p:sldId id="536" r:id="rId10"/>
    <p:sldId id="560" r:id="rId11"/>
    <p:sldId id="583" r:id="rId12"/>
    <p:sldId id="609" r:id="rId13"/>
    <p:sldId id="561" r:id="rId14"/>
    <p:sldId id="562" r:id="rId15"/>
    <p:sldId id="552" r:id="rId16"/>
    <p:sldId id="543" r:id="rId17"/>
    <p:sldId id="547" r:id="rId18"/>
    <p:sldId id="545" r:id="rId19"/>
    <p:sldId id="548" r:id="rId20"/>
    <p:sldId id="556" r:id="rId21"/>
    <p:sldId id="557" r:id="rId22"/>
    <p:sldId id="549" r:id="rId23"/>
    <p:sldId id="544" r:id="rId24"/>
    <p:sldId id="546" r:id="rId25"/>
    <p:sldId id="527" r:id="rId26"/>
    <p:sldId id="503" r:id="rId27"/>
    <p:sldId id="551" r:id="rId28"/>
    <p:sldId id="502" r:id="rId29"/>
    <p:sldId id="499" r:id="rId30"/>
    <p:sldId id="522" r:id="rId31"/>
    <p:sldId id="592" r:id="rId32"/>
    <p:sldId id="593" r:id="rId33"/>
    <p:sldId id="594" r:id="rId34"/>
    <p:sldId id="595" r:id="rId35"/>
    <p:sldId id="596" r:id="rId3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C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02" autoAdjust="0"/>
    <p:restoredTop sz="94118" autoAdjust="0"/>
  </p:normalViewPr>
  <p:slideViewPr>
    <p:cSldViewPr>
      <p:cViewPr varScale="1">
        <p:scale>
          <a:sx n="72" d="100"/>
          <a:sy n="72" d="100"/>
        </p:scale>
        <p:origin x="1064" y="20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2AA3A7DB-FD4B-4A56-961D-EE92B832D86A}" type="datetimeFigureOut">
              <a:rPr lang="en-US"/>
              <a:pPr>
                <a:defRPr/>
              </a:pPr>
              <a:t>11/9/22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428B6ACE-7DA9-451D-B4FE-F8D8CCE413A2}" type="slidenum">
              <a:rPr lang="en-US"/>
              <a:pPr>
                <a:defRPr/>
              </a:pPr>
              <a:t>‹#›</a:t>
            </a:fld>
            <a:endParaRPr lang="en-US"/>
          </a:p>
        </p:txBody>
      </p:sp>
    </p:spTree>
    <p:extLst>
      <p:ext uri="{BB962C8B-B14F-4D97-AF65-F5344CB8AC3E}">
        <p14:creationId xmlns:p14="http://schemas.microsoft.com/office/powerpoint/2010/main" val="78742846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841E3B87-0EAF-4D3F-A8FE-4D644E3BA938}" type="datetime1">
              <a:rPr lang="en-US"/>
              <a:pPr>
                <a:defRPr/>
              </a:pPr>
              <a:t>11/9/22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3177C87-4399-4169-8EAA-A2FF838D2DBE}" type="slidenum">
              <a:rPr lang="en-US"/>
              <a:pPr>
                <a:defRPr/>
              </a:pPr>
              <a:t>‹#›</a:t>
            </a:fld>
            <a:endParaRPr lang="en-US"/>
          </a:p>
        </p:txBody>
      </p:sp>
    </p:spTree>
    <p:extLst>
      <p:ext uri="{BB962C8B-B14F-4D97-AF65-F5344CB8AC3E}">
        <p14:creationId xmlns:p14="http://schemas.microsoft.com/office/powerpoint/2010/main" val="888921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311F363-266E-4B39-9664-0E5F96917999}" type="datetime1">
              <a:rPr lang="en-US"/>
              <a:pPr>
                <a:defRPr/>
              </a:pPr>
              <a:t>11/9/22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9F8759C-6D63-4A5B-8A92-29BD5C9DCC87}" type="slidenum">
              <a:rPr lang="en-US"/>
              <a:pPr>
                <a:defRPr/>
              </a:pPr>
              <a:t>‹#›</a:t>
            </a:fld>
            <a:endParaRPr lang="en-US"/>
          </a:p>
        </p:txBody>
      </p:sp>
    </p:spTree>
    <p:extLst>
      <p:ext uri="{BB962C8B-B14F-4D97-AF65-F5344CB8AC3E}">
        <p14:creationId xmlns:p14="http://schemas.microsoft.com/office/powerpoint/2010/main" val="3083374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4A32EBB-5C32-49A2-ADCD-F3C86202F8FA}" type="datetime1">
              <a:rPr lang="en-US"/>
              <a:pPr>
                <a:defRPr/>
              </a:pPr>
              <a:t>11/9/22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E4E1702-FB5B-4ADB-8DA9-1EFEE2FCFD17}" type="slidenum">
              <a:rPr lang="en-US"/>
              <a:pPr>
                <a:defRPr/>
              </a:pPr>
              <a:t>‹#›</a:t>
            </a:fld>
            <a:endParaRPr lang="en-US"/>
          </a:p>
        </p:txBody>
      </p:sp>
    </p:spTree>
    <p:extLst>
      <p:ext uri="{BB962C8B-B14F-4D97-AF65-F5344CB8AC3E}">
        <p14:creationId xmlns:p14="http://schemas.microsoft.com/office/powerpoint/2010/main" val="3064828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8E9C23F-070E-4955-A2E9-D262826D12BE}" type="datetime1">
              <a:rPr lang="en-US"/>
              <a:pPr>
                <a:defRPr/>
              </a:pPr>
              <a:t>11/9/22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47D3F34-CCFE-4664-990B-25D48250FF76}" type="slidenum">
              <a:rPr lang="en-US"/>
              <a:pPr>
                <a:defRPr/>
              </a:pPr>
              <a:t>‹#›</a:t>
            </a:fld>
            <a:endParaRPr lang="en-US"/>
          </a:p>
        </p:txBody>
      </p:sp>
    </p:spTree>
    <p:extLst>
      <p:ext uri="{BB962C8B-B14F-4D97-AF65-F5344CB8AC3E}">
        <p14:creationId xmlns:p14="http://schemas.microsoft.com/office/powerpoint/2010/main" val="4111037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D811857-66C0-437E-ACBA-BF7BCE55233B}" type="datetime1">
              <a:rPr lang="en-US"/>
              <a:pPr>
                <a:defRPr/>
              </a:pPr>
              <a:t>11/9/22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92E9ED8-BBDD-47A1-9C62-8C7F2ACFBD70}" type="slidenum">
              <a:rPr lang="en-US"/>
              <a:pPr>
                <a:defRPr/>
              </a:pPr>
              <a:t>‹#›</a:t>
            </a:fld>
            <a:endParaRPr lang="en-US"/>
          </a:p>
        </p:txBody>
      </p:sp>
    </p:spTree>
    <p:extLst>
      <p:ext uri="{BB962C8B-B14F-4D97-AF65-F5344CB8AC3E}">
        <p14:creationId xmlns:p14="http://schemas.microsoft.com/office/powerpoint/2010/main" val="3704137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0257FB79-49E0-495C-87BE-B2A1C6E0B2F0}" type="datetime1">
              <a:rPr lang="en-US"/>
              <a:pPr>
                <a:defRPr/>
              </a:pPr>
              <a:t>11/9/22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2327573-F1C1-4830-B7EC-9EBDAFC3F16D}" type="slidenum">
              <a:rPr lang="en-US"/>
              <a:pPr>
                <a:defRPr/>
              </a:pPr>
              <a:t>‹#›</a:t>
            </a:fld>
            <a:endParaRPr lang="en-US"/>
          </a:p>
        </p:txBody>
      </p:sp>
    </p:spTree>
    <p:extLst>
      <p:ext uri="{BB962C8B-B14F-4D97-AF65-F5344CB8AC3E}">
        <p14:creationId xmlns:p14="http://schemas.microsoft.com/office/powerpoint/2010/main" val="2456853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5E181FA-412A-4421-9246-D21324FE2C44}" type="datetime1">
              <a:rPr lang="en-US"/>
              <a:pPr>
                <a:defRPr/>
              </a:pPr>
              <a:t>11/9/22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A18461BB-7A72-48FB-85BD-B2543F198267}" type="slidenum">
              <a:rPr lang="en-US"/>
              <a:pPr>
                <a:defRPr/>
              </a:pPr>
              <a:t>‹#›</a:t>
            </a:fld>
            <a:endParaRPr lang="en-US"/>
          </a:p>
        </p:txBody>
      </p:sp>
    </p:spTree>
    <p:extLst>
      <p:ext uri="{BB962C8B-B14F-4D97-AF65-F5344CB8AC3E}">
        <p14:creationId xmlns:p14="http://schemas.microsoft.com/office/powerpoint/2010/main" val="3544119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8A86A6B7-3376-42F2-8702-2D1FCF5FB182}" type="datetime1">
              <a:rPr lang="en-US"/>
              <a:pPr>
                <a:defRPr/>
              </a:pPr>
              <a:t>11/9/22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AA696056-B04C-48AB-8C53-BBF1FF11CC18}" type="slidenum">
              <a:rPr lang="en-US"/>
              <a:pPr>
                <a:defRPr/>
              </a:pPr>
              <a:t>‹#›</a:t>
            </a:fld>
            <a:endParaRPr lang="en-US"/>
          </a:p>
        </p:txBody>
      </p:sp>
    </p:spTree>
    <p:extLst>
      <p:ext uri="{BB962C8B-B14F-4D97-AF65-F5344CB8AC3E}">
        <p14:creationId xmlns:p14="http://schemas.microsoft.com/office/powerpoint/2010/main" val="3477422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B036330-39E0-4348-93D8-084D75D931AB}" type="datetime1">
              <a:rPr lang="en-US"/>
              <a:pPr>
                <a:defRPr/>
              </a:pPr>
              <a:t>11/9/22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C0A7131A-5F98-4DE9-B58E-5AC46F8F2B76}" type="slidenum">
              <a:rPr lang="en-US"/>
              <a:pPr>
                <a:defRPr/>
              </a:pPr>
              <a:t>‹#›</a:t>
            </a:fld>
            <a:endParaRPr lang="en-US"/>
          </a:p>
        </p:txBody>
      </p:sp>
    </p:spTree>
    <p:extLst>
      <p:ext uri="{BB962C8B-B14F-4D97-AF65-F5344CB8AC3E}">
        <p14:creationId xmlns:p14="http://schemas.microsoft.com/office/powerpoint/2010/main" val="2888088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EEE380A-2B94-4740-AAA2-00B55E91136B}" type="datetime1">
              <a:rPr lang="en-US"/>
              <a:pPr>
                <a:defRPr/>
              </a:pPr>
              <a:t>11/9/22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02E9EF9-6F51-43C7-88C5-01DDD3A549F6}" type="slidenum">
              <a:rPr lang="en-US"/>
              <a:pPr>
                <a:defRPr/>
              </a:pPr>
              <a:t>‹#›</a:t>
            </a:fld>
            <a:endParaRPr lang="en-US"/>
          </a:p>
        </p:txBody>
      </p:sp>
    </p:spTree>
    <p:extLst>
      <p:ext uri="{BB962C8B-B14F-4D97-AF65-F5344CB8AC3E}">
        <p14:creationId xmlns:p14="http://schemas.microsoft.com/office/powerpoint/2010/main" val="403350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021CF8B-C8E2-441C-9E33-F2F799897A47}" type="datetime1">
              <a:rPr lang="en-US"/>
              <a:pPr>
                <a:defRPr/>
              </a:pPr>
              <a:t>11/9/22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104CFE0-7502-4E07-8F32-3833EEC262E1}" type="slidenum">
              <a:rPr lang="en-US"/>
              <a:pPr>
                <a:defRPr/>
              </a:pPr>
              <a:t>‹#›</a:t>
            </a:fld>
            <a:endParaRPr lang="en-US"/>
          </a:p>
        </p:txBody>
      </p:sp>
    </p:spTree>
    <p:extLst>
      <p:ext uri="{BB962C8B-B14F-4D97-AF65-F5344CB8AC3E}">
        <p14:creationId xmlns:p14="http://schemas.microsoft.com/office/powerpoint/2010/main" val="2008451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E224DF6E-159B-4851-B8CD-5F6A63451708}" type="datetime1">
              <a:rPr lang="en-US"/>
              <a:pPr>
                <a:defRPr/>
              </a:pPr>
              <a:t>11/9/22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73B7F3E5-79B2-43C4-81B5-7811AF1609B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72.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1.png"/><Relationship Id="rId1" Type="http://schemas.openxmlformats.org/officeDocument/2006/relationships/slideLayout" Target="../slideLayouts/slideLayout2.xml"/><Relationship Id="rId5" Type="http://schemas.openxmlformats.org/officeDocument/2006/relationships/image" Target="../media/image141.png"/><Relationship Id="rId4" Type="http://schemas.openxmlformats.org/officeDocument/2006/relationships/image" Target="../media/image132.png"/></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1.png"/><Relationship Id="rId2" Type="http://schemas.openxmlformats.org/officeDocument/2006/relationships/image" Target="../media/image161.png"/><Relationship Id="rId1" Type="http://schemas.openxmlformats.org/officeDocument/2006/relationships/slideLayout" Target="../slideLayouts/slideLayout2.xml"/><Relationship Id="rId4" Type="http://schemas.openxmlformats.org/officeDocument/2006/relationships/image" Target="../media/image18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8" Type="http://schemas.openxmlformats.org/officeDocument/2006/relationships/image" Target="../media/image100.png"/><Relationship Id="rId3" Type="http://schemas.openxmlformats.org/officeDocument/2006/relationships/image" Target="../media/image50.png"/><Relationship Id="rId7" Type="http://schemas.openxmlformats.org/officeDocument/2006/relationships/image" Target="../media/image9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0.png"/><Relationship Id="rId4" Type="http://schemas.openxmlformats.org/officeDocument/2006/relationships/image" Target="../media/image60.png"/></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100.png"/><Relationship Id="rId3" Type="http://schemas.openxmlformats.org/officeDocument/2006/relationships/image" Target="../media/image50.png"/><Relationship Id="rId7" Type="http://schemas.openxmlformats.org/officeDocument/2006/relationships/image" Target="../media/image90.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0.png"/><Relationship Id="rId4" Type="http://schemas.openxmlformats.org/officeDocument/2006/relationships/image" Target="../media/image60.png"/><Relationship Id="rId9" Type="http://schemas.openxmlformats.org/officeDocument/2006/relationships/image" Target="../media/image110.png"/></Relationships>
</file>

<file path=ppt/slides/_rels/slide29.xml.rels><?xml version="1.0" encoding="UTF-8" standalone="yes"?>
<Relationships xmlns="http://schemas.openxmlformats.org/package/2006/relationships"><Relationship Id="rId8" Type="http://schemas.openxmlformats.org/officeDocument/2006/relationships/image" Target="../media/image180.png"/><Relationship Id="rId13" Type="http://schemas.openxmlformats.org/officeDocument/2006/relationships/image" Target="../media/image70.png"/><Relationship Id="rId3" Type="http://schemas.openxmlformats.org/officeDocument/2006/relationships/image" Target="../media/image130.png"/><Relationship Id="rId7" Type="http://schemas.openxmlformats.org/officeDocument/2006/relationships/image" Target="../media/image170.png"/><Relationship Id="rId12" Type="http://schemas.openxmlformats.org/officeDocument/2006/relationships/image" Target="../media/image60.png"/><Relationship Id="rId2" Type="http://schemas.openxmlformats.org/officeDocument/2006/relationships/image" Target="../media/image131.png"/><Relationship Id="rId16" Type="http://schemas.openxmlformats.org/officeDocument/2006/relationships/image" Target="../media/image100.png"/><Relationship Id="rId1" Type="http://schemas.openxmlformats.org/officeDocument/2006/relationships/slideLayout" Target="../slideLayouts/slideLayout5.xml"/><Relationship Id="rId6" Type="http://schemas.openxmlformats.org/officeDocument/2006/relationships/image" Target="../media/image160.png"/><Relationship Id="rId11" Type="http://schemas.openxmlformats.org/officeDocument/2006/relationships/image" Target="../media/image50.png"/><Relationship Id="rId5" Type="http://schemas.openxmlformats.org/officeDocument/2006/relationships/image" Target="../media/image150.png"/><Relationship Id="rId15" Type="http://schemas.openxmlformats.org/officeDocument/2006/relationships/image" Target="../media/image90.png"/><Relationship Id="rId10" Type="http://schemas.openxmlformats.org/officeDocument/2006/relationships/image" Target="../media/image200.png"/><Relationship Id="rId4" Type="http://schemas.openxmlformats.org/officeDocument/2006/relationships/image" Target="../media/image140.png"/><Relationship Id="rId9" Type="http://schemas.openxmlformats.org/officeDocument/2006/relationships/image" Target="../media/image190.png"/><Relationship Id="rId14" Type="http://schemas.openxmlformats.org/officeDocument/2006/relationships/image" Target="../media/image80.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2100.png"/><Relationship Id="rId1" Type="http://schemas.openxmlformats.org/officeDocument/2006/relationships/slideLayout" Target="../slideLayouts/slideLayout2.xml"/><Relationship Id="rId6" Type="http://schemas.openxmlformats.org/officeDocument/2006/relationships/image" Target="../media/image250.png"/><Relationship Id="rId5" Type="http://schemas.openxmlformats.org/officeDocument/2006/relationships/image" Target="../media/image240.png"/><Relationship Id="rId4" Type="http://schemas.openxmlformats.org/officeDocument/2006/relationships/image" Target="../media/image2310.png"/></Relationships>
</file>

<file path=ppt/slides/_rels/slide32.xml.rels><?xml version="1.0" encoding="UTF-8" standalone="yes"?>
<Relationships xmlns="http://schemas.openxmlformats.org/package/2006/relationships"><Relationship Id="rId8" Type="http://schemas.openxmlformats.org/officeDocument/2006/relationships/image" Target="../media/image1800.png"/><Relationship Id="rId13" Type="http://schemas.openxmlformats.org/officeDocument/2006/relationships/image" Target="../media/image61.png"/><Relationship Id="rId3" Type="http://schemas.openxmlformats.org/officeDocument/2006/relationships/image" Target="../media/image261.png"/><Relationship Id="rId7" Type="http://schemas.openxmlformats.org/officeDocument/2006/relationships/image" Target="../media/image1700.png"/><Relationship Id="rId12" Type="http://schemas.openxmlformats.org/officeDocument/2006/relationships/image" Target="../media/image29.png"/><Relationship Id="rId2" Type="http://schemas.openxmlformats.org/officeDocument/2006/relationships/image" Target="../media/image26.png"/><Relationship Id="rId1" Type="http://schemas.openxmlformats.org/officeDocument/2006/relationships/slideLayout" Target="../slideLayouts/slideLayout5.xml"/><Relationship Id="rId6" Type="http://schemas.openxmlformats.org/officeDocument/2006/relationships/image" Target="../media/image272.png"/><Relationship Id="rId11" Type="http://schemas.openxmlformats.org/officeDocument/2006/relationships/image" Target="../media/image28.png"/><Relationship Id="rId5" Type="http://schemas.openxmlformats.org/officeDocument/2006/relationships/image" Target="../media/image260.png"/><Relationship Id="rId10" Type="http://schemas.openxmlformats.org/officeDocument/2006/relationships/image" Target="../media/image2000.png"/><Relationship Id="rId4" Type="http://schemas.openxmlformats.org/officeDocument/2006/relationships/image" Target="../media/image27.png"/><Relationship Id="rId9" Type="http://schemas.openxmlformats.org/officeDocument/2006/relationships/image" Target="../media/image1900.png"/></Relationships>
</file>

<file path=ppt/slides/_rels/slide33.xml.rels><?xml version="1.0" encoding="UTF-8" standalone="yes"?>
<Relationships xmlns="http://schemas.openxmlformats.org/package/2006/relationships"><Relationship Id="rId3" Type="http://schemas.openxmlformats.org/officeDocument/2006/relationships/image" Target="../media/image62.png"/><Relationship Id="rId7" Type="http://schemas.openxmlformats.org/officeDocument/2006/relationships/image" Target="../media/image35.png"/><Relationship Id="rId2" Type="http://schemas.openxmlformats.org/officeDocument/2006/relationships/image" Target="../media/image301.png"/><Relationship Id="rId1" Type="http://schemas.openxmlformats.org/officeDocument/2006/relationships/slideLayout" Target="../slideLayouts/slideLayout4.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4.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73.png"/><Relationship Id="rId7" Type="http://schemas.openxmlformats.org/officeDocument/2006/relationships/image" Target="../media/image34.png"/><Relationship Id="rId2" Type="http://schemas.openxmlformats.org/officeDocument/2006/relationships/image" Target="../media/image301.png"/><Relationship Id="rId1" Type="http://schemas.openxmlformats.org/officeDocument/2006/relationships/slideLayout" Target="../slideLayouts/slideLayout4.xml"/><Relationship Id="rId6" Type="http://schemas.openxmlformats.org/officeDocument/2006/relationships/image" Target="../media/image33.png"/><Relationship Id="rId5" Type="http://schemas.openxmlformats.org/officeDocument/2006/relationships/image" Target="../media/image38.png"/><Relationship Id="rId10" Type="http://schemas.openxmlformats.org/officeDocument/2006/relationships/image" Target="../media/image92.png"/><Relationship Id="rId4" Type="http://schemas.openxmlformats.org/officeDocument/2006/relationships/image" Target="../media/image82.png"/><Relationship Id="rId9" Type="http://schemas.openxmlformats.org/officeDocument/2006/relationships/image" Target="../media/image4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7.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133600"/>
            <a:ext cx="8382000" cy="1466850"/>
          </a:xfrm>
        </p:spPr>
        <p:style>
          <a:lnRef idx="1">
            <a:schemeClr val="accent1"/>
          </a:lnRef>
          <a:fillRef idx="2">
            <a:schemeClr val="accent1"/>
          </a:fillRef>
          <a:effectRef idx="1">
            <a:schemeClr val="accent1"/>
          </a:effectRef>
          <a:fontRef idx="minor">
            <a:schemeClr val="dk1"/>
          </a:fontRef>
        </p:style>
        <p:txBody>
          <a:bodyPr rtlCol="0">
            <a:normAutofit/>
          </a:bodyPr>
          <a:lstStyle/>
          <a:p>
            <a:pPr fontAlgn="auto">
              <a:spcAft>
                <a:spcPts val="0"/>
              </a:spcAft>
              <a:defRPr/>
            </a:pPr>
            <a:r>
              <a:rPr lang="en-US" b="1" dirty="0">
                <a:effectLst>
                  <a:outerShdw blurRad="38100" dist="38100" dir="2700000" algn="tl">
                    <a:srgbClr val="000000">
                      <a:alpha val="43137"/>
                    </a:srgbClr>
                  </a:outerShdw>
                </a:effectLst>
              </a:rPr>
              <a:t>Design and Analysis of Algorithms</a:t>
            </a:r>
            <a:br>
              <a:rPr lang="en-US" b="1" dirty="0">
                <a:effectLst>
                  <a:outerShdw blurRad="38100" dist="38100" dir="2700000" algn="tl">
                    <a:srgbClr val="000000">
                      <a:alpha val="43137"/>
                    </a:srgbClr>
                  </a:outerShdw>
                </a:effectLst>
              </a:rPr>
            </a:br>
            <a:endParaRPr lang="en-US" b="1" dirty="0">
              <a:solidFill>
                <a:srgbClr val="C00000"/>
              </a:solidFill>
            </a:endParaRPr>
          </a:p>
        </p:txBody>
      </p:sp>
      <p:sp>
        <p:nvSpPr>
          <p:cNvPr id="3" name="Subtitle 2"/>
          <p:cNvSpPr>
            <a:spLocks noGrp="1"/>
          </p:cNvSpPr>
          <p:nvPr>
            <p:ph type="subTitle" idx="1"/>
          </p:nvPr>
        </p:nvSpPr>
        <p:spPr>
          <a:xfrm>
            <a:off x="914400" y="4499848"/>
            <a:ext cx="7239000" cy="1600200"/>
          </a:xfrm>
        </p:spPr>
        <p:style>
          <a:lnRef idx="1">
            <a:schemeClr val="accent4"/>
          </a:lnRef>
          <a:fillRef idx="2">
            <a:schemeClr val="accent4"/>
          </a:fillRef>
          <a:effectRef idx="1">
            <a:schemeClr val="accent4"/>
          </a:effectRef>
          <a:fontRef idx="minor">
            <a:schemeClr val="dk1"/>
          </a:fontRef>
        </p:style>
        <p:txBody>
          <a:bodyPr rtlCol="0">
            <a:noAutofit/>
          </a:bodyPr>
          <a:lstStyle/>
          <a:p>
            <a:pPr fontAlgn="auto">
              <a:spcAft>
                <a:spcPts val="0"/>
              </a:spcAft>
              <a:defRPr/>
            </a:pPr>
            <a:r>
              <a:rPr lang="en-US" sz="2800" b="1" dirty="0">
                <a:solidFill>
                  <a:srgbClr val="C00000"/>
                </a:solidFill>
              </a:rPr>
              <a:t>Lecture 37</a:t>
            </a:r>
          </a:p>
          <a:p>
            <a:pPr fontAlgn="auto">
              <a:spcAft>
                <a:spcPts val="0"/>
              </a:spcAft>
              <a:defRPr/>
            </a:pPr>
            <a:endParaRPr lang="en-US" sz="1000" b="1" dirty="0">
              <a:solidFill>
                <a:srgbClr val="7030A0"/>
              </a:solidFill>
            </a:endParaRPr>
          </a:p>
          <a:p>
            <a:pPr fontAlgn="auto">
              <a:spcAft>
                <a:spcPts val="0"/>
              </a:spcAft>
              <a:defRPr/>
            </a:pPr>
            <a:r>
              <a:rPr lang="en-US" sz="2800" b="1" dirty="0">
                <a:solidFill>
                  <a:srgbClr val="7030A0"/>
                </a:solidFill>
              </a:rPr>
              <a:t>NP Completeness – II</a:t>
            </a:r>
          </a:p>
        </p:txBody>
      </p:sp>
      <p:sp>
        <p:nvSpPr>
          <p:cNvPr id="4" name="Slide Number Placeholder 3"/>
          <p:cNvSpPr>
            <a:spLocks noGrp="1"/>
          </p:cNvSpPr>
          <p:nvPr>
            <p:ph type="sldNum" sz="quarter" idx="12"/>
          </p:nvPr>
        </p:nvSpPr>
        <p:spPr/>
        <p:txBody>
          <a:bodyPr/>
          <a:lstStyle/>
          <a:p>
            <a:pPr>
              <a:defRPr/>
            </a:pPr>
            <a:fld id="{516F4FD3-5535-4BD2-8147-A67FFD5F22D1}" type="slidenum">
              <a:rPr lang="en-US"/>
              <a:pPr>
                <a:defRPr/>
              </a:pPr>
              <a:t>1</a:t>
            </a:fld>
            <a:endParaRPr lang="en-US" dirty="0"/>
          </a:p>
        </p:txBody>
      </p:sp>
      <p:sp>
        <p:nvSpPr>
          <p:cNvPr id="6" name="TextBox 5"/>
          <p:cNvSpPr txBox="1"/>
          <p:nvPr/>
        </p:nvSpPr>
        <p:spPr>
          <a:xfrm>
            <a:off x="4114800" y="3077230"/>
            <a:ext cx="4267199" cy="523220"/>
          </a:xfrm>
          <a:prstGeom prst="rect">
            <a:avLst/>
          </a:prstGeom>
          <a:noFill/>
        </p:spPr>
        <p:txBody>
          <a:bodyPr wrap="square" rtlCol="0">
            <a:spAutoFit/>
          </a:bodyPr>
          <a:lstStyle/>
          <a:p>
            <a:r>
              <a:rPr lang="en-US" sz="2800" b="1" dirty="0">
                <a:solidFill>
                  <a:srgbClr val="002060"/>
                </a:solidFill>
              </a:rPr>
              <a:t>CS345A</a:t>
            </a:r>
            <a:endParaRPr lang="en-US" sz="2800" b="1" dirty="0"/>
          </a:p>
        </p:txBody>
      </p:sp>
    </p:spTree>
    <p:custDataLst>
      <p:tags r:id="rId1"/>
    </p:custDataLst>
    <p:extLst>
      <p:ext uri="{BB962C8B-B14F-4D97-AF65-F5344CB8AC3E}">
        <p14:creationId xmlns:p14="http://schemas.microsoft.com/office/powerpoint/2010/main" val="3156696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10</a:t>
            </a:fld>
            <a:endParaRPr lang="en-US"/>
          </a:p>
        </p:txBody>
      </p:sp>
      <p:graphicFrame>
        <p:nvGraphicFramePr>
          <p:cNvPr id="5" name="Content Placeholder 4"/>
          <p:cNvGraphicFramePr>
            <a:graphicFrameLocks/>
          </p:cNvGraphicFramePr>
          <p:nvPr>
            <p:extLst>
              <p:ext uri="{D42A27DB-BD31-4B8C-83A1-F6EECF244321}">
                <p14:modId xmlns:p14="http://schemas.microsoft.com/office/powerpoint/2010/main" val="3948013364"/>
              </p:ext>
            </p:extLst>
          </p:nvPr>
        </p:nvGraphicFramePr>
        <p:xfrm>
          <a:off x="1752600" y="2209800"/>
          <a:ext cx="7239000" cy="3429000"/>
        </p:xfrm>
        <a:graphic>
          <a:graphicData uri="http://schemas.openxmlformats.org/drawingml/2006/table">
            <a:tbl>
              <a:tblPr firstRow="1" bandRow="1">
                <a:tableStyleId>{3C2FFA5D-87B4-456A-9821-1D502468CF0F}</a:tableStyleId>
              </a:tblPr>
              <a:tblGrid>
                <a:gridCol w="2981010">
                  <a:extLst>
                    <a:ext uri="{9D8B030D-6E8A-4147-A177-3AD203B41FA5}">
                      <a16:colId xmlns:a16="http://schemas.microsoft.com/office/drawing/2014/main" val="20000"/>
                    </a:ext>
                  </a:extLst>
                </a:gridCol>
                <a:gridCol w="4257990">
                  <a:extLst>
                    <a:ext uri="{9D8B030D-6E8A-4147-A177-3AD203B41FA5}">
                      <a16:colId xmlns:a16="http://schemas.microsoft.com/office/drawing/2014/main" val="20001"/>
                    </a:ext>
                  </a:extLst>
                </a:gridCol>
              </a:tblGrid>
              <a:tr h="38100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r h="38100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r h="381000">
                <a:tc>
                  <a:txBody>
                    <a:bodyPr/>
                    <a:lstStyle/>
                    <a:p>
                      <a:endParaRPr lang="en-US"/>
                    </a:p>
                  </a:txBody>
                  <a:tcPr/>
                </a:tc>
                <a:tc>
                  <a:txBody>
                    <a:bodyPr/>
                    <a:lstStyle/>
                    <a:p>
                      <a:endParaRPr lang="en-US" dirty="0"/>
                    </a:p>
                  </a:txBody>
                  <a:tcPr/>
                </a:tc>
                <a:extLst>
                  <a:ext uri="{0D108BD9-81ED-4DB2-BD59-A6C34878D82A}">
                    <a16:rowId xmlns:a16="http://schemas.microsoft.com/office/drawing/2014/main" val="10002"/>
                  </a:ext>
                </a:extLst>
              </a:tr>
              <a:tr h="381000">
                <a:tc>
                  <a:txBody>
                    <a:bodyPr/>
                    <a:lstStyle/>
                    <a:p>
                      <a:endParaRPr lang="en-US"/>
                    </a:p>
                  </a:txBody>
                  <a:tcPr/>
                </a:tc>
                <a:tc>
                  <a:txBody>
                    <a:bodyPr/>
                    <a:lstStyle/>
                    <a:p>
                      <a:endParaRPr lang="en-US" dirty="0"/>
                    </a:p>
                  </a:txBody>
                  <a:tcPr/>
                </a:tc>
                <a:extLst>
                  <a:ext uri="{0D108BD9-81ED-4DB2-BD59-A6C34878D82A}">
                    <a16:rowId xmlns:a16="http://schemas.microsoft.com/office/drawing/2014/main" val="10003"/>
                  </a:ext>
                </a:extLst>
              </a:tr>
              <a:tr h="381000">
                <a:tc>
                  <a:txBody>
                    <a:bodyPr/>
                    <a:lstStyle/>
                    <a:p>
                      <a:endParaRPr lang="en-US"/>
                    </a:p>
                  </a:txBody>
                  <a:tcPr/>
                </a:tc>
                <a:tc>
                  <a:txBody>
                    <a:bodyPr/>
                    <a:lstStyle/>
                    <a:p>
                      <a:endParaRPr lang="en-US" dirty="0"/>
                    </a:p>
                  </a:txBody>
                  <a:tcPr/>
                </a:tc>
                <a:extLst>
                  <a:ext uri="{0D108BD9-81ED-4DB2-BD59-A6C34878D82A}">
                    <a16:rowId xmlns:a16="http://schemas.microsoft.com/office/drawing/2014/main" val="10004"/>
                  </a:ext>
                </a:extLst>
              </a:tr>
              <a:tr h="381000">
                <a:tc>
                  <a:txBody>
                    <a:bodyPr/>
                    <a:lstStyle/>
                    <a:p>
                      <a:endParaRPr lang="en-US"/>
                    </a:p>
                  </a:txBody>
                  <a:tcPr/>
                </a:tc>
                <a:tc>
                  <a:txBody>
                    <a:bodyPr/>
                    <a:lstStyle/>
                    <a:p>
                      <a:endParaRPr lang="en-US" dirty="0"/>
                    </a:p>
                  </a:txBody>
                  <a:tcPr/>
                </a:tc>
                <a:extLst>
                  <a:ext uri="{0D108BD9-81ED-4DB2-BD59-A6C34878D82A}">
                    <a16:rowId xmlns:a16="http://schemas.microsoft.com/office/drawing/2014/main" val="10005"/>
                  </a:ext>
                </a:extLst>
              </a:tr>
              <a:tr h="381000">
                <a:tc>
                  <a:txBody>
                    <a:bodyPr/>
                    <a:lstStyle/>
                    <a:p>
                      <a:endParaRPr lang="en-US"/>
                    </a:p>
                  </a:txBody>
                  <a:tcPr/>
                </a:tc>
                <a:tc>
                  <a:txBody>
                    <a:bodyPr/>
                    <a:lstStyle/>
                    <a:p>
                      <a:endParaRPr lang="en-US" dirty="0"/>
                    </a:p>
                  </a:txBody>
                  <a:tcPr/>
                </a:tc>
                <a:extLst>
                  <a:ext uri="{0D108BD9-81ED-4DB2-BD59-A6C34878D82A}">
                    <a16:rowId xmlns:a16="http://schemas.microsoft.com/office/drawing/2014/main" val="10006"/>
                  </a:ext>
                </a:extLst>
              </a:tr>
              <a:tr h="38100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7"/>
                  </a:ext>
                </a:extLst>
              </a:tr>
              <a:tr h="38100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8"/>
                  </a:ext>
                </a:extLst>
              </a:tr>
            </a:tbl>
          </a:graphicData>
        </a:graphic>
      </p:graphicFrame>
      <p:sp>
        <p:nvSpPr>
          <p:cNvPr id="6" name="TextBox 5"/>
          <p:cNvSpPr txBox="1"/>
          <p:nvPr/>
        </p:nvSpPr>
        <p:spPr>
          <a:xfrm>
            <a:off x="2413752" y="2602468"/>
            <a:ext cx="1386598" cy="369332"/>
          </a:xfrm>
          <a:prstGeom prst="rect">
            <a:avLst/>
          </a:prstGeom>
          <a:noFill/>
        </p:spPr>
        <p:txBody>
          <a:bodyPr wrap="none" rtlCol="0">
            <a:spAutoFit/>
          </a:bodyPr>
          <a:lstStyle/>
          <a:p>
            <a:r>
              <a:rPr lang="en-US" dirty="0"/>
              <a:t>Longest Path</a:t>
            </a:r>
          </a:p>
        </p:txBody>
      </p:sp>
      <p:sp>
        <p:nvSpPr>
          <p:cNvPr id="7" name="TextBox 6"/>
          <p:cNvSpPr txBox="1"/>
          <p:nvPr/>
        </p:nvSpPr>
        <p:spPr>
          <a:xfrm>
            <a:off x="2341598" y="4507468"/>
            <a:ext cx="1367554" cy="369332"/>
          </a:xfrm>
          <a:prstGeom prst="rect">
            <a:avLst/>
          </a:prstGeom>
          <a:noFill/>
        </p:spPr>
        <p:txBody>
          <a:bodyPr wrap="none" rtlCol="0">
            <a:spAutoFit/>
          </a:bodyPr>
          <a:lstStyle/>
          <a:p>
            <a:r>
              <a:rPr lang="en-US" dirty="0"/>
              <a:t>3D matching</a:t>
            </a:r>
          </a:p>
        </p:txBody>
      </p:sp>
      <p:sp>
        <p:nvSpPr>
          <p:cNvPr id="8" name="TextBox 7"/>
          <p:cNvSpPr txBox="1"/>
          <p:nvPr/>
        </p:nvSpPr>
        <p:spPr>
          <a:xfrm>
            <a:off x="2294340" y="4114800"/>
            <a:ext cx="1744260" cy="369332"/>
          </a:xfrm>
          <a:prstGeom prst="rect">
            <a:avLst/>
          </a:prstGeom>
          <a:noFill/>
        </p:spPr>
        <p:txBody>
          <a:bodyPr wrap="none" rtlCol="0">
            <a:spAutoFit/>
          </a:bodyPr>
          <a:lstStyle/>
          <a:p>
            <a:r>
              <a:rPr lang="en-US" dirty="0"/>
              <a:t>Independent Set</a:t>
            </a:r>
          </a:p>
        </p:txBody>
      </p:sp>
      <p:sp>
        <p:nvSpPr>
          <p:cNvPr id="9" name="TextBox 8"/>
          <p:cNvSpPr txBox="1"/>
          <p:nvPr/>
        </p:nvSpPr>
        <p:spPr>
          <a:xfrm>
            <a:off x="1828800" y="3364468"/>
            <a:ext cx="2844048" cy="369332"/>
          </a:xfrm>
          <a:prstGeom prst="rect">
            <a:avLst/>
          </a:prstGeom>
          <a:noFill/>
        </p:spPr>
        <p:txBody>
          <a:bodyPr wrap="none" rtlCol="0">
            <a:spAutoFit/>
          </a:bodyPr>
          <a:lstStyle/>
          <a:p>
            <a:r>
              <a:rPr lang="en-US" dirty="0"/>
              <a:t>Travelling salesman Problem</a:t>
            </a:r>
          </a:p>
        </p:txBody>
      </p:sp>
      <p:sp>
        <p:nvSpPr>
          <p:cNvPr id="10" name="TextBox 9"/>
          <p:cNvSpPr txBox="1"/>
          <p:nvPr/>
        </p:nvSpPr>
        <p:spPr>
          <a:xfrm>
            <a:off x="2380737" y="2976880"/>
            <a:ext cx="1353063" cy="369332"/>
          </a:xfrm>
          <a:prstGeom prst="rect">
            <a:avLst/>
          </a:prstGeom>
          <a:noFill/>
        </p:spPr>
        <p:txBody>
          <a:bodyPr wrap="none" rtlCol="0">
            <a:spAutoFit/>
          </a:bodyPr>
          <a:lstStyle/>
          <a:p>
            <a:r>
              <a:rPr lang="en-US" dirty="0"/>
              <a:t>Vertex cover</a:t>
            </a:r>
          </a:p>
        </p:txBody>
      </p:sp>
      <p:sp>
        <p:nvSpPr>
          <p:cNvPr id="11" name="TextBox 10"/>
          <p:cNvSpPr txBox="1"/>
          <p:nvPr/>
        </p:nvSpPr>
        <p:spPr>
          <a:xfrm>
            <a:off x="1727952" y="4888468"/>
            <a:ext cx="2803396" cy="369332"/>
          </a:xfrm>
          <a:prstGeom prst="rect">
            <a:avLst/>
          </a:prstGeom>
          <a:noFill/>
        </p:spPr>
        <p:txBody>
          <a:bodyPr wrap="none" rtlCol="0">
            <a:spAutoFit/>
          </a:bodyPr>
          <a:lstStyle/>
          <a:p>
            <a:r>
              <a:rPr lang="en-US" dirty="0"/>
              <a:t>Integer Linear Programming</a:t>
            </a:r>
          </a:p>
        </p:txBody>
      </p:sp>
      <p:sp>
        <p:nvSpPr>
          <p:cNvPr id="12" name="TextBox 11"/>
          <p:cNvSpPr txBox="1"/>
          <p:nvPr/>
        </p:nvSpPr>
        <p:spPr>
          <a:xfrm rot="5400000">
            <a:off x="2953965" y="5188413"/>
            <a:ext cx="468398" cy="584775"/>
          </a:xfrm>
          <a:prstGeom prst="rect">
            <a:avLst/>
          </a:prstGeom>
          <a:noFill/>
        </p:spPr>
        <p:txBody>
          <a:bodyPr wrap="none" rtlCol="0">
            <a:spAutoFit/>
          </a:bodyPr>
          <a:lstStyle/>
          <a:p>
            <a:r>
              <a:rPr lang="en-US" sz="3200" dirty="0"/>
              <a:t>…</a:t>
            </a:r>
          </a:p>
        </p:txBody>
      </p:sp>
      <p:sp>
        <p:nvSpPr>
          <p:cNvPr id="13" name="TextBox 12"/>
          <p:cNvSpPr txBox="1"/>
          <p:nvPr/>
        </p:nvSpPr>
        <p:spPr>
          <a:xfrm>
            <a:off x="1638606" y="2209800"/>
            <a:ext cx="3238194" cy="369332"/>
          </a:xfrm>
          <a:prstGeom prst="rect">
            <a:avLst/>
          </a:prstGeom>
          <a:solidFill>
            <a:srgbClr val="FFC000"/>
          </a:solidFill>
        </p:spPr>
        <p:txBody>
          <a:bodyPr wrap="none" rtlCol="0">
            <a:spAutoFit/>
          </a:bodyPr>
          <a:lstStyle/>
          <a:p>
            <a:r>
              <a:rPr lang="en-US" dirty="0">
                <a:solidFill>
                  <a:srgbClr val="C00000"/>
                </a:solidFill>
              </a:rPr>
              <a:t>No Efficient algorithm till date </a:t>
            </a:r>
            <a:r>
              <a:rPr lang="en-US" dirty="0">
                <a:solidFill>
                  <a:srgbClr val="C00000"/>
                </a:solidFill>
                <a:sym typeface="Wingdings" pitchFamily="2" charset="2"/>
              </a:rPr>
              <a:t></a:t>
            </a:r>
            <a:endParaRPr lang="en-US" dirty="0">
              <a:solidFill>
                <a:srgbClr val="C00000"/>
              </a:solidFill>
            </a:endParaRPr>
          </a:p>
        </p:txBody>
      </p:sp>
      <p:sp>
        <p:nvSpPr>
          <p:cNvPr id="16" name="TextBox 15"/>
          <p:cNvSpPr txBox="1"/>
          <p:nvPr/>
        </p:nvSpPr>
        <p:spPr>
          <a:xfrm>
            <a:off x="2286000" y="3733800"/>
            <a:ext cx="1909112" cy="369332"/>
          </a:xfrm>
          <a:prstGeom prst="rect">
            <a:avLst/>
          </a:prstGeom>
          <a:noFill/>
        </p:spPr>
        <p:txBody>
          <a:bodyPr wrap="none" rtlCol="0">
            <a:spAutoFit/>
          </a:bodyPr>
          <a:lstStyle/>
          <a:p>
            <a:r>
              <a:rPr lang="en-US" dirty="0"/>
              <a:t>Hamiltonian cycle</a:t>
            </a:r>
          </a:p>
        </p:txBody>
      </p:sp>
      <p:sp>
        <p:nvSpPr>
          <p:cNvPr id="29" name="Rounded Rectangle 28"/>
          <p:cNvSpPr/>
          <p:nvPr/>
        </p:nvSpPr>
        <p:spPr>
          <a:xfrm>
            <a:off x="4953000" y="2787134"/>
            <a:ext cx="1524000" cy="2318266"/>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For each </a:t>
            </a:r>
            <a:r>
              <a:rPr lang="en-US" b="1" dirty="0">
                <a:solidFill>
                  <a:srgbClr val="0070C0"/>
                </a:solidFill>
              </a:rPr>
              <a:t>Yes-Instance</a:t>
            </a:r>
          </a:p>
          <a:p>
            <a:pPr algn="ctr"/>
            <a:endParaRPr lang="en-US" dirty="0">
              <a:solidFill>
                <a:srgbClr val="0070C0"/>
              </a:solidFill>
            </a:endParaRPr>
          </a:p>
          <a:p>
            <a:pPr algn="ctr"/>
            <a:r>
              <a:rPr lang="en-US" dirty="0">
                <a:solidFill>
                  <a:srgbClr val="0070C0"/>
                </a:solidFill>
              </a:rPr>
              <a:t>short</a:t>
            </a:r>
          </a:p>
          <a:p>
            <a:pPr algn="ctr"/>
            <a:r>
              <a:rPr lang="en-US" dirty="0">
                <a:solidFill>
                  <a:srgbClr val="0070C0"/>
                </a:solidFill>
              </a:rPr>
              <a:t>Certificate</a:t>
            </a:r>
          </a:p>
          <a:p>
            <a:pPr algn="ctr"/>
            <a:endParaRPr lang="en-US" dirty="0">
              <a:solidFill>
                <a:srgbClr val="0070C0"/>
              </a:solidFill>
            </a:endParaRPr>
          </a:p>
        </p:txBody>
      </p:sp>
      <p:sp>
        <p:nvSpPr>
          <p:cNvPr id="30" name="Rounded Rectangle 29"/>
          <p:cNvSpPr/>
          <p:nvPr/>
        </p:nvSpPr>
        <p:spPr>
          <a:xfrm>
            <a:off x="6477000" y="2743200"/>
            <a:ext cx="1981200" cy="2318266"/>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Search:</a:t>
            </a:r>
            <a:r>
              <a:rPr lang="en-US" dirty="0"/>
              <a:t> </a:t>
            </a:r>
            <a:r>
              <a:rPr lang="en-US" dirty="0">
                <a:solidFill>
                  <a:srgbClr val="C00000"/>
                </a:solidFill>
              </a:rPr>
              <a:t>difficult</a:t>
            </a:r>
          </a:p>
          <a:p>
            <a:pPr algn="ctr"/>
            <a:r>
              <a:rPr lang="en-US" dirty="0"/>
              <a:t> </a:t>
            </a:r>
          </a:p>
          <a:p>
            <a:pPr algn="ctr"/>
            <a:r>
              <a:rPr lang="en-US" dirty="0">
                <a:solidFill>
                  <a:schemeClr val="tx1"/>
                </a:solidFill>
              </a:rPr>
              <a:t>verification:</a:t>
            </a:r>
            <a:r>
              <a:rPr lang="en-US" dirty="0"/>
              <a:t> </a:t>
            </a:r>
            <a:r>
              <a:rPr lang="en-US" b="1" dirty="0">
                <a:solidFill>
                  <a:srgbClr val="006C31"/>
                </a:solidFill>
              </a:rPr>
              <a:t>easy</a:t>
            </a:r>
          </a:p>
        </p:txBody>
      </p:sp>
    </p:spTree>
    <p:extLst>
      <p:ext uri="{BB962C8B-B14F-4D97-AF65-F5344CB8AC3E}">
        <p14:creationId xmlns:p14="http://schemas.microsoft.com/office/powerpoint/2010/main" val="1363515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0">
                                            <p:txEl>
                                              <p:pRg st="0" end="0"/>
                                            </p:txEl>
                                          </p:spTgt>
                                        </p:tgtEl>
                                        <p:attrNameLst>
                                          <p:attrName>style.visibility</p:attrName>
                                        </p:attrNameLst>
                                      </p:cBhvr>
                                      <p:to>
                                        <p:strVal val="visible"/>
                                      </p:to>
                                    </p:set>
                                    <p:animEffect transition="in" filter="wipe(down)">
                                      <p:cBhvr>
                                        <p:cTn id="12" dur="500"/>
                                        <p:tgtEl>
                                          <p:spTgt spid="3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0">
                                            <p:txEl>
                                              <p:pRg st="2" end="2"/>
                                            </p:txEl>
                                          </p:spTgt>
                                        </p:tgtEl>
                                        <p:attrNameLst>
                                          <p:attrName>style.visibility</p:attrName>
                                        </p:attrNameLst>
                                      </p:cBhvr>
                                      <p:to>
                                        <p:strVal val="visible"/>
                                      </p:to>
                                    </p:set>
                                    <p:animEffect transition="in" filter="wipe(down)">
                                      <p:cBhvr>
                                        <p:cTn id="17" dur="500"/>
                                        <p:tgtEl>
                                          <p:spTgt spid="3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randombar(horizontal)">
                                      <p:cBhvr>
                                        <p:cTn id="22" dur="500"/>
                                        <p:tgtEl>
                                          <p:spTgt spid="29"/>
                                        </p:tgtEl>
                                      </p:cBhvr>
                                    </p:animEffect>
                                  </p:childTnLst>
                                </p:cTn>
                              </p:par>
                            </p:childTnLst>
                          </p:cTn>
                        </p:par>
                        <p:par>
                          <p:cTn id="23" fill="hold">
                            <p:stCondLst>
                              <p:cond delay="500"/>
                            </p:stCondLst>
                            <p:childTnLst>
                              <p:par>
                                <p:cTn id="24" presetID="14" presetClass="entr" presetSubtype="10" fill="hold" nodeType="afterEffect">
                                  <p:stCondLst>
                                    <p:cond delay="0"/>
                                  </p:stCondLst>
                                  <p:childTnLst>
                                    <p:set>
                                      <p:cBhvr>
                                        <p:cTn id="25" dur="1" fill="hold">
                                          <p:stCondLst>
                                            <p:cond delay="0"/>
                                          </p:stCondLst>
                                        </p:cTn>
                                        <p:tgtEl>
                                          <p:spTgt spid="29">
                                            <p:txEl>
                                              <p:pRg st="0" end="0"/>
                                            </p:txEl>
                                          </p:spTgt>
                                        </p:tgtEl>
                                        <p:attrNameLst>
                                          <p:attrName>style.visibility</p:attrName>
                                        </p:attrNameLst>
                                      </p:cBhvr>
                                      <p:to>
                                        <p:strVal val="visible"/>
                                      </p:to>
                                    </p:set>
                                    <p:animEffect transition="in" filter="randombar(horizontal)">
                                      <p:cBhvr>
                                        <p:cTn id="26" dur="500"/>
                                        <p:tgtEl>
                                          <p:spTgt spid="29">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29">
                                            <p:txEl>
                                              <p:pRg st="2" end="2"/>
                                            </p:txEl>
                                          </p:spTgt>
                                        </p:tgtEl>
                                        <p:attrNameLst>
                                          <p:attrName>style.visibility</p:attrName>
                                        </p:attrNameLst>
                                      </p:cBhvr>
                                      <p:to>
                                        <p:strVal val="visible"/>
                                      </p:to>
                                    </p:set>
                                    <p:anim calcmode="lin" valueType="num">
                                      <p:cBhvr>
                                        <p:cTn id="31" dur="500" fill="hold"/>
                                        <p:tgtEl>
                                          <p:spTgt spid="29">
                                            <p:txEl>
                                              <p:pRg st="2" end="2"/>
                                            </p:txEl>
                                          </p:spTgt>
                                        </p:tgtEl>
                                        <p:attrNameLst>
                                          <p:attrName>ppt_w</p:attrName>
                                        </p:attrNameLst>
                                      </p:cBhvr>
                                      <p:tavLst>
                                        <p:tav tm="0">
                                          <p:val>
                                            <p:fltVal val="0"/>
                                          </p:val>
                                        </p:tav>
                                        <p:tav tm="100000">
                                          <p:val>
                                            <p:strVal val="#ppt_w"/>
                                          </p:val>
                                        </p:tav>
                                      </p:tavLst>
                                    </p:anim>
                                    <p:anim calcmode="lin" valueType="num">
                                      <p:cBhvr>
                                        <p:cTn id="32" dur="500" fill="hold"/>
                                        <p:tgtEl>
                                          <p:spTgt spid="29">
                                            <p:txEl>
                                              <p:pRg st="2" end="2"/>
                                            </p:txEl>
                                          </p:spTgt>
                                        </p:tgtEl>
                                        <p:attrNameLst>
                                          <p:attrName>ppt_h</p:attrName>
                                        </p:attrNameLst>
                                      </p:cBhvr>
                                      <p:tavLst>
                                        <p:tav tm="0">
                                          <p:val>
                                            <p:fltVal val="0"/>
                                          </p:val>
                                        </p:tav>
                                        <p:tav tm="100000">
                                          <p:val>
                                            <p:strVal val="#ppt_h"/>
                                          </p:val>
                                        </p:tav>
                                      </p:tavLst>
                                    </p:anim>
                                    <p:animEffect transition="in" filter="fade">
                                      <p:cBhvr>
                                        <p:cTn id="33" dur="500"/>
                                        <p:tgtEl>
                                          <p:spTgt spid="29">
                                            <p:txEl>
                                              <p:pRg st="2" end="2"/>
                                            </p:txEl>
                                          </p:spTgt>
                                        </p:tgtEl>
                                      </p:cBhvr>
                                    </p:animEffect>
                                  </p:childTnLst>
                                </p:cTn>
                              </p:par>
                              <p:par>
                                <p:cTn id="34" presetID="53" presetClass="entr" presetSubtype="16" fill="hold" nodeType="withEffect">
                                  <p:stCondLst>
                                    <p:cond delay="0"/>
                                  </p:stCondLst>
                                  <p:childTnLst>
                                    <p:set>
                                      <p:cBhvr>
                                        <p:cTn id="35" dur="1" fill="hold">
                                          <p:stCondLst>
                                            <p:cond delay="0"/>
                                          </p:stCondLst>
                                        </p:cTn>
                                        <p:tgtEl>
                                          <p:spTgt spid="29">
                                            <p:txEl>
                                              <p:pRg st="3" end="3"/>
                                            </p:txEl>
                                          </p:spTgt>
                                        </p:tgtEl>
                                        <p:attrNameLst>
                                          <p:attrName>style.visibility</p:attrName>
                                        </p:attrNameLst>
                                      </p:cBhvr>
                                      <p:to>
                                        <p:strVal val="visible"/>
                                      </p:to>
                                    </p:set>
                                    <p:anim calcmode="lin" valueType="num">
                                      <p:cBhvr>
                                        <p:cTn id="36" dur="500" fill="hold"/>
                                        <p:tgtEl>
                                          <p:spTgt spid="29">
                                            <p:txEl>
                                              <p:pRg st="3" end="3"/>
                                            </p:txEl>
                                          </p:spTgt>
                                        </p:tgtEl>
                                        <p:attrNameLst>
                                          <p:attrName>ppt_w</p:attrName>
                                        </p:attrNameLst>
                                      </p:cBhvr>
                                      <p:tavLst>
                                        <p:tav tm="0">
                                          <p:val>
                                            <p:fltVal val="0"/>
                                          </p:val>
                                        </p:tav>
                                        <p:tav tm="100000">
                                          <p:val>
                                            <p:strVal val="#ppt_w"/>
                                          </p:val>
                                        </p:tav>
                                      </p:tavLst>
                                    </p:anim>
                                    <p:anim calcmode="lin" valueType="num">
                                      <p:cBhvr>
                                        <p:cTn id="37" dur="500" fill="hold"/>
                                        <p:tgtEl>
                                          <p:spTgt spid="29">
                                            <p:txEl>
                                              <p:pRg st="3" end="3"/>
                                            </p:txEl>
                                          </p:spTgt>
                                        </p:tgtEl>
                                        <p:attrNameLst>
                                          <p:attrName>ppt_h</p:attrName>
                                        </p:attrNameLst>
                                      </p:cBhvr>
                                      <p:tavLst>
                                        <p:tav tm="0">
                                          <p:val>
                                            <p:fltVal val="0"/>
                                          </p:val>
                                        </p:tav>
                                        <p:tav tm="100000">
                                          <p:val>
                                            <p:strVal val="#ppt_h"/>
                                          </p:val>
                                        </p:tav>
                                      </p:tavLst>
                                    </p:anim>
                                    <p:animEffect transition="in" filter="fade">
                                      <p:cBhvr>
                                        <p:cTn id="38" dur="500"/>
                                        <p:tgtEl>
                                          <p:spTgt spid="2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rgbClr val="006C31"/>
                </a:solidFill>
              </a:rPr>
              <a:t>NP</a:t>
            </a:r>
            <a:r>
              <a:rPr lang="en-US" sz="4000" dirty="0"/>
              <a:t> class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1600200"/>
                <a:ext cx="8839200" cy="4525963"/>
              </a:xfrm>
            </p:spPr>
            <p:txBody>
              <a:bodyPr/>
              <a:lstStyle/>
              <a:p>
                <a:pPr marL="0" indent="0" algn="ctr">
                  <a:buNone/>
                </a:pPr>
                <a14:m>
                  <m:oMath xmlns:m="http://schemas.openxmlformats.org/officeDocument/2006/math">
                    <m:r>
                      <a:rPr lang="en-US" sz="2000" b="1" i="1" dirty="0" smtClean="0">
                        <a:solidFill>
                          <a:srgbClr val="C00000"/>
                        </a:solidFill>
                        <a:latin typeface="Cambria Math"/>
                      </a:rPr>
                      <m:t>𝑿</m:t>
                    </m:r>
                    <m:r>
                      <a:rPr lang="en-US" sz="2000" b="1" i="1" dirty="0" smtClean="0">
                        <a:solidFill>
                          <a:srgbClr val="C00000"/>
                        </a:solidFill>
                        <a:latin typeface="Cambria Math"/>
                      </a:rPr>
                      <m:t> </m:t>
                    </m:r>
                  </m:oMath>
                </a14:m>
                <a:r>
                  <a:rPr lang="en-US" sz="2000" dirty="0"/>
                  <a:t>: any decision problem</a:t>
                </a:r>
              </a:p>
              <a:p>
                <a:pPr marL="0" indent="0" algn="ctr">
                  <a:buNone/>
                </a:pPr>
                <a:endParaRPr lang="en-US" sz="2000" dirty="0"/>
              </a:p>
              <a:p>
                <a:pPr marL="0" indent="0" algn="ctr">
                  <a:buNone/>
                </a:pPr>
                <a14:m>
                  <m:oMath xmlns:m="http://schemas.openxmlformats.org/officeDocument/2006/math">
                    <m:r>
                      <a:rPr lang="en-US" sz="2000" b="1" i="1" dirty="0" smtClean="0">
                        <a:solidFill>
                          <a:srgbClr val="0070C0"/>
                        </a:solidFill>
                        <a:latin typeface="Cambria Math"/>
                      </a:rPr>
                      <m:t>𝑰</m:t>
                    </m:r>
                  </m:oMath>
                </a14:m>
                <a:r>
                  <a:rPr lang="en-US" sz="2000" dirty="0"/>
                  <a:t> : any (input) instance of </a:t>
                </a:r>
                <a14:m>
                  <m:oMath xmlns:m="http://schemas.openxmlformats.org/officeDocument/2006/math">
                    <m:r>
                      <a:rPr lang="en-US" sz="2000" b="1" i="1" dirty="0" smtClean="0">
                        <a:solidFill>
                          <a:srgbClr val="C00000"/>
                        </a:solidFill>
                        <a:latin typeface="Cambria Math"/>
                      </a:rPr>
                      <m:t>𝑿</m:t>
                    </m:r>
                  </m:oMath>
                </a14:m>
                <a:endParaRPr lang="en-US" sz="2000" dirty="0"/>
              </a:p>
              <a:p>
                <a:pPr marL="0" indent="0">
                  <a:buNone/>
                </a:pPr>
                <a:endParaRPr lang="en-US" sz="2000" b="1" dirty="0"/>
              </a:p>
              <a:p>
                <a:pPr marL="0" indent="0">
                  <a:buNone/>
                </a:pPr>
                <a:r>
                  <a:rPr lang="en-US" sz="2000" b="1" dirty="0">
                    <a:solidFill>
                      <a:srgbClr val="006C31"/>
                    </a:solidFill>
                  </a:rPr>
                  <a:t>Efficient</a:t>
                </a:r>
                <a:r>
                  <a:rPr lang="en-US" sz="2000" b="1" dirty="0"/>
                  <a:t> certifier for </a:t>
                </a:r>
                <a14:m>
                  <m:oMath xmlns:m="http://schemas.openxmlformats.org/officeDocument/2006/math">
                    <m:r>
                      <a:rPr lang="en-US" sz="2000" b="1" i="1" dirty="0" smtClean="0">
                        <a:solidFill>
                          <a:srgbClr val="C00000"/>
                        </a:solidFill>
                        <a:latin typeface="Cambria Math"/>
                      </a:rPr>
                      <m:t>𝑿</m:t>
                    </m:r>
                    <m:r>
                      <a:rPr lang="en-US" sz="2000" b="1" i="1" dirty="0">
                        <a:solidFill>
                          <a:srgbClr val="C00000"/>
                        </a:solidFill>
                        <a:latin typeface="Cambria Math"/>
                      </a:rPr>
                      <m:t> </m:t>
                    </m:r>
                  </m:oMath>
                </a14:m>
                <a:r>
                  <a:rPr lang="en-US" sz="2000" dirty="0"/>
                  <a:t>:</a:t>
                </a:r>
              </a:p>
              <a:p>
                <a:pPr marL="0" indent="0">
                  <a:buNone/>
                </a:pPr>
                <a:r>
                  <a:rPr lang="en-US" sz="2000" dirty="0"/>
                  <a:t>A </a:t>
                </a:r>
                <a:r>
                  <a:rPr lang="en-US" sz="2000" u="sng" dirty="0">
                    <a:solidFill>
                      <a:srgbClr val="7030A0"/>
                    </a:solidFill>
                  </a:rPr>
                  <a:t>polynomial time</a:t>
                </a:r>
                <a:r>
                  <a:rPr lang="en-US" sz="2000" dirty="0">
                    <a:solidFill>
                      <a:srgbClr val="7030A0"/>
                    </a:solidFill>
                  </a:rPr>
                  <a:t> </a:t>
                </a:r>
                <a:r>
                  <a:rPr lang="en-US" sz="2000" dirty="0"/>
                  <a:t>algorithm </a:t>
                </a:r>
                <a14:m>
                  <m:oMath xmlns:m="http://schemas.openxmlformats.org/officeDocument/2006/math">
                    <m:r>
                      <a:rPr lang="en-US" sz="2000" b="1" i="1" dirty="0">
                        <a:solidFill>
                          <a:srgbClr val="C00000"/>
                        </a:solidFill>
                        <a:latin typeface="Cambria Math"/>
                      </a:rPr>
                      <m:t>𝑨</m:t>
                    </m:r>
                  </m:oMath>
                </a14:m>
                <a:r>
                  <a:rPr lang="en-US" sz="2000" dirty="0"/>
                  <a:t> with output {</a:t>
                </a:r>
                <a:r>
                  <a:rPr lang="en-US" sz="2000" dirty="0" err="1">
                    <a:solidFill>
                      <a:srgbClr val="006C31"/>
                    </a:solidFill>
                  </a:rPr>
                  <a:t>yes</a:t>
                </a:r>
                <a:r>
                  <a:rPr lang="en-US" sz="2000" dirty="0" err="1"/>
                  <a:t>,</a:t>
                </a:r>
                <a:r>
                  <a:rPr lang="en-US" sz="2000" dirty="0" err="1">
                    <a:solidFill>
                      <a:srgbClr val="7030A0"/>
                    </a:solidFill>
                  </a:rPr>
                  <a:t>no</a:t>
                </a:r>
                <a:r>
                  <a:rPr lang="en-US" sz="2000" dirty="0"/>
                  <a:t>}  </a:t>
                </a:r>
              </a:p>
              <a:p>
                <a:r>
                  <a:rPr lang="en-US" sz="2000" b="1" dirty="0"/>
                  <a:t>Input</a:t>
                </a:r>
                <a:r>
                  <a:rPr lang="en-US" sz="2000" dirty="0"/>
                  <a:t> : (</a:t>
                </a:r>
                <a14:m>
                  <m:oMath xmlns:m="http://schemas.openxmlformats.org/officeDocument/2006/math">
                    <m:r>
                      <a:rPr lang="en-US" sz="2000" b="1" i="1" dirty="0">
                        <a:solidFill>
                          <a:srgbClr val="0070C0"/>
                        </a:solidFill>
                        <a:latin typeface="Cambria Math"/>
                      </a:rPr>
                      <m:t>𝑰</m:t>
                    </m:r>
                  </m:oMath>
                </a14:m>
                <a:r>
                  <a:rPr lang="en-US" sz="2000" dirty="0"/>
                  <a:t>,</a:t>
                </a:r>
                <a:r>
                  <a:rPr lang="en-US" sz="2000" b="1" dirty="0">
                    <a:solidFill>
                      <a:srgbClr val="0070C0"/>
                    </a:solidFill>
                  </a:rPr>
                  <a:t> </a:t>
                </a:r>
                <a14:m>
                  <m:oMath xmlns:m="http://schemas.openxmlformats.org/officeDocument/2006/math">
                    <m:r>
                      <a:rPr lang="en-US" sz="2000" b="1" i="1" dirty="0" smtClean="0">
                        <a:solidFill>
                          <a:srgbClr val="0070C0"/>
                        </a:solidFill>
                        <a:latin typeface="Cambria Math"/>
                      </a:rPr>
                      <m:t>𝒔</m:t>
                    </m:r>
                  </m:oMath>
                </a14:m>
                <a:r>
                  <a:rPr lang="en-US" sz="2000" dirty="0"/>
                  <a:t>)</a:t>
                </a:r>
              </a:p>
              <a:p>
                <a:pPr marL="0" indent="0">
                  <a:buNone/>
                </a:pPr>
                <a:endParaRPr lang="en-US" sz="2000" dirty="0"/>
              </a:p>
              <a:p>
                <a:endParaRPr lang="en-US" sz="2000" dirty="0"/>
              </a:p>
              <a:p>
                <a:r>
                  <a:rPr lang="en-US" sz="2000" b="1" dirty="0"/>
                  <a:t>Behavior</a:t>
                </a:r>
                <a:r>
                  <a:rPr lang="en-US" sz="2000" dirty="0"/>
                  <a:t>: </a:t>
                </a:r>
                <a14:m>
                  <m:oMath xmlns:m="http://schemas.openxmlformats.org/officeDocument/2006/math">
                    <m:r>
                      <a:rPr lang="en-US" sz="2000" b="1" i="1" dirty="0">
                        <a:solidFill>
                          <a:srgbClr val="C00000"/>
                        </a:solidFill>
                        <a:latin typeface="Cambria Math"/>
                      </a:rPr>
                      <m:t>𝑨</m:t>
                    </m:r>
                  </m:oMath>
                </a14:m>
                <a:r>
                  <a:rPr lang="en-US" sz="2000" dirty="0"/>
                  <a:t> can </a:t>
                </a:r>
                <a:r>
                  <a:rPr lang="en-US" sz="2000" u="sng" dirty="0"/>
                  <a:t>verify</a:t>
                </a:r>
                <a:r>
                  <a:rPr lang="en-US" sz="2000" dirty="0"/>
                  <a:t> if proposed solution </a:t>
                </a:r>
                <a14:m>
                  <m:oMath xmlns:m="http://schemas.openxmlformats.org/officeDocument/2006/math">
                    <m:r>
                      <a:rPr lang="en-US" sz="2000" b="1" i="1" dirty="0">
                        <a:solidFill>
                          <a:srgbClr val="0070C0"/>
                        </a:solidFill>
                        <a:latin typeface="Cambria Math"/>
                      </a:rPr>
                      <m:t>𝒔</m:t>
                    </m:r>
                  </m:oMath>
                </a14:m>
                <a:r>
                  <a:rPr lang="en-US" sz="2000" dirty="0"/>
                  <a:t> is right or wrong.</a:t>
                </a:r>
              </a:p>
              <a:p>
                <a:pPr marL="0" indent="0">
                  <a:buNone/>
                </a:pPr>
                <a:r>
                  <a:rPr lang="en-US" sz="2000"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1600200"/>
                <a:ext cx="8839200" cy="4525963"/>
              </a:xfrm>
              <a:blipFill rotWithShape="1">
                <a:blip r:embed="rId2"/>
                <a:stretch>
                  <a:fillRect l="-690" t="-67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11</a:t>
            </a:fld>
            <a:endParaRPr lang="en-US"/>
          </a:p>
        </p:txBody>
      </p:sp>
      <p:grpSp>
        <p:nvGrpSpPr>
          <p:cNvPr id="14" name="Group 13"/>
          <p:cNvGrpSpPr/>
          <p:nvPr/>
        </p:nvGrpSpPr>
        <p:grpSpPr>
          <a:xfrm>
            <a:off x="1447800" y="1981200"/>
            <a:ext cx="1676400" cy="457200"/>
            <a:chOff x="1447800" y="1981200"/>
            <a:chExt cx="1676400" cy="457200"/>
          </a:xfrm>
        </p:grpSpPr>
        <p:sp>
          <p:nvSpPr>
            <p:cNvPr id="5" name="TextBox 4"/>
            <p:cNvSpPr txBox="1"/>
            <p:nvPr/>
          </p:nvSpPr>
          <p:spPr>
            <a:xfrm>
              <a:off x="1447800" y="1981200"/>
              <a:ext cx="1320105" cy="369332"/>
            </a:xfrm>
            <a:prstGeom prst="rect">
              <a:avLst/>
            </a:prstGeom>
            <a:solidFill>
              <a:schemeClr val="tx2">
                <a:lumMod val="20000"/>
                <a:lumOff val="80000"/>
              </a:schemeClr>
            </a:solidFill>
          </p:spPr>
          <p:txBody>
            <a:bodyPr wrap="none" rtlCol="0">
              <a:spAutoFit/>
            </a:bodyPr>
            <a:lstStyle/>
            <a:p>
              <a:r>
                <a:rPr lang="en-US" dirty="0">
                  <a:solidFill>
                    <a:srgbClr val="006C31"/>
                  </a:solidFill>
                </a:rPr>
                <a:t>Yes</a:t>
              </a:r>
              <a:r>
                <a:rPr lang="en-US" dirty="0"/>
                <a:t> instance</a:t>
              </a:r>
            </a:p>
          </p:txBody>
        </p:sp>
        <p:cxnSp>
          <p:nvCxnSpPr>
            <p:cNvPr id="8" name="Straight Arrow Connector 7"/>
            <p:cNvCxnSpPr>
              <a:endCxn id="5" idx="3"/>
            </p:cNvCxnSpPr>
            <p:nvPr/>
          </p:nvCxnSpPr>
          <p:spPr>
            <a:xfrm flipH="1" flipV="1">
              <a:off x="2767905" y="2165866"/>
              <a:ext cx="356295" cy="27253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1447800" y="2514600"/>
            <a:ext cx="1676400" cy="445532"/>
            <a:chOff x="1447800" y="2514600"/>
            <a:chExt cx="1676400" cy="445532"/>
          </a:xfrm>
        </p:grpSpPr>
        <p:sp>
          <p:nvSpPr>
            <p:cNvPr id="6" name="TextBox 5"/>
            <p:cNvSpPr txBox="1"/>
            <p:nvPr/>
          </p:nvSpPr>
          <p:spPr>
            <a:xfrm>
              <a:off x="1447800" y="2590800"/>
              <a:ext cx="1290161" cy="369332"/>
            </a:xfrm>
            <a:prstGeom prst="rect">
              <a:avLst/>
            </a:prstGeom>
            <a:solidFill>
              <a:schemeClr val="accent2">
                <a:lumMod val="40000"/>
                <a:lumOff val="60000"/>
              </a:schemeClr>
            </a:solidFill>
          </p:spPr>
          <p:txBody>
            <a:bodyPr wrap="none" rtlCol="0">
              <a:spAutoFit/>
            </a:bodyPr>
            <a:lstStyle/>
            <a:p>
              <a:r>
                <a:rPr lang="en-US" dirty="0">
                  <a:solidFill>
                    <a:srgbClr val="7030A0"/>
                  </a:solidFill>
                </a:rPr>
                <a:t>No</a:t>
              </a:r>
              <a:r>
                <a:rPr lang="en-US" dirty="0"/>
                <a:t> instance</a:t>
              </a:r>
            </a:p>
          </p:txBody>
        </p:sp>
        <p:cxnSp>
          <p:nvCxnSpPr>
            <p:cNvPr id="11" name="Straight Arrow Connector 10"/>
            <p:cNvCxnSpPr/>
            <p:nvPr/>
          </p:nvCxnSpPr>
          <p:spPr>
            <a:xfrm flipH="1">
              <a:off x="2737961" y="2514600"/>
              <a:ext cx="386239" cy="26086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1524000" y="4114800"/>
            <a:ext cx="1884940" cy="762000"/>
            <a:chOff x="1524000" y="4114800"/>
            <a:chExt cx="1884940" cy="762000"/>
          </a:xfrm>
        </p:grpSpPr>
        <p:sp>
          <p:nvSpPr>
            <p:cNvPr id="16" name="TextBox 15"/>
            <p:cNvSpPr txBox="1"/>
            <p:nvPr/>
          </p:nvSpPr>
          <p:spPr>
            <a:xfrm>
              <a:off x="1524000" y="4507468"/>
              <a:ext cx="1884940" cy="369332"/>
            </a:xfrm>
            <a:prstGeom prst="rect">
              <a:avLst/>
            </a:prstGeom>
            <a:solidFill>
              <a:srgbClr val="FFC000"/>
            </a:solidFill>
            <a:ln>
              <a:solidFill>
                <a:schemeClr val="tx1"/>
              </a:solidFill>
            </a:ln>
          </p:spPr>
          <p:txBody>
            <a:bodyPr wrap="none" rtlCol="0">
              <a:spAutoFit/>
            </a:bodyPr>
            <a:lstStyle/>
            <a:p>
              <a:r>
                <a:rPr lang="en-US" dirty="0"/>
                <a:t>Proposed solution</a:t>
              </a:r>
            </a:p>
          </p:txBody>
        </p:sp>
        <p:cxnSp>
          <p:nvCxnSpPr>
            <p:cNvPr id="18" name="Elbow Connector 17"/>
            <p:cNvCxnSpPr/>
            <p:nvPr/>
          </p:nvCxnSpPr>
          <p:spPr>
            <a:xfrm rot="16200000" flipV="1">
              <a:off x="1600200" y="4191000"/>
              <a:ext cx="381000" cy="228600"/>
            </a:xfrm>
            <a:prstGeom prst="bentConnector3">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3" name="Cloud Callout 22"/>
          <p:cNvSpPr/>
          <p:nvPr/>
        </p:nvSpPr>
        <p:spPr>
          <a:xfrm>
            <a:off x="5410200" y="3654552"/>
            <a:ext cx="3276600" cy="841248"/>
          </a:xfrm>
          <a:prstGeom prst="cloudCallou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How to capture the </a:t>
            </a:r>
            <a:r>
              <a:rPr lang="en-US" i="1" dirty="0">
                <a:solidFill>
                  <a:srgbClr val="7030A0"/>
                </a:solidFill>
              </a:rPr>
              <a:t>short</a:t>
            </a:r>
            <a:r>
              <a:rPr lang="en-US" dirty="0">
                <a:solidFill>
                  <a:srgbClr val="7030A0"/>
                </a:solidFill>
              </a:rPr>
              <a:t> </a:t>
            </a:r>
            <a:r>
              <a:rPr lang="en-US" i="1" dirty="0">
                <a:solidFill>
                  <a:srgbClr val="7030A0"/>
                </a:solidFill>
              </a:rPr>
              <a:t>certificate</a:t>
            </a:r>
            <a:r>
              <a:rPr lang="en-US" dirty="0">
                <a:solidFill>
                  <a:srgbClr val="7030A0"/>
                </a:solidFill>
              </a:rPr>
              <a:t> </a:t>
            </a:r>
            <a:r>
              <a:rPr lang="en-US" dirty="0">
                <a:solidFill>
                  <a:schemeClr val="tx1"/>
                </a:solidFill>
              </a:rPr>
              <a:t>?</a:t>
            </a:r>
          </a:p>
        </p:txBody>
      </p:sp>
      <p:sp>
        <p:nvSpPr>
          <p:cNvPr id="24" name="TextBox 23"/>
          <p:cNvSpPr txBox="1"/>
          <p:nvPr/>
        </p:nvSpPr>
        <p:spPr>
          <a:xfrm>
            <a:off x="228600" y="3440668"/>
            <a:ext cx="1914421" cy="369332"/>
          </a:xfrm>
          <a:prstGeom prst="rect">
            <a:avLst/>
          </a:prstGeom>
          <a:solidFill>
            <a:schemeClr val="bg2"/>
          </a:solidFill>
        </p:spPr>
        <p:txBody>
          <a:bodyPr wrap="square" rtlCol="0">
            <a:spAutoFit/>
          </a:bodyPr>
          <a:lstStyle/>
          <a:p>
            <a:r>
              <a:rPr lang="en-US" dirty="0"/>
              <a:t>                            </a:t>
            </a:r>
          </a:p>
        </p:txBody>
      </p:sp>
      <p:sp>
        <p:nvSpPr>
          <p:cNvPr id="25" name="TextBox 24"/>
          <p:cNvSpPr txBox="1"/>
          <p:nvPr/>
        </p:nvSpPr>
        <p:spPr>
          <a:xfrm>
            <a:off x="217747" y="3059668"/>
            <a:ext cx="925253" cy="369332"/>
          </a:xfrm>
          <a:prstGeom prst="rect">
            <a:avLst/>
          </a:prstGeom>
          <a:solidFill>
            <a:schemeClr val="bg2"/>
          </a:solidFill>
        </p:spPr>
        <p:txBody>
          <a:bodyPr wrap="none" rtlCol="0">
            <a:spAutoFit/>
          </a:bodyPr>
          <a:lstStyle/>
          <a:p>
            <a:r>
              <a:rPr lang="en-US" dirty="0"/>
              <a:t>              </a:t>
            </a:r>
          </a:p>
        </p:txBody>
      </p:sp>
      <mc:AlternateContent xmlns:mc="http://schemas.openxmlformats.org/markup-compatibility/2006" xmlns:a14="http://schemas.microsoft.com/office/drawing/2010/main">
        <mc:Choice Requires="a14">
          <p:sp>
            <p:nvSpPr>
              <p:cNvPr id="26" name="Cloud Callout 25"/>
              <p:cNvSpPr/>
              <p:nvPr/>
            </p:nvSpPr>
            <p:spPr>
              <a:xfrm>
                <a:off x="5410200" y="3730752"/>
                <a:ext cx="3657600" cy="841248"/>
              </a:xfrm>
              <a:prstGeom prst="cloudCallou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How to capture the fact  that </a:t>
                </a:r>
                <a14:m>
                  <m:oMath xmlns:m="http://schemas.openxmlformats.org/officeDocument/2006/math">
                    <m:r>
                      <a:rPr lang="en-US" b="1" i="1" dirty="0">
                        <a:solidFill>
                          <a:srgbClr val="C00000"/>
                        </a:solidFill>
                        <a:latin typeface="Cambria Math"/>
                      </a:rPr>
                      <m:t>𝑨</m:t>
                    </m:r>
                  </m:oMath>
                </a14:m>
                <a:r>
                  <a:rPr lang="en-US" dirty="0">
                    <a:solidFill>
                      <a:schemeClr val="tx1"/>
                    </a:solidFill>
                  </a:rPr>
                  <a:t> is efficient?</a:t>
                </a:r>
              </a:p>
            </p:txBody>
          </p:sp>
        </mc:Choice>
        <mc:Fallback xmlns="">
          <p:sp>
            <p:nvSpPr>
              <p:cNvPr id="26" name="Cloud Callout 25"/>
              <p:cNvSpPr>
                <a:spLocks noRot="1" noChangeAspect="1" noMove="1" noResize="1" noEditPoints="1" noAdjustHandles="1" noChangeArrowheads="1" noChangeShapeType="1" noTextEdit="1"/>
              </p:cNvSpPr>
              <p:nvPr/>
            </p:nvSpPr>
            <p:spPr>
              <a:xfrm>
                <a:off x="5410200" y="3730752"/>
                <a:ext cx="3657600" cy="841248"/>
              </a:xfrm>
              <a:prstGeom prst="cloudCallout">
                <a:avLst/>
              </a:prstGeom>
              <a:blipFill rotWithShape="1">
                <a:blip r:embed="rId3"/>
                <a:stretch>
                  <a:fillRect/>
                </a:stretch>
              </a:blipFill>
              <a:ln>
                <a:solidFill>
                  <a:schemeClr val="tx1"/>
                </a:solidFill>
              </a:ln>
            </p:spPr>
            <p:txBody>
              <a:bodyPr/>
              <a:lstStyle/>
              <a:p>
                <a:r>
                  <a:rPr lang="en-US">
                    <a:noFill/>
                  </a:rPr>
                  <a:t> </a:t>
                </a:r>
              </a:p>
            </p:txBody>
          </p:sp>
        </mc:Fallback>
      </mc:AlternateContent>
      <p:sp>
        <p:nvSpPr>
          <p:cNvPr id="19" name="TextBox 18"/>
          <p:cNvSpPr txBox="1"/>
          <p:nvPr/>
        </p:nvSpPr>
        <p:spPr>
          <a:xfrm>
            <a:off x="1295400" y="3789680"/>
            <a:ext cx="925253" cy="369332"/>
          </a:xfrm>
          <a:prstGeom prst="rect">
            <a:avLst/>
          </a:prstGeom>
          <a:solidFill>
            <a:schemeClr val="bg2"/>
          </a:solidFill>
        </p:spPr>
        <p:txBody>
          <a:bodyPr wrap="none" rtlCol="0">
            <a:spAutoFit/>
          </a:bodyPr>
          <a:lstStyle/>
          <a:p>
            <a:r>
              <a:rPr lang="en-US" dirty="0"/>
              <a:t>              </a:t>
            </a:r>
          </a:p>
        </p:txBody>
      </p:sp>
      <mc:AlternateContent xmlns:mc="http://schemas.openxmlformats.org/markup-compatibility/2006" xmlns:a14="http://schemas.microsoft.com/office/drawing/2010/main">
        <mc:Choice Requires="a14">
          <p:sp>
            <p:nvSpPr>
              <p:cNvPr id="7" name="Explosion 2 6"/>
              <p:cNvSpPr/>
              <p:nvPr/>
            </p:nvSpPr>
            <p:spPr>
              <a:xfrm>
                <a:off x="5334000" y="609600"/>
                <a:ext cx="5029200" cy="1600200"/>
              </a:xfrm>
              <a:prstGeom prst="irregularSeal2">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We shall redefine the behavior of </a:t>
                </a:r>
                <a14:m>
                  <m:oMath xmlns:m="http://schemas.openxmlformats.org/officeDocument/2006/math">
                    <m:r>
                      <a:rPr lang="en-US" sz="1400" b="1" i="1" dirty="0">
                        <a:solidFill>
                          <a:srgbClr val="C00000"/>
                        </a:solidFill>
                        <a:latin typeface="Cambria Math"/>
                      </a:rPr>
                      <m:t>𝑨</m:t>
                    </m:r>
                  </m:oMath>
                </a14:m>
                <a:r>
                  <a:rPr lang="en-US" sz="1400" dirty="0"/>
                  <a:t>. Ponder over the  new definition.  </a:t>
                </a:r>
              </a:p>
            </p:txBody>
          </p:sp>
        </mc:Choice>
        <mc:Fallback xmlns="">
          <p:sp>
            <p:nvSpPr>
              <p:cNvPr id="7" name="Explosion 2 6"/>
              <p:cNvSpPr>
                <a:spLocks noRot="1" noChangeAspect="1" noMove="1" noResize="1" noEditPoints="1" noAdjustHandles="1" noChangeArrowheads="1" noChangeShapeType="1" noTextEdit="1"/>
              </p:cNvSpPr>
              <p:nvPr/>
            </p:nvSpPr>
            <p:spPr>
              <a:xfrm>
                <a:off x="5334000" y="609600"/>
                <a:ext cx="5029200" cy="1600200"/>
              </a:xfrm>
              <a:prstGeom prst="irregularSeal2">
                <a:avLst/>
              </a:prstGeom>
              <a:blipFill rotWithShape="1">
                <a:blip r:embed="rId4"/>
                <a:stretch>
                  <a:fillRect/>
                </a:stretch>
              </a:blipFill>
            </p:spPr>
            <p:txBody>
              <a:bodyPr/>
              <a:lstStyle/>
              <a:p>
                <a:r>
                  <a:rPr lang="en-US">
                    <a:noFill/>
                  </a:rPr>
                  <a:t> </a:t>
                </a:r>
              </a:p>
            </p:txBody>
          </p:sp>
        </mc:Fallback>
      </mc:AlternateContent>
      <p:sp>
        <p:nvSpPr>
          <p:cNvPr id="20" name="TextBox 19"/>
          <p:cNvSpPr txBox="1"/>
          <p:nvPr/>
        </p:nvSpPr>
        <p:spPr>
          <a:xfrm>
            <a:off x="2877605" y="511909"/>
            <a:ext cx="3370795" cy="646331"/>
          </a:xfrm>
          <a:prstGeom prst="rect">
            <a:avLst/>
          </a:prstGeom>
          <a:solidFill>
            <a:schemeClr val="bg2"/>
          </a:solidFill>
        </p:spPr>
        <p:txBody>
          <a:bodyPr wrap="none" rtlCol="0">
            <a:spAutoFit/>
          </a:bodyPr>
          <a:lstStyle/>
          <a:p>
            <a:r>
              <a:rPr lang="en-US" sz="3600" b="1" dirty="0">
                <a:solidFill>
                  <a:srgbClr val="006C31"/>
                </a:solidFill>
              </a:rPr>
              <a:t>Efficient </a:t>
            </a:r>
            <a:r>
              <a:rPr lang="en-US" sz="3600" b="1" dirty="0"/>
              <a:t>certifier</a:t>
            </a:r>
            <a:endParaRPr lang="en-US" sz="3600" dirty="0"/>
          </a:p>
        </p:txBody>
      </p:sp>
    </p:spTree>
    <p:extLst>
      <p:ext uri="{BB962C8B-B14F-4D97-AF65-F5344CB8AC3E}">
        <p14:creationId xmlns:p14="http://schemas.microsoft.com/office/powerpoint/2010/main" val="1739133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righ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right)">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1"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childTnLst>
                          </p:cTn>
                        </p:par>
                        <p:par>
                          <p:cTn id="33" fill="hold">
                            <p:stCondLst>
                              <p:cond delay="500"/>
                            </p:stCondLst>
                            <p:childTnLst>
                              <p:par>
                                <p:cTn id="34" presetID="10" presetClass="entr" presetSubtype="0" fill="hold" grpId="0" nodeType="after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500"/>
                                        <p:tgtEl>
                                          <p:spTgt spid="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500"/>
                                        <p:tgtEl>
                                          <p:spTgt spid="3">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xit" presetSubtype="4" fill="hold" grpId="0" nodeType="clickEffect">
                                  <p:stCondLst>
                                    <p:cond delay="0"/>
                                  </p:stCondLst>
                                  <p:childTnLst>
                                    <p:animEffect transition="out" filter="wipe(down)">
                                      <p:cBhvr>
                                        <p:cTn id="45" dur="500"/>
                                        <p:tgtEl>
                                          <p:spTgt spid="19"/>
                                        </p:tgtEl>
                                      </p:cBhvr>
                                    </p:animEffect>
                                    <p:set>
                                      <p:cBhvr>
                                        <p:cTn id="46" dur="1" fill="hold">
                                          <p:stCondLst>
                                            <p:cond delay="499"/>
                                          </p:stCondLst>
                                        </p:cTn>
                                        <p:tgtEl>
                                          <p:spTgt spid="19"/>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wipe(up)">
                                      <p:cBhvr>
                                        <p:cTn id="51" dur="1000"/>
                                        <p:tgtEl>
                                          <p:spTgt spid="22"/>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fade">
                                      <p:cBhvr>
                                        <p:cTn id="56" dur="500"/>
                                        <p:tgtEl>
                                          <p:spTgt spid="3">
                                            <p:txEl>
                                              <p:pRg st="9" end="9"/>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xit" presetSubtype="4" fill="hold" grpId="0" nodeType="clickEffect">
                                  <p:stCondLst>
                                    <p:cond delay="0"/>
                                  </p:stCondLst>
                                  <p:childTnLst>
                                    <p:animEffect transition="out" filter="wipe(down)">
                                      <p:cBhvr>
                                        <p:cTn id="60" dur="500"/>
                                        <p:tgtEl>
                                          <p:spTgt spid="25"/>
                                        </p:tgtEl>
                                      </p:cBhvr>
                                    </p:animEffect>
                                    <p:set>
                                      <p:cBhvr>
                                        <p:cTn id="61" dur="1" fill="hold">
                                          <p:stCondLst>
                                            <p:cond delay="499"/>
                                          </p:stCondLst>
                                        </p:cTn>
                                        <p:tgtEl>
                                          <p:spTgt spid="25"/>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grpId="0" nodeType="click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fade">
                                      <p:cBhvr>
                                        <p:cTn id="66" dur="1000"/>
                                        <p:tgtEl>
                                          <p:spTgt spid="26"/>
                                        </p:tgtEl>
                                      </p:cBhvr>
                                    </p:animEffect>
                                    <p:anim calcmode="lin" valueType="num">
                                      <p:cBhvr>
                                        <p:cTn id="67" dur="1000" fill="hold"/>
                                        <p:tgtEl>
                                          <p:spTgt spid="26"/>
                                        </p:tgtEl>
                                        <p:attrNameLst>
                                          <p:attrName>ppt_x</p:attrName>
                                        </p:attrNameLst>
                                      </p:cBhvr>
                                      <p:tavLst>
                                        <p:tav tm="0">
                                          <p:val>
                                            <p:strVal val="#ppt_x"/>
                                          </p:val>
                                        </p:tav>
                                        <p:tav tm="100000">
                                          <p:val>
                                            <p:strVal val="#ppt_x"/>
                                          </p:val>
                                        </p:tav>
                                      </p:tavLst>
                                    </p:anim>
                                    <p:anim calcmode="lin" valueType="num">
                                      <p:cBhvr>
                                        <p:cTn id="68"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2" presetClass="exit" presetSubtype="8" fill="hold" grpId="0" nodeType="clickEffect">
                                  <p:stCondLst>
                                    <p:cond delay="0"/>
                                  </p:stCondLst>
                                  <p:childTnLst>
                                    <p:animEffect transition="out" filter="wipe(left)">
                                      <p:cBhvr>
                                        <p:cTn id="72" dur="500"/>
                                        <p:tgtEl>
                                          <p:spTgt spid="24"/>
                                        </p:tgtEl>
                                      </p:cBhvr>
                                    </p:animEffect>
                                    <p:set>
                                      <p:cBhvr>
                                        <p:cTn id="73" dur="1" fill="hold">
                                          <p:stCondLst>
                                            <p:cond delay="499"/>
                                          </p:stCondLst>
                                        </p:cTn>
                                        <p:tgtEl>
                                          <p:spTgt spid="24"/>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14" presetClass="exit" presetSubtype="10" fill="hold" grpId="1" nodeType="clickEffect">
                                  <p:stCondLst>
                                    <p:cond delay="0"/>
                                  </p:stCondLst>
                                  <p:childTnLst>
                                    <p:animEffect transition="out" filter="randombar(horizontal)">
                                      <p:cBhvr>
                                        <p:cTn id="77" dur="500"/>
                                        <p:tgtEl>
                                          <p:spTgt spid="26"/>
                                        </p:tgtEl>
                                      </p:cBhvr>
                                    </p:animEffect>
                                    <p:set>
                                      <p:cBhvr>
                                        <p:cTn id="78" dur="1" fill="hold">
                                          <p:stCondLst>
                                            <p:cond delay="499"/>
                                          </p:stCondLst>
                                        </p:cTn>
                                        <p:tgtEl>
                                          <p:spTgt spid="26"/>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grpId="0" nodeType="clickEffect">
                                  <p:stCondLst>
                                    <p:cond delay="0"/>
                                  </p:stCondLst>
                                  <p:childTnLst>
                                    <p:set>
                                      <p:cBhvr>
                                        <p:cTn id="82" dur="1" fill="hold">
                                          <p:stCondLst>
                                            <p:cond delay="0"/>
                                          </p:stCondLst>
                                        </p:cTn>
                                        <p:tgtEl>
                                          <p:spTgt spid="23"/>
                                        </p:tgtEl>
                                        <p:attrNameLst>
                                          <p:attrName>style.visibility</p:attrName>
                                        </p:attrNameLst>
                                      </p:cBhvr>
                                      <p:to>
                                        <p:strVal val="visible"/>
                                      </p:to>
                                    </p:set>
                                    <p:animEffect transition="in" filter="fade">
                                      <p:cBhvr>
                                        <p:cTn id="83" dur="1000"/>
                                        <p:tgtEl>
                                          <p:spTgt spid="23"/>
                                        </p:tgtEl>
                                      </p:cBhvr>
                                    </p:animEffect>
                                    <p:anim calcmode="lin" valueType="num">
                                      <p:cBhvr>
                                        <p:cTn id="84" dur="1000" fill="hold"/>
                                        <p:tgtEl>
                                          <p:spTgt spid="23"/>
                                        </p:tgtEl>
                                        <p:attrNameLst>
                                          <p:attrName>ppt_x</p:attrName>
                                        </p:attrNameLst>
                                      </p:cBhvr>
                                      <p:tavLst>
                                        <p:tav tm="0">
                                          <p:val>
                                            <p:strVal val="#ppt_x"/>
                                          </p:val>
                                        </p:tav>
                                        <p:tav tm="100000">
                                          <p:val>
                                            <p:strVal val="#ppt_x"/>
                                          </p:val>
                                        </p:tav>
                                      </p:tavLst>
                                    </p:anim>
                                    <p:anim calcmode="lin" valueType="num">
                                      <p:cBhvr>
                                        <p:cTn id="85"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53" presetClass="entr" presetSubtype="16" fill="hold" grpId="0" nodeType="clickEffect">
                                  <p:stCondLst>
                                    <p:cond delay="0"/>
                                  </p:stCondLst>
                                  <p:childTnLst>
                                    <p:set>
                                      <p:cBhvr>
                                        <p:cTn id="89" dur="1" fill="hold">
                                          <p:stCondLst>
                                            <p:cond delay="0"/>
                                          </p:stCondLst>
                                        </p:cTn>
                                        <p:tgtEl>
                                          <p:spTgt spid="7"/>
                                        </p:tgtEl>
                                        <p:attrNameLst>
                                          <p:attrName>style.visibility</p:attrName>
                                        </p:attrNameLst>
                                      </p:cBhvr>
                                      <p:to>
                                        <p:strVal val="visible"/>
                                      </p:to>
                                    </p:set>
                                    <p:anim calcmode="lin" valueType="num">
                                      <p:cBhvr>
                                        <p:cTn id="90" dur="500" fill="hold"/>
                                        <p:tgtEl>
                                          <p:spTgt spid="7"/>
                                        </p:tgtEl>
                                        <p:attrNameLst>
                                          <p:attrName>ppt_w</p:attrName>
                                        </p:attrNameLst>
                                      </p:cBhvr>
                                      <p:tavLst>
                                        <p:tav tm="0">
                                          <p:val>
                                            <p:fltVal val="0"/>
                                          </p:val>
                                        </p:tav>
                                        <p:tav tm="100000">
                                          <p:val>
                                            <p:strVal val="#ppt_w"/>
                                          </p:val>
                                        </p:tav>
                                      </p:tavLst>
                                    </p:anim>
                                    <p:anim calcmode="lin" valueType="num">
                                      <p:cBhvr>
                                        <p:cTn id="91" dur="500" fill="hold"/>
                                        <p:tgtEl>
                                          <p:spTgt spid="7"/>
                                        </p:tgtEl>
                                        <p:attrNameLst>
                                          <p:attrName>ppt_h</p:attrName>
                                        </p:attrNameLst>
                                      </p:cBhvr>
                                      <p:tavLst>
                                        <p:tav tm="0">
                                          <p:val>
                                            <p:fltVal val="0"/>
                                          </p:val>
                                        </p:tav>
                                        <p:tav tm="100000">
                                          <p:val>
                                            <p:strVal val="#ppt_h"/>
                                          </p:val>
                                        </p:tav>
                                      </p:tavLst>
                                    </p:anim>
                                    <p:animEffect transition="in" filter="fade">
                                      <p:cBhvr>
                                        <p:cTn id="92" dur="500"/>
                                        <p:tgtEl>
                                          <p:spTgt spid="7"/>
                                        </p:tgtEl>
                                      </p:cBhvr>
                                    </p:animEffect>
                                  </p:childTnLst>
                                </p:cTn>
                              </p:par>
                            </p:childTnLst>
                          </p:cTn>
                        </p:par>
                      </p:childTnLst>
                    </p:cTn>
                  </p:par>
                  <p:par>
                    <p:cTn id="93" fill="hold">
                      <p:stCondLst>
                        <p:cond delay="indefinite"/>
                      </p:stCondLst>
                      <p:childTnLst>
                        <p:par>
                          <p:cTn id="94" fill="hold">
                            <p:stCondLst>
                              <p:cond delay="0"/>
                            </p:stCondLst>
                            <p:childTnLst>
                              <p:par>
                                <p:cTn id="95" presetID="14" presetClass="exit" presetSubtype="10" fill="hold" grpId="1" nodeType="clickEffect">
                                  <p:stCondLst>
                                    <p:cond delay="0"/>
                                  </p:stCondLst>
                                  <p:childTnLst>
                                    <p:animEffect transition="out" filter="randombar(horizontal)">
                                      <p:cBhvr>
                                        <p:cTn id="96" dur="500"/>
                                        <p:tgtEl>
                                          <p:spTgt spid="23"/>
                                        </p:tgtEl>
                                      </p:cBhvr>
                                    </p:animEffect>
                                    <p:set>
                                      <p:cBhvr>
                                        <p:cTn id="97" dur="1" fill="hold">
                                          <p:stCondLst>
                                            <p:cond delay="4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3" grpId="0" animBg="1"/>
      <p:bldP spid="23" grpId="1" animBg="1"/>
      <p:bldP spid="24" grpId="0" animBg="1"/>
      <p:bldP spid="24" grpId="1" animBg="1"/>
      <p:bldP spid="25" grpId="0" animBg="1"/>
      <p:bldP spid="26" grpId="0" animBg="1"/>
      <p:bldP spid="26" grpId="1" animBg="1"/>
      <p:bldP spid="19"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rgbClr val="006C31"/>
                </a:solidFill>
              </a:rPr>
              <a:t>NP</a:t>
            </a:r>
            <a:r>
              <a:rPr lang="en-US" sz="4000" dirty="0"/>
              <a:t> class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1600200"/>
                <a:ext cx="8839200" cy="4525963"/>
              </a:xfrm>
            </p:spPr>
            <p:txBody>
              <a:bodyPr/>
              <a:lstStyle/>
              <a:p>
                <a:pPr marL="0" indent="0" algn="ctr">
                  <a:buNone/>
                </a:pPr>
                <a14:m>
                  <m:oMath xmlns:m="http://schemas.openxmlformats.org/officeDocument/2006/math">
                    <m:r>
                      <a:rPr lang="en-US" sz="2000" b="1" i="1" dirty="0" smtClean="0">
                        <a:solidFill>
                          <a:srgbClr val="C00000"/>
                        </a:solidFill>
                        <a:latin typeface="Cambria Math"/>
                      </a:rPr>
                      <m:t>𝑿</m:t>
                    </m:r>
                    <m:r>
                      <a:rPr lang="en-US" sz="2000" b="1" i="1" dirty="0" smtClean="0">
                        <a:solidFill>
                          <a:srgbClr val="C00000"/>
                        </a:solidFill>
                        <a:latin typeface="Cambria Math"/>
                      </a:rPr>
                      <m:t> </m:t>
                    </m:r>
                  </m:oMath>
                </a14:m>
                <a:r>
                  <a:rPr lang="en-US" sz="2000" dirty="0"/>
                  <a:t>: any decision problem</a:t>
                </a:r>
              </a:p>
              <a:p>
                <a:pPr marL="0" indent="0" algn="ctr">
                  <a:buNone/>
                </a:pPr>
                <a:endParaRPr lang="en-US" sz="2000" dirty="0"/>
              </a:p>
              <a:p>
                <a:pPr marL="0" indent="0" algn="ctr">
                  <a:buNone/>
                </a:pPr>
                <a14:m>
                  <m:oMath xmlns:m="http://schemas.openxmlformats.org/officeDocument/2006/math">
                    <m:r>
                      <a:rPr lang="en-US" sz="2000" b="1" i="1" dirty="0" smtClean="0">
                        <a:solidFill>
                          <a:srgbClr val="0070C0"/>
                        </a:solidFill>
                        <a:latin typeface="Cambria Math"/>
                      </a:rPr>
                      <m:t>𝑰</m:t>
                    </m:r>
                  </m:oMath>
                </a14:m>
                <a:r>
                  <a:rPr lang="en-US" sz="2000" dirty="0"/>
                  <a:t> : any (input) instance of </a:t>
                </a:r>
                <a14:m>
                  <m:oMath xmlns:m="http://schemas.openxmlformats.org/officeDocument/2006/math">
                    <m:r>
                      <a:rPr lang="en-US" sz="2000" b="1" i="1" dirty="0" smtClean="0">
                        <a:solidFill>
                          <a:srgbClr val="C00000"/>
                        </a:solidFill>
                        <a:latin typeface="Cambria Math"/>
                      </a:rPr>
                      <m:t>𝑿</m:t>
                    </m:r>
                  </m:oMath>
                </a14:m>
                <a:endParaRPr lang="en-US" sz="2000" dirty="0"/>
              </a:p>
              <a:p>
                <a:pPr marL="0" indent="0">
                  <a:buNone/>
                </a:pPr>
                <a:endParaRPr lang="en-US" sz="2000" dirty="0"/>
              </a:p>
              <a:p>
                <a:pPr marL="0" indent="0">
                  <a:buNone/>
                </a:pPr>
                <a:r>
                  <a:rPr lang="en-US" sz="2000" b="1" dirty="0">
                    <a:solidFill>
                      <a:srgbClr val="006C31"/>
                    </a:solidFill>
                  </a:rPr>
                  <a:t>Efficient</a:t>
                </a:r>
                <a:r>
                  <a:rPr lang="en-US" sz="2000" b="1" dirty="0"/>
                  <a:t> certifier for </a:t>
                </a:r>
                <a14:m>
                  <m:oMath xmlns:m="http://schemas.openxmlformats.org/officeDocument/2006/math">
                    <m:r>
                      <a:rPr lang="en-US" sz="2000" b="1" i="1" dirty="0" smtClean="0">
                        <a:solidFill>
                          <a:srgbClr val="C00000"/>
                        </a:solidFill>
                        <a:latin typeface="Cambria Math"/>
                      </a:rPr>
                      <m:t>𝑿</m:t>
                    </m:r>
                    <m:r>
                      <a:rPr lang="en-US" sz="2000" b="1" i="1" dirty="0">
                        <a:solidFill>
                          <a:srgbClr val="C00000"/>
                        </a:solidFill>
                        <a:latin typeface="Cambria Math"/>
                      </a:rPr>
                      <m:t> </m:t>
                    </m:r>
                  </m:oMath>
                </a14:m>
                <a:r>
                  <a:rPr lang="en-US" sz="2000" dirty="0"/>
                  <a:t>:</a:t>
                </a:r>
              </a:p>
              <a:p>
                <a:pPr marL="0" indent="0">
                  <a:buNone/>
                </a:pPr>
                <a:r>
                  <a:rPr lang="en-US" sz="2000" dirty="0"/>
                  <a:t>A </a:t>
                </a:r>
                <a:r>
                  <a:rPr lang="en-US" sz="2000" dirty="0">
                    <a:solidFill>
                      <a:srgbClr val="7030A0"/>
                    </a:solidFill>
                  </a:rPr>
                  <a:t>polynomial time </a:t>
                </a:r>
                <a:r>
                  <a:rPr lang="en-US" sz="2000" dirty="0"/>
                  <a:t>algorithm </a:t>
                </a:r>
                <a14:m>
                  <m:oMath xmlns:m="http://schemas.openxmlformats.org/officeDocument/2006/math">
                    <m:r>
                      <a:rPr lang="en-US" sz="2000" b="1" i="1" dirty="0">
                        <a:solidFill>
                          <a:srgbClr val="C00000"/>
                        </a:solidFill>
                        <a:latin typeface="Cambria Math"/>
                      </a:rPr>
                      <m:t>𝑨</m:t>
                    </m:r>
                  </m:oMath>
                </a14:m>
                <a:r>
                  <a:rPr lang="en-US" sz="2000" dirty="0"/>
                  <a:t> with output {</a:t>
                </a:r>
                <a:r>
                  <a:rPr lang="en-US" sz="2000" dirty="0" err="1">
                    <a:solidFill>
                      <a:srgbClr val="006C31"/>
                    </a:solidFill>
                  </a:rPr>
                  <a:t>yes</a:t>
                </a:r>
                <a:r>
                  <a:rPr lang="en-US" sz="2000" dirty="0" err="1"/>
                  <a:t>,</a:t>
                </a:r>
                <a:r>
                  <a:rPr lang="en-US" sz="2000" dirty="0" err="1">
                    <a:solidFill>
                      <a:srgbClr val="7030A0"/>
                    </a:solidFill>
                  </a:rPr>
                  <a:t>no</a:t>
                </a:r>
                <a:r>
                  <a:rPr lang="en-US" sz="2000" dirty="0"/>
                  <a:t>}  </a:t>
                </a:r>
              </a:p>
              <a:p>
                <a:r>
                  <a:rPr lang="en-US" sz="2000" b="1" dirty="0"/>
                  <a:t>Input</a:t>
                </a:r>
                <a:r>
                  <a:rPr lang="en-US" sz="2000" dirty="0"/>
                  <a:t> : (</a:t>
                </a:r>
                <a14:m>
                  <m:oMath xmlns:m="http://schemas.openxmlformats.org/officeDocument/2006/math">
                    <m:r>
                      <a:rPr lang="en-US" sz="2000" b="1" i="1" dirty="0">
                        <a:solidFill>
                          <a:srgbClr val="0070C0"/>
                        </a:solidFill>
                        <a:latin typeface="Cambria Math"/>
                      </a:rPr>
                      <m:t>𝑰</m:t>
                    </m:r>
                  </m:oMath>
                </a14:m>
                <a:r>
                  <a:rPr lang="en-US" sz="2000" dirty="0"/>
                  <a:t>,</a:t>
                </a:r>
                <a:r>
                  <a:rPr lang="en-US" sz="2000" b="1" dirty="0">
                    <a:solidFill>
                      <a:srgbClr val="0070C0"/>
                    </a:solidFill>
                  </a:rPr>
                  <a:t> </a:t>
                </a:r>
                <a14:m>
                  <m:oMath xmlns:m="http://schemas.openxmlformats.org/officeDocument/2006/math">
                    <m:r>
                      <a:rPr lang="en-US" sz="2000" b="1" i="1" dirty="0" smtClean="0">
                        <a:solidFill>
                          <a:srgbClr val="0070C0"/>
                        </a:solidFill>
                        <a:latin typeface="Cambria Math"/>
                      </a:rPr>
                      <m:t>𝒔</m:t>
                    </m:r>
                  </m:oMath>
                </a14:m>
                <a:r>
                  <a:rPr lang="en-US" sz="2000" dirty="0"/>
                  <a:t>)</a:t>
                </a:r>
              </a:p>
              <a:p>
                <a:endParaRPr lang="en-US" sz="2000" dirty="0"/>
              </a:p>
              <a:p>
                <a:endParaRPr lang="en-US" sz="2000" dirty="0"/>
              </a:p>
              <a:p>
                <a:r>
                  <a:rPr lang="en-US" sz="2000" b="1" dirty="0"/>
                  <a:t>Behavior</a:t>
                </a:r>
                <a:r>
                  <a:rPr lang="en-US" sz="2000" dirty="0"/>
                  <a:t>:   There is a polynomial function </a:t>
                </a:r>
                <a14:m>
                  <m:oMath xmlns:m="http://schemas.openxmlformats.org/officeDocument/2006/math">
                    <m:r>
                      <a:rPr lang="en-US" sz="2000" b="1" i="1" dirty="0" smtClean="0">
                        <a:solidFill>
                          <a:srgbClr val="0070C0"/>
                        </a:solidFill>
                        <a:latin typeface="Cambria Math"/>
                      </a:rPr>
                      <m:t>𝒑</m:t>
                    </m:r>
                  </m:oMath>
                </a14:m>
                <a:r>
                  <a:rPr lang="en-US" sz="2000" dirty="0"/>
                  <a:t> such that</a:t>
                </a:r>
              </a:p>
              <a:p>
                <a:pPr marL="0" indent="0">
                  <a:buNone/>
                </a:pPr>
                <a:r>
                  <a:rPr lang="en-US" sz="2000" b="1" dirty="0">
                    <a:solidFill>
                      <a:srgbClr val="0070C0"/>
                    </a:solidFill>
                  </a:rPr>
                  <a:t>          </a:t>
                </a:r>
                <a14:m>
                  <m:oMath xmlns:m="http://schemas.openxmlformats.org/officeDocument/2006/math">
                    <m:r>
                      <a:rPr lang="en-US" sz="2000" b="1" i="1" dirty="0">
                        <a:solidFill>
                          <a:srgbClr val="0070C0"/>
                        </a:solidFill>
                        <a:latin typeface="Cambria Math"/>
                      </a:rPr>
                      <m:t>𝑰</m:t>
                    </m:r>
                  </m:oMath>
                </a14:m>
                <a:r>
                  <a:rPr lang="en-US" sz="2000" dirty="0"/>
                  <a:t> is </a:t>
                </a:r>
                <a:r>
                  <a:rPr lang="en-US" sz="2000" dirty="0">
                    <a:solidFill>
                      <a:srgbClr val="006C31"/>
                    </a:solidFill>
                  </a:rPr>
                  <a:t>yes</a:t>
                </a:r>
                <a:r>
                  <a:rPr lang="en-US" sz="2000" dirty="0"/>
                  <a:t>-instance of </a:t>
                </a:r>
                <a14:m>
                  <m:oMath xmlns:m="http://schemas.openxmlformats.org/officeDocument/2006/math">
                    <m:r>
                      <a:rPr lang="en-US" sz="2000" b="1" i="1" dirty="0">
                        <a:solidFill>
                          <a:srgbClr val="C00000"/>
                        </a:solidFill>
                        <a:latin typeface="Cambria Math"/>
                      </a:rPr>
                      <m:t>𝑿</m:t>
                    </m:r>
                  </m:oMath>
                </a14:m>
                <a:r>
                  <a:rPr lang="en-US" sz="2000" dirty="0"/>
                  <a:t>  </a:t>
                </a:r>
                <a:r>
                  <a:rPr lang="en-US" sz="2000" b="1" dirty="0"/>
                  <a:t>if and only if</a:t>
                </a:r>
              </a:p>
              <a:p>
                <a:pPr marL="0" indent="0">
                  <a:buNone/>
                </a:pPr>
                <a:r>
                  <a:rPr lang="en-US" sz="2000" dirty="0"/>
                  <a:t>          there exists a string </a:t>
                </a:r>
                <a14:m>
                  <m:oMath xmlns:m="http://schemas.openxmlformats.org/officeDocument/2006/math">
                    <m:r>
                      <a:rPr lang="en-US" sz="2000" b="1" i="1" dirty="0">
                        <a:solidFill>
                          <a:srgbClr val="0070C0"/>
                        </a:solidFill>
                        <a:latin typeface="Cambria Math"/>
                      </a:rPr>
                      <m:t>𝒔</m:t>
                    </m:r>
                  </m:oMath>
                </a14:m>
                <a:r>
                  <a:rPr lang="en-US" sz="2000" dirty="0"/>
                  <a:t> with </a:t>
                </a:r>
                <a14:m>
                  <m:oMath xmlns:m="http://schemas.openxmlformats.org/officeDocument/2006/math">
                    <m:d>
                      <m:dPr>
                        <m:begChr m:val="|"/>
                        <m:endChr m:val="|"/>
                        <m:ctrlPr>
                          <a:rPr lang="en-US" sz="2000" b="0" i="1" dirty="0" smtClean="0">
                            <a:solidFill>
                              <a:srgbClr val="0070C0"/>
                            </a:solidFill>
                            <a:latin typeface="Cambria Math" panose="02040503050406030204" pitchFamily="18" charset="0"/>
                          </a:rPr>
                        </m:ctrlPr>
                      </m:dPr>
                      <m:e>
                        <m:r>
                          <a:rPr lang="en-US" sz="2000" b="1" i="1" dirty="0">
                            <a:solidFill>
                              <a:srgbClr val="0070C0"/>
                            </a:solidFill>
                            <a:latin typeface="Cambria Math"/>
                          </a:rPr>
                          <m:t>𝒔</m:t>
                        </m:r>
                      </m:e>
                    </m:d>
                    <m:r>
                      <a:rPr lang="en-US" sz="2000" b="1" i="1" dirty="0" smtClean="0">
                        <a:solidFill>
                          <a:srgbClr val="0070C0"/>
                        </a:solidFill>
                        <a:latin typeface="Cambria Math"/>
                      </a:rPr>
                      <m:t>≤</m:t>
                    </m:r>
                    <m:r>
                      <a:rPr lang="en-US" sz="2000" b="1" i="1" dirty="0" smtClean="0">
                        <a:solidFill>
                          <a:srgbClr val="0070C0"/>
                        </a:solidFill>
                        <a:latin typeface="Cambria Math"/>
                      </a:rPr>
                      <m:t>𝒑</m:t>
                    </m:r>
                    <m:r>
                      <a:rPr lang="en-US" sz="2000" b="1" i="1" dirty="0" smtClean="0">
                        <a:solidFill>
                          <a:srgbClr val="0070C0"/>
                        </a:solidFill>
                        <a:latin typeface="Cambria Math"/>
                      </a:rPr>
                      <m:t>(</m:t>
                    </m:r>
                    <m:d>
                      <m:dPr>
                        <m:begChr m:val="|"/>
                        <m:endChr m:val="|"/>
                        <m:ctrlPr>
                          <a:rPr lang="en-US" sz="2000" b="1" i="1" dirty="0" smtClean="0">
                            <a:solidFill>
                              <a:srgbClr val="0070C0"/>
                            </a:solidFill>
                            <a:latin typeface="Cambria Math" panose="02040503050406030204" pitchFamily="18" charset="0"/>
                          </a:rPr>
                        </m:ctrlPr>
                      </m:dPr>
                      <m:e>
                        <m:r>
                          <a:rPr lang="en-US" sz="2000" b="1" i="1" dirty="0" smtClean="0">
                            <a:solidFill>
                              <a:srgbClr val="0070C0"/>
                            </a:solidFill>
                            <a:latin typeface="Cambria Math"/>
                          </a:rPr>
                          <m:t>𝑰</m:t>
                        </m:r>
                      </m:e>
                    </m:d>
                    <m:r>
                      <a:rPr lang="en-US" sz="2000" b="1" i="1" dirty="0" smtClean="0">
                        <a:solidFill>
                          <a:srgbClr val="0070C0"/>
                        </a:solidFill>
                        <a:latin typeface="Cambria Math"/>
                      </a:rPr>
                      <m:t>)</m:t>
                    </m:r>
                  </m:oMath>
                </a14:m>
                <a:r>
                  <a:rPr lang="en-US" sz="2000" dirty="0"/>
                  <a:t> such that </a:t>
                </a:r>
                <a14:m>
                  <m:oMath xmlns:m="http://schemas.openxmlformats.org/officeDocument/2006/math">
                    <m:r>
                      <a:rPr lang="en-US" sz="2000" b="1" i="1" dirty="0">
                        <a:solidFill>
                          <a:srgbClr val="C00000"/>
                        </a:solidFill>
                        <a:latin typeface="Cambria Math"/>
                      </a:rPr>
                      <m:t>𝑨</m:t>
                    </m:r>
                  </m:oMath>
                </a14:m>
                <a:r>
                  <a:rPr lang="en-US" sz="2000" dirty="0"/>
                  <a:t> outputs </a:t>
                </a:r>
                <a:r>
                  <a:rPr lang="en-US" sz="2000" dirty="0">
                    <a:solidFill>
                      <a:srgbClr val="006C31"/>
                    </a:solidFill>
                  </a:rPr>
                  <a:t>yes</a:t>
                </a:r>
                <a:r>
                  <a:rPr lang="en-US" sz="2000" dirty="0"/>
                  <a:t> on input (</a:t>
                </a:r>
                <a14:m>
                  <m:oMath xmlns:m="http://schemas.openxmlformats.org/officeDocument/2006/math">
                    <m:r>
                      <a:rPr lang="en-US" sz="2000" b="1" i="1" dirty="0">
                        <a:solidFill>
                          <a:srgbClr val="0070C0"/>
                        </a:solidFill>
                        <a:latin typeface="Cambria Math"/>
                      </a:rPr>
                      <m:t>𝑰</m:t>
                    </m:r>
                  </m:oMath>
                </a14:m>
                <a:r>
                  <a:rPr lang="en-US" sz="2000" dirty="0"/>
                  <a:t>,</a:t>
                </a:r>
                <a:r>
                  <a:rPr lang="en-US" sz="2000" b="1" dirty="0">
                    <a:solidFill>
                      <a:srgbClr val="0070C0"/>
                    </a:solidFill>
                  </a:rPr>
                  <a:t> </a:t>
                </a:r>
                <a14:m>
                  <m:oMath xmlns:m="http://schemas.openxmlformats.org/officeDocument/2006/math">
                    <m:r>
                      <a:rPr lang="en-US" sz="2000" b="1" i="1" dirty="0">
                        <a:solidFill>
                          <a:srgbClr val="0070C0"/>
                        </a:solidFill>
                        <a:latin typeface="Cambria Math"/>
                      </a:rPr>
                      <m:t>𝒔</m:t>
                    </m:r>
                  </m:oMath>
                </a14:m>
                <a:r>
                  <a:rPr lang="en-US" sz="2000"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1600200"/>
                <a:ext cx="8839200" cy="4525963"/>
              </a:xfrm>
              <a:blipFill rotWithShape="1">
                <a:blip r:embed="rId2"/>
                <a:stretch>
                  <a:fillRect l="-690" t="-674" r="-200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12</a:t>
            </a:fld>
            <a:endParaRPr lang="en-US"/>
          </a:p>
        </p:txBody>
      </p:sp>
      <p:grpSp>
        <p:nvGrpSpPr>
          <p:cNvPr id="14" name="Group 13"/>
          <p:cNvGrpSpPr/>
          <p:nvPr/>
        </p:nvGrpSpPr>
        <p:grpSpPr>
          <a:xfrm>
            <a:off x="1447800" y="1981200"/>
            <a:ext cx="1676400" cy="457200"/>
            <a:chOff x="1447800" y="1981200"/>
            <a:chExt cx="1676400" cy="457200"/>
          </a:xfrm>
        </p:grpSpPr>
        <p:sp>
          <p:nvSpPr>
            <p:cNvPr id="5" name="TextBox 4"/>
            <p:cNvSpPr txBox="1"/>
            <p:nvPr/>
          </p:nvSpPr>
          <p:spPr>
            <a:xfrm>
              <a:off x="1447800" y="1981200"/>
              <a:ext cx="1320105" cy="369332"/>
            </a:xfrm>
            <a:prstGeom prst="rect">
              <a:avLst/>
            </a:prstGeom>
            <a:solidFill>
              <a:schemeClr val="tx2">
                <a:lumMod val="20000"/>
                <a:lumOff val="80000"/>
              </a:schemeClr>
            </a:solidFill>
          </p:spPr>
          <p:txBody>
            <a:bodyPr wrap="none" rtlCol="0">
              <a:spAutoFit/>
            </a:bodyPr>
            <a:lstStyle/>
            <a:p>
              <a:r>
                <a:rPr lang="en-US" dirty="0">
                  <a:solidFill>
                    <a:srgbClr val="006C31"/>
                  </a:solidFill>
                </a:rPr>
                <a:t>Yes</a:t>
              </a:r>
              <a:r>
                <a:rPr lang="en-US" dirty="0"/>
                <a:t> instance</a:t>
              </a:r>
            </a:p>
          </p:txBody>
        </p:sp>
        <p:cxnSp>
          <p:nvCxnSpPr>
            <p:cNvPr id="8" name="Straight Arrow Connector 7"/>
            <p:cNvCxnSpPr>
              <a:endCxn id="5" idx="3"/>
            </p:cNvCxnSpPr>
            <p:nvPr/>
          </p:nvCxnSpPr>
          <p:spPr>
            <a:xfrm flipH="1" flipV="1">
              <a:off x="2767905" y="2165866"/>
              <a:ext cx="356295" cy="27253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1447800" y="2514600"/>
            <a:ext cx="1676400" cy="445532"/>
            <a:chOff x="1447800" y="2514600"/>
            <a:chExt cx="1676400" cy="445532"/>
          </a:xfrm>
        </p:grpSpPr>
        <p:sp>
          <p:nvSpPr>
            <p:cNvPr id="6" name="TextBox 5"/>
            <p:cNvSpPr txBox="1"/>
            <p:nvPr/>
          </p:nvSpPr>
          <p:spPr>
            <a:xfrm>
              <a:off x="1447800" y="2590800"/>
              <a:ext cx="1290161" cy="369332"/>
            </a:xfrm>
            <a:prstGeom prst="rect">
              <a:avLst/>
            </a:prstGeom>
            <a:solidFill>
              <a:schemeClr val="accent2">
                <a:lumMod val="40000"/>
                <a:lumOff val="60000"/>
              </a:schemeClr>
            </a:solidFill>
          </p:spPr>
          <p:txBody>
            <a:bodyPr wrap="none" rtlCol="0">
              <a:spAutoFit/>
            </a:bodyPr>
            <a:lstStyle/>
            <a:p>
              <a:r>
                <a:rPr lang="en-US" dirty="0">
                  <a:solidFill>
                    <a:srgbClr val="7030A0"/>
                  </a:solidFill>
                </a:rPr>
                <a:t>No</a:t>
              </a:r>
              <a:r>
                <a:rPr lang="en-US" dirty="0"/>
                <a:t> instance</a:t>
              </a:r>
            </a:p>
          </p:txBody>
        </p:sp>
        <p:cxnSp>
          <p:nvCxnSpPr>
            <p:cNvPr id="11" name="Straight Arrow Connector 10"/>
            <p:cNvCxnSpPr/>
            <p:nvPr/>
          </p:nvCxnSpPr>
          <p:spPr>
            <a:xfrm flipH="1">
              <a:off x="2737961" y="2514600"/>
              <a:ext cx="386239" cy="26086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a:off x="1524000" y="4114800"/>
            <a:ext cx="1884940" cy="762000"/>
            <a:chOff x="1524000" y="4114800"/>
            <a:chExt cx="1884940" cy="762000"/>
          </a:xfrm>
        </p:grpSpPr>
        <p:sp>
          <p:nvSpPr>
            <p:cNvPr id="13" name="TextBox 12"/>
            <p:cNvSpPr txBox="1"/>
            <p:nvPr/>
          </p:nvSpPr>
          <p:spPr>
            <a:xfrm>
              <a:off x="1524000" y="4507468"/>
              <a:ext cx="1884940" cy="369332"/>
            </a:xfrm>
            <a:prstGeom prst="rect">
              <a:avLst/>
            </a:prstGeom>
            <a:solidFill>
              <a:srgbClr val="FFC000"/>
            </a:solidFill>
            <a:ln>
              <a:solidFill>
                <a:schemeClr val="tx1"/>
              </a:solidFill>
            </a:ln>
          </p:spPr>
          <p:txBody>
            <a:bodyPr wrap="none" rtlCol="0">
              <a:spAutoFit/>
            </a:bodyPr>
            <a:lstStyle/>
            <a:p>
              <a:r>
                <a:rPr lang="en-US" dirty="0"/>
                <a:t>Proposed solution</a:t>
              </a:r>
            </a:p>
          </p:txBody>
        </p:sp>
        <p:cxnSp>
          <p:nvCxnSpPr>
            <p:cNvPr id="16" name="Elbow Connector 15"/>
            <p:cNvCxnSpPr/>
            <p:nvPr/>
          </p:nvCxnSpPr>
          <p:spPr>
            <a:xfrm rot="16200000" flipV="1">
              <a:off x="1600200" y="4191000"/>
              <a:ext cx="381000" cy="228600"/>
            </a:xfrm>
            <a:prstGeom prst="bentConnector3">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7" name="TextBox 16"/>
          <p:cNvSpPr txBox="1"/>
          <p:nvPr/>
        </p:nvSpPr>
        <p:spPr>
          <a:xfrm>
            <a:off x="3048000" y="5650468"/>
            <a:ext cx="1828799" cy="369332"/>
          </a:xfrm>
          <a:prstGeom prst="rect">
            <a:avLst/>
          </a:prstGeom>
          <a:solidFill>
            <a:schemeClr val="bg2"/>
          </a:solidFill>
        </p:spPr>
        <p:txBody>
          <a:bodyPr wrap="square" rtlCol="0">
            <a:spAutoFit/>
          </a:bodyPr>
          <a:lstStyle/>
          <a:p>
            <a:r>
              <a:rPr lang="en-US" dirty="0"/>
              <a:t>                            </a:t>
            </a:r>
          </a:p>
        </p:txBody>
      </p:sp>
      <p:sp>
        <p:nvSpPr>
          <p:cNvPr id="18" name="TextBox 17"/>
          <p:cNvSpPr txBox="1"/>
          <p:nvPr/>
        </p:nvSpPr>
        <p:spPr>
          <a:xfrm>
            <a:off x="4876800" y="5650468"/>
            <a:ext cx="4038600" cy="369332"/>
          </a:xfrm>
          <a:prstGeom prst="rect">
            <a:avLst/>
          </a:prstGeom>
          <a:solidFill>
            <a:schemeClr val="bg2"/>
          </a:solidFill>
        </p:spPr>
        <p:txBody>
          <a:bodyPr wrap="square" rtlCol="0">
            <a:spAutoFit/>
          </a:bodyPr>
          <a:lstStyle/>
          <a:p>
            <a:r>
              <a:rPr lang="en-US" dirty="0"/>
              <a:t>                            </a:t>
            </a:r>
          </a:p>
        </p:txBody>
      </p:sp>
      <mc:AlternateContent xmlns:mc="http://schemas.openxmlformats.org/markup-compatibility/2006" xmlns:a14="http://schemas.microsoft.com/office/drawing/2010/main">
        <mc:Choice Requires="a14">
          <p:sp>
            <p:nvSpPr>
              <p:cNvPr id="19" name="Down Ribbon 18"/>
              <p:cNvSpPr/>
              <p:nvPr/>
            </p:nvSpPr>
            <p:spPr>
              <a:xfrm>
                <a:off x="6629400" y="914400"/>
                <a:ext cx="2362200" cy="2057400"/>
              </a:xfrm>
              <a:prstGeom prst="ribbon">
                <a:avLst>
                  <a:gd name="adj1" fmla="val 16667"/>
                  <a:gd name="adj2" fmla="val 75000"/>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Ponder over the redefined behavior of</a:t>
                </a:r>
                <a:r>
                  <a:rPr lang="en-US" b="1" dirty="0">
                    <a:solidFill>
                      <a:srgbClr val="C00000"/>
                    </a:solidFill>
                  </a:rPr>
                  <a:t> </a:t>
                </a:r>
                <a14:m>
                  <m:oMath xmlns:m="http://schemas.openxmlformats.org/officeDocument/2006/math">
                    <m:r>
                      <a:rPr lang="en-US" b="1" i="1" dirty="0">
                        <a:solidFill>
                          <a:srgbClr val="C00000"/>
                        </a:solidFill>
                        <a:latin typeface="Cambria Math"/>
                      </a:rPr>
                      <m:t>𝑨</m:t>
                    </m:r>
                  </m:oMath>
                </a14:m>
                <a:r>
                  <a:rPr lang="en-US" dirty="0">
                    <a:solidFill>
                      <a:schemeClr val="tx1"/>
                    </a:solidFill>
                  </a:rPr>
                  <a:t>. Take your time … </a:t>
                </a:r>
                <a:endParaRPr lang="en-US" dirty="0"/>
              </a:p>
            </p:txBody>
          </p:sp>
        </mc:Choice>
        <mc:Fallback xmlns="">
          <p:sp>
            <p:nvSpPr>
              <p:cNvPr id="19" name="Down Ribbon 18"/>
              <p:cNvSpPr>
                <a:spLocks noRot="1" noChangeAspect="1" noMove="1" noResize="1" noEditPoints="1" noAdjustHandles="1" noChangeArrowheads="1" noChangeShapeType="1" noTextEdit="1"/>
              </p:cNvSpPr>
              <p:nvPr/>
            </p:nvSpPr>
            <p:spPr>
              <a:xfrm>
                <a:off x="6629400" y="914400"/>
                <a:ext cx="2362200" cy="2057400"/>
              </a:xfrm>
              <a:prstGeom prst="ribbon">
                <a:avLst>
                  <a:gd name="adj1" fmla="val 16667"/>
                  <a:gd name="adj2" fmla="val 75000"/>
                </a:avLst>
              </a:prstGeom>
              <a:blipFill rotWithShape="1">
                <a:blip r:embed="rId3"/>
                <a:stretch>
                  <a:fillRect/>
                </a:stretch>
              </a:blipFill>
            </p:spPr>
            <p:txBody>
              <a:bodyPr/>
              <a:lstStyle/>
              <a:p>
                <a:r>
                  <a:rPr lang="en-US">
                    <a:noFill/>
                  </a:rPr>
                  <a:t> </a:t>
                </a:r>
              </a:p>
            </p:txBody>
          </p:sp>
        </mc:Fallback>
      </mc:AlternateContent>
      <p:sp>
        <p:nvSpPr>
          <p:cNvPr id="20" name="TextBox 19"/>
          <p:cNvSpPr txBox="1"/>
          <p:nvPr/>
        </p:nvSpPr>
        <p:spPr>
          <a:xfrm>
            <a:off x="2877605" y="511909"/>
            <a:ext cx="3370795" cy="646331"/>
          </a:xfrm>
          <a:prstGeom prst="rect">
            <a:avLst/>
          </a:prstGeom>
          <a:solidFill>
            <a:schemeClr val="bg2"/>
          </a:solidFill>
        </p:spPr>
        <p:txBody>
          <a:bodyPr wrap="none" rtlCol="0">
            <a:spAutoFit/>
          </a:bodyPr>
          <a:lstStyle/>
          <a:p>
            <a:r>
              <a:rPr lang="en-US" sz="3600" b="1" dirty="0">
                <a:solidFill>
                  <a:srgbClr val="006C31"/>
                </a:solidFill>
              </a:rPr>
              <a:t>Efficient </a:t>
            </a:r>
            <a:r>
              <a:rPr lang="en-US" sz="3600" b="1" dirty="0"/>
              <a:t>certifier</a:t>
            </a:r>
            <a:endParaRPr lang="en-US" sz="3600" dirty="0"/>
          </a:p>
        </p:txBody>
      </p:sp>
    </p:spTree>
    <p:extLst>
      <p:ext uri="{BB962C8B-B14F-4D97-AF65-F5344CB8AC3E}">
        <p14:creationId xmlns:p14="http://schemas.microsoft.com/office/powerpoint/2010/main" val="9653893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Effect transition="in" filter="fade">
                                      <p:cBhvr>
                                        <p:cTn id="7" dur="500"/>
                                        <p:tgtEl>
                                          <p:spTgt spid="3">
                                            <p:txEl>
                                              <p:pRg st="10" end="1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1" end="11"/>
                                            </p:txEl>
                                          </p:spTgt>
                                        </p:tgtEl>
                                        <p:attrNameLst>
                                          <p:attrName>style.visibility</p:attrName>
                                        </p:attrNameLst>
                                      </p:cBhvr>
                                      <p:to>
                                        <p:strVal val="visible"/>
                                      </p:to>
                                    </p:set>
                                    <p:animEffect transition="in" filter="fade">
                                      <p:cBhvr>
                                        <p:cTn id="12" dur="500"/>
                                        <p:tgtEl>
                                          <p:spTgt spid="3">
                                            <p:txEl>
                                              <p:pRg st="11" end="1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0" nodeType="clickEffect">
                                  <p:stCondLst>
                                    <p:cond delay="0"/>
                                  </p:stCondLst>
                                  <p:childTnLst>
                                    <p:animEffect transition="out" filter="wipe(left)">
                                      <p:cBhvr>
                                        <p:cTn id="16" dur="500"/>
                                        <p:tgtEl>
                                          <p:spTgt spid="17"/>
                                        </p:tgtEl>
                                      </p:cBhvr>
                                    </p:animEffect>
                                    <p:set>
                                      <p:cBhvr>
                                        <p:cTn id="17" dur="1" fill="hold">
                                          <p:stCondLst>
                                            <p:cond delay="499"/>
                                          </p:stCondLst>
                                        </p:cTn>
                                        <p:tgtEl>
                                          <p:spTgt spid="1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8" fill="hold" grpId="0" nodeType="clickEffect">
                                  <p:stCondLst>
                                    <p:cond delay="0"/>
                                  </p:stCondLst>
                                  <p:childTnLst>
                                    <p:animEffect transition="out" filter="wipe(left)">
                                      <p:cBhvr>
                                        <p:cTn id="21" dur="1500"/>
                                        <p:tgtEl>
                                          <p:spTgt spid="18"/>
                                        </p:tgtEl>
                                      </p:cBhvr>
                                    </p:animEffect>
                                    <p:set>
                                      <p:cBhvr>
                                        <p:cTn id="22" dur="1" fill="hold">
                                          <p:stCondLst>
                                            <p:cond delay="1499"/>
                                          </p:stCondLst>
                                        </p:cTn>
                                        <p:tgtEl>
                                          <p:spTgt spid="1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47"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1000"/>
                                        <p:tgtEl>
                                          <p:spTgt spid="19"/>
                                        </p:tgtEl>
                                      </p:cBhvr>
                                    </p:animEffect>
                                    <p:anim calcmode="lin" valueType="num">
                                      <p:cBhvr>
                                        <p:cTn id="28" dur="1000" fill="hold"/>
                                        <p:tgtEl>
                                          <p:spTgt spid="19"/>
                                        </p:tgtEl>
                                        <p:attrNameLst>
                                          <p:attrName>ppt_x</p:attrName>
                                        </p:attrNameLst>
                                      </p:cBhvr>
                                      <p:tavLst>
                                        <p:tav tm="0">
                                          <p:val>
                                            <p:strVal val="#ppt_x"/>
                                          </p:val>
                                        </p:tav>
                                        <p:tav tm="100000">
                                          <p:val>
                                            <p:strVal val="#ppt_x"/>
                                          </p:val>
                                        </p:tav>
                                      </p:tavLst>
                                    </p:anim>
                                    <p:anim calcmode="lin" valueType="num">
                                      <p:cBhvr>
                                        <p:cTn id="2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7" grpId="0" animBg="1"/>
      <p:bldP spid="18" grpId="0" animBg="1"/>
      <p:bldP spid="1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sz="4000" dirty="0"/>
          </a:p>
        </p:txBody>
      </p:sp>
      <p:sp>
        <p:nvSpPr>
          <p:cNvPr id="3" name="Content Placeholder 2"/>
          <p:cNvSpPr>
            <a:spLocks noGrp="1"/>
          </p:cNvSpPr>
          <p:nvPr>
            <p:ph idx="1"/>
          </p:nvPr>
        </p:nvSpPr>
        <p:spPr/>
        <p:txBody>
          <a:bodyPr/>
          <a:lstStyle/>
          <a:p>
            <a:pPr marL="0" indent="0" algn="ctr">
              <a:buNone/>
            </a:pPr>
            <a:r>
              <a:rPr lang="en-US" sz="2000" b="1" dirty="0">
                <a:solidFill>
                  <a:srgbClr val="7030A0"/>
                </a:solidFill>
              </a:rPr>
              <a:t>Examples</a:t>
            </a:r>
          </a:p>
          <a:p>
            <a:pPr marL="0" indent="0" algn="ctr">
              <a:buNone/>
            </a:pPr>
            <a:endParaRPr lang="en-US" sz="2000" b="1" dirty="0">
              <a:solidFill>
                <a:srgbClr val="7030A0"/>
              </a:solidFill>
            </a:endParaRPr>
          </a:p>
          <a:p>
            <a:pPr marL="0" indent="0" algn="ctr">
              <a:buNone/>
            </a:pPr>
            <a:endParaRPr lang="en-US" sz="2000" b="1" dirty="0">
              <a:solidFill>
                <a:srgbClr val="7030A0"/>
              </a:solidFill>
            </a:endParaRPr>
          </a:p>
          <a:p>
            <a:pPr marL="0" indent="0" algn="ctr">
              <a:buNone/>
            </a:pPr>
            <a:endParaRPr lang="en-US" sz="2000" b="1" dirty="0">
              <a:solidFill>
                <a:srgbClr val="7030A0"/>
              </a:solidFill>
            </a:endParaRPr>
          </a:p>
          <a:p>
            <a:pPr marL="0" indent="0" algn="ctr">
              <a:buNone/>
            </a:pPr>
            <a:endParaRPr lang="en-US" sz="2000" b="1" dirty="0">
              <a:solidFill>
                <a:srgbClr val="7030A0"/>
              </a:solidFill>
            </a:endParaRPr>
          </a:p>
          <a:p>
            <a:pPr marL="0" indent="0" algn="ctr">
              <a:buNone/>
            </a:pPr>
            <a:endParaRPr lang="en-US" sz="2000" b="1" dirty="0">
              <a:solidFill>
                <a:srgbClr val="7030A0"/>
              </a:solidFill>
            </a:endParaRPr>
          </a:p>
          <a:p>
            <a:pPr marL="0" indent="0" algn="ctr">
              <a:buNone/>
            </a:pPr>
            <a:endParaRPr lang="en-US" sz="2000" b="1" dirty="0">
              <a:solidFill>
                <a:srgbClr val="7030A0"/>
              </a:solidFill>
            </a:endParaRPr>
          </a:p>
          <a:p>
            <a:pPr marL="0" indent="0" algn="ctr">
              <a:buNone/>
            </a:pPr>
            <a:endParaRPr lang="en-US" sz="2000" b="1" dirty="0">
              <a:solidFill>
                <a:srgbClr val="7030A0"/>
              </a:solidFill>
            </a:endParaRPr>
          </a:p>
          <a:p>
            <a:pPr marL="0" indent="0" algn="ctr">
              <a:buNone/>
            </a:pPr>
            <a:endParaRPr lang="en-US" sz="2000" b="1" dirty="0">
              <a:solidFill>
                <a:srgbClr val="7030A0"/>
              </a:solidFill>
            </a:endParaRPr>
          </a:p>
          <a:p>
            <a:pPr marL="0" indent="0" algn="ctr">
              <a:buNone/>
            </a:pPr>
            <a:endParaRPr lang="en-US" sz="2000" b="1" dirty="0">
              <a:solidFill>
                <a:srgbClr val="7030A0"/>
              </a:solidFill>
            </a:endParaRPr>
          </a:p>
          <a:p>
            <a:pPr marL="0" indent="0" algn="ctr">
              <a:buNone/>
            </a:pPr>
            <a:endParaRPr lang="en-US" sz="2000" b="1" dirty="0">
              <a:solidFill>
                <a:srgbClr val="7030A0"/>
              </a:solidFill>
            </a:endParaRPr>
          </a:p>
          <a:p>
            <a:pPr marL="0" indent="0">
              <a:buNone/>
            </a:pPr>
            <a:r>
              <a:rPr lang="en-US" sz="2000" dirty="0"/>
              <a:t>Convince yourself that these certifiers satisfy </a:t>
            </a:r>
          </a:p>
          <a:p>
            <a:pPr marL="0" indent="0">
              <a:buNone/>
            </a:pPr>
            <a:r>
              <a:rPr lang="en-US" sz="2000" dirty="0"/>
              <a:t>the </a:t>
            </a:r>
            <a:r>
              <a:rPr lang="en-US" sz="2000" i="1" dirty="0">
                <a:solidFill>
                  <a:srgbClr val="7030A0"/>
                </a:solidFill>
              </a:rPr>
              <a:t>redefined</a:t>
            </a:r>
            <a:r>
              <a:rPr lang="en-US" sz="2000" dirty="0"/>
              <a:t> behavior of efficient certifiers described in the previous slide. </a:t>
            </a:r>
          </a:p>
          <a:p>
            <a:pPr marL="0" indent="0">
              <a:buNone/>
            </a:pPr>
            <a:endParaRPr lang="en-US" sz="2000" b="1"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13</a:t>
            </a:fld>
            <a:endParaRPr lang="en-US"/>
          </a:p>
        </p:txBody>
      </p:sp>
      <p:graphicFrame>
        <p:nvGraphicFramePr>
          <p:cNvPr id="5" name="Content Placeholder 4"/>
          <p:cNvGraphicFramePr>
            <a:graphicFrameLocks/>
          </p:cNvGraphicFramePr>
          <p:nvPr>
            <p:extLst>
              <p:ext uri="{D42A27DB-BD31-4B8C-83A1-F6EECF244321}">
                <p14:modId xmlns:p14="http://schemas.microsoft.com/office/powerpoint/2010/main" val="3880294842"/>
              </p:ext>
            </p:extLst>
          </p:nvPr>
        </p:nvGraphicFramePr>
        <p:xfrm>
          <a:off x="89762" y="2203966"/>
          <a:ext cx="8978038" cy="3429000"/>
        </p:xfrm>
        <a:graphic>
          <a:graphicData uri="http://schemas.openxmlformats.org/drawingml/2006/table">
            <a:tbl>
              <a:tblPr firstRow="1" bandRow="1">
                <a:tableStyleId>{3C2FFA5D-87B4-456A-9821-1D502468CF0F}</a:tableStyleId>
              </a:tblPr>
              <a:tblGrid>
                <a:gridCol w="2882038">
                  <a:extLst>
                    <a:ext uri="{9D8B030D-6E8A-4147-A177-3AD203B41FA5}">
                      <a16:colId xmlns:a16="http://schemas.microsoft.com/office/drawing/2014/main" val="20000"/>
                    </a:ext>
                  </a:extLst>
                </a:gridCol>
                <a:gridCol w="6096000">
                  <a:extLst>
                    <a:ext uri="{9D8B030D-6E8A-4147-A177-3AD203B41FA5}">
                      <a16:colId xmlns:a16="http://schemas.microsoft.com/office/drawing/2014/main" val="20001"/>
                    </a:ext>
                  </a:extLst>
                </a:gridCol>
              </a:tblGrid>
              <a:tr h="381000">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a:solidFill>
                            <a:srgbClr val="006C31"/>
                          </a:solidFill>
                        </a:rPr>
                        <a:t>Efficient </a:t>
                      </a:r>
                      <a:r>
                        <a:rPr lang="en-US" sz="1800" b="1" dirty="0">
                          <a:solidFill>
                            <a:schemeClr val="tx1"/>
                          </a:solidFill>
                        </a:rPr>
                        <a:t>certifiers</a:t>
                      </a:r>
                      <a:r>
                        <a:rPr lang="en-US" sz="1800" dirty="0">
                          <a:solidFill>
                            <a:schemeClr val="tx1"/>
                          </a:solidFill>
                        </a:rPr>
                        <a:t>:</a:t>
                      </a:r>
                    </a:p>
                  </a:txBody>
                  <a:tcPr>
                    <a:solidFill>
                      <a:schemeClr val="accent1">
                        <a:lumMod val="20000"/>
                        <a:lumOff val="80000"/>
                      </a:schemeClr>
                    </a:solidFill>
                  </a:tcPr>
                </a:tc>
                <a:extLst>
                  <a:ext uri="{0D108BD9-81ED-4DB2-BD59-A6C34878D82A}">
                    <a16:rowId xmlns:a16="http://schemas.microsoft.com/office/drawing/2014/main" val="10000"/>
                  </a:ext>
                </a:extLst>
              </a:tr>
              <a:tr h="38100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r h="381000">
                <a:tc>
                  <a:txBody>
                    <a:bodyPr/>
                    <a:lstStyle/>
                    <a:p>
                      <a:endParaRPr lang="en-US"/>
                    </a:p>
                  </a:txBody>
                  <a:tcPr/>
                </a:tc>
                <a:tc>
                  <a:txBody>
                    <a:bodyPr/>
                    <a:lstStyle/>
                    <a:p>
                      <a:endParaRPr lang="en-US" dirty="0"/>
                    </a:p>
                  </a:txBody>
                  <a:tcPr/>
                </a:tc>
                <a:extLst>
                  <a:ext uri="{0D108BD9-81ED-4DB2-BD59-A6C34878D82A}">
                    <a16:rowId xmlns:a16="http://schemas.microsoft.com/office/drawing/2014/main" val="10002"/>
                  </a:ext>
                </a:extLst>
              </a:tr>
              <a:tr h="381000">
                <a:tc>
                  <a:txBody>
                    <a:bodyPr/>
                    <a:lstStyle/>
                    <a:p>
                      <a:endParaRPr lang="en-US"/>
                    </a:p>
                  </a:txBody>
                  <a:tcPr/>
                </a:tc>
                <a:tc>
                  <a:txBody>
                    <a:bodyPr/>
                    <a:lstStyle/>
                    <a:p>
                      <a:endParaRPr lang="en-US" dirty="0"/>
                    </a:p>
                  </a:txBody>
                  <a:tcPr/>
                </a:tc>
                <a:extLst>
                  <a:ext uri="{0D108BD9-81ED-4DB2-BD59-A6C34878D82A}">
                    <a16:rowId xmlns:a16="http://schemas.microsoft.com/office/drawing/2014/main" val="10003"/>
                  </a:ext>
                </a:extLst>
              </a:tr>
              <a:tr h="381000">
                <a:tc>
                  <a:txBody>
                    <a:bodyPr/>
                    <a:lstStyle/>
                    <a:p>
                      <a:endParaRPr lang="en-US"/>
                    </a:p>
                  </a:txBody>
                  <a:tcPr/>
                </a:tc>
                <a:tc>
                  <a:txBody>
                    <a:bodyPr/>
                    <a:lstStyle/>
                    <a:p>
                      <a:endParaRPr lang="en-US" dirty="0"/>
                    </a:p>
                  </a:txBody>
                  <a:tcPr/>
                </a:tc>
                <a:extLst>
                  <a:ext uri="{0D108BD9-81ED-4DB2-BD59-A6C34878D82A}">
                    <a16:rowId xmlns:a16="http://schemas.microsoft.com/office/drawing/2014/main" val="10004"/>
                  </a:ext>
                </a:extLst>
              </a:tr>
              <a:tr h="381000">
                <a:tc>
                  <a:txBody>
                    <a:bodyPr/>
                    <a:lstStyle/>
                    <a:p>
                      <a:endParaRPr lang="en-US"/>
                    </a:p>
                  </a:txBody>
                  <a:tcPr/>
                </a:tc>
                <a:tc>
                  <a:txBody>
                    <a:bodyPr/>
                    <a:lstStyle/>
                    <a:p>
                      <a:endParaRPr lang="en-US" dirty="0"/>
                    </a:p>
                  </a:txBody>
                  <a:tcPr/>
                </a:tc>
                <a:extLst>
                  <a:ext uri="{0D108BD9-81ED-4DB2-BD59-A6C34878D82A}">
                    <a16:rowId xmlns:a16="http://schemas.microsoft.com/office/drawing/2014/main" val="10005"/>
                  </a:ext>
                </a:extLst>
              </a:tr>
              <a:tr h="381000">
                <a:tc>
                  <a:txBody>
                    <a:bodyPr/>
                    <a:lstStyle/>
                    <a:p>
                      <a:endParaRPr lang="en-US"/>
                    </a:p>
                  </a:txBody>
                  <a:tcPr/>
                </a:tc>
                <a:tc>
                  <a:txBody>
                    <a:bodyPr/>
                    <a:lstStyle/>
                    <a:p>
                      <a:endParaRPr lang="en-US" dirty="0"/>
                    </a:p>
                  </a:txBody>
                  <a:tcPr/>
                </a:tc>
                <a:extLst>
                  <a:ext uri="{0D108BD9-81ED-4DB2-BD59-A6C34878D82A}">
                    <a16:rowId xmlns:a16="http://schemas.microsoft.com/office/drawing/2014/main" val="10006"/>
                  </a:ext>
                </a:extLst>
              </a:tr>
              <a:tr h="38100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7"/>
                  </a:ext>
                </a:extLst>
              </a:tr>
              <a:tr h="38100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8"/>
                  </a:ext>
                </a:extLst>
              </a:tr>
            </a:tbl>
          </a:graphicData>
        </a:graphic>
      </p:graphicFrame>
      <p:sp>
        <p:nvSpPr>
          <p:cNvPr id="6" name="TextBox 5"/>
          <p:cNvSpPr txBox="1"/>
          <p:nvPr/>
        </p:nvSpPr>
        <p:spPr>
          <a:xfrm>
            <a:off x="838200" y="2602468"/>
            <a:ext cx="1386598" cy="369332"/>
          </a:xfrm>
          <a:prstGeom prst="rect">
            <a:avLst/>
          </a:prstGeom>
          <a:noFill/>
        </p:spPr>
        <p:txBody>
          <a:bodyPr wrap="none" rtlCol="0">
            <a:spAutoFit/>
          </a:bodyPr>
          <a:lstStyle/>
          <a:p>
            <a:r>
              <a:rPr lang="en-US" dirty="0"/>
              <a:t>Longest Path</a:t>
            </a:r>
          </a:p>
        </p:txBody>
      </p:sp>
      <p:sp>
        <p:nvSpPr>
          <p:cNvPr id="9" name="TextBox 8"/>
          <p:cNvSpPr txBox="1"/>
          <p:nvPr/>
        </p:nvSpPr>
        <p:spPr>
          <a:xfrm>
            <a:off x="152400" y="3364468"/>
            <a:ext cx="2844048" cy="369332"/>
          </a:xfrm>
          <a:prstGeom prst="rect">
            <a:avLst/>
          </a:prstGeom>
          <a:noFill/>
        </p:spPr>
        <p:txBody>
          <a:bodyPr wrap="none" rtlCol="0">
            <a:spAutoFit/>
          </a:bodyPr>
          <a:lstStyle/>
          <a:p>
            <a:r>
              <a:rPr lang="en-US" dirty="0"/>
              <a:t>Travelling salesman Problem</a:t>
            </a:r>
          </a:p>
        </p:txBody>
      </p:sp>
      <p:sp>
        <p:nvSpPr>
          <p:cNvPr id="10" name="TextBox 9"/>
          <p:cNvSpPr txBox="1"/>
          <p:nvPr/>
        </p:nvSpPr>
        <p:spPr>
          <a:xfrm>
            <a:off x="805185" y="2976880"/>
            <a:ext cx="1353063" cy="369332"/>
          </a:xfrm>
          <a:prstGeom prst="rect">
            <a:avLst/>
          </a:prstGeom>
          <a:noFill/>
        </p:spPr>
        <p:txBody>
          <a:bodyPr wrap="none" rtlCol="0">
            <a:spAutoFit/>
          </a:bodyPr>
          <a:lstStyle/>
          <a:p>
            <a:r>
              <a:rPr lang="en-US" dirty="0"/>
              <a:t>Vertex cover</a:t>
            </a:r>
          </a:p>
        </p:txBody>
      </p:sp>
      <p:grpSp>
        <p:nvGrpSpPr>
          <p:cNvPr id="18" name="Group 17"/>
          <p:cNvGrpSpPr/>
          <p:nvPr/>
        </p:nvGrpSpPr>
        <p:grpSpPr>
          <a:xfrm>
            <a:off x="152400" y="4114800"/>
            <a:ext cx="2803396" cy="1600200"/>
            <a:chOff x="152400" y="4114800"/>
            <a:chExt cx="2803396" cy="1600200"/>
          </a:xfrm>
        </p:grpSpPr>
        <p:sp>
          <p:nvSpPr>
            <p:cNvPr id="7" name="TextBox 6"/>
            <p:cNvSpPr txBox="1"/>
            <p:nvPr/>
          </p:nvSpPr>
          <p:spPr>
            <a:xfrm>
              <a:off x="766046" y="4507468"/>
              <a:ext cx="1367554" cy="369332"/>
            </a:xfrm>
            <a:prstGeom prst="rect">
              <a:avLst/>
            </a:prstGeom>
            <a:noFill/>
          </p:spPr>
          <p:txBody>
            <a:bodyPr wrap="none" rtlCol="0">
              <a:spAutoFit/>
            </a:bodyPr>
            <a:lstStyle/>
            <a:p>
              <a:r>
                <a:rPr lang="en-US" dirty="0"/>
                <a:t>3D matching</a:t>
              </a:r>
            </a:p>
          </p:txBody>
        </p:sp>
        <p:sp>
          <p:nvSpPr>
            <p:cNvPr id="8" name="TextBox 7"/>
            <p:cNvSpPr txBox="1"/>
            <p:nvPr/>
          </p:nvSpPr>
          <p:spPr>
            <a:xfrm>
              <a:off x="718788" y="4114800"/>
              <a:ext cx="1744260" cy="369332"/>
            </a:xfrm>
            <a:prstGeom prst="rect">
              <a:avLst/>
            </a:prstGeom>
            <a:noFill/>
          </p:spPr>
          <p:txBody>
            <a:bodyPr wrap="none" rtlCol="0">
              <a:spAutoFit/>
            </a:bodyPr>
            <a:lstStyle/>
            <a:p>
              <a:r>
                <a:rPr lang="en-US" dirty="0"/>
                <a:t>Independent Set</a:t>
              </a:r>
            </a:p>
          </p:txBody>
        </p:sp>
        <p:sp>
          <p:nvSpPr>
            <p:cNvPr id="11" name="TextBox 10"/>
            <p:cNvSpPr txBox="1"/>
            <p:nvPr/>
          </p:nvSpPr>
          <p:spPr>
            <a:xfrm>
              <a:off x="152400" y="4888468"/>
              <a:ext cx="2803396" cy="369332"/>
            </a:xfrm>
            <a:prstGeom prst="rect">
              <a:avLst/>
            </a:prstGeom>
            <a:noFill/>
          </p:spPr>
          <p:txBody>
            <a:bodyPr wrap="none" rtlCol="0">
              <a:spAutoFit/>
            </a:bodyPr>
            <a:lstStyle/>
            <a:p>
              <a:r>
                <a:rPr lang="en-US" dirty="0"/>
                <a:t>Integer Linear Programming</a:t>
              </a:r>
            </a:p>
          </p:txBody>
        </p:sp>
        <p:sp>
          <p:nvSpPr>
            <p:cNvPr id="12" name="TextBox 11"/>
            <p:cNvSpPr txBox="1"/>
            <p:nvPr/>
          </p:nvSpPr>
          <p:spPr>
            <a:xfrm rot="5400000">
              <a:off x="1378413" y="5188413"/>
              <a:ext cx="468398" cy="584775"/>
            </a:xfrm>
            <a:prstGeom prst="rect">
              <a:avLst/>
            </a:prstGeom>
            <a:noFill/>
          </p:spPr>
          <p:txBody>
            <a:bodyPr wrap="none" rtlCol="0">
              <a:spAutoFit/>
            </a:bodyPr>
            <a:lstStyle/>
            <a:p>
              <a:r>
                <a:rPr lang="en-US" sz="3200" dirty="0"/>
                <a:t>…</a:t>
              </a:r>
            </a:p>
          </p:txBody>
        </p:sp>
      </p:grpSp>
      <p:sp>
        <p:nvSpPr>
          <p:cNvPr id="13" name="TextBox 12"/>
          <p:cNvSpPr txBox="1"/>
          <p:nvPr/>
        </p:nvSpPr>
        <p:spPr>
          <a:xfrm>
            <a:off x="710448" y="3733800"/>
            <a:ext cx="1909112" cy="369332"/>
          </a:xfrm>
          <a:prstGeom prst="rect">
            <a:avLst/>
          </a:prstGeom>
          <a:noFill/>
        </p:spPr>
        <p:txBody>
          <a:bodyPr wrap="none" rtlCol="0">
            <a:spAutoFit/>
          </a:bodyPr>
          <a:lstStyle/>
          <a:p>
            <a:r>
              <a:rPr lang="en-US" dirty="0"/>
              <a:t>Hamiltonian cycle</a:t>
            </a:r>
          </a:p>
        </p:txBody>
      </p:sp>
      <mc:AlternateContent xmlns:mc="http://schemas.openxmlformats.org/markup-compatibility/2006" xmlns:a14="http://schemas.microsoft.com/office/drawing/2010/main">
        <mc:Choice Requires="a14">
          <p:sp>
            <p:nvSpPr>
              <p:cNvPr id="14" name="TextBox 13"/>
              <p:cNvSpPr txBox="1"/>
              <p:nvPr/>
            </p:nvSpPr>
            <p:spPr>
              <a:xfrm>
                <a:off x="2971800" y="2602468"/>
                <a:ext cx="5937395" cy="338554"/>
              </a:xfrm>
              <a:prstGeom prst="rect">
                <a:avLst/>
              </a:prstGeom>
              <a:noFill/>
            </p:spPr>
            <p:txBody>
              <a:bodyPr wrap="none" rtlCol="0">
                <a:spAutoFit/>
              </a:bodyPr>
              <a:lstStyle/>
              <a:p>
                <a:r>
                  <a:rPr lang="en-US" sz="1600" dirty="0"/>
                  <a:t>Determines if the given string </a:t>
                </a:r>
                <a14:m>
                  <m:oMath xmlns:m="http://schemas.openxmlformats.org/officeDocument/2006/math">
                    <m:r>
                      <a:rPr lang="en-US" sz="1600" b="1" i="1" dirty="0">
                        <a:solidFill>
                          <a:srgbClr val="0070C0"/>
                        </a:solidFill>
                        <a:latin typeface="Cambria Math"/>
                      </a:rPr>
                      <m:t>𝒔</m:t>
                    </m:r>
                  </m:oMath>
                </a14:m>
                <a:r>
                  <a:rPr lang="en-US" sz="1600" dirty="0"/>
                  <a:t> is a indeed path of length </a:t>
                </a:r>
                <a14:m>
                  <m:oMath xmlns:m="http://schemas.openxmlformats.org/officeDocument/2006/math">
                    <m:r>
                      <a:rPr lang="en-US" sz="1600" b="1" i="1" dirty="0" smtClean="0">
                        <a:solidFill>
                          <a:srgbClr val="0070C0"/>
                        </a:solidFill>
                        <a:latin typeface="Cambria Math"/>
                      </a:rPr>
                      <m:t>≥</m:t>
                    </m:r>
                    <m:r>
                      <a:rPr lang="en-US" sz="1600" b="1" i="1" dirty="0" smtClean="0">
                        <a:solidFill>
                          <a:srgbClr val="0070C0"/>
                        </a:solidFill>
                        <a:latin typeface="Cambria Math"/>
                      </a:rPr>
                      <m:t>𝒌</m:t>
                    </m:r>
                  </m:oMath>
                </a14:m>
                <a:r>
                  <a:rPr lang="en-US" sz="1600" dirty="0"/>
                  <a:t> in </a:t>
                </a:r>
                <a14:m>
                  <m:oMath xmlns:m="http://schemas.openxmlformats.org/officeDocument/2006/math">
                    <m:r>
                      <a:rPr lang="en-US" sz="1600" b="1" i="1" dirty="0" smtClean="0">
                        <a:solidFill>
                          <a:srgbClr val="0070C0"/>
                        </a:solidFill>
                        <a:latin typeface="Cambria Math"/>
                      </a:rPr>
                      <m:t>𝑮</m:t>
                    </m:r>
                  </m:oMath>
                </a14:m>
                <a:r>
                  <a:rPr lang="en-US" sz="1600" dirty="0"/>
                  <a:t> </a:t>
                </a:r>
              </a:p>
            </p:txBody>
          </p:sp>
        </mc:Choice>
        <mc:Fallback xmlns="">
          <p:sp>
            <p:nvSpPr>
              <p:cNvPr id="14" name="TextBox 13"/>
              <p:cNvSpPr txBox="1">
                <a:spLocks noRot="1" noChangeAspect="1" noMove="1" noResize="1" noEditPoints="1" noAdjustHandles="1" noChangeArrowheads="1" noChangeShapeType="1" noTextEdit="1"/>
              </p:cNvSpPr>
              <p:nvPr/>
            </p:nvSpPr>
            <p:spPr>
              <a:xfrm>
                <a:off x="2971800" y="2602468"/>
                <a:ext cx="5937395" cy="338554"/>
              </a:xfrm>
              <a:prstGeom prst="rect">
                <a:avLst/>
              </a:prstGeom>
              <a:blipFill rotWithShape="1">
                <a:blip r:embed="rId2"/>
                <a:stretch>
                  <a:fillRect l="-617" t="-5455" b="-2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2971800" y="2983468"/>
                <a:ext cx="6495496" cy="338554"/>
              </a:xfrm>
              <a:prstGeom prst="rect">
                <a:avLst/>
              </a:prstGeom>
              <a:noFill/>
            </p:spPr>
            <p:txBody>
              <a:bodyPr wrap="none" rtlCol="0">
                <a:spAutoFit/>
              </a:bodyPr>
              <a:lstStyle/>
              <a:p>
                <a:r>
                  <a:rPr lang="en-US" sz="1600" dirty="0"/>
                  <a:t>Determines if the given string </a:t>
                </a:r>
                <a14:m>
                  <m:oMath xmlns:m="http://schemas.openxmlformats.org/officeDocument/2006/math">
                    <m:r>
                      <a:rPr lang="en-US" sz="1600" b="1" i="1" dirty="0">
                        <a:solidFill>
                          <a:srgbClr val="0070C0"/>
                        </a:solidFill>
                        <a:latin typeface="Cambria Math"/>
                      </a:rPr>
                      <m:t>𝒔</m:t>
                    </m:r>
                  </m:oMath>
                </a14:m>
                <a:r>
                  <a:rPr lang="en-US" sz="1600" dirty="0"/>
                  <a:t> is indeed a vertex cover of size  </a:t>
                </a:r>
                <a14:m>
                  <m:oMath xmlns:m="http://schemas.openxmlformats.org/officeDocument/2006/math">
                    <m:r>
                      <a:rPr lang="en-US" sz="1600" b="1" i="1" dirty="0" smtClean="0">
                        <a:solidFill>
                          <a:srgbClr val="0070C0"/>
                        </a:solidFill>
                        <a:latin typeface="Cambria Math"/>
                      </a:rPr>
                      <m:t>≤</m:t>
                    </m:r>
                    <m:r>
                      <a:rPr lang="en-US" sz="1600" b="1" i="1" dirty="0" smtClean="0">
                        <a:solidFill>
                          <a:srgbClr val="0070C0"/>
                        </a:solidFill>
                        <a:latin typeface="Cambria Math"/>
                      </a:rPr>
                      <m:t>𝒌</m:t>
                    </m:r>
                  </m:oMath>
                </a14:m>
                <a:r>
                  <a:rPr lang="en-US" sz="1600" dirty="0"/>
                  <a:t> for </a:t>
                </a:r>
                <a14:m>
                  <m:oMath xmlns:m="http://schemas.openxmlformats.org/officeDocument/2006/math">
                    <m:r>
                      <a:rPr lang="en-US" sz="1600" b="1" i="1" dirty="0">
                        <a:solidFill>
                          <a:srgbClr val="0070C0"/>
                        </a:solidFill>
                        <a:latin typeface="Cambria Math"/>
                      </a:rPr>
                      <m:t>𝑮</m:t>
                    </m:r>
                  </m:oMath>
                </a14:m>
                <a:r>
                  <a:rPr lang="en-US" sz="1600" dirty="0"/>
                  <a:t> </a:t>
                </a:r>
              </a:p>
            </p:txBody>
          </p:sp>
        </mc:Choice>
        <mc:Fallback xmlns="">
          <p:sp>
            <p:nvSpPr>
              <p:cNvPr id="15" name="TextBox 14"/>
              <p:cNvSpPr txBox="1">
                <a:spLocks noRot="1" noChangeAspect="1" noMove="1" noResize="1" noEditPoints="1" noAdjustHandles="1" noChangeArrowheads="1" noChangeShapeType="1" noTextEdit="1"/>
              </p:cNvSpPr>
              <p:nvPr/>
            </p:nvSpPr>
            <p:spPr>
              <a:xfrm>
                <a:off x="2971800" y="2983468"/>
                <a:ext cx="6495496" cy="338554"/>
              </a:xfrm>
              <a:prstGeom prst="rect">
                <a:avLst/>
              </a:prstGeom>
              <a:blipFill rotWithShape="1">
                <a:blip r:embed="rId3"/>
                <a:stretch>
                  <a:fillRect l="-563" t="-5357"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2971800" y="3364468"/>
                <a:ext cx="5753626" cy="338554"/>
              </a:xfrm>
              <a:prstGeom prst="rect">
                <a:avLst/>
              </a:prstGeom>
              <a:noFill/>
            </p:spPr>
            <p:txBody>
              <a:bodyPr wrap="none" rtlCol="0">
                <a:spAutoFit/>
              </a:bodyPr>
              <a:lstStyle/>
              <a:p>
                <a:r>
                  <a:rPr lang="en-US" sz="1600" dirty="0"/>
                  <a:t>Determines if the given string </a:t>
                </a:r>
                <a14:m>
                  <m:oMath xmlns:m="http://schemas.openxmlformats.org/officeDocument/2006/math">
                    <m:r>
                      <a:rPr lang="en-US" sz="1600" b="1" i="1" dirty="0">
                        <a:solidFill>
                          <a:srgbClr val="0070C0"/>
                        </a:solidFill>
                        <a:latin typeface="Cambria Math"/>
                      </a:rPr>
                      <m:t>𝒔</m:t>
                    </m:r>
                  </m:oMath>
                </a14:m>
                <a:r>
                  <a:rPr lang="en-US" sz="1600" dirty="0"/>
                  <a:t> is indeed a tour of cost  </a:t>
                </a:r>
                <a14:m>
                  <m:oMath xmlns:m="http://schemas.openxmlformats.org/officeDocument/2006/math">
                    <m:r>
                      <a:rPr lang="en-US" sz="1600" b="1" i="1" dirty="0" smtClean="0">
                        <a:solidFill>
                          <a:srgbClr val="0070C0"/>
                        </a:solidFill>
                        <a:latin typeface="Cambria Math"/>
                      </a:rPr>
                      <m:t>≤</m:t>
                    </m:r>
                    <m:r>
                      <a:rPr lang="en-US" sz="1600" b="1" i="1" dirty="0" smtClean="0">
                        <a:solidFill>
                          <a:srgbClr val="0070C0"/>
                        </a:solidFill>
                        <a:latin typeface="Cambria Math"/>
                      </a:rPr>
                      <m:t>𝒄</m:t>
                    </m:r>
                  </m:oMath>
                </a14:m>
                <a:r>
                  <a:rPr lang="en-US" sz="1600" dirty="0"/>
                  <a:t> in </a:t>
                </a:r>
                <a14:m>
                  <m:oMath xmlns:m="http://schemas.openxmlformats.org/officeDocument/2006/math">
                    <m:r>
                      <a:rPr lang="en-US" sz="1600" b="1" i="1" dirty="0">
                        <a:solidFill>
                          <a:srgbClr val="0070C0"/>
                        </a:solidFill>
                        <a:latin typeface="Cambria Math"/>
                      </a:rPr>
                      <m:t>𝑮</m:t>
                    </m:r>
                  </m:oMath>
                </a14:m>
                <a:r>
                  <a:rPr lang="en-US" sz="1600" dirty="0"/>
                  <a:t> </a:t>
                </a:r>
              </a:p>
            </p:txBody>
          </p:sp>
        </mc:Choice>
        <mc:Fallback xmlns="">
          <p:sp>
            <p:nvSpPr>
              <p:cNvPr id="16" name="TextBox 15"/>
              <p:cNvSpPr txBox="1">
                <a:spLocks noRot="1" noChangeAspect="1" noMove="1" noResize="1" noEditPoints="1" noAdjustHandles="1" noChangeArrowheads="1" noChangeShapeType="1" noTextEdit="1"/>
              </p:cNvSpPr>
              <p:nvPr/>
            </p:nvSpPr>
            <p:spPr>
              <a:xfrm>
                <a:off x="2971800" y="3364468"/>
                <a:ext cx="5753626" cy="338554"/>
              </a:xfrm>
              <a:prstGeom prst="rect">
                <a:avLst/>
              </a:prstGeom>
              <a:blipFill rotWithShape="1">
                <a:blip r:embed="rId4"/>
                <a:stretch>
                  <a:fillRect l="-636" t="-5455" b="-2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2971800" y="3733800"/>
                <a:ext cx="4746364" cy="338554"/>
              </a:xfrm>
              <a:prstGeom prst="rect">
                <a:avLst/>
              </a:prstGeom>
              <a:noFill/>
            </p:spPr>
            <p:txBody>
              <a:bodyPr wrap="none" rtlCol="0">
                <a:spAutoFit/>
              </a:bodyPr>
              <a:lstStyle/>
              <a:p>
                <a:r>
                  <a:rPr lang="en-US" sz="1600" dirty="0"/>
                  <a:t>Determines if the given string </a:t>
                </a:r>
                <a14:m>
                  <m:oMath xmlns:m="http://schemas.openxmlformats.org/officeDocument/2006/math">
                    <m:r>
                      <a:rPr lang="en-US" sz="1600" b="1" i="1" dirty="0">
                        <a:solidFill>
                          <a:srgbClr val="0070C0"/>
                        </a:solidFill>
                        <a:latin typeface="Cambria Math"/>
                      </a:rPr>
                      <m:t>𝒔</m:t>
                    </m:r>
                  </m:oMath>
                </a14:m>
                <a:r>
                  <a:rPr lang="en-US" sz="1600" dirty="0"/>
                  <a:t> is indeed a cycle in </a:t>
                </a:r>
                <a14:m>
                  <m:oMath xmlns:m="http://schemas.openxmlformats.org/officeDocument/2006/math">
                    <m:r>
                      <a:rPr lang="en-US" sz="1600" b="1" i="1" dirty="0">
                        <a:solidFill>
                          <a:srgbClr val="0070C0"/>
                        </a:solidFill>
                        <a:latin typeface="Cambria Math"/>
                      </a:rPr>
                      <m:t>𝑮</m:t>
                    </m:r>
                  </m:oMath>
                </a14:m>
                <a:r>
                  <a:rPr lang="en-US" sz="1600" dirty="0"/>
                  <a:t> </a:t>
                </a:r>
              </a:p>
            </p:txBody>
          </p:sp>
        </mc:Choice>
        <mc:Fallback xmlns="">
          <p:sp>
            <p:nvSpPr>
              <p:cNvPr id="17" name="TextBox 16"/>
              <p:cNvSpPr txBox="1">
                <a:spLocks noRot="1" noChangeAspect="1" noMove="1" noResize="1" noEditPoints="1" noAdjustHandles="1" noChangeArrowheads="1" noChangeShapeType="1" noTextEdit="1"/>
              </p:cNvSpPr>
              <p:nvPr/>
            </p:nvSpPr>
            <p:spPr>
              <a:xfrm>
                <a:off x="2971800" y="3733800"/>
                <a:ext cx="4746364" cy="338554"/>
              </a:xfrm>
              <a:prstGeom prst="rect">
                <a:avLst/>
              </a:prstGeom>
              <a:blipFill rotWithShape="1">
                <a:blip r:embed="rId5"/>
                <a:stretch>
                  <a:fillRect l="-771" t="-5455" b="-21818"/>
                </a:stretch>
              </a:blipFill>
            </p:spPr>
            <p:txBody>
              <a:bodyPr/>
              <a:lstStyle/>
              <a:p>
                <a:r>
                  <a:rPr lang="en-US">
                    <a:noFill/>
                  </a:rPr>
                  <a:t> </a:t>
                </a:r>
              </a:p>
            </p:txBody>
          </p:sp>
        </mc:Fallback>
      </mc:AlternateContent>
      <p:sp>
        <p:nvSpPr>
          <p:cNvPr id="19" name="TextBox 18"/>
          <p:cNvSpPr txBox="1"/>
          <p:nvPr/>
        </p:nvSpPr>
        <p:spPr>
          <a:xfrm rot="5400000">
            <a:off x="5340813" y="4045413"/>
            <a:ext cx="468398" cy="584775"/>
          </a:xfrm>
          <a:prstGeom prst="rect">
            <a:avLst/>
          </a:prstGeom>
          <a:noFill/>
        </p:spPr>
        <p:txBody>
          <a:bodyPr wrap="none" rtlCol="0">
            <a:spAutoFit/>
          </a:bodyPr>
          <a:lstStyle/>
          <a:p>
            <a:r>
              <a:rPr lang="en-US" sz="3200" dirty="0"/>
              <a:t>…</a:t>
            </a:r>
          </a:p>
        </p:txBody>
      </p:sp>
      <p:sp>
        <p:nvSpPr>
          <p:cNvPr id="20" name="TextBox 19"/>
          <p:cNvSpPr txBox="1"/>
          <p:nvPr/>
        </p:nvSpPr>
        <p:spPr>
          <a:xfrm>
            <a:off x="2877605" y="533400"/>
            <a:ext cx="3370795" cy="646331"/>
          </a:xfrm>
          <a:prstGeom prst="rect">
            <a:avLst/>
          </a:prstGeom>
          <a:solidFill>
            <a:schemeClr val="bg2"/>
          </a:solidFill>
        </p:spPr>
        <p:txBody>
          <a:bodyPr wrap="none" rtlCol="0">
            <a:spAutoFit/>
          </a:bodyPr>
          <a:lstStyle/>
          <a:p>
            <a:r>
              <a:rPr lang="en-US" sz="3600" b="1" dirty="0">
                <a:solidFill>
                  <a:srgbClr val="006C31"/>
                </a:solidFill>
              </a:rPr>
              <a:t>Efficient </a:t>
            </a:r>
            <a:r>
              <a:rPr lang="en-US" sz="3600" b="1" dirty="0"/>
              <a:t>certifier</a:t>
            </a:r>
            <a:endParaRPr lang="en-US" sz="3600" dirty="0"/>
          </a:p>
        </p:txBody>
      </p:sp>
    </p:spTree>
    <p:extLst>
      <p:ext uri="{BB962C8B-B14F-4D97-AF65-F5344CB8AC3E}">
        <p14:creationId xmlns:p14="http://schemas.microsoft.com/office/powerpoint/2010/main" val="35966821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left)">
                                      <p:cBhvr>
                                        <p:cTn id="29" dur="2000"/>
                                        <p:tgtEl>
                                          <p:spTgt spid="1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left)">
                                      <p:cBhvr>
                                        <p:cTn id="39" dur="2000"/>
                                        <p:tgtEl>
                                          <p:spTgt spid="15"/>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fade">
                                      <p:cBhvr>
                                        <p:cTn id="44" dur="500"/>
                                        <p:tgtEl>
                                          <p:spTgt spid="9"/>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wipe(left)">
                                      <p:cBhvr>
                                        <p:cTn id="49" dur="2000"/>
                                        <p:tgtEl>
                                          <p:spTgt spid="16"/>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fade">
                                      <p:cBhvr>
                                        <p:cTn id="54" dur="500"/>
                                        <p:tgtEl>
                                          <p:spTgt spid="13"/>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wipe(left)">
                                      <p:cBhvr>
                                        <p:cTn id="59" dur="1750"/>
                                        <p:tgtEl>
                                          <p:spTgt spid="17"/>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wipe(up)">
                                      <p:cBhvr>
                                        <p:cTn id="64" dur="1250"/>
                                        <p:tgtEl>
                                          <p:spTgt spid="18"/>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grpId="0" nodeType="clickEffect">
                                  <p:stCondLst>
                                    <p:cond delay="0"/>
                                  </p:stCondLst>
                                  <p:childTnLst>
                                    <p:set>
                                      <p:cBhvr>
                                        <p:cTn id="68" dur="1" fill="hold">
                                          <p:stCondLst>
                                            <p:cond delay="0"/>
                                          </p:stCondLst>
                                        </p:cTn>
                                        <p:tgtEl>
                                          <p:spTgt spid="19"/>
                                        </p:tgtEl>
                                        <p:attrNameLst>
                                          <p:attrName>style.visibility</p:attrName>
                                        </p:attrNameLst>
                                      </p:cBhvr>
                                      <p:to>
                                        <p:strVal val="visible"/>
                                      </p:to>
                                    </p:set>
                                    <p:animEffect transition="in" filter="wipe(up)">
                                      <p:cBhvr>
                                        <p:cTn id="69" dur="500"/>
                                        <p:tgtEl>
                                          <p:spTgt spid="19"/>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3">
                                            <p:txEl>
                                              <p:pRg st="11" end="11"/>
                                            </p:txEl>
                                          </p:spTgt>
                                        </p:tgtEl>
                                        <p:attrNameLst>
                                          <p:attrName>style.visibility</p:attrName>
                                        </p:attrNameLst>
                                      </p:cBhvr>
                                      <p:to>
                                        <p:strVal val="visible"/>
                                      </p:to>
                                    </p:set>
                                    <p:animEffect transition="in" filter="fade">
                                      <p:cBhvr>
                                        <p:cTn id="74" dur="500"/>
                                        <p:tgtEl>
                                          <p:spTgt spid="3">
                                            <p:txEl>
                                              <p:pRg st="11" end="11"/>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Effect transition="in" filter="fade">
                                      <p:cBhvr>
                                        <p:cTn id="79"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9" grpId="0"/>
      <p:bldP spid="10" grpId="0"/>
      <p:bldP spid="13" grpId="0"/>
      <p:bldP spid="14" grpId="0"/>
      <p:bldP spid="15" grpId="0"/>
      <p:bldP spid="16" grpId="0"/>
      <p:bldP spid="17" grpId="0"/>
      <p:bldP spid="19" grpId="0"/>
      <p:bldP spid="2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rgbClr val="006C31"/>
                </a:solidFill>
              </a:rPr>
              <a:t>NP</a:t>
            </a:r>
            <a:r>
              <a:rPr lang="en-US" sz="4000" dirty="0"/>
              <a:t> class</a:t>
            </a:r>
          </a:p>
        </p:txBody>
      </p:sp>
      <p:sp>
        <p:nvSpPr>
          <p:cNvPr id="3" name="Content Placeholder 2"/>
          <p:cNvSpPr>
            <a:spLocks noGrp="1"/>
          </p:cNvSpPr>
          <p:nvPr>
            <p:ph idx="1"/>
          </p:nvPr>
        </p:nvSpPr>
        <p:spPr>
          <a:xfrm>
            <a:off x="457200" y="1600200"/>
            <a:ext cx="8382000" cy="4525963"/>
          </a:xfrm>
        </p:spPr>
        <p:txBody>
          <a:bodyPr/>
          <a:lstStyle/>
          <a:p>
            <a:pPr marL="0" indent="0">
              <a:buNone/>
            </a:pPr>
            <a:r>
              <a:rPr lang="en-US" sz="2000" b="1" dirty="0">
                <a:solidFill>
                  <a:srgbClr val="C00000"/>
                </a:solidFill>
              </a:rPr>
              <a:t>Definition </a:t>
            </a:r>
            <a:r>
              <a:rPr lang="en-US" sz="2000" dirty="0"/>
              <a:t>(</a:t>
            </a:r>
            <a:r>
              <a:rPr lang="en-US" sz="2000" b="1" dirty="0">
                <a:solidFill>
                  <a:srgbClr val="006C31"/>
                </a:solidFill>
              </a:rPr>
              <a:t>NP</a:t>
            </a:r>
            <a:r>
              <a:rPr lang="en-US" sz="2000" dirty="0">
                <a:sym typeface="Wingdings" pitchFamily="2" charset="2"/>
              </a:rPr>
              <a:t>)</a:t>
            </a:r>
            <a:r>
              <a:rPr lang="en-US" sz="2000" dirty="0"/>
              <a:t>: </a:t>
            </a:r>
          </a:p>
          <a:p>
            <a:pPr marL="0" indent="0">
              <a:buNone/>
            </a:pPr>
            <a:r>
              <a:rPr lang="en-US" sz="2000" dirty="0"/>
              <a:t>The set of all </a:t>
            </a:r>
            <a:r>
              <a:rPr lang="en-US" sz="2000" u="sng" dirty="0"/>
              <a:t>decision</a:t>
            </a:r>
            <a:r>
              <a:rPr lang="en-US" sz="2000" dirty="0"/>
              <a:t> problems  which have </a:t>
            </a:r>
            <a:r>
              <a:rPr lang="en-US" sz="2000" b="1" dirty="0"/>
              <a:t>efficient certifier</a:t>
            </a:r>
            <a:r>
              <a:rPr lang="en-US" sz="2000" dirty="0"/>
              <a:t>.</a:t>
            </a:r>
          </a:p>
          <a:p>
            <a:pPr marL="0" indent="0">
              <a:buNone/>
            </a:pPr>
            <a:endParaRPr lang="en-US" sz="2000" dirty="0"/>
          </a:p>
          <a:p>
            <a:pPr marL="0" indent="0" algn="ctr">
              <a:buNone/>
            </a:pPr>
            <a:r>
              <a:rPr lang="en-US" sz="2000" b="1" dirty="0">
                <a:solidFill>
                  <a:srgbClr val="006C31"/>
                </a:solidFill>
              </a:rPr>
              <a:t>NP </a:t>
            </a:r>
            <a:r>
              <a:rPr lang="en-US" sz="2000" dirty="0"/>
              <a:t>: “Non-deterministic polynomial time”</a:t>
            </a:r>
          </a:p>
          <a:p>
            <a:pPr marL="0" indent="0" algn="ctr">
              <a:buNone/>
            </a:pPr>
            <a:endParaRPr lang="en-US" sz="2000" dirty="0"/>
          </a:p>
          <a:p>
            <a:pPr marL="0" indent="0">
              <a:buNone/>
            </a:pPr>
            <a:r>
              <a:rPr lang="en-US" sz="2000" b="1" dirty="0">
                <a:solidFill>
                  <a:srgbClr val="C00000"/>
                </a:solidFill>
              </a:rPr>
              <a:t>Definition </a:t>
            </a:r>
            <a:r>
              <a:rPr lang="en-US" sz="2000" dirty="0"/>
              <a:t> (</a:t>
            </a:r>
            <a:r>
              <a:rPr lang="en-US" sz="2000" b="1" dirty="0">
                <a:solidFill>
                  <a:srgbClr val="006C31"/>
                </a:solidFill>
              </a:rPr>
              <a:t>P</a:t>
            </a:r>
            <a:r>
              <a:rPr lang="en-US" sz="2000" dirty="0">
                <a:sym typeface="Wingdings" pitchFamily="2" charset="2"/>
              </a:rPr>
              <a:t>):</a:t>
            </a:r>
            <a:endParaRPr lang="en-US" sz="2000" dirty="0"/>
          </a:p>
          <a:p>
            <a:pPr marL="0" indent="0">
              <a:buNone/>
            </a:pPr>
            <a:r>
              <a:rPr lang="en-US" sz="2000" dirty="0"/>
              <a:t> The set of all decision problems which have </a:t>
            </a:r>
            <a:r>
              <a:rPr lang="en-US" sz="2000" b="1" dirty="0"/>
              <a:t>efficient</a:t>
            </a:r>
            <a:r>
              <a:rPr lang="en-US" sz="2000" dirty="0"/>
              <a:t> algorithm.</a:t>
            </a:r>
          </a:p>
          <a:p>
            <a:pPr marL="0" indent="0">
              <a:buNone/>
            </a:pPr>
            <a:endParaRPr lang="en-US" sz="2000" dirty="0"/>
          </a:p>
          <a:p>
            <a:pPr marL="0" indent="0">
              <a:buNone/>
            </a:pPr>
            <a:r>
              <a:rPr lang="en-US" sz="2000" dirty="0"/>
              <a:t>Any Relation between </a:t>
            </a:r>
            <a:r>
              <a:rPr lang="en-US" sz="2000" b="1" dirty="0">
                <a:solidFill>
                  <a:srgbClr val="006C31"/>
                </a:solidFill>
              </a:rPr>
              <a:t>P</a:t>
            </a:r>
            <a:r>
              <a:rPr lang="en-US" sz="2000" dirty="0">
                <a:sym typeface="Wingdings" pitchFamily="2" charset="2"/>
              </a:rPr>
              <a:t>   and </a:t>
            </a:r>
            <a:r>
              <a:rPr lang="en-US" sz="2000" b="1" dirty="0">
                <a:solidFill>
                  <a:srgbClr val="006C31"/>
                </a:solidFill>
              </a:rPr>
              <a:t>NP</a:t>
            </a:r>
            <a:r>
              <a:rPr lang="en-US" sz="2000" dirty="0">
                <a:sym typeface="Wingdings" pitchFamily="2" charset="2"/>
              </a:rPr>
              <a:t>  :     </a:t>
            </a:r>
            <a:r>
              <a:rPr lang="en-US" sz="2000" dirty="0">
                <a:solidFill>
                  <a:srgbClr val="C00000"/>
                </a:solidFill>
                <a:sym typeface="Wingdings" pitchFamily="2" charset="2"/>
              </a:rPr>
              <a:t>?</a:t>
            </a:r>
            <a:endParaRPr lang="en-US" sz="2000" dirty="0">
              <a:solidFill>
                <a:srgbClr val="C00000"/>
              </a:solidFill>
            </a:endParaRP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14</a:t>
            </a:fld>
            <a:endParaRPr lang="en-US"/>
          </a:p>
        </p:txBody>
      </p:sp>
      <p:sp>
        <p:nvSpPr>
          <p:cNvPr id="5" name="Rectangle 4"/>
          <p:cNvSpPr/>
          <p:nvPr/>
        </p:nvSpPr>
        <p:spPr>
          <a:xfrm>
            <a:off x="3886200" y="1981200"/>
            <a:ext cx="342900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886200" y="3810000"/>
            <a:ext cx="342900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7014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3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0" nodeType="clickEffect">
                                  <p:stCondLst>
                                    <p:cond delay="0"/>
                                  </p:stCondLst>
                                  <p:childTnLst>
                                    <p:animEffect transition="out" filter="wipe(left)">
                                      <p:cBhvr>
                                        <p:cTn id="16" dur="1500"/>
                                        <p:tgtEl>
                                          <p:spTgt spid="5"/>
                                        </p:tgtEl>
                                      </p:cBhvr>
                                    </p:animEffect>
                                    <p:set>
                                      <p:cBhvr>
                                        <p:cTn id="17" dur="1" fill="hold">
                                          <p:stCondLst>
                                            <p:cond delay="1499"/>
                                          </p:stCondLst>
                                        </p:cTn>
                                        <p:tgtEl>
                                          <p:spTgt spid="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left)">
                                      <p:cBhvr>
                                        <p:cTn id="32" dur="3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xit" presetSubtype="8" fill="hold" grpId="0" nodeType="clickEffect">
                                  <p:stCondLst>
                                    <p:cond delay="0"/>
                                  </p:stCondLst>
                                  <p:childTnLst>
                                    <p:animEffect transition="out" filter="wipe(left)">
                                      <p:cBhvr>
                                        <p:cTn id="36" dur="1500"/>
                                        <p:tgtEl>
                                          <p:spTgt spid="6"/>
                                        </p:tgtEl>
                                      </p:cBhvr>
                                    </p:animEffect>
                                    <p:set>
                                      <p:cBhvr>
                                        <p:cTn id="37" dur="1" fill="hold">
                                          <p:stCondLst>
                                            <p:cond delay="1499"/>
                                          </p:stCondLst>
                                        </p:cTn>
                                        <p:tgtEl>
                                          <p:spTgt spid="6"/>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rgbClr val="006C31"/>
                </a:solidFill>
              </a:rPr>
              <a:t>P </a:t>
            </a:r>
            <a:r>
              <a:rPr lang="en-US" sz="4000" b="1" dirty="0"/>
              <a:t>is contained in </a:t>
            </a:r>
            <a:r>
              <a:rPr lang="en-US" sz="4000" b="1" dirty="0">
                <a:solidFill>
                  <a:srgbClr val="006C31"/>
                </a:solidFill>
              </a:rPr>
              <a:t>NP</a:t>
            </a:r>
            <a:endParaRPr lang="en-US" sz="40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1600200"/>
                <a:ext cx="8839200" cy="4525963"/>
              </a:xfrm>
            </p:spPr>
            <p:txBody>
              <a:bodyPr/>
              <a:lstStyle/>
              <a:p>
                <a:pPr marL="0" indent="0" algn="ctr">
                  <a:buNone/>
                </a:pPr>
                <a14:m>
                  <m:oMath xmlns:m="http://schemas.openxmlformats.org/officeDocument/2006/math">
                    <m:r>
                      <a:rPr lang="en-US" sz="2000" b="1" i="1" dirty="0" smtClean="0">
                        <a:solidFill>
                          <a:srgbClr val="C00000"/>
                        </a:solidFill>
                        <a:latin typeface="Cambria Math"/>
                      </a:rPr>
                      <m:t>𝑿</m:t>
                    </m:r>
                    <m:r>
                      <a:rPr lang="en-US" sz="2000" b="1" i="1" dirty="0" smtClean="0">
                        <a:solidFill>
                          <a:srgbClr val="C00000"/>
                        </a:solidFill>
                        <a:latin typeface="Cambria Math"/>
                      </a:rPr>
                      <m:t> </m:t>
                    </m:r>
                  </m:oMath>
                </a14:m>
                <a:r>
                  <a:rPr lang="en-US" sz="2000" dirty="0"/>
                  <a:t>: any decision problem in </a:t>
                </a:r>
                <a:r>
                  <a:rPr lang="en-US" sz="2000" b="1" dirty="0">
                    <a:solidFill>
                      <a:srgbClr val="006C31"/>
                    </a:solidFill>
                  </a:rPr>
                  <a:t>P</a:t>
                </a:r>
              </a:p>
              <a:p>
                <a:pPr marL="0" indent="0" algn="ctr">
                  <a:buNone/>
                </a:pPr>
                <a:endParaRPr lang="en-US" sz="2000" dirty="0"/>
              </a:p>
              <a:p>
                <a:pPr marL="0" indent="0" algn="ctr">
                  <a:buNone/>
                </a:pPr>
                <a14:m>
                  <m:oMath xmlns:m="http://schemas.openxmlformats.org/officeDocument/2006/math">
                    <m:r>
                      <a:rPr lang="en-US" sz="2000" b="1" i="1" dirty="0" smtClean="0">
                        <a:solidFill>
                          <a:srgbClr val="0070C0"/>
                        </a:solidFill>
                        <a:latin typeface="Cambria Math"/>
                      </a:rPr>
                      <m:t>𝑰</m:t>
                    </m:r>
                  </m:oMath>
                </a14:m>
                <a:r>
                  <a:rPr lang="en-US" sz="2000" dirty="0"/>
                  <a:t> : any (input) instance of </a:t>
                </a:r>
                <a14:m>
                  <m:oMath xmlns:m="http://schemas.openxmlformats.org/officeDocument/2006/math">
                    <m:r>
                      <a:rPr lang="en-US" sz="2000" b="1" i="1" dirty="0" smtClean="0">
                        <a:solidFill>
                          <a:srgbClr val="C00000"/>
                        </a:solidFill>
                        <a:latin typeface="Cambria Math"/>
                      </a:rPr>
                      <m:t>𝑿</m:t>
                    </m:r>
                  </m:oMath>
                </a14:m>
                <a:endParaRPr lang="en-US" sz="2000" dirty="0"/>
              </a:p>
              <a:p>
                <a:pPr marL="0" indent="0">
                  <a:buNone/>
                </a:pPr>
                <a:endParaRPr lang="en-US" sz="2000" dirty="0"/>
              </a:p>
              <a:p>
                <a:pPr marL="0" indent="0">
                  <a:buNone/>
                </a:pPr>
                <a:r>
                  <a:rPr lang="en-US" sz="2000" dirty="0"/>
                  <a:t>Let </a:t>
                </a:r>
                <a14:m>
                  <m:oMath xmlns:m="http://schemas.openxmlformats.org/officeDocument/2006/math">
                    <m:r>
                      <a:rPr lang="en-US" sz="2000" b="1" i="1" dirty="0" smtClean="0">
                        <a:solidFill>
                          <a:srgbClr val="0070C0"/>
                        </a:solidFill>
                        <a:latin typeface="Cambria Math"/>
                      </a:rPr>
                      <m:t>𝑸</m:t>
                    </m:r>
                  </m:oMath>
                </a14:m>
                <a:r>
                  <a:rPr lang="en-US" sz="2000" dirty="0"/>
                  <a:t> be the polynomial time algorithm for </a:t>
                </a:r>
                <a:r>
                  <a:rPr lang="en-US" sz="2000" u="sng" dirty="0"/>
                  <a:t>solving</a:t>
                </a:r>
                <a:r>
                  <a:rPr lang="en-US" sz="2000" dirty="0"/>
                  <a:t>  </a:t>
                </a:r>
                <a14:m>
                  <m:oMath xmlns:m="http://schemas.openxmlformats.org/officeDocument/2006/math">
                    <m:r>
                      <a:rPr lang="en-US" sz="2000" b="1" i="1" dirty="0">
                        <a:solidFill>
                          <a:srgbClr val="C00000"/>
                        </a:solidFill>
                        <a:latin typeface="Cambria Math"/>
                      </a:rPr>
                      <m:t>𝑿</m:t>
                    </m:r>
                  </m:oMath>
                </a14:m>
                <a:r>
                  <a:rPr lang="en-US" sz="2000" dirty="0"/>
                  <a:t>.</a:t>
                </a:r>
              </a:p>
              <a:p>
                <a:pPr marL="0" indent="0">
                  <a:buNone/>
                </a:pPr>
                <a:r>
                  <a:rPr lang="en-US" sz="2000" b="1" dirty="0"/>
                  <a:t>Efficient certifier for </a:t>
                </a:r>
                <a14:m>
                  <m:oMath xmlns:m="http://schemas.openxmlformats.org/officeDocument/2006/math">
                    <m:r>
                      <a:rPr lang="en-US" sz="2000" b="1" i="1" dirty="0" smtClean="0">
                        <a:solidFill>
                          <a:srgbClr val="C00000"/>
                        </a:solidFill>
                        <a:latin typeface="Cambria Math"/>
                      </a:rPr>
                      <m:t>𝑿</m:t>
                    </m:r>
                    <m:r>
                      <a:rPr lang="en-US" sz="2000" b="1" i="1" dirty="0">
                        <a:solidFill>
                          <a:srgbClr val="C00000"/>
                        </a:solidFill>
                        <a:latin typeface="Cambria Math"/>
                      </a:rPr>
                      <m:t> </m:t>
                    </m:r>
                  </m:oMath>
                </a14:m>
                <a:r>
                  <a:rPr lang="en-US" sz="2000" dirty="0"/>
                  <a:t>:</a:t>
                </a:r>
              </a:p>
              <a:p>
                <a:pPr marL="0" indent="0">
                  <a:buNone/>
                </a:pPr>
                <a:r>
                  <a:rPr lang="en-US" sz="2000" dirty="0"/>
                  <a:t>A polynomial time algorithm </a:t>
                </a:r>
                <a14:m>
                  <m:oMath xmlns:m="http://schemas.openxmlformats.org/officeDocument/2006/math">
                    <m:r>
                      <a:rPr lang="en-US" sz="2000" b="1" i="1" dirty="0">
                        <a:solidFill>
                          <a:srgbClr val="C00000"/>
                        </a:solidFill>
                        <a:latin typeface="Cambria Math"/>
                      </a:rPr>
                      <m:t>𝑨</m:t>
                    </m:r>
                  </m:oMath>
                </a14:m>
                <a:r>
                  <a:rPr lang="en-US" sz="2000" dirty="0"/>
                  <a:t> with output {</a:t>
                </a:r>
                <a:r>
                  <a:rPr lang="en-US" sz="2000" dirty="0" err="1">
                    <a:solidFill>
                      <a:srgbClr val="006C31"/>
                    </a:solidFill>
                  </a:rPr>
                  <a:t>yes</a:t>
                </a:r>
                <a:r>
                  <a:rPr lang="en-US" sz="2000" dirty="0" err="1"/>
                  <a:t>,</a:t>
                </a:r>
                <a:r>
                  <a:rPr lang="en-US" sz="2000" dirty="0" err="1">
                    <a:solidFill>
                      <a:srgbClr val="7030A0"/>
                    </a:solidFill>
                  </a:rPr>
                  <a:t>no</a:t>
                </a:r>
                <a:r>
                  <a:rPr lang="en-US" sz="2000" dirty="0"/>
                  <a:t>}  </a:t>
                </a:r>
              </a:p>
              <a:p>
                <a:r>
                  <a:rPr lang="en-US" sz="2000" b="1" dirty="0"/>
                  <a:t>Input</a:t>
                </a:r>
                <a:r>
                  <a:rPr lang="en-US" sz="2000" dirty="0"/>
                  <a:t> : (</a:t>
                </a:r>
                <a14:m>
                  <m:oMath xmlns:m="http://schemas.openxmlformats.org/officeDocument/2006/math">
                    <m:r>
                      <a:rPr lang="en-US" sz="2000" b="1" i="1" dirty="0">
                        <a:solidFill>
                          <a:srgbClr val="0070C0"/>
                        </a:solidFill>
                        <a:latin typeface="Cambria Math"/>
                      </a:rPr>
                      <m:t>𝑰</m:t>
                    </m:r>
                  </m:oMath>
                </a14:m>
                <a:r>
                  <a:rPr lang="en-US" sz="2000" dirty="0"/>
                  <a:t>,</a:t>
                </a:r>
                <a:r>
                  <a:rPr lang="en-US" sz="2000" b="1" dirty="0">
                    <a:solidFill>
                      <a:srgbClr val="0070C0"/>
                    </a:solidFill>
                  </a:rPr>
                  <a:t> </a:t>
                </a:r>
                <a14:m>
                  <m:oMath xmlns:m="http://schemas.openxmlformats.org/officeDocument/2006/math">
                    <m:r>
                      <a:rPr lang="en-US" sz="2000" b="1" i="1" dirty="0" smtClean="0">
                        <a:solidFill>
                          <a:srgbClr val="0070C0"/>
                        </a:solidFill>
                        <a:latin typeface="Cambria Math"/>
                      </a:rPr>
                      <m:t>𝒔</m:t>
                    </m:r>
                  </m:oMath>
                </a14:m>
                <a:r>
                  <a:rPr lang="en-US" sz="2000" dirty="0"/>
                  <a:t>)</a:t>
                </a:r>
              </a:p>
              <a:p>
                <a:endParaRPr lang="en-US" sz="2000" dirty="0"/>
              </a:p>
              <a:p>
                <a:endParaRPr lang="en-US" sz="2000" dirty="0"/>
              </a:p>
              <a:p>
                <a:r>
                  <a:rPr lang="en-US" sz="2000" b="1" dirty="0"/>
                  <a:t>Behavior</a:t>
                </a:r>
                <a:r>
                  <a:rPr lang="en-US" sz="2000" dirty="0"/>
                  <a:t>:   On getting input (</a:t>
                </a:r>
                <a14:m>
                  <m:oMath xmlns:m="http://schemas.openxmlformats.org/officeDocument/2006/math">
                    <m:r>
                      <a:rPr lang="en-US" sz="2000" b="1" i="1" dirty="0">
                        <a:solidFill>
                          <a:srgbClr val="0070C0"/>
                        </a:solidFill>
                        <a:latin typeface="Cambria Math"/>
                      </a:rPr>
                      <m:t>𝑰</m:t>
                    </m:r>
                  </m:oMath>
                </a14:m>
                <a:r>
                  <a:rPr lang="en-US" sz="2000" dirty="0"/>
                  <a:t>,</a:t>
                </a:r>
                <a:r>
                  <a:rPr lang="en-US" sz="2000" b="1" dirty="0">
                    <a:solidFill>
                      <a:srgbClr val="0070C0"/>
                    </a:solidFill>
                  </a:rPr>
                  <a:t> </a:t>
                </a:r>
                <a14:m>
                  <m:oMath xmlns:m="http://schemas.openxmlformats.org/officeDocument/2006/math">
                    <m:r>
                      <a:rPr lang="en-US" sz="2000" b="1" i="1" dirty="0">
                        <a:solidFill>
                          <a:srgbClr val="0070C0"/>
                        </a:solidFill>
                        <a:latin typeface="Cambria Math"/>
                      </a:rPr>
                      <m:t>𝒔</m:t>
                    </m:r>
                  </m:oMath>
                </a14:m>
                <a:r>
                  <a:rPr lang="en-US" sz="2000" dirty="0"/>
                  <a:t>),</a:t>
                </a:r>
              </a:p>
              <a:p>
                <a:pPr marL="0" indent="0">
                  <a:buNone/>
                </a:pPr>
                <a:r>
                  <a:rPr lang="en-US" sz="2000" dirty="0"/>
                  <a:t>                          just ignore </a:t>
                </a:r>
                <a14:m>
                  <m:oMath xmlns:m="http://schemas.openxmlformats.org/officeDocument/2006/math">
                    <m:r>
                      <a:rPr lang="en-US" sz="2000" b="1" i="1" dirty="0">
                        <a:solidFill>
                          <a:srgbClr val="0070C0"/>
                        </a:solidFill>
                        <a:latin typeface="Cambria Math"/>
                      </a:rPr>
                      <m:t>𝒔</m:t>
                    </m:r>
                  </m:oMath>
                </a14:m>
                <a:r>
                  <a:rPr lang="en-US" sz="2000" dirty="0"/>
                  <a:t>,</a:t>
                </a:r>
              </a:p>
              <a:p>
                <a:pPr marL="0" indent="0">
                  <a:buNone/>
                </a:pPr>
                <a:r>
                  <a:rPr lang="en-US" sz="2000" dirty="0"/>
                  <a:t>                          execute the algorithm </a:t>
                </a:r>
                <a14:m>
                  <m:oMath xmlns:m="http://schemas.openxmlformats.org/officeDocument/2006/math">
                    <m:r>
                      <a:rPr lang="en-US" sz="2000" b="1" i="1" dirty="0">
                        <a:solidFill>
                          <a:srgbClr val="0070C0"/>
                        </a:solidFill>
                        <a:latin typeface="Cambria Math"/>
                      </a:rPr>
                      <m:t>𝑸</m:t>
                    </m:r>
                    <m:r>
                      <a:rPr lang="en-US" sz="2000" b="1" i="1" dirty="0">
                        <a:solidFill>
                          <a:srgbClr val="0070C0"/>
                        </a:solidFill>
                        <a:latin typeface="Cambria Math"/>
                      </a:rPr>
                      <m:t> </m:t>
                    </m:r>
                  </m:oMath>
                </a14:m>
                <a:r>
                  <a:rPr lang="en-US" sz="2000" dirty="0"/>
                  <a:t>on input </a:t>
                </a:r>
                <a14:m>
                  <m:oMath xmlns:m="http://schemas.openxmlformats.org/officeDocument/2006/math">
                    <m:r>
                      <a:rPr lang="en-US" sz="2000" b="1" i="1" dirty="0">
                        <a:solidFill>
                          <a:srgbClr val="0070C0"/>
                        </a:solidFill>
                        <a:latin typeface="Cambria Math"/>
                      </a:rPr>
                      <m:t>𝑰</m:t>
                    </m:r>
                  </m:oMath>
                </a14:m>
                <a:r>
                  <a:rPr lang="en-US" sz="2000" dirty="0"/>
                  <a:t>. </a:t>
                </a:r>
              </a:p>
              <a:p>
                <a:pPr marL="0" indent="0">
                  <a:buNone/>
                </a:pPr>
                <a:r>
                  <a:rPr lang="en-US" sz="2000" dirty="0"/>
                  <a:t>                          If the answer is yes, output yes; if the answer is no, output no.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1600200"/>
                <a:ext cx="8839200" cy="4525963"/>
              </a:xfrm>
              <a:blipFill rotWithShape="1">
                <a:blip r:embed="rId2"/>
                <a:stretch>
                  <a:fillRect l="-690" t="-674" b="-1617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15</a:t>
            </a:fld>
            <a:endParaRPr lang="en-US"/>
          </a:p>
        </p:txBody>
      </p:sp>
      <p:grpSp>
        <p:nvGrpSpPr>
          <p:cNvPr id="14" name="Group 13"/>
          <p:cNvGrpSpPr/>
          <p:nvPr/>
        </p:nvGrpSpPr>
        <p:grpSpPr>
          <a:xfrm>
            <a:off x="1447800" y="1981200"/>
            <a:ext cx="1676400" cy="457200"/>
            <a:chOff x="1447800" y="1981200"/>
            <a:chExt cx="1676400" cy="457200"/>
          </a:xfrm>
        </p:grpSpPr>
        <p:sp>
          <p:nvSpPr>
            <p:cNvPr id="5" name="TextBox 4"/>
            <p:cNvSpPr txBox="1"/>
            <p:nvPr/>
          </p:nvSpPr>
          <p:spPr>
            <a:xfrm>
              <a:off x="1447800" y="1981200"/>
              <a:ext cx="1320105" cy="369332"/>
            </a:xfrm>
            <a:prstGeom prst="rect">
              <a:avLst/>
            </a:prstGeom>
            <a:solidFill>
              <a:schemeClr val="tx2">
                <a:lumMod val="20000"/>
                <a:lumOff val="80000"/>
              </a:schemeClr>
            </a:solidFill>
          </p:spPr>
          <p:txBody>
            <a:bodyPr wrap="none" rtlCol="0">
              <a:spAutoFit/>
            </a:bodyPr>
            <a:lstStyle/>
            <a:p>
              <a:r>
                <a:rPr lang="en-US" dirty="0">
                  <a:solidFill>
                    <a:srgbClr val="006C31"/>
                  </a:solidFill>
                </a:rPr>
                <a:t>Yes</a:t>
              </a:r>
              <a:r>
                <a:rPr lang="en-US" dirty="0"/>
                <a:t> instance</a:t>
              </a:r>
            </a:p>
          </p:txBody>
        </p:sp>
        <p:cxnSp>
          <p:nvCxnSpPr>
            <p:cNvPr id="8" name="Straight Arrow Connector 7"/>
            <p:cNvCxnSpPr>
              <a:endCxn id="5" idx="3"/>
            </p:cNvCxnSpPr>
            <p:nvPr/>
          </p:nvCxnSpPr>
          <p:spPr>
            <a:xfrm flipH="1" flipV="1">
              <a:off x="2767905" y="2165866"/>
              <a:ext cx="356295" cy="27253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1447800" y="2514600"/>
            <a:ext cx="1676400" cy="445532"/>
            <a:chOff x="1447800" y="2514600"/>
            <a:chExt cx="1676400" cy="445532"/>
          </a:xfrm>
        </p:grpSpPr>
        <p:sp>
          <p:nvSpPr>
            <p:cNvPr id="6" name="TextBox 5"/>
            <p:cNvSpPr txBox="1"/>
            <p:nvPr/>
          </p:nvSpPr>
          <p:spPr>
            <a:xfrm>
              <a:off x="1447800" y="2590800"/>
              <a:ext cx="1290161" cy="369332"/>
            </a:xfrm>
            <a:prstGeom prst="rect">
              <a:avLst/>
            </a:prstGeom>
            <a:solidFill>
              <a:schemeClr val="accent2">
                <a:lumMod val="40000"/>
                <a:lumOff val="60000"/>
              </a:schemeClr>
            </a:solidFill>
          </p:spPr>
          <p:txBody>
            <a:bodyPr wrap="none" rtlCol="0">
              <a:spAutoFit/>
            </a:bodyPr>
            <a:lstStyle/>
            <a:p>
              <a:r>
                <a:rPr lang="en-US" dirty="0">
                  <a:solidFill>
                    <a:srgbClr val="7030A0"/>
                  </a:solidFill>
                </a:rPr>
                <a:t>No</a:t>
              </a:r>
              <a:r>
                <a:rPr lang="en-US" dirty="0"/>
                <a:t> instance</a:t>
              </a:r>
            </a:p>
          </p:txBody>
        </p:sp>
        <p:cxnSp>
          <p:nvCxnSpPr>
            <p:cNvPr id="11" name="Straight Arrow Connector 10"/>
            <p:cNvCxnSpPr/>
            <p:nvPr/>
          </p:nvCxnSpPr>
          <p:spPr>
            <a:xfrm flipH="1">
              <a:off x="2737961" y="2514600"/>
              <a:ext cx="386239" cy="26086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a:off x="1524000" y="4495800"/>
            <a:ext cx="1884940" cy="762000"/>
            <a:chOff x="1524000" y="4114800"/>
            <a:chExt cx="1884940" cy="762000"/>
          </a:xfrm>
        </p:grpSpPr>
        <p:sp>
          <p:nvSpPr>
            <p:cNvPr id="13" name="TextBox 12"/>
            <p:cNvSpPr txBox="1"/>
            <p:nvPr/>
          </p:nvSpPr>
          <p:spPr>
            <a:xfrm>
              <a:off x="1524000" y="4507468"/>
              <a:ext cx="1884940" cy="369332"/>
            </a:xfrm>
            <a:prstGeom prst="rect">
              <a:avLst/>
            </a:prstGeom>
            <a:solidFill>
              <a:srgbClr val="FFC000"/>
            </a:solidFill>
            <a:ln>
              <a:solidFill>
                <a:schemeClr val="tx1"/>
              </a:solidFill>
            </a:ln>
          </p:spPr>
          <p:txBody>
            <a:bodyPr wrap="none" rtlCol="0">
              <a:spAutoFit/>
            </a:bodyPr>
            <a:lstStyle/>
            <a:p>
              <a:r>
                <a:rPr lang="en-US" dirty="0"/>
                <a:t>Proposed solution</a:t>
              </a:r>
            </a:p>
          </p:txBody>
        </p:sp>
        <p:cxnSp>
          <p:nvCxnSpPr>
            <p:cNvPr id="16" name="Elbow Connector 15"/>
            <p:cNvCxnSpPr/>
            <p:nvPr/>
          </p:nvCxnSpPr>
          <p:spPr>
            <a:xfrm rot="16200000" flipV="1">
              <a:off x="1600200" y="4191000"/>
              <a:ext cx="381000" cy="228600"/>
            </a:xfrm>
            <a:prstGeom prst="bentConnector3">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7" name="Down Ribbon 6"/>
          <p:cNvSpPr/>
          <p:nvPr/>
        </p:nvSpPr>
        <p:spPr>
          <a:xfrm>
            <a:off x="6096000" y="3505200"/>
            <a:ext cx="3048000" cy="1635514"/>
          </a:xfrm>
          <a:prstGeom prst="ribbon">
            <a:avLst>
              <a:gd name="adj1" fmla="val 16667"/>
              <a:gd name="adj2" fmla="val 75000"/>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1600" dirty="0">
                <a:solidFill>
                  <a:schemeClr val="tx1"/>
                </a:solidFill>
              </a:rPr>
              <a:t>Convince yourself that this certifiers satisfy </a:t>
            </a:r>
          </a:p>
          <a:p>
            <a:pPr marL="0" indent="0">
              <a:buNone/>
            </a:pPr>
            <a:r>
              <a:rPr lang="en-US" sz="1600" dirty="0">
                <a:solidFill>
                  <a:schemeClr val="tx1"/>
                </a:solidFill>
              </a:rPr>
              <a:t>the </a:t>
            </a:r>
            <a:r>
              <a:rPr lang="en-US" sz="1600" i="1" dirty="0">
                <a:solidFill>
                  <a:srgbClr val="7030A0"/>
                </a:solidFill>
              </a:rPr>
              <a:t>redefined</a:t>
            </a:r>
            <a:r>
              <a:rPr lang="en-US" sz="1600" dirty="0"/>
              <a:t> </a:t>
            </a:r>
            <a:r>
              <a:rPr lang="en-US" sz="1600" dirty="0">
                <a:solidFill>
                  <a:schemeClr val="tx1"/>
                </a:solidFill>
              </a:rPr>
              <a:t>behavior of efficient certifiers. </a:t>
            </a:r>
          </a:p>
        </p:txBody>
      </p:sp>
      <p:sp>
        <p:nvSpPr>
          <p:cNvPr id="17" name="TextBox 16">
            <a:extLst>
              <a:ext uri="{FF2B5EF4-FFF2-40B4-BE49-F238E27FC236}">
                <a16:creationId xmlns:a16="http://schemas.microsoft.com/office/drawing/2014/main" id="{EAE0EC9D-3673-BE4C-9499-2803F34B9B52}"/>
              </a:ext>
            </a:extLst>
          </p:cNvPr>
          <p:cNvSpPr txBox="1"/>
          <p:nvPr/>
        </p:nvSpPr>
        <p:spPr>
          <a:xfrm>
            <a:off x="5029200" y="6386556"/>
            <a:ext cx="3124200" cy="369332"/>
          </a:xfrm>
          <a:prstGeom prst="rect">
            <a:avLst/>
          </a:prstGeom>
          <a:solidFill>
            <a:schemeClr val="bg2"/>
          </a:solidFill>
        </p:spPr>
        <p:txBody>
          <a:bodyPr wrap="square" rtlCol="0">
            <a:spAutoFit/>
          </a:bodyPr>
          <a:lstStyle/>
          <a:p>
            <a:r>
              <a:rPr lang="en-US" dirty="0"/>
              <a:t>                            </a:t>
            </a:r>
          </a:p>
        </p:txBody>
      </p:sp>
    </p:spTree>
    <p:extLst>
      <p:ext uri="{BB962C8B-B14F-4D97-AF65-F5344CB8AC3E}">
        <p14:creationId xmlns:p14="http://schemas.microsoft.com/office/powerpoint/2010/main" val="23777715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right)">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2"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right)">
                                      <p:cBhvr>
                                        <p:cTn id="29" dur="5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wipe(left)">
                                      <p:cBhvr>
                                        <p:cTn id="34" dur="20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fade">
                                      <p:cBhvr>
                                        <p:cTn id="39" dur="500"/>
                                        <p:tgtEl>
                                          <p:spTgt spid="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wipe(left)">
                                      <p:cBhvr>
                                        <p:cTn id="44" dur="200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500"/>
                                        <p:tgtEl>
                                          <p:spTgt spid="3">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wipe(down)">
                                      <p:cBhvr>
                                        <p:cTn id="54" dur="500"/>
                                        <p:tgtEl>
                                          <p:spTgt spid="12"/>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3">
                                            <p:txEl>
                                              <p:pRg st="10" end="10"/>
                                            </p:txEl>
                                          </p:spTgt>
                                        </p:tgtEl>
                                        <p:attrNameLst>
                                          <p:attrName>style.visibility</p:attrName>
                                        </p:attrNameLst>
                                      </p:cBhvr>
                                      <p:to>
                                        <p:strVal val="visible"/>
                                      </p:to>
                                    </p:set>
                                    <p:animEffect transition="in" filter="wipe(left)">
                                      <p:cBhvr>
                                        <p:cTn id="59" dur="2000"/>
                                        <p:tgtEl>
                                          <p:spTgt spid="3">
                                            <p:txEl>
                                              <p:pRg st="10" end="10"/>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3">
                                            <p:txEl>
                                              <p:pRg st="11" end="11"/>
                                            </p:txEl>
                                          </p:spTgt>
                                        </p:tgtEl>
                                        <p:attrNameLst>
                                          <p:attrName>style.visibility</p:attrName>
                                        </p:attrNameLst>
                                      </p:cBhvr>
                                      <p:to>
                                        <p:strVal val="visible"/>
                                      </p:to>
                                    </p:set>
                                    <p:animEffect transition="in" filter="wipe(left)">
                                      <p:cBhvr>
                                        <p:cTn id="64" dur="2000"/>
                                        <p:tgtEl>
                                          <p:spTgt spid="3">
                                            <p:txEl>
                                              <p:pRg st="11" end="11"/>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3">
                                            <p:txEl>
                                              <p:pRg st="12" end="12"/>
                                            </p:txEl>
                                          </p:spTgt>
                                        </p:tgtEl>
                                        <p:attrNameLst>
                                          <p:attrName>style.visibility</p:attrName>
                                        </p:attrNameLst>
                                      </p:cBhvr>
                                      <p:to>
                                        <p:strVal val="visible"/>
                                      </p:to>
                                    </p:set>
                                    <p:animEffect transition="in" filter="wipe(left)">
                                      <p:cBhvr>
                                        <p:cTn id="69" dur="2000"/>
                                        <p:tgtEl>
                                          <p:spTgt spid="3">
                                            <p:txEl>
                                              <p:pRg st="12" end="12"/>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3">
                                            <p:txEl>
                                              <p:pRg st="13" end="13"/>
                                            </p:txEl>
                                          </p:spTgt>
                                        </p:tgtEl>
                                        <p:attrNameLst>
                                          <p:attrName>style.visibility</p:attrName>
                                        </p:attrNameLst>
                                      </p:cBhvr>
                                      <p:to>
                                        <p:strVal val="visible"/>
                                      </p:to>
                                    </p:set>
                                    <p:animEffect transition="in" filter="wipe(left)">
                                      <p:cBhvr>
                                        <p:cTn id="74" dur="3750"/>
                                        <p:tgtEl>
                                          <p:spTgt spid="3">
                                            <p:txEl>
                                              <p:pRg st="13" end="13"/>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xit" presetSubtype="8" fill="hold" grpId="0" nodeType="clickEffect">
                                  <p:stCondLst>
                                    <p:cond delay="0"/>
                                  </p:stCondLst>
                                  <p:childTnLst>
                                    <p:animEffect transition="out" filter="wipe(left)">
                                      <p:cBhvr>
                                        <p:cTn id="78" dur="500"/>
                                        <p:tgtEl>
                                          <p:spTgt spid="17"/>
                                        </p:tgtEl>
                                      </p:cBhvr>
                                    </p:animEffect>
                                    <p:set>
                                      <p:cBhvr>
                                        <p:cTn id="79" dur="1" fill="hold">
                                          <p:stCondLst>
                                            <p:cond delay="499"/>
                                          </p:stCondLst>
                                        </p:cTn>
                                        <p:tgtEl>
                                          <p:spTgt spid="17"/>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7"/>
                                        </p:tgtEl>
                                        <p:attrNameLst>
                                          <p:attrName>style.visibility</p:attrName>
                                        </p:attrNameLst>
                                      </p:cBhvr>
                                      <p:to>
                                        <p:strVal val="visible"/>
                                      </p:to>
                                    </p:set>
                                    <p:animEffect transition="in" filter="fade">
                                      <p:cBhvr>
                                        <p:cTn id="84" dur="1000"/>
                                        <p:tgtEl>
                                          <p:spTgt spid="7"/>
                                        </p:tgtEl>
                                      </p:cBhvr>
                                    </p:animEffect>
                                    <p:anim calcmode="lin" valueType="num">
                                      <p:cBhvr>
                                        <p:cTn id="85" dur="1000" fill="hold"/>
                                        <p:tgtEl>
                                          <p:spTgt spid="7"/>
                                        </p:tgtEl>
                                        <p:attrNameLst>
                                          <p:attrName>ppt_x</p:attrName>
                                        </p:attrNameLst>
                                      </p:cBhvr>
                                      <p:tavLst>
                                        <p:tav tm="0">
                                          <p:val>
                                            <p:strVal val="#ppt_x"/>
                                          </p:val>
                                        </p:tav>
                                        <p:tav tm="100000">
                                          <p:val>
                                            <p:strVal val="#ppt_x"/>
                                          </p:val>
                                        </p:tav>
                                      </p:tavLst>
                                    </p:anim>
                                    <p:anim calcmode="lin" valueType="num">
                                      <p:cBhvr>
                                        <p:cTn id="8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7" grpId="0" animBg="1"/>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006C31"/>
                </a:solidFill>
              </a:rPr>
              <a:t>NP</a:t>
            </a:r>
            <a:r>
              <a:rPr lang="en-US" sz="3600" b="1" dirty="0"/>
              <a:t> versus </a:t>
            </a:r>
            <a:r>
              <a:rPr lang="en-US" sz="3600" b="1" dirty="0">
                <a:solidFill>
                  <a:srgbClr val="006C31"/>
                </a:solidFill>
              </a:rPr>
              <a:t>P</a:t>
            </a:r>
          </a:p>
        </p:txBody>
      </p:sp>
      <p:sp>
        <p:nvSpPr>
          <p:cNvPr id="3" name="Content Placeholder 2"/>
          <p:cNvSpPr>
            <a:spLocks noGrp="1"/>
          </p:cNvSpPr>
          <p:nvPr>
            <p:ph idx="1"/>
          </p:nvPr>
        </p:nvSpPr>
        <p:spPr/>
        <p:txBody>
          <a:bodyPr>
            <a:normAutofit/>
          </a:bodyPr>
          <a:lstStyle/>
          <a:p>
            <a:pPr marL="0" indent="0">
              <a:buNone/>
            </a:pPr>
            <a:endParaRPr lang="en-US" sz="2000" dirty="0"/>
          </a:p>
        </p:txBody>
      </p:sp>
      <p:sp>
        <p:nvSpPr>
          <p:cNvPr id="4" name="Oval 3"/>
          <p:cNvSpPr/>
          <p:nvPr/>
        </p:nvSpPr>
        <p:spPr>
          <a:xfrm>
            <a:off x="2133600" y="2514600"/>
            <a:ext cx="4724400" cy="2895600"/>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nvGrpSpPr>
          <p:cNvPr id="10" name="Group 9"/>
          <p:cNvGrpSpPr/>
          <p:nvPr/>
        </p:nvGrpSpPr>
        <p:grpSpPr>
          <a:xfrm>
            <a:off x="4191000" y="3505200"/>
            <a:ext cx="1908298" cy="1219200"/>
            <a:chOff x="4191000" y="3505200"/>
            <a:chExt cx="1908298" cy="1219200"/>
          </a:xfrm>
        </p:grpSpPr>
        <p:sp>
          <p:nvSpPr>
            <p:cNvPr id="5" name="Oval 4"/>
            <p:cNvSpPr/>
            <p:nvPr/>
          </p:nvSpPr>
          <p:spPr>
            <a:xfrm>
              <a:off x="4191000" y="3505200"/>
              <a:ext cx="1600200" cy="12192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791200" y="3821668"/>
              <a:ext cx="308098" cy="369332"/>
            </a:xfrm>
            <a:prstGeom prst="rect">
              <a:avLst/>
            </a:prstGeom>
            <a:noFill/>
          </p:spPr>
          <p:txBody>
            <a:bodyPr wrap="none" rtlCol="0">
              <a:spAutoFit/>
            </a:bodyPr>
            <a:lstStyle/>
            <a:p>
              <a:r>
                <a:rPr lang="en-US" b="1" dirty="0">
                  <a:solidFill>
                    <a:srgbClr val="006C31"/>
                  </a:solidFill>
                </a:rPr>
                <a:t>P</a:t>
              </a:r>
            </a:p>
          </p:txBody>
        </p:sp>
      </p:grpSp>
      <p:sp>
        <p:nvSpPr>
          <p:cNvPr id="7" name="TextBox 6"/>
          <p:cNvSpPr txBox="1"/>
          <p:nvPr/>
        </p:nvSpPr>
        <p:spPr>
          <a:xfrm>
            <a:off x="6934200" y="3657600"/>
            <a:ext cx="460382" cy="369332"/>
          </a:xfrm>
          <a:prstGeom prst="rect">
            <a:avLst/>
          </a:prstGeom>
          <a:noFill/>
        </p:spPr>
        <p:txBody>
          <a:bodyPr wrap="none" rtlCol="0">
            <a:spAutoFit/>
          </a:bodyPr>
          <a:lstStyle/>
          <a:p>
            <a:r>
              <a:rPr lang="en-US" b="1" dirty="0">
                <a:solidFill>
                  <a:srgbClr val="006C31"/>
                </a:solidFill>
              </a:rPr>
              <a:t>NP</a:t>
            </a:r>
          </a:p>
        </p:txBody>
      </p:sp>
      <p:sp>
        <p:nvSpPr>
          <p:cNvPr id="8" name="TextBox 7"/>
          <p:cNvSpPr txBox="1"/>
          <p:nvPr/>
        </p:nvSpPr>
        <p:spPr>
          <a:xfrm>
            <a:off x="2057400" y="5715000"/>
            <a:ext cx="5315366" cy="369332"/>
          </a:xfrm>
          <a:prstGeom prst="rect">
            <a:avLst/>
          </a:prstGeom>
          <a:noFill/>
        </p:spPr>
        <p:txBody>
          <a:bodyPr wrap="none" rtlCol="0">
            <a:spAutoFit/>
          </a:bodyPr>
          <a:lstStyle/>
          <a:p>
            <a:r>
              <a:rPr lang="en-US" b="1" dirty="0"/>
              <a:t>Verifying a </a:t>
            </a:r>
            <a:r>
              <a:rPr lang="en-US" b="1" u="sng" dirty="0"/>
              <a:t>proposed solution </a:t>
            </a:r>
            <a:r>
              <a:rPr lang="en-US" dirty="0"/>
              <a:t>versus </a:t>
            </a:r>
            <a:r>
              <a:rPr lang="en-US" b="1" dirty="0"/>
              <a:t>finding a </a:t>
            </a:r>
            <a:r>
              <a:rPr lang="en-US" b="1" u="sng" dirty="0"/>
              <a:t>solution</a:t>
            </a:r>
          </a:p>
        </p:txBody>
      </p:sp>
      <p:sp>
        <p:nvSpPr>
          <p:cNvPr id="9" name="TextBox 8"/>
          <p:cNvSpPr txBox="1"/>
          <p:nvPr/>
        </p:nvSpPr>
        <p:spPr>
          <a:xfrm>
            <a:off x="3838220" y="1840468"/>
            <a:ext cx="1715534" cy="523220"/>
          </a:xfrm>
          <a:prstGeom prst="rect">
            <a:avLst/>
          </a:prstGeom>
          <a:noFill/>
          <a:ln>
            <a:solidFill>
              <a:srgbClr val="FF0000"/>
            </a:solidFill>
          </a:ln>
        </p:spPr>
        <p:txBody>
          <a:bodyPr wrap="none" rtlCol="0">
            <a:spAutoFit/>
          </a:bodyPr>
          <a:lstStyle/>
          <a:p>
            <a:r>
              <a:rPr lang="en-US" sz="2800" b="1" dirty="0"/>
              <a:t>Is </a:t>
            </a:r>
            <a:r>
              <a:rPr lang="en-US" sz="2800" b="1" dirty="0">
                <a:solidFill>
                  <a:srgbClr val="006C31"/>
                </a:solidFill>
              </a:rPr>
              <a:t>P</a:t>
            </a:r>
            <a:r>
              <a:rPr lang="en-US" sz="2800" b="1" dirty="0"/>
              <a:t> = </a:t>
            </a:r>
            <a:r>
              <a:rPr lang="en-US" sz="2800" b="1" dirty="0">
                <a:solidFill>
                  <a:srgbClr val="006C31"/>
                </a:solidFill>
              </a:rPr>
              <a:t>NP</a:t>
            </a:r>
            <a:r>
              <a:rPr lang="en-US" sz="2800" b="1" dirty="0"/>
              <a:t> ?</a:t>
            </a:r>
          </a:p>
        </p:txBody>
      </p:sp>
    </p:spTree>
    <p:extLst>
      <p:ext uri="{BB962C8B-B14F-4D97-AF65-F5344CB8AC3E}">
        <p14:creationId xmlns:p14="http://schemas.microsoft.com/office/powerpoint/2010/main" val="2471552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randombar(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47"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1828800"/>
            <a:ext cx="7772400" cy="1362075"/>
          </a:xfrm>
        </p:spPr>
        <p:txBody>
          <a:bodyPr/>
          <a:lstStyle/>
          <a:p>
            <a:pPr algn="ctr"/>
            <a:r>
              <a:rPr lang="en-US" sz="3200" dirty="0">
                <a:solidFill>
                  <a:srgbClr val="006C31"/>
                </a:solidFill>
              </a:rPr>
              <a:t>NP Complete  </a:t>
            </a:r>
            <a:br>
              <a:rPr lang="en-US" sz="3200" dirty="0">
                <a:solidFill>
                  <a:srgbClr val="006C31"/>
                </a:solidFill>
              </a:rPr>
            </a:br>
            <a:r>
              <a:rPr lang="en-US" sz="3200" dirty="0">
                <a:solidFill>
                  <a:srgbClr val="7030A0"/>
                </a:solidFill>
              </a:rPr>
              <a:t>A class of </a:t>
            </a:r>
            <a:r>
              <a:rPr lang="en-US" sz="3200" dirty="0" err="1">
                <a:solidFill>
                  <a:srgbClr val="7030A0"/>
                </a:solidFill>
              </a:rPr>
              <a:t>problemS</a:t>
            </a:r>
            <a:endParaRPr lang="en-US" sz="3200" dirty="0">
              <a:solidFill>
                <a:srgbClr val="C00000"/>
              </a:solidFill>
            </a:endParaRP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17</a:t>
            </a:fld>
            <a:endParaRPr lang="en-US"/>
          </a:p>
        </p:txBody>
      </p:sp>
      <p:sp>
        <p:nvSpPr>
          <p:cNvPr id="2" name="Text Placeholder 1">
            <a:extLst>
              <a:ext uri="{FF2B5EF4-FFF2-40B4-BE49-F238E27FC236}">
                <a16:creationId xmlns:a16="http://schemas.microsoft.com/office/drawing/2014/main" id="{66F16908-5DEF-D041-B2E3-FF4177B9825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588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006C31"/>
                </a:solidFill>
              </a:rPr>
              <a:t>NP</a:t>
            </a:r>
            <a:r>
              <a:rPr lang="en-US" sz="4000" b="1" dirty="0"/>
              <a:t>-complete</a:t>
            </a:r>
          </a:p>
        </p:txBody>
      </p:sp>
      <mc:AlternateContent xmlns:mc="http://schemas.openxmlformats.org/markup-compatibility/2006" xmlns:a14="http://schemas.microsoft.com/office/drawing/2010/main">
        <mc:Choice Requires="a14">
          <p:sp>
            <p:nvSpPr>
              <p:cNvPr id="51" name="Content Placeholder 50"/>
              <p:cNvSpPr>
                <a:spLocks noGrp="1"/>
              </p:cNvSpPr>
              <p:nvPr>
                <p:ph idx="1"/>
              </p:nvPr>
            </p:nvSpPr>
            <p:spPr/>
            <p:txBody>
              <a:bodyPr>
                <a:normAutofit/>
              </a:bodyPr>
              <a:lstStyle/>
              <a:p>
                <a:r>
                  <a:rPr lang="en-US" sz="2000" dirty="0"/>
                  <a:t>A problem </a:t>
                </a:r>
                <a14:m>
                  <m:oMath xmlns:m="http://schemas.openxmlformats.org/officeDocument/2006/math">
                    <m:r>
                      <a:rPr lang="en-US" sz="2000" b="1" i="1" dirty="0">
                        <a:solidFill>
                          <a:srgbClr val="C00000"/>
                        </a:solidFill>
                        <a:latin typeface="Cambria Math"/>
                      </a:rPr>
                      <m:t>𝑿</m:t>
                    </m:r>
                  </m:oMath>
                </a14:m>
                <a:r>
                  <a:rPr lang="en-US" sz="2000" dirty="0"/>
                  <a:t> in </a:t>
                </a:r>
                <a:r>
                  <a:rPr lang="en-US" sz="2000" b="1" dirty="0">
                    <a:solidFill>
                      <a:srgbClr val="006C31"/>
                    </a:solidFill>
                  </a:rPr>
                  <a:t>NP</a:t>
                </a:r>
                <a:r>
                  <a:rPr lang="en-US" sz="2000" dirty="0"/>
                  <a:t> class is </a:t>
                </a:r>
                <a:r>
                  <a:rPr lang="en-US" sz="2000" b="1" dirty="0">
                    <a:solidFill>
                      <a:srgbClr val="006C31"/>
                    </a:solidFill>
                  </a:rPr>
                  <a:t>NP</a:t>
                </a:r>
                <a:r>
                  <a:rPr lang="en-US" sz="2000" b="1" dirty="0">
                    <a:solidFill>
                      <a:srgbClr val="002060"/>
                    </a:solidFill>
                  </a:rPr>
                  <a:t>-complete</a:t>
                </a:r>
                <a:r>
                  <a:rPr lang="en-US" sz="2000" dirty="0"/>
                  <a:t> if for every </a:t>
                </a:r>
                <a14:m>
                  <m:oMath xmlns:m="http://schemas.openxmlformats.org/officeDocument/2006/math">
                    <m:r>
                      <a:rPr lang="en-US" sz="2000" b="1" i="1" dirty="0">
                        <a:solidFill>
                          <a:srgbClr val="C00000"/>
                        </a:solidFill>
                        <a:latin typeface="Cambria Math"/>
                      </a:rPr>
                      <m:t>𝑨</m:t>
                    </m:r>
                    <m:r>
                      <a:rPr lang="en-US" sz="2000" b="1" i="1" dirty="0" smtClean="0">
                        <a:solidFill>
                          <a:schemeClr val="tx1"/>
                        </a:solidFill>
                        <a:latin typeface="Cambria Math"/>
                      </a:rPr>
                      <m:t>∈ </m:t>
                    </m:r>
                  </m:oMath>
                </a14:m>
                <a:r>
                  <a:rPr lang="en-US" sz="2000" b="1" dirty="0">
                    <a:solidFill>
                      <a:srgbClr val="006C31"/>
                    </a:solidFill>
                  </a:rPr>
                  <a:t>NP</a:t>
                </a:r>
              </a:p>
              <a:p>
                <a:pPr marL="0" indent="0">
                  <a:buNone/>
                </a:pPr>
                <a14:m>
                  <m:oMathPara xmlns:m="http://schemas.openxmlformats.org/officeDocument/2006/math">
                    <m:oMathParaPr>
                      <m:jc m:val="centerGroup"/>
                    </m:oMathParaPr>
                    <m:oMath xmlns:m="http://schemas.openxmlformats.org/officeDocument/2006/math">
                      <m:r>
                        <a:rPr lang="en-US" sz="2000" b="1" i="1" dirty="0">
                          <a:solidFill>
                            <a:srgbClr val="C00000"/>
                          </a:solidFill>
                          <a:latin typeface="Cambria Math"/>
                        </a:rPr>
                        <m:t>𝑨</m:t>
                      </m:r>
                      <m:sSub>
                        <m:sSubPr>
                          <m:ctrlPr>
                            <a:rPr lang="en-US" sz="2000" b="1" i="1" dirty="0">
                              <a:solidFill>
                                <a:srgbClr val="7030A0"/>
                              </a:solidFill>
                              <a:latin typeface="Cambria Math" panose="02040503050406030204" pitchFamily="18" charset="0"/>
                            </a:rPr>
                          </m:ctrlPr>
                        </m:sSubPr>
                        <m:e>
                          <m:r>
                            <a:rPr lang="en-US" sz="2000" b="1" i="1" dirty="0">
                              <a:solidFill>
                                <a:srgbClr val="7030A0"/>
                              </a:solidFill>
                              <a:latin typeface="Cambria Math"/>
                            </a:rPr>
                            <m:t>≤</m:t>
                          </m:r>
                        </m:e>
                        <m:sub>
                          <m:r>
                            <a:rPr lang="en-US" sz="2000" b="1" i="1" dirty="0">
                              <a:solidFill>
                                <a:srgbClr val="7030A0"/>
                              </a:solidFill>
                              <a:latin typeface="Cambria Math"/>
                            </a:rPr>
                            <m:t>𝑷</m:t>
                          </m:r>
                        </m:sub>
                      </m:sSub>
                      <m:r>
                        <a:rPr lang="en-US" sz="2000" b="1" i="1" dirty="0" smtClean="0">
                          <a:solidFill>
                            <a:srgbClr val="C00000"/>
                          </a:solidFill>
                          <a:latin typeface="Cambria Math"/>
                        </a:rPr>
                        <m:t>𝑿</m:t>
                      </m:r>
                    </m:oMath>
                  </m:oMathPara>
                </a14:m>
                <a:endParaRPr lang="en-US" sz="2000" dirty="0"/>
              </a:p>
            </p:txBody>
          </p:sp>
        </mc:Choice>
        <mc:Fallback xmlns="">
          <p:sp>
            <p:nvSpPr>
              <p:cNvPr id="51" name="Content Placeholder 50"/>
              <p:cNvSpPr>
                <a:spLocks noGrp="1" noRot="1" noChangeAspect="1" noMove="1" noResize="1" noEditPoints="1" noAdjustHandles="1" noChangeArrowheads="1" noChangeShapeType="1" noTextEdit="1"/>
              </p:cNvSpPr>
              <p:nvPr>
                <p:ph idx="1"/>
              </p:nvPr>
            </p:nvSpPr>
            <p:spPr>
              <a:blipFill rotWithShape="1">
                <a:blip r:embed="rId2"/>
                <a:stretch>
                  <a:fillRect l="-593" t="-674"/>
                </a:stretch>
              </a:blipFill>
            </p:spPr>
            <p:txBody>
              <a:bodyPr/>
              <a:lstStyle/>
              <a:p>
                <a:r>
                  <a:rPr lang="en-US">
                    <a:noFill/>
                  </a:rPr>
                  <a:t> </a:t>
                </a:r>
              </a:p>
            </p:txBody>
          </p:sp>
        </mc:Fallback>
      </mc:AlternateContent>
      <p:sp>
        <p:nvSpPr>
          <p:cNvPr id="4" name="Oval 3"/>
          <p:cNvSpPr/>
          <p:nvPr/>
        </p:nvSpPr>
        <p:spPr>
          <a:xfrm>
            <a:off x="1866900" y="2819400"/>
            <a:ext cx="4724400" cy="2895600"/>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52" name="TextBox 51"/>
          <p:cNvSpPr txBox="1"/>
          <p:nvPr/>
        </p:nvSpPr>
        <p:spPr>
          <a:xfrm>
            <a:off x="6591300" y="3219450"/>
            <a:ext cx="460382" cy="369332"/>
          </a:xfrm>
          <a:prstGeom prst="rect">
            <a:avLst/>
          </a:prstGeom>
          <a:noFill/>
        </p:spPr>
        <p:txBody>
          <a:bodyPr wrap="none" rtlCol="0">
            <a:spAutoFit/>
          </a:bodyPr>
          <a:lstStyle/>
          <a:p>
            <a:r>
              <a:rPr lang="en-US" b="1" dirty="0"/>
              <a:t>NP</a:t>
            </a:r>
          </a:p>
        </p:txBody>
      </p:sp>
      <p:grpSp>
        <p:nvGrpSpPr>
          <p:cNvPr id="3" name="Group 2"/>
          <p:cNvGrpSpPr/>
          <p:nvPr/>
        </p:nvGrpSpPr>
        <p:grpSpPr>
          <a:xfrm>
            <a:off x="2743200" y="3124200"/>
            <a:ext cx="3543300" cy="2069945"/>
            <a:chOff x="2514600" y="2514600"/>
            <a:chExt cx="3543300" cy="2069945"/>
          </a:xfrm>
        </p:grpSpPr>
        <p:sp>
          <p:nvSpPr>
            <p:cNvPr id="5" name="Oval 4"/>
            <p:cNvSpPr/>
            <p:nvPr/>
          </p:nvSpPr>
          <p:spPr>
            <a:xfrm>
              <a:off x="3048000" y="2895600"/>
              <a:ext cx="114300" cy="114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636691" y="2514600"/>
              <a:ext cx="114300" cy="114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514600" y="3795596"/>
              <a:ext cx="114300" cy="114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429465" y="4343400"/>
              <a:ext cx="114300" cy="114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295900" y="2997355"/>
              <a:ext cx="114300" cy="114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181600" y="4173344"/>
              <a:ext cx="114300" cy="114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943600" y="3714750"/>
              <a:ext cx="114300" cy="114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648200" y="2629365"/>
              <a:ext cx="114300" cy="114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229100" y="4470245"/>
              <a:ext cx="114300" cy="114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p:cNvGrpSpPr/>
            <p:nvPr/>
          </p:nvGrpSpPr>
          <p:grpSpPr>
            <a:xfrm>
              <a:off x="2628900" y="2667000"/>
              <a:ext cx="3314700" cy="1841345"/>
              <a:chOff x="2628900" y="2628900"/>
              <a:chExt cx="3314700" cy="1841345"/>
            </a:xfrm>
          </p:grpSpPr>
          <p:cxnSp>
            <p:nvCxnSpPr>
              <p:cNvPr id="17" name="Straight Arrow Connector 16"/>
              <p:cNvCxnSpPr>
                <a:stCxn id="6" idx="4"/>
              </p:cNvCxnSpPr>
              <p:nvPr/>
            </p:nvCxnSpPr>
            <p:spPr>
              <a:xfrm>
                <a:off x="3693841" y="2628900"/>
                <a:ext cx="285298" cy="81683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2" idx="3"/>
              </p:cNvCxnSpPr>
              <p:nvPr/>
            </p:nvCxnSpPr>
            <p:spPr>
              <a:xfrm flipH="1">
                <a:off x="4059961" y="2726926"/>
                <a:ext cx="604978" cy="71881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9" idx="3"/>
              </p:cNvCxnSpPr>
              <p:nvPr/>
            </p:nvCxnSpPr>
            <p:spPr>
              <a:xfrm flipH="1">
                <a:off x="4059961" y="3094916"/>
                <a:ext cx="1252678" cy="43164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1" idx="2"/>
              </p:cNvCxnSpPr>
              <p:nvPr/>
            </p:nvCxnSpPr>
            <p:spPr>
              <a:xfrm flipH="1" flipV="1">
                <a:off x="4076700" y="3543300"/>
                <a:ext cx="1866900" cy="2286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3" idx="0"/>
              </p:cNvCxnSpPr>
              <p:nvPr/>
            </p:nvCxnSpPr>
            <p:spPr>
              <a:xfrm flipH="1" flipV="1">
                <a:off x="4019550" y="3543300"/>
                <a:ext cx="266700" cy="92694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 idx="2"/>
              </p:cNvCxnSpPr>
              <p:nvPr/>
            </p:nvCxnSpPr>
            <p:spPr>
              <a:xfrm flipH="1" flipV="1">
                <a:off x="4076700" y="3543300"/>
                <a:ext cx="1104900" cy="68719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8" idx="0"/>
              </p:cNvCxnSpPr>
              <p:nvPr/>
            </p:nvCxnSpPr>
            <p:spPr>
              <a:xfrm flipV="1">
                <a:off x="3486615" y="3526561"/>
                <a:ext cx="492524" cy="81683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5" idx="6"/>
              </p:cNvCxnSpPr>
              <p:nvPr/>
            </p:nvCxnSpPr>
            <p:spPr>
              <a:xfrm>
                <a:off x="3162300" y="2952750"/>
                <a:ext cx="800100" cy="5334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7" idx="6"/>
              </p:cNvCxnSpPr>
              <p:nvPr/>
            </p:nvCxnSpPr>
            <p:spPr>
              <a:xfrm flipV="1">
                <a:off x="2628900" y="3526561"/>
                <a:ext cx="1350239" cy="32618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grpSp>
      <p:grpSp>
        <p:nvGrpSpPr>
          <p:cNvPr id="15" name="Group 14"/>
          <p:cNvGrpSpPr/>
          <p:nvPr/>
        </p:nvGrpSpPr>
        <p:grpSpPr>
          <a:xfrm>
            <a:off x="3810000" y="4076700"/>
            <a:ext cx="495300" cy="419100"/>
            <a:chOff x="3810000" y="4076700"/>
            <a:chExt cx="495300" cy="419100"/>
          </a:xfrm>
        </p:grpSpPr>
        <p:sp>
          <p:nvSpPr>
            <p:cNvPr id="30" name="Oval 29"/>
            <p:cNvSpPr/>
            <p:nvPr/>
          </p:nvSpPr>
          <p:spPr>
            <a:xfrm>
              <a:off x="4191000" y="4076700"/>
              <a:ext cx="114300" cy="1143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1" name="TextBox 30"/>
                <p:cNvSpPr txBox="1"/>
                <p:nvPr/>
              </p:nvSpPr>
              <p:spPr>
                <a:xfrm>
                  <a:off x="3810000" y="4126468"/>
                  <a:ext cx="397866" cy="369332"/>
                </a:xfrm>
                <a:prstGeom prst="rect">
                  <a:avLst/>
                </a:prstGeom>
                <a:noFill/>
              </p:spPr>
              <p:txBody>
                <a:bodyPr wrap="none" rtlCol="0">
                  <a:spAutoFit/>
                </a:bodyPr>
                <a:lstStyle/>
                <a:p>
                  <a:pPr marL="0" indent="0">
                    <a:buNone/>
                  </a:pPr>
                  <a14:m>
                    <m:oMathPara xmlns:m="http://schemas.openxmlformats.org/officeDocument/2006/math">
                      <m:oMathParaPr>
                        <m:jc m:val="centerGroup"/>
                      </m:oMathParaPr>
                      <m:oMath xmlns:m="http://schemas.openxmlformats.org/officeDocument/2006/math">
                        <m:r>
                          <a:rPr lang="en-US" b="1" i="1" dirty="0">
                            <a:solidFill>
                              <a:srgbClr val="C00000"/>
                            </a:solidFill>
                            <a:latin typeface="Cambria Math"/>
                          </a:rPr>
                          <m:t>𝑿</m:t>
                        </m:r>
                      </m:oMath>
                    </m:oMathPara>
                  </a14:m>
                  <a:endParaRPr lang="en-US" dirty="0"/>
                </a:p>
              </p:txBody>
            </p:sp>
          </mc:Choice>
          <mc:Fallback xmlns="">
            <p:sp>
              <p:nvSpPr>
                <p:cNvPr id="31" name="TextBox 30"/>
                <p:cNvSpPr txBox="1">
                  <a:spLocks noRot="1" noChangeAspect="1" noMove="1" noResize="1" noEditPoints="1" noAdjustHandles="1" noChangeArrowheads="1" noChangeShapeType="1" noTextEdit="1"/>
                </p:cNvSpPr>
                <p:nvPr/>
              </p:nvSpPr>
              <p:spPr>
                <a:xfrm>
                  <a:off x="3810000" y="4126468"/>
                  <a:ext cx="397866" cy="369332"/>
                </a:xfrm>
                <a:prstGeom prst="rect">
                  <a:avLst/>
                </a:prstGeom>
                <a:blipFill rotWithShape="1">
                  <a:blip r:embed="rId3"/>
                  <a:stretch>
                    <a:fillRect t="-8197" r="-20000" b="-24590"/>
                  </a:stretch>
                </a:blipFill>
              </p:spPr>
              <p:txBody>
                <a:bodyPr/>
                <a:lstStyle/>
                <a:p>
                  <a:r>
                    <a:rPr lang="en-US">
                      <a:noFill/>
                    </a:rPr>
                    <a:t> </a:t>
                  </a:r>
                </a:p>
              </p:txBody>
            </p:sp>
          </mc:Fallback>
        </mc:AlternateContent>
      </p:grpSp>
      <p:sp>
        <p:nvSpPr>
          <p:cNvPr id="14" name="Rectangle 13"/>
          <p:cNvSpPr/>
          <p:nvPr/>
        </p:nvSpPr>
        <p:spPr>
          <a:xfrm>
            <a:off x="5029200" y="1524000"/>
            <a:ext cx="2590800" cy="533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8764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
                                            <p:txEl>
                                              <p:pRg st="0" end="0"/>
                                            </p:txEl>
                                          </p:spTgt>
                                        </p:tgtEl>
                                        <p:attrNameLst>
                                          <p:attrName>style.visibility</p:attrName>
                                        </p:attrNameLst>
                                      </p:cBhvr>
                                      <p:to>
                                        <p:strVal val="visible"/>
                                      </p:to>
                                    </p:set>
                                    <p:animEffect transition="in" filter="wipe(left)">
                                      <p:cBhvr>
                                        <p:cTn id="7" dur="2500"/>
                                        <p:tgtEl>
                                          <p:spTgt spid="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grpId="0" nodeType="clickEffect">
                                  <p:stCondLst>
                                    <p:cond delay="0"/>
                                  </p:stCondLst>
                                  <p:childTnLst>
                                    <p:animEffect transition="out" filter="wipe(left)">
                                      <p:cBhvr>
                                        <p:cTn id="11" dur="1250"/>
                                        <p:tgtEl>
                                          <p:spTgt spid="14"/>
                                        </p:tgtEl>
                                      </p:cBhvr>
                                    </p:animEffect>
                                    <p:set>
                                      <p:cBhvr>
                                        <p:cTn id="12" dur="1" fill="hold">
                                          <p:stCondLst>
                                            <p:cond delay="1249"/>
                                          </p:stCondLst>
                                        </p:cTn>
                                        <p:tgtEl>
                                          <p:spTgt spid="1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
                                            <p:txEl>
                                              <p:pRg st="1" end="1"/>
                                            </p:txEl>
                                          </p:spTgt>
                                        </p:tgtEl>
                                        <p:attrNameLst>
                                          <p:attrName>style.visibility</p:attrName>
                                        </p:attrNameLst>
                                      </p:cBhvr>
                                      <p:to>
                                        <p:strVal val="visible"/>
                                      </p:to>
                                    </p:set>
                                    <p:animEffect transition="in" filter="fade">
                                      <p:cBhvr>
                                        <p:cTn id="17" dur="500"/>
                                        <p:tgtEl>
                                          <p:spTgt spid="5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2"/>
                                        </p:tgtEl>
                                        <p:attrNameLst>
                                          <p:attrName>style.visibility</p:attrName>
                                        </p:attrNameLst>
                                      </p:cBhvr>
                                      <p:to>
                                        <p:strVal val="visible"/>
                                      </p:to>
                                    </p:set>
                                    <p:animEffect transition="in" filter="fade">
                                      <p:cBhvr>
                                        <p:cTn id="25" dur="500"/>
                                        <p:tgtEl>
                                          <p:spTgt spid="52"/>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nodeType="click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p:cTn id="30" dur="500" fill="hold"/>
                                        <p:tgtEl>
                                          <p:spTgt spid="15"/>
                                        </p:tgtEl>
                                        <p:attrNameLst>
                                          <p:attrName>ppt_w</p:attrName>
                                        </p:attrNameLst>
                                      </p:cBhvr>
                                      <p:tavLst>
                                        <p:tav tm="0">
                                          <p:val>
                                            <p:fltVal val="0"/>
                                          </p:val>
                                        </p:tav>
                                        <p:tav tm="100000">
                                          <p:val>
                                            <p:strVal val="#ppt_w"/>
                                          </p:val>
                                        </p:tav>
                                      </p:tavLst>
                                    </p:anim>
                                    <p:anim calcmode="lin" valueType="num">
                                      <p:cBhvr>
                                        <p:cTn id="31" dur="500" fill="hold"/>
                                        <p:tgtEl>
                                          <p:spTgt spid="15"/>
                                        </p:tgtEl>
                                        <p:attrNameLst>
                                          <p:attrName>ppt_h</p:attrName>
                                        </p:attrNameLst>
                                      </p:cBhvr>
                                      <p:tavLst>
                                        <p:tav tm="0">
                                          <p:val>
                                            <p:fltVal val="0"/>
                                          </p:val>
                                        </p:tav>
                                        <p:tav tm="100000">
                                          <p:val>
                                            <p:strVal val="#ppt_h"/>
                                          </p:val>
                                        </p:tav>
                                      </p:tavLst>
                                    </p:anim>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circle(in)">
                                      <p:cBhvr>
                                        <p:cTn id="3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uiExpand="1" build="p"/>
      <p:bldP spid="4" grpId="0" animBg="1"/>
      <p:bldP spid="52" grpId="0"/>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Does any </a:t>
            </a:r>
            <a:r>
              <a:rPr lang="en-US" sz="3200" b="1" dirty="0">
                <a:solidFill>
                  <a:srgbClr val="006C31"/>
                </a:solidFill>
              </a:rPr>
              <a:t>NP</a:t>
            </a:r>
            <a:r>
              <a:rPr lang="en-US" sz="3200" b="1" dirty="0"/>
              <a:t>-complete problem exist ?</a:t>
            </a:r>
            <a:br>
              <a:rPr lang="en-US" sz="3200" b="1" dirty="0"/>
            </a:br>
            <a:endParaRPr lang="en-US" sz="3200" b="1" dirty="0"/>
          </a:p>
        </p:txBody>
      </p:sp>
      <p:sp>
        <p:nvSpPr>
          <p:cNvPr id="3" name="Content Placeholder 2"/>
          <p:cNvSpPr>
            <a:spLocks noGrp="1"/>
          </p:cNvSpPr>
          <p:nvPr>
            <p:ph idx="1"/>
          </p:nvPr>
        </p:nvSpPr>
        <p:spPr>
          <a:xfrm>
            <a:off x="457200" y="914400"/>
            <a:ext cx="8229600" cy="5211763"/>
          </a:xfrm>
        </p:spPr>
        <p:txBody>
          <a:bodyPr/>
          <a:lstStyle/>
          <a:p>
            <a:pPr marL="0" indent="0">
              <a:buNone/>
            </a:pPr>
            <a:r>
              <a:rPr lang="en-US" sz="2000" dirty="0"/>
              <a:t>It really needs</a:t>
            </a:r>
          </a:p>
          <a:p>
            <a:r>
              <a:rPr lang="en-US" sz="2000" dirty="0"/>
              <a:t> </a:t>
            </a:r>
            <a:r>
              <a:rPr lang="en-US" sz="2000" u="sng" dirty="0"/>
              <a:t>courage</a:t>
            </a:r>
            <a:r>
              <a:rPr lang="en-US" sz="2000" dirty="0"/>
              <a:t> to ask such a question and </a:t>
            </a:r>
          </a:p>
          <a:p>
            <a:r>
              <a:rPr lang="en-US" sz="2000" u="sng" dirty="0"/>
              <a:t>great insight</a:t>
            </a:r>
            <a:r>
              <a:rPr lang="en-US" sz="2000" dirty="0"/>
              <a:t>  to pursue its answer ?</a:t>
            </a:r>
          </a:p>
          <a:p>
            <a:pPr marL="0" indent="0">
              <a:buNone/>
            </a:pPr>
            <a:endParaRPr lang="en-US" sz="2000" dirty="0"/>
          </a:p>
          <a:p>
            <a:pPr marL="0" indent="0">
              <a:buNone/>
            </a:pPr>
            <a:r>
              <a:rPr lang="en-US" sz="2000" b="1" dirty="0">
                <a:solidFill>
                  <a:srgbClr val="C00000"/>
                </a:solidFill>
              </a:rPr>
              <a:t>Because</a:t>
            </a:r>
            <a:r>
              <a:rPr lang="en-US" sz="2000" dirty="0"/>
              <a:t>: </a:t>
            </a:r>
          </a:p>
          <a:p>
            <a:r>
              <a:rPr lang="en-US" sz="2000" dirty="0"/>
              <a:t>Every problem, known as well as </a:t>
            </a:r>
            <a:r>
              <a:rPr lang="en-US" sz="2000" u="sng" dirty="0"/>
              <a:t>unknown</a:t>
            </a:r>
            <a:r>
              <a:rPr lang="en-US" sz="2000" dirty="0"/>
              <a:t>, from  class </a:t>
            </a:r>
            <a:r>
              <a:rPr lang="en-US" sz="2000" b="1" dirty="0">
                <a:solidFill>
                  <a:srgbClr val="006C31"/>
                </a:solidFill>
              </a:rPr>
              <a:t>NP </a:t>
            </a:r>
            <a:r>
              <a:rPr lang="en-US" sz="2000" dirty="0"/>
              <a:t> has be reducible to this problem.  </a:t>
            </a:r>
          </a:p>
          <a:p>
            <a:r>
              <a:rPr lang="en-US" sz="2000" dirty="0"/>
              <a:t>Such a problem would indeed be the hardest of all problems in </a:t>
            </a:r>
            <a:r>
              <a:rPr lang="en-US" sz="2000" b="1" dirty="0">
                <a:solidFill>
                  <a:srgbClr val="006C31"/>
                </a:solidFill>
              </a:rPr>
              <a:t>NP</a:t>
            </a:r>
            <a:r>
              <a:rPr lang="en-US" sz="2000" dirty="0"/>
              <a:t>.</a:t>
            </a:r>
          </a:p>
          <a:p>
            <a:endParaRPr lang="en-US" sz="2000" dirty="0"/>
          </a:p>
          <a:p>
            <a:pPr marL="0" indent="0" algn="ctr">
              <a:buNone/>
            </a:pPr>
            <a:r>
              <a:rPr lang="en-US" sz="2000" dirty="0"/>
              <a:t>But only such great questions in science lead to great inventions. </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19</a:t>
            </a:fld>
            <a:endParaRPr lang="en-US"/>
          </a:p>
        </p:txBody>
      </p:sp>
    </p:spTree>
    <p:extLst>
      <p:ext uri="{BB962C8B-B14F-4D97-AF65-F5344CB8AC3E}">
        <p14:creationId xmlns:p14="http://schemas.microsoft.com/office/powerpoint/2010/main" val="26516776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solidFill>
                  <a:srgbClr val="002060"/>
                </a:solidFill>
              </a:rPr>
              <a:t>This lecture is going to be </a:t>
            </a:r>
            <a:r>
              <a:rPr lang="en-US" sz="2800" b="1" dirty="0">
                <a:solidFill>
                  <a:srgbClr val="C00000"/>
                </a:solidFill>
              </a:rPr>
              <a:t>different </a:t>
            </a:r>
            <a:br>
              <a:rPr lang="en-US" sz="2800" b="1" dirty="0">
                <a:solidFill>
                  <a:srgbClr val="C00000"/>
                </a:solidFill>
              </a:rPr>
            </a:br>
            <a:r>
              <a:rPr lang="en-US" sz="2800" b="1" dirty="0">
                <a:solidFill>
                  <a:srgbClr val="002060"/>
                </a:solidFill>
              </a:rPr>
              <a:t>from all other lectures.</a:t>
            </a:r>
          </a:p>
        </p:txBody>
      </p:sp>
      <p:sp>
        <p:nvSpPr>
          <p:cNvPr id="3" name="Content Placeholder 2"/>
          <p:cNvSpPr>
            <a:spLocks noGrp="1"/>
          </p:cNvSpPr>
          <p:nvPr>
            <p:ph idx="1"/>
          </p:nvPr>
        </p:nvSpPr>
        <p:spPr>
          <a:xfrm>
            <a:off x="152400" y="1600200"/>
            <a:ext cx="8839200" cy="5105400"/>
          </a:xfrm>
        </p:spPr>
        <p:txBody>
          <a:bodyPr/>
          <a:lstStyle/>
          <a:p>
            <a:pPr marL="0" indent="0">
              <a:buNone/>
            </a:pPr>
            <a:r>
              <a:rPr lang="en-US" sz="2000" b="1" dirty="0">
                <a:solidFill>
                  <a:srgbClr val="7030A0"/>
                </a:solidFill>
              </a:rPr>
              <a:t>Reasons</a:t>
            </a:r>
            <a:r>
              <a:rPr lang="en-US" sz="2000" dirty="0"/>
              <a:t>:</a:t>
            </a:r>
          </a:p>
          <a:p>
            <a:pPr marL="0" indent="0">
              <a:buNone/>
            </a:pPr>
            <a:r>
              <a:rPr lang="en-US" sz="2000" dirty="0"/>
              <a:t>The theory of NP class and NP complete class of problems took decades to get developed. So it is not justified that one can quickly understand the way this class is defined and the reason behind it.</a:t>
            </a:r>
          </a:p>
          <a:p>
            <a:pPr marL="0" indent="0">
              <a:buNone/>
            </a:pPr>
            <a:endParaRPr lang="en-US" sz="2000" dirty="0"/>
          </a:p>
          <a:p>
            <a:pPr marL="0" indent="0">
              <a:buNone/>
            </a:pPr>
            <a:r>
              <a:rPr lang="en-US" sz="2000" b="1" dirty="0">
                <a:solidFill>
                  <a:srgbClr val="006C31"/>
                </a:solidFill>
              </a:rPr>
              <a:t>Advice</a:t>
            </a:r>
            <a:r>
              <a:rPr lang="en-US" sz="2000" dirty="0"/>
              <a:t>: </a:t>
            </a:r>
          </a:p>
          <a:p>
            <a:pPr marL="0" indent="0">
              <a:buNone/>
            </a:pPr>
            <a:r>
              <a:rPr lang="en-US" sz="2000" dirty="0"/>
              <a:t>Go over the lecture slides with open mind.</a:t>
            </a:r>
          </a:p>
          <a:p>
            <a:pPr marL="0" indent="0">
              <a:buNone/>
            </a:pPr>
            <a:r>
              <a:rPr lang="en-US" sz="2000" dirty="0"/>
              <a:t>On some slides, you will find formulation/definition to capture a class of problems.</a:t>
            </a:r>
          </a:p>
          <a:p>
            <a:pPr marL="0" indent="0">
              <a:buNone/>
            </a:pPr>
            <a:r>
              <a:rPr lang="en-US" sz="2000" dirty="0"/>
              <a:t>If you don’t find a formulation/definition </a:t>
            </a:r>
            <a:r>
              <a:rPr lang="en-US" sz="2000" u="sng" dirty="0"/>
              <a:t>convincing</a:t>
            </a:r>
            <a:r>
              <a:rPr lang="en-US" sz="2000" dirty="0"/>
              <a:t>, </a:t>
            </a:r>
          </a:p>
          <a:p>
            <a:pPr marL="0" indent="0">
              <a:buNone/>
            </a:pPr>
            <a:r>
              <a:rPr lang="en-US" sz="2000" dirty="0"/>
              <a:t>discard it </a:t>
            </a:r>
            <a:r>
              <a:rPr lang="en-US" sz="2000" u="sng" dirty="0"/>
              <a:t>temporarily</a:t>
            </a:r>
            <a:r>
              <a:rPr lang="en-US" sz="2000" dirty="0"/>
              <a:t> and </a:t>
            </a:r>
          </a:p>
          <a:p>
            <a:pPr marL="0" indent="0">
              <a:buNone/>
            </a:pPr>
            <a:r>
              <a:rPr lang="en-US" sz="2000" dirty="0"/>
              <a:t>search on your own for an alternate formulation</a:t>
            </a:r>
          </a:p>
          <a:p>
            <a:pPr marL="0" indent="0">
              <a:buNone/>
            </a:pPr>
            <a:r>
              <a:rPr lang="en-US" sz="2000" dirty="0"/>
              <a:t>Now revisit the formulation in the slide.</a:t>
            </a:r>
          </a:p>
          <a:p>
            <a:pPr marL="0" indent="0">
              <a:buNone/>
            </a:pPr>
            <a:r>
              <a:rPr lang="en-US" sz="2000" dirty="0"/>
              <a:t>This should help you understand the formulation in a better way. </a:t>
            </a:r>
          </a:p>
          <a:p>
            <a:pPr marL="0" indent="0">
              <a:buNone/>
            </a:pPr>
            <a:r>
              <a:rPr lang="en-US" sz="2000" dirty="0"/>
              <a:t>You are of course welcome to have a discussion with me.</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a:t>
            </a:fld>
            <a:endParaRPr lang="en-US"/>
          </a:p>
        </p:txBody>
      </p:sp>
      <p:sp>
        <p:nvSpPr>
          <p:cNvPr id="5" name="Rectangle 4"/>
          <p:cNvSpPr/>
          <p:nvPr/>
        </p:nvSpPr>
        <p:spPr>
          <a:xfrm>
            <a:off x="5791200" y="152400"/>
            <a:ext cx="1828800" cy="685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743200" y="838200"/>
            <a:ext cx="3581400" cy="685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4247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7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grpId="0" nodeType="clickEffect">
                                  <p:stCondLst>
                                    <p:cond delay="0"/>
                                  </p:stCondLst>
                                  <p:childTnLst>
                                    <p:animEffect transition="out" filter="wipe(left)">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0" nodeType="clickEffect">
                                  <p:stCondLst>
                                    <p:cond delay="0"/>
                                  </p:stCondLst>
                                  <p:childTnLst>
                                    <p:animEffect transition="out" filter="wipe(left)">
                                      <p:cBhvr>
                                        <p:cTn id="16" dur="500"/>
                                        <p:tgtEl>
                                          <p:spTgt spid="6"/>
                                        </p:tgtEl>
                                      </p:cBhvr>
                                    </p:animEffect>
                                    <p:set>
                                      <p:cBhvr>
                                        <p:cTn id="17" dur="1" fill="hold">
                                          <p:stCondLst>
                                            <p:cond delay="499"/>
                                          </p:stCondLst>
                                        </p:cTn>
                                        <p:tgtEl>
                                          <p:spTgt spid="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fade">
                                      <p:cBhvr>
                                        <p:cTn id="22" dur="500"/>
                                        <p:tgtEl>
                                          <p:spTgt spid="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Effect transition="in" filter="fade">
                                      <p:cBhvr>
                                        <p:cTn id="27" dur="500"/>
                                        <p:tgtEl>
                                          <p:spTgt spid="3">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500"/>
                                        <p:tgtEl>
                                          <p:spTgt spid="3">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wipe(left)">
                                      <p:cBhvr>
                                        <p:cTn id="47" dur="2000"/>
                                        <p:tgtEl>
                                          <p:spTgt spid="3">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animEffect transition="in" filter="wipe(left)">
                                      <p:cBhvr>
                                        <p:cTn id="52" dur="2000"/>
                                        <p:tgtEl>
                                          <p:spTgt spid="3">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
                                            <p:txEl>
                                              <p:pRg st="8" end="8"/>
                                            </p:txEl>
                                          </p:spTgt>
                                        </p:tgtEl>
                                        <p:attrNameLst>
                                          <p:attrName>style.visibility</p:attrName>
                                        </p:attrNameLst>
                                      </p:cBhvr>
                                      <p:to>
                                        <p:strVal val="visible"/>
                                      </p:to>
                                    </p:set>
                                    <p:animEffect transition="in" filter="wipe(left)">
                                      <p:cBhvr>
                                        <p:cTn id="57" dur="2000"/>
                                        <p:tgtEl>
                                          <p:spTgt spid="3">
                                            <p:txEl>
                                              <p:pRg st="8" end="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
                                            <p:txEl>
                                              <p:pRg st="9" end="9"/>
                                            </p:txEl>
                                          </p:spTgt>
                                        </p:tgtEl>
                                        <p:attrNameLst>
                                          <p:attrName>style.visibility</p:attrName>
                                        </p:attrNameLst>
                                      </p:cBhvr>
                                      <p:to>
                                        <p:strVal val="visible"/>
                                      </p:to>
                                    </p:set>
                                    <p:animEffect transition="in" filter="wipe(left)">
                                      <p:cBhvr>
                                        <p:cTn id="62" dur="2000"/>
                                        <p:tgtEl>
                                          <p:spTgt spid="3">
                                            <p:txEl>
                                              <p:pRg st="9" end="9"/>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Effect transition="in" filter="fade">
                                      <p:cBhvr>
                                        <p:cTn id="67" dur="500"/>
                                        <p:tgtEl>
                                          <p:spTgt spid="3">
                                            <p:txEl>
                                              <p:pRg st="10" end="1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1" end="11"/>
                                            </p:txEl>
                                          </p:spTgt>
                                        </p:tgtEl>
                                        <p:attrNameLst>
                                          <p:attrName>style.visibility</p:attrName>
                                        </p:attrNameLst>
                                      </p:cBhvr>
                                      <p:to>
                                        <p:strVal val="visible"/>
                                      </p:to>
                                    </p:set>
                                    <p:animEffect transition="in" filter="fade">
                                      <p:cBhvr>
                                        <p:cTn id="7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5" grpId="0" animBg="1"/>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Does any </a:t>
            </a:r>
            <a:r>
              <a:rPr lang="en-US" sz="3200" b="1" dirty="0">
                <a:solidFill>
                  <a:srgbClr val="006C31"/>
                </a:solidFill>
              </a:rPr>
              <a:t>NP</a:t>
            </a:r>
            <a:r>
              <a:rPr lang="en-US" sz="3200" b="1" dirty="0"/>
              <a:t>-complete problem exist ?</a:t>
            </a:r>
            <a:br>
              <a:rPr lang="en-US" sz="3200" b="1" dirty="0"/>
            </a:br>
            <a:endParaRPr lang="en-US" sz="3200"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14400"/>
                <a:ext cx="8229600" cy="5211763"/>
              </a:xfrm>
            </p:spPr>
            <p:txBody>
              <a:bodyPr/>
              <a:lstStyle/>
              <a:p>
                <a:pPr marL="0" indent="0">
                  <a:buNone/>
                </a:pPr>
                <a:r>
                  <a:rPr lang="en-US" sz="2000" b="1" dirty="0"/>
                  <a:t>Circuit </a:t>
                </a:r>
                <a:r>
                  <a:rPr lang="en-US" sz="2000" b="1" dirty="0" err="1"/>
                  <a:t>satisfiability</a:t>
                </a:r>
                <a:r>
                  <a:rPr lang="en-US" sz="2000" b="1" dirty="0"/>
                  <a:t> problem: </a:t>
                </a:r>
                <a:r>
                  <a:rPr lang="en-US" sz="2000" dirty="0"/>
                  <a:t>[</a:t>
                </a:r>
                <a:r>
                  <a:rPr lang="en-US" sz="2000" dirty="0">
                    <a:solidFill>
                      <a:srgbClr val="7030A0"/>
                    </a:solidFill>
                  </a:rPr>
                  <a:t>Cook</a:t>
                </a:r>
                <a:r>
                  <a:rPr lang="en-US" sz="2000" dirty="0"/>
                  <a:t> and </a:t>
                </a:r>
                <a:r>
                  <a:rPr lang="en-US" sz="2000" dirty="0">
                    <a:solidFill>
                      <a:srgbClr val="7030A0"/>
                    </a:solidFill>
                  </a:rPr>
                  <a:t>Levin</a:t>
                </a:r>
                <a:r>
                  <a:rPr lang="en-US" sz="2000" dirty="0"/>
                  <a:t> , </a:t>
                </a:r>
                <a:r>
                  <a:rPr lang="en-US" sz="2000" dirty="0">
                    <a:solidFill>
                      <a:srgbClr val="0070C0"/>
                    </a:solidFill>
                  </a:rPr>
                  <a:t>1971</a:t>
                </a:r>
                <a:r>
                  <a:rPr lang="en-US" sz="2000" dirty="0"/>
                  <a:t>]</a:t>
                </a:r>
              </a:p>
              <a:p>
                <a:pPr marL="0" indent="0">
                  <a:buNone/>
                </a:pPr>
                <a:r>
                  <a:rPr lang="en-US" sz="2000" dirty="0"/>
                  <a:t>A DAG with nodes corresponding to </a:t>
                </a:r>
                <a:r>
                  <a:rPr lang="en-US" sz="2000" b="1" dirty="0">
                    <a:solidFill>
                      <a:srgbClr val="C00000"/>
                    </a:solidFill>
                  </a:rPr>
                  <a:t>AND</a:t>
                </a:r>
                <a:r>
                  <a:rPr lang="en-US" sz="2000" dirty="0"/>
                  <a:t>,</a:t>
                </a:r>
                <a:r>
                  <a:rPr lang="en-US" sz="2000" b="1" dirty="0">
                    <a:solidFill>
                      <a:srgbClr val="C00000"/>
                    </a:solidFill>
                  </a:rPr>
                  <a:t>NOT</a:t>
                </a:r>
                <a:r>
                  <a:rPr lang="en-US" sz="2000" dirty="0"/>
                  <a:t>,</a:t>
                </a:r>
                <a:r>
                  <a:rPr lang="en-US" sz="2000" b="1" dirty="0">
                    <a:solidFill>
                      <a:srgbClr val="C00000"/>
                    </a:solidFill>
                  </a:rPr>
                  <a:t>OR</a:t>
                </a:r>
                <a:r>
                  <a:rPr lang="en-US" sz="2000" dirty="0"/>
                  <a:t> gates and </a:t>
                </a:r>
                <a14:m>
                  <m:oMath xmlns:m="http://schemas.openxmlformats.org/officeDocument/2006/math">
                    <m:r>
                      <a:rPr lang="en-US" sz="2000" b="1" i="1" dirty="0" smtClean="0">
                        <a:solidFill>
                          <a:srgbClr val="0070C0"/>
                        </a:solidFill>
                        <a:latin typeface="Cambria Math"/>
                      </a:rPr>
                      <m:t>𝒏</m:t>
                    </m:r>
                  </m:oMath>
                </a14:m>
                <a:r>
                  <a:rPr lang="en-US" sz="2000" dirty="0"/>
                  <a:t> binary inputs,     </a:t>
                </a:r>
              </a:p>
              <a:p>
                <a:pPr marL="0" indent="0">
                  <a:buNone/>
                </a:pPr>
                <a:r>
                  <a:rPr lang="en-US" sz="2000" dirty="0"/>
                  <a:t>                        does there exist any binary input which gives output </a:t>
                </a:r>
                <a:r>
                  <a:rPr lang="en-US" sz="2000" dirty="0">
                    <a:solidFill>
                      <a:srgbClr val="0070C0"/>
                    </a:solidFill>
                  </a:rPr>
                  <a:t>1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14400"/>
                <a:ext cx="8229600" cy="5211763"/>
              </a:xfrm>
              <a:blipFill rotWithShape="1">
                <a:blip r:embed="rId2"/>
                <a:stretch>
                  <a:fillRect l="-741" t="-585" r="-274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20</a:t>
            </a:fld>
            <a:endParaRPr lang="en-US"/>
          </a:p>
        </p:txBody>
      </p:sp>
      <p:grpSp>
        <p:nvGrpSpPr>
          <p:cNvPr id="56" name="Group 55"/>
          <p:cNvGrpSpPr/>
          <p:nvPr/>
        </p:nvGrpSpPr>
        <p:grpSpPr>
          <a:xfrm>
            <a:off x="1371600" y="1981200"/>
            <a:ext cx="4495800" cy="4038600"/>
            <a:chOff x="1371600" y="1981200"/>
            <a:chExt cx="4495800" cy="4038600"/>
          </a:xfrm>
        </p:grpSpPr>
        <p:grpSp>
          <p:nvGrpSpPr>
            <p:cNvPr id="15" name="Group 14"/>
            <p:cNvGrpSpPr/>
            <p:nvPr/>
          </p:nvGrpSpPr>
          <p:grpSpPr>
            <a:xfrm>
              <a:off x="1371600" y="2362200"/>
              <a:ext cx="4495800" cy="3200400"/>
              <a:chOff x="1371600" y="2362200"/>
              <a:chExt cx="4495800" cy="3200400"/>
            </a:xfrm>
          </p:grpSpPr>
          <p:sp>
            <p:nvSpPr>
              <p:cNvPr id="5" name="Oval 4"/>
              <p:cNvSpPr/>
              <p:nvPr/>
            </p:nvSpPr>
            <p:spPr>
              <a:xfrm>
                <a:off x="1371600" y="5181600"/>
                <a:ext cx="381000" cy="3810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743200" y="5181600"/>
                <a:ext cx="381000" cy="3810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267200" y="5181600"/>
                <a:ext cx="381000" cy="3810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486400" y="5181600"/>
                <a:ext cx="381000" cy="3810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Oval 8"/>
                  <p:cNvSpPr/>
                  <p:nvPr/>
                </p:nvSpPr>
                <p:spPr>
                  <a:xfrm>
                    <a:off x="4876800" y="4038600"/>
                    <a:ext cx="381000" cy="3810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dirty="0">
                              <a:solidFill>
                                <a:srgbClr val="C00000"/>
                              </a:solidFill>
                              <a:latin typeface="Cambria Math"/>
                            </a:rPr>
                            <m:t>⋀</m:t>
                          </m:r>
                        </m:oMath>
                      </m:oMathPara>
                    </a14:m>
                    <a:endParaRPr lang="en-US" dirty="0"/>
                  </a:p>
                </p:txBody>
              </p:sp>
            </mc:Choice>
            <mc:Fallback xmlns="">
              <p:sp>
                <p:nvSpPr>
                  <p:cNvPr id="9" name="Oval 8"/>
                  <p:cNvSpPr>
                    <a:spLocks noRot="1" noChangeAspect="1" noMove="1" noResize="1" noEditPoints="1" noAdjustHandles="1" noChangeArrowheads="1" noChangeShapeType="1" noTextEdit="1"/>
                  </p:cNvSpPr>
                  <p:nvPr/>
                </p:nvSpPr>
                <p:spPr>
                  <a:xfrm>
                    <a:off x="4876800" y="4038600"/>
                    <a:ext cx="381000" cy="381000"/>
                  </a:xfrm>
                  <a:prstGeom prst="ellipse">
                    <a:avLst/>
                  </a:prstGeom>
                  <a:blipFill rotWithShape="1">
                    <a:blip r:embed="rId3"/>
                    <a:stretch>
                      <a:fillRect t="-3030" r="-10448" b="-19697"/>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p:cNvSpPr/>
                  <p:nvPr/>
                </p:nvSpPr>
                <p:spPr>
                  <a:xfrm>
                    <a:off x="2057400" y="4038600"/>
                    <a:ext cx="381000" cy="3810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dirty="0">
                              <a:solidFill>
                                <a:srgbClr val="C00000"/>
                              </a:solidFill>
                              <a:latin typeface="Cambria Math"/>
                            </a:rPr>
                            <m:t>⇁</m:t>
                          </m:r>
                        </m:oMath>
                      </m:oMathPara>
                    </a14:m>
                    <a:endParaRPr lang="en-US" dirty="0"/>
                  </a:p>
                </p:txBody>
              </p:sp>
            </mc:Choice>
            <mc:Fallback xmlns="">
              <p:sp>
                <p:nvSpPr>
                  <p:cNvPr id="10" name="Oval 9"/>
                  <p:cNvSpPr>
                    <a:spLocks noRot="1" noChangeAspect="1" noMove="1" noResize="1" noEditPoints="1" noAdjustHandles="1" noChangeArrowheads="1" noChangeShapeType="1" noTextEdit="1"/>
                  </p:cNvSpPr>
                  <p:nvPr/>
                </p:nvSpPr>
                <p:spPr>
                  <a:xfrm>
                    <a:off x="2057400" y="4038600"/>
                    <a:ext cx="381000" cy="381000"/>
                  </a:xfrm>
                  <a:prstGeom prst="ellipse">
                    <a:avLst/>
                  </a:prstGeom>
                  <a:blipFill rotWithShape="1">
                    <a:blip r:embed="rId4"/>
                    <a:stretch>
                      <a:fillRect t="-3030" r="-16667" b="-19697"/>
                    </a:stretch>
                  </a:blipFill>
                  <a:ln>
                    <a:solidFill>
                      <a:schemeClr val="tx1"/>
                    </a:solidFill>
                  </a:ln>
                </p:spPr>
                <p:txBody>
                  <a:bodyPr/>
                  <a:lstStyle/>
                  <a:p>
                    <a:r>
                      <a:rPr lang="en-US">
                        <a:noFill/>
                      </a:rPr>
                      <a:t> </a:t>
                    </a:r>
                  </a:p>
                </p:txBody>
              </p:sp>
            </mc:Fallback>
          </mc:AlternateContent>
          <p:sp>
            <p:nvSpPr>
              <p:cNvPr id="11" name="Oval 10"/>
              <p:cNvSpPr/>
              <p:nvPr/>
            </p:nvSpPr>
            <p:spPr>
              <a:xfrm>
                <a:off x="3657600" y="4038600"/>
                <a:ext cx="381000" cy="3810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V</a:t>
                </a:r>
              </a:p>
            </p:txBody>
          </p:sp>
          <p:sp>
            <p:nvSpPr>
              <p:cNvPr id="12" name="Oval 11"/>
              <p:cNvSpPr/>
              <p:nvPr/>
            </p:nvSpPr>
            <p:spPr>
              <a:xfrm>
                <a:off x="2819400" y="3124200"/>
                <a:ext cx="381000" cy="3810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V</a:t>
                </a:r>
                <a:endParaRPr lang="en-US" dirty="0"/>
              </a:p>
            </p:txBody>
          </p:sp>
          <mc:AlternateContent xmlns:mc="http://schemas.openxmlformats.org/markup-compatibility/2006" xmlns:a14="http://schemas.microsoft.com/office/drawing/2010/main">
            <mc:Choice Requires="a14">
              <p:sp>
                <p:nvSpPr>
                  <p:cNvPr id="13" name="Oval 12"/>
                  <p:cNvSpPr/>
                  <p:nvPr/>
                </p:nvSpPr>
                <p:spPr>
                  <a:xfrm>
                    <a:off x="4495800" y="3124200"/>
                    <a:ext cx="381000" cy="3810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dirty="0">
                              <a:solidFill>
                                <a:srgbClr val="C00000"/>
                              </a:solidFill>
                              <a:latin typeface="Cambria Math"/>
                            </a:rPr>
                            <m:t>⇁</m:t>
                          </m:r>
                        </m:oMath>
                      </m:oMathPara>
                    </a14:m>
                    <a:endParaRPr lang="en-US" dirty="0">
                      <a:solidFill>
                        <a:srgbClr val="C00000"/>
                      </a:solidFill>
                    </a:endParaRPr>
                  </a:p>
                </p:txBody>
              </p:sp>
            </mc:Choice>
            <mc:Fallback xmlns="">
              <p:sp>
                <p:nvSpPr>
                  <p:cNvPr id="13" name="Oval 12"/>
                  <p:cNvSpPr>
                    <a:spLocks noRot="1" noChangeAspect="1" noMove="1" noResize="1" noEditPoints="1" noAdjustHandles="1" noChangeArrowheads="1" noChangeShapeType="1" noTextEdit="1"/>
                  </p:cNvSpPr>
                  <p:nvPr/>
                </p:nvSpPr>
                <p:spPr>
                  <a:xfrm>
                    <a:off x="4495800" y="3124200"/>
                    <a:ext cx="381000" cy="381000"/>
                  </a:xfrm>
                  <a:prstGeom prst="ellipse">
                    <a:avLst/>
                  </a:prstGeom>
                  <a:blipFill rotWithShape="1">
                    <a:blip r:embed="rId4"/>
                    <a:stretch>
                      <a:fillRect t="-3030" r="-16667" b="-19697"/>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p:cNvSpPr/>
                  <p:nvPr/>
                </p:nvSpPr>
                <p:spPr>
                  <a:xfrm>
                    <a:off x="3733800" y="2362200"/>
                    <a:ext cx="381000" cy="3810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dirty="0">
                              <a:solidFill>
                                <a:srgbClr val="C00000"/>
                              </a:solidFill>
                              <a:latin typeface="Cambria Math"/>
                            </a:rPr>
                            <m:t>⋀</m:t>
                          </m:r>
                        </m:oMath>
                      </m:oMathPara>
                    </a14:m>
                    <a:endParaRPr lang="en-US" dirty="0"/>
                  </a:p>
                </p:txBody>
              </p:sp>
            </mc:Choice>
            <mc:Fallback xmlns="">
              <p:sp>
                <p:nvSpPr>
                  <p:cNvPr id="14" name="Oval 13"/>
                  <p:cNvSpPr>
                    <a:spLocks noRot="1" noChangeAspect="1" noMove="1" noResize="1" noEditPoints="1" noAdjustHandles="1" noChangeArrowheads="1" noChangeShapeType="1" noTextEdit="1"/>
                  </p:cNvSpPr>
                  <p:nvPr/>
                </p:nvSpPr>
                <p:spPr>
                  <a:xfrm>
                    <a:off x="3733800" y="2362200"/>
                    <a:ext cx="381000" cy="381000"/>
                  </a:xfrm>
                  <a:prstGeom prst="ellipse">
                    <a:avLst/>
                  </a:prstGeom>
                  <a:blipFill rotWithShape="1">
                    <a:blip r:embed="rId5"/>
                    <a:stretch>
                      <a:fillRect t="-3030" r="-10606" b="-19697"/>
                    </a:stretch>
                  </a:blipFill>
                  <a:ln>
                    <a:solidFill>
                      <a:schemeClr val="tx1"/>
                    </a:solidFill>
                  </a:ln>
                </p:spPr>
                <p:txBody>
                  <a:bodyPr/>
                  <a:lstStyle/>
                  <a:p>
                    <a:r>
                      <a:rPr lang="en-US">
                        <a:noFill/>
                      </a:rPr>
                      <a:t> </a:t>
                    </a:r>
                  </a:p>
                </p:txBody>
              </p:sp>
            </mc:Fallback>
          </mc:AlternateContent>
        </p:grpSp>
        <p:cxnSp>
          <p:nvCxnSpPr>
            <p:cNvPr id="17" name="Straight Arrow Connector 16"/>
            <p:cNvCxnSpPr>
              <a:stCxn id="8" idx="0"/>
              <a:endCxn id="9" idx="4"/>
            </p:cNvCxnSpPr>
            <p:nvPr/>
          </p:nvCxnSpPr>
          <p:spPr>
            <a:xfrm flipH="1" flipV="1">
              <a:off x="5067300" y="4419600"/>
              <a:ext cx="609600" cy="7620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0"/>
              <a:endCxn id="9" idx="4"/>
            </p:cNvCxnSpPr>
            <p:nvPr/>
          </p:nvCxnSpPr>
          <p:spPr>
            <a:xfrm flipV="1">
              <a:off x="4457700" y="4419600"/>
              <a:ext cx="609600" cy="7620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9" idx="0"/>
              <a:endCxn id="13" idx="4"/>
            </p:cNvCxnSpPr>
            <p:nvPr/>
          </p:nvCxnSpPr>
          <p:spPr>
            <a:xfrm flipH="1" flipV="1">
              <a:off x="4686300" y="3505200"/>
              <a:ext cx="381000" cy="5334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1" idx="0"/>
              <a:endCxn id="12" idx="5"/>
            </p:cNvCxnSpPr>
            <p:nvPr/>
          </p:nvCxnSpPr>
          <p:spPr>
            <a:xfrm flipH="1" flipV="1">
              <a:off x="3144604" y="3449404"/>
              <a:ext cx="703496" cy="5891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0" idx="0"/>
              <a:endCxn id="12" idx="3"/>
            </p:cNvCxnSpPr>
            <p:nvPr/>
          </p:nvCxnSpPr>
          <p:spPr>
            <a:xfrm flipV="1">
              <a:off x="2247900" y="3449404"/>
              <a:ext cx="627296" cy="5891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flipV="1">
              <a:off x="3886200" y="4419600"/>
              <a:ext cx="609600" cy="7620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6" idx="0"/>
              <a:endCxn id="11" idx="3"/>
            </p:cNvCxnSpPr>
            <p:nvPr/>
          </p:nvCxnSpPr>
          <p:spPr>
            <a:xfrm flipV="1">
              <a:off x="2933700" y="4363804"/>
              <a:ext cx="779696" cy="8177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0"/>
              <a:endCxn id="10" idx="3"/>
            </p:cNvCxnSpPr>
            <p:nvPr/>
          </p:nvCxnSpPr>
          <p:spPr>
            <a:xfrm flipV="1">
              <a:off x="1562100" y="4363804"/>
              <a:ext cx="551096" cy="8177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14" idx="3"/>
            </p:cNvCxnSpPr>
            <p:nvPr/>
          </p:nvCxnSpPr>
          <p:spPr>
            <a:xfrm flipV="1">
              <a:off x="3124200" y="2687404"/>
              <a:ext cx="665396" cy="49259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3" idx="1"/>
              <a:endCxn id="14" idx="5"/>
            </p:cNvCxnSpPr>
            <p:nvPr/>
          </p:nvCxnSpPr>
          <p:spPr>
            <a:xfrm flipH="1" flipV="1">
              <a:off x="4059004" y="2687404"/>
              <a:ext cx="492592" cy="49259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 name="Up Arrow 48"/>
            <p:cNvSpPr/>
            <p:nvPr/>
          </p:nvSpPr>
          <p:spPr>
            <a:xfrm>
              <a:off x="5548884" y="5638800"/>
              <a:ext cx="242316" cy="381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Up Arrow 49"/>
            <p:cNvSpPr/>
            <p:nvPr/>
          </p:nvSpPr>
          <p:spPr>
            <a:xfrm>
              <a:off x="4343400" y="5638800"/>
              <a:ext cx="242316" cy="381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Up Arrow 50"/>
            <p:cNvSpPr/>
            <p:nvPr/>
          </p:nvSpPr>
          <p:spPr>
            <a:xfrm>
              <a:off x="2819400" y="5638800"/>
              <a:ext cx="242316" cy="381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Up Arrow 51"/>
            <p:cNvSpPr/>
            <p:nvPr/>
          </p:nvSpPr>
          <p:spPr>
            <a:xfrm>
              <a:off x="1447800" y="5638800"/>
              <a:ext cx="242316" cy="381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Up Arrow 52"/>
            <p:cNvSpPr/>
            <p:nvPr/>
          </p:nvSpPr>
          <p:spPr>
            <a:xfrm>
              <a:off x="3810000" y="1981200"/>
              <a:ext cx="242316" cy="381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5266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wipe(down)">
                                      <p:cBhvr>
                                        <p:cTn id="19" dur="1750"/>
                                        <p:tgtEl>
                                          <p:spTgt spid="5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fade">
                                      <p:cBhvr>
                                        <p:cTn id="24" dur="500"/>
                                        <p:tgtEl>
                                          <p:spTgt spid="3">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solidFill>
                  <a:srgbClr val="7030A0"/>
                </a:solidFill>
              </a:rPr>
              <a:t>This slide is optional.</a:t>
            </a:r>
            <a:br>
              <a:rPr lang="en-US" sz="2400" dirty="0">
                <a:solidFill>
                  <a:srgbClr val="7030A0"/>
                </a:solidFill>
              </a:rPr>
            </a:br>
            <a:r>
              <a:rPr lang="en-US" sz="2400" dirty="0">
                <a:solidFill>
                  <a:srgbClr val="7030A0"/>
                </a:solidFill>
              </a:rPr>
              <a:t>(meant for the student whose aim is beyond just a good grade)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sz="2000" b="1" dirty="0">
                    <a:solidFill>
                      <a:srgbClr val="C00000"/>
                    </a:solidFill>
                  </a:rPr>
                  <a:t>Question</a:t>
                </a:r>
                <a:r>
                  <a:rPr lang="en-US" sz="2000" dirty="0"/>
                  <a:t>:</a:t>
                </a:r>
              </a:p>
              <a:p>
                <a:pPr marL="0" indent="0">
                  <a:buNone/>
                </a:pPr>
                <a:r>
                  <a:rPr lang="en-US" sz="2000" dirty="0"/>
                  <a:t>How can every problem from NP be reduced to circuit </a:t>
                </a:r>
                <a:r>
                  <a:rPr lang="en-US" sz="2000" dirty="0" err="1"/>
                  <a:t>satisfiability</a:t>
                </a:r>
                <a:r>
                  <a:rPr lang="en-US" sz="2000" dirty="0"/>
                  <a:t> ?</a:t>
                </a:r>
              </a:p>
              <a:p>
                <a:pPr marL="0" indent="0">
                  <a:buNone/>
                </a:pPr>
                <a:r>
                  <a:rPr lang="en-US" sz="2000" b="1" dirty="0"/>
                  <a:t>Answer</a:t>
                </a:r>
                <a:r>
                  <a:rPr lang="en-US" sz="2000" dirty="0"/>
                  <a:t>:</a:t>
                </a:r>
              </a:p>
              <a:p>
                <a:pPr marL="0" indent="0">
                  <a:buNone/>
                </a:pPr>
                <a:r>
                  <a:rPr lang="en-US" sz="2000" dirty="0"/>
                  <a:t>Consider any problem </a:t>
                </a:r>
                <a14:m>
                  <m:oMath xmlns:m="http://schemas.openxmlformats.org/officeDocument/2006/math">
                    <m:r>
                      <a:rPr lang="en-US" sz="2000" b="1" i="1" dirty="0" smtClean="0">
                        <a:solidFill>
                          <a:srgbClr val="C00000"/>
                        </a:solidFill>
                        <a:latin typeface="Cambria Math"/>
                      </a:rPr>
                      <m:t>𝑿</m:t>
                    </m:r>
                    <m:r>
                      <a:rPr lang="en-US" sz="2000" b="1" i="1" dirty="0" smtClean="0">
                        <a:solidFill>
                          <a:schemeClr val="tx1"/>
                        </a:solidFill>
                        <a:latin typeface="Cambria Math"/>
                      </a:rPr>
                      <m:t>∈</m:t>
                    </m:r>
                  </m:oMath>
                </a14:m>
                <a:r>
                  <a:rPr lang="en-US" sz="2000" b="1" dirty="0">
                    <a:solidFill>
                      <a:srgbClr val="006C31"/>
                    </a:solidFill>
                  </a:rPr>
                  <a:t> NP</a:t>
                </a:r>
                <a:r>
                  <a:rPr lang="en-US" sz="2000" dirty="0"/>
                  <a:t>.</a:t>
                </a:r>
              </a:p>
              <a:p>
                <a:pPr marL="0" indent="0">
                  <a:buNone/>
                </a:pPr>
                <a:r>
                  <a:rPr lang="en-US" sz="2000" dirty="0"/>
                  <a:t>What we know is that it has an efficient certifier, say </a:t>
                </a:r>
                <a14:m>
                  <m:oMath xmlns:m="http://schemas.openxmlformats.org/officeDocument/2006/math">
                    <m:r>
                      <a:rPr lang="en-US" sz="2000" b="1" i="1" dirty="0" smtClean="0">
                        <a:solidFill>
                          <a:srgbClr val="0070C0"/>
                        </a:solidFill>
                        <a:latin typeface="Cambria Math"/>
                      </a:rPr>
                      <m:t>𝑸</m:t>
                    </m:r>
                  </m:oMath>
                </a14:m>
                <a:r>
                  <a:rPr lang="en-US" sz="2000" dirty="0"/>
                  <a:t>. </a:t>
                </a:r>
              </a:p>
              <a:p>
                <a:pPr marL="0" indent="0">
                  <a:buNone/>
                </a:pPr>
                <a:r>
                  <a:rPr lang="en-US" sz="2000" dirty="0"/>
                  <a:t>Any algorithm which outputs yes/no can be represented as a DAG </a:t>
                </a:r>
              </a:p>
              <a:p>
                <a:r>
                  <a:rPr lang="en-US" sz="2000" dirty="0"/>
                  <a:t>Where internal nodes are gates.</a:t>
                </a:r>
              </a:p>
              <a:p>
                <a:r>
                  <a:rPr lang="en-US" sz="2000" dirty="0"/>
                  <a:t>Leaves are binary inputs</a:t>
                </a:r>
              </a:p>
              <a:p>
                <a:r>
                  <a:rPr lang="en-US" sz="2000" dirty="0"/>
                  <a:t>Output is 1/0.</a:t>
                </a:r>
              </a:p>
              <a:p>
                <a:pPr marL="0" indent="0">
                  <a:buNone/>
                </a:pPr>
                <a:r>
                  <a:rPr lang="en-US" sz="2000" dirty="0"/>
                  <a:t>So the Cook &amp; Levin essentially </a:t>
                </a:r>
                <a:r>
                  <a:rPr lang="en-US" sz="2000" u="sng" dirty="0"/>
                  <a:t>transform</a:t>
                </a:r>
                <a:r>
                  <a:rPr lang="en-US" sz="2000" dirty="0"/>
                  <a:t> </a:t>
                </a:r>
                <a14:m>
                  <m:oMath xmlns:m="http://schemas.openxmlformats.org/officeDocument/2006/math">
                    <m:r>
                      <a:rPr lang="en-US" sz="2000" b="1" i="1" dirty="0">
                        <a:solidFill>
                          <a:srgbClr val="0070C0"/>
                        </a:solidFill>
                        <a:latin typeface="Cambria Math"/>
                      </a:rPr>
                      <m:t>𝑸</m:t>
                    </m:r>
                  </m:oMath>
                </a14:m>
                <a:r>
                  <a:rPr lang="en-US" sz="2000" dirty="0"/>
                  <a:t> into the corresponding DAG, </a:t>
                </a:r>
              </a:p>
              <a:p>
                <a:pPr marL="0" indent="0">
                  <a:buNone/>
                </a:pPr>
                <a:r>
                  <a:rPr lang="en-US" sz="2000" dirty="0"/>
                  <a:t>and then </a:t>
                </a:r>
                <a:r>
                  <a:rPr lang="en-US" sz="2000" u="sng" dirty="0"/>
                  <a:t>simulates</a:t>
                </a:r>
                <a:r>
                  <a:rPr lang="en-US" sz="2000" dirty="0"/>
                  <a:t> </a:t>
                </a:r>
                <a14:m>
                  <m:oMath xmlns:m="http://schemas.openxmlformats.org/officeDocument/2006/math">
                    <m:r>
                      <a:rPr lang="en-US" sz="2000" b="1" i="1" dirty="0">
                        <a:solidFill>
                          <a:srgbClr val="0070C0"/>
                        </a:solidFill>
                        <a:latin typeface="Cambria Math"/>
                      </a:rPr>
                      <m:t>𝑸</m:t>
                    </m:r>
                  </m:oMath>
                </a14:m>
                <a:r>
                  <a:rPr lang="en-US" sz="2000" dirty="0"/>
                  <a:t> on the proposed solution.</a:t>
                </a:r>
              </a:p>
              <a:p>
                <a:pPr marL="0" indent="0">
                  <a:buNone/>
                </a:pPr>
                <a:r>
                  <a:rPr lang="en-US" sz="2000" dirty="0"/>
                  <a:t>[This is just a sketch. Interested students should study it sometime in future.]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741" t="-674" r="-7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21</a:t>
            </a:fld>
            <a:endParaRPr lang="en-US"/>
          </a:p>
        </p:txBody>
      </p:sp>
    </p:spTree>
    <p:extLst>
      <p:ext uri="{BB962C8B-B14F-4D97-AF65-F5344CB8AC3E}">
        <p14:creationId xmlns:p14="http://schemas.microsoft.com/office/powerpoint/2010/main" val="29416243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How many </a:t>
            </a:r>
            <a:r>
              <a:rPr lang="en-US" sz="3200" b="1" dirty="0">
                <a:solidFill>
                  <a:srgbClr val="006C31"/>
                </a:solidFill>
              </a:rPr>
              <a:t>NP</a:t>
            </a:r>
            <a:r>
              <a:rPr lang="en-US" sz="3200" b="1" dirty="0"/>
              <a:t>-complete problems exist ?</a:t>
            </a:r>
            <a:br>
              <a:rPr lang="en-US" sz="3200" b="1" dirty="0"/>
            </a:br>
            <a:endParaRPr lang="en-US"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229600" cy="4830763"/>
              </a:xfrm>
            </p:spPr>
            <p:txBody>
              <a:bodyPr/>
              <a:lstStyle/>
              <a:p>
                <a:pPr marL="0" indent="0">
                  <a:buNone/>
                </a:pPr>
                <a:r>
                  <a:rPr lang="en-US" sz="2000" dirty="0"/>
                  <a:t>Polynomial reduction </a:t>
                </a:r>
                <a14:m>
                  <m:oMath xmlns:m="http://schemas.openxmlformats.org/officeDocument/2006/math">
                    <m:r>
                      <a:rPr lang="en-US" sz="2000" b="1" i="1" dirty="0">
                        <a:solidFill>
                          <a:srgbClr val="C00000"/>
                        </a:solidFill>
                        <a:latin typeface="Cambria Math"/>
                      </a:rPr>
                      <m:t>𝑨</m:t>
                    </m:r>
                    <m:sSub>
                      <m:sSubPr>
                        <m:ctrlPr>
                          <a:rPr lang="en-US" sz="2000" b="1" i="1" dirty="0">
                            <a:solidFill>
                              <a:srgbClr val="7030A0"/>
                            </a:solidFill>
                            <a:latin typeface="Cambria Math" panose="02040503050406030204" pitchFamily="18" charset="0"/>
                          </a:rPr>
                        </m:ctrlPr>
                      </m:sSubPr>
                      <m:e>
                        <m:r>
                          <a:rPr lang="en-US" sz="2000" b="1" i="1" dirty="0">
                            <a:solidFill>
                              <a:srgbClr val="7030A0"/>
                            </a:solidFill>
                            <a:latin typeface="Cambria Math"/>
                          </a:rPr>
                          <m:t>≤</m:t>
                        </m:r>
                      </m:e>
                      <m:sub>
                        <m:r>
                          <a:rPr lang="en-US" sz="2000" b="1" i="1" dirty="0">
                            <a:solidFill>
                              <a:srgbClr val="7030A0"/>
                            </a:solidFill>
                            <a:latin typeface="Cambria Math"/>
                          </a:rPr>
                          <m:t>𝑷</m:t>
                        </m:r>
                      </m:sub>
                    </m:sSub>
                    <m:r>
                      <a:rPr lang="en-US" sz="2000" b="1" i="1" dirty="0">
                        <a:solidFill>
                          <a:srgbClr val="C00000"/>
                        </a:solidFill>
                        <a:latin typeface="Cambria Math"/>
                      </a:rPr>
                      <m:t>𝑿</m:t>
                    </m:r>
                  </m:oMath>
                </a14:m>
                <a:r>
                  <a:rPr lang="en-US" sz="2000" dirty="0"/>
                  <a:t>                   [</a:t>
                </a:r>
                <a:r>
                  <a:rPr lang="en-US" sz="2000" dirty="0">
                    <a:solidFill>
                      <a:srgbClr val="7030A0"/>
                    </a:solidFill>
                  </a:rPr>
                  <a:t>Richard</a:t>
                </a:r>
                <a:r>
                  <a:rPr lang="en-US" sz="2000" dirty="0"/>
                  <a:t> </a:t>
                </a:r>
                <a:r>
                  <a:rPr lang="en-US" sz="2000" dirty="0">
                    <a:solidFill>
                      <a:srgbClr val="7030A0"/>
                    </a:solidFill>
                  </a:rPr>
                  <a:t>Karp</a:t>
                </a:r>
                <a:r>
                  <a:rPr lang="en-US" sz="2000" dirty="0"/>
                  <a:t>, 1972]</a:t>
                </a:r>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229600" cy="4830763"/>
              </a:xfrm>
              <a:blipFill rotWithShape="1">
                <a:blip r:embed="rId2"/>
                <a:stretch>
                  <a:fillRect l="-741" t="-63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22</a:t>
            </a:fld>
            <a:endParaRPr lang="en-US"/>
          </a:p>
        </p:txBody>
      </p:sp>
      <p:grpSp>
        <p:nvGrpSpPr>
          <p:cNvPr id="42" name="Group 41"/>
          <p:cNvGrpSpPr/>
          <p:nvPr/>
        </p:nvGrpSpPr>
        <p:grpSpPr>
          <a:xfrm>
            <a:off x="1727952" y="2743200"/>
            <a:ext cx="7035048" cy="2743200"/>
            <a:chOff x="1727952" y="2743200"/>
            <a:chExt cx="7035048" cy="2743200"/>
          </a:xfrm>
        </p:grpSpPr>
        <p:sp>
          <p:nvSpPr>
            <p:cNvPr id="5" name="TextBox 4"/>
            <p:cNvSpPr txBox="1"/>
            <p:nvPr/>
          </p:nvSpPr>
          <p:spPr>
            <a:xfrm>
              <a:off x="4709402" y="2754868"/>
              <a:ext cx="703591" cy="369332"/>
            </a:xfrm>
            <a:prstGeom prst="rect">
              <a:avLst/>
            </a:prstGeom>
            <a:solidFill>
              <a:srgbClr val="FFC000"/>
            </a:solidFill>
            <a:ln>
              <a:solidFill>
                <a:schemeClr val="tx1"/>
              </a:solidFill>
            </a:ln>
          </p:spPr>
          <p:txBody>
            <a:bodyPr wrap="none" rtlCol="0">
              <a:spAutoFit/>
            </a:bodyPr>
            <a:lstStyle/>
            <a:p>
              <a:r>
                <a:rPr lang="en-US" dirty="0"/>
                <a:t>3-SAT</a:t>
              </a:r>
            </a:p>
          </p:txBody>
        </p:sp>
        <p:sp>
          <p:nvSpPr>
            <p:cNvPr id="7" name="TextBox 6"/>
            <p:cNvSpPr txBox="1"/>
            <p:nvPr/>
          </p:nvSpPr>
          <p:spPr>
            <a:xfrm>
              <a:off x="2133600" y="2743200"/>
              <a:ext cx="1744260" cy="369332"/>
            </a:xfrm>
            <a:prstGeom prst="rect">
              <a:avLst/>
            </a:prstGeom>
            <a:solidFill>
              <a:srgbClr val="FFC000"/>
            </a:solidFill>
            <a:ln>
              <a:solidFill>
                <a:schemeClr val="tx1"/>
              </a:solidFill>
            </a:ln>
          </p:spPr>
          <p:txBody>
            <a:bodyPr wrap="none" rtlCol="0">
              <a:spAutoFit/>
            </a:bodyPr>
            <a:lstStyle/>
            <a:p>
              <a:r>
                <a:rPr lang="en-US" dirty="0"/>
                <a:t>Independent Set</a:t>
              </a:r>
            </a:p>
          </p:txBody>
        </p:sp>
        <p:sp>
          <p:nvSpPr>
            <p:cNvPr id="8" name="TextBox 7"/>
            <p:cNvSpPr txBox="1"/>
            <p:nvPr/>
          </p:nvSpPr>
          <p:spPr>
            <a:xfrm>
              <a:off x="5918952" y="5117068"/>
              <a:ext cx="2844048" cy="369332"/>
            </a:xfrm>
            <a:prstGeom prst="rect">
              <a:avLst/>
            </a:prstGeom>
            <a:solidFill>
              <a:srgbClr val="FFC000"/>
            </a:solidFill>
            <a:ln>
              <a:solidFill>
                <a:schemeClr val="tx1"/>
              </a:solidFill>
            </a:ln>
          </p:spPr>
          <p:txBody>
            <a:bodyPr wrap="none" rtlCol="0">
              <a:spAutoFit/>
            </a:bodyPr>
            <a:lstStyle/>
            <a:p>
              <a:r>
                <a:rPr lang="en-US" dirty="0"/>
                <a:t>Travelling salesman Problem</a:t>
              </a:r>
            </a:p>
          </p:txBody>
        </p:sp>
        <p:sp>
          <p:nvSpPr>
            <p:cNvPr id="10" name="TextBox 9"/>
            <p:cNvSpPr txBox="1"/>
            <p:nvPr/>
          </p:nvSpPr>
          <p:spPr>
            <a:xfrm>
              <a:off x="1727952" y="4114800"/>
              <a:ext cx="2803396" cy="369332"/>
            </a:xfrm>
            <a:prstGeom prst="rect">
              <a:avLst/>
            </a:prstGeom>
            <a:solidFill>
              <a:srgbClr val="FFC000"/>
            </a:solidFill>
            <a:ln>
              <a:solidFill>
                <a:schemeClr val="tx1"/>
              </a:solidFill>
            </a:ln>
          </p:spPr>
          <p:txBody>
            <a:bodyPr wrap="none" rtlCol="0">
              <a:spAutoFit/>
            </a:bodyPr>
            <a:lstStyle/>
            <a:p>
              <a:r>
                <a:rPr lang="en-US" dirty="0"/>
                <a:t>Integer Linear Programming</a:t>
              </a:r>
            </a:p>
          </p:txBody>
        </p:sp>
        <p:sp>
          <p:nvSpPr>
            <p:cNvPr id="11" name="TextBox 10"/>
            <p:cNvSpPr txBox="1"/>
            <p:nvPr/>
          </p:nvSpPr>
          <p:spPr>
            <a:xfrm>
              <a:off x="3424888" y="4876800"/>
              <a:ext cx="1909112" cy="369332"/>
            </a:xfrm>
            <a:prstGeom prst="rect">
              <a:avLst/>
            </a:prstGeom>
            <a:solidFill>
              <a:srgbClr val="FFC000"/>
            </a:solidFill>
            <a:ln>
              <a:solidFill>
                <a:schemeClr val="tx1"/>
              </a:solidFill>
            </a:ln>
          </p:spPr>
          <p:txBody>
            <a:bodyPr wrap="none" rtlCol="0">
              <a:spAutoFit/>
            </a:bodyPr>
            <a:lstStyle/>
            <a:p>
              <a:r>
                <a:rPr lang="en-US" dirty="0"/>
                <a:t>Hamiltonian cycle</a:t>
              </a:r>
            </a:p>
          </p:txBody>
        </p:sp>
      </p:grpSp>
      <p:sp>
        <p:nvSpPr>
          <p:cNvPr id="12" name="TextBox 11"/>
          <p:cNvSpPr txBox="1"/>
          <p:nvPr/>
        </p:nvSpPr>
        <p:spPr>
          <a:xfrm>
            <a:off x="3352800" y="1828800"/>
            <a:ext cx="1967590" cy="369332"/>
          </a:xfrm>
          <a:prstGeom prst="rect">
            <a:avLst/>
          </a:prstGeom>
          <a:solidFill>
            <a:srgbClr val="FFC000"/>
          </a:solidFill>
          <a:ln>
            <a:solidFill>
              <a:schemeClr val="tx1"/>
            </a:solidFill>
          </a:ln>
        </p:spPr>
        <p:txBody>
          <a:bodyPr wrap="none" rtlCol="0">
            <a:spAutoFit/>
          </a:bodyPr>
          <a:lstStyle/>
          <a:p>
            <a:r>
              <a:rPr lang="en-US" dirty="0"/>
              <a:t>Circuit </a:t>
            </a:r>
            <a:r>
              <a:rPr lang="en-US" dirty="0" err="1"/>
              <a:t>Satisfiability</a:t>
            </a:r>
            <a:endParaRPr lang="en-US" dirty="0"/>
          </a:p>
        </p:txBody>
      </p:sp>
      <p:cxnSp>
        <p:nvCxnSpPr>
          <p:cNvPr id="14" name="Straight Arrow Connector 13"/>
          <p:cNvCxnSpPr>
            <a:endCxn id="5" idx="0"/>
          </p:cNvCxnSpPr>
          <p:nvPr/>
        </p:nvCxnSpPr>
        <p:spPr>
          <a:xfrm>
            <a:off x="4709402" y="2198132"/>
            <a:ext cx="351796" cy="556736"/>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2514600" y="3124200"/>
            <a:ext cx="76200" cy="99060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3282050" y="3124200"/>
            <a:ext cx="1427352" cy="99060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4953000" y="3112532"/>
            <a:ext cx="104680" cy="1764268"/>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1" idx="3"/>
            <a:endCxn id="8" idx="1"/>
          </p:cNvCxnSpPr>
          <p:nvPr/>
        </p:nvCxnSpPr>
        <p:spPr>
          <a:xfrm>
            <a:off x="5334000" y="5061466"/>
            <a:ext cx="584952" cy="240268"/>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90B57BF-BCC2-0B4E-B1AA-77D81B675D1C}"/>
              </a:ext>
            </a:extLst>
          </p:cNvPr>
          <p:cNvSpPr txBox="1"/>
          <p:nvPr/>
        </p:nvSpPr>
        <p:spPr>
          <a:xfrm>
            <a:off x="228600" y="2743200"/>
            <a:ext cx="1380634" cy="369332"/>
          </a:xfrm>
          <a:prstGeom prst="rect">
            <a:avLst/>
          </a:prstGeom>
          <a:solidFill>
            <a:srgbClr val="FFC000"/>
          </a:solidFill>
          <a:ln>
            <a:solidFill>
              <a:schemeClr val="tx1"/>
            </a:solidFill>
          </a:ln>
        </p:spPr>
        <p:txBody>
          <a:bodyPr wrap="none" rtlCol="0">
            <a:spAutoFit/>
          </a:bodyPr>
          <a:lstStyle/>
          <a:p>
            <a:r>
              <a:rPr lang="en-US" dirty="0"/>
              <a:t>Vertex Cover</a:t>
            </a:r>
          </a:p>
        </p:txBody>
      </p:sp>
      <p:cxnSp>
        <p:nvCxnSpPr>
          <p:cNvPr id="19" name="Straight Arrow Connector 18">
            <a:extLst>
              <a:ext uri="{FF2B5EF4-FFF2-40B4-BE49-F238E27FC236}">
                <a16:creationId xmlns:a16="http://schemas.microsoft.com/office/drawing/2014/main" id="{CD56746F-1969-3647-B1D0-05CF9D41B06C}"/>
              </a:ext>
            </a:extLst>
          </p:cNvPr>
          <p:cNvCxnSpPr>
            <a:cxnSpLocks/>
            <a:stCxn id="7" idx="1"/>
            <a:endCxn id="18" idx="3"/>
          </p:cNvCxnSpPr>
          <p:nvPr/>
        </p:nvCxnSpPr>
        <p:spPr>
          <a:xfrm flipH="1">
            <a:off x="1609234" y="2927866"/>
            <a:ext cx="524366"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5875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fade">
                                      <p:cBhvr>
                                        <p:cTn id="24" dur="500"/>
                                        <p:tgtEl>
                                          <p:spTgt spid="4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up)">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wipe(up)">
                                      <p:cBhvr>
                                        <p:cTn id="37" dur="500"/>
                                        <p:tgtEl>
                                          <p:spTgt spid="3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down)">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wipe(right)">
                                      <p:cBhvr>
                                        <p:cTn id="47" dur="500"/>
                                        <p:tgtEl>
                                          <p:spTgt spid="1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wipe(up)">
                                      <p:cBhvr>
                                        <p:cTn id="52" dur="500"/>
                                        <p:tgtEl>
                                          <p:spTgt spid="3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wipe(left)">
                                      <p:cBhvr>
                                        <p:cTn id="5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12" grpId="0" animBg="1"/>
      <p:bldP spid="1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006C31"/>
                </a:solidFill>
                <a:effectLst>
                  <a:outerShdw blurRad="38100" dist="38100" dir="2700000" algn="tl">
                    <a:srgbClr val="000000">
                      <a:alpha val="43137"/>
                    </a:srgbClr>
                  </a:outerShdw>
                </a:effectLst>
              </a:rPr>
              <a:t>NP</a:t>
            </a:r>
            <a:r>
              <a:rPr lang="en-US" sz="3600" b="1" dirty="0">
                <a:effectLst>
                  <a:outerShdw blurRad="38100" dist="38100" dir="2700000" algn="tl">
                    <a:srgbClr val="000000">
                      <a:alpha val="43137"/>
                    </a:srgbClr>
                  </a:outerShdw>
                </a:effectLst>
              </a:rPr>
              <a:t> versus </a:t>
            </a:r>
            <a:r>
              <a:rPr lang="en-US" sz="3600" b="1" dirty="0">
                <a:solidFill>
                  <a:srgbClr val="006C31"/>
                </a:solidFill>
                <a:effectLst>
                  <a:outerShdw blurRad="38100" dist="38100" dir="2700000" algn="tl">
                    <a:srgbClr val="000000">
                      <a:alpha val="43137"/>
                    </a:srgbClr>
                  </a:outerShdw>
                </a:effectLst>
              </a:rPr>
              <a:t>P</a:t>
            </a:r>
          </a:p>
        </p:txBody>
      </p:sp>
      <p:sp>
        <p:nvSpPr>
          <p:cNvPr id="3" name="Content Placeholder 2"/>
          <p:cNvSpPr>
            <a:spLocks noGrp="1"/>
          </p:cNvSpPr>
          <p:nvPr>
            <p:ph idx="1"/>
          </p:nvPr>
        </p:nvSpPr>
        <p:spPr>
          <a:xfrm>
            <a:off x="457200" y="1752600"/>
            <a:ext cx="8229600" cy="4724400"/>
          </a:xfrm>
        </p:spPr>
        <p:txBody>
          <a:bodyPr>
            <a:normAutofit lnSpcReduction="10000"/>
          </a:bodyPr>
          <a:lstStyle/>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If any </a:t>
            </a:r>
            <a:r>
              <a:rPr lang="en-US" sz="2000" b="1" dirty="0">
                <a:solidFill>
                  <a:srgbClr val="006C31"/>
                </a:solidFill>
              </a:rPr>
              <a:t>NP</a:t>
            </a:r>
            <a:r>
              <a:rPr lang="en-US" sz="2000" dirty="0"/>
              <a:t>-complete problem is solved in polynomial time</a:t>
            </a:r>
          </a:p>
          <a:p>
            <a:pPr marL="0" indent="0">
              <a:buNone/>
            </a:pPr>
            <a:r>
              <a:rPr lang="en-US" sz="2000" dirty="0">
                <a:sym typeface="Wingdings" pitchFamily="2" charset="2"/>
              </a:rPr>
              <a:t></a:t>
            </a:r>
            <a:r>
              <a:rPr lang="en-US" sz="2000" b="1" dirty="0">
                <a:solidFill>
                  <a:srgbClr val="0070C0"/>
                </a:solidFill>
              </a:rPr>
              <a:t> </a:t>
            </a:r>
            <a:r>
              <a:rPr lang="en-US" sz="2000" b="1" dirty="0">
                <a:solidFill>
                  <a:srgbClr val="006C31"/>
                </a:solidFill>
              </a:rPr>
              <a:t>P</a:t>
            </a:r>
            <a:r>
              <a:rPr lang="en-US" sz="2000" b="1" dirty="0"/>
              <a:t> = </a:t>
            </a:r>
            <a:r>
              <a:rPr lang="en-US" sz="2000" b="1" dirty="0">
                <a:solidFill>
                  <a:srgbClr val="006C31"/>
                </a:solidFill>
              </a:rPr>
              <a:t>NP</a:t>
            </a:r>
            <a:r>
              <a:rPr lang="en-US" sz="2000" b="1" dirty="0"/>
              <a:t> </a:t>
            </a:r>
            <a:endParaRPr lang="en-US" sz="2000" dirty="0"/>
          </a:p>
        </p:txBody>
      </p:sp>
      <p:sp>
        <p:nvSpPr>
          <p:cNvPr id="4" name="Oval 3"/>
          <p:cNvSpPr/>
          <p:nvPr/>
        </p:nvSpPr>
        <p:spPr>
          <a:xfrm>
            <a:off x="2133600" y="2514600"/>
            <a:ext cx="4724400" cy="2895600"/>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5" name="Oval 4"/>
          <p:cNvSpPr/>
          <p:nvPr/>
        </p:nvSpPr>
        <p:spPr>
          <a:xfrm>
            <a:off x="4191000" y="3505200"/>
            <a:ext cx="1600200" cy="12192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791200" y="3821668"/>
            <a:ext cx="308098" cy="369332"/>
          </a:xfrm>
          <a:prstGeom prst="rect">
            <a:avLst/>
          </a:prstGeom>
          <a:noFill/>
        </p:spPr>
        <p:txBody>
          <a:bodyPr wrap="none" rtlCol="0">
            <a:spAutoFit/>
          </a:bodyPr>
          <a:lstStyle/>
          <a:p>
            <a:r>
              <a:rPr lang="en-US" b="1" dirty="0">
                <a:solidFill>
                  <a:srgbClr val="006C31"/>
                </a:solidFill>
              </a:rPr>
              <a:t>P</a:t>
            </a:r>
          </a:p>
        </p:txBody>
      </p:sp>
      <p:sp>
        <p:nvSpPr>
          <p:cNvPr id="7" name="TextBox 6"/>
          <p:cNvSpPr txBox="1"/>
          <p:nvPr/>
        </p:nvSpPr>
        <p:spPr>
          <a:xfrm>
            <a:off x="6934200" y="3657600"/>
            <a:ext cx="460382" cy="369332"/>
          </a:xfrm>
          <a:prstGeom prst="rect">
            <a:avLst/>
          </a:prstGeom>
          <a:noFill/>
        </p:spPr>
        <p:txBody>
          <a:bodyPr wrap="none" rtlCol="0">
            <a:spAutoFit/>
          </a:bodyPr>
          <a:lstStyle/>
          <a:p>
            <a:r>
              <a:rPr lang="en-US" b="1" dirty="0">
                <a:solidFill>
                  <a:srgbClr val="006C31"/>
                </a:solidFill>
              </a:rPr>
              <a:t>NP</a:t>
            </a:r>
          </a:p>
        </p:txBody>
      </p:sp>
      <p:sp>
        <p:nvSpPr>
          <p:cNvPr id="9" name="TextBox 8"/>
          <p:cNvSpPr txBox="1"/>
          <p:nvPr/>
        </p:nvSpPr>
        <p:spPr>
          <a:xfrm>
            <a:off x="3838220" y="1840468"/>
            <a:ext cx="1715534" cy="523220"/>
          </a:xfrm>
          <a:prstGeom prst="rect">
            <a:avLst/>
          </a:prstGeom>
          <a:noFill/>
          <a:ln>
            <a:solidFill>
              <a:srgbClr val="FF0000"/>
            </a:solidFill>
          </a:ln>
        </p:spPr>
        <p:txBody>
          <a:bodyPr wrap="none" rtlCol="0">
            <a:spAutoFit/>
          </a:bodyPr>
          <a:lstStyle/>
          <a:p>
            <a:r>
              <a:rPr lang="en-US" sz="2800" b="1" dirty="0"/>
              <a:t>Is </a:t>
            </a:r>
            <a:r>
              <a:rPr lang="en-US" sz="2800" b="1" dirty="0">
                <a:solidFill>
                  <a:srgbClr val="006C31"/>
                </a:solidFill>
              </a:rPr>
              <a:t>P</a:t>
            </a:r>
            <a:r>
              <a:rPr lang="en-US" sz="2800" b="1" dirty="0"/>
              <a:t> = </a:t>
            </a:r>
            <a:r>
              <a:rPr lang="en-US" sz="2800" b="1" dirty="0">
                <a:solidFill>
                  <a:srgbClr val="006C31"/>
                </a:solidFill>
              </a:rPr>
              <a:t>NP</a:t>
            </a:r>
            <a:r>
              <a:rPr lang="en-US" sz="2800" b="1" dirty="0"/>
              <a:t> ?</a:t>
            </a:r>
          </a:p>
        </p:txBody>
      </p:sp>
      <p:grpSp>
        <p:nvGrpSpPr>
          <p:cNvPr id="12" name="Group 11"/>
          <p:cNvGrpSpPr/>
          <p:nvPr/>
        </p:nvGrpSpPr>
        <p:grpSpPr>
          <a:xfrm>
            <a:off x="2514600" y="3048000"/>
            <a:ext cx="1600200" cy="1600200"/>
            <a:chOff x="2514600" y="3048000"/>
            <a:chExt cx="1600200" cy="1600200"/>
          </a:xfrm>
        </p:grpSpPr>
        <p:sp>
          <p:nvSpPr>
            <p:cNvPr id="10" name="Oval 9"/>
            <p:cNvSpPr/>
            <p:nvPr/>
          </p:nvSpPr>
          <p:spPr>
            <a:xfrm>
              <a:off x="2514600" y="3048000"/>
              <a:ext cx="1600200" cy="12192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590800" y="4278868"/>
              <a:ext cx="1423018" cy="369332"/>
            </a:xfrm>
            <a:prstGeom prst="rect">
              <a:avLst/>
            </a:prstGeom>
            <a:noFill/>
          </p:spPr>
          <p:txBody>
            <a:bodyPr wrap="none" rtlCol="0">
              <a:spAutoFit/>
            </a:bodyPr>
            <a:lstStyle/>
            <a:p>
              <a:r>
                <a:rPr lang="en-US" b="1" dirty="0">
                  <a:solidFill>
                    <a:srgbClr val="006C31"/>
                  </a:solidFill>
                </a:rPr>
                <a:t>NP</a:t>
              </a:r>
              <a:r>
                <a:rPr lang="en-US" b="1" dirty="0"/>
                <a:t>-complete</a:t>
              </a:r>
              <a:endParaRPr lang="en-US" b="1" dirty="0">
                <a:solidFill>
                  <a:srgbClr val="C00000"/>
                </a:solidFill>
              </a:endParaRPr>
            </a:p>
          </p:txBody>
        </p:sp>
      </p:grpSp>
    </p:spTree>
    <p:extLst>
      <p:ext uri="{BB962C8B-B14F-4D97-AF65-F5344CB8AC3E}">
        <p14:creationId xmlns:p14="http://schemas.microsoft.com/office/powerpoint/2010/main" val="2150479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1" end="11"/>
                                            </p:txEl>
                                          </p:spTgt>
                                        </p:tgtEl>
                                        <p:attrNameLst>
                                          <p:attrName>style.visibility</p:attrName>
                                        </p:attrNameLst>
                                      </p:cBhvr>
                                      <p:to>
                                        <p:strVal val="visible"/>
                                      </p:to>
                                    </p:set>
                                    <p:animEffect transition="in" filter="fade">
                                      <p:cBhvr>
                                        <p:cTn id="12" dur="500"/>
                                        <p:tgtEl>
                                          <p:spTgt spid="3">
                                            <p:txEl>
                                              <p:pRg st="11" end="1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2" end="12"/>
                                            </p:txEl>
                                          </p:spTgt>
                                        </p:tgtEl>
                                        <p:attrNameLst>
                                          <p:attrName>style.visibility</p:attrName>
                                        </p:attrNameLst>
                                      </p:cBhvr>
                                      <p:to>
                                        <p:strVal val="visible"/>
                                      </p:to>
                                    </p:set>
                                    <p:animEffect transition="in" filter="fade">
                                      <p:cBhvr>
                                        <p:cTn id="1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effectLst>
                  <a:outerShdw blurRad="38100" dist="38100" dir="2700000" algn="tl">
                    <a:srgbClr val="000000">
                      <a:alpha val="43137"/>
                    </a:srgbClr>
                  </a:outerShdw>
                </a:effectLst>
              </a:rPr>
              <a:t>How to show a problem to be </a:t>
            </a:r>
            <a:r>
              <a:rPr lang="en-US" sz="3200" b="1" dirty="0">
                <a:solidFill>
                  <a:srgbClr val="006C31"/>
                </a:solidFill>
                <a:effectLst>
                  <a:outerShdw blurRad="38100" dist="38100" dir="2700000" algn="tl">
                    <a:srgbClr val="000000">
                      <a:alpha val="43137"/>
                    </a:srgbClr>
                  </a:outerShdw>
                </a:effectLst>
              </a:rPr>
              <a:t>NP</a:t>
            </a:r>
            <a:r>
              <a:rPr lang="en-US" sz="3200" b="1" dirty="0">
                <a:effectLst>
                  <a:outerShdw blurRad="38100" dist="38100" dir="2700000" algn="tl">
                    <a:srgbClr val="000000">
                      <a:alpha val="43137"/>
                    </a:srgbClr>
                  </a:outerShdw>
                </a:effectLst>
              </a:rPr>
              <a:t>-complete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sz="2000" dirty="0"/>
                  <a:t>Let </a:t>
                </a:r>
                <a14:m>
                  <m:oMath xmlns:m="http://schemas.openxmlformats.org/officeDocument/2006/math">
                    <m:r>
                      <a:rPr lang="en-US" sz="2000" b="1" i="1" dirty="0" smtClean="0">
                        <a:solidFill>
                          <a:srgbClr val="C00000"/>
                        </a:solidFill>
                        <a:latin typeface="Cambria Math"/>
                      </a:rPr>
                      <m:t>𝑿</m:t>
                    </m:r>
                    <m:r>
                      <a:rPr lang="en-US" sz="2000" b="1" i="1" dirty="0">
                        <a:solidFill>
                          <a:srgbClr val="C00000"/>
                        </a:solidFill>
                        <a:latin typeface="Cambria Math"/>
                      </a:rPr>
                      <m:t> </m:t>
                    </m:r>
                  </m:oMath>
                </a14:m>
                <a:r>
                  <a:rPr lang="en-US" sz="2000" dirty="0"/>
                  <a:t>be a problem which we wish to show to be </a:t>
                </a:r>
                <a:r>
                  <a:rPr lang="en-US" sz="2000" b="1" dirty="0">
                    <a:solidFill>
                      <a:srgbClr val="006C31"/>
                    </a:solidFill>
                  </a:rPr>
                  <a:t>NP</a:t>
                </a:r>
                <a:r>
                  <a:rPr lang="en-US" sz="2000" dirty="0"/>
                  <a:t>-complete</a:t>
                </a:r>
                <a:endParaRPr lang="en-US" sz="2000" dirty="0">
                  <a:solidFill>
                    <a:srgbClr val="FF0000"/>
                  </a:solidFill>
                </a:endParaRPr>
              </a:p>
              <a:p>
                <a:pPr marL="457200" indent="-457200">
                  <a:buFont typeface="+mj-lt"/>
                  <a:buAutoNum type="arabicPeriod"/>
                </a:pPr>
                <a:r>
                  <a:rPr lang="en-US" sz="2000" dirty="0"/>
                  <a:t>Show that </a:t>
                </a:r>
                <a14:m>
                  <m:oMath xmlns:m="http://schemas.openxmlformats.org/officeDocument/2006/math">
                    <m:r>
                      <a:rPr lang="en-US" sz="2000" b="1" i="1" dirty="0" smtClean="0">
                        <a:solidFill>
                          <a:srgbClr val="C00000"/>
                        </a:solidFill>
                        <a:latin typeface="Cambria Math"/>
                      </a:rPr>
                      <m:t>𝑿</m:t>
                    </m:r>
                  </m:oMath>
                </a14:m>
                <a:r>
                  <a:rPr lang="en-US" sz="2000" dirty="0">
                    <a:solidFill>
                      <a:srgbClr val="0070C0"/>
                    </a:solidFill>
                  </a:rPr>
                  <a:t> </a:t>
                </a:r>
                <a:r>
                  <a:rPr lang="el-GR" sz="2000" dirty="0"/>
                  <a:t>ϵ</a:t>
                </a:r>
                <a:r>
                  <a:rPr lang="en-US" sz="2000" dirty="0">
                    <a:solidFill>
                      <a:srgbClr val="0070C0"/>
                    </a:solidFill>
                  </a:rPr>
                  <a:t> </a:t>
                </a:r>
                <a:r>
                  <a:rPr lang="en-US" sz="2000" b="1" dirty="0">
                    <a:solidFill>
                      <a:srgbClr val="006C31"/>
                    </a:solidFill>
                  </a:rPr>
                  <a:t>NP</a:t>
                </a:r>
              </a:p>
              <a:p>
                <a:pPr marL="457200" indent="-457200">
                  <a:buFont typeface="+mj-lt"/>
                  <a:buAutoNum type="arabicPeriod"/>
                </a:pPr>
                <a:r>
                  <a:rPr lang="en-US" sz="2000" dirty="0"/>
                  <a:t>Pick a problem </a:t>
                </a:r>
                <a14:m>
                  <m:oMath xmlns:m="http://schemas.openxmlformats.org/officeDocument/2006/math">
                    <m:r>
                      <a:rPr lang="en-US" sz="2000" b="1" i="1" dirty="0">
                        <a:solidFill>
                          <a:srgbClr val="C00000"/>
                        </a:solidFill>
                        <a:latin typeface="Cambria Math"/>
                      </a:rPr>
                      <m:t>𝑨</m:t>
                    </m:r>
                  </m:oMath>
                </a14:m>
                <a:r>
                  <a:rPr lang="en-US" sz="2000" dirty="0"/>
                  <a:t> which is already known to be </a:t>
                </a:r>
                <a:r>
                  <a:rPr lang="en-US" sz="2000" b="1" dirty="0">
                    <a:solidFill>
                      <a:srgbClr val="006C31"/>
                    </a:solidFill>
                  </a:rPr>
                  <a:t>NP</a:t>
                </a:r>
                <a:r>
                  <a:rPr lang="en-US" sz="2000" dirty="0"/>
                  <a:t>-complete</a:t>
                </a:r>
                <a:endParaRPr lang="en-US" sz="2000" dirty="0">
                  <a:solidFill>
                    <a:srgbClr val="FF0000"/>
                  </a:solidFill>
                </a:endParaRPr>
              </a:p>
              <a:p>
                <a:pPr marL="457200" indent="-457200">
                  <a:buFont typeface="+mj-lt"/>
                  <a:buAutoNum type="arabicPeriod"/>
                </a:pPr>
                <a:r>
                  <a:rPr lang="en-US" sz="2000" dirty="0"/>
                  <a:t>Show that </a:t>
                </a:r>
                <a14:m>
                  <m:oMath xmlns:m="http://schemas.openxmlformats.org/officeDocument/2006/math">
                    <m:r>
                      <a:rPr lang="en-US" sz="2000" b="1" i="1" dirty="0">
                        <a:solidFill>
                          <a:srgbClr val="C00000"/>
                        </a:solidFill>
                        <a:latin typeface="Cambria Math"/>
                      </a:rPr>
                      <m:t>𝑨</m:t>
                    </m:r>
                    <m:sSub>
                      <m:sSubPr>
                        <m:ctrlPr>
                          <a:rPr lang="en-US" sz="2000" b="1" i="1" dirty="0">
                            <a:solidFill>
                              <a:srgbClr val="7030A0"/>
                            </a:solidFill>
                            <a:latin typeface="Cambria Math" panose="02040503050406030204" pitchFamily="18" charset="0"/>
                          </a:rPr>
                        </m:ctrlPr>
                      </m:sSubPr>
                      <m:e>
                        <m:r>
                          <a:rPr lang="en-US" sz="2000" b="1" i="1" dirty="0">
                            <a:solidFill>
                              <a:srgbClr val="7030A0"/>
                            </a:solidFill>
                            <a:latin typeface="Cambria Math"/>
                          </a:rPr>
                          <m:t>≤</m:t>
                        </m:r>
                      </m:e>
                      <m:sub>
                        <m:r>
                          <a:rPr lang="en-US" sz="2000" b="1" i="1" dirty="0">
                            <a:solidFill>
                              <a:srgbClr val="7030A0"/>
                            </a:solidFill>
                            <a:latin typeface="Cambria Math"/>
                          </a:rPr>
                          <m:t>𝑷</m:t>
                        </m:r>
                      </m:sub>
                    </m:sSub>
                    <m:r>
                      <a:rPr lang="en-US" sz="2000" b="1" i="1" dirty="0">
                        <a:solidFill>
                          <a:srgbClr val="C00000"/>
                        </a:solidFill>
                        <a:latin typeface="Cambria Math"/>
                      </a:rPr>
                      <m:t>𝑿</m:t>
                    </m:r>
                  </m:oMath>
                </a14:m>
                <a:endParaRPr lang="en-US" sz="2000" dirty="0">
                  <a:solidFill>
                    <a:srgbClr val="0070C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741" t="-674"/>
                </a:stretch>
              </a:blipFill>
            </p:spPr>
            <p:txBody>
              <a:bodyPr/>
              <a:lstStyle/>
              <a:p>
                <a:r>
                  <a:rPr lang="en-US">
                    <a:noFill/>
                  </a:rPr>
                  <a:t> </a:t>
                </a:r>
              </a:p>
            </p:txBody>
          </p:sp>
        </mc:Fallback>
      </mc:AlternateContent>
      <p:grpSp>
        <p:nvGrpSpPr>
          <p:cNvPr id="33" name="Group 32"/>
          <p:cNvGrpSpPr/>
          <p:nvPr/>
        </p:nvGrpSpPr>
        <p:grpSpPr>
          <a:xfrm>
            <a:off x="4686300" y="5181600"/>
            <a:ext cx="342992" cy="369332"/>
            <a:chOff x="4686300" y="5181600"/>
            <a:chExt cx="342992" cy="369332"/>
          </a:xfrm>
        </p:grpSpPr>
        <p:sp>
          <p:nvSpPr>
            <p:cNvPr id="27" name="Oval 26"/>
            <p:cNvSpPr/>
            <p:nvPr/>
          </p:nvSpPr>
          <p:spPr>
            <a:xfrm>
              <a:off x="4686300" y="5190660"/>
              <a:ext cx="114300" cy="114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724400" y="5181600"/>
              <a:ext cx="304892" cy="369332"/>
            </a:xfrm>
            <a:prstGeom prst="rect">
              <a:avLst/>
            </a:prstGeom>
            <a:noFill/>
          </p:spPr>
          <p:txBody>
            <a:bodyPr wrap="none" rtlCol="0">
              <a:spAutoFit/>
            </a:bodyPr>
            <a:lstStyle/>
            <a:p>
              <a:r>
                <a:rPr lang="en-US" dirty="0">
                  <a:solidFill>
                    <a:srgbClr val="0070C0"/>
                  </a:solidFill>
                </a:rPr>
                <a:t>Y</a:t>
              </a:r>
            </a:p>
          </p:txBody>
        </p:sp>
      </p:grpSp>
      <p:grpSp>
        <p:nvGrpSpPr>
          <p:cNvPr id="35" name="Group 34"/>
          <p:cNvGrpSpPr/>
          <p:nvPr/>
        </p:nvGrpSpPr>
        <p:grpSpPr>
          <a:xfrm>
            <a:off x="2057400" y="3352800"/>
            <a:ext cx="5410200" cy="2895600"/>
            <a:chOff x="2057400" y="3352800"/>
            <a:chExt cx="5410200" cy="2895600"/>
          </a:xfrm>
        </p:grpSpPr>
        <p:grpSp>
          <p:nvGrpSpPr>
            <p:cNvPr id="4" name="Group 3"/>
            <p:cNvGrpSpPr/>
            <p:nvPr/>
          </p:nvGrpSpPr>
          <p:grpSpPr>
            <a:xfrm>
              <a:off x="2057400" y="3352800"/>
              <a:ext cx="4724400" cy="2895600"/>
              <a:chOff x="1866900" y="2209800"/>
              <a:chExt cx="4724400" cy="2895600"/>
            </a:xfrm>
          </p:grpSpPr>
          <p:sp>
            <p:nvSpPr>
              <p:cNvPr id="5" name="Oval 4"/>
              <p:cNvSpPr/>
              <p:nvPr/>
            </p:nvSpPr>
            <p:spPr>
              <a:xfrm>
                <a:off x="1866900" y="2209800"/>
                <a:ext cx="4724400" cy="2895600"/>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6" name="Oval 5"/>
              <p:cNvSpPr/>
              <p:nvPr/>
            </p:nvSpPr>
            <p:spPr>
              <a:xfrm>
                <a:off x="3048000" y="2895600"/>
                <a:ext cx="114300" cy="114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636691" y="2514600"/>
                <a:ext cx="114300" cy="114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514600" y="3795596"/>
                <a:ext cx="114300" cy="114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429465" y="4343400"/>
                <a:ext cx="114300" cy="114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295900" y="2997355"/>
                <a:ext cx="114300" cy="114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181600" y="4173344"/>
                <a:ext cx="114300" cy="114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943600" y="3714750"/>
                <a:ext cx="114300" cy="114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648200" y="2629365"/>
                <a:ext cx="114300" cy="114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229100" y="4470245"/>
                <a:ext cx="114300" cy="114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962400" y="3429000"/>
                <a:ext cx="114300" cy="1143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2628900" y="2628900"/>
                <a:ext cx="3314700" cy="1841345"/>
                <a:chOff x="2628900" y="2628900"/>
                <a:chExt cx="3314700" cy="1841345"/>
              </a:xfrm>
            </p:grpSpPr>
            <p:cxnSp>
              <p:nvCxnSpPr>
                <p:cNvPr id="18" name="Straight Arrow Connector 17"/>
                <p:cNvCxnSpPr>
                  <a:stCxn id="7" idx="4"/>
                  <a:endCxn id="15" idx="1"/>
                </p:cNvCxnSpPr>
                <p:nvPr/>
              </p:nvCxnSpPr>
              <p:spPr>
                <a:xfrm>
                  <a:off x="3693841" y="2628900"/>
                  <a:ext cx="285298" cy="81683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3" idx="3"/>
                  <a:endCxn id="15" idx="7"/>
                </p:cNvCxnSpPr>
                <p:nvPr/>
              </p:nvCxnSpPr>
              <p:spPr>
                <a:xfrm flipH="1">
                  <a:off x="4059961" y="2726926"/>
                  <a:ext cx="604978" cy="71881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3"/>
                  <a:endCxn id="15" idx="5"/>
                </p:cNvCxnSpPr>
                <p:nvPr/>
              </p:nvCxnSpPr>
              <p:spPr>
                <a:xfrm flipH="1">
                  <a:off x="4059961" y="3094916"/>
                  <a:ext cx="1252678" cy="43164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2" idx="2"/>
                </p:cNvCxnSpPr>
                <p:nvPr/>
              </p:nvCxnSpPr>
              <p:spPr>
                <a:xfrm flipH="1" flipV="1">
                  <a:off x="4076700" y="3543300"/>
                  <a:ext cx="1866900" cy="2286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4" idx="0"/>
                </p:cNvCxnSpPr>
                <p:nvPr/>
              </p:nvCxnSpPr>
              <p:spPr>
                <a:xfrm flipH="1" flipV="1">
                  <a:off x="4019550" y="3543300"/>
                  <a:ext cx="266700" cy="92694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1" idx="2"/>
                </p:cNvCxnSpPr>
                <p:nvPr/>
              </p:nvCxnSpPr>
              <p:spPr>
                <a:xfrm flipH="1" flipV="1">
                  <a:off x="4076700" y="3543300"/>
                  <a:ext cx="1104900" cy="68719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9" idx="0"/>
                  <a:endCxn id="15" idx="3"/>
                </p:cNvCxnSpPr>
                <p:nvPr/>
              </p:nvCxnSpPr>
              <p:spPr>
                <a:xfrm flipV="1">
                  <a:off x="3486615" y="3526561"/>
                  <a:ext cx="492524" cy="81683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6" idx="6"/>
                  <a:endCxn id="15" idx="2"/>
                </p:cNvCxnSpPr>
                <p:nvPr/>
              </p:nvCxnSpPr>
              <p:spPr>
                <a:xfrm>
                  <a:off x="3162300" y="2952750"/>
                  <a:ext cx="800100" cy="5334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8" idx="6"/>
                  <a:endCxn id="15" idx="3"/>
                </p:cNvCxnSpPr>
                <p:nvPr/>
              </p:nvCxnSpPr>
              <p:spPr>
                <a:xfrm flipV="1">
                  <a:off x="2628900" y="3526561"/>
                  <a:ext cx="1350239" cy="32618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7" name="TextBox 16"/>
                  <p:cNvSpPr txBox="1"/>
                  <p:nvPr/>
                </p:nvSpPr>
                <p:spPr>
                  <a:xfrm>
                    <a:off x="3581400" y="3516868"/>
                    <a:ext cx="38985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a:solidFill>
                                <a:srgbClr val="C00000"/>
                              </a:solidFill>
                              <a:latin typeface="Cambria Math"/>
                            </a:rPr>
                            <m:t>𝑨</m:t>
                          </m:r>
                        </m:oMath>
                      </m:oMathPara>
                    </a14:m>
                    <a:endParaRPr lang="en-US" dirty="0">
                      <a:solidFill>
                        <a:srgbClr val="0070C0"/>
                      </a:solidFill>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3581400" y="3516868"/>
                    <a:ext cx="389850" cy="369332"/>
                  </a:xfrm>
                  <a:prstGeom prst="rect">
                    <a:avLst/>
                  </a:prstGeom>
                  <a:blipFill rotWithShape="1">
                    <a:blip r:embed="rId3"/>
                    <a:stretch>
                      <a:fillRect t="-8197" r="-20313" b="-24590"/>
                    </a:stretch>
                  </a:blipFill>
                </p:spPr>
                <p:txBody>
                  <a:bodyPr/>
                  <a:lstStyle/>
                  <a:p>
                    <a:r>
                      <a:rPr lang="en-US">
                        <a:noFill/>
                      </a:rPr>
                      <a:t> </a:t>
                    </a:r>
                  </a:p>
                </p:txBody>
              </p:sp>
            </mc:Fallback>
          </mc:AlternateContent>
        </p:grpSp>
        <p:sp>
          <p:nvSpPr>
            <p:cNvPr id="34" name="TextBox 33"/>
            <p:cNvSpPr txBox="1"/>
            <p:nvPr/>
          </p:nvSpPr>
          <p:spPr>
            <a:xfrm>
              <a:off x="7007218" y="4431268"/>
              <a:ext cx="460382" cy="369332"/>
            </a:xfrm>
            <a:prstGeom prst="rect">
              <a:avLst/>
            </a:prstGeom>
            <a:noFill/>
          </p:spPr>
          <p:txBody>
            <a:bodyPr wrap="none" rtlCol="0">
              <a:spAutoFit/>
            </a:bodyPr>
            <a:lstStyle/>
            <a:p>
              <a:r>
                <a:rPr lang="en-US" b="1" dirty="0"/>
                <a:t>NP</a:t>
              </a:r>
            </a:p>
          </p:txBody>
        </p:sp>
      </p:grpSp>
      <p:cxnSp>
        <p:nvCxnSpPr>
          <p:cNvPr id="29" name="Straight Arrow Connector 28"/>
          <p:cNvCxnSpPr>
            <a:endCxn id="27" idx="1"/>
          </p:cNvCxnSpPr>
          <p:nvPr/>
        </p:nvCxnSpPr>
        <p:spPr>
          <a:xfrm>
            <a:off x="4250461" y="4686300"/>
            <a:ext cx="452578" cy="52109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nvGrpSpPr>
          <p:cNvPr id="38" name="Group 37"/>
          <p:cNvGrpSpPr/>
          <p:nvPr/>
        </p:nvGrpSpPr>
        <p:grpSpPr>
          <a:xfrm>
            <a:off x="4648200" y="5181600"/>
            <a:ext cx="397866" cy="381000"/>
            <a:chOff x="4648200" y="5181600"/>
            <a:chExt cx="397866" cy="381000"/>
          </a:xfrm>
        </p:grpSpPr>
        <p:sp>
          <p:nvSpPr>
            <p:cNvPr id="36" name="Oval 35"/>
            <p:cNvSpPr/>
            <p:nvPr/>
          </p:nvSpPr>
          <p:spPr>
            <a:xfrm>
              <a:off x="4648200" y="5181600"/>
              <a:ext cx="114300" cy="114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7" name="TextBox 36"/>
                <p:cNvSpPr txBox="1"/>
                <p:nvPr/>
              </p:nvSpPr>
              <p:spPr>
                <a:xfrm>
                  <a:off x="4648200" y="5193268"/>
                  <a:ext cx="39786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a:solidFill>
                              <a:srgbClr val="C00000"/>
                            </a:solidFill>
                            <a:latin typeface="Cambria Math"/>
                          </a:rPr>
                          <m:t>𝑿</m:t>
                        </m:r>
                      </m:oMath>
                    </m:oMathPara>
                  </a14:m>
                  <a:endParaRPr lang="en-US" dirty="0">
                    <a:solidFill>
                      <a:srgbClr val="0070C0"/>
                    </a:solidFill>
                  </a:endParaRPr>
                </a:p>
              </p:txBody>
            </p:sp>
          </mc:Choice>
          <mc:Fallback xmlns="">
            <p:sp>
              <p:nvSpPr>
                <p:cNvPr id="37" name="TextBox 36"/>
                <p:cNvSpPr txBox="1">
                  <a:spLocks noRot="1" noChangeAspect="1" noMove="1" noResize="1" noEditPoints="1" noAdjustHandles="1" noChangeArrowheads="1" noChangeShapeType="1" noTextEdit="1"/>
                </p:cNvSpPr>
                <p:nvPr/>
              </p:nvSpPr>
              <p:spPr>
                <a:xfrm>
                  <a:off x="4648200" y="5193268"/>
                  <a:ext cx="397866" cy="369332"/>
                </a:xfrm>
                <a:prstGeom prst="rect">
                  <a:avLst/>
                </a:prstGeom>
                <a:blipFill rotWithShape="1">
                  <a:blip r:embed="rId4"/>
                  <a:stretch>
                    <a:fillRect t="-8197" r="-20000" b="-24590"/>
                  </a:stretch>
                </a:blipFill>
              </p:spPr>
              <p:txBody>
                <a:bodyPr/>
                <a:lstStyle/>
                <a:p>
                  <a:r>
                    <a:rPr lang="en-US">
                      <a:noFill/>
                    </a:rPr>
                    <a:t> </a:t>
                  </a:r>
                </a:p>
              </p:txBody>
            </p:sp>
          </mc:Fallback>
        </mc:AlternateContent>
      </p:grpSp>
      <p:sp>
        <p:nvSpPr>
          <p:cNvPr id="39" name="Rectangle 38"/>
          <p:cNvSpPr/>
          <p:nvPr/>
        </p:nvSpPr>
        <p:spPr>
          <a:xfrm>
            <a:off x="2819400" y="2362200"/>
            <a:ext cx="464820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2590800" y="1676400"/>
            <a:ext cx="464820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078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3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8" fill="hold" grpId="0" nodeType="clickEffect">
                                  <p:stCondLst>
                                    <p:cond delay="0"/>
                                  </p:stCondLst>
                                  <p:childTnLst>
                                    <p:animEffect transition="out" filter="wipe(left)">
                                      <p:cBhvr>
                                        <p:cTn id="21" dur="1500"/>
                                        <p:tgtEl>
                                          <p:spTgt spid="39"/>
                                        </p:tgtEl>
                                      </p:cBhvr>
                                    </p:animEffect>
                                    <p:set>
                                      <p:cBhvr>
                                        <p:cTn id="22" dur="1" fill="hold">
                                          <p:stCondLst>
                                            <p:cond delay="1499"/>
                                          </p:stCondLst>
                                        </p:cTn>
                                        <p:tgtEl>
                                          <p:spTgt spid="3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500"/>
                                        <p:tgtEl>
                                          <p:spTgt spid="3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500"/>
                                        <p:tgtEl>
                                          <p:spTgt spid="3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fade">
                                      <p:cBhvr>
                                        <p:cTn id="42" dur="500"/>
                                        <p:tgtEl>
                                          <p:spTgt spid="38"/>
                                        </p:tgtEl>
                                      </p:cBhvr>
                                    </p:animEffect>
                                  </p:childTnLst>
                                </p:cTn>
                              </p:par>
                            </p:childTnLst>
                          </p:cTn>
                        </p:par>
                      </p:childTnLst>
                    </p:cTn>
                  </p:par>
                  <p:par>
                    <p:cTn id="43" fill="hold">
                      <p:stCondLst>
                        <p:cond delay="indefinite"/>
                      </p:stCondLst>
                      <p:childTnLst>
                        <p:par>
                          <p:cTn id="44" fill="hold">
                            <p:stCondLst>
                              <p:cond delay="0"/>
                            </p:stCondLst>
                            <p:childTnLst>
                              <p:par>
                                <p:cTn id="45" presetID="26" presetClass="entr" presetSubtype="0" fill="hold" nodeType="click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wipe(down)">
                                      <p:cBhvr>
                                        <p:cTn id="47" dur="580">
                                          <p:stCondLst>
                                            <p:cond delay="0"/>
                                          </p:stCondLst>
                                        </p:cTn>
                                        <p:tgtEl>
                                          <p:spTgt spid="29"/>
                                        </p:tgtEl>
                                      </p:cBhvr>
                                    </p:animEffect>
                                    <p:anim calcmode="lin" valueType="num">
                                      <p:cBhvr>
                                        <p:cTn id="48" dur="1822" tmFilter="0,0; 0.14,0.36; 0.43,0.73; 0.71,0.91; 1.0,1.0">
                                          <p:stCondLst>
                                            <p:cond delay="0"/>
                                          </p:stCondLst>
                                        </p:cTn>
                                        <p:tgtEl>
                                          <p:spTgt spid="29"/>
                                        </p:tgtEl>
                                        <p:attrNameLst>
                                          <p:attrName>ppt_x</p:attrName>
                                        </p:attrNameLst>
                                      </p:cBhvr>
                                      <p:tavLst>
                                        <p:tav tm="0">
                                          <p:val>
                                            <p:strVal val="#ppt_x-0.25"/>
                                          </p:val>
                                        </p:tav>
                                        <p:tav tm="100000">
                                          <p:val>
                                            <p:strVal val="#ppt_x"/>
                                          </p:val>
                                        </p:tav>
                                      </p:tavLst>
                                    </p:anim>
                                    <p:anim calcmode="lin" valueType="num">
                                      <p:cBhvr>
                                        <p:cTn id="49" dur="664" tmFilter="0.0,0.0; 0.25,0.07; 0.50,0.2; 0.75,0.467; 1.0,1.0">
                                          <p:stCondLst>
                                            <p:cond delay="0"/>
                                          </p:stCondLst>
                                        </p:cTn>
                                        <p:tgtEl>
                                          <p:spTgt spid="29"/>
                                        </p:tgtEl>
                                        <p:attrNameLst>
                                          <p:attrName>ppt_y</p:attrName>
                                        </p:attrNameLst>
                                      </p:cBhvr>
                                      <p:tavLst>
                                        <p:tav tm="0" fmla="#ppt_y-sin(pi*$)/3">
                                          <p:val>
                                            <p:fltVal val="0.5"/>
                                          </p:val>
                                        </p:tav>
                                        <p:tav tm="100000">
                                          <p:val>
                                            <p:fltVal val="1"/>
                                          </p:val>
                                        </p:tav>
                                      </p:tavLst>
                                    </p:anim>
                                    <p:anim calcmode="lin" valueType="num">
                                      <p:cBhvr>
                                        <p:cTn id="50" dur="664" tmFilter="0, 0; 0.125,0.2665; 0.25,0.4; 0.375,0.465; 0.5,0.5;  0.625,0.535; 0.75,0.6; 0.875,0.7335; 1,1">
                                          <p:stCondLst>
                                            <p:cond delay="664"/>
                                          </p:stCondLst>
                                        </p:cTn>
                                        <p:tgtEl>
                                          <p:spTgt spid="29"/>
                                        </p:tgtEl>
                                        <p:attrNameLst>
                                          <p:attrName>ppt_y</p:attrName>
                                        </p:attrNameLst>
                                      </p:cBhvr>
                                      <p:tavLst>
                                        <p:tav tm="0" fmla="#ppt_y-sin(pi*$)/9">
                                          <p:val>
                                            <p:fltVal val="0"/>
                                          </p:val>
                                        </p:tav>
                                        <p:tav tm="100000">
                                          <p:val>
                                            <p:fltVal val="1"/>
                                          </p:val>
                                        </p:tav>
                                      </p:tavLst>
                                    </p:anim>
                                    <p:anim calcmode="lin" valueType="num">
                                      <p:cBhvr>
                                        <p:cTn id="51" dur="332" tmFilter="0, 0; 0.125,0.2665; 0.25,0.4; 0.375,0.465; 0.5,0.5;  0.625,0.535; 0.75,0.6; 0.875,0.7335; 1,1">
                                          <p:stCondLst>
                                            <p:cond delay="1324"/>
                                          </p:stCondLst>
                                        </p:cTn>
                                        <p:tgtEl>
                                          <p:spTgt spid="29"/>
                                        </p:tgtEl>
                                        <p:attrNameLst>
                                          <p:attrName>ppt_y</p:attrName>
                                        </p:attrNameLst>
                                      </p:cBhvr>
                                      <p:tavLst>
                                        <p:tav tm="0" fmla="#ppt_y-sin(pi*$)/27">
                                          <p:val>
                                            <p:fltVal val="0"/>
                                          </p:val>
                                        </p:tav>
                                        <p:tav tm="100000">
                                          <p:val>
                                            <p:fltVal val="1"/>
                                          </p:val>
                                        </p:tav>
                                      </p:tavLst>
                                    </p:anim>
                                    <p:anim calcmode="lin" valueType="num">
                                      <p:cBhvr>
                                        <p:cTn id="52" dur="164" tmFilter="0, 0; 0.125,0.2665; 0.25,0.4; 0.375,0.465; 0.5,0.5;  0.625,0.535; 0.75,0.6; 0.875,0.7335; 1,1">
                                          <p:stCondLst>
                                            <p:cond delay="1656"/>
                                          </p:stCondLst>
                                        </p:cTn>
                                        <p:tgtEl>
                                          <p:spTgt spid="29"/>
                                        </p:tgtEl>
                                        <p:attrNameLst>
                                          <p:attrName>ppt_y</p:attrName>
                                        </p:attrNameLst>
                                      </p:cBhvr>
                                      <p:tavLst>
                                        <p:tav tm="0" fmla="#ppt_y-sin(pi*$)/81">
                                          <p:val>
                                            <p:fltVal val="0"/>
                                          </p:val>
                                        </p:tav>
                                        <p:tav tm="100000">
                                          <p:val>
                                            <p:fltVal val="1"/>
                                          </p:val>
                                        </p:tav>
                                      </p:tavLst>
                                    </p:anim>
                                    <p:animScale>
                                      <p:cBhvr>
                                        <p:cTn id="53" dur="26">
                                          <p:stCondLst>
                                            <p:cond delay="650"/>
                                          </p:stCondLst>
                                        </p:cTn>
                                        <p:tgtEl>
                                          <p:spTgt spid="29"/>
                                        </p:tgtEl>
                                      </p:cBhvr>
                                      <p:to x="100000" y="60000"/>
                                    </p:animScale>
                                    <p:animScale>
                                      <p:cBhvr>
                                        <p:cTn id="54" dur="166" decel="50000">
                                          <p:stCondLst>
                                            <p:cond delay="676"/>
                                          </p:stCondLst>
                                        </p:cTn>
                                        <p:tgtEl>
                                          <p:spTgt spid="29"/>
                                        </p:tgtEl>
                                      </p:cBhvr>
                                      <p:to x="100000" y="100000"/>
                                    </p:animScale>
                                    <p:animScale>
                                      <p:cBhvr>
                                        <p:cTn id="55" dur="26">
                                          <p:stCondLst>
                                            <p:cond delay="1312"/>
                                          </p:stCondLst>
                                        </p:cTn>
                                        <p:tgtEl>
                                          <p:spTgt spid="29"/>
                                        </p:tgtEl>
                                      </p:cBhvr>
                                      <p:to x="100000" y="80000"/>
                                    </p:animScale>
                                    <p:animScale>
                                      <p:cBhvr>
                                        <p:cTn id="56" dur="166" decel="50000">
                                          <p:stCondLst>
                                            <p:cond delay="1338"/>
                                          </p:stCondLst>
                                        </p:cTn>
                                        <p:tgtEl>
                                          <p:spTgt spid="29"/>
                                        </p:tgtEl>
                                      </p:cBhvr>
                                      <p:to x="100000" y="100000"/>
                                    </p:animScale>
                                    <p:animScale>
                                      <p:cBhvr>
                                        <p:cTn id="57" dur="26">
                                          <p:stCondLst>
                                            <p:cond delay="1642"/>
                                          </p:stCondLst>
                                        </p:cTn>
                                        <p:tgtEl>
                                          <p:spTgt spid="29"/>
                                        </p:tgtEl>
                                      </p:cBhvr>
                                      <p:to x="100000" y="90000"/>
                                    </p:animScale>
                                    <p:animScale>
                                      <p:cBhvr>
                                        <p:cTn id="58" dur="166" decel="50000">
                                          <p:stCondLst>
                                            <p:cond delay="1668"/>
                                          </p:stCondLst>
                                        </p:cTn>
                                        <p:tgtEl>
                                          <p:spTgt spid="29"/>
                                        </p:tgtEl>
                                      </p:cBhvr>
                                      <p:to x="100000" y="100000"/>
                                    </p:animScale>
                                    <p:animScale>
                                      <p:cBhvr>
                                        <p:cTn id="59" dur="26">
                                          <p:stCondLst>
                                            <p:cond delay="1808"/>
                                          </p:stCondLst>
                                        </p:cTn>
                                        <p:tgtEl>
                                          <p:spTgt spid="29"/>
                                        </p:tgtEl>
                                      </p:cBhvr>
                                      <p:to x="100000" y="95000"/>
                                    </p:animScale>
                                    <p:animScale>
                                      <p:cBhvr>
                                        <p:cTn id="60" dur="166" decel="50000">
                                          <p:stCondLst>
                                            <p:cond delay="1834"/>
                                          </p:stCondLst>
                                        </p:cTn>
                                        <p:tgtEl>
                                          <p:spTgt spid="2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1828800"/>
            <a:ext cx="7772400" cy="1362075"/>
          </a:xfrm>
        </p:spPr>
        <p:txBody>
          <a:bodyPr/>
          <a:lstStyle/>
          <a:p>
            <a:pPr algn="ctr"/>
            <a:r>
              <a:rPr lang="en-US" sz="3200" dirty="0">
                <a:solidFill>
                  <a:srgbClr val="7030A0"/>
                </a:solidFill>
              </a:rPr>
              <a:t>Example </a:t>
            </a:r>
            <a:endParaRPr lang="en-US" sz="3200" dirty="0">
              <a:solidFill>
                <a:srgbClr val="C00000"/>
              </a:solidFill>
            </a:endParaRPr>
          </a:p>
        </p:txBody>
      </p:sp>
      <p:sp>
        <p:nvSpPr>
          <p:cNvPr id="6" name="Text Placeholder 5"/>
          <p:cNvSpPr>
            <a:spLocks noGrp="1"/>
          </p:cNvSpPr>
          <p:nvPr>
            <p:ph type="body" idx="1"/>
          </p:nvPr>
        </p:nvSpPr>
        <p:spPr/>
        <p:txBody>
          <a:bodyPr/>
          <a:lstStyle/>
          <a:p>
            <a:pPr algn="ctr"/>
            <a:r>
              <a:rPr lang="en-US" sz="2800" b="1" dirty="0">
                <a:solidFill>
                  <a:schemeClr val="tx1"/>
                </a:solidFill>
              </a:rPr>
              <a:t>Showing</a:t>
            </a:r>
            <a:r>
              <a:rPr lang="en-US" sz="2800" b="1" dirty="0">
                <a:solidFill>
                  <a:srgbClr val="C00000"/>
                </a:solidFill>
              </a:rPr>
              <a:t> Dominating Set </a:t>
            </a:r>
            <a:r>
              <a:rPr lang="en-US" sz="2800" b="1" dirty="0">
                <a:solidFill>
                  <a:schemeClr val="tx1"/>
                </a:solidFill>
              </a:rPr>
              <a:t>to be </a:t>
            </a:r>
            <a:r>
              <a:rPr lang="en-US" sz="2800" b="1" dirty="0">
                <a:solidFill>
                  <a:srgbClr val="006C31"/>
                </a:solidFill>
              </a:rPr>
              <a:t>NP</a:t>
            </a:r>
            <a:r>
              <a:rPr lang="en-US" sz="2800" b="1" dirty="0">
                <a:solidFill>
                  <a:schemeClr val="tx1"/>
                </a:solidFill>
              </a:rPr>
              <a:t>-complete</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25</a:t>
            </a:fld>
            <a:endParaRPr lang="en-US"/>
          </a:p>
        </p:txBody>
      </p:sp>
    </p:spTree>
    <p:extLst>
      <p:ext uri="{BB962C8B-B14F-4D97-AF65-F5344CB8AC3E}">
        <p14:creationId xmlns:p14="http://schemas.microsoft.com/office/powerpoint/2010/main" val="2307388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b="1" dirty="0">
                <a:solidFill>
                  <a:srgbClr val="C00000"/>
                </a:solidFill>
              </a:rPr>
              <a:t>Dominating  Set</a:t>
            </a:r>
            <a:br>
              <a:rPr lang="en-US" sz="3200" b="1" dirty="0">
                <a:solidFill>
                  <a:srgbClr val="C00000"/>
                </a:solidFill>
              </a:rPr>
            </a:br>
            <a:br>
              <a:rPr lang="en-US" sz="3200" b="1" dirty="0">
                <a:solidFill>
                  <a:srgbClr val="C00000"/>
                </a:solidFill>
              </a:rPr>
            </a:br>
            <a:endParaRPr lang="en-US" sz="3200" dirty="0"/>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457200" y="762000"/>
                <a:ext cx="8229600" cy="5791200"/>
              </a:xfrm>
            </p:spPr>
            <p:txBody>
              <a:bodyPr/>
              <a:lstStyle/>
              <a:p>
                <a:pPr marL="0" indent="0">
                  <a:buNone/>
                </a:pPr>
                <a:r>
                  <a:rPr lang="en-US" sz="2000" b="1" dirty="0">
                    <a:solidFill>
                      <a:srgbClr val="C00000"/>
                    </a:solidFill>
                  </a:rPr>
                  <a:t>Definition</a:t>
                </a:r>
                <a:r>
                  <a:rPr lang="en-US" sz="2000" dirty="0"/>
                  <a:t>: Given an undirected graph </a:t>
                </a:r>
                <a14:m>
                  <m:oMath xmlns:m="http://schemas.openxmlformats.org/officeDocument/2006/math">
                    <m:r>
                      <a:rPr lang="en-US" sz="2000" b="1" i="1" dirty="0">
                        <a:solidFill>
                          <a:srgbClr val="0070C0"/>
                        </a:solidFill>
                        <a:latin typeface="Cambria Math"/>
                      </a:rPr>
                      <m:t>𝑮</m:t>
                    </m:r>
                    <m:r>
                      <a:rPr lang="en-US" sz="2000" b="1" i="1" dirty="0">
                        <a:solidFill>
                          <a:srgbClr val="0070C0"/>
                        </a:solidFill>
                        <a:latin typeface="Cambria Math"/>
                      </a:rPr>
                      <m:t>=(</m:t>
                    </m:r>
                    <m:r>
                      <a:rPr lang="en-US" sz="2000" b="1" i="1" dirty="0">
                        <a:solidFill>
                          <a:srgbClr val="0070C0"/>
                        </a:solidFill>
                        <a:latin typeface="Cambria Math"/>
                      </a:rPr>
                      <m:t>𝑽</m:t>
                    </m:r>
                    <m:r>
                      <a:rPr lang="en-US" sz="2000" b="1" i="1" dirty="0">
                        <a:solidFill>
                          <a:srgbClr val="0070C0"/>
                        </a:solidFill>
                        <a:latin typeface="Cambria Math"/>
                      </a:rPr>
                      <m:t>,</m:t>
                    </m:r>
                    <m:r>
                      <a:rPr lang="en-US" sz="2000" b="1" i="1" dirty="0">
                        <a:solidFill>
                          <a:srgbClr val="0070C0"/>
                        </a:solidFill>
                        <a:latin typeface="Cambria Math"/>
                      </a:rPr>
                      <m:t>𝑬</m:t>
                    </m:r>
                    <m:r>
                      <a:rPr lang="en-US" sz="2000" b="1" i="1" dirty="0">
                        <a:solidFill>
                          <a:srgbClr val="0070C0"/>
                        </a:solidFill>
                        <a:latin typeface="Cambria Math"/>
                      </a:rPr>
                      <m:t>)</m:t>
                    </m:r>
                  </m:oMath>
                </a14:m>
                <a:r>
                  <a:rPr lang="en-US" sz="2000" dirty="0"/>
                  <a:t>, </a:t>
                </a:r>
              </a:p>
              <a:p>
                <a:pPr marL="0" indent="0" algn="ctr">
                  <a:buNone/>
                </a:pPr>
                <a14:m>
                  <m:oMath xmlns:m="http://schemas.openxmlformats.org/officeDocument/2006/math">
                    <m:r>
                      <a:rPr lang="en-US" sz="2000" b="1" i="1" dirty="0" smtClean="0">
                        <a:solidFill>
                          <a:srgbClr val="0070C0"/>
                        </a:solidFill>
                        <a:latin typeface="Cambria Math"/>
                      </a:rPr>
                      <m:t>𝑵</m:t>
                    </m:r>
                    <m:r>
                      <a:rPr lang="en-US" sz="2000" b="1" i="1" dirty="0" smtClean="0">
                        <a:solidFill>
                          <a:srgbClr val="0070C0"/>
                        </a:solidFill>
                        <a:latin typeface="Cambria Math"/>
                      </a:rPr>
                      <m:t>(</m:t>
                    </m:r>
                    <m:r>
                      <a:rPr lang="en-US" sz="2000" b="1" i="1" dirty="0">
                        <a:solidFill>
                          <a:srgbClr val="0070C0"/>
                        </a:solidFill>
                        <a:latin typeface="Cambria Math"/>
                      </a:rPr>
                      <m:t>𝒖</m:t>
                    </m:r>
                    <m:r>
                      <a:rPr lang="en-US" sz="2000" b="1" i="1" dirty="0" smtClean="0">
                        <a:solidFill>
                          <a:srgbClr val="0070C0"/>
                        </a:solidFill>
                        <a:latin typeface="Cambria Math"/>
                      </a:rPr>
                      <m:t>)</m:t>
                    </m:r>
                  </m:oMath>
                </a14:m>
                <a:r>
                  <a:rPr lang="en-US" sz="2000" dirty="0"/>
                  <a:t>= {</a:t>
                </a:r>
                <a14:m>
                  <m:oMath xmlns:m="http://schemas.openxmlformats.org/officeDocument/2006/math">
                    <m:r>
                      <a:rPr lang="en-US" sz="2000" b="1" i="1" dirty="0" smtClean="0">
                        <a:solidFill>
                          <a:srgbClr val="0070C0"/>
                        </a:solidFill>
                        <a:latin typeface="Cambria Math"/>
                      </a:rPr>
                      <m:t>𝒗</m:t>
                    </m:r>
                    <m:r>
                      <a:rPr lang="en-US" sz="2000" b="1" i="1" dirty="0">
                        <a:solidFill>
                          <a:srgbClr val="0070C0"/>
                        </a:solidFill>
                        <a:latin typeface="Cambria Math"/>
                      </a:rPr>
                      <m:t> </m:t>
                    </m:r>
                  </m:oMath>
                </a14:m>
                <a:r>
                  <a:rPr lang="en-US" sz="2000" dirty="0"/>
                  <a:t>| </a:t>
                </a:r>
                <a14:m>
                  <m:oMath xmlns:m="http://schemas.openxmlformats.org/officeDocument/2006/math">
                    <m:r>
                      <a:rPr lang="en-US" sz="2000" b="1" i="1" dirty="0">
                        <a:solidFill>
                          <a:srgbClr val="0070C0"/>
                        </a:solidFill>
                        <a:latin typeface="Cambria Math"/>
                      </a:rPr>
                      <m:t>𝒗</m:t>
                    </m:r>
                    <m:r>
                      <a:rPr lang="en-US" sz="2000" b="1" i="1" dirty="0" smtClean="0">
                        <a:solidFill>
                          <a:srgbClr val="0070C0"/>
                        </a:solidFill>
                        <a:latin typeface="Cambria Math"/>
                      </a:rPr>
                      <m:t>=</m:t>
                    </m:r>
                    <m:r>
                      <a:rPr lang="en-US" sz="2000" b="1" i="1" dirty="0" smtClean="0">
                        <a:solidFill>
                          <a:srgbClr val="0070C0"/>
                        </a:solidFill>
                        <a:latin typeface="Cambria Math"/>
                      </a:rPr>
                      <m:t>𝒖</m:t>
                    </m:r>
                  </m:oMath>
                </a14:m>
                <a:r>
                  <a:rPr lang="en-US" sz="2000" dirty="0"/>
                  <a:t> or (</a:t>
                </a:r>
                <a14:m>
                  <m:oMath xmlns:m="http://schemas.openxmlformats.org/officeDocument/2006/math">
                    <m:r>
                      <a:rPr lang="en-US" sz="2000" b="1" i="1" dirty="0" smtClean="0">
                        <a:solidFill>
                          <a:srgbClr val="0070C0"/>
                        </a:solidFill>
                        <a:latin typeface="Cambria Math"/>
                      </a:rPr>
                      <m:t>𝒖</m:t>
                    </m:r>
                    <m:r>
                      <a:rPr lang="en-US" sz="2000" b="1" i="1" dirty="0" smtClean="0">
                        <a:solidFill>
                          <a:srgbClr val="0070C0"/>
                        </a:solidFill>
                        <a:latin typeface="Cambria Math"/>
                      </a:rPr>
                      <m:t>,</m:t>
                    </m:r>
                    <m:r>
                      <a:rPr lang="en-US" sz="2000" b="1" i="1" dirty="0" smtClean="0">
                        <a:solidFill>
                          <a:srgbClr val="0070C0"/>
                        </a:solidFill>
                        <a:latin typeface="Cambria Math"/>
                      </a:rPr>
                      <m:t>𝒗</m:t>
                    </m:r>
                  </m:oMath>
                </a14:m>
                <a:r>
                  <a:rPr lang="en-US" sz="2000" dirty="0"/>
                  <a:t>)</a:t>
                </a:r>
                <a:r>
                  <a:rPr lang="en-US" sz="2000" b="1" dirty="0">
                    <a:solidFill>
                      <a:srgbClr val="0070C0"/>
                    </a:solidFill>
                  </a:rPr>
                  <a:t> </a:t>
                </a:r>
                <a14:m>
                  <m:oMath xmlns:m="http://schemas.openxmlformats.org/officeDocument/2006/math">
                    <m:r>
                      <a:rPr lang="en-US" sz="2000" b="1" i="1" dirty="0" smtClean="0">
                        <a:solidFill>
                          <a:schemeClr val="tx1"/>
                        </a:solidFill>
                        <a:latin typeface="Cambria Math"/>
                      </a:rPr>
                      <m:t>∈</m:t>
                    </m:r>
                    <m:r>
                      <a:rPr lang="en-US" sz="2000" b="1" i="1" dirty="0" smtClean="0">
                        <a:solidFill>
                          <a:srgbClr val="0070C0"/>
                        </a:solidFill>
                        <a:latin typeface="Cambria Math"/>
                      </a:rPr>
                      <m:t>𝑬</m:t>
                    </m:r>
                    <m:r>
                      <a:rPr lang="en-US" sz="2000" b="1" i="1" dirty="0">
                        <a:solidFill>
                          <a:srgbClr val="0070C0"/>
                        </a:solidFill>
                        <a:latin typeface="Cambria Math"/>
                      </a:rPr>
                      <m:t> </m:t>
                    </m:r>
                  </m:oMath>
                </a14:m>
                <a:r>
                  <a:rPr lang="en-US" sz="2000" dirty="0"/>
                  <a:t>} </a:t>
                </a:r>
              </a:p>
              <a:p>
                <a:pPr marL="0" indent="0">
                  <a:buNone/>
                </a:pPr>
                <a:r>
                  <a:rPr lang="en-US" sz="2000" dirty="0"/>
                  <a:t>In other  words, </a:t>
                </a:r>
                <a14:m>
                  <m:oMath xmlns:m="http://schemas.openxmlformats.org/officeDocument/2006/math">
                    <m:r>
                      <a:rPr lang="en-US" sz="2000" b="1" i="1" dirty="0">
                        <a:solidFill>
                          <a:srgbClr val="0070C0"/>
                        </a:solidFill>
                        <a:latin typeface="Cambria Math"/>
                      </a:rPr>
                      <m:t>𝑵</m:t>
                    </m:r>
                    <m:r>
                      <a:rPr lang="en-US" sz="2000" b="1" i="1" dirty="0">
                        <a:solidFill>
                          <a:srgbClr val="0070C0"/>
                        </a:solidFill>
                        <a:latin typeface="Cambria Math"/>
                      </a:rPr>
                      <m:t>(</m:t>
                    </m:r>
                    <m:r>
                      <a:rPr lang="en-US" sz="2000" b="1" i="1" dirty="0">
                        <a:solidFill>
                          <a:srgbClr val="0070C0"/>
                        </a:solidFill>
                        <a:latin typeface="Cambria Math"/>
                      </a:rPr>
                      <m:t>𝒖</m:t>
                    </m:r>
                    <m:r>
                      <a:rPr lang="en-US" sz="2000" b="1" i="1" dirty="0">
                        <a:solidFill>
                          <a:srgbClr val="0070C0"/>
                        </a:solidFill>
                        <a:latin typeface="Cambria Math"/>
                      </a:rPr>
                      <m:t>)</m:t>
                    </m:r>
                  </m:oMath>
                </a14:m>
                <a:r>
                  <a:rPr lang="en-US" sz="2000" dirty="0"/>
                  <a:t> is the set consisting of </a:t>
                </a:r>
                <a14:m>
                  <m:oMath xmlns:m="http://schemas.openxmlformats.org/officeDocument/2006/math">
                    <m:r>
                      <a:rPr lang="en-US" sz="2000" b="1" i="1" dirty="0">
                        <a:solidFill>
                          <a:srgbClr val="0070C0"/>
                        </a:solidFill>
                        <a:latin typeface="Cambria Math"/>
                      </a:rPr>
                      <m:t>𝒖</m:t>
                    </m:r>
                    <m:r>
                      <a:rPr lang="en-US" sz="2000" b="1" i="1" dirty="0">
                        <a:solidFill>
                          <a:srgbClr val="0070C0"/>
                        </a:solidFill>
                        <a:latin typeface="Cambria Math"/>
                      </a:rPr>
                      <m:t> </m:t>
                    </m:r>
                  </m:oMath>
                </a14:m>
                <a:r>
                  <a:rPr lang="en-US" sz="2000" dirty="0"/>
                  <a:t>and all neighbors of </a:t>
                </a:r>
                <a14:m>
                  <m:oMath xmlns:m="http://schemas.openxmlformats.org/officeDocument/2006/math">
                    <m:r>
                      <a:rPr lang="en-US" sz="2000" b="1" i="1" dirty="0">
                        <a:solidFill>
                          <a:srgbClr val="0070C0"/>
                        </a:solidFill>
                        <a:latin typeface="Cambria Math"/>
                      </a:rPr>
                      <m:t>𝒖</m:t>
                    </m:r>
                    <m:r>
                      <a:rPr lang="en-US" sz="2000" b="1" i="1" dirty="0">
                        <a:solidFill>
                          <a:srgbClr val="0070C0"/>
                        </a:solidFill>
                        <a:latin typeface="Cambria Math"/>
                      </a:rPr>
                      <m:t> </m:t>
                    </m:r>
                  </m:oMath>
                </a14:m>
                <a:r>
                  <a:rPr lang="en-US" sz="2000" dirty="0"/>
                  <a:t>in </a:t>
                </a:r>
                <a14:m>
                  <m:oMath xmlns:m="http://schemas.openxmlformats.org/officeDocument/2006/math">
                    <m:r>
                      <a:rPr lang="en-US" sz="2000" b="1" i="1" dirty="0">
                        <a:solidFill>
                          <a:srgbClr val="0070C0"/>
                        </a:solidFill>
                        <a:latin typeface="Cambria Math"/>
                      </a:rPr>
                      <m:t>𝑮</m:t>
                    </m:r>
                  </m:oMath>
                </a14:m>
                <a:r>
                  <a:rPr lang="en-US" sz="2000" dirty="0"/>
                  <a:t>.</a:t>
                </a:r>
              </a:p>
              <a:p>
                <a:pPr marL="0" indent="0">
                  <a:buNone/>
                </a:pPr>
                <a:r>
                  <a:rPr lang="en-US" sz="2000" dirty="0"/>
                  <a:t>a subset </a:t>
                </a:r>
                <a14:m>
                  <m:oMath xmlns:m="http://schemas.openxmlformats.org/officeDocument/2006/math">
                    <m:r>
                      <a:rPr lang="en-US" sz="2000" b="1" i="1" dirty="0" smtClean="0">
                        <a:solidFill>
                          <a:srgbClr val="0070C0"/>
                        </a:solidFill>
                        <a:latin typeface="Cambria Math"/>
                      </a:rPr>
                      <m:t>𝑿</m:t>
                    </m:r>
                    <m:r>
                      <a:rPr lang="en-US" sz="2000" b="1" i="1" dirty="0" smtClean="0">
                        <a:solidFill>
                          <a:srgbClr val="0070C0"/>
                        </a:solidFill>
                        <a:latin typeface="Cambria Math"/>
                      </a:rPr>
                      <m:t>⊆</m:t>
                    </m:r>
                    <m:r>
                      <a:rPr lang="en-US" sz="2000" b="1" i="1" dirty="0" smtClean="0">
                        <a:solidFill>
                          <a:srgbClr val="0070C0"/>
                        </a:solidFill>
                        <a:latin typeface="Cambria Math"/>
                      </a:rPr>
                      <m:t>𝑽</m:t>
                    </m:r>
                  </m:oMath>
                </a14:m>
                <a:r>
                  <a:rPr lang="en-US" sz="2000" dirty="0"/>
                  <a:t> is said to be an dominating  set if</a:t>
                </a:r>
              </a:p>
              <a:p>
                <a:pPr marL="0" indent="0">
                  <a:buNone/>
                </a:pPr>
                <a:r>
                  <a:rPr lang="en-US" sz="2000" dirty="0"/>
                  <a:t>For each </a:t>
                </a:r>
                <a14:m>
                  <m:oMath xmlns:m="http://schemas.openxmlformats.org/officeDocument/2006/math">
                    <m:r>
                      <a:rPr lang="en-US" sz="2000" b="1" i="1" dirty="0">
                        <a:solidFill>
                          <a:srgbClr val="0070C0"/>
                        </a:solidFill>
                        <a:latin typeface="Cambria Math"/>
                      </a:rPr>
                      <m:t>𝒖</m:t>
                    </m:r>
                    <m:r>
                      <a:rPr lang="en-US" sz="2000" b="1" i="1" dirty="0">
                        <a:latin typeface="Cambria Math"/>
                      </a:rPr>
                      <m:t>∈</m:t>
                    </m:r>
                    <m:r>
                      <a:rPr lang="en-US" sz="2000" b="1" i="1" dirty="0" smtClean="0">
                        <a:solidFill>
                          <a:srgbClr val="0070C0"/>
                        </a:solidFill>
                        <a:latin typeface="Cambria Math"/>
                      </a:rPr>
                      <m:t>𝑽</m:t>
                    </m:r>
                  </m:oMath>
                </a14:m>
                <a:r>
                  <a:rPr lang="en-US" sz="2000" dirty="0"/>
                  <a:t>,      </a:t>
                </a:r>
                <a14:m>
                  <m:oMath xmlns:m="http://schemas.openxmlformats.org/officeDocument/2006/math">
                    <m:r>
                      <a:rPr lang="en-US" sz="2000" b="1" i="1" dirty="0">
                        <a:solidFill>
                          <a:srgbClr val="0070C0"/>
                        </a:solidFill>
                        <a:latin typeface="Cambria Math"/>
                      </a:rPr>
                      <m:t>𝑵</m:t>
                    </m:r>
                    <m:d>
                      <m:dPr>
                        <m:ctrlPr>
                          <a:rPr lang="en-US" sz="2000" b="1" i="1" dirty="0">
                            <a:solidFill>
                              <a:srgbClr val="0070C0"/>
                            </a:solidFill>
                            <a:latin typeface="Cambria Math" panose="02040503050406030204" pitchFamily="18" charset="0"/>
                          </a:rPr>
                        </m:ctrlPr>
                      </m:dPr>
                      <m:e>
                        <m:r>
                          <a:rPr lang="en-US" sz="2000" b="1" i="1" dirty="0">
                            <a:solidFill>
                              <a:srgbClr val="0070C0"/>
                            </a:solidFill>
                            <a:latin typeface="Cambria Math"/>
                          </a:rPr>
                          <m:t>𝒖</m:t>
                        </m:r>
                      </m:e>
                    </m:d>
                    <m:r>
                      <a:rPr lang="en-US" sz="2000" b="1" i="1" dirty="0" smtClean="0">
                        <a:solidFill>
                          <a:srgbClr val="0070C0"/>
                        </a:solidFill>
                        <a:latin typeface="Cambria Math"/>
                      </a:rPr>
                      <m:t>∩</m:t>
                    </m:r>
                    <m:r>
                      <a:rPr lang="en-US" sz="2000" b="1" i="1" dirty="0" smtClean="0">
                        <a:solidFill>
                          <a:srgbClr val="0070C0"/>
                        </a:solidFill>
                        <a:latin typeface="Cambria Math"/>
                      </a:rPr>
                      <m:t>𝑿</m:t>
                    </m:r>
                    <m:r>
                      <a:rPr lang="en-US" sz="2000" b="1" i="1" dirty="0" smtClean="0">
                        <a:solidFill>
                          <a:srgbClr val="0070C0"/>
                        </a:solidFill>
                        <a:latin typeface="Cambria Math"/>
                        <a:ea typeface="Cambria Math"/>
                      </a:rPr>
                      <m:t>≠∅</m:t>
                    </m:r>
                  </m:oMath>
                </a14:m>
                <a:r>
                  <a:rPr lang="en-US" sz="2000" dirty="0"/>
                  <a:t> 	</a:t>
                </a:r>
                <a:r>
                  <a:rPr lang="en-US" sz="2000" b="1" dirty="0">
                    <a:solidFill>
                      <a:srgbClr val="0070C0"/>
                    </a:solidFill>
                  </a:rPr>
                  <a:t> </a:t>
                </a:r>
                <a:endParaRPr lang="en-US" sz="2000" dirty="0"/>
              </a:p>
              <a:p>
                <a:pPr marL="0" indent="0">
                  <a:buNone/>
                </a:pPr>
                <a:r>
                  <a:rPr lang="en-US" sz="2000" dirty="0"/>
                  <a:t> </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b="1" dirty="0">
                  <a:solidFill>
                    <a:srgbClr val="C00000"/>
                  </a:solidFill>
                </a:endParaRPr>
              </a:p>
              <a:p>
                <a:pPr marL="0" indent="0">
                  <a:buNone/>
                </a:pPr>
                <a:endParaRPr lang="en-US" sz="2000" b="1" dirty="0">
                  <a:solidFill>
                    <a:srgbClr val="C00000"/>
                  </a:solidFill>
                </a:endParaRPr>
              </a:p>
              <a:p>
                <a:pPr marL="0" indent="0">
                  <a:buNone/>
                </a:pPr>
                <a:r>
                  <a:rPr lang="en-US" sz="2000" b="1" dirty="0">
                    <a:solidFill>
                      <a:srgbClr val="C00000"/>
                    </a:solidFill>
                  </a:rPr>
                  <a:t>Optimization </a:t>
                </a:r>
                <a:r>
                  <a:rPr lang="en-US" sz="2000" b="1" dirty="0"/>
                  <a:t>version</a:t>
                </a:r>
                <a:r>
                  <a:rPr lang="en-US" sz="2000" dirty="0"/>
                  <a:t>: compute dominating set of  </a:t>
                </a:r>
                <a:r>
                  <a:rPr lang="en-US" sz="2000" u="sng" dirty="0"/>
                  <a:t>smallest</a:t>
                </a:r>
                <a:r>
                  <a:rPr lang="en-US" sz="2000" dirty="0"/>
                  <a:t> size.</a:t>
                </a:r>
              </a:p>
              <a:p>
                <a:pPr marL="0" indent="0">
                  <a:buNone/>
                </a:pPr>
                <a:r>
                  <a:rPr lang="en-US" sz="2000" b="1" dirty="0">
                    <a:solidFill>
                      <a:srgbClr val="C00000"/>
                    </a:solidFill>
                  </a:rPr>
                  <a:t>Decision </a:t>
                </a:r>
                <a:r>
                  <a:rPr lang="en-US" sz="2000" b="1" dirty="0"/>
                  <a:t>version</a:t>
                </a:r>
                <a:r>
                  <a:rPr lang="en-US" sz="2000" dirty="0"/>
                  <a:t>: Does there exist a dominating set of size </a:t>
                </a:r>
                <a14:m>
                  <m:oMath xmlns:m="http://schemas.openxmlformats.org/officeDocument/2006/math">
                    <m:r>
                      <a:rPr lang="en-US" sz="2000" b="1" i="1" dirty="0" smtClean="0">
                        <a:solidFill>
                          <a:srgbClr val="0070C0"/>
                        </a:solidFill>
                        <a:latin typeface="Cambria Math"/>
                      </a:rPr>
                      <m:t>𝒌</m:t>
                    </m:r>
                  </m:oMath>
                </a14:m>
                <a:r>
                  <a:rPr lang="en-US" sz="2000" dirty="0"/>
                  <a:t> ?</a:t>
                </a:r>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457200" y="762000"/>
                <a:ext cx="8229600" cy="5791200"/>
              </a:xfrm>
              <a:blipFill rotWithShape="1">
                <a:blip r:embed="rId2"/>
                <a:stretch>
                  <a:fillRect l="-741" t="-52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B92E9ED8-BBDD-47A1-9C62-8C7F2ACFBD70}" type="slidenum">
              <a:rPr lang="en-US" smtClean="0"/>
              <a:pPr>
                <a:defRPr/>
              </a:pPr>
              <a:t>26</a:t>
            </a:fld>
            <a:endParaRPr lang="en-US"/>
          </a:p>
        </p:txBody>
      </p:sp>
      <p:sp>
        <p:nvSpPr>
          <p:cNvPr id="29" name="Oval 28"/>
          <p:cNvSpPr/>
          <p:nvPr/>
        </p:nvSpPr>
        <p:spPr>
          <a:xfrm>
            <a:off x="3886200" y="5029200"/>
            <a:ext cx="4572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3429000" y="3810000"/>
            <a:ext cx="4572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5715000" y="3810000"/>
            <a:ext cx="4572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6781800" y="5105400"/>
            <a:ext cx="4572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Down Ribbon 35"/>
          <p:cNvSpPr/>
          <p:nvPr/>
        </p:nvSpPr>
        <p:spPr>
          <a:xfrm>
            <a:off x="6052706" y="2057400"/>
            <a:ext cx="2557893" cy="917448"/>
          </a:xfrm>
          <a:prstGeom prst="ribbon">
            <a:avLst>
              <a:gd name="adj1" fmla="val 16667"/>
              <a:gd name="adj2" fmla="val 75000"/>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Is it the smallest dominating set ?</a:t>
            </a:r>
          </a:p>
        </p:txBody>
      </p:sp>
      <p:sp>
        <p:nvSpPr>
          <p:cNvPr id="37" name="TextBox 36"/>
          <p:cNvSpPr txBox="1"/>
          <p:nvPr/>
        </p:nvSpPr>
        <p:spPr>
          <a:xfrm>
            <a:off x="7696200" y="2971800"/>
            <a:ext cx="602857" cy="369332"/>
          </a:xfrm>
          <a:prstGeom prst="rect">
            <a:avLst/>
          </a:prstGeom>
          <a:solidFill>
            <a:srgbClr val="FFC000"/>
          </a:solidFill>
        </p:spPr>
        <p:txBody>
          <a:bodyPr wrap="none" rtlCol="0">
            <a:spAutoFit/>
          </a:bodyPr>
          <a:lstStyle/>
          <a:p>
            <a:pPr algn="ctr"/>
            <a:r>
              <a:rPr lang="en-US" b="1" dirty="0">
                <a:solidFill>
                  <a:srgbClr val="C00000"/>
                </a:solidFill>
              </a:rPr>
              <a:t>NO. </a:t>
            </a:r>
          </a:p>
        </p:txBody>
      </p:sp>
      <p:sp>
        <p:nvSpPr>
          <p:cNvPr id="47" name="Down Ribbon 46"/>
          <p:cNvSpPr/>
          <p:nvPr/>
        </p:nvSpPr>
        <p:spPr>
          <a:xfrm>
            <a:off x="6248400" y="2057400"/>
            <a:ext cx="2362200" cy="917448"/>
          </a:xfrm>
          <a:prstGeom prst="ribbon">
            <a:avLst>
              <a:gd name="adj1" fmla="val 16667"/>
              <a:gd name="adj2" fmla="val 75000"/>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Is it the smallest dominating set ?</a:t>
            </a:r>
          </a:p>
        </p:txBody>
      </p:sp>
      <p:sp>
        <p:nvSpPr>
          <p:cNvPr id="48" name="TextBox 47"/>
          <p:cNvSpPr txBox="1"/>
          <p:nvPr/>
        </p:nvSpPr>
        <p:spPr>
          <a:xfrm>
            <a:off x="7729039" y="2971800"/>
            <a:ext cx="576761" cy="369332"/>
          </a:xfrm>
          <a:prstGeom prst="rect">
            <a:avLst/>
          </a:prstGeom>
          <a:solidFill>
            <a:srgbClr val="FFC000"/>
          </a:solidFill>
        </p:spPr>
        <p:txBody>
          <a:bodyPr wrap="none" rtlCol="0">
            <a:spAutoFit/>
          </a:bodyPr>
          <a:lstStyle/>
          <a:p>
            <a:pPr algn="ctr"/>
            <a:r>
              <a:rPr lang="en-US" b="1" dirty="0">
                <a:solidFill>
                  <a:srgbClr val="C00000"/>
                </a:solidFill>
              </a:rPr>
              <a:t>YES </a:t>
            </a:r>
          </a:p>
        </p:txBody>
      </p:sp>
      <p:grpSp>
        <p:nvGrpSpPr>
          <p:cNvPr id="9" name="Group 8"/>
          <p:cNvGrpSpPr/>
          <p:nvPr/>
        </p:nvGrpSpPr>
        <p:grpSpPr>
          <a:xfrm>
            <a:off x="2667000" y="2895600"/>
            <a:ext cx="4648200" cy="2731532"/>
            <a:chOff x="2667000" y="2895600"/>
            <a:chExt cx="4648200" cy="2731532"/>
          </a:xfrm>
        </p:grpSpPr>
        <p:grpSp>
          <p:nvGrpSpPr>
            <p:cNvPr id="51" name="Group 50"/>
            <p:cNvGrpSpPr/>
            <p:nvPr/>
          </p:nvGrpSpPr>
          <p:grpSpPr>
            <a:xfrm>
              <a:off x="3352800" y="2895600"/>
              <a:ext cx="3962400" cy="2731532"/>
              <a:chOff x="3200400" y="2971800"/>
              <a:chExt cx="3962400" cy="2731532"/>
            </a:xfrm>
          </p:grpSpPr>
          <p:grpSp>
            <p:nvGrpSpPr>
              <p:cNvPr id="45" name="Group 44"/>
              <p:cNvGrpSpPr/>
              <p:nvPr/>
            </p:nvGrpSpPr>
            <p:grpSpPr>
              <a:xfrm>
                <a:off x="3200400" y="2971800"/>
                <a:ext cx="2885214" cy="2731532"/>
                <a:chOff x="3200400" y="2971800"/>
                <a:chExt cx="2885214" cy="2731532"/>
              </a:xfrm>
            </p:grpSpPr>
            <p:grpSp>
              <p:nvGrpSpPr>
                <p:cNvPr id="38" name="Group 37"/>
                <p:cNvGrpSpPr/>
                <p:nvPr/>
              </p:nvGrpSpPr>
              <p:grpSpPr>
                <a:xfrm>
                  <a:off x="3467102" y="3276600"/>
                  <a:ext cx="2324098" cy="2133602"/>
                  <a:chOff x="3467102" y="3276600"/>
                  <a:chExt cx="2324098" cy="2133602"/>
                </a:xfrm>
              </p:grpSpPr>
              <p:grpSp>
                <p:nvGrpSpPr>
                  <p:cNvPr id="8" name="Group 7"/>
                  <p:cNvGrpSpPr/>
                  <p:nvPr/>
                </p:nvGrpSpPr>
                <p:grpSpPr>
                  <a:xfrm>
                    <a:off x="3467102" y="3276600"/>
                    <a:ext cx="2324098" cy="2133602"/>
                    <a:chOff x="1028702" y="3581400"/>
                    <a:chExt cx="2324098" cy="2133602"/>
                  </a:xfrm>
                </p:grpSpPr>
                <p:grpSp>
                  <p:nvGrpSpPr>
                    <p:cNvPr id="10" name="Group 9"/>
                    <p:cNvGrpSpPr/>
                    <p:nvPr/>
                  </p:nvGrpSpPr>
                  <p:grpSpPr>
                    <a:xfrm rot="5400000">
                      <a:off x="1123950" y="3486152"/>
                      <a:ext cx="2133602" cy="2324098"/>
                      <a:chOff x="1485897" y="3162302"/>
                      <a:chExt cx="2133602" cy="2324098"/>
                    </a:xfrm>
                  </p:grpSpPr>
                  <p:sp>
                    <p:nvSpPr>
                      <p:cNvPr id="15" name="Oval 14"/>
                      <p:cNvSpPr/>
                      <p:nvPr/>
                    </p:nvSpPr>
                    <p:spPr>
                      <a:xfrm>
                        <a:off x="2247897" y="3162302"/>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247897" y="53340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467099" y="4838703"/>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467099" y="3619503"/>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485897" y="4229103"/>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 name="Straight Connector 10"/>
                    <p:cNvCxnSpPr/>
                    <p:nvPr/>
                  </p:nvCxnSpPr>
                  <p:spPr>
                    <a:xfrm flipH="1">
                      <a:off x="1158784" y="3711482"/>
                      <a:ext cx="997133" cy="6542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flipV="1">
                      <a:off x="2263681" y="3711482"/>
                      <a:ext cx="959037" cy="6542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1654081" y="5692684"/>
                      <a:ext cx="11114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a:xfrm flipH="1">
                    <a:off x="4092481" y="4168682"/>
                    <a:ext cx="1568637" cy="11114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5" idx="6"/>
                    <a:endCxn id="18" idx="1"/>
                  </p:cNvCxnSpPr>
                  <p:nvPr/>
                </p:nvCxnSpPr>
                <p:spPr>
                  <a:xfrm flipH="1">
                    <a:off x="5311681" y="4191000"/>
                    <a:ext cx="403319" cy="10891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a:off x="3200400" y="2971800"/>
                  <a:ext cx="2885214" cy="2731532"/>
                  <a:chOff x="3200400" y="2971800"/>
                  <a:chExt cx="2885214" cy="2731532"/>
                </a:xfrm>
              </p:grpSpPr>
              <mc:AlternateContent xmlns:mc="http://schemas.openxmlformats.org/markup-compatibility/2006" xmlns:a14="http://schemas.microsoft.com/office/drawing/2010/main">
                <mc:Choice Requires="a14">
                  <p:sp>
                    <p:nvSpPr>
                      <p:cNvPr id="39" name="TextBox 38"/>
                      <p:cNvSpPr txBox="1"/>
                      <p:nvPr/>
                    </p:nvSpPr>
                    <p:spPr>
                      <a:xfrm>
                        <a:off x="5715000" y="3897868"/>
                        <a:ext cx="37061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𝒙</m:t>
                              </m:r>
                            </m:oMath>
                          </m:oMathPara>
                        </a14:m>
                        <a:endParaRPr lang="en-US" dirty="0"/>
                      </a:p>
                    </p:txBody>
                  </p:sp>
                </mc:Choice>
                <mc:Fallback xmlns="">
                  <p:sp>
                    <p:nvSpPr>
                      <p:cNvPr id="39" name="TextBox 38"/>
                      <p:cNvSpPr txBox="1">
                        <a:spLocks noRot="1" noChangeAspect="1" noMove="1" noResize="1" noEditPoints="1" noAdjustHandles="1" noChangeArrowheads="1" noChangeShapeType="1" noTextEdit="1"/>
                      </p:cNvSpPr>
                      <p:nvPr/>
                    </p:nvSpPr>
                    <p:spPr>
                      <a:xfrm>
                        <a:off x="5715000" y="3897868"/>
                        <a:ext cx="370614" cy="369332"/>
                      </a:xfrm>
                      <a:prstGeom prst="rect">
                        <a:avLst/>
                      </a:prstGeom>
                      <a:blipFill rotWithShape="1">
                        <a:blip r:embed="rId3"/>
                        <a:stretch>
                          <a:fillRect t="-8197" r="-23333"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5110976" y="5334000"/>
                        <a:ext cx="3754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𝒚</m:t>
                              </m:r>
                            </m:oMath>
                          </m:oMathPara>
                        </a14:m>
                        <a:endParaRPr lang="en-US" dirty="0"/>
                      </a:p>
                    </p:txBody>
                  </p:sp>
                </mc:Choice>
                <mc:Fallback xmlns="">
                  <p:sp>
                    <p:nvSpPr>
                      <p:cNvPr id="40" name="TextBox 39"/>
                      <p:cNvSpPr txBox="1">
                        <a:spLocks noRot="1" noChangeAspect="1" noMove="1" noResize="1" noEditPoints="1" noAdjustHandles="1" noChangeArrowheads="1" noChangeShapeType="1" noTextEdit="1"/>
                      </p:cNvSpPr>
                      <p:nvPr/>
                    </p:nvSpPr>
                    <p:spPr>
                      <a:xfrm>
                        <a:off x="5110976" y="5334000"/>
                        <a:ext cx="375424" cy="369332"/>
                      </a:xfrm>
                      <a:prstGeom prst="rect">
                        <a:avLst/>
                      </a:prstGeom>
                      <a:blipFill rotWithShape="1">
                        <a:blip r:embed="rId4"/>
                        <a:stretch>
                          <a:fillRect t="-8333" r="-20968"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3663176" y="5181600"/>
                        <a:ext cx="3561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𝒛</m:t>
                              </m:r>
                            </m:oMath>
                          </m:oMathPara>
                        </a14:m>
                        <a:endParaRPr lang="en-US" dirty="0"/>
                      </a:p>
                    </p:txBody>
                  </p:sp>
                </mc:Choice>
                <mc:Fallback xmlns="">
                  <p:sp>
                    <p:nvSpPr>
                      <p:cNvPr id="41" name="TextBox 40"/>
                      <p:cNvSpPr txBox="1">
                        <a:spLocks noRot="1" noChangeAspect="1" noMove="1" noResize="1" noEditPoints="1" noAdjustHandles="1" noChangeArrowheads="1" noChangeShapeType="1" noTextEdit="1"/>
                      </p:cNvSpPr>
                      <p:nvPr/>
                    </p:nvSpPr>
                    <p:spPr>
                      <a:xfrm>
                        <a:off x="3663176" y="5181600"/>
                        <a:ext cx="356187" cy="369332"/>
                      </a:xfrm>
                      <a:prstGeom prst="rect">
                        <a:avLst/>
                      </a:prstGeom>
                      <a:blipFill rotWithShape="1">
                        <a:blip r:embed="rId5"/>
                        <a:stretch>
                          <a:fillRect t="-8333" r="-22414"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3200400" y="3897868"/>
                        <a:ext cx="3802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𝒂</m:t>
                              </m:r>
                            </m:oMath>
                          </m:oMathPara>
                        </a14:m>
                        <a:endParaRPr lang="en-US" dirty="0"/>
                      </a:p>
                    </p:txBody>
                  </p:sp>
                </mc:Choice>
                <mc:Fallback xmlns="">
                  <p:sp>
                    <p:nvSpPr>
                      <p:cNvPr id="42" name="TextBox 41"/>
                      <p:cNvSpPr txBox="1">
                        <a:spLocks noRot="1" noChangeAspect="1" noMove="1" noResize="1" noEditPoints="1" noAdjustHandles="1" noChangeArrowheads="1" noChangeShapeType="1" noTextEdit="1"/>
                      </p:cNvSpPr>
                      <p:nvPr/>
                    </p:nvSpPr>
                    <p:spPr>
                      <a:xfrm>
                        <a:off x="3200400" y="3897868"/>
                        <a:ext cx="380232" cy="369332"/>
                      </a:xfrm>
                      <a:prstGeom prst="rect">
                        <a:avLst/>
                      </a:prstGeom>
                      <a:blipFill rotWithShape="1">
                        <a:blip r:embed="rId6"/>
                        <a:stretch>
                          <a:fillRect t="-8197" r="-20968"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4495800" y="2971800"/>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𝒃</m:t>
                              </m:r>
                            </m:oMath>
                          </m:oMathPara>
                        </a14:m>
                        <a:endParaRPr lang="en-US" dirty="0"/>
                      </a:p>
                    </p:txBody>
                  </p:sp>
                </mc:Choice>
                <mc:Fallback xmlns="">
                  <p:sp>
                    <p:nvSpPr>
                      <p:cNvPr id="43" name="TextBox 42"/>
                      <p:cNvSpPr txBox="1">
                        <a:spLocks noRot="1" noChangeAspect="1" noMove="1" noResize="1" noEditPoints="1" noAdjustHandles="1" noChangeArrowheads="1" noChangeShapeType="1" noTextEdit="1"/>
                      </p:cNvSpPr>
                      <p:nvPr/>
                    </p:nvSpPr>
                    <p:spPr>
                      <a:xfrm>
                        <a:off x="4495800" y="2971800"/>
                        <a:ext cx="377026" cy="369332"/>
                      </a:xfrm>
                      <a:prstGeom prst="rect">
                        <a:avLst/>
                      </a:prstGeom>
                      <a:blipFill rotWithShape="1">
                        <a:blip r:embed="rId7"/>
                        <a:stretch>
                          <a:fillRect t="-8197" r="-22951" b="-24590"/>
                        </a:stretch>
                      </a:blipFill>
                    </p:spPr>
                    <p:txBody>
                      <a:bodyPr/>
                      <a:lstStyle/>
                      <a:p>
                        <a:r>
                          <a:rPr lang="en-US">
                            <a:noFill/>
                          </a:rPr>
                          <a:t> </a:t>
                        </a:r>
                      </a:p>
                    </p:txBody>
                  </p:sp>
                </mc:Fallback>
              </mc:AlternateContent>
            </p:grpSp>
          </p:grpSp>
          <p:cxnSp>
            <p:nvCxnSpPr>
              <p:cNvPr id="46" name="Straight Connector 45"/>
              <p:cNvCxnSpPr/>
              <p:nvPr/>
            </p:nvCxnSpPr>
            <p:spPr>
              <a:xfrm flipH="1">
                <a:off x="5333999" y="5387884"/>
                <a:ext cx="14478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rot="5400000">
                <a:off x="6776223" y="5334002"/>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0" name="TextBox 49"/>
                  <p:cNvSpPr txBox="1"/>
                  <p:nvPr/>
                </p:nvSpPr>
                <p:spPr>
                  <a:xfrm>
                    <a:off x="6829054" y="5193268"/>
                    <a:ext cx="33374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𝒕</m:t>
                          </m:r>
                        </m:oMath>
                      </m:oMathPara>
                    </a14:m>
                    <a:endParaRPr lang="en-US" dirty="0"/>
                  </a:p>
                </p:txBody>
              </p:sp>
            </mc:Choice>
            <mc:Fallback xmlns="">
              <p:sp>
                <p:nvSpPr>
                  <p:cNvPr id="50" name="TextBox 49"/>
                  <p:cNvSpPr txBox="1">
                    <a:spLocks noRot="1" noChangeAspect="1" noMove="1" noResize="1" noEditPoints="1" noAdjustHandles="1" noChangeArrowheads="1" noChangeShapeType="1" noTextEdit="1"/>
                  </p:cNvSpPr>
                  <p:nvPr/>
                </p:nvSpPr>
                <p:spPr>
                  <a:xfrm>
                    <a:off x="6829054" y="5193268"/>
                    <a:ext cx="333746" cy="369332"/>
                  </a:xfrm>
                  <a:prstGeom prst="rect">
                    <a:avLst/>
                  </a:prstGeom>
                  <a:blipFill rotWithShape="1">
                    <a:blip r:embed="rId8"/>
                    <a:stretch>
                      <a:fillRect t="-8197" r="-25455" b="-24590"/>
                    </a:stretch>
                  </a:blipFill>
                </p:spPr>
                <p:txBody>
                  <a:bodyPr/>
                  <a:lstStyle/>
                  <a:p>
                    <a:r>
                      <a:rPr lang="en-US">
                        <a:noFill/>
                      </a:rPr>
                      <a:t> </a:t>
                    </a:r>
                  </a:p>
                </p:txBody>
              </p:sp>
            </mc:Fallback>
          </mc:AlternateContent>
        </p:grpSp>
        <p:cxnSp>
          <p:nvCxnSpPr>
            <p:cNvPr id="52" name="Straight Connector 51"/>
            <p:cNvCxnSpPr>
              <a:stCxn id="15" idx="4"/>
              <a:endCxn id="16" idx="7"/>
            </p:cNvCxnSpPr>
            <p:nvPr/>
          </p:nvCxnSpPr>
          <p:spPr>
            <a:xfrm flipH="1">
              <a:off x="3749584" y="4038600"/>
              <a:ext cx="2041616" cy="538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rot="5400000">
              <a:off x="2667000" y="52578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5" name="Oval 54"/>
          <p:cNvSpPr/>
          <p:nvPr/>
        </p:nvSpPr>
        <p:spPr>
          <a:xfrm>
            <a:off x="2514600" y="5105400"/>
            <a:ext cx="4572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2819400" y="5562600"/>
            <a:ext cx="464820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2362200" y="5943600"/>
            <a:ext cx="464820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3657600" y="1219200"/>
            <a:ext cx="464820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2362200" y="2286000"/>
            <a:ext cx="464820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495300" y="1534738"/>
            <a:ext cx="7962900" cy="3163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74394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0" nodeType="clickEffect">
                                  <p:stCondLst>
                                    <p:cond delay="0"/>
                                  </p:stCondLst>
                                  <p:childTnLst>
                                    <p:animEffect transition="out" filter="wipe(left)">
                                      <p:cBhvr>
                                        <p:cTn id="16" dur="1500"/>
                                        <p:tgtEl>
                                          <p:spTgt spid="57"/>
                                        </p:tgtEl>
                                      </p:cBhvr>
                                    </p:animEffect>
                                    <p:set>
                                      <p:cBhvr>
                                        <p:cTn id="17" dur="1" fill="hold">
                                          <p:stCondLst>
                                            <p:cond delay="1499"/>
                                          </p:stCondLst>
                                        </p:cTn>
                                        <p:tgtEl>
                                          <p:spTgt spid="5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4" presetClass="exit" presetSubtype="10" fill="hold" grpId="0" nodeType="clickEffect">
                                  <p:stCondLst>
                                    <p:cond delay="0"/>
                                  </p:stCondLst>
                                  <p:childTnLst>
                                    <p:animEffect transition="out" filter="randombar(horizontal)">
                                      <p:cBhvr>
                                        <p:cTn id="21" dur="500"/>
                                        <p:tgtEl>
                                          <p:spTgt spid="58"/>
                                        </p:tgtEl>
                                      </p:cBhvr>
                                    </p:animEffect>
                                    <p:set>
                                      <p:cBhvr>
                                        <p:cTn id="22" dur="1" fill="hold">
                                          <p:stCondLst>
                                            <p:cond delay="499"/>
                                          </p:stCondLst>
                                        </p:cTn>
                                        <p:tgtEl>
                                          <p:spTgt spid="5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5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wipe(left)">
                                      <p:cBhvr>
                                        <p:cTn id="32" dur="3000"/>
                                        <p:tgtEl>
                                          <p:spTgt spid="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xit" presetSubtype="8" fill="hold" grpId="0" nodeType="clickEffect">
                                  <p:stCondLst>
                                    <p:cond delay="0"/>
                                  </p:stCondLst>
                                  <p:childTnLst>
                                    <p:animEffect transition="out" filter="wipe(left)">
                                      <p:cBhvr>
                                        <p:cTn id="36" dur="1500"/>
                                        <p:tgtEl>
                                          <p:spTgt spid="59"/>
                                        </p:tgtEl>
                                      </p:cBhvr>
                                    </p:animEffect>
                                    <p:set>
                                      <p:cBhvr>
                                        <p:cTn id="37" dur="1" fill="hold">
                                          <p:stCondLst>
                                            <p:cond delay="1499"/>
                                          </p:stCondLst>
                                        </p:cTn>
                                        <p:tgtEl>
                                          <p:spTgt spid="59"/>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13" end="13"/>
                                            </p:txEl>
                                          </p:spTgt>
                                        </p:tgtEl>
                                        <p:attrNameLst>
                                          <p:attrName>style.visibility</p:attrName>
                                        </p:attrNameLst>
                                      </p:cBhvr>
                                      <p:to>
                                        <p:strVal val="visible"/>
                                      </p:to>
                                    </p:set>
                                    <p:animEffect transition="in" filter="fade">
                                      <p:cBhvr>
                                        <p:cTn id="42" dur="500"/>
                                        <p:tgtEl>
                                          <p:spTgt spid="6">
                                            <p:txEl>
                                              <p:pRg st="13" end="1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xit" presetSubtype="8" fill="hold" grpId="0" nodeType="clickEffect">
                                  <p:stCondLst>
                                    <p:cond delay="0"/>
                                  </p:stCondLst>
                                  <p:childTnLst>
                                    <p:animEffect transition="out" filter="wipe(left)">
                                      <p:cBhvr>
                                        <p:cTn id="46" dur="1500"/>
                                        <p:tgtEl>
                                          <p:spTgt spid="53"/>
                                        </p:tgtEl>
                                      </p:cBhvr>
                                    </p:animEffect>
                                    <p:set>
                                      <p:cBhvr>
                                        <p:cTn id="47" dur="1" fill="hold">
                                          <p:stCondLst>
                                            <p:cond delay="1499"/>
                                          </p:stCondLst>
                                        </p:cTn>
                                        <p:tgtEl>
                                          <p:spTgt spid="53"/>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txEl>
                                              <p:pRg st="14" end="14"/>
                                            </p:txEl>
                                          </p:spTgt>
                                        </p:tgtEl>
                                        <p:attrNameLst>
                                          <p:attrName>style.visibility</p:attrName>
                                        </p:attrNameLst>
                                      </p:cBhvr>
                                      <p:to>
                                        <p:strVal val="visible"/>
                                      </p:to>
                                    </p:set>
                                    <p:animEffect transition="in" filter="fade">
                                      <p:cBhvr>
                                        <p:cTn id="52" dur="500"/>
                                        <p:tgtEl>
                                          <p:spTgt spid="6">
                                            <p:txEl>
                                              <p:pRg st="14" end="1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xit" presetSubtype="8" fill="hold" grpId="0" nodeType="clickEffect">
                                  <p:stCondLst>
                                    <p:cond delay="0"/>
                                  </p:stCondLst>
                                  <p:childTnLst>
                                    <p:animEffect transition="out" filter="wipe(left)">
                                      <p:cBhvr>
                                        <p:cTn id="56" dur="1500"/>
                                        <p:tgtEl>
                                          <p:spTgt spid="56"/>
                                        </p:tgtEl>
                                      </p:cBhvr>
                                    </p:animEffect>
                                    <p:set>
                                      <p:cBhvr>
                                        <p:cTn id="57" dur="1" fill="hold">
                                          <p:stCondLst>
                                            <p:cond delay="1499"/>
                                          </p:stCondLst>
                                        </p:cTn>
                                        <p:tgtEl>
                                          <p:spTgt spid="56"/>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fade">
                                      <p:cBhvr>
                                        <p:cTn id="62" dur="500"/>
                                        <p:tgtEl>
                                          <p:spTgt spid="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wipe(down)">
                                      <p:cBhvr>
                                        <p:cTn id="67" dur="500"/>
                                        <p:tgtEl>
                                          <p:spTgt spid="31"/>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29"/>
                                        </p:tgtEl>
                                        <p:attrNameLst>
                                          <p:attrName>style.visibility</p:attrName>
                                        </p:attrNameLst>
                                      </p:cBhvr>
                                      <p:to>
                                        <p:strVal val="visible"/>
                                      </p:to>
                                    </p:set>
                                    <p:animEffect transition="in" filter="wipe(down)">
                                      <p:cBhvr>
                                        <p:cTn id="70" dur="500"/>
                                        <p:tgtEl>
                                          <p:spTgt spid="29"/>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animEffect transition="in" filter="wipe(down)">
                                      <p:cBhvr>
                                        <p:cTn id="73" dur="500"/>
                                        <p:tgtEl>
                                          <p:spTgt spid="35"/>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55"/>
                                        </p:tgtEl>
                                        <p:attrNameLst>
                                          <p:attrName>style.visibility</p:attrName>
                                        </p:attrNameLst>
                                      </p:cBhvr>
                                      <p:to>
                                        <p:strVal val="visible"/>
                                      </p:to>
                                    </p:set>
                                    <p:animEffect transition="in" filter="wipe(down)">
                                      <p:cBhvr>
                                        <p:cTn id="76" dur="500"/>
                                        <p:tgtEl>
                                          <p:spTgt spid="55"/>
                                        </p:tgtEl>
                                      </p:cBhvr>
                                    </p:animEffect>
                                  </p:childTnLst>
                                </p:cTn>
                              </p:par>
                            </p:childTnLst>
                          </p:cTn>
                        </p:par>
                      </p:childTnLst>
                    </p:cTn>
                  </p:par>
                  <p:par>
                    <p:cTn id="77" fill="hold">
                      <p:stCondLst>
                        <p:cond delay="indefinite"/>
                      </p:stCondLst>
                      <p:childTnLst>
                        <p:par>
                          <p:cTn id="78" fill="hold">
                            <p:stCondLst>
                              <p:cond delay="0"/>
                            </p:stCondLst>
                            <p:childTnLst>
                              <p:par>
                                <p:cTn id="79" presetID="14" presetClass="entr" presetSubtype="10" fill="hold" grpId="0" nodeType="clickEffect">
                                  <p:stCondLst>
                                    <p:cond delay="0"/>
                                  </p:stCondLst>
                                  <p:childTnLst>
                                    <p:set>
                                      <p:cBhvr>
                                        <p:cTn id="80" dur="1" fill="hold">
                                          <p:stCondLst>
                                            <p:cond delay="0"/>
                                          </p:stCondLst>
                                        </p:cTn>
                                        <p:tgtEl>
                                          <p:spTgt spid="36"/>
                                        </p:tgtEl>
                                        <p:attrNameLst>
                                          <p:attrName>style.visibility</p:attrName>
                                        </p:attrNameLst>
                                      </p:cBhvr>
                                      <p:to>
                                        <p:strVal val="visible"/>
                                      </p:to>
                                    </p:set>
                                    <p:animEffect transition="in" filter="randombar(horizontal)">
                                      <p:cBhvr>
                                        <p:cTn id="81" dur="500"/>
                                        <p:tgtEl>
                                          <p:spTgt spid="36"/>
                                        </p:tgtEl>
                                      </p:cBhvr>
                                    </p:animEffect>
                                  </p:childTnLst>
                                </p:cTn>
                              </p:par>
                            </p:childTnLst>
                          </p:cTn>
                        </p:par>
                      </p:childTnLst>
                    </p:cTn>
                  </p:par>
                  <p:par>
                    <p:cTn id="82" fill="hold">
                      <p:stCondLst>
                        <p:cond delay="indefinite"/>
                      </p:stCondLst>
                      <p:childTnLst>
                        <p:par>
                          <p:cTn id="83" fill="hold">
                            <p:stCondLst>
                              <p:cond delay="0"/>
                            </p:stCondLst>
                            <p:childTnLst>
                              <p:par>
                                <p:cTn id="84" presetID="53" presetClass="entr" presetSubtype="16" fill="hold" grpId="0" nodeType="clickEffect">
                                  <p:stCondLst>
                                    <p:cond delay="0"/>
                                  </p:stCondLst>
                                  <p:childTnLst>
                                    <p:set>
                                      <p:cBhvr>
                                        <p:cTn id="85" dur="1" fill="hold">
                                          <p:stCondLst>
                                            <p:cond delay="0"/>
                                          </p:stCondLst>
                                        </p:cTn>
                                        <p:tgtEl>
                                          <p:spTgt spid="37"/>
                                        </p:tgtEl>
                                        <p:attrNameLst>
                                          <p:attrName>style.visibility</p:attrName>
                                        </p:attrNameLst>
                                      </p:cBhvr>
                                      <p:to>
                                        <p:strVal val="visible"/>
                                      </p:to>
                                    </p:set>
                                    <p:anim calcmode="lin" valueType="num">
                                      <p:cBhvr>
                                        <p:cTn id="86" dur="500" fill="hold"/>
                                        <p:tgtEl>
                                          <p:spTgt spid="37"/>
                                        </p:tgtEl>
                                        <p:attrNameLst>
                                          <p:attrName>ppt_w</p:attrName>
                                        </p:attrNameLst>
                                      </p:cBhvr>
                                      <p:tavLst>
                                        <p:tav tm="0">
                                          <p:val>
                                            <p:fltVal val="0"/>
                                          </p:val>
                                        </p:tav>
                                        <p:tav tm="100000">
                                          <p:val>
                                            <p:strVal val="#ppt_w"/>
                                          </p:val>
                                        </p:tav>
                                      </p:tavLst>
                                    </p:anim>
                                    <p:anim calcmode="lin" valueType="num">
                                      <p:cBhvr>
                                        <p:cTn id="87" dur="500" fill="hold"/>
                                        <p:tgtEl>
                                          <p:spTgt spid="37"/>
                                        </p:tgtEl>
                                        <p:attrNameLst>
                                          <p:attrName>ppt_h</p:attrName>
                                        </p:attrNameLst>
                                      </p:cBhvr>
                                      <p:tavLst>
                                        <p:tav tm="0">
                                          <p:val>
                                            <p:fltVal val="0"/>
                                          </p:val>
                                        </p:tav>
                                        <p:tav tm="100000">
                                          <p:val>
                                            <p:strVal val="#ppt_h"/>
                                          </p:val>
                                        </p:tav>
                                      </p:tavLst>
                                    </p:anim>
                                    <p:animEffect transition="in" filter="fade">
                                      <p:cBhvr>
                                        <p:cTn id="88" dur="500"/>
                                        <p:tgtEl>
                                          <p:spTgt spid="37"/>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xit" presetSubtype="4" fill="hold" grpId="1" nodeType="clickEffect">
                                  <p:stCondLst>
                                    <p:cond delay="0"/>
                                  </p:stCondLst>
                                  <p:childTnLst>
                                    <p:animEffect transition="out" filter="wipe(down)">
                                      <p:cBhvr>
                                        <p:cTn id="92" dur="500"/>
                                        <p:tgtEl>
                                          <p:spTgt spid="31"/>
                                        </p:tgtEl>
                                      </p:cBhvr>
                                    </p:animEffect>
                                    <p:set>
                                      <p:cBhvr>
                                        <p:cTn id="93" dur="1" fill="hold">
                                          <p:stCondLst>
                                            <p:cond delay="499"/>
                                          </p:stCondLst>
                                        </p:cTn>
                                        <p:tgtEl>
                                          <p:spTgt spid="31"/>
                                        </p:tgtEl>
                                        <p:attrNameLst>
                                          <p:attrName>style.visibility</p:attrName>
                                        </p:attrNameLst>
                                      </p:cBhvr>
                                      <p:to>
                                        <p:strVal val="hidden"/>
                                      </p:to>
                                    </p:set>
                                  </p:childTnLst>
                                </p:cTn>
                              </p:par>
                              <p:par>
                                <p:cTn id="94" presetID="22" presetClass="exit" presetSubtype="4" fill="hold" grpId="1" nodeType="withEffect">
                                  <p:stCondLst>
                                    <p:cond delay="0"/>
                                  </p:stCondLst>
                                  <p:childTnLst>
                                    <p:animEffect transition="out" filter="wipe(down)">
                                      <p:cBhvr>
                                        <p:cTn id="95" dur="500"/>
                                        <p:tgtEl>
                                          <p:spTgt spid="29"/>
                                        </p:tgtEl>
                                      </p:cBhvr>
                                    </p:animEffect>
                                    <p:set>
                                      <p:cBhvr>
                                        <p:cTn id="96" dur="1" fill="hold">
                                          <p:stCondLst>
                                            <p:cond delay="499"/>
                                          </p:stCondLst>
                                        </p:cTn>
                                        <p:tgtEl>
                                          <p:spTgt spid="29"/>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4" presetClass="exit" presetSubtype="10" fill="hold" grpId="1" nodeType="clickEffect">
                                  <p:stCondLst>
                                    <p:cond delay="0"/>
                                  </p:stCondLst>
                                  <p:childTnLst>
                                    <p:animEffect transition="out" filter="randombar(horizontal)">
                                      <p:cBhvr>
                                        <p:cTn id="100" dur="500"/>
                                        <p:tgtEl>
                                          <p:spTgt spid="36"/>
                                        </p:tgtEl>
                                      </p:cBhvr>
                                    </p:animEffect>
                                    <p:set>
                                      <p:cBhvr>
                                        <p:cTn id="101" dur="1" fill="hold">
                                          <p:stCondLst>
                                            <p:cond delay="499"/>
                                          </p:stCondLst>
                                        </p:cTn>
                                        <p:tgtEl>
                                          <p:spTgt spid="36"/>
                                        </p:tgtEl>
                                        <p:attrNameLst>
                                          <p:attrName>style.visibility</p:attrName>
                                        </p:attrNameLst>
                                      </p:cBhvr>
                                      <p:to>
                                        <p:strVal val="hidden"/>
                                      </p:to>
                                    </p:set>
                                  </p:childTnLst>
                                </p:cTn>
                              </p:par>
                              <p:par>
                                <p:cTn id="102" presetID="14" presetClass="exit" presetSubtype="10" fill="hold" grpId="1" nodeType="withEffect">
                                  <p:stCondLst>
                                    <p:cond delay="0"/>
                                  </p:stCondLst>
                                  <p:childTnLst>
                                    <p:animEffect transition="out" filter="randombar(horizontal)">
                                      <p:cBhvr>
                                        <p:cTn id="103" dur="500"/>
                                        <p:tgtEl>
                                          <p:spTgt spid="37"/>
                                        </p:tgtEl>
                                      </p:cBhvr>
                                    </p:animEffect>
                                    <p:set>
                                      <p:cBhvr>
                                        <p:cTn id="104" dur="1" fill="hold">
                                          <p:stCondLst>
                                            <p:cond delay="499"/>
                                          </p:stCondLst>
                                        </p:cTn>
                                        <p:tgtEl>
                                          <p:spTgt spid="37"/>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22" presetClass="entr" presetSubtype="4" fill="hold" grpId="0" nodeType="clickEffect">
                                  <p:stCondLst>
                                    <p:cond delay="0"/>
                                  </p:stCondLst>
                                  <p:childTnLst>
                                    <p:set>
                                      <p:cBhvr>
                                        <p:cTn id="108" dur="1" fill="hold">
                                          <p:stCondLst>
                                            <p:cond delay="0"/>
                                          </p:stCondLst>
                                        </p:cTn>
                                        <p:tgtEl>
                                          <p:spTgt spid="32"/>
                                        </p:tgtEl>
                                        <p:attrNameLst>
                                          <p:attrName>style.visibility</p:attrName>
                                        </p:attrNameLst>
                                      </p:cBhvr>
                                      <p:to>
                                        <p:strVal val="visible"/>
                                      </p:to>
                                    </p:set>
                                    <p:animEffect transition="in" filter="wipe(down)">
                                      <p:cBhvr>
                                        <p:cTn id="109" dur="500"/>
                                        <p:tgtEl>
                                          <p:spTgt spid="32"/>
                                        </p:tgtEl>
                                      </p:cBhvr>
                                    </p:animEffect>
                                  </p:childTnLst>
                                </p:cTn>
                              </p:par>
                            </p:childTnLst>
                          </p:cTn>
                        </p:par>
                      </p:childTnLst>
                    </p:cTn>
                  </p:par>
                  <p:par>
                    <p:cTn id="110" fill="hold">
                      <p:stCondLst>
                        <p:cond delay="indefinite"/>
                      </p:stCondLst>
                      <p:childTnLst>
                        <p:par>
                          <p:cTn id="111" fill="hold">
                            <p:stCondLst>
                              <p:cond delay="0"/>
                            </p:stCondLst>
                            <p:childTnLst>
                              <p:par>
                                <p:cTn id="112" presetID="42" presetClass="entr" presetSubtype="0" fill="hold" grpId="0" nodeType="clickEffect">
                                  <p:stCondLst>
                                    <p:cond delay="0"/>
                                  </p:stCondLst>
                                  <p:childTnLst>
                                    <p:set>
                                      <p:cBhvr>
                                        <p:cTn id="113" dur="1" fill="hold">
                                          <p:stCondLst>
                                            <p:cond delay="0"/>
                                          </p:stCondLst>
                                        </p:cTn>
                                        <p:tgtEl>
                                          <p:spTgt spid="47"/>
                                        </p:tgtEl>
                                        <p:attrNameLst>
                                          <p:attrName>style.visibility</p:attrName>
                                        </p:attrNameLst>
                                      </p:cBhvr>
                                      <p:to>
                                        <p:strVal val="visible"/>
                                      </p:to>
                                    </p:set>
                                    <p:animEffect transition="in" filter="fade">
                                      <p:cBhvr>
                                        <p:cTn id="114" dur="1000"/>
                                        <p:tgtEl>
                                          <p:spTgt spid="47"/>
                                        </p:tgtEl>
                                      </p:cBhvr>
                                    </p:animEffect>
                                    <p:anim calcmode="lin" valueType="num">
                                      <p:cBhvr>
                                        <p:cTn id="115" dur="1000" fill="hold"/>
                                        <p:tgtEl>
                                          <p:spTgt spid="47"/>
                                        </p:tgtEl>
                                        <p:attrNameLst>
                                          <p:attrName>ppt_x</p:attrName>
                                        </p:attrNameLst>
                                      </p:cBhvr>
                                      <p:tavLst>
                                        <p:tav tm="0">
                                          <p:val>
                                            <p:strVal val="#ppt_x"/>
                                          </p:val>
                                        </p:tav>
                                        <p:tav tm="100000">
                                          <p:val>
                                            <p:strVal val="#ppt_x"/>
                                          </p:val>
                                        </p:tav>
                                      </p:tavLst>
                                    </p:anim>
                                    <p:anim calcmode="lin" valueType="num">
                                      <p:cBhvr>
                                        <p:cTn id="116"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53" presetClass="entr" presetSubtype="16" fill="hold" grpId="0" nodeType="clickEffect">
                                  <p:stCondLst>
                                    <p:cond delay="0"/>
                                  </p:stCondLst>
                                  <p:childTnLst>
                                    <p:set>
                                      <p:cBhvr>
                                        <p:cTn id="120" dur="1" fill="hold">
                                          <p:stCondLst>
                                            <p:cond delay="0"/>
                                          </p:stCondLst>
                                        </p:cTn>
                                        <p:tgtEl>
                                          <p:spTgt spid="48"/>
                                        </p:tgtEl>
                                        <p:attrNameLst>
                                          <p:attrName>style.visibility</p:attrName>
                                        </p:attrNameLst>
                                      </p:cBhvr>
                                      <p:to>
                                        <p:strVal val="visible"/>
                                      </p:to>
                                    </p:set>
                                    <p:anim calcmode="lin" valueType="num">
                                      <p:cBhvr>
                                        <p:cTn id="121" dur="500" fill="hold"/>
                                        <p:tgtEl>
                                          <p:spTgt spid="48"/>
                                        </p:tgtEl>
                                        <p:attrNameLst>
                                          <p:attrName>ppt_w</p:attrName>
                                        </p:attrNameLst>
                                      </p:cBhvr>
                                      <p:tavLst>
                                        <p:tav tm="0">
                                          <p:val>
                                            <p:fltVal val="0"/>
                                          </p:val>
                                        </p:tav>
                                        <p:tav tm="100000">
                                          <p:val>
                                            <p:strVal val="#ppt_w"/>
                                          </p:val>
                                        </p:tav>
                                      </p:tavLst>
                                    </p:anim>
                                    <p:anim calcmode="lin" valueType="num">
                                      <p:cBhvr>
                                        <p:cTn id="122" dur="500" fill="hold"/>
                                        <p:tgtEl>
                                          <p:spTgt spid="48"/>
                                        </p:tgtEl>
                                        <p:attrNameLst>
                                          <p:attrName>ppt_h</p:attrName>
                                        </p:attrNameLst>
                                      </p:cBhvr>
                                      <p:tavLst>
                                        <p:tav tm="0">
                                          <p:val>
                                            <p:fltVal val="0"/>
                                          </p:val>
                                        </p:tav>
                                        <p:tav tm="100000">
                                          <p:val>
                                            <p:strVal val="#ppt_h"/>
                                          </p:val>
                                        </p:tav>
                                      </p:tavLst>
                                    </p:anim>
                                    <p:animEffect transition="in" filter="fade">
                                      <p:cBhvr>
                                        <p:cTn id="123"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29" grpId="0" animBg="1"/>
      <p:bldP spid="29" grpId="1" animBg="1"/>
      <p:bldP spid="31" grpId="0" animBg="1"/>
      <p:bldP spid="31" grpId="1" animBg="1"/>
      <p:bldP spid="32" grpId="0" animBg="1"/>
      <p:bldP spid="35" grpId="0" animBg="1"/>
      <p:bldP spid="36" grpId="0" animBg="1"/>
      <p:bldP spid="36" grpId="1" animBg="1"/>
      <p:bldP spid="37" grpId="0" animBg="1"/>
      <p:bldP spid="37" grpId="1" animBg="1"/>
      <p:bldP spid="47" grpId="0" animBg="1"/>
      <p:bldP spid="48" grpId="0" animBg="1"/>
      <p:bldP spid="55" grpId="0" animBg="1"/>
      <p:bldP spid="53" grpId="0" animBg="1"/>
      <p:bldP spid="56" grpId="0" animBg="1"/>
      <p:bldP spid="57" grpId="0" animBg="1"/>
      <p:bldP spid="59" grpId="0" animBg="1"/>
      <p:bldP spid="5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b="1" dirty="0">
                <a:solidFill>
                  <a:srgbClr val="C00000"/>
                </a:solidFill>
              </a:rPr>
              <a:t>Dominating  Set</a:t>
            </a:r>
            <a:br>
              <a:rPr lang="en-US" sz="3200" b="1" dirty="0">
                <a:solidFill>
                  <a:srgbClr val="C00000"/>
                </a:solidFill>
              </a:rPr>
            </a:br>
            <a:br>
              <a:rPr lang="en-US" sz="3200" b="1" dirty="0">
                <a:solidFill>
                  <a:srgbClr val="C00000"/>
                </a:solidFill>
              </a:rPr>
            </a:br>
            <a:endParaRPr lang="en-US" sz="3200" dirty="0"/>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457200" y="762000"/>
                <a:ext cx="8229600" cy="5791200"/>
              </a:xfrm>
            </p:spPr>
            <p:txBody>
              <a:bodyPr/>
              <a:lstStyle/>
              <a:p>
                <a:pPr marL="0" indent="0">
                  <a:buNone/>
                </a:pPr>
                <a:r>
                  <a:rPr lang="en-US" sz="2000" b="1" dirty="0">
                    <a:solidFill>
                      <a:srgbClr val="C00000"/>
                    </a:solidFill>
                  </a:rPr>
                  <a:t>Definition</a:t>
                </a:r>
                <a:r>
                  <a:rPr lang="en-US" sz="2000" dirty="0"/>
                  <a:t>: Given an undirected graph </a:t>
                </a:r>
                <a14:m>
                  <m:oMath xmlns:m="http://schemas.openxmlformats.org/officeDocument/2006/math">
                    <m:r>
                      <a:rPr lang="en-US" sz="2000" b="1" i="1" dirty="0">
                        <a:solidFill>
                          <a:srgbClr val="0070C0"/>
                        </a:solidFill>
                        <a:latin typeface="Cambria Math"/>
                      </a:rPr>
                      <m:t>𝑮</m:t>
                    </m:r>
                    <m:r>
                      <a:rPr lang="en-US" sz="2000" b="1" i="1" dirty="0">
                        <a:solidFill>
                          <a:srgbClr val="0070C0"/>
                        </a:solidFill>
                        <a:latin typeface="Cambria Math"/>
                      </a:rPr>
                      <m:t>=(</m:t>
                    </m:r>
                    <m:r>
                      <a:rPr lang="en-US" sz="2000" b="1" i="1" dirty="0">
                        <a:solidFill>
                          <a:srgbClr val="0070C0"/>
                        </a:solidFill>
                        <a:latin typeface="Cambria Math"/>
                      </a:rPr>
                      <m:t>𝑽</m:t>
                    </m:r>
                    <m:r>
                      <a:rPr lang="en-US" sz="2000" b="1" i="1" dirty="0">
                        <a:solidFill>
                          <a:srgbClr val="0070C0"/>
                        </a:solidFill>
                        <a:latin typeface="Cambria Math"/>
                      </a:rPr>
                      <m:t>,</m:t>
                    </m:r>
                    <m:r>
                      <a:rPr lang="en-US" sz="2000" b="1" i="1" dirty="0">
                        <a:solidFill>
                          <a:srgbClr val="0070C0"/>
                        </a:solidFill>
                        <a:latin typeface="Cambria Math"/>
                      </a:rPr>
                      <m:t>𝑬</m:t>
                    </m:r>
                    <m:r>
                      <a:rPr lang="en-US" sz="2000" b="1" i="1" dirty="0">
                        <a:solidFill>
                          <a:srgbClr val="0070C0"/>
                        </a:solidFill>
                        <a:latin typeface="Cambria Math"/>
                      </a:rPr>
                      <m:t>)</m:t>
                    </m:r>
                  </m:oMath>
                </a14:m>
                <a:r>
                  <a:rPr lang="en-US" sz="2000" dirty="0"/>
                  <a:t>, </a:t>
                </a:r>
              </a:p>
              <a:p>
                <a:pPr marL="0" indent="0" algn="ctr">
                  <a:buNone/>
                </a:pPr>
                <a14:m>
                  <m:oMath xmlns:m="http://schemas.openxmlformats.org/officeDocument/2006/math">
                    <m:r>
                      <a:rPr lang="en-US" sz="2000" b="1" i="1" dirty="0" smtClean="0">
                        <a:solidFill>
                          <a:srgbClr val="0070C0"/>
                        </a:solidFill>
                        <a:latin typeface="Cambria Math"/>
                      </a:rPr>
                      <m:t>𝑵</m:t>
                    </m:r>
                    <m:r>
                      <a:rPr lang="en-US" sz="2000" b="1" i="1" dirty="0" smtClean="0">
                        <a:solidFill>
                          <a:srgbClr val="0070C0"/>
                        </a:solidFill>
                        <a:latin typeface="Cambria Math"/>
                      </a:rPr>
                      <m:t>(</m:t>
                    </m:r>
                    <m:r>
                      <a:rPr lang="en-US" sz="2000" b="1" i="1" dirty="0">
                        <a:solidFill>
                          <a:srgbClr val="0070C0"/>
                        </a:solidFill>
                        <a:latin typeface="Cambria Math"/>
                      </a:rPr>
                      <m:t>𝒖</m:t>
                    </m:r>
                    <m:r>
                      <a:rPr lang="en-US" sz="2000" b="1" i="1" dirty="0" smtClean="0">
                        <a:solidFill>
                          <a:srgbClr val="0070C0"/>
                        </a:solidFill>
                        <a:latin typeface="Cambria Math"/>
                      </a:rPr>
                      <m:t>)</m:t>
                    </m:r>
                  </m:oMath>
                </a14:m>
                <a:r>
                  <a:rPr lang="en-US" sz="2000" dirty="0"/>
                  <a:t>= {</a:t>
                </a:r>
                <a14:m>
                  <m:oMath xmlns:m="http://schemas.openxmlformats.org/officeDocument/2006/math">
                    <m:r>
                      <a:rPr lang="en-US" sz="2000" b="1" i="1" dirty="0" smtClean="0">
                        <a:solidFill>
                          <a:srgbClr val="0070C0"/>
                        </a:solidFill>
                        <a:latin typeface="Cambria Math"/>
                      </a:rPr>
                      <m:t>𝒗</m:t>
                    </m:r>
                    <m:r>
                      <a:rPr lang="en-US" sz="2000" b="1" i="1" dirty="0">
                        <a:solidFill>
                          <a:srgbClr val="0070C0"/>
                        </a:solidFill>
                        <a:latin typeface="Cambria Math"/>
                      </a:rPr>
                      <m:t> </m:t>
                    </m:r>
                  </m:oMath>
                </a14:m>
                <a:r>
                  <a:rPr lang="en-US" sz="2000" dirty="0"/>
                  <a:t>| </a:t>
                </a:r>
                <a14:m>
                  <m:oMath xmlns:m="http://schemas.openxmlformats.org/officeDocument/2006/math">
                    <m:r>
                      <a:rPr lang="en-US" sz="2000" b="1" i="1" dirty="0">
                        <a:solidFill>
                          <a:srgbClr val="0070C0"/>
                        </a:solidFill>
                        <a:latin typeface="Cambria Math"/>
                      </a:rPr>
                      <m:t>𝒗</m:t>
                    </m:r>
                    <m:r>
                      <a:rPr lang="en-US" sz="2000" b="1" i="1" dirty="0" smtClean="0">
                        <a:solidFill>
                          <a:srgbClr val="0070C0"/>
                        </a:solidFill>
                        <a:latin typeface="Cambria Math"/>
                      </a:rPr>
                      <m:t>=</m:t>
                    </m:r>
                    <m:r>
                      <a:rPr lang="en-US" sz="2000" b="1" i="1" dirty="0" smtClean="0">
                        <a:solidFill>
                          <a:srgbClr val="0070C0"/>
                        </a:solidFill>
                        <a:latin typeface="Cambria Math"/>
                      </a:rPr>
                      <m:t>𝒖</m:t>
                    </m:r>
                  </m:oMath>
                </a14:m>
                <a:r>
                  <a:rPr lang="en-US" sz="2000" dirty="0"/>
                  <a:t> or (</a:t>
                </a:r>
                <a14:m>
                  <m:oMath xmlns:m="http://schemas.openxmlformats.org/officeDocument/2006/math">
                    <m:r>
                      <a:rPr lang="en-US" sz="2000" b="1" i="1" dirty="0" smtClean="0">
                        <a:solidFill>
                          <a:srgbClr val="0070C0"/>
                        </a:solidFill>
                        <a:latin typeface="Cambria Math"/>
                      </a:rPr>
                      <m:t>𝒖</m:t>
                    </m:r>
                    <m:r>
                      <a:rPr lang="en-US" sz="2000" b="1" i="1" dirty="0" smtClean="0">
                        <a:solidFill>
                          <a:srgbClr val="0070C0"/>
                        </a:solidFill>
                        <a:latin typeface="Cambria Math"/>
                      </a:rPr>
                      <m:t>,</m:t>
                    </m:r>
                    <m:r>
                      <a:rPr lang="en-US" sz="2000" b="1" i="1" dirty="0" smtClean="0">
                        <a:solidFill>
                          <a:srgbClr val="0070C0"/>
                        </a:solidFill>
                        <a:latin typeface="Cambria Math"/>
                      </a:rPr>
                      <m:t>𝒗</m:t>
                    </m:r>
                  </m:oMath>
                </a14:m>
                <a:r>
                  <a:rPr lang="en-US" sz="2000" dirty="0"/>
                  <a:t>)</a:t>
                </a:r>
                <a:r>
                  <a:rPr lang="en-US" sz="2000" b="1" dirty="0">
                    <a:solidFill>
                      <a:srgbClr val="0070C0"/>
                    </a:solidFill>
                  </a:rPr>
                  <a:t> </a:t>
                </a:r>
                <a14:m>
                  <m:oMath xmlns:m="http://schemas.openxmlformats.org/officeDocument/2006/math">
                    <m:r>
                      <a:rPr lang="en-US" sz="2000" b="1" i="1" dirty="0" smtClean="0">
                        <a:solidFill>
                          <a:schemeClr val="tx1"/>
                        </a:solidFill>
                        <a:latin typeface="Cambria Math"/>
                      </a:rPr>
                      <m:t>∈</m:t>
                    </m:r>
                    <m:r>
                      <a:rPr lang="en-US" sz="2000" b="1" i="1" dirty="0" smtClean="0">
                        <a:solidFill>
                          <a:srgbClr val="0070C0"/>
                        </a:solidFill>
                        <a:latin typeface="Cambria Math"/>
                      </a:rPr>
                      <m:t>𝑬</m:t>
                    </m:r>
                    <m:r>
                      <a:rPr lang="en-US" sz="2000" b="1" i="1" dirty="0">
                        <a:solidFill>
                          <a:srgbClr val="0070C0"/>
                        </a:solidFill>
                        <a:latin typeface="Cambria Math"/>
                      </a:rPr>
                      <m:t> </m:t>
                    </m:r>
                  </m:oMath>
                </a14:m>
                <a:r>
                  <a:rPr lang="en-US" sz="2000" dirty="0"/>
                  <a:t>} </a:t>
                </a:r>
              </a:p>
              <a:p>
                <a:pPr marL="0" indent="0">
                  <a:buNone/>
                </a:pPr>
                <a:r>
                  <a:rPr lang="en-US" sz="2000" dirty="0"/>
                  <a:t>In other  words, </a:t>
                </a:r>
                <a14:m>
                  <m:oMath xmlns:m="http://schemas.openxmlformats.org/officeDocument/2006/math">
                    <m:r>
                      <a:rPr lang="en-US" sz="2000" b="1" i="1" dirty="0">
                        <a:solidFill>
                          <a:srgbClr val="0070C0"/>
                        </a:solidFill>
                        <a:latin typeface="Cambria Math"/>
                      </a:rPr>
                      <m:t>𝑵</m:t>
                    </m:r>
                    <m:r>
                      <a:rPr lang="en-US" sz="2000" b="1" i="1" dirty="0">
                        <a:solidFill>
                          <a:srgbClr val="0070C0"/>
                        </a:solidFill>
                        <a:latin typeface="Cambria Math"/>
                      </a:rPr>
                      <m:t>(</m:t>
                    </m:r>
                    <m:r>
                      <a:rPr lang="en-US" sz="2000" b="1" i="1" dirty="0">
                        <a:solidFill>
                          <a:srgbClr val="0070C0"/>
                        </a:solidFill>
                        <a:latin typeface="Cambria Math"/>
                      </a:rPr>
                      <m:t>𝒖</m:t>
                    </m:r>
                    <m:r>
                      <a:rPr lang="en-US" sz="2000" b="1" i="1" dirty="0">
                        <a:solidFill>
                          <a:srgbClr val="0070C0"/>
                        </a:solidFill>
                        <a:latin typeface="Cambria Math"/>
                      </a:rPr>
                      <m:t>)</m:t>
                    </m:r>
                  </m:oMath>
                </a14:m>
                <a:r>
                  <a:rPr lang="en-US" sz="2000" dirty="0"/>
                  <a:t> is the set consisting of </a:t>
                </a:r>
                <a14:m>
                  <m:oMath xmlns:m="http://schemas.openxmlformats.org/officeDocument/2006/math">
                    <m:r>
                      <a:rPr lang="en-US" sz="2000" b="1" i="1" dirty="0">
                        <a:solidFill>
                          <a:srgbClr val="0070C0"/>
                        </a:solidFill>
                        <a:latin typeface="Cambria Math"/>
                      </a:rPr>
                      <m:t>𝒖</m:t>
                    </m:r>
                    <m:r>
                      <a:rPr lang="en-US" sz="2000" b="1" i="1" dirty="0">
                        <a:solidFill>
                          <a:srgbClr val="0070C0"/>
                        </a:solidFill>
                        <a:latin typeface="Cambria Math"/>
                      </a:rPr>
                      <m:t> </m:t>
                    </m:r>
                  </m:oMath>
                </a14:m>
                <a:r>
                  <a:rPr lang="en-US" sz="2000" dirty="0"/>
                  <a:t>and all neighbors of </a:t>
                </a:r>
                <a14:m>
                  <m:oMath xmlns:m="http://schemas.openxmlformats.org/officeDocument/2006/math">
                    <m:r>
                      <a:rPr lang="en-US" sz="2000" b="1" i="1" dirty="0">
                        <a:solidFill>
                          <a:srgbClr val="0070C0"/>
                        </a:solidFill>
                        <a:latin typeface="Cambria Math"/>
                      </a:rPr>
                      <m:t>𝒖</m:t>
                    </m:r>
                    <m:r>
                      <a:rPr lang="en-US" sz="2000" b="1" i="1" dirty="0">
                        <a:solidFill>
                          <a:srgbClr val="0070C0"/>
                        </a:solidFill>
                        <a:latin typeface="Cambria Math"/>
                      </a:rPr>
                      <m:t> </m:t>
                    </m:r>
                  </m:oMath>
                </a14:m>
                <a:r>
                  <a:rPr lang="en-US" sz="2000" dirty="0"/>
                  <a:t>in </a:t>
                </a:r>
                <a14:m>
                  <m:oMath xmlns:m="http://schemas.openxmlformats.org/officeDocument/2006/math">
                    <m:r>
                      <a:rPr lang="en-US" sz="2000" b="1" i="1" dirty="0">
                        <a:solidFill>
                          <a:srgbClr val="0070C0"/>
                        </a:solidFill>
                        <a:latin typeface="Cambria Math"/>
                      </a:rPr>
                      <m:t>𝑮</m:t>
                    </m:r>
                  </m:oMath>
                </a14:m>
                <a:r>
                  <a:rPr lang="en-US" sz="2000" dirty="0"/>
                  <a:t>.</a:t>
                </a:r>
              </a:p>
              <a:p>
                <a:pPr marL="0" indent="0">
                  <a:buNone/>
                </a:pPr>
                <a:r>
                  <a:rPr lang="en-US" sz="2000" dirty="0"/>
                  <a:t>a subset </a:t>
                </a:r>
                <a14:m>
                  <m:oMath xmlns:m="http://schemas.openxmlformats.org/officeDocument/2006/math">
                    <m:r>
                      <a:rPr lang="en-US" sz="2000" b="1" i="1" dirty="0" smtClean="0">
                        <a:solidFill>
                          <a:srgbClr val="0070C0"/>
                        </a:solidFill>
                        <a:latin typeface="Cambria Math"/>
                      </a:rPr>
                      <m:t>𝑿</m:t>
                    </m:r>
                    <m:r>
                      <a:rPr lang="en-US" sz="2000" b="1" i="1" dirty="0" smtClean="0">
                        <a:solidFill>
                          <a:srgbClr val="0070C0"/>
                        </a:solidFill>
                        <a:latin typeface="Cambria Math"/>
                      </a:rPr>
                      <m:t>⊆</m:t>
                    </m:r>
                    <m:r>
                      <a:rPr lang="en-US" sz="2000" b="1" i="1" dirty="0" smtClean="0">
                        <a:solidFill>
                          <a:srgbClr val="0070C0"/>
                        </a:solidFill>
                        <a:latin typeface="Cambria Math"/>
                      </a:rPr>
                      <m:t>𝑽</m:t>
                    </m:r>
                  </m:oMath>
                </a14:m>
                <a:r>
                  <a:rPr lang="en-US" sz="2000" dirty="0"/>
                  <a:t> is said to be an dominating  set if</a:t>
                </a:r>
              </a:p>
              <a:p>
                <a:pPr marL="0" indent="0">
                  <a:buNone/>
                </a:pPr>
                <a:r>
                  <a:rPr lang="en-US" sz="2000" dirty="0"/>
                  <a:t>For each </a:t>
                </a:r>
                <a14:m>
                  <m:oMath xmlns:m="http://schemas.openxmlformats.org/officeDocument/2006/math">
                    <m:r>
                      <a:rPr lang="en-US" sz="2000" b="1" i="1" dirty="0">
                        <a:solidFill>
                          <a:srgbClr val="0070C0"/>
                        </a:solidFill>
                        <a:latin typeface="Cambria Math"/>
                      </a:rPr>
                      <m:t>𝒖</m:t>
                    </m:r>
                    <m:r>
                      <a:rPr lang="en-US" sz="2000" b="1" i="1" dirty="0">
                        <a:latin typeface="Cambria Math"/>
                      </a:rPr>
                      <m:t>∈</m:t>
                    </m:r>
                    <m:r>
                      <a:rPr lang="en-US" sz="2000" b="1" i="1" dirty="0" smtClean="0">
                        <a:solidFill>
                          <a:srgbClr val="0070C0"/>
                        </a:solidFill>
                        <a:latin typeface="Cambria Math"/>
                      </a:rPr>
                      <m:t>𝑽</m:t>
                    </m:r>
                  </m:oMath>
                </a14:m>
                <a:r>
                  <a:rPr lang="en-US" sz="2000" dirty="0"/>
                  <a:t>,      </a:t>
                </a:r>
                <a14:m>
                  <m:oMath xmlns:m="http://schemas.openxmlformats.org/officeDocument/2006/math">
                    <m:r>
                      <a:rPr lang="en-US" sz="2000" b="1" i="1" dirty="0">
                        <a:solidFill>
                          <a:srgbClr val="0070C0"/>
                        </a:solidFill>
                        <a:latin typeface="Cambria Math"/>
                      </a:rPr>
                      <m:t>𝑵</m:t>
                    </m:r>
                    <m:d>
                      <m:dPr>
                        <m:ctrlPr>
                          <a:rPr lang="en-US" sz="2000" b="1" i="1" dirty="0">
                            <a:solidFill>
                              <a:srgbClr val="0070C0"/>
                            </a:solidFill>
                            <a:latin typeface="Cambria Math" panose="02040503050406030204" pitchFamily="18" charset="0"/>
                          </a:rPr>
                        </m:ctrlPr>
                      </m:dPr>
                      <m:e>
                        <m:r>
                          <a:rPr lang="en-US" sz="2000" b="1" i="1" dirty="0">
                            <a:solidFill>
                              <a:srgbClr val="0070C0"/>
                            </a:solidFill>
                            <a:latin typeface="Cambria Math"/>
                          </a:rPr>
                          <m:t>𝒖</m:t>
                        </m:r>
                      </m:e>
                    </m:d>
                    <m:r>
                      <a:rPr lang="en-US" sz="2000" b="1" i="1" dirty="0" smtClean="0">
                        <a:solidFill>
                          <a:srgbClr val="0070C0"/>
                        </a:solidFill>
                        <a:latin typeface="Cambria Math"/>
                      </a:rPr>
                      <m:t>∩</m:t>
                    </m:r>
                    <m:r>
                      <a:rPr lang="en-US" sz="2000" b="1" i="1" dirty="0" smtClean="0">
                        <a:solidFill>
                          <a:srgbClr val="0070C0"/>
                        </a:solidFill>
                        <a:latin typeface="Cambria Math"/>
                      </a:rPr>
                      <m:t>𝑿</m:t>
                    </m:r>
                    <m:r>
                      <a:rPr lang="en-US" sz="2000" b="1" i="1" dirty="0" smtClean="0">
                        <a:solidFill>
                          <a:srgbClr val="0070C0"/>
                        </a:solidFill>
                        <a:latin typeface="Cambria Math"/>
                        <a:ea typeface="Cambria Math"/>
                      </a:rPr>
                      <m:t>≠∅</m:t>
                    </m:r>
                  </m:oMath>
                </a14:m>
                <a:r>
                  <a:rPr lang="en-US" sz="2000" dirty="0"/>
                  <a:t> 	</a:t>
                </a:r>
                <a:r>
                  <a:rPr lang="en-US" sz="2000" b="1" dirty="0">
                    <a:solidFill>
                      <a:srgbClr val="0070C0"/>
                    </a:solidFill>
                  </a:rPr>
                  <a:t> </a:t>
                </a:r>
                <a:endParaRPr lang="en-US" sz="2000" b="1" dirty="0">
                  <a:solidFill>
                    <a:srgbClr val="C00000"/>
                  </a:solidFill>
                </a:endParaRPr>
              </a:p>
              <a:p>
                <a:pPr marL="0" indent="0">
                  <a:buNone/>
                </a:pPr>
                <a:endParaRPr lang="en-US" sz="2000" dirty="0"/>
              </a:p>
              <a:p>
                <a:pPr marL="0" indent="0">
                  <a:buNone/>
                </a:pPr>
                <a:r>
                  <a:rPr lang="en-US" sz="2000" b="1" dirty="0">
                    <a:solidFill>
                      <a:srgbClr val="C00000"/>
                    </a:solidFill>
                  </a:rPr>
                  <a:t>Decision </a:t>
                </a:r>
                <a:r>
                  <a:rPr lang="en-US" sz="2000" b="1" dirty="0"/>
                  <a:t>version</a:t>
                </a:r>
                <a:r>
                  <a:rPr lang="en-US" sz="2000" dirty="0"/>
                  <a:t>: </a:t>
                </a:r>
              </a:p>
              <a:p>
                <a:pPr marL="0" indent="0">
                  <a:buNone/>
                </a:pPr>
                <a:r>
                  <a:rPr lang="en-US" sz="2000" dirty="0"/>
                  <a:t>                                Does there exist a dominating set of size </a:t>
                </a:r>
                <a14:m>
                  <m:oMath xmlns:m="http://schemas.openxmlformats.org/officeDocument/2006/math">
                    <m:r>
                      <a:rPr lang="en-US" sz="2000" b="1" i="1" dirty="0" smtClean="0">
                        <a:solidFill>
                          <a:srgbClr val="0070C0"/>
                        </a:solidFill>
                        <a:latin typeface="Cambria Math"/>
                      </a:rPr>
                      <m:t>𝒌</m:t>
                    </m:r>
                  </m:oMath>
                </a14:m>
                <a:r>
                  <a:rPr lang="en-US" sz="2000" dirty="0"/>
                  <a:t> ?</a:t>
                </a:r>
              </a:p>
              <a:p>
                <a:pPr marL="0" indent="0">
                  <a:buNone/>
                </a:pPr>
                <a:endParaRPr lang="en-US" sz="2000" dirty="0"/>
              </a:p>
              <a:p>
                <a:pPr marL="0" indent="0">
                  <a:buNone/>
                </a:pPr>
                <a:r>
                  <a:rPr lang="en-US" sz="2000" b="1" dirty="0"/>
                  <a:t>Efficient Certifier</a:t>
                </a:r>
                <a:r>
                  <a:rPr lang="en-US" sz="2000" dirty="0"/>
                  <a:t>: </a:t>
                </a:r>
              </a:p>
              <a:p>
                <a:pPr marL="0" indent="0">
                  <a:buNone/>
                </a:pPr>
                <a:r>
                  <a:rPr lang="en-US" sz="2000" b="1" dirty="0"/>
                  <a:t>Input</a:t>
                </a:r>
                <a:r>
                  <a:rPr lang="en-US" sz="2000" dirty="0"/>
                  <a:t>: (</a:t>
                </a:r>
                <a14:m>
                  <m:oMath xmlns:m="http://schemas.openxmlformats.org/officeDocument/2006/math">
                    <m:r>
                      <a:rPr lang="en-US" sz="2000" b="1" i="1" dirty="0">
                        <a:solidFill>
                          <a:srgbClr val="0070C0"/>
                        </a:solidFill>
                        <a:latin typeface="Cambria Math"/>
                      </a:rPr>
                      <m:t>𝑮</m:t>
                    </m:r>
                  </m:oMath>
                </a14:m>
                <a:r>
                  <a:rPr lang="en-US" sz="2000" dirty="0"/>
                  <a:t>,</a:t>
                </a:r>
                <a:r>
                  <a:rPr lang="en-US" sz="2000" b="1" dirty="0">
                    <a:solidFill>
                      <a:srgbClr val="0070C0"/>
                    </a:solidFill>
                  </a:rPr>
                  <a:t> </a:t>
                </a:r>
                <a14:m>
                  <m:oMath xmlns:m="http://schemas.openxmlformats.org/officeDocument/2006/math">
                    <m:r>
                      <a:rPr lang="en-US" sz="2000" b="1" i="1" dirty="0" smtClean="0">
                        <a:solidFill>
                          <a:srgbClr val="0070C0"/>
                        </a:solidFill>
                        <a:latin typeface="Cambria Math"/>
                      </a:rPr>
                      <m:t>𝑿</m:t>
                    </m:r>
                  </m:oMath>
                </a14:m>
                <a:r>
                  <a:rPr lang="en-US" sz="2000" dirty="0"/>
                  <a:t>), </a:t>
                </a:r>
                <a14:m>
                  <m:oMath xmlns:m="http://schemas.openxmlformats.org/officeDocument/2006/math">
                    <m:r>
                      <a:rPr lang="en-US" sz="2000" b="1" i="1" dirty="0" smtClean="0">
                        <a:solidFill>
                          <a:srgbClr val="0070C0"/>
                        </a:solidFill>
                        <a:latin typeface="Cambria Math"/>
                      </a:rPr>
                      <m:t>𝑿</m:t>
                    </m:r>
                    <m:r>
                      <a:rPr lang="en-US" sz="2000" b="1" i="1" dirty="0" smtClean="0">
                        <a:solidFill>
                          <a:srgbClr val="0070C0"/>
                        </a:solidFill>
                        <a:latin typeface="Cambria Math"/>
                      </a:rPr>
                      <m:t>⊆</m:t>
                    </m:r>
                    <m:r>
                      <a:rPr lang="en-US" sz="2000" b="1" i="1" dirty="0" smtClean="0">
                        <a:solidFill>
                          <a:srgbClr val="0070C0"/>
                        </a:solidFill>
                        <a:latin typeface="Cambria Math"/>
                      </a:rPr>
                      <m:t>𝑽</m:t>
                    </m:r>
                  </m:oMath>
                </a14:m>
                <a:endParaRPr lang="en-US" sz="2000" dirty="0"/>
              </a:p>
              <a:p>
                <a:pPr marL="0" indent="0">
                  <a:buNone/>
                </a:pPr>
                <a:r>
                  <a:rPr lang="en-US" sz="2000" b="1" dirty="0"/>
                  <a:t>Behavior</a:t>
                </a:r>
                <a:r>
                  <a:rPr lang="en-US" sz="2000" dirty="0"/>
                  <a:t>:</a:t>
                </a:r>
                <a:endParaRPr lang="en-US" sz="2000" b="1" dirty="0"/>
              </a:p>
              <a:p>
                <a:pPr marL="0" indent="0">
                  <a:buNone/>
                </a:pPr>
                <a:r>
                  <a:rPr lang="en-US" sz="2000" dirty="0"/>
                  <a:t>It</a:t>
                </a:r>
                <a:r>
                  <a:rPr lang="en-US" sz="2000" b="1" dirty="0"/>
                  <a:t> </a:t>
                </a:r>
                <a:r>
                  <a:rPr lang="en-US" sz="2000" dirty="0"/>
                  <a:t>checks for each  </a:t>
                </a:r>
                <a14:m>
                  <m:oMath xmlns:m="http://schemas.openxmlformats.org/officeDocument/2006/math">
                    <m:r>
                      <a:rPr lang="en-US" sz="2000" b="1" i="1" dirty="0">
                        <a:solidFill>
                          <a:srgbClr val="0070C0"/>
                        </a:solidFill>
                        <a:latin typeface="Cambria Math"/>
                      </a:rPr>
                      <m:t>𝒖</m:t>
                    </m:r>
                    <m:r>
                      <a:rPr lang="en-US" sz="2000" b="1" i="1" dirty="0">
                        <a:latin typeface="Cambria Math"/>
                      </a:rPr>
                      <m:t>∈</m:t>
                    </m:r>
                    <m:r>
                      <a:rPr lang="en-US" sz="2000" b="1" i="1" dirty="0">
                        <a:solidFill>
                          <a:srgbClr val="0070C0"/>
                        </a:solidFill>
                        <a:latin typeface="Cambria Math"/>
                      </a:rPr>
                      <m:t>𝑽</m:t>
                    </m:r>
                  </m:oMath>
                </a14:m>
                <a:r>
                  <a:rPr lang="en-US" sz="2000" dirty="0"/>
                  <a:t>,   whether   </a:t>
                </a:r>
                <a14:m>
                  <m:oMath xmlns:m="http://schemas.openxmlformats.org/officeDocument/2006/math">
                    <m:r>
                      <a:rPr lang="en-US" sz="2000" b="1" i="1" dirty="0">
                        <a:solidFill>
                          <a:srgbClr val="0070C0"/>
                        </a:solidFill>
                        <a:latin typeface="Cambria Math"/>
                      </a:rPr>
                      <m:t>𝑵</m:t>
                    </m:r>
                    <m:d>
                      <m:dPr>
                        <m:ctrlPr>
                          <a:rPr lang="en-US" sz="2000" b="1" i="1" dirty="0">
                            <a:solidFill>
                              <a:srgbClr val="0070C0"/>
                            </a:solidFill>
                            <a:latin typeface="Cambria Math" panose="02040503050406030204" pitchFamily="18" charset="0"/>
                          </a:rPr>
                        </m:ctrlPr>
                      </m:dPr>
                      <m:e>
                        <m:r>
                          <a:rPr lang="en-US" sz="2000" b="1" i="1" dirty="0">
                            <a:solidFill>
                              <a:srgbClr val="0070C0"/>
                            </a:solidFill>
                            <a:latin typeface="Cambria Math"/>
                          </a:rPr>
                          <m:t>𝒖</m:t>
                        </m:r>
                      </m:e>
                    </m:d>
                    <m:r>
                      <a:rPr lang="en-US" sz="2000" b="1" i="1" dirty="0">
                        <a:solidFill>
                          <a:srgbClr val="0070C0"/>
                        </a:solidFill>
                        <a:latin typeface="Cambria Math"/>
                      </a:rPr>
                      <m:t>∩</m:t>
                    </m:r>
                    <m:r>
                      <a:rPr lang="en-US" sz="2000" b="1" i="1" dirty="0" smtClean="0">
                        <a:solidFill>
                          <a:srgbClr val="0070C0"/>
                        </a:solidFill>
                        <a:latin typeface="Cambria Math"/>
                      </a:rPr>
                      <m:t>𝑿</m:t>
                    </m:r>
                    <m:r>
                      <a:rPr lang="en-US" sz="2000" b="1" i="1" dirty="0">
                        <a:solidFill>
                          <a:srgbClr val="0070C0"/>
                        </a:solidFill>
                        <a:latin typeface="Cambria Math"/>
                        <a:ea typeface="Cambria Math"/>
                      </a:rPr>
                      <m:t>≠∅</m:t>
                    </m:r>
                  </m:oMath>
                </a14:m>
                <a:r>
                  <a:rPr lang="en-US" sz="2000" dirty="0"/>
                  <a:t> ?</a:t>
                </a:r>
              </a:p>
              <a:p>
                <a:pPr marL="0" indent="0">
                  <a:buNone/>
                </a:pPr>
                <a:r>
                  <a:rPr lang="en-US" sz="2000" dirty="0"/>
                  <a:t>This algorithm takes </a:t>
                </a:r>
                <a:r>
                  <a:rPr lang="en-US" sz="2000" b="1" dirty="0"/>
                  <a:t>O</a:t>
                </a:r>
                <a:r>
                  <a:rPr lang="en-US" sz="2000" dirty="0"/>
                  <a:t>(</a:t>
                </a:r>
                <a14:m>
                  <m:oMath xmlns:m="http://schemas.openxmlformats.org/officeDocument/2006/math">
                    <m:r>
                      <a:rPr lang="en-US" sz="2000" b="1" i="1" dirty="0" smtClean="0">
                        <a:solidFill>
                          <a:srgbClr val="0070C0"/>
                        </a:solidFill>
                        <a:latin typeface="Cambria Math"/>
                      </a:rPr>
                      <m:t>𝒎</m:t>
                    </m:r>
                    <m:r>
                      <a:rPr lang="en-US" sz="2000" b="1" i="1" dirty="0" smtClean="0">
                        <a:solidFill>
                          <a:srgbClr val="0070C0"/>
                        </a:solidFill>
                        <a:latin typeface="Cambria Math"/>
                      </a:rPr>
                      <m:t>+</m:t>
                    </m:r>
                    <m:r>
                      <a:rPr lang="en-US" sz="2000" b="1" i="1" dirty="0" smtClean="0">
                        <a:solidFill>
                          <a:srgbClr val="0070C0"/>
                        </a:solidFill>
                        <a:latin typeface="Cambria Math"/>
                      </a:rPr>
                      <m:t>𝒏</m:t>
                    </m:r>
                  </m:oMath>
                </a14:m>
                <a:r>
                  <a:rPr lang="en-US" sz="2000" dirty="0"/>
                  <a:t>) time.	</a:t>
                </a:r>
                <a:r>
                  <a:rPr lang="en-US" sz="2000" b="1" dirty="0">
                    <a:solidFill>
                      <a:srgbClr val="0070C0"/>
                    </a:solidFill>
                  </a:rPr>
                  <a:t> </a:t>
                </a:r>
              </a:p>
              <a:p>
                <a:pPr marL="0" indent="0">
                  <a:buNone/>
                </a:pPr>
                <a:endParaRPr lang="en-US" sz="2000" b="1" dirty="0">
                  <a:solidFill>
                    <a:srgbClr val="0070C0"/>
                  </a:solidFill>
                </a:endParaRPr>
              </a:p>
              <a:p>
                <a:pPr marL="0" indent="0">
                  <a:buNone/>
                </a:pPr>
                <a:endParaRPr lang="en-US" sz="2000" b="1" dirty="0">
                  <a:solidFill>
                    <a:srgbClr val="C00000"/>
                  </a:solidFill>
                </a:endParaRPr>
              </a:p>
              <a:p>
                <a:pPr marL="0" indent="0">
                  <a:buNone/>
                </a:pPr>
                <a:endParaRPr lang="en-US" sz="20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457200" y="762000"/>
                <a:ext cx="8229600" cy="5791200"/>
              </a:xfrm>
              <a:blipFill rotWithShape="1">
                <a:blip r:embed="rId2"/>
                <a:stretch>
                  <a:fillRect l="-741" t="-526" b="-978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B92E9ED8-BBDD-47A1-9C62-8C7F2ACFBD70}" type="slidenum">
              <a:rPr lang="en-US" smtClean="0"/>
              <a:pPr>
                <a:defRPr/>
              </a:pPr>
              <a:t>27</a:t>
            </a:fld>
            <a:endParaRPr lang="en-US"/>
          </a:p>
        </p:txBody>
      </p:sp>
      <p:sp>
        <p:nvSpPr>
          <p:cNvPr id="7" name="Rectangle 6"/>
          <p:cNvSpPr/>
          <p:nvPr/>
        </p:nvSpPr>
        <p:spPr>
          <a:xfrm>
            <a:off x="457200" y="1524000"/>
            <a:ext cx="8001000" cy="381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95300" y="1534738"/>
            <a:ext cx="7962900" cy="3163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276600" y="5181600"/>
            <a:ext cx="464820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3828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animEffect transition="in" filter="wipe(left)">
                                      <p:cBhvr>
                                        <p:cTn id="7" dur="1250"/>
                                        <p:tgtEl>
                                          <p:spTgt spid="6">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7" end="7"/>
                                            </p:txEl>
                                          </p:spTgt>
                                        </p:tgtEl>
                                        <p:attrNameLst>
                                          <p:attrName>style.visibility</p:attrName>
                                        </p:attrNameLst>
                                      </p:cBhvr>
                                      <p:to>
                                        <p:strVal val="visible"/>
                                      </p:to>
                                    </p:set>
                                    <p:animEffect transition="in" filter="wipe(left)">
                                      <p:cBhvr>
                                        <p:cTn id="12" dur="2250"/>
                                        <p:tgtEl>
                                          <p:spTgt spid="6">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9" end="9"/>
                                            </p:txEl>
                                          </p:spTgt>
                                        </p:tgtEl>
                                        <p:attrNameLst>
                                          <p:attrName>style.visibility</p:attrName>
                                        </p:attrNameLst>
                                      </p:cBhvr>
                                      <p:to>
                                        <p:strVal val="visible"/>
                                      </p:to>
                                    </p:set>
                                    <p:animEffect transition="in" filter="fade">
                                      <p:cBhvr>
                                        <p:cTn id="17" dur="500"/>
                                        <p:tgtEl>
                                          <p:spTgt spid="6">
                                            <p:txEl>
                                              <p:pRg st="9" end="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xEl>
                                              <p:pRg st="10" end="10"/>
                                            </p:txEl>
                                          </p:spTgt>
                                        </p:tgtEl>
                                        <p:attrNameLst>
                                          <p:attrName>style.visibility</p:attrName>
                                        </p:attrNameLst>
                                      </p:cBhvr>
                                      <p:to>
                                        <p:strVal val="visible"/>
                                      </p:to>
                                    </p:set>
                                    <p:animEffect transition="in" filter="wipe(left)">
                                      <p:cBhvr>
                                        <p:cTn id="22" dur="2000"/>
                                        <p:tgtEl>
                                          <p:spTgt spid="6">
                                            <p:txEl>
                                              <p:pRg st="10" end="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11" end="11"/>
                                            </p:txEl>
                                          </p:spTgt>
                                        </p:tgtEl>
                                        <p:attrNameLst>
                                          <p:attrName>style.visibility</p:attrName>
                                        </p:attrNameLst>
                                      </p:cBhvr>
                                      <p:to>
                                        <p:strVal val="visible"/>
                                      </p:to>
                                    </p:set>
                                    <p:animEffect transition="in" filter="fade">
                                      <p:cBhvr>
                                        <p:cTn id="27" dur="500"/>
                                        <p:tgtEl>
                                          <p:spTgt spid="6">
                                            <p:txEl>
                                              <p:pRg st="11" end="1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xEl>
                                              <p:pRg st="12" end="12"/>
                                            </p:txEl>
                                          </p:spTgt>
                                        </p:tgtEl>
                                        <p:attrNameLst>
                                          <p:attrName>style.visibility</p:attrName>
                                        </p:attrNameLst>
                                      </p:cBhvr>
                                      <p:to>
                                        <p:strVal val="visible"/>
                                      </p:to>
                                    </p:set>
                                    <p:animEffect transition="in" filter="wipe(left)">
                                      <p:cBhvr>
                                        <p:cTn id="32" dur="2000"/>
                                        <p:tgtEl>
                                          <p:spTgt spid="6">
                                            <p:txEl>
                                              <p:pRg st="12" end="1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xit" presetSubtype="8" fill="hold" grpId="0" nodeType="clickEffect">
                                  <p:stCondLst>
                                    <p:cond delay="0"/>
                                  </p:stCondLst>
                                  <p:childTnLst>
                                    <p:animEffect transition="out" filter="wipe(left)">
                                      <p:cBhvr>
                                        <p:cTn id="36" dur="1500"/>
                                        <p:tgtEl>
                                          <p:spTgt spid="9"/>
                                        </p:tgtEl>
                                      </p:cBhvr>
                                    </p:animEffect>
                                    <p:set>
                                      <p:cBhvr>
                                        <p:cTn id="37" dur="1" fill="hold">
                                          <p:stCondLst>
                                            <p:cond delay="1499"/>
                                          </p:stCondLst>
                                        </p:cTn>
                                        <p:tgtEl>
                                          <p:spTgt spid="9"/>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
                                            <p:txEl>
                                              <p:pRg st="13" end="13"/>
                                            </p:txEl>
                                          </p:spTgt>
                                        </p:tgtEl>
                                        <p:attrNameLst>
                                          <p:attrName>style.visibility</p:attrName>
                                        </p:attrNameLst>
                                      </p:cBhvr>
                                      <p:to>
                                        <p:strVal val="visible"/>
                                      </p:to>
                                    </p:set>
                                    <p:animEffect transition="in" filter="wipe(left)">
                                      <p:cBhvr>
                                        <p:cTn id="42" dur="2000"/>
                                        <p:tgtEl>
                                          <p:spTgt spid="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b="1" dirty="0">
                <a:solidFill>
                  <a:srgbClr val="C00000"/>
                </a:solidFill>
              </a:rPr>
              <a:t>Vertex Cover</a:t>
            </a:r>
            <a:br>
              <a:rPr lang="en-US" sz="3200" b="1" dirty="0">
                <a:solidFill>
                  <a:srgbClr val="C00000"/>
                </a:solidFill>
              </a:rPr>
            </a:br>
            <a:endParaRPr lang="en-US" sz="3200" dirty="0"/>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457200" y="1295400"/>
                <a:ext cx="8229600" cy="5257800"/>
              </a:xfrm>
            </p:spPr>
            <p:txBody>
              <a:bodyPr/>
              <a:lstStyle/>
              <a:p>
                <a:pPr marL="0" indent="0">
                  <a:buNone/>
                </a:pPr>
                <a:r>
                  <a:rPr lang="en-US" sz="2000" b="1" dirty="0">
                    <a:solidFill>
                      <a:srgbClr val="C00000"/>
                    </a:solidFill>
                  </a:rPr>
                  <a:t>Definition</a:t>
                </a:r>
                <a:r>
                  <a:rPr lang="en-US" sz="2000" dirty="0"/>
                  <a:t>: Given an undirected graph </a:t>
                </a:r>
                <a14:m>
                  <m:oMath xmlns:m="http://schemas.openxmlformats.org/officeDocument/2006/math">
                    <m:r>
                      <a:rPr lang="en-US" sz="2000" b="1" i="1" dirty="0">
                        <a:solidFill>
                          <a:srgbClr val="0070C0"/>
                        </a:solidFill>
                        <a:latin typeface="Cambria Math"/>
                      </a:rPr>
                      <m:t>𝑮</m:t>
                    </m:r>
                    <m:r>
                      <a:rPr lang="en-US" sz="2000" b="1" i="1" dirty="0">
                        <a:solidFill>
                          <a:srgbClr val="0070C0"/>
                        </a:solidFill>
                        <a:latin typeface="Cambria Math"/>
                      </a:rPr>
                      <m:t>=(</m:t>
                    </m:r>
                    <m:r>
                      <a:rPr lang="en-US" sz="2000" b="1" i="1" dirty="0">
                        <a:solidFill>
                          <a:srgbClr val="0070C0"/>
                        </a:solidFill>
                        <a:latin typeface="Cambria Math"/>
                      </a:rPr>
                      <m:t>𝑽</m:t>
                    </m:r>
                    <m:r>
                      <a:rPr lang="en-US" sz="2000" b="1" i="1" dirty="0">
                        <a:solidFill>
                          <a:srgbClr val="0070C0"/>
                        </a:solidFill>
                        <a:latin typeface="Cambria Math"/>
                      </a:rPr>
                      <m:t>,</m:t>
                    </m:r>
                    <m:r>
                      <a:rPr lang="en-US" sz="2000" b="1" i="1" dirty="0">
                        <a:solidFill>
                          <a:srgbClr val="0070C0"/>
                        </a:solidFill>
                        <a:latin typeface="Cambria Math"/>
                      </a:rPr>
                      <m:t>𝑬</m:t>
                    </m:r>
                    <m:r>
                      <a:rPr lang="en-US" sz="2000" b="1" i="1" dirty="0">
                        <a:solidFill>
                          <a:srgbClr val="0070C0"/>
                        </a:solidFill>
                        <a:latin typeface="Cambria Math"/>
                      </a:rPr>
                      <m:t>)</m:t>
                    </m:r>
                  </m:oMath>
                </a14:m>
                <a:r>
                  <a:rPr lang="en-US" sz="2000" dirty="0"/>
                  <a:t>, </a:t>
                </a:r>
              </a:p>
              <a:p>
                <a:pPr marL="0" indent="0">
                  <a:buNone/>
                </a:pPr>
                <a:r>
                  <a:rPr lang="en-US" sz="2000" dirty="0"/>
                  <a:t>a subset </a:t>
                </a:r>
                <a14:m>
                  <m:oMath xmlns:m="http://schemas.openxmlformats.org/officeDocument/2006/math">
                    <m:r>
                      <a:rPr lang="en-US" sz="2000" b="1" i="1" dirty="0" smtClean="0">
                        <a:solidFill>
                          <a:srgbClr val="0070C0"/>
                        </a:solidFill>
                        <a:latin typeface="Cambria Math"/>
                      </a:rPr>
                      <m:t>𝑿</m:t>
                    </m:r>
                    <m:r>
                      <a:rPr lang="en-US" sz="2000" b="1" i="1" dirty="0" smtClean="0">
                        <a:solidFill>
                          <a:srgbClr val="0070C0"/>
                        </a:solidFill>
                        <a:latin typeface="Cambria Math"/>
                      </a:rPr>
                      <m:t>⊆</m:t>
                    </m:r>
                    <m:r>
                      <a:rPr lang="en-US" sz="2000" b="1" i="1" dirty="0" smtClean="0">
                        <a:solidFill>
                          <a:srgbClr val="0070C0"/>
                        </a:solidFill>
                        <a:latin typeface="Cambria Math"/>
                      </a:rPr>
                      <m:t>𝑽</m:t>
                    </m:r>
                  </m:oMath>
                </a14:m>
                <a:r>
                  <a:rPr lang="en-US" sz="2000" dirty="0"/>
                  <a:t> is said to be a </a:t>
                </a:r>
                <a:r>
                  <a:rPr lang="en-US" sz="2000" b="1" dirty="0"/>
                  <a:t>vertex cover </a:t>
                </a:r>
                <a:r>
                  <a:rPr lang="en-US" sz="2000" dirty="0"/>
                  <a:t>if </a:t>
                </a:r>
              </a:p>
              <a:p>
                <a:pPr marL="0" indent="0">
                  <a:buNone/>
                </a:pPr>
                <a:r>
                  <a:rPr lang="en-US" sz="2000" dirty="0"/>
                  <a:t>For each edge </a:t>
                </a:r>
                <a14:m>
                  <m:oMath xmlns:m="http://schemas.openxmlformats.org/officeDocument/2006/math">
                    <m:d>
                      <m:dPr>
                        <m:ctrlPr>
                          <a:rPr lang="en-US" sz="2000" i="1" dirty="0">
                            <a:latin typeface="Cambria Math" panose="02040503050406030204" pitchFamily="18" charset="0"/>
                          </a:rPr>
                        </m:ctrlPr>
                      </m:dPr>
                      <m:e>
                        <m:r>
                          <a:rPr lang="en-US" sz="2000" b="1" i="1" dirty="0">
                            <a:solidFill>
                              <a:srgbClr val="0070C0"/>
                            </a:solidFill>
                            <a:latin typeface="Cambria Math"/>
                          </a:rPr>
                          <m:t>𝒖</m:t>
                        </m:r>
                        <m:r>
                          <a:rPr lang="en-US" sz="2000" dirty="0">
                            <a:latin typeface="Cambria Math"/>
                          </a:rPr>
                          <m:t>,</m:t>
                        </m:r>
                        <m:r>
                          <a:rPr lang="en-US" sz="2000" b="1" i="1" dirty="0">
                            <a:solidFill>
                              <a:srgbClr val="0070C0"/>
                            </a:solidFill>
                            <a:latin typeface="Cambria Math"/>
                          </a:rPr>
                          <m:t>𝒗</m:t>
                        </m:r>
                      </m:e>
                    </m:d>
                    <m:r>
                      <a:rPr lang="en-US" sz="2000" i="1" dirty="0">
                        <a:latin typeface="Cambria Math"/>
                      </a:rPr>
                      <m:t>∈</m:t>
                    </m:r>
                    <m:r>
                      <a:rPr lang="en-US" sz="2000" b="1" i="1" dirty="0">
                        <a:solidFill>
                          <a:srgbClr val="0070C0"/>
                        </a:solidFill>
                        <a:latin typeface="Cambria Math"/>
                      </a:rPr>
                      <m:t>𝑬</m:t>
                    </m:r>
                  </m:oMath>
                </a14:m>
                <a:r>
                  <a:rPr lang="en-US" sz="2000" dirty="0"/>
                  <a:t>,</a:t>
                </a:r>
              </a:p>
              <a:p>
                <a:pPr marL="0" indent="0">
                  <a:buNone/>
                </a:pPr>
                <a:r>
                  <a:rPr lang="en-US" sz="2000" dirty="0"/>
                  <a:t>	either </a:t>
                </a:r>
                <a14:m>
                  <m:oMath xmlns:m="http://schemas.openxmlformats.org/officeDocument/2006/math">
                    <m:r>
                      <a:rPr lang="en-US" sz="2000" b="1" i="1" dirty="0">
                        <a:solidFill>
                          <a:srgbClr val="0070C0"/>
                        </a:solidFill>
                        <a:latin typeface="Cambria Math"/>
                      </a:rPr>
                      <m:t>𝒖</m:t>
                    </m:r>
                    <m:r>
                      <a:rPr lang="en-US" sz="2000" b="1" i="1" dirty="0" smtClean="0">
                        <a:solidFill>
                          <a:schemeClr val="tx1"/>
                        </a:solidFill>
                        <a:latin typeface="Cambria Math"/>
                      </a:rPr>
                      <m:t>∈</m:t>
                    </m:r>
                    <m:r>
                      <a:rPr lang="en-US" sz="2000" b="1" i="1" dirty="0" smtClean="0">
                        <a:solidFill>
                          <a:srgbClr val="0070C0"/>
                        </a:solidFill>
                        <a:latin typeface="Cambria Math"/>
                      </a:rPr>
                      <m:t>𝑿</m:t>
                    </m:r>
                  </m:oMath>
                </a14:m>
                <a:r>
                  <a:rPr lang="en-US" sz="2000" dirty="0"/>
                  <a:t> or </a:t>
                </a:r>
                <a14:m>
                  <m:oMath xmlns:m="http://schemas.openxmlformats.org/officeDocument/2006/math">
                    <m:r>
                      <a:rPr lang="en-US" sz="2000" b="1" i="1" dirty="0" smtClean="0">
                        <a:solidFill>
                          <a:srgbClr val="0070C0"/>
                        </a:solidFill>
                        <a:latin typeface="Cambria Math"/>
                      </a:rPr>
                      <m:t>𝒗</m:t>
                    </m:r>
                    <m:r>
                      <a:rPr lang="en-US" sz="2000" b="1" i="1" dirty="0">
                        <a:latin typeface="Cambria Math"/>
                      </a:rPr>
                      <m:t>∈</m:t>
                    </m:r>
                    <m:r>
                      <a:rPr lang="en-US" sz="2000" b="1" i="1" dirty="0">
                        <a:solidFill>
                          <a:srgbClr val="0070C0"/>
                        </a:solidFill>
                        <a:latin typeface="Cambria Math"/>
                      </a:rPr>
                      <m:t>𝑿</m:t>
                    </m:r>
                  </m:oMath>
                </a14:m>
                <a:endParaRPr lang="en-US" sz="2000" dirty="0"/>
              </a:p>
              <a:p>
                <a:pPr marL="0" indent="0">
                  <a:buNone/>
                </a:pPr>
                <a:endParaRPr lang="en-US" sz="2000" dirty="0"/>
              </a:p>
              <a:p>
                <a:pPr marL="0" indent="0">
                  <a:buNone/>
                </a:pPr>
                <a:r>
                  <a:rPr lang="en-US" sz="2000" dirty="0"/>
                  <a:t> </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b="1" dirty="0">
                  <a:solidFill>
                    <a:srgbClr val="C00000"/>
                  </a:solidFill>
                </a:endParaRPr>
              </a:p>
              <a:p>
                <a:pPr marL="0" indent="0">
                  <a:buNone/>
                </a:pPr>
                <a:r>
                  <a:rPr lang="en-US" sz="2000" b="1" dirty="0">
                    <a:solidFill>
                      <a:srgbClr val="C00000"/>
                    </a:solidFill>
                  </a:rPr>
                  <a:t>Optimization </a:t>
                </a:r>
                <a:r>
                  <a:rPr lang="en-US" sz="2000" b="1" dirty="0"/>
                  <a:t>version</a:t>
                </a:r>
                <a:r>
                  <a:rPr lang="en-US" sz="2000" dirty="0"/>
                  <a:t>: compute vertex cover of </a:t>
                </a:r>
                <a:r>
                  <a:rPr lang="en-US" sz="2000" u="sng" dirty="0"/>
                  <a:t>smallest</a:t>
                </a:r>
                <a:r>
                  <a:rPr lang="en-US" sz="2000" dirty="0"/>
                  <a:t> size.</a:t>
                </a:r>
              </a:p>
              <a:p>
                <a:pPr marL="0" indent="0">
                  <a:buNone/>
                </a:pPr>
                <a:r>
                  <a:rPr lang="en-US" sz="2000" b="1" dirty="0">
                    <a:solidFill>
                      <a:srgbClr val="C00000"/>
                    </a:solidFill>
                  </a:rPr>
                  <a:t>Decision </a:t>
                </a:r>
                <a:r>
                  <a:rPr lang="en-US" sz="2000" b="1" dirty="0"/>
                  <a:t>version</a:t>
                </a:r>
                <a:r>
                  <a:rPr lang="en-US" sz="2000" dirty="0"/>
                  <a:t>: Does there exist a vertex cover of size </a:t>
                </a:r>
                <a14:m>
                  <m:oMath xmlns:m="http://schemas.openxmlformats.org/officeDocument/2006/math">
                    <m:r>
                      <a:rPr lang="en-US" sz="2000" b="1" i="1" dirty="0" smtClean="0">
                        <a:solidFill>
                          <a:srgbClr val="0070C0"/>
                        </a:solidFill>
                        <a:latin typeface="Cambria Math"/>
                      </a:rPr>
                      <m:t>𝒌</m:t>
                    </m:r>
                  </m:oMath>
                </a14:m>
                <a:r>
                  <a:rPr lang="en-US" sz="2000" dirty="0"/>
                  <a:t> ?</a:t>
                </a:r>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457200" y="1295400"/>
                <a:ext cx="8229600" cy="5257800"/>
              </a:xfrm>
              <a:blipFill rotWithShape="1">
                <a:blip r:embed="rId2"/>
                <a:stretch>
                  <a:fillRect l="-741" t="-58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B92E9ED8-BBDD-47A1-9C62-8C7F2ACFBD70}" type="slidenum">
              <a:rPr lang="en-US" smtClean="0"/>
              <a:pPr>
                <a:defRPr/>
              </a:pPr>
              <a:t>28</a:t>
            </a:fld>
            <a:endParaRPr lang="en-US"/>
          </a:p>
        </p:txBody>
      </p:sp>
      <p:grpSp>
        <p:nvGrpSpPr>
          <p:cNvPr id="51" name="Group 50"/>
          <p:cNvGrpSpPr/>
          <p:nvPr/>
        </p:nvGrpSpPr>
        <p:grpSpPr>
          <a:xfrm>
            <a:off x="3352800" y="2895600"/>
            <a:ext cx="3962400" cy="2731532"/>
            <a:chOff x="3200400" y="2971800"/>
            <a:chExt cx="3962400" cy="2731532"/>
          </a:xfrm>
        </p:grpSpPr>
        <p:grpSp>
          <p:nvGrpSpPr>
            <p:cNvPr id="45" name="Group 44"/>
            <p:cNvGrpSpPr/>
            <p:nvPr/>
          </p:nvGrpSpPr>
          <p:grpSpPr>
            <a:xfrm>
              <a:off x="3200400" y="2971800"/>
              <a:ext cx="2885214" cy="2731532"/>
              <a:chOff x="3200400" y="2971800"/>
              <a:chExt cx="2885214" cy="2731532"/>
            </a:xfrm>
          </p:grpSpPr>
          <p:grpSp>
            <p:nvGrpSpPr>
              <p:cNvPr id="38" name="Group 37"/>
              <p:cNvGrpSpPr/>
              <p:nvPr/>
            </p:nvGrpSpPr>
            <p:grpSpPr>
              <a:xfrm>
                <a:off x="3467102" y="3276600"/>
                <a:ext cx="2324098" cy="2133602"/>
                <a:chOff x="3467102" y="3276600"/>
                <a:chExt cx="2324098" cy="2133602"/>
              </a:xfrm>
            </p:grpSpPr>
            <p:grpSp>
              <p:nvGrpSpPr>
                <p:cNvPr id="8" name="Group 7"/>
                <p:cNvGrpSpPr/>
                <p:nvPr/>
              </p:nvGrpSpPr>
              <p:grpSpPr>
                <a:xfrm>
                  <a:off x="3467102" y="3276600"/>
                  <a:ext cx="2324098" cy="2133602"/>
                  <a:chOff x="1028702" y="3581400"/>
                  <a:chExt cx="2324098" cy="2133602"/>
                </a:xfrm>
              </p:grpSpPr>
              <p:grpSp>
                <p:nvGrpSpPr>
                  <p:cNvPr id="10" name="Group 9"/>
                  <p:cNvGrpSpPr/>
                  <p:nvPr/>
                </p:nvGrpSpPr>
                <p:grpSpPr>
                  <a:xfrm rot="5400000">
                    <a:off x="1123950" y="3486152"/>
                    <a:ext cx="2133602" cy="2324098"/>
                    <a:chOff x="1485897" y="3162302"/>
                    <a:chExt cx="2133602" cy="2324098"/>
                  </a:xfrm>
                </p:grpSpPr>
                <p:sp>
                  <p:nvSpPr>
                    <p:cNvPr id="15" name="Oval 14"/>
                    <p:cNvSpPr/>
                    <p:nvPr/>
                  </p:nvSpPr>
                  <p:spPr>
                    <a:xfrm>
                      <a:off x="2247897" y="3162302"/>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247897" y="53340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467099" y="4838703"/>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467099" y="3619503"/>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485897" y="4229103"/>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 name="Straight Connector 10"/>
                  <p:cNvCxnSpPr/>
                  <p:nvPr/>
                </p:nvCxnSpPr>
                <p:spPr>
                  <a:xfrm flipH="1">
                    <a:off x="1158784" y="3711482"/>
                    <a:ext cx="997133" cy="6542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flipV="1">
                    <a:off x="2263681" y="3711482"/>
                    <a:ext cx="959037" cy="6542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1654081" y="5692684"/>
                    <a:ext cx="11114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a:xfrm flipH="1">
                  <a:off x="4092481" y="4168682"/>
                  <a:ext cx="1568637" cy="11114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5" idx="6"/>
                  <a:endCxn id="18" idx="1"/>
                </p:cNvCxnSpPr>
                <p:nvPr/>
              </p:nvCxnSpPr>
              <p:spPr>
                <a:xfrm flipH="1">
                  <a:off x="5311681" y="4191000"/>
                  <a:ext cx="403319" cy="10891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a:off x="3200400" y="2971800"/>
                <a:ext cx="2885214" cy="2731532"/>
                <a:chOff x="3200400" y="2971800"/>
                <a:chExt cx="2885214" cy="2731532"/>
              </a:xfrm>
            </p:grpSpPr>
            <mc:AlternateContent xmlns:mc="http://schemas.openxmlformats.org/markup-compatibility/2006" xmlns:a14="http://schemas.microsoft.com/office/drawing/2010/main">
              <mc:Choice Requires="a14">
                <p:sp>
                  <p:nvSpPr>
                    <p:cNvPr id="39" name="TextBox 38"/>
                    <p:cNvSpPr txBox="1"/>
                    <p:nvPr/>
                  </p:nvSpPr>
                  <p:spPr>
                    <a:xfrm>
                      <a:off x="5715000" y="3897868"/>
                      <a:ext cx="37061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𝒙</m:t>
                            </m:r>
                          </m:oMath>
                        </m:oMathPara>
                      </a14:m>
                      <a:endParaRPr lang="en-US" dirty="0"/>
                    </a:p>
                  </p:txBody>
                </p:sp>
              </mc:Choice>
              <mc:Fallback xmlns="">
                <p:sp>
                  <p:nvSpPr>
                    <p:cNvPr id="39" name="TextBox 38"/>
                    <p:cNvSpPr txBox="1">
                      <a:spLocks noRot="1" noChangeAspect="1" noMove="1" noResize="1" noEditPoints="1" noAdjustHandles="1" noChangeArrowheads="1" noChangeShapeType="1" noTextEdit="1"/>
                    </p:cNvSpPr>
                    <p:nvPr/>
                  </p:nvSpPr>
                  <p:spPr>
                    <a:xfrm>
                      <a:off x="5715000" y="3897868"/>
                      <a:ext cx="370614" cy="369332"/>
                    </a:xfrm>
                    <a:prstGeom prst="rect">
                      <a:avLst/>
                    </a:prstGeom>
                    <a:blipFill rotWithShape="1">
                      <a:blip r:embed="rId3"/>
                      <a:stretch>
                        <a:fillRect t="-8197" r="-23333"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5110976" y="5334000"/>
                      <a:ext cx="3754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𝒚</m:t>
                            </m:r>
                          </m:oMath>
                        </m:oMathPara>
                      </a14:m>
                      <a:endParaRPr lang="en-US" dirty="0"/>
                    </a:p>
                  </p:txBody>
                </p:sp>
              </mc:Choice>
              <mc:Fallback xmlns="">
                <p:sp>
                  <p:nvSpPr>
                    <p:cNvPr id="40" name="TextBox 39"/>
                    <p:cNvSpPr txBox="1">
                      <a:spLocks noRot="1" noChangeAspect="1" noMove="1" noResize="1" noEditPoints="1" noAdjustHandles="1" noChangeArrowheads="1" noChangeShapeType="1" noTextEdit="1"/>
                    </p:cNvSpPr>
                    <p:nvPr/>
                  </p:nvSpPr>
                  <p:spPr>
                    <a:xfrm>
                      <a:off x="5110976" y="5334000"/>
                      <a:ext cx="375424" cy="369332"/>
                    </a:xfrm>
                    <a:prstGeom prst="rect">
                      <a:avLst/>
                    </a:prstGeom>
                    <a:blipFill rotWithShape="1">
                      <a:blip r:embed="rId4"/>
                      <a:stretch>
                        <a:fillRect t="-8333" r="-20968"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3663176" y="5181600"/>
                      <a:ext cx="3561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𝒛</m:t>
                            </m:r>
                          </m:oMath>
                        </m:oMathPara>
                      </a14:m>
                      <a:endParaRPr lang="en-US" dirty="0"/>
                    </a:p>
                  </p:txBody>
                </p:sp>
              </mc:Choice>
              <mc:Fallback xmlns="">
                <p:sp>
                  <p:nvSpPr>
                    <p:cNvPr id="41" name="TextBox 40"/>
                    <p:cNvSpPr txBox="1">
                      <a:spLocks noRot="1" noChangeAspect="1" noMove="1" noResize="1" noEditPoints="1" noAdjustHandles="1" noChangeArrowheads="1" noChangeShapeType="1" noTextEdit="1"/>
                    </p:cNvSpPr>
                    <p:nvPr/>
                  </p:nvSpPr>
                  <p:spPr>
                    <a:xfrm>
                      <a:off x="3663176" y="5181600"/>
                      <a:ext cx="356187" cy="369332"/>
                    </a:xfrm>
                    <a:prstGeom prst="rect">
                      <a:avLst/>
                    </a:prstGeom>
                    <a:blipFill rotWithShape="1">
                      <a:blip r:embed="rId5"/>
                      <a:stretch>
                        <a:fillRect t="-8333" r="-22414"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3200400" y="3897868"/>
                      <a:ext cx="3802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𝒂</m:t>
                            </m:r>
                          </m:oMath>
                        </m:oMathPara>
                      </a14:m>
                      <a:endParaRPr lang="en-US" dirty="0"/>
                    </a:p>
                  </p:txBody>
                </p:sp>
              </mc:Choice>
              <mc:Fallback xmlns="">
                <p:sp>
                  <p:nvSpPr>
                    <p:cNvPr id="42" name="TextBox 41"/>
                    <p:cNvSpPr txBox="1">
                      <a:spLocks noRot="1" noChangeAspect="1" noMove="1" noResize="1" noEditPoints="1" noAdjustHandles="1" noChangeArrowheads="1" noChangeShapeType="1" noTextEdit="1"/>
                    </p:cNvSpPr>
                    <p:nvPr/>
                  </p:nvSpPr>
                  <p:spPr>
                    <a:xfrm>
                      <a:off x="3200400" y="3897868"/>
                      <a:ext cx="380232" cy="369332"/>
                    </a:xfrm>
                    <a:prstGeom prst="rect">
                      <a:avLst/>
                    </a:prstGeom>
                    <a:blipFill rotWithShape="1">
                      <a:blip r:embed="rId6"/>
                      <a:stretch>
                        <a:fillRect t="-8197" r="-20968"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4495800" y="2971800"/>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𝒃</m:t>
                            </m:r>
                          </m:oMath>
                        </m:oMathPara>
                      </a14:m>
                      <a:endParaRPr lang="en-US" dirty="0"/>
                    </a:p>
                  </p:txBody>
                </p:sp>
              </mc:Choice>
              <mc:Fallback xmlns="">
                <p:sp>
                  <p:nvSpPr>
                    <p:cNvPr id="43" name="TextBox 42"/>
                    <p:cNvSpPr txBox="1">
                      <a:spLocks noRot="1" noChangeAspect="1" noMove="1" noResize="1" noEditPoints="1" noAdjustHandles="1" noChangeArrowheads="1" noChangeShapeType="1" noTextEdit="1"/>
                    </p:cNvSpPr>
                    <p:nvPr/>
                  </p:nvSpPr>
                  <p:spPr>
                    <a:xfrm>
                      <a:off x="4495800" y="2971800"/>
                      <a:ext cx="377026" cy="369332"/>
                    </a:xfrm>
                    <a:prstGeom prst="rect">
                      <a:avLst/>
                    </a:prstGeom>
                    <a:blipFill rotWithShape="1">
                      <a:blip r:embed="rId7"/>
                      <a:stretch>
                        <a:fillRect t="-8197" r="-22951" b="-24590"/>
                      </a:stretch>
                    </a:blipFill>
                  </p:spPr>
                  <p:txBody>
                    <a:bodyPr/>
                    <a:lstStyle/>
                    <a:p>
                      <a:r>
                        <a:rPr lang="en-US">
                          <a:noFill/>
                        </a:rPr>
                        <a:t> </a:t>
                      </a:r>
                    </a:p>
                  </p:txBody>
                </p:sp>
              </mc:Fallback>
            </mc:AlternateContent>
          </p:grpSp>
        </p:grpSp>
        <p:cxnSp>
          <p:nvCxnSpPr>
            <p:cNvPr id="46" name="Straight Connector 45"/>
            <p:cNvCxnSpPr/>
            <p:nvPr/>
          </p:nvCxnSpPr>
          <p:spPr>
            <a:xfrm flipH="1">
              <a:off x="5333999" y="5387884"/>
              <a:ext cx="14478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rot="5400000">
              <a:off x="6776223" y="5334002"/>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0" name="TextBox 49"/>
                <p:cNvSpPr txBox="1"/>
                <p:nvPr/>
              </p:nvSpPr>
              <p:spPr>
                <a:xfrm>
                  <a:off x="6829054" y="5193268"/>
                  <a:ext cx="33374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𝒕</m:t>
                        </m:r>
                      </m:oMath>
                    </m:oMathPara>
                  </a14:m>
                  <a:endParaRPr lang="en-US" dirty="0"/>
                </a:p>
              </p:txBody>
            </p:sp>
          </mc:Choice>
          <mc:Fallback xmlns="">
            <p:sp>
              <p:nvSpPr>
                <p:cNvPr id="50" name="TextBox 49"/>
                <p:cNvSpPr txBox="1">
                  <a:spLocks noRot="1" noChangeAspect="1" noMove="1" noResize="1" noEditPoints="1" noAdjustHandles="1" noChangeArrowheads="1" noChangeShapeType="1" noTextEdit="1"/>
                </p:cNvSpPr>
                <p:nvPr/>
              </p:nvSpPr>
              <p:spPr>
                <a:xfrm>
                  <a:off x="6829054" y="5193268"/>
                  <a:ext cx="333746" cy="369332"/>
                </a:xfrm>
                <a:prstGeom prst="rect">
                  <a:avLst/>
                </a:prstGeom>
                <a:blipFill rotWithShape="1">
                  <a:blip r:embed="rId8"/>
                  <a:stretch>
                    <a:fillRect t="-8197" r="-25455" b="-24590"/>
                  </a:stretch>
                </a:blipFill>
              </p:spPr>
              <p:txBody>
                <a:bodyPr/>
                <a:lstStyle/>
                <a:p>
                  <a:r>
                    <a:rPr lang="en-US">
                      <a:noFill/>
                    </a:rPr>
                    <a:t> </a:t>
                  </a:r>
                </a:p>
              </p:txBody>
            </p:sp>
          </mc:Fallback>
        </mc:AlternateContent>
      </p:grpSp>
      <p:sp>
        <p:nvSpPr>
          <p:cNvPr id="52" name="Oval 51"/>
          <p:cNvSpPr/>
          <p:nvPr/>
        </p:nvSpPr>
        <p:spPr>
          <a:xfrm>
            <a:off x="4572000" y="2971800"/>
            <a:ext cx="4572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5715000" y="3810000"/>
            <a:ext cx="4572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5181600" y="5105400"/>
            <a:ext cx="4572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own Ribbon 1"/>
          <p:cNvSpPr/>
          <p:nvPr/>
        </p:nvSpPr>
        <p:spPr>
          <a:xfrm>
            <a:off x="6052707" y="2057400"/>
            <a:ext cx="2244468" cy="917448"/>
          </a:xfrm>
          <a:prstGeom prst="ribbon">
            <a:avLst>
              <a:gd name="adj1" fmla="val 16667"/>
              <a:gd name="adj2" fmla="val 75000"/>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Is it a vertex cover ?</a:t>
            </a:r>
          </a:p>
        </p:txBody>
      </p:sp>
      <mc:AlternateContent xmlns:mc="http://schemas.openxmlformats.org/markup-compatibility/2006" xmlns:a14="http://schemas.microsoft.com/office/drawing/2010/main">
        <mc:Choice Requires="a14">
          <p:sp>
            <p:nvSpPr>
              <p:cNvPr id="7" name="TextBox 6"/>
              <p:cNvSpPr txBox="1"/>
              <p:nvPr/>
            </p:nvSpPr>
            <p:spPr>
              <a:xfrm>
                <a:off x="7057770" y="3124200"/>
                <a:ext cx="1948610" cy="1200329"/>
              </a:xfrm>
              <a:prstGeom prst="rect">
                <a:avLst/>
              </a:prstGeom>
              <a:solidFill>
                <a:srgbClr val="FFC000"/>
              </a:solidFill>
            </p:spPr>
            <p:txBody>
              <a:bodyPr wrap="none" rtlCol="0">
                <a:spAutoFit/>
              </a:bodyPr>
              <a:lstStyle/>
              <a:p>
                <a:pPr algn="ctr"/>
                <a:r>
                  <a:rPr lang="en-US" b="1" dirty="0">
                    <a:solidFill>
                      <a:srgbClr val="C00000"/>
                    </a:solidFill>
                  </a:rPr>
                  <a:t>NO. </a:t>
                </a:r>
              </a:p>
              <a:p>
                <a:r>
                  <a:rPr lang="en-US" b="1" dirty="0"/>
                  <a:t>Reason</a:t>
                </a:r>
                <a:r>
                  <a:rPr lang="en-US" dirty="0"/>
                  <a:t>:</a:t>
                </a:r>
              </a:p>
              <a:p>
                <a:r>
                  <a:rPr lang="en-US" dirty="0"/>
                  <a:t>None of </a:t>
                </a:r>
                <a14:m>
                  <m:oMath xmlns:m="http://schemas.openxmlformats.org/officeDocument/2006/math">
                    <m:d>
                      <m:dPr>
                        <m:ctrlPr>
                          <a:rPr lang="en-US" i="1" dirty="0">
                            <a:latin typeface="Cambria Math" panose="02040503050406030204" pitchFamily="18" charset="0"/>
                          </a:rPr>
                        </m:ctrlPr>
                      </m:dPr>
                      <m:e>
                        <m:r>
                          <a:rPr lang="en-US" b="1" i="1" dirty="0" smtClean="0">
                            <a:solidFill>
                              <a:srgbClr val="0070C0"/>
                            </a:solidFill>
                            <a:latin typeface="Cambria Math"/>
                          </a:rPr>
                          <m:t>𝒚</m:t>
                        </m:r>
                        <m:r>
                          <a:rPr lang="en-US" dirty="0">
                            <a:latin typeface="Cambria Math"/>
                          </a:rPr>
                          <m:t>,</m:t>
                        </m:r>
                        <m:r>
                          <a:rPr lang="en-US" b="1" i="1" dirty="0" smtClean="0">
                            <a:solidFill>
                              <a:srgbClr val="0070C0"/>
                            </a:solidFill>
                            <a:latin typeface="Cambria Math"/>
                          </a:rPr>
                          <m:t>𝒛</m:t>
                        </m:r>
                      </m:e>
                    </m:d>
                  </m:oMath>
                </a14:m>
                <a:endParaRPr lang="en-US" dirty="0"/>
              </a:p>
              <a:p>
                <a:r>
                  <a:rPr lang="en-US" dirty="0"/>
                  <a:t>or </a:t>
                </a:r>
                <a14:m>
                  <m:oMath xmlns:m="http://schemas.openxmlformats.org/officeDocument/2006/math">
                    <m:d>
                      <m:dPr>
                        <m:ctrlPr>
                          <a:rPr lang="en-US" i="1" dirty="0">
                            <a:latin typeface="Cambria Math" panose="02040503050406030204" pitchFamily="18" charset="0"/>
                          </a:rPr>
                        </m:ctrlPr>
                      </m:dPr>
                      <m:e>
                        <m:r>
                          <a:rPr lang="en-US" b="1" i="1" dirty="0" smtClean="0">
                            <a:solidFill>
                              <a:srgbClr val="0070C0"/>
                            </a:solidFill>
                            <a:latin typeface="Cambria Math"/>
                          </a:rPr>
                          <m:t>𝒚</m:t>
                        </m:r>
                        <m:r>
                          <a:rPr lang="en-US" dirty="0">
                            <a:latin typeface="Cambria Math"/>
                          </a:rPr>
                          <m:t>,</m:t>
                        </m:r>
                        <m:r>
                          <a:rPr lang="en-US" b="1" i="1" dirty="0" smtClean="0">
                            <a:solidFill>
                              <a:srgbClr val="0070C0"/>
                            </a:solidFill>
                            <a:latin typeface="Cambria Math"/>
                          </a:rPr>
                          <m:t>𝒕</m:t>
                        </m:r>
                      </m:e>
                    </m:d>
                  </m:oMath>
                </a14:m>
                <a:r>
                  <a:rPr lang="en-US" dirty="0"/>
                  <a:t> is covered</a:t>
                </a:r>
              </a:p>
            </p:txBody>
          </p:sp>
        </mc:Choice>
        <mc:Fallback xmlns="">
          <p:sp>
            <p:nvSpPr>
              <p:cNvPr id="7" name="TextBox 6"/>
              <p:cNvSpPr txBox="1">
                <a:spLocks noRot="1" noChangeAspect="1" noMove="1" noResize="1" noEditPoints="1" noAdjustHandles="1" noChangeArrowheads="1" noChangeShapeType="1" noTextEdit="1"/>
              </p:cNvSpPr>
              <p:nvPr/>
            </p:nvSpPr>
            <p:spPr>
              <a:xfrm>
                <a:off x="7057770" y="3124200"/>
                <a:ext cx="1948610" cy="1200329"/>
              </a:xfrm>
              <a:prstGeom prst="rect">
                <a:avLst/>
              </a:prstGeom>
              <a:blipFill rotWithShape="1">
                <a:blip r:embed="rId9"/>
                <a:stretch>
                  <a:fillRect l="-2821" t="-2551" r="-2508" b="-7143"/>
                </a:stretch>
              </a:blipFill>
            </p:spPr>
            <p:txBody>
              <a:bodyPr/>
              <a:lstStyle/>
              <a:p>
                <a:r>
                  <a:rPr lang="en-US">
                    <a:noFill/>
                  </a:rPr>
                  <a:t> </a:t>
                </a:r>
              </a:p>
            </p:txBody>
          </p:sp>
        </mc:Fallback>
      </mc:AlternateContent>
      <p:sp>
        <p:nvSpPr>
          <p:cNvPr id="35" name="Down Ribbon 34"/>
          <p:cNvSpPr/>
          <p:nvPr/>
        </p:nvSpPr>
        <p:spPr>
          <a:xfrm>
            <a:off x="5908932" y="1828800"/>
            <a:ext cx="2244468" cy="917448"/>
          </a:xfrm>
          <a:prstGeom prst="ribbon">
            <a:avLst>
              <a:gd name="adj1" fmla="val 16667"/>
              <a:gd name="adj2" fmla="val 75000"/>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Is it a vertex cover now ?</a:t>
            </a:r>
          </a:p>
        </p:txBody>
      </p:sp>
      <p:sp>
        <p:nvSpPr>
          <p:cNvPr id="36" name="TextBox 35"/>
          <p:cNvSpPr txBox="1"/>
          <p:nvPr/>
        </p:nvSpPr>
        <p:spPr>
          <a:xfrm>
            <a:off x="6327174" y="2895600"/>
            <a:ext cx="607026" cy="369332"/>
          </a:xfrm>
          <a:prstGeom prst="rect">
            <a:avLst/>
          </a:prstGeom>
          <a:solidFill>
            <a:srgbClr val="FFC000"/>
          </a:solidFill>
        </p:spPr>
        <p:txBody>
          <a:bodyPr wrap="none" rtlCol="0">
            <a:spAutoFit/>
          </a:bodyPr>
          <a:lstStyle/>
          <a:p>
            <a:pPr algn="ctr"/>
            <a:r>
              <a:rPr lang="en-US" b="1" dirty="0">
                <a:solidFill>
                  <a:srgbClr val="C00000"/>
                </a:solidFill>
              </a:rPr>
              <a:t>Yes. </a:t>
            </a:r>
          </a:p>
        </p:txBody>
      </p:sp>
    </p:spTree>
    <p:extLst>
      <p:ext uri="{BB962C8B-B14F-4D97-AF65-F5344CB8AC3E}">
        <p14:creationId xmlns:p14="http://schemas.microsoft.com/office/powerpoint/2010/main" val="4919020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fade">
                                      <p:cBhvr>
                                        <p:cTn id="27" dur="1000"/>
                                        <p:tgtEl>
                                          <p:spTgt spid="51"/>
                                        </p:tgtEl>
                                      </p:cBhvr>
                                    </p:animEffect>
                                    <p:anim calcmode="lin" valueType="num">
                                      <p:cBhvr>
                                        <p:cTn id="28" dur="1000" fill="hold"/>
                                        <p:tgtEl>
                                          <p:spTgt spid="51"/>
                                        </p:tgtEl>
                                        <p:attrNameLst>
                                          <p:attrName>ppt_x</p:attrName>
                                        </p:attrNameLst>
                                      </p:cBhvr>
                                      <p:tavLst>
                                        <p:tav tm="0">
                                          <p:val>
                                            <p:strVal val="#ppt_x"/>
                                          </p:val>
                                        </p:tav>
                                        <p:tav tm="100000">
                                          <p:val>
                                            <p:strVal val="#ppt_x"/>
                                          </p:val>
                                        </p:tav>
                                      </p:tavLst>
                                    </p:anim>
                                    <p:anim calcmode="lin" valueType="num">
                                      <p:cBhvr>
                                        <p:cTn id="29"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52"/>
                                        </p:tgtEl>
                                        <p:attrNameLst>
                                          <p:attrName>style.visibility</p:attrName>
                                        </p:attrNameLst>
                                      </p:cBhvr>
                                      <p:to>
                                        <p:strVal val="visible"/>
                                      </p:to>
                                    </p:set>
                                    <p:animEffect transition="in" filter="wipe(down)">
                                      <p:cBhvr>
                                        <p:cTn id="34" dur="500"/>
                                        <p:tgtEl>
                                          <p:spTgt spid="52"/>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53"/>
                                        </p:tgtEl>
                                        <p:attrNameLst>
                                          <p:attrName>style.visibility</p:attrName>
                                        </p:attrNameLst>
                                      </p:cBhvr>
                                      <p:to>
                                        <p:strVal val="visible"/>
                                      </p:to>
                                    </p:set>
                                    <p:animEffect transition="in" filter="wipe(down)">
                                      <p:cBhvr>
                                        <p:cTn id="37" dur="500"/>
                                        <p:tgtEl>
                                          <p:spTgt spid="53"/>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1000"/>
                                        <p:tgtEl>
                                          <p:spTgt spid="2"/>
                                        </p:tgtEl>
                                      </p:cBhvr>
                                    </p:animEffect>
                                    <p:anim calcmode="lin" valueType="num">
                                      <p:cBhvr>
                                        <p:cTn id="43" dur="1000" fill="hold"/>
                                        <p:tgtEl>
                                          <p:spTgt spid="2"/>
                                        </p:tgtEl>
                                        <p:attrNameLst>
                                          <p:attrName>ppt_x</p:attrName>
                                        </p:attrNameLst>
                                      </p:cBhvr>
                                      <p:tavLst>
                                        <p:tav tm="0">
                                          <p:val>
                                            <p:strVal val="#ppt_x"/>
                                          </p:val>
                                        </p:tav>
                                        <p:tav tm="100000">
                                          <p:val>
                                            <p:strVal val="#ppt_x"/>
                                          </p:val>
                                        </p:tav>
                                      </p:tavLst>
                                    </p:anim>
                                    <p:anim calcmode="lin" valueType="num">
                                      <p:cBhvr>
                                        <p:cTn id="4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p:cTn id="49" dur="500" fill="hold"/>
                                        <p:tgtEl>
                                          <p:spTgt spid="7"/>
                                        </p:tgtEl>
                                        <p:attrNameLst>
                                          <p:attrName>ppt_w</p:attrName>
                                        </p:attrNameLst>
                                      </p:cBhvr>
                                      <p:tavLst>
                                        <p:tav tm="0">
                                          <p:val>
                                            <p:fltVal val="0"/>
                                          </p:val>
                                        </p:tav>
                                        <p:tav tm="100000">
                                          <p:val>
                                            <p:strVal val="#ppt_w"/>
                                          </p:val>
                                        </p:tav>
                                      </p:tavLst>
                                    </p:anim>
                                    <p:anim calcmode="lin" valueType="num">
                                      <p:cBhvr>
                                        <p:cTn id="50" dur="500" fill="hold"/>
                                        <p:tgtEl>
                                          <p:spTgt spid="7"/>
                                        </p:tgtEl>
                                        <p:attrNameLst>
                                          <p:attrName>ppt_h</p:attrName>
                                        </p:attrNameLst>
                                      </p:cBhvr>
                                      <p:tavLst>
                                        <p:tav tm="0">
                                          <p:val>
                                            <p:fltVal val="0"/>
                                          </p:val>
                                        </p:tav>
                                        <p:tav tm="100000">
                                          <p:val>
                                            <p:strVal val="#ppt_h"/>
                                          </p:val>
                                        </p:tav>
                                      </p:tavLst>
                                    </p:anim>
                                    <p:animEffect transition="in" filter="fade">
                                      <p:cBhvr>
                                        <p:cTn id="51" dur="500"/>
                                        <p:tgtEl>
                                          <p:spTgt spid="7"/>
                                        </p:tgtEl>
                                      </p:cBhvr>
                                    </p:animEffect>
                                  </p:childTnLst>
                                </p:cTn>
                              </p:par>
                            </p:childTnLst>
                          </p:cTn>
                        </p:par>
                      </p:childTnLst>
                    </p:cTn>
                  </p:par>
                  <p:par>
                    <p:cTn id="52" fill="hold">
                      <p:stCondLst>
                        <p:cond delay="indefinite"/>
                      </p:stCondLst>
                      <p:childTnLst>
                        <p:par>
                          <p:cTn id="53" fill="hold">
                            <p:stCondLst>
                              <p:cond delay="0"/>
                            </p:stCondLst>
                            <p:childTnLst>
                              <p:par>
                                <p:cTn id="54" presetID="14" presetClass="exit" presetSubtype="10" fill="hold" grpId="1" nodeType="clickEffect">
                                  <p:stCondLst>
                                    <p:cond delay="0"/>
                                  </p:stCondLst>
                                  <p:childTnLst>
                                    <p:animEffect transition="out" filter="randombar(horizontal)">
                                      <p:cBhvr>
                                        <p:cTn id="55" dur="500"/>
                                        <p:tgtEl>
                                          <p:spTgt spid="2"/>
                                        </p:tgtEl>
                                      </p:cBhvr>
                                    </p:animEffect>
                                    <p:set>
                                      <p:cBhvr>
                                        <p:cTn id="56" dur="1" fill="hold">
                                          <p:stCondLst>
                                            <p:cond delay="499"/>
                                          </p:stCondLst>
                                        </p:cTn>
                                        <p:tgtEl>
                                          <p:spTgt spid="2"/>
                                        </p:tgtEl>
                                        <p:attrNameLst>
                                          <p:attrName>style.visibility</p:attrName>
                                        </p:attrNameLst>
                                      </p:cBhvr>
                                      <p:to>
                                        <p:strVal val="hidden"/>
                                      </p:to>
                                    </p:set>
                                  </p:childTnLst>
                                </p:cTn>
                              </p:par>
                              <p:par>
                                <p:cTn id="57" presetID="14" presetClass="exit" presetSubtype="10" fill="hold" grpId="1" nodeType="withEffect">
                                  <p:stCondLst>
                                    <p:cond delay="0"/>
                                  </p:stCondLst>
                                  <p:childTnLst>
                                    <p:animEffect transition="out" filter="randombar(horizontal)">
                                      <p:cBhvr>
                                        <p:cTn id="58" dur="500"/>
                                        <p:tgtEl>
                                          <p:spTgt spid="7"/>
                                        </p:tgtEl>
                                      </p:cBhvr>
                                    </p:animEffect>
                                    <p:set>
                                      <p:cBhvr>
                                        <p:cTn id="59" dur="1" fill="hold">
                                          <p:stCondLst>
                                            <p:cond delay="499"/>
                                          </p:stCondLst>
                                        </p:cTn>
                                        <p:tgtEl>
                                          <p:spTgt spid="7"/>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56"/>
                                        </p:tgtEl>
                                        <p:attrNameLst>
                                          <p:attrName>style.visibility</p:attrName>
                                        </p:attrNameLst>
                                      </p:cBhvr>
                                      <p:to>
                                        <p:strVal val="visible"/>
                                      </p:to>
                                    </p:set>
                                    <p:animEffect transition="in" filter="wipe(down)">
                                      <p:cBhvr>
                                        <p:cTn id="64" dur="500"/>
                                        <p:tgtEl>
                                          <p:spTgt spid="56"/>
                                        </p:tgtEl>
                                      </p:cBhvr>
                                    </p:animEffect>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35"/>
                                        </p:tgtEl>
                                        <p:attrNameLst>
                                          <p:attrName>style.visibility</p:attrName>
                                        </p:attrNameLst>
                                      </p:cBhvr>
                                      <p:to>
                                        <p:strVal val="visible"/>
                                      </p:to>
                                    </p:set>
                                    <p:animEffect transition="in" filter="fade">
                                      <p:cBhvr>
                                        <p:cTn id="69" dur="1000"/>
                                        <p:tgtEl>
                                          <p:spTgt spid="35"/>
                                        </p:tgtEl>
                                      </p:cBhvr>
                                    </p:animEffect>
                                    <p:anim calcmode="lin" valueType="num">
                                      <p:cBhvr>
                                        <p:cTn id="70" dur="1000" fill="hold"/>
                                        <p:tgtEl>
                                          <p:spTgt spid="35"/>
                                        </p:tgtEl>
                                        <p:attrNameLst>
                                          <p:attrName>ppt_x</p:attrName>
                                        </p:attrNameLst>
                                      </p:cBhvr>
                                      <p:tavLst>
                                        <p:tav tm="0">
                                          <p:val>
                                            <p:strVal val="#ppt_x"/>
                                          </p:val>
                                        </p:tav>
                                        <p:tav tm="100000">
                                          <p:val>
                                            <p:strVal val="#ppt_x"/>
                                          </p:val>
                                        </p:tav>
                                      </p:tavLst>
                                    </p:anim>
                                    <p:anim calcmode="lin" valueType="num">
                                      <p:cBhvr>
                                        <p:cTn id="71"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53" presetClass="entr" presetSubtype="16" fill="hold" grpId="0" nodeType="clickEffect">
                                  <p:stCondLst>
                                    <p:cond delay="0"/>
                                  </p:stCondLst>
                                  <p:childTnLst>
                                    <p:set>
                                      <p:cBhvr>
                                        <p:cTn id="75" dur="1" fill="hold">
                                          <p:stCondLst>
                                            <p:cond delay="0"/>
                                          </p:stCondLst>
                                        </p:cTn>
                                        <p:tgtEl>
                                          <p:spTgt spid="36"/>
                                        </p:tgtEl>
                                        <p:attrNameLst>
                                          <p:attrName>style.visibility</p:attrName>
                                        </p:attrNameLst>
                                      </p:cBhvr>
                                      <p:to>
                                        <p:strVal val="visible"/>
                                      </p:to>
                                    </p:set>
                                    <p:anim calcmode="lin" valueType="num">
                                      <p:cBhvr>
                                        <p:cTn id="76" dur="500" fill="hold"/>
                                        <p:tgtEl>
                                          <p:spTgt spid="36"/>
                                        </p:tgtEl>
                                        <p:attrNameLst>
                                          <p:attrName>ppt_w</p:attrName>
                                        </p:attrNameLst>
                                      </p:cBhvr>
                                      <p:tavLst>
                                        <p:tav tm="0">
                                          <p:val>
                                            <p:fltVal val="0"/>
                                          </p:val>
                                        </p:tav>
                                        <p:tav tm="100000">
                                          <p:val>
                                            <p:strVal val="#ppt_w"/>
                                          </p:val>
                                        </p:tav>
                                      </p:tavLst>
                                    </p:anim>
                                    <p:anim calcmode="lin" valueType="num">
                                      <p:cBhvr>
                                        <p:cTn id="77" dur="500" fill="hold"/>
                                        <p:tgtEl>
                                          <p:spTgt spid="36"/>
                                        </p:tgtEl>
                                        <p:attrNameLst>
                                          <p:attrName>ppt_h</p:attrName>
                                        </p:attrNameLst>
                                      </p:cBhvr>
                                      <p:tavLst>
                                        <p:tav tm="0">
                                          <p:val>
                                            <p:fltVal val="0"/>
                                          </p:val>
                                        </p:tav>
                                        <p:tav tm="100000">
                                          <p:val>
                                            <p:strVal val="#ppt_h"/>
                                          </p:val>
                                        </p:tav>
                                      </p:tavLst>
                                    </p:anim>
                                    <p:animEffect transition="in" filter="fade">
                                      <p:cBhvr>
                                        <p:cTn id="78" dur="500"/>
                                        <p:tgtEl>
                                          <p:spTgt spid="36"/>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6">
                                            <p:txEl>
                                              <p:pRg st="12" end="12"/>
                                            </p:txEl>
                                          </p:spTgt>
                                        </p:tgtEl>
                                        <p:attrNameLst>
                                          <p:attrName>style.visibility</p:attrName>
                                        </p:attrNameLst>
                                      </p:cBhvr>
                                      <p:to>
                                        <p:strVal val="visible"/>
                                      </p:to>
                                    </p:set>
                                    <p:animEffect transition="in" filter="fade">
                                      <p:cBhvr>
                                        <p:cTn id="83" dur="500"/>
                                        <p:tgtEl>
                                          <p:spTgt spid="6">
                                            <p:txEl>
                                              <p:pRg st="12" end="12"/>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6">
                                            <p:txEl>
                                              <p:pRg st="13" end="13"/>
                                            </p:txEl>
                                          </p:spTgt>
                                        </p:tgtEl>
                                        <p:attrNameLst>
                                          <p:attrName>style.visibility</p:attrName>
                                        </p:attrNameLst>
                                      </p:cBhvr>
                                      <p:to>
                                        <p:strVal val="visible"/>
                                      </p:to>
                                    </p:set>
                                    <p:animEffect transition="in" filter="fade">
                                      <p:cBhvr>
                                        <p:cTn id="88" dur="500"/>
                                        <p:tgtEl>
                                          <p:spTgt spid="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52" grpId="0" animBg="1"/>
      <p:bldP spid="53" grpId="0" animBg="1"/>
      <p:bldP spid="56" grpId="0" animBg="1"/>
      <p:bldP spid="2" grpId="0" animBg="1"/>
      <p:bldP spid="2" grpId="1" animBg="1"/>
      <p:bldP spid="7" grpId="0" animBg="1"/>
      <p:bldP spid="7" grpId="1" animBg="1"/>
      <p:bldP spid="35" grpId="0" animBg="1"/>
      <p:bldP spid="3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itle 4"/>
              <p:cNvSpPr>
                <a:spLocks noGrp="1"/>
              </p:cNvSpPr>
              <p:nvPr>
                <p:ph type="title"/>
              </p:nvPr>
            </p:nvSpPr>
            <p:spPr/>
            <p:txBody>
              <a:bodyPr/>
              <a:lstStyle/>
              <a:p>
                <a:r>
                  <a:rPr lang="en-US" sz="3200" b="1" dirty="0">
                    <a:solidFill>
                      <a:srgbClr val="C00000"/>
                    </a:solidFill>
                  </a:rPr>
                  <a:t>VC</a:t>
                </a:r>
                <a:r>
                  <a:rPr lang="en-US" sz="3200" b="1" dirty="0">
                    <a:solidFill>
                      <a:srgbClr val="7030A0"/>
                    </a:solidFill>
                  </a:rPr>
                  <a:t> </a:t>
                </a:r>
                <a14:m>
                  <m:oMath xmlns:m="http://schemas.openxmlformats.org/officeDocument/2006/math">
                    <m:sSub>
                      <m:sSubPr>
                        <m:ctrlPr>
                          <a:rPr lang="en-US" sz="3200" b="1" i="1" dirty="0">
                            <a:solidFill>
                              <a:srgbClr val="7030A0"/>
                            </a:solidFill>
                            <a:latin typeface="Cambria Math" panose="02040503050406030204" pitchFamily="18" charset="0"/>
                          </a:rPr>
                        </m:ctrlPr>
                      </m:sSubPr>
                      <m:e>
                        <m:r>
                          <a:rPr lang="en-US" sz="3200" b="1" i="1" dirty="0">
                            <a:solidFill>
                              <a:srgbClr val="7030A0"/>
                            </a:solidFill>
                            <a:latin typeface="Cambria Math"/>
                          </a:rPr>
                          <m:t>≤</m:t>
                        </m:r>
                      </m:e>
                      <m:sub>
                        <m:r>
                          <a:rPr lang="en-US" sz="3200" b="1" i="1" dirty="0">
                            <a:solidFill>
                              <a:srgbClr val="7030A0"/>
                            </a:solidFill>
                            <a:latin typeface="Cambria Math"/>
                          </a:rPr>
                          <m:t>𝑷</m:t>
                        </m:r>
                      </m:sub>
                    </m:sSub>
                  </m:oMath>
                </a14:m>
                <a:r>
                  <a:rPr lang="en-US" sz="3200" dirty="0">
                    <a:solidFill>
                      <a:srgbClr val="C00000"/>
                    </a:solidFill>
                  </a:rPr>
                  <a:t> </a:t>
                </a:r>
                <a:r>
                  <a:rPr lang="en-US" sz="3200" b="1" dirty="0">
                    <a:solidFill>
                      <a:srgbClr val="C00000"/>
                    </a:solidFill>
                  </a:rPr>
                  <a:t>DS</a:t>
                </a:r>
                <a:endParaRPr lang="en-US" sz="3200" dirty="0"/>
              </a:p>
            </p:txBody>
          </p:sp>
        </mc:Choice>
        <mc:Fallback xmlns="">
          <p:sp>
            <p:nvSpPr>
              <p:cNvPr id="5" name="Title 4"/>
              <p:cNvSpPr>
                <a:spLocks noGrp="1" noRot="1" noChangeAspect="1" noMove="1" noResize="1" noEditPoints="1" noAdjustHandles="1" noChangeArrowheads="1" noChangeShapeType="1" noTextEdit="1"/>
              </p:cNvSpPr>
              <p:nvPr>
                <p:ph type="title"/>
              </p:nvPr>
            </p:nvSpPr>
            <p:spPr>
              <a:blipFill rotWithShape="1">
                <a:blip r:embed="rId2"/>
                <a:stretch>
                  <a:fillRect/>
                </a:stretch>
              </a:blipFill>
            </p:spPr>
            <p:txBody>
              <a:bodyPr/>
              <a:lstStyle/>
              <a:p>
                <a:r>
                  <a:rPr lang="en-US">
                    <a:noFill/>
                  </a:rPr>
                  <a:t> </a:t>
                </a:r>
              </a:p>
            </p:txBody>
          </p:sp>
        </mc:Fallback>
      </mc:AlternateContent>
      <p:sp>
        <p:nvSpPr>
          <p:cNvPr id="6" name="Text Placeholder 5"/>
          <p:cNvSpPr>
            <a:spLocks noGrp="1"/>
          </p:cNvSpPr>
          <p:nvPr>
            <p:ph type="body" idx="1"/>
          </p:nvPr>
        </p:nvSpPr>
        <p:spPr>
          <a:xfrm>
            <a:off x="228600" y="1535113"/>
            <a:ext cx="4040188" cy="639762"/>
          </a:xfrm>
        </p:spPr>
        <p:txBody>
          <a:bodyPr/>
          <a:lstStyle/>
          <a:p>
            <a:r>
              <a:rPr lang="en-US" dirty="0">
                <a:solidFill>
                  <a:srgbClr val="C00000"/>
                </a:solidFill>
              </a:rPr>
              <a:t>VC</a:t>
            </a:r>
            <a:r>
              <a:rPr lang="en-US" dirty="0"/>
              <a:t>: Vertex Cover</a:t>
            </a:r>
          </a:p>
        </p:txBody>
      </p:sp>
      <mc:AlternateContent xmlns:mc="http://schemas.openxmlformats.org/markup-compatibility/2006" xmlns:a14="http://schemas.microsoft.com/office/drawing/2010/main">
        <mc:Choice Requires="a14">
          <p:sp>
            <p:nvSpPr>
              <p:cNvPr id="7" name="Content Placeholder 6"/>
              <p:cNvSpPr>
                <a:spLocks noGrp="1"/>
              </p:cNvSpPr>
              <p:nvPr>
                <p:ph sz="half" idx="2"/>
              </p:nvPr>
            </p:nvSpPr>
            <p:spPr>
              <a:xfrm>
                <a:off x="228600" y="2174875"/>
                <a:ext cx="4268788" cy="3951288"/>
              </a:xfrm>
            </p:spPr>
            <p:txBody>
              <a:bodyPr/>
              <a:lstStyle/>
              <a:p>
                <a:pPr marL="0" indent="0">
                  <a:buNone/>
                </a:pPr>
                <a:r>
                  <a:rPr lang="en-US" sz="2000" b="1" dirty="0"/>
                  <a:t>Input</a:t>
                </a:r>
                <a:r>
                  <a:rPr lang="en-US" sz="2000" dirty="0"/>
                  <a:t>: an graph </a:t>
                </a:r>
                <a14:m>
                  <m:oMath xmlns:m="http://schemas.openxmlformats.org/officeDocument/2006/math">
                    <m:r>
                      <a:rPr lang="en-US" sz="2000" b="1" i="1" dirty="0">
                        <a:solidFill>
                          <a:srgbClr val="0070C0"/>
                        </a:solidFill>
                        <a:latin typeface="Cambria Math"/>
                      </a:rPr>
                      <m:t>𝑮</m:t>
                    </m:r>
                    <m:r>
                      <a:rPr lang="en-US" sz="2000" b="1" i="1" dirty="0">
                        <a:solidFill>
                          <a:srgbClr val="0070C0"/>
                        </a:solidFill>
                        <a:latin typeface="Cambria Math"/>
                      </a:rPr>
                      <m:t>=(</m:t>
                    </m:r>
                    <m:r>
                      <a:rPr lang="en-US" sz="2000" b="1" i="1" dirty="0">
                        <a:solidFill>
                          <a:srgbClr val="0070C0"/>
                        </a:solidFill>
                        <a:latin typeface="Cambria Math"/>
                      </a:rPr>
                      <m:t>𝑽</m:t>
                    </m:r>
                    <m:r>
                      <a:rPr lang="en-US" sz="2000" b="1" i="1" dirty="0">
                        <a:solidFill>
                          <a:srgbClr val="0070C0"/>
                        </a:solidFill>
                        <a:latin typeface="Cambria Math"/>
                      </a:rPr>
                      <m:t>,</m:t>
                    </m:r>
                    <m:r>
                      <a:rPr lang="en-US" sz="2000" b="1" i="1" dirty="0">
                        <a:solidFill>
                          <a:srgbClr val="0070C0"/>
                        </a:solidFill>
                        <a:latin typeface="Cambria Math"/>
                      </a:rPr>
                      <m:t>𝑬</m:t>
                    </m:r>
                    <m:r>
                      <a:rPr lang="en-US" sz="2000" b="1" i="1" dirty="0">
                        <a:solidFill>
                          <a:srgbClr val="0070C0"/>
                        </a:solidFill>
                        <a:latin typeface="Cambria Math"/>
                      </a:rPr>
                      <m:t>)</m:t>
                    </m:r>
                  </m:oMath>
                </a14:m>
                <a:r>
                  <a:rPr lang="en-US" sz="2000" dirty="0"/>
                  <a:t> and </a:t>
                </a:r>
                <a14:m>
                  <m:oMath xmlns:m="http://schemas.openxmlformats.org/officeDocument/2006/math">
                    <m:r>
                      <a:rPr lang="en-US" sz="2000" b="1" i="1" dirty="0">
                        <a:solidFill>
                          <a:srgbClr val="0070C0"/>
                        </a:solidFill>
                        <a:latin typeface="Cambria Math"/>
                      </a:rPr>
                      <m:t>𝒌</m:t>
                    </m:r>
                    <m:r>
                      <a:rPr lang="en-US" sz="2000" b="1" i="1" dirty="0" smtClean="0">
                        <a:solidFill>
                          <a:srgbClr val="0070C0"/>
                        </a:solidFill>
                        <a:latin typeface="Cambria Math"/>
                      </a:rPr>
                      <m:t>∈</m:t>
                    </m:r>
                    <m:sSup>
                      <m:sSupPr>
                        <m:ctrlPr>
                          <a:rPr lang="en-US" sz="2000" b="1" i="1" dirty="0" smtClean="0">
                            <a:solidFill>
                              <a:srgbClr val="0070C0"/>
                            </a:solidFill>
                            <a:latin typeface="Cambria Math" panose="02040503050406030204" pitchFamily="18" charset="0"/>
                          </a:rPr>
                        </m:ctrlPr>
                      </m:sSupPr>
                      <m:e>
                        <m:r>
                          <a:rPr lang="en-US" sz="2000" b="1" i="1" dirty="0" smtClean="0">
                            <a:solidFill>
                              <a:srgbClr val="0070C0"/>
                            </a:solidFill>
                            <a:latin typeface="Cambria Math"/>
                          </a:rPr>
                          <m:t>𝒁</m:t>
                        </m:r>
                      </m:e>
                      <m:sup>
                        <m:r>
                          <a:rPr lang="en-US" sz="2000" b="1" i="1" dirty="0" smtClean="0">
                            <a:solidFill>
                              <a:srgbClr val="0070C0"/>
                            </a:solidFill>
                            <a:latin typeface="Cambria Math"/>
                          </a:rPr>
                          <m:t>+</m:t>
                        </m:r>
                      </m:sup>
                    </m:sSup>
                  </m:oMath>
                </a14:m>
                <a:endParaRPr lang="en-US" sz="2000" dirty="0"/>
              </a:p>
              <a:p>
                <a:pPr marL="0" indent="0">
                  <a:buNone/>
                </a:pPr>
                <a:r>
                  <a:rPr lang="en-US" sz="2000" b="1" dirty="0"/>
                  <a:t>Problem</a:t>
                </a:r>
                <a:r>
                  <a:rPr lang="en-US" sz="2000" dirty="0"/>
                  <a:t>: Does there exist a vertex cover of size </a:t>
                </a:r>
                <a14:m>
                  <m:oMath xmlns:m="http://schemas.openxmlformats.org/officeDocument/2006/math">
                    <m:r>
                      <a:rPr lang="en-US" sz="2000" b="1" i="1" dirty="0">
                        <a:solidFill>
                          <a:srgbClr val="0070C0"/>
                        </a:solidFill>
                        <a:latin typeface="Cambria Math"/>
                      </a:rPr>
                      <m:t>𝒌</m:t>
                    </m:r>
                  </m:oMath>
                </a14:m>
                <a:r>
                  <a:rPr lang="en-US" sz="2000" dirty="0"/>
                  <a:t>?</a:t>
                </a:r>
              </a:p>
              <a:p>
                <a:pPr marL="0" indent="0">
                  <a:buNone/>
                </a:pPr>
                <a:endParaRPr lang="en-US" sz="2000" dirty="0"/>
              </a:p>
            </p:txBody>
          </p:sp>
        </mc:Choice>
        <mc:Fallback xmlns="">
          <p:sp>
            <p:nvSpPr>
              <p:cNvPr id="7" name="Content Placeholder 6"/>
              <p:cNvSpPr>
                <a:spLocks noGrp="1" noRot="1" noChangeAspect="1" noMove="1" noResize="1" noEditPoints="1" noAdjustHandles="1" noChangeArrowheads="1" noChangeShapeType="1" noTextEdit="1"/>
              </p:cNvSpPr>
              <p:nvPr>
                <p:ph sz="half" idx="2"/>
              </p:nvPr>
            </p:nvSpPr>
            <p:spPr>
              <a:xfrm>
                <a:off x="228600" y="2174875"/>
                <a:ext cx="4268788" cy="3951288"/>
              </a:xfrm>
              <a:blipFill rotWithShape="1">
                <a:blip r:embed="rId3"/>
                <a:stretch>
                  <a:fillRect l="-1571" t="-772" r="-2286"/>
                </a:stretch>
              </a:blipFill>
            </p:spPr>
            <p:txBody>
              <a:bodyPr/>
              <a:lstStyle/>
              <a:p>
                <a:r>
                  <a:rPr lang="en-US">
                    <a:noFill/>
                  </a:rPr>
                  <a:t> </a:t>
                </a:r>
              </a:p>
            </p:txBody>
          </p:sp>
        </mc:Fallback>
      </mc:AlternateContent>
      <p:sp>
        <p:nvSpPr>
          <p:cNvPr id="8" name="Text Placeholder 7"/>
          <p:cNvSpPr>
            <a:spLocks noGrp="1"/>
          </p:cNvSpPr>
          <p:nvPr>
            <p:ph type="body" sz="quarter" idx="3"/>
          </p:nvPr>
        </p:nvSpPr>
        <p:spPr/>
        <p:txBody>
          <a:bodyPr/>
          <a:lstStyle/>
          <a:p>
            <a:r>
              <a:rPr lang="en-US" dirty="0">
                <a:solidFill>
                  <a:srgbClr val="C00000"/>
                </a:solidFill>
              </a:rPr>
              <a:t>DS</a:t>
            </a:r>
            <a:r>
              <a:rPr lang="en-US" dirty="0"/>
              <a:t>: Dominating Set</a:t>
            </a:r>
          </a:p>
        </p:txBody>
      </p:sp>
      <mc:AlternateContent xmlns:mc="http://schemas.openxmlformats.org/markup-compatibility/2006" xmlns:a14="http://schemas.microsoft.com/office/drawing/2010/main">
        <mc:Choice Requires="a14">
          <p:sp>
            <p:nvSpPr>
              <p:cNvPr id="9" name="Content Placeholder 8"/>
              <p:cNvSpPr>
                <a:spLocks noGrp="1"/>
              </p:cNvSpPr>
              <p:nvPr>
                <p:ph sz="quarter" idx="4"/>
              </p:nvPr>
            </p:nvSpPr>
            <p:spPr>
              <a:xfrm>
                <a:off x="4645025" y="2174875"/>
                <a:ext cx="4346575" cy="3951288"/>
              </a:xfrm>
            </p:spPr>
            <p:txBody>
              <a:bodyPr/>
              <a:lstStyle/>
              <a:p>
                <a:pPr marL="0" indent="0">
                  <a:buNone/>
                </a:pPr>
                <a:r>
                  <a:rPr lang="en-US" sz="2000" b="1" dirty="0"/>
                  <a:t>Input</a:t>
                </a:r>
                <a:r>
                  <a:rPr lang="en-US" sz="2000" dirty="0"/>
                  <a:t>: an graph </a:t>
                </a:r>
                <a14:m>
                  <m:oMath xmlns:m="http://schemas.openxmlformats.org/officeDocument/2006/math">
                    <m:r>
                      <a:rPr lang="en-US" sz="2000" b="1" i="1" dirty="0">
                        <a:solidFill>
                          <a:srgbClr val="0070C0"/>
                        </a:solidFill>
                        <a:latin typeface="Cambria Math"/>
                      </a:rPr>
                      <m:t>𝑮</m:t>
                    </m:r>
                    <m:r>
                      <a:rPr lang="en-US" sz="2000" b="1" i="1" dirty="0">
                        <a:solidFill>
                          <a:srgbClr val="0070C0"/>
                        </a:solidFill>
                        <a:latin typeface="Cambria Math"/>
                      </a:rPr>
                      <m:t>=(</m:t>
                    </m:r>
                    <m:r>
                      <a:rPr lang="en-US" sz="2000" b="1" i="1" dirty="0">
                        <a:solidFill>
                          <a:srgbClr val="0070C0"/>
                        </a:solidFill>
                        <a:latin typeface="Cambria Math"/>
                      </a:rPr>
                      <m:t>𝑽</m:t>
                    </m:r>
                    <m:r>
                      <a:rPr lang="en-US" sz="2000" b="1" i="1" dirty="0">
                        <a:solidFill>
                          <a:srgbClr val="0070C0"/>
                        </a:solidFill>
                        <a:latin typeface="Cambria Math"/>
                      </a:rPr>
                      <m:t>,</m:t>
                    </m:r>
                    <m:r>
                      <a:rPr lang="en-US" sz="2000" b="1" i="1" dirty="0">
                        <a:solidFill>
                          <a:srgbClr val="0070C0"/>
                        </a:solidFill>
                        <a:latin typeface="Cambria Math"/>
                      </a:rPr>
                      <m:t>𝑬</m:t>
                    </m:r>
                    <m:r>
                      <a:rPr lang="en-US" sz="2000" b="1" i="1" dirty="0">
                        <a:solidFill>
                          <a:srgbClr val="0070C0"/>
                        </a:solidFill>
                        <a:latin typeface="Cambria Math"/>
                      </a:rPr>
                      <m:t>)</m:t>
                    </m:r>
                  </m:oMath>
                </a14:m>
                <a:r>
                  <a:rPr lang="en-US" sz="2000" dirty="0"/>
                  <a:t> and </a:t>
                </a:r>
                <a14:m>
                  <m:oMath xmlns:m="http://schemas.openxmlformats.org/officeDocument/2006/math">
                    <m:r>
                      <a:rPr lang="en-US" sz="2000" b="1" i="1" dirty="0" smtClean="0">
                        <a:solidFill>
                          <a:srgbClr val="0070C0"/>
                        </a:solidFill>
                        <a:latin typeface="Cambria Math"/>
                      </a:rPr>
                      <m:t>𝒕</m:t>
                    </m:r>
                    <m:r>
                      <a:rPr lang="en-US" sz="2000" b="1" i="1" dirty="0">
                        <a:solidFill>
                          <a:srgbClr val="0070C0"/>
                        </a:solidFill>
                        <a:latin typeface="Cambria Math"/>
                      </a:rPr>
                      <m:t>∈</m:t>
                    </m:r>
                    <m:sSup>
                      <m:sSupPr>
                        <m:ctrlPr>
                          <a:rPr lang="en-US" sz="2000" b="1" i="1" dirty="0">
                            <a:solidFill>
                              <a:srgbClr val="0070C0"/>
                            </a:solidFill>
                            <a:latin typeface="Cambria Math" panose="02040503050406030204" pitchFamily="18" charset="0"/>
                          </a:rPr>
                        </m:ctrlPr>
                      </m:sSupPr>
                      <m:e>
                        <m:r>
                          <a:rPr lang="en-US" sz="2000" b="1" i="1" dirty="0">
                            <a:solidFill>
                              <a:srgbClr val="0070C0"/>
                            </a:solidFill>
                            <a:latin typeface="Cambria Math"/>
                          </a:rPr>
                          <m:t>𝒁</m:t>
                        </m:r>
                      </m:e>
                      <m:sup>
                        <m:r>
                          <a:rPr lang="en-US" sz="2000" b="1" i="1" dirty="0">
                            <a:solidFill>
                              <a:srgbClr val="0070C0"/>
                            </a:solidFill>
                            <a:latin typeface="Cambria Math"/>
                          </a:rPr>
                          <m:t>+</m:t>
                        </m:r>
                      </m:sup>
                    </m:sSup>
                  </m:oMath>
                </a14:m>
                <a:endParaRPr lang="en-US" sz="2000" dirty="0"/>
              </a:p>
              <a:p>
                <a:pPr marL="0" indent="0">
                  <a:buNone/>
                </a:pPr>
                <a:r>
                  <a:rPr lang="en-US" sz="2000" b="1" dirty="0"/>
                  <a:t>Problem</a:t>
                </a:r>
                <a:r>
                  <a:rPr lang="en-US" sz="2000" dirty="0"/>
                  <a:t>: Does there exist an dominating set of size </a:t>
                </a:r>
                <a14:m>
                  <m:oMath xmlns:m="http://schemas.openxmlformats.org/officeDocument/2006/math">
                    <m:r>
                      <a:rPr lang="en-US" sz="2000" b="1" i="1" dirty="0" smtClean="0">
                        <a:solidFill>
                          <a:srgbClr val="0070C0"/>
                        </a:solidFill>
                        <a:latin typeface="Cambria Math"/>
                      </a:rPr>
                      <m:t>𝒕</m:t>
                    </m:r>
                  </m:oMath>
                </a14:m>
                <a:r>
                  <a:rPr lang="en-US" sz="2000" dirty="0"/>
                  <a:t> ?</a:t>
                </a:r>
              </a:p>
              <a:p>
                <a:pPr marL="0" indent="0">
                  <a:buNone/>
                </a:pPr>
                <a:endParaRPr lang="en-US" sz="2000" dirty="0"/>
              </a:p>
            </p:txBody>
          </p:sp>
        </mc:Choice>
        <mc:Fallback xmlns="">
          <p:sp>
            <p:nvSpPr>
              <p:cNvPr id="9" name="Content Placeholder 8"/>
              <p:cNvSpPr>
                <a:spLocks noGrp="1" noRot="1" noChangeAspect="1" noMove="1" noResize="1" noEditPoints="1" noAdjustHandles="1" noChangeArrowheads="1" noChangeShapeType="1" noTextEdit="1"/>
              </p:cNvSpPr>
              <p:nvPr>
                <p:ph sz="quarter" idx="4"/>
              </p:nvPr>
            </p:nvSpPr>
            <p:spPr>
              <a:xfrm>
                <a:off x="4645025" y="2174875"/>
                <a:ext cx="4346575" cy="3951288"/>
              </a:xfrm>
              <a:blipFill rotWithShape="1">
                <a:blip r:embed="rId4"/>
                <a:stretch>
                  <a:fillRect l="-1543" t="-77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29</a:t>
            </a:fld>
            <a:endParaRPr lang="en-US"/>
          </a:p>
        </p:txBody>
      </p:sp>
      <p:grpSp>
        <p:nvGrpSpPr>
          <p:cNvPr id="10" name="Group 9"/>
          <p:cNvGrpSpPr/>
          <p:nvPr/>
        </p:nvGrpSpPr>
        <p:grpSpPr>
          <a:xfrm>
            <a:off x="76200" y="3364468"/>
            <a:ext cx="3962400" cy="2731532"/>
            <a:chOff x="3200400" y="2971800"/>
            <a:chExt cx="3962400" cy="2731532"/>
          </a:xfrm>
        </p:grpSpPr>
        <p:grpSp>
          <p:nvGrpSpPr>
            <p:cNvPr id="11" name="Group 10"/>
            <p:cNvGrpSpPr/>
            <p:nvPr/>
          </p:nvGrpSpPr>
          <p:grpSpPr>
            <a:xfrm>
              <a:off x="3200400" y="2971800"/>
              <a:ext cx="2885214" cy="2731532"/>
              <a:chOff x="3200400" y="2971800"/>
              <a:chExt cx="2885214" cy="2731532"/>
            </a:xfrm>
          </p:grpSpPr>
          <p:grpSp>
            <p:nvGrpSpPr>
              <p:cNvPr id="15" name="Group 14"/>
              <p:cNvGrpSpPr/>
              <p:nvPr/>
            </p:nvGrpSpPr>
            <p:grpSpPr>
              <a:xfrm>
                <a:off x="3467102" y="3276600"/>
                <a:ext cx="2324098" cy="2133602"/>
                <a:chOff x="3467102" y="3276600"/>
                <a:chExt cx="2324098" cy="2133602"/>
              </a:xfrm>
            </p:grpSpPr>
            <p:grpSp>
              <p:nvGrpSpPr>
                <p:cNvPr id="22" name="Group 21"/>
                <p:cNvGrpSpPr/>
                <p:nvPr/>
              </p:nvGrpSpPr>
              <p:grpSpPr>
                <a:xfrm>
                  <a:off x="3467102" y="3276600"/>
                  <a:ext cx="2324098" cy="2133602"/>
                  <a:chOff x="1028702" y="3581400"/>
                  <a:chExt cx="2324098" cy="2133602"/>
                </a:xfrm>
              </p:grpSpPr>
              <p:grpSp>
                <p:nvGrpSpPr>
                  <p:cNvPr id="25" name="Group 24"/>
                  <p:cNvGrpSpPr/>
                  <p:nvPr/>
                </p:nvGrpSpPr>
                <p:grpSpPr>
                  <a:xfrm rot="5400000">
                    <a:off x="1123950" y="3486152"/>
                    <a:ext cx="2133602" cy="2324098"/>
                    <a:chOff x="1485897" y="3162302"/>
                    <a:chExt cx="2133602" cy="2324098"/>
                  </a:xfrm>
                </p:grpSpPr>
                <p:sp>
                  <p:nvSpPr>
                    <p:cNvPr id="29" name="Oval 28"/>
                    <p:cNvSpPr/>
                    <p:nvPr/>
                  </p:nvSpPr>
                  <p:spPr>
                    <a:xfrm>
                      <a:off x="2247897" y="3162302"/>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2247897" y="53340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3467099" y="4838703"/>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3467099" y="3619503"/>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1485897" y="4229103"/>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6" name="Straight Connector 25"/>
                  <p:cNvCxnSpPr/>
                  <p:nvPr/>
                </p:nvCxnSpPr>
                <p:spPr>
                  <a:xfrm flipH="1">
                    <a:off x="1158784" y="3711482"/>
                    <a:ext cx="997133" cy="6542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2263681" y="3711482"/>
                    <a:ext cx="959037" cy="6542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1654081" y="5692684"/>
                    <a:ext cx="11114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p:cNvCxnSpPr/>
                <p:nvPr/>
              </p:nvCxnSpPr>
              <p:spPr>
                <a:xfrm flipH="1">
                  <a:off x="4092481" y="4168682"/>
                  <a:ext cx="1568637" cy="11114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6"/>
                  <a:endCxn id="32" idx="1"/>
                </p:cNvCxnSpPr>
                <p:nvPr/>
              </p:nvCxnSpPr>
              <p:spPr>
                <a:xfrm flipH="1">
                  <a:off x="5311681" y="4191000"/>
                  <a:ext cx="403319" cy="10891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3200400" y="2971800"/>
                <a:ext cx="2885214" cy="2731532"/>
                <a:chOff x="3200400" y="2971800"/>
                <a:chExt cx="2885214" cy="2731532"/>
              </a:xfrm>
            </p:grpSpPr>
            <mc:AlternateContent xmlns:mc="http://schemas.openxmlformats.org/markup-compatibility/2006" xmlns:a14="http://schemas.microsoft.com/office/drawing/2010/main">
              <mc:Choice Requires="a14">
                <p:sp>
                  <p:nvSpPr>
                    <p:cNvPr id="17" name="TextBox 16"/>
                    <p:cNvSpPr txBox="1"/>
                    <p:nvPr/>
                  </p:nvSpPr>
                  <p:spPr>
                    <a:xfrm>
                      <a:off x="5715000" y="3897868"/>
                      <a:ext cx="37061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𝒙</m:t>
                            </m:r>
                          </m:oMath>
                        </m:oMathPara>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5715000" y="3897868"/>
                      <a:ext cx="370614" cy="369332"/>
                    </a:xfrm>
                    <a:prstGeom prst="rect">
                      <a:avLst/>
                    </a:prstGeom>
                    <a:blipFill rotWithShape="1">
                      <a:blip r:embed="rId5"/>
                      <a:stretch>
                        <a:fillRect t="-8333" r="-21311"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5110976" y="5334000"/>
                      <a:ext cx="3754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𝒚</m:t>
                            </m:r>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5110976" y="5334000"/>
                      <a:ext cx="375424" cy="369332"/>
                    </a:xfrm>
                    <a:prstGeom prst="rect">
                      <a:avLst/>
                    </a:prstGeom>
                    <a:blipFill rotWithShape="1">
                      <a:blip r:embed="rId6"/>
                      <a:stretch>
                        <a:fillRect t="-8197" r="-19355"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3663176" y="5181600"/>
                      <a:ext cx="3561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𝒛</m:t>
                            </m:r>
                          </m:oMath>
                        </m:oMathPara>
                      </a14:m>
                      <a:endParaRPr 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3663176" y="5181600"/>
                      <a:ext cx="356187" cy="369332"/>
                    </a:xfrm>
                    <a:prstGeom prst="rect">
                      <a:avLst/>
                    </a:prstGeom>
                    <a:blipFill rotWithShape="1">
                      <a:blip r:embed="rId7"/>
                      <a:stretch>
                        <a:fillRect t="-8197" r="-22034"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3200400" y="3897868"/>
                      <a:ext cx="3802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𝒂</m:t>
                            </m:r>
                          </m:oMath>
                        </m:oMathPara>
                      </a14:m>
                      <a:endParaRPr 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3200400" y="3897868"/>
                      <a:ext cx="380232" cy="369332"/>
                    </a:xfrm>
                    <a:prstGeom prst="rect">
                      <a:avLst/>
                    </a:prstGeom>
                    <a:blipFill rotWithShape="1">
                      <a:blip r:embed="rId8"/>
                      <a:stretch>
                        <a:fillRect t="-8333" r="-20968"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4495800" y="2971800"/>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𝒃</m:t>
                            </m:r>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4495800" y="2971800"/>
                      <a:ext cx="377026" cy="369332"/>
                    </a:xfrm>
                    <a:prstGeom prst="rect">
                      <a:avLst/>
                    </a:prstGeom>
                    <a:blipFill rotWithShape="1">
                      <a:blip r:embed="rId9"/>
                      <a:stretch>
                        <a:fillRect t="-8197" r="-20968" b="-24590"/>
                      </a:stretch>
                    </a:blipFill>
                  </p:spPr>
                  <p:txBody>
                    <a:bodyPr/>
                    <a:lstStyle/>
                    <a:p>
                      <a:r>
                        <a:rPr lang="en-US">
                          <a:noFill/>
                        </a:rPr>
                        <a:t> </a:t>
                      </a:r>
                    </a:p>
                  </p:txBody>
                </p:sp>
              </mc:Fallback>
            </mc:AlternateContent>
          </p:grpSp>
        </p:grpSp>
        <p:cxnSp>
          <p:nvCxnSpPr>
            <p:cNvPr id="12" name="Straight Connector 11"/>
            <p:cNvCxnSpPr/>
            <p:nvPr/>
          </p:nvCxnSpPr>
          <p:spPr>
            <a:xfrm flipH="1">
              <a:off x="5333999" y="5387884"/>
              <a:ext cx="14478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rot="5400000">
              <a:off x="6776223" y="5334002"/>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 name="TextBox 13"/>
                <p:cNvSpPr txBox="1"/>
                <p:nvPr/>
              </p:nvSpPr>
              <p:spPr>
                <a:xfrm>
                  <a:off x="6829054" y="5193268"/>
                  <a:ext cx="33374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𝒕</m:t>
                        </m:r>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6829054" y="5193268"/>
                  <a:ext cx="333746" cy="369332"/>
                </a:xfrm>
                <a:prstGeom prst="rect">
                  <a:avLst/>
                </a:prstGeom>
                <a:blipFill rotWithShape="1">
                  <a:blip r:embed="rId10"/>
                  <a:stretch>
                    <a:fillRect t="-8197" r="-23636" b="-24590"/>
                  </a:stretch>
                </a:blipFill>
              </p:spPr>
              <p:txBody>
                <a:bodyPr/>
                <a:lstStyle/>
                <a:p>
                  <a:r>
                    <a:rPr lang="en-US">
                      <a:noFill/>
                    </a:rPr>
                    <a:t> </a:t>
                  </a:r>
                </a:p>
              </p:txBody>
            </p:sp>
          </mc:Fallback>
        </mc:AlternateContent>
      </p:grpSp>
      <p:grpSp>
        <p:nvGrpSpPr>
          <p:cNvPr id="34" name="Group 33"/>
          <p:cNvGrpSpPr/>
          <p:nvPr/>
        </p:nvGrpSpPr>
        <p:grpSpPr>
          <a:xfrm>
            <a:off x="5181600" y="3364468"/>
            <a:ext cx="3962400" cy="2731532"/>
            <a:chOff x="3200400" y="2971800"/>
            <a:chExt cx="3962400" cy="2731532"/>
          </a:xfrm>
        </p:grpSpPr>
        <p:grpSp>
          <p:nvGrpSpPr>
            <p:cNvPr id="35" name="Group 34"/>
            <p:cNvGrpSpPr/>
            <p:nvPr/>
          </p:nvGrpSpPr>
          <p:grpSpPr>
            <a:xfrm>
              <a:off x="3200400" y="2971800"/>
              <a:ext cx="2885214" cy="2731532"/>
              <a:chOff x="3200400" y="2971800"/>
              <a:chExt cx="2885214" cy="2731532"/>
            </a:xfrm>
          </p:grpSpPr>
          <p:grpSp>
            <p:nvGrpSpPr>
              <p:cNvPr id="39" name="Group 38"/>
              <p:cNvGrpSpPr/>
              <p:nvPr/>
            </p:nvGrpSpPr>
            <p:grpSpPr>
              <a:xfrm>
                <a:off x="3467102" y="3276600"/>
                <a:ext cx="2324098" cy="2133602"/>
                <a:chOff x="3467102" y="3276600"/>
                <a:chExt cx="2324098" cy="2133602"/>
              </a:xfrm>
            </p:grpSpPr>
            <p:grpSp>
              <p:nvGrpSpPr>
                <p:cNvPr id="46" name="Group 45"/>
                <p:cNvGrpSpPr/>
                <p:nvPr/>
              </p:nvGrpSpPr>
              <p:grpSpPr>
                <a:xfrm>
                  <a:off x="3467102" y="3276600"/>
                  <a:ext cx="2324098" cy="2133602"/>
                  <a:chOff x="1028702" y="3581400"/>
                  <a:chExt cx="2324098" cy="2133602"/>
                </a:xfrm>
              </p:grpSpPr>
              <p:grpSp>
                <p:nvGrpSpPr>
                  <p:cNvPr id="49" name="Group 48"/>
                  <p:cNvGrpSpPr/>
                  <p:nvPr/>
                </p:nvGrpSpPr>
                <p:grpSpPr>
                  <a:xfrm rot="5400000">
                    <a:off x="1123950" y="3486152"/>
                    <a:ext cx="2133602" cy="2324098"/>
                    <a:chOff x="1485897" y="3162302"/>
                    <a:chExt cx="2133602" cy="2324098"/>
                  </a:xfrm>
                </p:grpSpPr>
                <p:sp>
                  <p:nvSpPr>
                    <p:cNvPr id="53" name="Oval 52"/>
                    <p:cNvSpPr/>
                    <p:nvPr/>
                  </p:nvSpPr>
                  <p:spPr>
                    <a:xfrm>
                      <a:off x="2247897" y="3162302"/>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2247897" y="53340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3467099" y="4838703"/>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3467099" y="3619503"/>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1485897" y="4229103"/>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0" name="Straight Connector 49"/>
                  <p:cNvCxnSpPr/>
                  <p:nvPr/>
                </p:nvCxnSpPr>
                <p:spPr>
                  <a:xfrm flipH="1">
                    <a:off x="1158784" y="3711482"/>
                    <a:ext cx="997133" cy="6542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2263681" y="3711482"/>
                    <a:ext cx="959037" cy="6542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1654081" y="5692684"/>
                    <a:ext cx="11114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a:xfrm flipH="1">
                  <a:off x="4092481" y="4168682"/>
                  <a:ext cx="1568637" cy="11114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53" idx="6"/>
                  <a:endCxn id="56" idx="1"/>
                </p:cNvCxnSpPr>
                <p:nvPr/>
              </p:nvCxnSpPr>
              <p:spPr>
                <a:xfrm flipH="1">
                  <a:off x="5311681" y="4191000"/>
                  <a:ext cx="403319" cy="10891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3200400" y="2971800"/>
                <a:ext cx="2885214" cy="2731532"/>
                <a:chOff x="3200400" y="2971800"/>
                <a:chExt cx="2885214" cy="2731532"/>
              </a:xfrm>
            </p:grpSpPr>
            <mc:AlternateContent xmlns:mc="http://schemas.openxmlformats.org/markup-compatibility/2006" xmlns:a14="http://schemas.microsoft.com/office/drawing/2010/main">
              <mc:Choice Requires="a14">
                <p:sp>
                  <p:nvSpPr>
                    <p:cNvPr id="41" name="TextBox 40"/>
                    <p:cNvSpPr txBox="1"/>
                    <p:nvPr/>
                  </p:nvSpPr>
                  <p:spPr>
                    <a:xfrm>
                      <a:off x="5715000" y="3897868"/>
                      <a:ext cx="37061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𝒙</m:t>
                            </m:r>
                          </m:oMath>
                        </m:oMathPara>
                      </a14:m>
                      <a:endParaRPr lang="en-US" dirty="0"/>
                    </a:p>
                  </p:txBody>
                </p:sp>
              </mc:Choice>
              <mc:Fallback xmlns="">
                <p:sp>
                  <p:nvSpPr>
                    <p:cNvPr id="41" name="TextBox 40"/>
                    <p:cNvSpPr txBox="1">
                      <a:spLocks noRot="1" noChangeAspect="1" noMove="1" noResize="1" noEditPoints="1" noAdjustHandles="1" noChangeArrowheads="1" noChangeShapeType="1" noTextEdit="1"/>
                    </p:cNvSpPr>
                    <p:nvPr/>
                  </p:nvSpPr>
                  <p:spPr>
                    <a:xfrm>
                      <a:off x="5715000" y="3897868"/>
                      <a:ext cx="370614" cy="369332"/>
                    </a:xfrm>
                    <a:prstGeom prst="rect">
                      <a:avLst/>
                    </a:prstGeom>
                    <a:blipFill rotWithShape="1">
                      <a:blip r:embed="rId11"/>
                      <a:stretch>
                        <a:fillRect t="-8197" r="-23333"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5110976" y="5334000"/>
                      <a:ext cx="3754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𝒚</m:t>
                            </m:r>
                          </m:oMath>
                        </m:oMathPara>
                      </a14:m>
                      <a:endParaRPr lang="en-US" dirty="0"/>
                    </a:p>
                  </p:txBody>
                </p:sp>
              </mc:Choice>
              <mc:Fallback xmlns="">
                <p:sp>
                  <p:nvSpPr>
                    <p:cNvPr id="42" name="TextBox 41"/>
                    <p:cNvSpPr txBox="1">
                      <a:spLocks noRot="1" noChangeAspect="1" noMove="1" noResize="1" noEditPoints="1" noAdjustHandles="1" noChangeArrowheads="1" noChangeShapeType="1" noTextEdit="1"/>
                    </p:cNvSpPr>
                    <p:nvPr/>
                  </p:nvSpPr>
                  <p:spPr>
                    <a:xfrm>
                      <a:off x="5110976" y="5334000"/>
                      <a:ext cx="375424" cy="369332"/>
                    </a:xfrm>
                    <a:prstGeom prst="rect">
                      <a:avLst/>
                    </a:prstGeom>
                    <a:blipFill rotWithShape="1">
                      <a:blip r:embed="rId12"/>
                      <a:stretch>
                        <a:fillRect t="-8333" r="-20968"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3663176" y="5181600"/>
                      <a:ext cx="3561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𝒛</m:t>
                            </m:r>
                          </m:oMath>
                        </m:oMathPara>
                      </a14:m>
                      <a:endParaRPr lang="en-US" dirty="0"/>
                    </a:p>
                  </p:txBody>
                </p:sp>
              </mc:Choice>
              <mc:Fallback xmlns="">
                <p:sp>
                  <p:nvSpPr>
                    <p:cNvPr id="43" name="TextBox 42"/>
                    <p:cNvSpPr txBox="1">
                      <a:spLocks noRot="1" noChangeAspect="1" noMove="1" noResize="1" noEditPoints="1" noAdjustHandles="1" noChangeArrowheads="1" noChangeShapeType="1" noTextEdit="1"/>
                    </p:cNvSpPr>
                    <p:nvPr/>
                  </p:nvSpPr>
                  <p:spPr>
                    <a:xfrm>
                      <a:off x="3663176" y="5181600"/>
                      <a:ext cx="356187" cy="369332"/>
                    </a:xfrm>
                    <a:prstGeom prst="rect">
                      <a:avLst/>
                    </a:prstGeom>
                    <a:blipFill rotWithShape="1">
                      <a:blip r:embed="rId13"/>
                      <a:stretch>
                        <a:fillRect t="-8333" r="-22414"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3200400" y="3897868"/>
                      <a:ext cx="3802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𝒂</m:t>
                            </m:r>
                          </m:oMath>
                        </m:oMathPara>
                      </a14:m>
                      <a:endParaRPr lang="en-US" dirty="0"/>
                    </a:p>
                  </p:txBody>
                </p:sp>
              </mc:Choice>
              <mc:Fallback xmlns="">
                <p:sp>
                  <p:nvSpPr>
                    <p:cNvPr id="44" name="TextBox 43"/>
                    <p:cNvSpPr txBox="1">
                      <a:spLocks noRot="1" noChangeAspect="1" noMove="1" noResize="1" noEditPoints="1" noAdjustHandles="1" noChangeArrowheads="1" noChangeShapeType="1" noTextEdit="1"/>
                    </p:cNvSpPr>
                    <p:nvPr/>
                  </p:nvSpPr>
                  <p:spPr>
                    <a:xfrm>
                      <a:off x="3200400" y="3897868"/>
                      <a:ext cx="380232" cy="369332"/>
                    </a:xfrm>
                    <a:prstGeom prst="rect">
                      <a:avLst/>
                    </a:prstGeom>
                    <a:blipFill rotWithShape="1">
                      <a:blip r:embed="rId14"/>
                      <a:stretch>
                        <a:fillRect t="-8197" r="-20968"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4495800" y="2971800"/>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𝒃</m:t>
                            </m:r>
                          </m:oMath>
                        </m:oMathPara>
                      </a14:m>
                      <a:endParaRPr lang="en-US" dirty="0"/>
                    </a:p>
                  </p:txBody>
                </p:sp>
              </mc:Choice>
              <mc:Fallback xmlns="">
                <p:sp>
                  <p:nvSpPr>
                    <p:cNvPr id="45" name="TextBox 44"/>
                    <p:cNvSpPr txBox="1">
                      <a:spLocks noRot="1" noChangeAspect="1" noMove="1" noResize="1" noEditPoints="1" noAdjustHandles="1" noChangeArrowheads="1" noChangeShapeType="1" noTextEdit="1"/>
                    </p:cNvSpPr>
                    <p:nvPr/>
                  </p:nvSpPr>
                  <p:spPr>
                    <a:xfrm>
                      <a:off x="4495800" y="2971800"/>
                      <a:ext cx="377026" cy="369332"/>
                    </a:xfrm>
                    <a:prstGeom prst="rect">
                      <a:avLst/>
                    </a:prstGeom>
                    <a:blipFill rotWithShape="1">
                      <a:blip r:embed="rId15"/>
                      <a:stretch>
                        <a:fillRect t="-8197" r="-22951" b="-24590"/>
                      </a:stretch>
                    </a:blipFill>
                  </p:spPr>
                  <p:txBody>
                    <a:bodyPr/>
                    <a:lstStyle/>
                    <a:p>
                      <a:r>
                        <a:rPr lang="en-US">
                          <a:noFill/>
                        </a:rPr>
                        <a:t> </a:t>
                      </a:r>
                    </a:p>
                  </p:txBody>
                </p:sp>
              </mc:Fallback>
            </mc:AlternateContent>
          </p:grpSp>
        </p:grpSp>
        <p:cxnSp>
          <p:nvCxnSpPr>
            <p:cNvPr id="36" name="Straight Connector 35"/>
            <p:cNvCxnSpPr/>
            <p:nvPr/>
          </p:nvCxnSpPr>
          <p:spPr>
            <a:xfrm flipH="1">
              <a:off x="5333999" y="5387884"/>
              <a:ext cx="14478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rot="5400000">
              <a:off x="6776223" y="5334002"/>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8" name="TextBox 37"/>
                <p:cNvSpPr txBox="1"/>
                <p:nvPr/>
              </p:nvSpPr>
              <p:spPr>
                <a:xfrm>
                  <a:off x="6829054" y="5193268"/>
                  <a:ext cx="33374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𝒕</m:t>
                        </m:r>
                      </m:oMath>
                    </m:oMathPara>
                  </a14:m>
                  <a:endParaRPr lang="en-US" dirty="0"/>
                </a:p>
              </p:txBody>
            </p:sp>
          </mc:Choice>
          <mc:Fallback xmlns="">
            <p:sp>
              <p:nvSpPr>
                <p:cNvPr id="38" name="TextBox 37"/>
                <p:cNvSpPr txBox="1">
                  <a:spLocks noRot="1" noChangeAspect="1" noMove="1" noResize="1" noEditPoints="1" noAdjustHandles="1" noChangeArrowheads="1" noChangeShapeType="1" noTextEdit="1"/>
                </p:cNvSpPr>
                <p:nvPr/>
              </p:nvSpPr>
              <p:spPr>
                <a:xfrm>
                  <a:off x="6829054" y="5193268"/>
                  <a:ext cx="333746" cy="369332"/>
                </a:xfrm>
                <a:prstGeom prst="rect">
                  <a:avLst/>
                </a:prstGeom>
                <a:blipFill rotWithShape="1">
                  <a:blip r:embed="rId16"/>
                  <a:stretch>
                    <a:fillRect t="-8197" r="-25455" b="-24590"/>
                  </a:stretch>
                </a:blipFill>
              </p:spPr>
              <p:txBody>
                <a:bodyPr/>
                <a:lstStyle/>
                <a:p>
                  <a:r>
                    <a:rPr lang="en-US">
                      <a:noFill/>
                    </a:rPr>
                    <a:t> </a:t>
                  </a:r>
                </a:p>
              </p:txBody>
            </p:sp>
          </mc:Fallback>
        </mc:AlternateContent>
      </p:grpSp>
      <p:sp>
        <p:nvSpPr>
          <p:cNvPr id="58" name="Oval 57"/>
          <p:cNvSpPr/>
          <p:nvPr/>
        </p:nvSpPr>
        <p:spPr>
          <a:xfrm>
            <a:off x="1295400" y="3429000"/>
            <a:ext cx="4572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2438400" y="4267200"/>
            <a:ext cx="4572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8610600" y="5562600"/>
            <a:ext cx="4572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1905000" y="5638800"/>
            <a:ext cx="4572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7467600" y="4267200"/>
            <a:ext cx="4572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rot="5400000">
            <a:off x="152400" y="56388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5029200" y="5486400"/>
            <a:ext cx="4572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rot="5400000">
            <a:off x="5181600" y="56388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a:stCxn id="29" idx="4"/>
            <a:endCxn id="30" idx="0"/>
          </p:cNvCxnSpPr>
          <p:nvPr/>
        </p:nvCxnSpPr>
        <p:spPr>
          <a:xfrm flipH="1">
            <a:off x="495302" y="4507468"/>
            <a:ext cx="20192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53" idx="4"/>
          </p:cNvCxnSpPr>
          <p:nvPr/>
        </p:nvCxnSpPr>
        <p:spPr>
          <a:xfrm flipH="1" flipV="1">
            <a:off x="5578384" y="4495800"/>
            <a:ext cx="2041616" cy="116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Cloud Callout 1"/>
          <p:cNvSpPr/>
          <p:nvPr/>
        </p:nvSpPr>
        <p:spPr>
          <a:xfrm>
            <a:off x="3124200" y="3364468"/>
            <a:ext cx="1905000" cy="1588532"/>
          </a:xfrm>
          <a:prstGeom prst="cloudCallou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Do you see any relation between the </a:t>
            </a:r>
            <a:r>
              <a:rPr lang="en-US" sz="1600" b="1" dirty="0">
                <a:solidFill>
                  <a:srgbClr val="C00000"/>
                </a:solidFill>
              </a:rPr>
              <a:t>VC</a:t>
            </a:r>
            <a:r>
              <a:rPr lang="en-US" sz="1600" dirty="0">
                <a:solidFill>
                  <a:schemeClr val="tx1"/>
                </a:solidFill>
              </a:rPr>
              <a:t> and </a:t>
            </a:r>
            <a:r>
              <a:rPr lang="en-US" sz="1600" b="1" dirty="0">
                <a:solidFill>
                  <a:srgbClr val="C00000"/>
                </a:solidFill>
              </a:rPr>
              <a:t>DS</a:t>
            </a:r>
            <a:r>
              <a:rPr lang="en-US" sz="1600" dirty="0">
                <a:solidFill>
                  <a:schemeClr val="tx1"/>
                </a:solidFill>
              </a:rPr>
              <a:t>?</a:t>
            </a:r>
          </a:p>
        </p:txBody>
      </p:sp>
    </p:spTree>
    <p:extLst>
      <p:ext uri="{BB962C8B-B14F-4D97-AF65-F5344CB8AC3E}">
        <p14:creationId xmlns:p14="http://schemas.microsoft.com/office/powerpoint/2010/main" val="4237641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nodeType="withEffect">
                                  <p:stCondLst>
                                    <p:cond delay="0"/>
                                  </p:stCondLst>
                                  <p:childTnLst>
                                    <p:set>
                                      <p:cBhvr>
                                        <p:cTn id="19" dur="1" fill="hold">
                                          <p:stCondLst>
                                            <p:cond delay="0"/>
                                          </p:stCondLst>
                                        </p:cTn>
                                        <p:tgtEl>
                                          <p:spTgt spid="71"/>
                                        </p:tgtEl>
                                        <p:attrNameLst>
                                          <p:attrName>style.visibility</p:attrName>
                                        </p:attrNameLst>
                                      </p:cBhvr>
                                      <p:to>
                                        <p:strVal val="visible"/>
                                      </p:to>
                                    </p:set>
                                    <p:animEffect transition="in" filter="fade">
                                      <p:cBhvr>
                                        <p:cTn id="20" dur="500"/>
                                        <p:tgtEl>
                                          <p:spTgt spid="7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8"/>
                                        </p:tgtEl>
                                        <p:attrNameLst>
                                          <p:attrName>style.visibility</p:attrName>
                                        </p:attrNameLst>
                                      </p:cBhvr>
                                      <p:to>
                                        <p:strVal val="visible"/>
                                      </p:to>
                                    </p:set>
                                    <p:animEffect transition="in" filter="fade">
                                      <p:cBhvr>
                                        <p:cTn id="23" dur="500"/>
                                        <p:tgtEl>
                                          <p:spTgt spid="6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58"/>
                                        </p:tgtEl>
                                        <p:attrNameLst>
                                          <p:attrName>style.visibility</p:attrName>
                                        </p:attrNameLst>
                                      </p:cBhvr>
                                      <p:to>
                                        <p:strVal val="visible"/>
                                      </p:to>
                                    </p:set>
                                    <p:animEffect transition="in" filter="wipe(down)">
                                      <p:cBhvr>
                                        <p:cTn id="28" dur="500"/>
                                        <p:tgtEl>
                                          <p:spTgt spid="58"/>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59"/>
                                        </p:tgtEl>
                                        <p:attrNameLst>
                                          <p:attrName>style.visibility</p:attrName>
                                        </p:attrNameLst>
                                      </p:cBhvr>
                                      <p:to>
                                        <p:strVal val="visible"/>
                                      </p:to>
                                    </p:set>
                                    <p:animEffect transition="in" filter="wipe(down)">
                                      <p:cBhvr>
                                        <p:cTn id="31" dur="500"/>
                                        <p:tgtEl>
                                          <p:spTgt spid="59"/>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63"/>
                                        </p:tgtEl>
                                        <p:attrNameLst>
                                          <p:attrName>style.visibility</p:attrName>
                                        </p:attrNameLst>
                                      </p:cBhvr>
                                      <p:to>
                                        <p:strVal val="visible"/>
                                      </p:to>
                                    </p:set>
                                    <p:animEffect transition="in" filter="wipe(down)">
                                      <p:cBhvr>
                                        <p:cTn id="34" dur="500"/>
                                        <p:tgtEl>
                                          <p:spTgt spid="6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9">
                                            <p:txEl>
                                              <p:pRg st="0" end="0"/>
                                            </p:txEl>
                                          </p:spTgt>
                                        </p:tgtEl>
                                        <p:attrNameLst>
                                          <p:attrName>style.visibility</p:attrName>
                                        </p:attrNameLst>
                                      </p:cBhvr>
                                      <p:to>
                                        <p:strVal val="visible"/>
                                      </p:to>
                                    </p:set>
                                    <p:animEffect transition="in" filter="fade">
                                      <p:cBhvr>
                                        <p:cTn id="39" dur="500"/>
                                        <p:tgtEl>
                                          <p:spTgt spid="9">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9">
                                            <p:txEl>
                                              <p:pRg st="1" end="1"/>
                                            </p:txEl>
                                          </p:spTgt>
                                        </p:tgtEl>
                                        <p:attrNameLst>
                                          <p:attrName>style.visibility</p:attrName>
                                        </p:attrNameLst>
                                      </p:cBhvr>
                                      <p:to>
                                        <p:strVal val="visible"/>
                                      </p:to>
                                    </p:set>
                                    <p:animEffect transition="in" filter="fade">
                                      <p:cBhvr>
                                        <p:cTn id="44" dur="500"/>
                                        <p:tgtEl>
                                          <p:spTgt spid="9">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fade">
                                      <p:cBhvr>
                                        <p:cTn id="49" dur="500"/>
                                        <p:tgtEl>
                                          <p:spTgt spid="34"/>
                                        </p:tgtEl>
                                      </p:cBhvr>
                                    </p:animEffect>
                                  </p:childTnLst>
                                </p:cTn>
                              </p:par>
                              <p:par>
                                <p:cTn id="50" presetID="10" presetClass="entr" presetSubtype="0" fill="hold" nodeType="withEffect">
                                  <p:stCondLst>
                                    <p:cond delay="0"/>
                                  </p:stCondLst>
                                  <p:childTnLst>
                                    <p:set>
                                      <p:cBhvr>
                                        <p:cTn id="51" dur="1" fill="hold">
                                          <p:stCondLst>
                                            <p:cond delay="0"/>
                                          </p:stCondLst>
                                        </p:cTn>
                                        <p:tgtEl>
                                          <p:spTgt spid="72"/>
                                        </p:tgtEl>
                                        <p:attrNameLst>
                                          <p:attrName>style.visibility</p:attrName>
                                        </p:attrNameLst>
                                      </p:cBhvr>
                                      <p:to>
                                        <p:strVal val="visible"/>
                                      </p:to>
                                    </p:set>
                                    <p:animEffect transition="in" filter="fade">
                                      <p:cBhvr>
                                        <p:cTn id="52" dur="500"/>
                                        <p:tgtEl>
                                          <p:spTgt spid="7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70"/>
                                        </p:tgtEl>
                                        <p:attrNameLst>
                                          <p:attrName>style.visibility</p:attrName>
                                        </p:attrNameLst>
                                      </p:cBhvr>
                                      <p:to>
                                        <p:strVal val="visible"/>
                                      </p:to>
                                    </p:set>
                                    <p:animEffect transition="in" filter="fade">
                                      <p:cBhvr>
                                        <p:cTn id="55" dur="500"/>
                                        <p:tgtEl>
                                          <p:spTgt spid="70"/>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64"/>
                                        </p:tgtEl>
                                        <p:attrNameLst>
                                          <p:attrName>style.visibility</p:attrName>
                                        </p:attrNameLst>
                                      </p:cBhvr>
                                      <p:to>
                                        <p:strVal val="visible"/>
                                      </p:to>
                                    </p:set>
                                    <p:animEffect transition="in" filter="wipe(down)">
                                      <p:cBhvr>
                                        <p:cTn id="60" dur="500"/>
                                        <p:tgtEl>
                                          <p:spTgt spid="64"/>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62"/>
                                        </p:tgtEl>
                                        <p:attrNameLst>
                                          <p:attrName>style.visibility</p:attrName>
                                        </p:attrNameLst>
                                      </p:cBhvr>
                                      <p:to>
                                        <p:strVal val="visible"/>
                                      </p:to>
                                    </p:set>
                                    <p:animEffect transition="in" filter="wipe(down)">
                                      <p:cBhvr>
                                        <p:cTn id="63" dur="500"/>
                                        <p:tgtEl>
                                          <p:spTgt spid="62"/>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69"/>
                                        </p:tgtEl>
                                        <p:attrNameLst>
                                          <p:attrName>style.visibility</p:attrName>
                                        </p:attrNameLst>
                                      </p:cBhvr>
                                      <p:to>
                                        <p:strVal val="visible"/>
                                      </p:to>
                                    </p:set>
                                    <p:animEffect transition="in" filter="wipe(down)">
                                      <p:cBhvr>
                                        <p:cTn id="66" dur="500"/>
                                        <p:tgtEl>
                                          <p:spTgt spid="69"/>
                                        </p:tgtEl>
                                      </p:cBhvr>
                                    </p:animEffect>
                                  </p:childTnLst>
                                </p:cTn>
                              </p:par>
                            </p:childTnLst>
                          </p:cTn>
                        </p:par>
                      </p:childTnLst>
                    </p:cTn>
                  </p:par>
                  <p:par>
                    <p:cTn id="67" fill="hold">
                      <p:stCondLst>
                        <p:cond delay="indefinite"/>
                      </p:stCondLst>
                      <p:childTnLst>
                        <p:par>
                          <p:cTn id="68" fill="hold">
                            <p:stCondLst>
                              <p:cond delay="0"/>
                            </p:stCondLst>
                            <p:childTnLst>
                              <p:par>
                                <p:cTn id="69" presetID="31" presetClass="entr" presetSubtype="0" fill="hold" grpId="0" nodeType="clickEffect">
                                  <p:stCondLst>
                                    <p:cond delay="0"/>
                                  </p:stCondLst>
                                  <p:childTnLst>
                                    <p:set>
                                      <p:cBhvr>
                                        <p:cTn id="70" dur="1" fill="hold">
                                          <p:stCondLst>
                                            <p:cond delay="0"/>
                                          </p:stCondLst>
                                        </p:cTn>
                                        <p:tgtEl>
                                          <p:spTgt spid="5"/>
                                        </p:tgtEl>
                                        <p:attrNameLst>
                                          <p:attrName>style.visibility</p:attrName>
                                        </p:attrNameLst>
                                      </p:cBhvr>
                                      <p:to>
                                        <p:strVal val="visible"/>
                                      </p:to>
                                    </p:set>
                                    <p:anim calcmode="lin" valueType="num">
                                      <p:cBhvr>
                                        <p:cTn id="71" dur="2000" fill="hold"/>
                                        <p:tgtEl>
                                          <p:spTgt spid="5"/>
                                        </p:tgtEl>
                                        <p:attrNameLst>
                                          <p:attrName>ppt_w</p:attrName>
                                        </p:attrNameLst>
                                      </p:cBhvr>
                                      <p:tavLst>
                                        <p:tav tm="0">
                                          <p:val>
                                            <p:fltVal val="0"/>
                                          </p:val>
                                        </p:tav>
                                        <p:tav tm="100000">
                                          <p:val>
                                            <p:strVal val="#ppt_w"/>
                                          </p:val>
                                        </p:tav>
                                      </p:tavLst>
                                    </p:anim>
                                    <p:anim calcmode="lin" valueType="num">
                                      <p:cBhvr>
                                        <p:cTn id="72" dur="2000" fill="hold"/>
                                        <p:tgtEl>
                                          <p:spTgt spid="5"/>
                                        </p:tgtEl>
                                        <p:attrNameLst>
                                          <p:attrName>ppt_h</p:attrName>
                                        </p:attrNameLst>
                                      </p:cBhvr>
                                      <p:tavLst>
                                        <p:tav tm="0">
                                          <p:val>
                                            <p:fltVal val="0"/>
                                          </p:val>
                                        </p:tav>
                                        <p:tav tm="100000">
                                          <p:val>
                                            <p:strVal val="#ppt_h"/>
                                          </p:val>
                                        </p:tav>
                                      </p:tavLst>
                                    </p:anim>
                                    <p:anim calcmode="lin" valueType="num">
                                      <p:cBhvr>
                                        <p:cTn id="73" dur="2000" fill="hold"/>
                                        <p:tgtEl>
                                          <p:spTgt spid="5"/>
                                        </p:tgtEl>
                                        <p:attrNameLst>
                                          <p:attrName>style.rotation</p:attrName>
                                        </p:attrNameLst>
                                      </p:cBhvr>
                                      <p:tavLst>
                                        <p:tav tm="0">
                                          <p:val>
                                            <p:fltVal val="90"/>
                                          </p:val>
                                        </p:tav>
                                        <p:tav tm="100000">
                                          <p:val>
                                            <p:fltVal val="0"/>
                                          </p:val>
                                        </p:tav>
                                      </p:tavLst>
                                    </p:anim>
                                    <p:animEffect transition="in" filter="fade">
                                      <p:cBhvr>
                                        <p:cTn id="74" dur="2000"/>
                                        <p:tgtEl>
                                          <p:spTgt spid="5"/>
                                        </p:tgtEl>
                                      </p:cBhvr>
                                    </p:animEffect>
                                  </p:childTnLst>
                                </p:cTn>
                              </p:par>
                            </p:childTnLst>
                          </p:cTn>
                        </p:par>
                      </p:childTnLst>
                    </p:cTn>
                  </p:par>
                  <p:par>
                    <p:cTn id="75" fill="hold">
                      <p:stCondLst>
                        <p:cond delay="indefinite"/>
                      </p:stCondLst>
                      <p:childTnLst>
                        <p:par>
                          <p:cTn id="76" fill="hold">
                            <p:stCondLst>
                              <p:cond delay="0"/>
                            </p:stCondLst>
                            <p:childTnLst>
                              <p:par>
                                <p:cTn id="77" presetID="47" presetClass="entr" presetSubtype="0" fill="hold" grpId="0" nodeType="clickEffect">
                                  <p:stCondLst>
                                    <p:cond delay="0"/>
                                  </p:stCondLst>
                                  <p:childTnLst>
                                    <p:set>
                                      <p:cBhvr>
                                        <p:cTn id="78" dur="1" fill="hold">
                                          <p:stCondLst>
                                            <p:cond delay="0"/>
                                          </p:stCondLst>
                                        </p:cTn>
                                        <p:tgtEl>
                                          <p:spTgt spid="2"/>
                                        </p:tgtEl>
                                        <p:attrNameLst>
                                          <p:attrName>style.visibility</p:attrName>
                                        </p:attrNameLst>
                                      </p:cBhvr>
                                      <p:to>
                                        <p:strVal val="visible"/>
                                      </p:to>
                                    </p:set>
                                    <p:animEffect transition="in" filter="fade">
                                      <p:cBhvr>
                                        <p:cTn id="79" dur="1000"/>
                                        <p:tgtEl>
                                          <p:spTgt spid="2"/>
                                        </p:tgtEl>
                                      </p:cBhvr>
                                    </p:animEffect>
                                    <p:anim calcmode="lin" valueType="num">
                                      <p:cBhvr>
                                        <p:cTn id="80" dur="1000" fill="hold"/>
                                        <p:tgtEl>
                                          <p:spTgt spid="2"/>
                                        </p:tgtEl>
                                        <p:attrNameLst>
                                          <p:attrName>ppt_x</p:attrName>
                                        </p:attrNameLst>
                                      </p:cBhvr>
                                      <p:tavLst>
                                        <p:tav tm="0">
                                          <p:val>
                                            <p:strVal val="#ppt_x"/>
                                          </p:val>
                                        </p:tav>
                                        <p:tav tm="100000">
                                          <p:val>
                                            <p:strVal val="#ppt_x"/>
                                          </p:val>
                                        </p:tav>
                                      </p:tavLst>
                                    </p:anim>
                                    <p:anim calcmode="lin" valueType="num">
                                      <p:cBhvr>
                                        <p:cTn id="8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uild="p"/>
      <p:bldP spid="58" grpId="0" animBg="1"/>
      <p:bldP spid="59" grpId="0" animBg="1"/>
      <p:bldP spid="62" grpId="0" animBg="1"/>
      <p:bldP spid="63" grpId="0" animBg="1"/>
      <p:bldP spid="64" grpId="0" animBg="1"/>
      <p:bldP spid="68" grpId="0" animBg="1"/>
      <p:bldP spid="69" grpId="0" animBg="1"/>
      <p:bldP spid="70" grpId="0" animBg="1"/>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Definition of </a:t>
            </a:r>
            <a:r>
              <a:rPr lang="en-US" sz="2800" b="1" dirty="0">
                <a:solidFill>
                  <a:srgbClr val="0070C0"/>
                </a:solidFill>
              </a:rPr>
              <a:t>Continuous function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525963"/>
              </a:xfrm>
            </p:spPr>
            <p:txBody>
              <a:bodyPr/>
              <a:lstStyle/>
              <a:p>
                <a:pPr marL="0" indent="0">
                  <a:buNone/>
                </a:pPr>
                <a:endParaRPr lang="en-US" sz="2000" b="1" dirty="0">
                  <a:solidFill>
                    <a:srgbClr val="C00000"/>
                  </a:solidFill>
                </a:endParaRPr>
              </a:p>
              <a:p>
                <a:pPr marL="0" indent="0">
                  <a:buNone/>
                </a:pPr>
                <a:endParaRPr lang="en-US" sz="2000" b="1" dirty="0">
                  <a:solidFill>
                    <a:srgbClr val="C00000"/>
                  </a:solidFill>
                </a:endParaRPr>
              </a:p>
              <a:p>
                <a:pPr marL="0" indent="0">
                  <a:buNone/>
                </a:pPr>
                <a:endParaRPr lang="en-US" sz="2000" b="1" dirty="0">
                  <a:solidFill>
                    <a:srgbClr val="C00000"/>
                  </a:solidFill>
                </a:endParaRPr>
              </a:p>
              <a:p>
                <a:pPr marL="0" indent="0">
                  <a:buNone/>
                </a:pPr>
                <a:endParaRPr lang="en-US" sz="2000" b="1" dirty="0">
                  <a:solidFill>
                    <a:srgbClr val="C00000"/>
                  </a:solidFill>
                </a:endParaRPr>
              </a:p>
              <a:p>
                <a:pPr marL="0" indent="0">
                  <a:buNone/>
                </a:pPr>
                <a:endParaRPr lang="en-US" sz="2000" b="1" dirty="0">
                  <a:solidFill>
                    <a:srgbClr val="C00000"/>
                  </a:solidFill>
                </a:endParaRPr>
              </a:p>
              <a:p>
                <a:pPr marL="0" indent="0">
                  <a:buNone/>
                </a:pPr>
                <a:endParaRPr lang="en-US" sz="2000" b="1" dirty="0">
                  <a:solidFill>
                    <a:srgbClr val="C00000"/>
                  </a:solidFill>
                </a:endParaRPr>
              </a:p>
              <a:p>
                <a:pPr marL="0" indent="0">
                  <a:buNone/>
                </a:pPr>
                <a:endParaRPr lang="en-US" sz="2000" b="1" dirty="0">
                  <a:solidFill>
                    <a:srgbClr val="C00000"/>
                  </a:solidFill>
                </a:endParaRPr>
              </a:p>
              <a:p>
                <a:pPr marL="0" indent="0">
                  <a:buNone/>
                </a:pPr>
                <a:endParaRPr lang="en-US" sz="2000" b="1" dirty="0">
                  <a:solidFill>
                    <a:srgbClr val="C00000"/>
                  </a:solidFill>
                </a:endParaRPr>
              </a:p>
              <a:p>
                <a:pPr marL="0" indent="0">
                  <a:buNone/>
                </a:pPr>
                <a:r>
                  <a:rPr lang="en-US" sz="2000" b="1" dirty="0">
                    <a:solidFill>
                      <a:srgbClr val="C00000"/>
                    </a:solidFill>
                  </a:rPr>
                  <a:t>Definition</a:t>
                </a:r>
                <a:r>
                  <a:rPr lang="en-US" sz="2000" dirty="0"/>
                  <a:t>: </a:t>
                </a:r>
              </a:p>
              <a:p>
                <a:pPr marL="0" indent="0">
                  <a:buNone/>
                </a:pPr>
                <a:r>
                  <a:rPr lang="en-US" sz="2000" dirty="0"/>
                  <a:t>A function is said to be continuous at point </a:t>
                </a:r>
                <a14:m>
                  <m:oMath xmlns:m="http://schemas.openxmlformats.org/officeDocument/2006/math">
                    <m:sSub>
                      <m:sSubPr>
                        <m:ctrlPr>
                          <a:rPr lang="en-US" sz="2000" b="1" i="1" dirty="0">
                            <a:solidFill>
                              <a:srgbClr val="C00000"/>
                            </a:solidFill>
                            <a:latin typeface="Cambria Math" panose="02040503050406030204" pitchFamily="18" charset="0"/>
                          </a:rPr>
                        </m:ctrlPr>
                      </m:sSubPr>
                      <m:e>
                        <m:r>
                          <a:rPr lang="en-US" sz="2000" b="1" i="1" dirty="0">
                            <a:latin typeface="Cambria Math"/>
                          </a:rPr>
                          <m:t>𝒙</m:t>
                        </m:r>
                      </m:e>
                      <m:sub>
                        <m:r>
                          <a:rPr lang="en-US" sz="2000" b="1" i="1" dirty="0">
                            <a:solidFill>
                              <a:srgbClr val="0070C0"/>
                            </a:solidFill>
                            <a:latin typeface="Cambria Math"/>
                          </a:rPr>
                          <m:t>𝟎</m:t>
                        </m:r>
                      </m:sub>
                    </m:sSub>
                  </m:oMath>
                </a14:m>
                <a:r>
                  <a:rPr lang="en-US" sz="2000" dirty="0"/>
                  <a:t>, </a:t>
                </a:r>
              </a:p>
              <a:p>
                <a:pPr marL="0" indent="0">
                  <a:buNone/>
                </a:pPr>
                <a:r>
                  <a:rPr lang="en-US" sz="2000" dirty="0"/>
                  <a:t>if for each </a:t>
                </a:r>
                <a14:m>
                  <m:oMath xmlns:m="http://schemas.openxmlformats.org/officeDocument/2006/math">
                    <m:r>
                      <a:rPr lang="en-US" sz="2000" b="1" i="1" dirty="0" smtClean="0">
                        <a:solidFill>
                          <a:srgbClr val="0070C0"/>
                        </a:solidFill>
                        <a:latin typeface="Cambria Math"/>
                      </a:rPr>
                      <m:t>𝜹</m:t>
                    </m:r>
                    <m:r>
                      <a:rPr lang="en-US" sz="2000" b="1" i="1" dirty="0" smtClean="0">
                        <a:solidFill>
                          <a:schemeClr val="tx1"/>
                        </a:solidFill>
                        <a:latin typeface="Cambria Math"/>
                      </a:rPr>
                      <m:t>&gt;</m:t>
                    </m:r>
                    <m:r>
                      <a:rPr lang="en-US" sz="2000" b="1" i="1" dirty="0" smtClean="0">
                        <a:solidFill>
                          <a:srgbClr val="0070C0"/>
                        </a:solidFill>
                        <a:latin typeface="Cambria Math"/>
                      </a:rPr>
                      <m:t>𝟎</m:t>
                    </m:r>
                  </m:oMath>
                </a14:m>
                <a:r>
                  <a:rPr lang="en-US" sz="2000" dirty="0"/>
                  <a:t>, there exists </a:t>
                </a:r>
                <a14:m>
                  <m:oMath xmlns:m="http://schemas.openxmlformats.org/officeDocument/2006/math">
                    <m:r>
                      <a:rPr lang="en-US" sz="2000" b="1" i="1" dirty="0" smtClean="0">
                        <a:solidFill>
                          <a:srgbClr val="0070C0"/>
                        </a:solidFill>
                        <a:latin typeface="Cambria Math"/>
                      </a:rPr>
                      <m:t>𝝐</m:t>
                    </m:r>
                    <m:r>
                      <a:rPr lang="en-US" sz="2000" b="1" i="1" dirty="0">
                        <a:latin typeface="Cambria Math"/>
                      </a:rPr>
                      <m:t>&gt;</m:t>
                    </m:r>
                    <m:r>
                      <a:rPr lang="en-US" sz="2000" b="1" i="1" dirty="0">
                        <a:solidFill>
                          <a:srgbClr val="0070C0"/>
                        </a:solidFill>
                        <a:latin typeface="Cambria Math"/>
                      </a:rPr>
                      <m:t>𝟎</m:t>
                    </m:r>
                  </m:oMath>
                </a14:m>
                <a:r>
                  <a:rPr lang="en-US" sz="2000" dirty="0"/>
                  <a:t>, such that </a:t>
                </a:r>
              </a:p>
              <a:p>
                <a:pPr marL="0" indent="0" algn="ctr">
                  <a:buNone/>
                </a:pPr>
                <a:r>
                  <a:rPr lang="en-US" sz="2000" dirty="0"/>
                  <a:t>for every </a:t>
                </a:r>
                <a14:m>
                  <m:oMath xmlns:m="http://schemas.openxmlformats.org/officeDocument/2006/math">
                    <m:r>
                      <a:rPr lang="en-US" sz="2000" b="1" i="1" dirty="0">
                        <a:latin typeface="Cambria Math"/>
                      </a:rPr>
                      <m:t>𝒙</m:t>
                    </m:r>
                  </m:oMath>
                </a14:m>
                <a:r>
                  <a:rPr lang="en-US" sz="2000" dirty="0">
                    <a:solidFill>
                      <a:srgbClr val="0070C0"/>
                    </a:solidFill>
                  </a:rPr>
                  <a:t> </a:t>
                </a:r>
                <a:r>
                  <a:rPr lang="en-US" sz="2000" dirty="0"/>
                  <a:t>if </a:t>
                </a:r>
                <a:r>
                  <a:rPr lang="en-US" sz="2000" b="1" dirty="0"/>
                  <a:t> </a:t>
                </a:r>
                <a14:m>
                  <m:oMath xmlns:m="http://schemas.openxmlformats.org/officeDocument/2006/math">
                    <m:r>
                      <a:rPr lang="en-US" sz="2000" b="1" i="0" dirty="0" smtClean="0">
                        <a:latin typeface="Cambria Math"/>
                      </a:rPr>
                      <m:t>|</m:t>
                    </m:r>
                    <m:r>
                      <a:rPr lang="en-US" sz="2000" b="1" i="1" dirty="0">
                        <a:latin typeface="Cambria Math"/>
                      </a:rPr>
                      <m:t>𝒙</m:t>
                    </m:r>
                    <m:r>
                      <a:rPr lang="en-US" sz="2000" b="1" i="1" dirty="0" smtClean="0">
                        <a:latin typeface="Cambria Math"/>
                      </a:rPr>
                      <m:t>−</m:t>
                    </m:r>
                    <m:sSub>
                      <m:sSubPr>
                        <m:ctrlPr>
                          <a:rPr lang="en-US" sz="2000" b="1" i="1" dirty="0" smtClean="0">
                            <a:latin typeface="Cambria Math" panose="02040503050406030204" pitchFamily="18" charset="0"/>
                          </a:rPr>
                        </m:ctrlPr>
                      </m:sSubPr>
                      <m:e>
                        <m:r>
                          <a:rPr lang="en-US" sz="2000" b="1" i="1" dirty="0">
                            <a:latin typeface="Cambria Math"/>
                          </a:rPr>
                          <m:t>𝒙</m:t>
                        </m:r>
                      </m:e>
                      <m:sub>
                        <m:r>
                          <a:rPr lang="en-US" sz="2000" b="1" i="1" dirty="0" smtClean="0">
                            <a:solidFill>
                              <a:srgbClr val="0070C0"/>
                            </a:solidFill>
                            <a:latin typeface="Cambria Math"/>
                          </a:rPr>
                          <m:t>𝟎</m:t>
                        </m:r>
                      </m:sub>
                    </m:sSub>
                    <m:r>
                      <a:rPr lang="en-US" sz="2000" b="1" i="1" dirty="0" smtClean="0">
                        <a:latin typeface="Cambria Math"/>
                      </a:rPr>
                      <m:t>|</m:t>
                    </m:r>
                  </m:oMath>
                </a14:m>
                <a:r>
                  <a:rPr lang="en-US" sz="2000" b="1" dirty="0"/>
                  <a:t> </a:t>
                </a:r>
                <a14:m>
                  <m:oMath xmlns:m="http://schemas.openxmlformats.org/officeDocument/2006/math">
                    <m:r>
                      <a:rPr lang="en-US" sz="2000" b="1" i="0" dirty="0" smtClean="0">
                        <a:latin typeface="Cambria Math"/>
                      </a:rPr>
                      <m:t>&lt;</m:t>
                    </m:r>
                    <m:r>
                      <a:rPr lang="en-US" sz="2000" b="1" i="1" dirty="0" smtClean="0">
                        <a:solidFill>
                          <a:srgbClr val="0070C0"/>
                        </a:solidFill>
                        <a:latin typeface="Cambria Math"/>
                      </a:rPr>
                      <m:t>𝝐</m:t>
                    </m:r>
                  </m:oMath>
                </a14:m>
                <a:r>
                  <a:rPr lang="en-US" sz="2000" dirty="0"/>
                  <a:t>, then </a:t>
                </a:r>
                <a14:m>
                  <m:oMath xmlns:m="http://schemas.openxmlformats.org/officeDocument/2006/math">
                    <m:r>
                      <a:rPr lang="en-US" sz="2000" b="1" dirty="0">
                        <a:latin typeface="Cambria Math"/>
                      </a:rPr>
                      <m:t>|</m:t>
                    </m:r>
                    <m:r>
                      <a:rPr lang="en-US" sz="2000" b="1" i="1" dirty="0" smtClean="0">
                        <a:latin typeface="Cambria Math"/>
                      </a:rPr>
                      <m:t>𝒇</m:t>
                    </m:r>
                    <m:r>
                      <a:rPr lang="en-US" sz="2000" b="1" i="1" dirty="0" smtClean="0">
                        <a:latin typeface="Cambria Math"/>
                      </a:rPr>
                      <m:t>(</m:t>
                    </m:r>
                    <m:r>
                      <a:rPr lang="en-US" sz="2000" b="1" i="1" dirty="0">
                        <a:latin typeface="Cambria Math"/>
                      </a:rPr>
                      <m:t>𝒙</m:t>
                    </m:r>
                    <m:r>
                      <a:rPr lang="en-US" sz="2000" b="1" i="1" dirty="0" smtClean="0">
                        <a:latin typeface="Cambria Math"/>
                      </a:rPr>
                      <m:t>)</m:t>
                    </m:r>
                    <m:r>
                      <a:rPr lang="en-US" sz="2000" b="1" i="1" dirty="0">
                        <a:latin typeface="Cambria Math"/>
                      </a:rPr>
                      <m:t>−</m:t>
                    </m:r>
                    <m:r>
                      <a:rPr lang="en-US" sz="2000" b="1" i="1" dirty="0" smtClean="0">
                        <a:latin typeface="Cambria Math"/>
                      </a:rPr>
                      <m:t>𝒇</m:t>
                    </m:r>
                    <m:r>
                      <a:rPr lang="en-US" sz="2000" b="1" i="1" dirty="0" smtClean="0">
                        <a:latin typeface="Cambria Math"/>
                      </a:rPr>
                      <m:t>(</m:t>
                    </m:r>
                    <m:sSub>
                      <m:sSubPr>
                        <m:ctrlPr>
                          <a:rPr lang="en-US" sz="2000" b="1" i="1" dirty="0">
                            <a:latin typeface="Cambria Math" panose="02040503050406030204" pitchFamily="18" charset="0"/>
                          </a:rPr>
                        </m:ctrlPr>
                      </m:sSubPr>
                      <m:e>
                        <m:r>
                          <a:rPr lang="en-US" sz="2000" b="1" i="1" dirty="0">
                            <a:latin typeface="Cambria Math"/>
                          </a:rPr>
                          <m:t>𝒙</m:t>
                        </m:r>
                      </m:e>
                      <m:sub>
                        <m:r>
                          <a:rPr lang="en-US" sz="2000" b="1" i="1" dirty="0">
                            <a:solidFill>
                              <a:srgbClr val="0070C0"/>
                            </a:solidFill>
                            <a:latin typeface="Cambria Math"/>
                          </a:rPr>
                          <m:t>𝟎</m:t>
                        </m:r>
                      </m:sub>
                    </m:sSub>
                    <m:r>
                      <a:rPr lang="en-US" sz="2000" b="1" i="1" dirty="0" smtClean="0">
                        <a:solidFill>
                          <a:schemeClr val="tx1"/>
                        </a:solidFill>
                        <a:latin typeface="Cambria Math"/>
                      </a:rPr>
                      <m:t>)</m:t>
                    </m:r>
                    <m:r>
                      <a:rPr lang="en-US" sz="2000" b="1" i="1" dirty="0">
                        <a:latin typeface="Cambria Math"/>
                      </a:rPr>
                      <m:t>|</m:t>
                    </m:r>
                  </m:oMath>
                </a14:m>
                <a:r>
                  <a:rPr lang="en-US" sz="2000" b="1" dirty="0"/>
                  <a:t> </a:t>
                </a:r>
                <a14:m>
                  <m:oMath xmlns:m="http://schemas.openxmlformats.org/officeDocument/2006/math">
                    <m:r>
                      <a:rPr lang="en-US" sz="2000" b="1" dirty="0">
                        <a:latin typeface="Cambria Math"/>
                      </a:rPr>
                      <m:t>&lt;</m:t>
                    </m:r>
                    <m:r>
                      <a:rPr lang="en-US" sz="2000" b="1" i="1" dirty="0" smtClean="0">
                        <a:solidFill>
                          <a:srgbClr val="0070C0"/>
                        </a:solidFill>
                        <a:latin typeface="Cambria Math"/>
                      </a:rPr>
                      <m:t>𝜹</m:t>
                    </m:r>
                  </m:oMath>
                </a14:m>
                <a:endParaRPr lang="en-US" sz="2000" dirty="0">
                  <a:solidFill>
                    <a:srgbClr val="0070C0"/>
                  </a:solidFill>
                </a:endParaRPr>
              </a:p>
              <a:p>
                <a:pPr marL="0" indent="0">
                  <a:buNone/>
                </a:pPr>
                <a:endParaRPr lang="en-US" sz="2000" dirty="0"/>
              </a:p>
              <a:p>
                <a:pPr marL="0" indent="0">
                  <a:buNone/>
                </a:pPr>
                <a:endParaRPr lang="en-US" sz="2000" dirty="0">
                  <a:solidFill>
                    <a:srgbClr val="0070C0"/>
                  </a:solidFill>
                </a:endParaRPr>
              </a:p>
              <a:p>
                <a:pPr marL="0" indent="0">
                  <a:buNone/>
                </a:pPr>
                <a:endParaRPr lang="en-US" sz="2000" dirty="0">
                  <a:solidFill>
                    <a:srgbClr val="0070C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525963"/>
              </a:xfrm>
              <a:blipFill rotWithShape="1">
                <a:blip r:embed="rId2"/>
                <a:stretch>
                  <a:fillRect l="-741" t="-674" b="-2425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a:t>
            </a:fld>
            <a:endParaRPr lang="en-US"/>
          </a:p>
        </p:txBody>
      </p:sp>
      <p:sp>
        <p:nvSpPr>
          <p:cNvPr id="5" name="Rectangle 4"/>
          <p:cNvSpPr/>
          <p:nvPr/>
        </p:nvSpPr>
        <p:spPr>
          <a:xfrm>
            <a:off x="2362200" y="5257800"/>
            <a:ext cx="502920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724400" y="5715000"/>
            <a:ext cx="502920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3200400" y="1524000"/>
            <a:ext cx="0" cy="2743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3200400" y="4267200"/>
            <a:ext cx="32004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Freeform 9"/>
          <p:cNvSpPr/>
          <p:nvPr/>
        </p:nvSpPr>
        <p:spPr>
          <a:xfrm>
            <a:off x="3200400" y="1923586"/>
            <a:ext cx="2291575" cy="1505414"/>
          </a:xfrm>
          <a:custGeom>
            <a:avLst/>
            <a:gdLst>
              <a:gd name="connsiteX0" fmla="*/ 0 w 2531327"/>
              <a:gd name="connsiteY0" fmla="*/ 1405053 h 1405053"/>
              <a:gd name="connsiteX1" fmla="*/ 390293 w 2531327"/>
              <a:gd name="connsiteY1" fmla="*/ 1215483 h 1405053"/>
              <a:gd name="connsiteX2" fmla="*/ 1126273 w 2531327"/>
              <a:gd name="connsiteY2" fmla="*/ 936702 h 1405053"/>
              <a:gd name="connsiteX3" fmla="*/ 2118732 w 2531327"/>
              <a:gd name="connsiteY3" fmla="*/ 457200 h 1405053"/>
              <a:gd name="connsiteX4" fmla="*/ 2442117 w 2531327"/>
              <a:gd name="connsiteY4" fmla="*/ 144965 h 1405053"/>
              <a:gd name="connsiteX5" fmla="*/ 2531327 w 2531327"/>
              <a:gd name="connsiteY5" fmla="*/ 0 h 1405053"/>
              <a:gd name="connsiteX0" fmla="*/ 0 w 2740731"/>
              <a:gd name="connsiteY0" fmla="*/ 1505414 h 1505414"/>
              <a:gd name="connsiteX1" fmla="*/ 390293 w 2740731"/>
              <a:gd name="connsiteY1" fmla="*/ 1315844 h 1505414"/>
              <a:gd name="connsiteX2" fmla="*/ 1126273 w 2740731"/>
              <a:gd name="connsiteY2" fmla="*/ 1037063 h 1505414"/>
              <a:gd name="connsiteX3" fmla="*/ 2118732 w 2740731"/>
              <a:gd name="connsiteY3" fmla="*/ 557561 h 1505414"/>
              <a:gd name="connsiteX4" fmla="*/ 2442117 w 2740731"/>
              <a:gd name="connsiteY4" fmla="*/ 245326 h 1505414"/>
              <a:gd name="connsiteX5" fmla="*/ 2740731 w 2740731"/>
              <a:gd name="connsiteY5" fmla="*/ 0 h 1505414"/>
              <a:gd name="connsiteX0" fmla="*/ 0 w 2740731"/>
              <a:gd name="connsiteY0" fmla="*/ 1505414 h 1505414"/>
              <a:gd name="connsiteX1" fmla="*/ 390293 w 2740731"/>
              <a:gd name="connsiteY1" fmla="*/ 1315844 h 1505414"/>
              <a:gd name="connsiteX2" fmla="*/ 1126273 w 2740731"/>
              <a:gd name="connsiteY2" fmla="*/ 1037063 h 1505414"/>
              <a:gd name="connsiteX3" fmla="*/ 2094097 w 2740731"/>
              <a:gd name="connsiteY3" fmla="*/ 468351 h 1505414"/>
              <a:gd name="connsiteX4" fmla="*/ 2442117 w 2740731"/>
              <a:gd name="connsiteY4" fmla="*/ 245326 h 1505414"/>
              <a:gd name="connsiteX5" fmla="*/ 2740731 w 2740731"/>
              <a:gd name="connsiteY5" fmla="*/ 0 h 1505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40731" h="1505414">
                <a:moveTo>
                  <a:pt x="0" y="1505414"/>
                </a:moveTo>
                <a:cubicBezTo>
                  <a:pt x="101290" y="1449658"/>
                  <a:pt x="202581" y="1393902"/>
                  <a:pt x="390293" y="1315844"/>
                </a:cubicBezTo>
                <a:cubicBezTo>
                  <a:pt x="578005" y="1237786"/>
                  <a:pt x="842306" y="1178312"/>
                  <a:pt x="1126273" y="1037063"/>
                </a:cubicBezTo>
                <a:cubicBezTo>
                  <a:pt x="1410240" y="895814"/>
                  <a:pt x="1874790" y="600307"/>
                  <a:pt x="2094097" y="468351"/>
                </a:cubicBezTo>
                <a:cubicBezTo>
                  <a:pt x="2313404" y="336395"/>
                  <a:pt x="2334345" y="323384"/>
                  <a:pt x="2442117" y="245326"/>
                </a:cubicBezTo>
                <a:cubicBezTo>
                  <a:pt x="2549889" y="167268"/>
                  <a:pt x="2730509" y="34382"/>
                  <a:pt x="2740731" y="0"/>
                </a:cubicBezTo>
              </a:path>
            </a:pathLst>
          </a:custGeom>
          <a:ln w="28575">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 name="Straight Connector 10"/>
          <p:cNvCxnSpPr/>
          <p:nvPr/>
        </p:nvCxnSpPr>
        <p:spPr>
          <a:xfrm>
            <a:off x="4321098" y="1551878"/>
            <a:ext cx="0" cy="2715322"/>
          </a:xfrm>
          <a:prstGeom prst="line">
            <a:avLst/>
          </a:prstGeom>
          <a:ln w="9525">
            <a:solidFill>
              <a:schemeClr val="tx1"/>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4114800" y="4202668"/>
                <a:ext cx="4779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70C0"/>
                              </a:solidFill>
                              <a:latin typeface="Cambria Math" panose="02040503050406030204" pitchFamily="18" charset="0"/>
                            </a:rPr>
                          </m:ctrlPr>
                        </m:sSubPr>
                        <m:e>
                          <m:r>
                            <a:rPr lang="en-US" b="1" i="1" smtClean="0">
                              <a:solidFill>
                                <a:schemeClr val="tx1"/>
                              </a:solidFill>
                              <a:latin typeface="Cambria Math"/>
                            </a:rPr>
                            <m:t>𝒙</m:t>
                          </m:r>
                        </m:e>
                        <m:sub>
                          <m:r>
                            <a:rPr lang="en-US" i="1">
                              <a:solidFill>
                                <a:srgbClr val="0070C0"/>
                              </a:solidFill>
                              <a:latin typeface="Cambria Math"/>
                            </a:rPr>
                            <m:t>0</m:t>
                          </m:r>
                        </m:sub>
                      </m:sSub>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4114800" y="4202668"/>
                <a:ext cx="477951" cy="369332"/>
              </a:xfrm>
              <a:prstGeom prst="rect">
                <a:avLst/>
              </a:prstGeom>
              <a:blipFill rotWithShape="1">
                <a:blip r:embed="rId3"/>
                <a:stretch>
                  <a:fillRect t="-8197" r="-1666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4611855" y="1828800"/>
                <a:ext cx="529889" cy="369332"/>
              </a:xfrm>
              <a:prstGeom prst="rect">
                <a:avLst/>
              </a:prstGeom>
              <a:noFill/>
            </p:spPr>
            <p:txBody>
              <a:bodyPr wrap="none" rtlCol="0">
                <a:spAutoFit/>
              </a:bodyPr>
              <a:lstStyle/>
              <a:p>
                <a:r>
                  <a:rPr lang="en-US" b="1" dirty="0"/>
                  <a:t>f</a:t>
                </a:r>
                <a:r>
                  <a:rPr lang="en-US" dirty="0"/>
                  <a:t>(</a:t>
                </a:r>
                <a14:m>
                  <m:oMath xmlns:m="http://schemas.openxmlformats.org/officeDocument/2006/math">
                    <m:r>
                      <a:rPr lang="en-US" b="1" i="1" smtClean="0">
                        <a:solidFill>
                          <a:schemeClr val="tx1"/>
                        </a:solidFill>
                        <a:latin typeface="Cambria Math"/>
                      </a:rPr>
                      <m:t>𝒙</m:t>
                    </m:r>
                  </m:oMath>
                </a14:m>
                <a:r>
                  <a:rPr lang="en-US" dirty="0"/>
                  <a:t>)</a:t>
                </a:r>
              </a:p>
            </p:txBody>
          </p:sp>
        </mc:Choice>
        <mc:Fallback xmlns="">
          <p:sp>
            <p:nvSpPr>
              <p:cNvPr id="13" name="TextBox 12"/>
              <p:cNvSpPr txBox="1">
                <a:spLocks noRot="1" noChangeAspect="1" noMove="1" noResize="1" noEditPoints="1" noAdjustHandles="1" noChangeArrowheads="1" noChangeShapeType="1" noTextEdit="1"/>
              </p:cNvSpPr>
              <p:nvPr/>
            </p:nvSpPr>
            <p:spPr>
              <a:xfrm>
                <a:off x="4611855" y="1828800"/>
                <a:ext cx="529889" cy="369332"/>
              </a:xfrm>
              <a:prstGeom prst="rect">
                <a:avLst/>
              </a:prstGeom>
              <a:blipFill rotWithShape="1">
                <a:blip r:embed="rId4"/>
                <a:stretch>
                  <a:fillRect l="-10465" t="-8197" r="-22093" b="-24590"/>
                </a:stretch>
              </a:blipFill>
            </p:spPr>
            <p:txBody>
              <a:bodyPr/>
              <a:lstStyle/>
              <a:p>
                <a:r>
                  <a:rPr lang="en-US">
                    <a:noFill/>
                  </a:rPr>
                  <a:t> </a:t>
                </a:r>
              </a:p>
            </p:txBody>
          </p:sp>
        </mc:Fallback>
      </mc:AlternateContent>
      <p:sp>
        <p:nvSpPr>
          <p:cNvPr id="16" name="Oval 15"/>
          <p:cNvSpPr/>
          <p:nvPr/>
        </p:nvSpPr>
        <p:spPr>
          <a:xfrm>
            <a:off x="4180625" y="2738554"/>
            <a:ext cx="238975" cy="233246"/>
          </a:xfrm>
          <a:prstGeom prst="ellipse">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977375" y="5638800"/>
            <a:ext cx="5029200" cy="381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Ribbon 6"/>
          <p:cNvSpPr/>
          <p:nvPr/>
        </p:nvSpPr>
        <p:spPr>
          <a:xfrm>
            <a:off x="5344161" y="1143000"/>
            <a:ext cx="3809999" cy="2133600"/>
          </a:xfrm>
          <a:prstGeom prst="ribbon">
            <a:avLst>
              <a:gd name="adj1" fmla="val 16666"/>
              <a:gd name="adj2" fmla="val 75000"/>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However, after spending enough time and thinking, you would have realized that this definition fully captures the intuition of a continuous function.</a:t>
            </a:r>
          </a:p>
        </p:txBody>
      </p:sp>
      <p:sp>
        <p:nvSpPr>
          <p:cNvPr id="19" name="Down Ribbon 18"/>
          <p:cNvSpPr/>
          <p:nvPr/>
        </p:nvSpPr>
        <p:spPr>
          <a:xfrm>
            <a:off x="5410200" y="1102577"/>
            <a:ext cx="3809999" cy="1752600"/>
          </a:xfrm>
          <a:prstGeom prst="ribbon">
            <a:avLst>
              <a:gd name="adj1" fmla="val 16666"/>
              <a:gd name="adj2" fmla="val 75000"/>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Many of you would have found the definition of </a:t>
            </a:r>
            <a:r>
              <a:rPr lang="en-US" b="1" dirty="0">
                <a:solidFill>
                  <a:schemeClr val="tx1"/>
                </a:solidFill>
              </a:rPr>
              <a:t>continuity</a:t>
            </a:r>
            <a:r>
              <a:rPr lang="en-US" dirty="0">
                <a:solidFill>
                  <a:schemeClr val="tx1"/>
                </a:solidFill>
              </a:rPr>
              <a:t> of a function strange and an overkill </a:t>
            </a:r>
            <a:r>
              <a:rPr lang="en-US" dirty="0">
                <a:solidFill>
                  <a:schemeClr val="tx1"/>
                </a:solidFill>
                <a:sym typeface="Wingdings" pitchFamily="2" charset="2"/>
              </a:rPr>
              <a:t></a:t>
            </a:r>
            <a:r>
              <a:rPr lang="en-US" dirty="0">
                <a:solidFill>
                  <a:schemeClr val="tx1"/>
                </a:solidFill>
              </a:rPr>
              <a:t>.</a:t>
            </a:r>
          </a:p>
        </p:txBody>
      </p:sp>
      <p:sp>
        <p:nvSpPr>
          <p:cNvPr id="20" name="Down Ribbon 19"/>
          <p:cNvSpPr/>
          <p:nvPr/>
        </p:nvSpPr>
        <p:spPr>
          <a:xfrm>
            <a:off x="5374640" y="1562038"/>
            <a:ext cx="3809999" cy="1066800"/>
          </a:xfrm>
          <a:prstGeom prst="ribbon">
            <a:avLst>
              <a:gd name="adj1" fmla="val 16666"/>
              <a:gd name="adj2" fmla="val 75000"/>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Same is going to be the case of NP problems </a:t>
            </a:r>
            <a:r>
              <a:rPr lang="en-US" dirty="0">
                <a:solidFill>
                  <a:schemeClr val="tx1"/>
                </a:solidFill>
                <a:sym typeface="Wingdings" pitchFamily="2" charset="2"/>
              </a:rPr>
              <a:t></a:t>
            </a:r>
            <a:r>
              <a:rPr lang="en-US" dirty="0">
                <a:solidFill>
                  <a:schemeClr val="tx1"/>
                </a:solidFill>
              </a:rPr>
              <a:t>.</a:t>
            </a:r>
          </a:p>
        </p:txBody>
      </p:sp>
    </p:spTree>
    <p:extLst>
      <p:ext uri="{BB962C8B-B14F-4D97-AF65-F5344CB8AC3E}">
        <p14:creationId xmlns:p14="http://schemas.microsoft.com/office/powerpoint/2010/main" val="37642634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randombar(horizontal)">
                                      <p:cBhvr>
                                        <p:cTn id="14" dur="500"/>
                                        <p:tgtEl>
                                          <p:spTgt spid="8"/>
                                        </p:tgtEl>
                                      </p:cBhvr>
                                    </p:animEffect>
                                  </p:childTnLst>
                                </p:cTn>
                              </p:par>
                              <p:par>
                                <p:cTn id="15" presetID="14" presetClass="entr" presetSubtype="1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randombar(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175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ppt_x</p:attrName>
                                        </p:attrNameLst>
                                      </p:cBhvr>
                                      <p:tavLst>
                                        <p:tav tm="0">
                                          <p:val>
                                            <p:strVal val="#ppt_x"/>
                                          </p:val>
                                        </p:tav>
                                        <p:tav tm="100000">
                                          <p:val>
                                            <p:strVal val="#ppt_x"/>
                                          </p:val>
                                        </p:tav>
                                      </p:tavLst>
                                    </p:anim>
                                    <p:anim calcmode="lin" valueType="num">
                                      <p:cBhvr>
                                        <p:cTn id="2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randombar(horizontal)">
                                      <p:cBhvr>
                                        <p:cTn id="34" dur="500"/>
                                        <p:tgtEl>
                                          <p:spTgt spid="19"/>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randombar(horizontal)">
                                      <p:cBhvr>
                                        <p:cTn id="39" dur="500"/>
                                        <p:tgtEl>
                                          <p:spTgt spid="1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down)">
                                      <p:cBhvr>
                                        <p:cTn id="44" dur="1000"/>
                                        <p:tgtEl>
                                          <p:spTgt spid="11"/>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wipe(down)">
                                      <p:cBhvr>
                                        <p:cTn id="49" dur="500"/>
                                        <p:tgtEl>
                                          <p:spTgt spid="16"/>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
                                            <p:txEl>
                                              <p:pRg st="8" end="8"/>
                                            </p:txEl>
                                          </p:spTgt>
                                        </p:tgtEl>
                                        <p:attrNameLst>
                                          <p:attrName>style.visibility</p:attrName>
                                        </p:attrNameLst>
                                      </p:cBhvr>
                                      <p:to>
                                        <p:strVal val="visible"/>
                                      </p:to>
                                    </p:set>
                                    <p:animEffect transition="in" filter="fade">
                                      <p:cBhvr>
                                        <p:cTn id="54" dur="500"/>
                                        <p:tgtEl>
                                          <p:spTgt spid="3">
                                            <p:txEl>
                                              <p:pRg st="8" end="8"/>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3">
                                            <p:txEl>
                                              <p:pRg st="9" end="9"/>
                                            </p:txEl>
                                          </p:spTgt>
                                        </p:tgtEl>
                                        <p:attrNameLst>
                                          <p:attrName>style.visibility</p:attrName>
                                        </p:attrNameLst>
                                      </p:cBhvr>
                                      <p:to>
                                        <p:strVal val="visible"/>
                                      </p:to>
                                    </p:set>
                                    <p:animEffect transition="in" filter="wipe(left)">
                                      <p:cBhvr>
                                        <p:cTn id="59" dur="2000"/>
                                        <p:tgtEl>
                                          <p:spTgt spid="3">
                                            <p:txEl>
                                              <p:pRg st="9" end="9"/>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3">
                                            <p:txEl>
                                              <p:pRg st="10" end="10"/>
                                            </p:txEl>
                                          </p:spTgt>
                                        </p:tgtEl>
                                        <p:attrNameLst>
                                          <p:attrName>style.visibility</p:attrName>
                                        </p:attrNameLst>
                                      </p:cBhvr>
                                      <p:to>
                                        <p:strVal val="visible"/>
                                      </p:to>
                                    </p:set>
                                    <p:animEffect transition="in" filter="wipe(left)">
                                      <p:cBhvr>
                                        <p:cTn id="64" dur="2500"/>
                                        <p:tgtEl>
                                          <p:spTgt spid="3">
                                            <p:txEl>
                                              <p:pRg st="10" end="10"/>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xit" presetSubtype="8" fill="hold" grpId="0" nodeType="clickEffect">
                                  <p:stCondLst>
                                    <p:cond delay="0"/>
                                  </p:stCondLst>
                                  <p:childTnLst>
                                    <p:animEffect transition="out" filter="wipe(left)">
                                      <p:cBhvr>
                                        <p:cTn id="68" dur="1500"/>
                                        <p:tgtEl>
                                          <p:spTgt spid="5"/>
                                        </p:tgtEl>
                                      </p:cBhvr>
                                    </p:animEffect>
                                    <p:set>
                                      <p:cBhvr>
                                        <p:cTn id="69" dur="1" fill="hold">
                                          <p:stCondLst>
                                            <p:cond delay="1499"/>
                                          </p:stCondLst>
                                        </p:cTn>
                                        <p:tgtEl>
                                          <p:spTgt spid="5"/>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3">
                                            <p:txEl>
                                              <p:pRg st="11" end="11"/>
                                            </p:txEl>
                                          </p:spTgt>
                                        </p:tgtEl>
                                        <p:attrNameLst>
                                          <p:attrName>style.visibility</p:attrName>
                                        </p:attrNameLst>
                                      </p:cBhvr>
                                      <p:to>
                                        <p:strVal val="visible"/>
                                      </p:to>
                                    </p:set>
                                    <p:animEffect transition="in" filter="wipe(left)">
                                      <p:cBhvr>
                                        <p:cTn id="74" dur="2500"/>
                                        <p:tgtEl>
                                          <p:spTgt spid="3">
                                            <p:txEl>
                                              <p:pRg st="11" end="11"/>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xit" presetSubtype="8" fill="hold" grpId="0" nodeType="clickEffect">
                                  <p:stCondLst>
                                    <p:cond delay="0"/>
                                  </p:stCondLst>
                                  <p:childTnLst>
                                    <p:animEffect transition="out" filter="wipe(left)">
                                      <p:cBhvr>
                                        <p:cTn id="78" dur="1500"/>
                                        <p:tgtEl>
                                          <p:spTgt spid="17"/>
                                        </p:tgtEl>
                                      </p:cBhvr>
                                    </p:animEffect>
                                    <p:set>
                                      <p:cBhvr>
                                        <p:cTn id="79" dur="1" fill="hold">
                                          <p:stCondLst>
                                            <p:cond delay="1499"/>
                                          </p:stCondLst>
                                        </p:cTn>
                                        <p:tgtEl>
                                          <p:spTgt spid="17"/>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22" presetClass="exit" presetSubtype="8" fill="hold" grpId="0" nodeType="clickEffect">
                                  <p:stCondLst>
                                    <p:cond delay="0"/>
                                  </p:stCondLst>
                                  <p:childTnLst>
                                    <p:animEffect transition="out" filter="wipe(left)">
                                      <p:cBhvr>
                                        <p:cTn id="83" dur="1500"/>
                                        <p:tgtEl>
                                          <p:spTgt spid="6"/>
                                        </p:tgtEl>
                                      </p:cBhvr>
                                    </p:animEffect>
                                    <p:set>
                                      <p:cBhvr>
                                        <p:cTn id="84" dur="1" fill="hold">
                                          <p:stCondLst>
                                            <p:cond delay="1499"/>
                                          </p:stCondLst>
                                        </p:cTn>
                                        <p:tgtEl>
                                          <p:spTgt spid="6"/>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0" presetClass="exit" presetSubtype="0" fill="hold" grpId="1" nodeType="clickEffect">
                                  <p:stCondLst>
                                    <p:cond delay="0"/>
                                  </p:stCondLst>
                                  <p:childTnLst>
                                    <p:animEffect transition="out" filter="fade">
                                      <p:cBhvr>
                                        <p:cTn id="88" dur="500"/>
                                        <p:tgtEl>
                                          <p:spTgt spid="19"/>
                                        </p:tgtEl>
                                      </p:cBhvr>
                                    </p:animEffect>
                                    <p:set>
                                      <p:cBhvr>
                                        <p:cTn id="89" dur="1" fill="hold">
                                          <p:stCondLst>
                                            <p:cond delay="499"/>
                                          </p:stCondLst>
                                        </p:cTn>
                                        <p:tgtEl>
                                          <p:spTgt spid="19"/>
                                        </p:tgtEl>
                                        <p:attrNameLst>
                                          <p:attrName>style.visibility</p:attrName>
                                        </p:attrNameLst>
                                      </p:cBhvr>
                                      <p:to>
                                        <p:strVal val="hidden"/>
                                      </p:to>
                                    </p:set>
                                  </p:childTnLst>
                                </p:cTn>
                              </p:par>
                            </p:childTnLst>
                          </p:cTn>
                        </p:par>
                      </p:childTnLst>
                    </p:cTn>
                  </p:par>
                  <p:par>
                    <p:cTn id="90" fill="hold">
                      <p:stCondLst>
                        <p:cond delay="indefinite"/>
                      </p:stCondLst>
                      <p:childTnLst>
                        <p:par>
                          <p:cTn id="91" fill="hold">
                            <p:stCondLst>
                              <p:cond delay="0"/>
                            </p:stCondLst>
                            <p:childTnLst>
                              <p:par>
                                <p:cTn id="92" presetID="14" presetClass="entr" presetSubtype="10" fill="hold" grpId="0" nodeType="clickEffect">
                                  <p:stCondLst>
                                    <p:cond delay="0"/>
                                  </p:stCondLst>
                                  <p:childTnLst>
                                    <p:set>
                                      <p:cBhvr>
                                        <p:cTn id="93" dur="1" fill="hold">
                                          <p:stCondLst>
                                            <p:cond delay="0"/>
                                          </p:stCondLst>
                                        </p:cTn>
                                        <p:tgtEl>
                                          <p:spTgt spid="7"/>
                                        </p:tgtEl>
                                        <p:attrNameLst>
                                          <p:attrName>style.visibility</p:attrName>
                                        </p:attrNameLst>
                                      </p:cBhvr>
                                      <p:to>
                                        <p:strVal val="visible"/>
                                      </p:to>
                                    </p:set>
                                    <p:animEffect transition="in" filter="randombar(horizontal)">
                                      <p:cBhvr>
                                        <p:cTn id="94" dur="500"/>
                                        <p:tgtEl>
                                          <p:spTgt spid="7"/>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xit" presetSubtype="0" fill="hold" grpId="1" nodeType="clickEffect">
                                  <p:stCondLst>
                                    <p:cond delay="0"/>
                                  </p:stCondLst>
                                  <p:childTnLst>
                                    <p:animEffect transition="out" filter="fade">
                                      <p:cBhvr>
                                        <p:cTn id="98" dur="500"/>
                                        <p:tgtEl>
                                          <p:spTgt spid="7"/>
                                        </p:tgtEl>
                                      </p:cBhvr>
                                    </p:animEffect>
                                    <p:set>
                                      <p:cBhvr>
                                        <p:cTn id="99" dur="1" fill="hold">
                                          <p:stCondLst>
                                            <p:cond delay="499"/>
                                          </p:stCondLst>
                                        </p:cTn>
                                        <p:tgtEl>
                                          <p:spTgt spid="7"/>
                                        </p:tgtEl>
                                        <p:attrNameLst>
                                          <p:attrName>style.visibility</p:attrName>
                                        </p:attrNameLst>
                                      </p:cBhvr>
                                      <p:to>
                                        <p:strVal val="hidden"/>
                                      </p:to>
                                    </p:set>
                                  </p:childTnLst>
                                </p:cTn>
                              </p:par>
                            </p:childTnLst>
                          </p:cTn>
                        </p:par>
                      </p:childTnLst>
                    </p:cTn>
                  </p:par>
                  <p:par>
                    <p:cTn id="100" fill="hold">
                      <p:stCondLst>
                        <p:cond delay="indefinite"/>
                      </p:stCondLst>
                      <p:childTnLst>
                        <p:par>
                          <p:cTn id="101" fill="hold">
                            <p:stCondLst>
                              <p:cond delay="0"/>
                            </p:stCondLst>
                            <p:childTnLst>
                              <p:par>
                                <p:cTn id="102" presetID="14" presetClass="entr" presetSubtype="10" fill="hold" grpId="0" nodeType="clickEffect">
                                  <p:stCondLst>
                                    <p:cond delay="0"/>
                                  </p:stCondLst>
                                  <p:childTnLst>
                                    <p:set>
                                      <p:cBhvr>
                                        <p:cTn id="103" dur="1" fill="hold">
                                          <p:stCondLst>
                                            <p:cond delay="0"/>
                                          </p:stCondLst>
                                        </p:cTn>
                                        <p:tgtEl>
                                          <p:spTgt spid="20"/>
                                        </p:tgtEl>
                                        <p:attrNameLst>
                                          <p:attrName>style.visibility</p:attrName>
                                        </p:attrNameLst>
                                      </p:cBhvr>
                                      <p:to>
                                        <p:strVal val="visible"/>
                                      </p:to>
                                    </p:set>
                                    <p:animEffect transition="in" filter="randombar(horizontal)">
                                      <p:cBhvr>
                                        <p:cTn id="104" dur="500"/>
                                        <p:tgtEl>
                                          <p:spTgt spid="20"/>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xit" presetSubtype="0" fill="hold" grpId="1" nodeType="clickEffect">
                                  <p:stCondLst>
                                    <p:cond delay="0"/>
                                  </p:stCondLst>
                                  <p:childTnLst>
                                    <p:animEffect transition="out" filter="fade">
                                      <p:cBhvr>
                                        <p:cTn id="108" dur="500"/>
                                        <p:tgtEl>
                                          <p:spTgt spid="20"/>
                                        </p:tgtEl>
                                      </p:cBhvr>
                                    </p:animEffect>
                                    <p:set>
                                      <p:cBhvr>
                                        <p:cTn id="109"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5" grpId="0" animBg="1"/>
      <p:bldP spid="6" grpId="0" animBg="1"/>
      <p:bldP spid="10" grpId="0" animBg="1"/>
      <p:bldP spid="12" grpId="0"/>
      <p:bldP spid="13" grpId="0"/>
      <p:bldP spid="16" grpId="0" animBg="1"/>
      <p:bldP spid="17" grpId="0" animBg="1"/>
      <p:bldP spid="7" grpId="0" animBg="1"/>
      <p:bldP spid="7" grpId="1" animBg="1"/>
      <p:bldP spid="19" grpId="0" animBg="1"/>
      <p:bldP spid="19" grpId="1" animBg="1"/>
      <p:bldP spid="20" grpId="0" animBg="1"/>
      <p:bldP spid="20"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Title 7"/>
              <p:cNvSpPr>
                <a:spLocks noGrp="1"/>
              </p:cNvSpPr>
              <p:nvPr>
                <p:ph type="title"/>
              </p:nvPr>
            </p:nvSpPr>
            <p:spPr/>
            <p:txBody>
              <a:bodyPr/>
              <a:lstStyle/>
              <a:p>
                <a:r>
                  <a:rPr lang="en-US" sz="3200" b="1" dirty="0">
                    <a:solidFill>
                      <a:srgbClr val="C00000"/>
                    </a:solidFill>
                  </a:rPr>
                  <a:t>VC</a:t>
                </a:r>
                <a:r>
                  <a:rPr lang="en-US" sz="3200" b="1" dirty="0">
                    <a:solidFill>
                      <a:srgbClr val="7030A0"/>
                    </a:solidFill>
                  </a:rPr>
                  <a:t> </a:t>
                </a:r>
                <a14:m>
                  <m:oMath xmlns:m="http://schemas.openxmlformats.org/officeDocument/2006/math">
                    <m:sSub>
                      <m:sSubPr>
                        <m:ctrlPr>
                          <a:rPr lang="en-US" sz="3200" b="1" i="1" dirty="0">
                            <a:solidFill>
                              <a:srgbClr val="7030A0"/>
                            </a:solidFill>
                            <a:latin typeface="Cambria Math" panose="02040503050406030204" pitchFamily="18" charset="0"/>
                          </a:rPr>
                        </m:ctrlPr>
                      </m:sSubPr>
                      <m:e>
                        <m:r>
                          <a:rPr lang="en-US" sz="3200" b="1" i="1" dirty="0">
                            <a:solidFill>
                              <a:srgbClr val="7030A0"/>
                            </a:solidFill>
                            <a:latin typeface="Cambria Math"/>
                          </a:rPr>
                          <m:t>≤</m:t>
                        </m:r>
                      </m:e>
                      <m:sub>
                        <m:r>
                          <a:rPr lang="en-US" sz="3200" b="1" i="1" dirty="0">
                            <a:solidFill>
                              <a:srgbClr val="7030A0"/>
                            </a:solidFill>
                            <a:latin typeface="Cambria Math"/>
                          </a:rPr>
                          <m:t>𝑷</m:t>
                        </m:r>
                      </m:sub>
                    </m:sSub>
                  </m:oMath>
                </a14:m>
                <a:r>
                  <a:rPr lang="en-US" sz="3200" dirty="0">
                    <a:solidFill>
                      <a:srgbClr val="C00000"/>
                    </a:solidFill>
                  </a:rPr>
                  <a:t> </a:t>
                </a:r>
                <a:r>
                  <a:rPr lang="en-US" sz="3200" b="1" dirty="0">
                    <a:solidFill>
                      <a:srgbClr val="C00000"/>
                    </a:solidFill>
                  </a:rPr>
                  <a:t>DS</a:t>
                </a:r>
                <a:endParaRPr lang="en-US" sz="3200" dirty="0"/>
              </a:p>
            </p:txBody>
          </p:sp>
        </mc:Choice>
        <mc:Fallback xmlns="">
          <p:sp>
            <p:nvSpPr>
              <p:cNvPr id="8" name="Title 7"/>
              <p:cNvSpPr>
                <a:spLocks noGrp="1" noRot="1" noChangeAspect="1" noMove="1" noResize="1" noEditPoints="1" noAdjustHandles="1" noChangeArrowheads="1" noChangeShapeType="1" noTextEdit="1"/>
              </p:cNvSpPr>
              <p:nvPr>
                <p:ph type="title"/>
              </p:nvPr>
            </p:nvSpPr>
            <p:spPr>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8"/>
              <p:cNvSpPr>
                <a:spLocks noGrp="1"/>
              </p:cNvSpPr>
              <p:nvPr>
                <p:ph idx="1"/>
              </p:nvPr>
            </p:nvSpPr>
            <p:spPr>
              <a:xfrm>
                <a:off x="457200" y="1600200"/>
                <a:ext cx="8458200" cy="4525963"/>
              </a:xfrm>
            </p:spPr>
            <p:txBody>
              <a:bodyPr/>
              <a:lstStyle/>
              <a:p>
                <a:pPr marL="0" indent="0">
                  <a:buNone/>
                </a:pPr>
                <a:endParaRPr lang="en-US" sz="2000" b="1" dirty="0">
                  <a:solidFill>
                    <a:srgbClr val="7030A0"/>
                  </a:solidFill>
                </a:endParaRPr>
              </a:p>
              <a:p>
                <a:pPr marL="0" indent="0">
                  <a:buNone/>
                </a:pPr>
                <a:endParaRPr lang="en-US" sz="2000" b="1" dirty="0">
                  <a:solidFill>
                    <a:srgbClr val="7030A0"/>
                  </a:solidFill>
                </a:endParaRPr>
              </a:p>
              <a:p>
                <a:pPr marL="0" indent="0">
                  <a:buNone/>
                </a:pPr>
                <a:endParaRPr lang="en-US" sz="2000" b="1" dirty="0">
                  <a:solidFill>
                    <a:srgbClr val="7030A0"/>
                  </a:solidFill>
                </a:endParaRPr>
              </a:p>
              <a:p>
                <a:pPr marL="0" indent="0">
                  <a:buNone/>
                </a:pPr>
                <a:r>
                  <a:rPr lang="en-US" sz="2000" b="1" dirty="0">
                    <a:solidFill>
                      <a:srgbClr val="7030A0"/>
                    </a:solidFill>
                  </a:rPr>
                  <a:t>Observation 1</a:t>
                </a:r>
                <a:r>
                  <a:rPr lang="en-US" sz="2000" dirty="0"/>
                  <a:t>: Let  </a:t>
                </a:r>
                <a14:m>
                  <m:oMath xmlns:m="http://schemas.openxmlformats.org/officeDocument/2006/math">
                    <m:r>
                      <a:rPr lang="en-US" sz="2000" b="1" i="1" dirty="0" smtClean="0">
                        <a:solidFill>
                          <a:srgbClr val="0070C0"/>
                        </a:solidFill>
                        <a:latin typeface="Cambria Math"/>
                      </a:rPr>
                      <m:t>𝑿</m:t>
                    </m:r>
                    <m:r>
                      <a:rPr lang="en-US" sz="2000" b="1" i="1" dirty="0" smtClean="0">
                        <a:solidFill>
                          <a:srgbClr val="0070C0"/>
                        </a:solidFill>
                        <a:latin typeface="Cambria Math"/>
                      </a:rPr>
                      <m:t>⊆</m:t>
                    </m:r>
                    <m:r>
                      <a:rPr lang="en-US" sz="2000" b="1" i="1" dirty="0" smtClean="0">
                        <a:solidFill>
                          <a:srgbClr val="0070C0"/>
                        </a:solidFill>
                        <a:latin typeface="Cambria Math"/>
                      </a:rPr>
                      <m:t>𝑽</m:t>
                    </m:r>
                  </m:oMath>
                </a14:m>
                <a:r>
                  <a:rPr lang="en-US" sz="2000" dirty="0"/>
                  <a:t> be vertex cover of </a:t>
                </a:r>
                <a14:m>
                  <m:oMath xmlns:m="http://schemas.openxmlformats.org/officeDocument/2006/math">
                    <m:r>
                      <a:rPr lang="en-US" sz="2000" b="1" i="1" dirty="0" smtClean="0">
                        <a:solidFill>
                          <a:srgbClr val="0070C0"/>
                        </a:solidFill>
                        <a:latin typeface="Cambria Math"/>
                      </a:rPr>
                      <m:t>𝑮</m:t>
                    </m:r>
                  </m:oMath>
                </a14:m>
                <a:r>
                  <a:rPr lang="en-US" sz="2000" dirty="0"/>
                  <a:t>. </a:t>
                </a:r>
                <a14:m>
                  <m:oMath xmlns:m="http://schemas.openxmlformats.org/officeDocument/2006/math">
                    <m:r>
                      <a:rPr lang="en-US" sz="2000" b="1" i="1" dirty="0">
                        <a:solidFill>
                          <a:srgbClr val="0070C0"/>
                        </a:solidFill>
                        <a:latin typeface="Cambria Math"/>
                      </a:rPr>
                      <m:t>𝑿</m:t>
                    </m:r>
                  </m:oMath>
                </a14:m>
                <a:r>
                  <a:rPr lang="en-US" sz="2000" dirty="0"/>
                  <a:t> is also a dominating set for </a:t>
                </a:r>
                <a14:m>
                  <m:oMath xmlns:m="http://schemas.openxmlformats.org/officeDocument/2006/math">
                    <m:r>
                      <a:rPr lang="en-US" sz="2000" b="1" i="1" dirty="0" smtClean="0">
                        <a:solidFill>
                          <a:srgbClr val="0070C0"/>
                        </a:solidFill>
                        <a:latin typeface="Cambria Math"/>
                      </a:rPr>
                      <m:t>𝑮</m:t>
                    </m:r>
                  </m:oMath>
                </a14:m>
                <a:r>
                  <a:rPr lang="en-US" sz="2000" dirty="0"/>
                  <a:t> </a:t>
                </a:r>
              </a:p>
              <a:p>
                <a:pPr marL="0" indent="0">
                  <a:buNone/>
                </a:pPr>
                <a:r>
                  <a:rPr lang="en-US" sz="2000" dirty="0"/>
                  <a:t>                           </a:t>
                </a:r>
                <a:r>
                  <a:rPr lang="en-US" sz="2000" u="sng" dirty="0"/>
                  <a:t>provided</a:t>
                </a:r>
                <a:r>
                  <a:rPr lang="en-US" sz="2000" dirty="0"/>
                  <a:t> there are no isolated vertex in </a:t>
                </a:r>
                <a14:m>
                  <m:oMath xmlns:m="http://schemas.openxmlformats.org/officeDocument/2006/math">
                    <m:r>
                      <a:rPr lang="en-US" sz="2000" b="1" i="1" dirty="0" smtClean="0">
                        <a:solidFill>
                          <a:srgbClr val="0070C0"/>
                        </a:solidFill>
                        <a:latin typeface="Cambria Math"/>
                      </a:rPr>
                      <m:t>𝑮</m:t>
                    </m:r>
                  </m:oMath>
                </a14:m>
                <a:r>
                  <a:rPr lang="en-US" sz="2000" dirty="0"/>
                  <a:t>.</a:t>
                </a:r>
              </a:p>
              <a:p>
                <a:pPr marL="0" indent="0">
                  <a:buNone/>
                </a:pPr>
                <a:endParaRPr lang="en-US" sz="2000" dirty="0"/>
              </a:p>
              <a:p>
                <a:pPr marL="0" indent="0">
                  <a:buNone/>
                </a:pPr>
                <a:r>
                  <a:rPr lang="en-US" sz="2000" dirty="0">
                    <a:sym typeface="Wingdings" pitchFamily="2" charset="2"/>
                  </a:rPr>
                  <a:t></a:t>
                </a:r>
              </a:p>
              <a:p>
                <a:pPr marL="0" indent="0">
                  <a:buNone/>
                </a:pPr>
                <a:r>
                  <a:rPr lang="en-US" sz="2000" dirty="0"/>
                  <a:t>So without loss of generality assume </a:t>
                </a:r>
                <a14:m>
                  <m:oMath xmlns:m="http://schemas.openxmlformats.org/officeDocument/2006/math">
                    <m:r>
                      <a:rPr lang="en-US" sz="2000" b="1" i="1" dirty="0">
                        <a:solidFill>
                          <a:srgbClr val="0070C0"/>
                        </a:solidFill>
                        <a:latin typeface="Cambria Math"/>
                      </a:rPr>
                      <m:t>𝑮</m:t>
                    </m:r>
                  </m:oMath>
                </a14:m>
                <a:r>
                  <a:rPr lang="en-US" sz="2000" dirty="0"/>
                  <a:t> does not have any isolated vertex.</a:t>
                </a:r>
              </a:p>
              <a:p>
                <a:pPr marL="0" indent="0">
                  <a:buNone/>
                </a:pPr>
                <a:endParaRPr lang="en-US" sz="2000" dirty="0"/>
              </a:p>
            </p:txBody>
          </p:sp>
        </mc:Choice>
        <mc:Fallback xmlns="">
          <p:sp>
            <p:nvSpPr>
              <p:cNvPr id="9" name="Content Placeholder 8"/>
              <p:cNvSpPr>
                <a:spLocks noGrp="1" noRot="1" noChangeAspect="1" noMove="1" noResize="1" noEditPoints="1" noAdjustHandles="1" noChangeArrowheads="1" noChangeShapeType="1" noTextEdit="1"/>
              </p:cNvSpPr>
              <p:nvPr>
                <p:ph idx="1"/>
              </p:nvPr>
            </p:nvSpPr>
            <p:spPr>
              <a:xfrm>
                <a:off x="457200" y="1600200"/>
                <a:ext cx="8458200" cy="4525963"/>
              </a:xfrm>
              <a:blipFill rotWithShape="1">
                <a:blip r:embed="rId3"/>
                <a:stretch>
                  <a:fillRect l="-720" t="-674" r="-1153"/>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pPr>
              <a:defRPr/>
            </a:pPr>
            <a:fld id="{A18461BB-7A72-48FB-85BD-B2543F198267}" type="slidenum">
              <a:rPr lang="en-US" smtClean="0"/>
              <a:pPr>
                <a:defRPr/>
              </a:pPr>
              <a:t>30</a:t>
            </a:fld>
            <a:endParaRPr lang="en-US"/>
          </a:p>
        </p:txBody>
      </p:sp>
    </p:spTree>
    <p:extLst>
      <p:ext uri="{BB962C8B-B14F-4D97-AF65-F5344CB8AC3E}">
        <p14:creationId xmlns:p14="http://schemas.microsoft.com/office/powerpoint/2010/main" val="12965879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animEffect transition="in" filter="fade">
                                      <p:cBhvr>
                                        <p:cTn id="7" dur="500"/>
                                        <p:tgtEl>
                                          <p:spTgt spid="9">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4" end="4"/>
                                            </p:txEl>
                                          </p:spTgt>
                                        </p:tgtEl>
                                        <p:attrNameLst>
                                          <p:attrName>style.visibility</p:attrName>
                                        </p:attrNameLst>
                                      </p:cBhvr>
                                      <p:to>
                                        <p:strVal val="visible"/>
                                      </p:to>
                                    </p:set>
                                    <p:animEffect transition="in" filter="fade">
                                      <p:cBhvr>
                                        <p:cTn id="12" dur="500"/>
                                        <p:tgtEl>
                                          <p:spTgt spid="9">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animEffect transition="in" filter="fade">
                                      <p:cBhvr>
                                        <p:cTn id="17" dur="500"/>
                                        <p:tgtEl>
                                          <p:spTgt spid="9">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7" end="7"/>
                                            </p:txEl>
                                          </p:spTgt>
                                        </p:tgtEl>
                                        <p:attrNameLst>
                                          <p:attrName>style.visibility</p:attrName>
                                        </p:attrNameLst>
                                      </p:cBhvr>
                                      <p:to>
                                        <p:strVal val="visible"/>
                                      </p:to>
                                    </p:set>
                                    <p:animEffect transition="in" filter="fade">
                                      <p:cBhvr>
                                        <p:cTn id="22" dur="500"/>
                                        <p:tgtEl>
                                          <p:spTgt spid="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sz="3200" b="1" dirty="0">
                    <a:solidFill>
                      <a:srgbClr val="C00000"/>
                    </a:solidFill>
                  </a:rPr>
                  <a:t>VC</a:t>
                </a:r>
                <a:r>
                  <a:rPr lang="en-US" sz="3200" b="1" dirty="0">
                    <a:solidFill>
                      <a:srgbClr val="7030A0"/>
                    </a:solidFill>
                  </a:rPr>
                  <a:t> </a:t>
                </a:r>
                <a14:m>
                  <m:oMath xmlns:m="http://schemas.openxmlformats.org/officeDocument/2006/math">
                    <m:sSub>
                      <m:sSubPr>
                        <m:ctrlPr>
                          <a:rPr lang="en-US" sz="3200" b="1" i="1" dirty="0">
                            <a:solidFill>
                              <a:srgbClr val="7030A0"/>
                            </a:solidFill>
                            <a:latin typeface="Cambria Math" panose="02040503050406030204" pitchFamily="18" charset="0"/>
                          </a:rPr>
                        </m:ctrlPr>
                      </m:sSubPr>
                      <m:e>
                        <m:r>
                          <a:rPr lang="en-US" sz="3200" b="1" i="1" dirty="0">
                            <a:solidFill>
                              <a:srgbClr val="7030A0"/>
                            </a:solidFill>
                            <a:latin typeface="Cambria Math"/>
                          </a:rPr>
                          <m:t>≤</m:t>
                        </m:r>
                      </m:e>
                      <m:sub>
                        <m:r>
                          <a:rPr lang="en-US" sz="3200" b="1" i="1" dirty="0">
                            <a:solidFill>
                              <a:srgbClr val="7030A0"/>
                            </a:solidFill>
                            <a:latin typeface="Cambria Math"/>
                          </a:rPr>
                          <m:t>𝑷</m:t>
                        </m:r>
                      </m:sub>
                    </m:sSub>
                  </m:oMath>
                </a14:m>
                <a:r>
                  <a:rPr lang="en-US" sz="3200" dirty="0">
                    <a:solidFill>
                      <a:srgbClr val="C00000"/>
                    </a:solidFill>
                  </a:rPr>
                  <a:t> </a:t>
                </a:r>
                <a:r>
                  <a:rPr lang="en-US" sz="3200" b="1" dirty="0">
                    <a:solidFill>
                      <a:srgbClr val="C00000"/>
                    </a:solidFill>
                  </a:rPr>
                  <a:t>DS</a:t>
                </a:r>
                <a:endParaRPr lang="en-US" sz="3200"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1600200"/>
                <a:ext cx="8686800" cy="4525963"/>
              </a:xfrm>
            </p:spPr>
            <p:txBody>
              <a:bodyPr/>
              <a:lstStyle/>
              <a:p>
                <a:pPr marL="0" indent="0">
                  <a:buNone/>
                </a:pPr>
                <a:endParaRPr lang="en-US" sz="2000" b="1" dirty="0">
                  <a:solidFill>
                    <a:srgbClr val="C00000"/>
                  </a:solidFill>
                </a:endParaRPr>
              </a:p>
              <a:p>
                <a:pPr marL="0" indent="0">
                  <a:buNone/>
                </a:pPr>
                <a:endParaRPr lang="en-US" sz="2000" b="1" dirty="0">
                  <a:solidFill>
                    <a:srgbClr val="C00000"/>
                  </a:solidFill>
                </a:endParaRPr>
              </a:p>
              <a:p>
                <a:pPr marL="0" indent="0">
                  <a:buNone/>
                </a:pPr>
                <a:endParaRPr lang="en-US" sz="2000" b="1" dirty="0">
                  <a:solidFill>
                    <a:srgbClr val="C00000"/>
                  </a:solidFill>
                </a:endParaRPr>
              </a:p>
              <a:p>
                <a:pPr marL="0" indent="0">
                  <a:buNone/>
                </a:pPr>
                <a:endParaRPr lang="en-US" sz="2000" b="1" dirty="0">
                  <a:solidFill>
                    <a:srgbClr val="C00000"/>
                  </a:solidFill>
                </a:endParaRPr>
              </a:p>
              <a:p>
                <a:pPr marL="0" indent="0">
                  <a:buNone/>
                </a:pPr>
                <a:endParaRPr lang="en-US" sz="2000" b="1" dirty="0">
                  <a:solidFill>
                    <a:srgbClr val="C00000"/>
                  </a:solidFill>
                </a:endParaRPr>
              </a:p>
              <a:p>
                <a:pPr marL="0" indent="0">
                  <a:buNone/>
                </a:pPr>
                <a:endParaRPr lang="en-US" sz="2000" b="1" dirty="0">
                  <a:solidFill>
                    <a:srgbClr val="C00000"/>
                  </a:solidFill>
                </a:endParaRPr>
              </a:p>
              <a:p>
                <a:pPr marL="0" indent="0">
                  <a:buNone/>
                </a:pPr>
                <a:endParaRPr lang="en-US" sz="2000" b="1" dirty="0">
                  <a:solidFill>
                    <a:srgbClr val="C00000"/>
                  </a:solidFill>
                </a:endParaRPr>
              </a:p>
              <a:p>
                <a:pPr marL="0" indent="0">
                  <a:buNone/>
                </a:pPr>
                <a:endParaRPr lang="en-US" sz="2000" b="1" dirty="0">
                  <a:solidFill>
                    <a:srgbClr val="C00000"/>
                  </a:solidFill>
                </a:endParaRPr>
              </a:p>
              <a:p>
                <a:pPr marL="0" indent="0">
                  <a:buNone/>
                </a:pPr>
                <a:endParaRPr lang="en-US" sz="2000" b="1" dirty="0">
                  <a:solidFill>
                    <a:srgbClr val="C00000"/>
                  </a:solidFill>
                </a:endParaRPr>
              </a:p>
              <a:p>
                <a:pPr marL="0" indent="0">
                  <a:buNone/>
                </a:pPr>
                <a:r>
                  <a:rPr lang="en-US" sz="2000" b="1" dirty="0">
                    <a:solidFill>
                      <a:srgbClr val="C00000"/>
                    </a:solidFill>
                  </a:rPr>
                  <a:t>Aim</a:t>
                </a:r>
                <a:r>
                  <a:rPr lang="en-US" sz="2000" dirty="0"/>
                  <a:t>: Given a graph </a:t>
                </a:r>
                <a14:m>
                  <m:oMath xmlns:m="http://schemas.openxmlformats.org/officeDocument/2006/math">
                    <m:r>
                      <a:rPr lang="en-US" sz="2000" b="1" i="1" dirty="0">
                        <a:solidFill>
                          <a:srgbClr val="0070C0"/>
                        </a:solidFill>
                        <a:latin typeface="Cambria Math"/>
                      </a:rPr>
                      <m:t>𝑮</m:t>
                    </m:r>
                    <m:r>
                      <a:rPr lang="en-US" sz="2000" b="1" i="1" dirty="0">
                        <a:solidFill>
                          <a:srgbClr val="0070C0"/>
                        </a:solidFill>
                        <a:latin typeface="Cambria Math"/>
                      </a:rPr>
                      <m:t>=(</m:t>
                    </m:r>
                    <m:r>
                      <a:rPr lang="en-US" sz="2000" b="1" i="1" dirty="0">
                        <a:solidFill>
                          <a:srgbClr val="0070C0"/>
                        </a:solidFill>
                        <a:latin typeface="Cambria Math"/>
                      </a:rPr>
                      <m:t>𝑽</m:t>
                    </m:r>
                    <m:r>
                      <a:rPr lang="en-US" sz="2000" b="1" i="1" dirty="0">
                        <a:solidFill>
                          <a:srgbClr val="0070C0"/>
                        </a:solidFill>
                        <a:latin typeface="Cambria Math"/>
                      </a:rPr>
                      <m:t>,</m:t>
                    </m:r>
                    <m:r>
                      <a:rPr lang="en-US" sz="2000" b="1" i="1" dirty="0">
                        <a:solidFill>
                          <a:srgbClr val="0070C0"/>
                        </a:solidFill>
                        <a:latin typeface="Cambria Math"/>
                      </a:rPr>
                      <m:t>𝑬</m:t>
                    </m:r>
                    <m:r>
                      <a:rPr lang="en-US" sz="2000" b="1" i="1" dirty="0">
                        <a:solidFill>
                          <a:srgbClr val="0070C0"/>
                        </a:solidFill>
                        <a:latin typeface="Cambria Math"/>
                      </a:rPr>
                      <m:t>)</m:t>
                    </m:r>
                  </m:oMath>
                </a14:m>
                <a:r>
                  <a:rPr lang="en-US" sz="2000" dirty="0"/>
                  <a:t>, how should </a:t>
                </a:r>
                <a14:m>
                  <m:oMath xmlns:m="http://schemas.openxmlformats.org/officeDocument/2006/math">
                    <m:r>
                      <a:rPr lang="en-US" sz="2000" b="1" i="1" dirty="0">
                        <a:solidFill>
                          <a:srgbClr val="006C31"/>
                        </a:solidFill>
                        <a:latin typeface="Cambria Math"/>
                      </a:rPr>
                      <m:t>𝒇</m:t>
                    </m:r>
                  </m:oMath>
                </a14:m>
                <a:r>
                  <a:rPr lang="en-US" sz="2000" dirty="0"/>
                  <a:t> transform it to graph </a:t>
                </a:r>
                <a14:m>
                  <m:oMath xmlns:m="http://schemas.openxmlformats.org/officeDocument/2006/math">
                    <m:r>
                      <a:rPr lang="en-US" sz="2000" b="1" i="1" dirty="0">
                        <a:solidFill>
                          <a:srgbClr val="0070C0"/>
                        </a:solidFill>
                        <a:latin typeface="Cambria Math"/>
                      </a:rPr>
                      <m:t>𝑮</m:t>
                    </m:r>
                    <m:r>
                      <a:rPr lang="en-US" sz="2000" b="1" i="1" dirty="0" smtClean="0">
                        <a:solidFill>
                          <a:srgbClr val="0070C0"/>
                        </a:solidFill>
                        <a:latin typeface="Cambria Math"/>
                      </a:rPr>
                      <m:t>′</m:t>
                    </m:r>
                  </m:oMath>
                </a14:m>
                <a:r>
                  <a:rPr lang="en-US" sz="2000" dirty="0"/>
                  <a:t> such that</a:t>
                </a:r>
              </a:p>
              <a:p>
                <a:pPr marL="0" indent="0" algn="ctr">
                  <a:buNone/>
                </a:pPr>
                <a:r>
                  <a:rPr lang="en-US" sz="2000" dirty="0"/>
                  <a:t> </a:t>
                </a:r>
                <a14:m>
                  <m:oMath xmlns:m="http://schemas.openxmlformats.org/officeDocument/2006/math">
                    <m:r>
                      <a:rPr lang="en-US" sz="2000" b="1" i="1" dirty="0">
                        <a:solidFill>
                          <a:srgbClr val="0070C0"/>
                        </a:solidFill>
                        <a:latin typeface="Cambria Math"/>
                      </a:rPr>
                      <m:t>𝑮</m:t>
                    </m:r>
                  </m:oMath>
                </a14:m>
                <a:r>
                  <a:rPr lang="en-US" sz="2000" dirty="0"/>
                  <a:t>  has a vertex cover of size </a:t>
                </a:r>
                <a14:m>
                  <m:oMath xmlns:m="http://schemas.openxmlformats.org/officeDocument/2006/math">
                    <m:r>
                      <a:rPr lang="en-US" sz="2000" b="0" i="1" dirty="0" smtClean="0">
                        <a:solidFill>
                          <a:srgbClr val="0070C0"/>
                        </a:solidFill>
                        <a:latin typeface="Cambria Math"/>
                      </a:rPr>
                      <m:t>≤</m:t>
                    </m:r>
                    <m:r>
                      <a:rPr lang="en-US" sz="2000" b="1" i="1" dirty="0">
                        <a:solidFill>
                          <a:srgbClr val="0070C0"/>
                        </a:solidFill>
                        <a:latin typeface="Cambria Math"/>
                      </a:rPr>
                      <m:t>𝒌</m:t>
                    </m:r>
                    <m:r>
                      <a:rPr lang="en-US" sz="2000" b="1" i="1" dirty="0">
                        <a:solidFill>
                          <a:srgbClr val="0070C0"/>
                        </a:solidFill>
                        <a:latin typeface="Cambria Math"/>
                      </a:rPr>
                      <m:t> </m:t>
                    </m:r>
                  </m:oMath>
                </a14:m>
                <a:r>
                  <a:rPr lang="en-US" sz="2000" u="sng" dirty="0"/>
                  <a:t>if and only if</a:t>
                </a:r>
                <a:r>
                  <a:rPr lang="en-US" sz="2000" dirty="0"/>
                  <a:t> </a:t>
                </a:r>
                <a14:m>
                  <m:oMath xmlns:m="http://schemas.openxmlformats.org/officeDocument/2006/math">
                    <m:r>
                      <a:rPr lang="en-US" sz="2000" b="1" i="1" dirty="0" smtClean="0">
                        <a:solidFill>
                          <a:srgbClr val="0070C0"/>
                        </a:solidFill>
                        <a:latin typeface="Cambria Math"/>
                      </a:rPr>
                      <m:t>𝑮</m:t>
                    </m:r>
                    <m:r>
                      <a:rPr lang="en-US" sz="2000" b="1" i="1" dirty="0" smtClean="0">
                        <a:solidFill>
                          <a:srgbClr val="0070C0"/>
                        </a:solidFill>
                        <a:latin typeface="Cambria Math"/>
                      </a:rPr>
                      <m:t>′ </m:t>
                    </m:r>
                  </m:oMath>
                </a14:m>
                <a:r>
                  <a:rPr lang="en-US" sz="2000" dirty="0"/>
                  <a:t>has a dominating set of size </a:t>
                </a:r>
                <a14:m>
                  <m:oMath xmlns:m="http://schemas.openxmlformats.org/officeDocument/2006/math">
                    <m:r>
                      <a:rPr lang="en-US" sz="2000" b="0" i="1" dirty="0" smtClean="0">
                        <a:solidFill>
                          <a:srgbClr val="0070C0"/>
                        </a:solidFill>
                        <a:latin typeface="Cambria Math"/>
                      </a:rPr>
                      <m:t>≤</m:t>
                    </m:r>
                    <m:r>
                      <a:rPr lang="en-US" sz="2000" b="1" i="1" dirty="0" smtClean="0">
                        <a:solidFill>
                          <a:srgbClr val="0070C0"/>
                        </a:solidFill>
                        <a:latin typeface="Cambria Math"/>
                      </a:rPr>
                      <m:t>𝒌</m:t>
                    </m:r>
                  </m:oMath>
                </a14:m>
                <a:r>
                  <a:rPr lang="en-US" sz="2000"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1600200"/>
                <a:ext cx="8686800" cy="4525963"/>
              </a:xfrm>
              <a:blipFill rotWithShape="1">
                <a:blip r:embed="rId3"/>
                <a:stretch>
                  <a:fillRect l="-772" t="-674" r="-98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31</a:t>
            </a:fld>
            <a:endParaRPr lang="en-US"/>
          </a:p>
        </p:txBody>
      </p:sp>
      <mc:AlternateContent xmlns:mc="http://schemas.openxmlformats.org/markup-compatibility/2006" xmlns:a14="http://schemas.microsoft.com/office/drawing/2010/main">
        <mc:Choice Requires="a14">
          <p:sp>
            <p:nvSpPr>
              <p:cNvPr id="29" name="Rounded Rectangle 28"/>
              <p:cNvSpPr/>
              <p:nvPr/>
            </p:nvSpPr>
            <p:spPr>
              <a:xfrm>
                <a:off x="4191000" y="2514600"/>
                <a:ext cx="1219200" cy="15240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800" b="1" i="1" dirty="0" smtClean="0">
                          <a:solidFill>
                            <a:srgbClr val="006C31"/>
                          </a:solidFill>
                          <a:latin typeface="Cambria Math"/>
                        </a:rPr>
                        <m:t>𝒇</m:t>
                      </m:r>
                    </m:oMath>
                  </m:oMathPara>
                </a14:m>
                <a:endParaRPr lang="en-US" sz="2800" dirty="0">
                  <a:solidFill>
                    <a:srgbClr val="006C31"/>
                  </a:solidFill>
                </a:endParaRPr>
              </a:p>
            </p:txBody>
          </p:sp>
        </mc:Choice>
        <mc:Fallback xmlns="">
          <p:sp>
            <p:nvSpPr>
              <p:cNvPr id="29" name="Rounded Rectangle 28"/>
              <p:cNvSpPr>
                <a:spLocks noRot="1" noChangeAspect="1" noMove="1" noResize="1" noEditPoints="1" noAdjustHandles="1" noChangeArrowheads="1" noChangeShapeType="1" noTextEdit="1"/>
              </p:cNvSpPr>
              <p:nvPr/>
            </p:nvSpPr>
            <p:spPr>
              <a:xfrm>
                <a:off x="4191000" y="2514600"/>
                <a:ext cx="1219200" cy="1524000"/>
              </a:xfrm>
              <a:prstGeom prst="round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ight Arrow 29"/>
              <p:cNvSpPr/>
              <p:nvPr/>
            </p:nvSpPr>
            <p:spPr>
              <a:xfrm>
                <a:off x="2590800" y="2895600"/>
                <a:ext cx="1600200" cy="789432"/>
              </a:xfrm>
              <a:prstGeom prst="right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14:m>
                  <m:oMath xmlns:m="http://schemas.openxmlformats.org/officeDocument/2006/math">
                    <m:r>
                      <a:rPr lang="en-US" b="1" i="1" dirty="0" smtClean="0">
                        <a:solidFill>
                          <a:srgbClr val="0070C0"/>
                        </a:solidFill>
                        <a:latin typeface="Cambria Math"/>
                      </a:rPr>
                      <m:t>𝑮</m:t>
                    </m:r>
                  </m:oMath>
                </a14:m>
                <a:r>
                  <a:rPr lang="en-US" dirty="0">
                    <a:solidFill>
                      <a:schemeClr val="tx1"/>
                    </a:solidFill>
                  </a:rPr>
                  <a:t>,</a:t>
                </a:r>
                <a:r>
                  <a:rPr lang="en-US" b="1" dirty="0">
                    <a:solidFill>
                      <a:srgbClr val="0070C0"/>
                    </a:solidFill>
                  </a:rPr>
                  <a:t> </a:t>
                </a:r>
                <a14:m>
                  <m:oMath xmlns:m="http://schemas.openxmlformats.org/officeDocument/2006/math">
                    <m:r>
                      <a:rPr lang="en-US" b="1" i="1" dirty="0" smtClean="0">
                        <a:solidFill>
                          <a:srgbClr val="0070C0"/>
                        </a:solidFill>
                        <a:latin typeface="Cambria Math"/>
                      </a:rPr>
                      <m:t>𝒌</m:t>
                    </m:r>
                  </m:oMath>
                </a14:m>
                <a:r>
                  <a:rPr lang="en-US" dirty="0">
                    <a:solidFill>
                      <a:schemeClr val="tx1"/>
                    </a:solidFill>
                  </a:rPr>
                  <a:t>)</a:t>
                </a:r>
              </a:p>
            </p:txBody>
          </p:sp>
        </mc:Choice>
        <mc:Fallback xmlns="">
          <p:sp>
            <p:nvSpPr>
              <p:cNvPr id="30" name="Right Arrow 29"/>
              <p:cNvSpPr>
                <a:spLocks noRot="1" noChangeAspect="1" noMove="1" noResize="1" noEditPoints="1" noAdjustHandles="1" noChangeArrowheads="1" noChangeShapeType="1" noTextEdit="1"/>
              </p:cNvSpPr>
              <p:nvPr/>
            </p:nvSpPr>
            <p:spPr>
              <a:xfrm>
                <a:off x="2590800" y="2895600"/>
                <a:ext cx="1600200" cy="789432"/>
              </a:xfrm>
              <a:prstGeom prst="rightArrow">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ight Arrow 30"/>
              <p:cNvSpPr/>
              <p:nvPr/>
            </p:nvSpPr>
            <p:spPr>
              <a:xfrm>
                <a:off x="5410200" y="2895600"/>
                <a:ext cx="1600200" cy="789432"/>
              </a:xfrm>
              <a:prstGeom prst="right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14:m>
                  <m:oMath xmlns:m="http://schemas.openxmlformats.org/officeDocument/2006/math">
                    <m:r>
                      <a:rPr lang="en-US" b="1" i="1" dirty="0" smtClean="0">
                        <a:solidFill>
                          <a:srgbClr val="0070C0"/>
                        </a:solidFill>
                        <a:latin typeface="Cambria Math"/>
                      </a:rPr>
                      <m:t>𝑮</m:t>
                    </m:r>
                    <m:r>
                      <a:rPr lang="en-US" b="1" i="1" dirty="0" smtClean="0">
                        <a:solidFill>
                          <a:srgbClr val="0070C0"/>
                        </a:solidFill>
                        <a:latin typeface="Cambria Math"/>
                      </a:rPr>
                      <m:t>′</m:t>
                    </m:r>
                  </m:oMath>
                </a14:m>
                <a:r>
                  <a:rPr lang="en-US" dirty="0">
                    <a:solidFill>
                      <a:schemeClr val="tx1"/>
                    </a:solidFill>
                  </a:rPr>
                  <a:t>,</a:t>
                </a:r>
                <a:r>
                  <a:rPr lang="en-US" b="1" dirty="0">
                    <a:solidFill>
                      <a:srgbClr val="0070C0"/>
                    </a:solidFill>
                  </a:rPr>
                  <a:t> </a:t>
                </a:r>
                <a14:m>
                  <m:oMath xmlns:m="http://schemas.openxmlformats.org/officeDocument/2006/math">
                    <m:r>
                      <a:rPr lang="en-US" b="1" i="1" dirty="0" smtClean="0">
                        <a:solidFill>
                          <a:srgbClr val="0070C0"/>
                        </a:solidFill>
                        <a:latin typeface="Cambria Math"/>
                      </a:rPr>
                      <m:t>𝒌</m:t>
                    </m:r>
                  </m:oMath>
                </a14:m>
                <a:r>
                  <a:rPr lang="en-US" dirty="0">
                    <a:solidFill>
                      <a:schemeClr val="tx1"/>
                    </a:solidFill>
                  </a:rPr>
                  <a:t>)</a:t>
                </a:r>
              </a:p>
            </p:txBody>
          </p:sp>
        </mc:Choice>
        <mc:Fallback xmlns="">
          <p:sp>
            <p:nvSpPr>
              <p:cNvPr id="31" name="Right Arrow 30"/>
              <p:cNvSpPr>
                <a:spLocks noRot="1" noChangeAspect="1" noMove="1" noResize="1" noEditPoints="1" noAdjustHandles="1" noChangeArrowheads="1" noChangeShapeType="1" noTextEdit="1"/>
              </p:cNvSpPr>
              <p:nvPr/>
            </p:nvSpPr>
            <p:spPr>
              <a:xfrm>
                <a:off x="5410200" y="2895600"/>
                <a:ext cx="1600200" cy="789432"/>
              </a:xfrm>
              <a:prstGeom prst="rightArrow">
                <a:avLst/>
              </a:prstGeom>
              <a:blipFill rotWithShape="1">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7666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randombar(horizontal)">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left)">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left)">
                                      <p:cBhvr>
                                        <p:cTn id="1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1" name="Title 30"/>
              <p:cNvSpPr>
                <a:spLocks noGrp="1"/>
              </p:cNvSpPr>
              <p:nvPr>
                <p:ph type="title"/>
              </p:nvPr>
            </p:nvSpPr>
            <p:spPr/>
            <p:txBody>
              <a:bodyPr/>
              <a:lstStyle/>
              <a:p>
                <a:r>
                  <a:rPr lang="en-US" sz="3200" b="1" dirty="0">
                    <a:solidFill>
                      <a:srgbClr val="C00000"/>
                    </a:solidFill>
                  </a:rPr>
                  <a:t>VC</a:t>
                </a:r>
                <a:r>
                  <a:rPr lang="en-US" sz="3200" b="1" dirty="0">
                    <a:solidFill>
                      <a:srgbClr val="7030A0"/>
                    </a:solidFill>
                  </a:rPr>
                  <a:t> </a:t>
                </a:r>
                <a14:m>
                  <m:oMath xmlns:m="http://schemas.openxmlformats.org/officeDocument/2006/math">
                    <m:sSub>
                      <m:sSubPr>
                        <m:ctrlPr>
                          <a:rPr lang="en-US" sz="3200" b="1" i="1" dirty="0">
                            <a:solidFill>
                              <a:srgbClr val="7030A0"/>
                            </a:solidFill>
                            <a:latin typeface="Cambria Math" panose="02040503050406030204" pitchFamily="18" charset="0"/>
                          </a:rPr>
                        </m:ctrlPr>
                      </m:sSubPr>
                      <m:e>
                        <m:r>
                          <a:rPr lang="en-US" sz="3200" b="1" i="1" dirty="0">
                            <a:solidFill>
                              <a:srgbClr val="7030A0"/>
                            </a:solidFill>
                            <a:latin typeface="Cambria Math"/>
                          </a:rPr>
                          <m:t>≤</m:t>
                        </m:r>
                      </m:e>
                      <m:sub>
                        <m:r>
                          <a:rPr lang="en-US" sz="3200" b="1" i="1" dirty="0">
                            <a:solidFill>
                              <a:srgbClr val="7030A0"/>
                            </a:solidFill>
                            <a:latin typeface="Cambria Math"/>
                          </a:rPr>
                          <m:t>𝑷</m:t>
                        </m:r>
                      </m:sub>
                    </m:sSub>
                  </m:oMath>
                </a14:m>
                <a:r>
                  <a:rPr lang="en-US" sz="3200" dirty="0">
                    <a:solidFill>
                      <a:srgbClr val="C00000"/>
                    </a:solidFill>
                  </a:rPr>
                  <a:t> </a:t>
                </a:r>
                <a:r>
                  <a:rPr lang="en-US" sz="3200" b="1" dirty="0">
                    <a:solidFill>
                      <a:srgbClr val="C00000"/>
                    </a:solidFill>
                  </a:rPr>
                  <a:t>DS</a:t>
                </a:r>
                <a:endParaRPr lang="en-US" sz="3200" dirty="0"/>
              </a:p>
            </p:txBody>
          </p:sp>
        </mc:Choice>
        <mc:Fallback xmlns="">
          <p:sp>
            <p:nvSpPr>
              <p:cNvPr id="31" name="Title 30"/>
              <p:cNvSpPr>
                <a:spLocks noGrp="1" noRot="1" noChangeAspect="1" noMove="1" noResize="1" noEditPoints="1" noAdjustHandles="1" noChangeArrowheads="1" noChangeShapeType="1" noTextEdit="1"/>
              </p:cNvSpPr>
              <p:nvPr>
                <p:ph type="title"/>
              </p:nvPr>
            </p:nvSpPr>
            <p:spPr>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 Placeholder 31"/>
              <p:cNvSpPr>
                <a:spLocks noGrp="1"/>
              </p:cNvSpPr>
              <p:nvPr>
                <p:ph type="body" idx="1"/>
              </p:nvPr>
            </p:nvSpPr>
            <p:spPr/>
            <p:txBody>
              <a:bodyPr/>
              <a:lstStyle/>
              <a:p>
                <a:r>
                  <a:rPr lang="en-US" dirty="0">
                    <a:solidFill>
                      <a:srgbClr val="C00000"/>
                    </a:solidFill>
                  </a:rPr>
                  <a:t>VC</a:t>
                </a:r>
                <a:r>
                  <a:rPr lang="en-US" dirty="0"/>
                  <a:t>: Instance (</a:t>
                </a:r>
                <a14:m>
                  <m:oMath xmlns:m="http://schemas.openxmlformats.org/officeDocument/2006/math">
                    <m:r>
                      <a:rPr lang="en-US" i="1" dirty="0">
                        <a:solidFill>
                          <a:srgbClr val="0070C0"/>
                        </a:solidFill>
                        <a:latin typeface="Cambria Math"/>
                      </a:rPr>
                      <m:t>𝑮</m:t>
                    </m:r>
                  </m:oMath>
                </a14:m>
                <a:r>
                  <a:rPr lang="en-US" dirty="0"/>
                  <a:t>,</a:t>
                </a:r>
                <a:r>
                  <a:rPr lang="en-US" dirty="0">
                    <a:solidFill>
                      <a:srgbClr val="0070C0"/>
                    </a:solidFill>
                  </a:rPr>
                  <a:t> </a:t>
                </a:r>
                <a14:m>
                  <m:oMath xmlns:m="http://schemas.openxmlformats.org/officeDocument/2006/math">
                    <m:r>
                      <a:rPr lang="en-US" i="1" dirty="0">
                        <a:solidFill>
                          <a:srgbClr val="0070C0"/>
                        </a:solidFill>
                        <a:latin typeface="Cambria Math"/>
                      </a:rPr>
                      <m:t>𝒌</m:t>
                    </m:r>
                  </m:oMath>
                </a14:m>
                <a:r>
                  <a:rPr lang="en-US" dirty="0"/>
                  <a:t>)</a:t>
                </a:r>
              </a:p>
            </p:txBody>
          </p:sp>
        </mc:Choice>
        <mc:Fallback xmlns="">
          <p:sp>
            <p:nvSpPr>
              <p:cNvPr id="32" name="Text Placeholder 31"/>
              <p:cNvSpPr>
                <a:spLocks noGrp="1" noRot="1" noChangeAspect="1" noMove="1" noResize="1" noEditPoints="1" noAdjustHandles="1" noChangeArrowheads="1" noChangeShapeType="1" noTextEdit="1"/>
              </p:cNvSpPr>
              <p:nvPr>
                <p:ph type="body" idx="1"/>
              </p:nvPr>
            </p:nvSpPr>
            <p:spPr>
              <a:blipFill rotWithShape="1">
                <a:blip r:embed="rId3"/>
                <a:stretch>
                  <a:fillRect l="-2262" b="-21905"/>
                </a:stretch>
              </a:blipFill>
            </p:spPr>
            <p:txBody>
              <a:bodyPr/>
              <a:lstStyle/>
              <a:p>
                <a:r>
                  <a:rPr lang="en-US">
                    <a:noFill/>
                  </a:rPr>
                  <a:t> </a:t>
                </a:r>
              </a:p>
            </p:txBody>
          </p:sp>
        </mc:Fallback>
      </mc:AlternateContent>
      <p:sp>
        <p:nvSpPr>
          <p:cNvPr id="33" name="Content Placeholder 32"/>
          <p:cNvSpPr>
            <a:spLocks noGrp="1"/>
          </p:cNvSpPr>
          <p:nvPr>
            <p:ph sz="half" idx="2"/>
          </p:nvPr>
        </p:nvSpPr>
        <p:spPr/>
        <p:txBody>
          <a:bodyPr/>
          <a:lstStyle/>
          <a:p>
            <a:endParaRPr lang="en-US" dirty="0"/>
          </a:p>
        </p:txBody>
      </p:sp>
      <mc:AlternateContent xmlns:mc="http://schemas.openxmlformats.org/markup-compatibility/2006" xmlns:a14="http://schemas.microsoft.com/office/drawing/2010/main">
        <mc:Choice Requires="a14">
          <p:sp>
            <p:nvSpPr>
              <p:cNvPr id="34" name="Text Placeholder 33"/>
              <p:cNvSpPr>
                <a:spLocks noGrp="1"/>
              </p:cNvSpPr>
              <p:nvPr>
                <p:ph type="body" sz="quarter" idx="3"/>
              </p:nvPr>
            </p:nvSpPr>
            <p:spPr>
              <a:xfrm>
                <a:off x="4645025" y="1524000"/>
                <a:ext cx="4041775" cy="639762"/>
              </a:xfrm>
            </p:spPr>
            <p:txBody>
              <a:bodyPr/>
              <a:lstStyle/>
              <a:p>
                <a:r>
                  <a:rPr lang="en-US" dirty="0">
                    <a:solidFill>
                      <a:srgbClr val="C00000"/>
                    </a:solidFill>
                  </a:rPr>
                  <a:t>DS</a:t>
                </a:r>
                <a:r>
                  <a:rPr lang="en-US" dirty="0"/>
                  <a:t>: Instance (</a:t>
                </a:r>
                <a14:m>
                  <m:oMath xmlns:m="http://schemas.openxmlformats.org/officeDocument/2006/math">
                    <m:r>
                      <a:rPr lang="en-US" i="1" dirty="0">
                        <a:solidFill>
                          <a:srgbClr val="0070C0"/>
                        </a:solidFill>
                        <a:latin typeface="Cambria Math"/>
                      </a:rPr>
                      <m:t>𝑮</m:t>
                    </m:r>
                    <m:r>
                      <a:rPr lang="en-US" b="1" i="1" dirty="0" smtClean="0">
                        <a:solidFill>
                          <a:srgbClr val="0070C0"/>
                        </a:solidFill>
                        <a:latin typeface="Cambria Math"/>
                      </a:rPr>
                      <m:t>′</m:t>
                    </m:r>
                  </m:oMath>
                </a14:m>
                <a:r>
                  <a:rPr lang="en-US" dirty="0"/>
                  <a:t>,</a:t>
                </a:r>
                <a:r>
                  <a:rPr lang="en-US" dirty="0">
                    <a:solidFill>
                      <a:srgbClr val="0070C0"/>
                    </a:solidFill>
                  </a:rPr>
                  <a:t> </a:t>
                </a:r>
                <a14:m>
                  <m:oMath xmlns:m="http://schemas.openxmlformats.org/officeDocument/2006/math">
                    <m:r>
                      <a:rPr lang="en-US" i="1" dirty="0">
                        <a:solidFill>
                          <a:srgbClr val="0070C0"/>
                        </a:solidFill>
                        <a:latin typeface="Cambria Math"/>
                      </a:rPr>
                      <m:t>𝒌</m:t>
                    </m:r>
                  </m:oMath>
                </a14:m>
                <a:r>
                  <a:rPr lang="en-US" dirty="0"/>
                  <a:t>)</a:t>
                </a:r>
              </a:p>
            </p:txBody>
          </p:sp>
        </mc:Choice>
        <mc:Fallback xmlns="">
          <p:sp>
            <p:nvSpPr>
              <p:cNvPr id="34" name="Text Placeholder 33"/>
              <p:cNvSpPr>
                <a:spLocks noGrp="1" noRot="1" noChangeAspect="1" noMove="1" noResize="1" noEditPoints="1" noAdjustHandles="1" noChangeArrowheads="1" noChangeShapeType="1" noTextEdit="1"/>
              </p:cNvSpPr>
              <p:nvPr>
                <p:ph type="body" sz="quarter" idx="3"/>
              </p:nvPr>
            </p:nvSpPr>
            <p:spPr>
              <a:xfrm>
                <a:off x="4645025" y="1524000"/>
                <a:ext cx="4041775" cy="639762"/>
              </a:xfrm>
              <a:blipFill rotWithShape="1">
                <a:blip r:embed="rId4"/>
                <a:stretch>
                  <a:fillRect l="-2413" b="-21905"/>
                </a:stretch>
              </a:blipFill>
            </p:spPr>
            <p:txBody>
              <a:bodyPr/>
              <a:lstStyle/>
              <a:p>
                <a:r>
                  <a:rPr lang="en-US">
                    <a:noFill/>
                  </a:rPr>
                  <a:t> </a:t>
                </a:r>
              </a:p>
            </p:txBody>
          </p:sp>
        </mc:Fallback>
      </mc:AlternateContent>
      <p:sp>
        <p:nvSpPr>
          <p:cNvPr id="35" name="Content Placeholder 34"/>
          <p:cNvSpPr>
            <a:spLocks noGrp="1"/>
          </p:cNvSpPr>
          <p:nvPr>
            <p:ph sz="quarter" idx="4"/>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32</a:t>
            </a:fld>
            <a:endParaRPr lang="en-US"/>
          </a:p>
        </p:txBody>
      </p:sp>
      <p:grpSp>
        <p:nvGrpSpPr>
          <p:cNvPr id="5" name="Group 4"/>
          <p:cNvGrpSpPr/>
          <p:nvPr/>
        </p:nvGrpSpPr>
        <p:grpSpPr>
          <a:xfrm>
            <a:off x="4724400" y="2328480"/>
            <a:ext cx="3962400" cy="2731532"/>
            <a:chOff x="3200400" y="2971800"/>
            <a:chExt cx="3962400" cy="2731532"/>
          </a:xfrm>
        </p:grpSpPr>
        <p:grpSp>
          <p:nvGrpSpPr>
            <p:cNvPr id="6" name="Group 5"/>
            <p:cNvGrpSpPr/>
            <p:nvPr/>
          </p:nvGrpSpPr>
          <p:grpSpPr>
            <a:xfrm>
              <a:off x="3200400" y="2971800"/>
              <a:ext cx="2885214" cy="2731532"/>
              <a:chOff x="3200400" y="2971800"/>
              <a:chExt cx="2885214" cy="2731532"/>
            </a:xfrm>
          </p:grpSpPr>
          <p:grpSp>
            <p:nvGrpSpPr>
              <p:cNvPr id="10" name="Group 9"/>
              <p:cNvGrpSpPr/>
              <p:nvPr/>
            </p:nvGrpSpPr>
            <p:grpSpPr>
              <a:xfrm>
                <a:off x="3467102" y="3276600"/>
                <a:ext cx="2324098" cy="2133602"/>
                <a:chOff x="3467102" y="3276600"/>
                <a:chExt cx="2324098" cy="2133602"/>
              </a:xfrm>
            </p:grpSpPr>
            <p:grpSp>
              <p:nvGrpSpPr>
                <p:cNvPr id="17" name="Group 16"/>
                <p:cNvGrpSpPr/>
                <p:nvPr/>
              </p:nvGrpSpPr>
              <p:grpSpPr>
                <a:xfrm>
                  <a:off x="3467102" y="3276600"/>
                  <a:ext cx="2324098" cy="2133602"/>
                  <a:chOff x="1028702" y="3581400"/>
                  <a:chExt cx="2324098" cy="2133602"/>
                </a:xfrm>
              </p:grpSpPr>
              <p:grpSp>
                <p:nvGrpSpPr>
                  <p:cNvPr id="20" name="Group 19"/>
                  <p:cNvGrpSpPr/>
                  <p:nvPr/>
                </p:nvGrpSpPr>
                <p:grpSpPr>
                  <a:xfrm rot="5400000">
                    <a:off x="1123950" y="3486152"/>
                    <a:ext cx="2133602" cy="2324098"/>
                    <a:chOff x="1485897" y="3162302"/>
                    <a:chExt cx="2133602" cy="2324098"/>
                  </a:xfrm>
                </p:grpSpPr>
                <p:sp>
                  <p:nvSpPr>
                    <p:cNvPr id="24" name="Oval 23"/>
                    <p:cNvSpPr/>
                    <p:nvPr/>
                  </p:nvSpPr>
                  <p:spPr>
                    <a:xfrm>
                      <a:off x="2247897" y="3162302"/>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2247897" y="53340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3467099" y="4838703"/>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3467099" y="3619503"/>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485897" y="4229103"/>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1" name="Straight Connector 20"/>
                  <p:cNvCxnSpPr/>
                  <p:nvPr/>
                </p:nvCxnSpPr>
                <p:spPr>
                  <a:xfrm flipH="1">
                    <a:off x="1158784" y="3711482"/>
                    <a:ext cx="997133" cy="6542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flipV="1">
                    <a:off x="2263681" y="3711482"/>
                    <a:ext cx="959037" cy="6542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1654081" y="5692684"/>
                    <a:ext cx="11114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8" name="Straight Connector 17"/>
                <p:cNvCxnSpPr/>
                <p:nvPr/>
              </p:nvCxnSpPr>
              <p:spPr>
                <a:xfrm flipH="1">
                  <a:off x="4092481" y="4168682"/>
                  <a:ext cx="1568637" cy="11114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24" idx="6"/>
                  <a:endCxn id="27" idx="1"/>
                </p:cNvCxnSpPr>
                <p:nvPr/>
              </p:nvCxnSpPr>
              <p:spPr>
                <a:xfrm flipH="1">
                  <a:off x="5311681" y="4191000"/>
                  <a:ext cx="403319" cy="10891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3200400" y="2971800"/>
                <a:ext cx="2885214" cy="2731532"/>
                <a:chOff x="3200400" y="2971800"/>
                <a:chExt cx="2885214" cy="2731532"/>
              </a:xfrm>
            </p:grpSpPr>
            <mc:AlternateContent xmlns:mc="http://schemas.openxmlformats.org/markup-compatibility/2006" xmlns:a14="http://schemas.microsoft.com/office/drawing/2010/main">
              <mc:Choice Requires="a14">
                <p:sp>
                  <p:nvSpPr>
                    <p:cNvPr id="12" name="TextBox 11"/>
                    <p:cNvSpPr txBox="1"/>
                    <p:nvPr/>
                  </p:nvSpPr>
                  <p:spPr>
                    <a:xfrm>
                      <a:off x="5715000" y="3897868"/>
                      <a:ext cx="37061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𝒙</m:t>
                            </m:r>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5715000" y="3897868"/>
                      <a:ext cx="370614" cy="369332"/>
                    </a:xfrm>
                    <a:prstGeom prst="rect">
                      <a:avLst/>
                    </a:prstGeom>
                    <a:blipFill rotWithShape="1">
                      <a:blip r:embed="rId5"/>
                      <a:stretch>
                        <a:fillRect t="-8197" r="-23333"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5110976" y="5334000"/>
                      <a:ext cx="3754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𝒚</m:t>
                            </m:r>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5110976" y="5334000"/>
                      <a:ext cx="375424" cy="369332"/>
                    </a:xfrm>
                    <a:prstGeom prst="rect">
                      <a:avLst/>
                    </a:prstGeom>
                    <a:blipFill rotWithShape="1">
                      <a:blip r:embed="rId6"/>
                      <a:stretch>
                        <a:fillRect t="-8197" r="-20968"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3663176" y="5181600"/>
                      <a:ext cx="3561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𝒛</m:t>
                            </m:r>
                          </m:oMath>
                        </m:oMathPara>
                      </a14:m>
                      <a:endParaRPr 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3663176" y="5181600"/>
                      <a:ext cx="356187" cy="369332"/>
                    </a:xfrm>
                    <a:prstGeom prst="rect">
                      <a:avLst/>
                    </a:prstGeom>
                    <a:blipFill rotWithShape="1">
                      <a:blip r:embed="rId7"/>
                      <a:stretch>
                        <a:fillRect t="-8197" r="-22034"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3200400" y="3897868"/>
                      <a:ext cx="3802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𝒂</m:t>
                            </m:r>
                          </m:oMath>
                        </m:oMathPara>
                      </a14:m>
                      <a:endParaRPr 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3200400" y="3897868"/>
                      <a:ext cx="380232" cy="369332"/>
                    </a:xfrm>
                    <a:prstGeom prst="rect">
                      <a:avLst/>
                    </a:prstGeom>
                    <a:blipFill rotWithShape="1">
                      <a:blip r:embed="rId8"/>
                      <a:stretch>
                        <a:fillRect t="-8333" r="-20968"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4495800" y="2971800"/>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𝒃</m:t>
                            </m:r>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4495800" y="2971800"/>
                      <a:ext cx="377026" cy="369332"/>
                    </a:xfrm>
                    <a:prstGeom prst="rect">
                      <a:avLst/>
                    </a:prstGeom>
                    <a:blipFill rotWithShape="1">
                      <a:blip r:embed="rId9"/>
                      <a:stretch>
                        <a:fillRect t="-8197" r="-20968" b="-24590"/>
                      </a:stretch>
                    </a:blipFill>
                  </p:spPr>
                  <p:txBody>
                    <a:bodyPr/>
                    <a:lstStyle/>
                    <a:p>
                      <a:r>
                        <a:rPr lang="en-US">
                          <a:noFill/>
                        </a:rPr>
                        <a:t> </a:t>
                      </a:r>
                    </a:p>
                  </p:txBody>
                </p:sp>
              </mc:Fallback>
            </mc:AlternateContent>
          </p:grpSp>
        </p:grpSp>
        <p:cxnSp>
          <p:nvCxnSpPr>
            <p:cNvPr id="7" name="Straight Connector 6"/>
            <p:cNvCxnSpPr/>
            <p:nvPr/>
          </p:nvCxnSpPr>
          <p:spPr>
            <a:xfrm flipH="1">
              <a:off x="5333999" y="5387884"/>
              <a:ext cx="14478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rot="5400000">
              <a:off x="6776223" y="5334002"/>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p:cNvSpPr txBox="1"/>
                <p:nvPr/>
              </p:nvSpPr>
              <p:spPr>
                <a:xfrm>
                  <a:off x="6829054" y="5193268"/>
                  <a:ext cx="33374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𝒕</m:t>
                        </m:r>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6829054" y="5193268"/>
                  <a:ext cx="333746" cy="369332"/>
                </a:xfrm>
                <a:prstGeom prst="rect">
                  <a:avLst/>
                </a:prstGeom>
                <a:blipFill rotWithShape="1">
                  <a:blip r:embed="rId10"/>
                  <a:stretch>
                    <a:fillRect t="-8197" r="-23636" b="-24590"/>
                  </a:stretch>
                </a:blipFill>
              </p:spPr>
              <p:txBody>
                <a:bodyPr/>
                <a:lstStyle/>
                <a:p>
                  <a:r>
                    <a:rPr lang="en-US">
                      <a:noFill/>
                    </a:rPr>
                    <a:t> </a:t>
                  </a:r>
                </a:p>
              </p:txBody>
            </p:sp>
          </mc:Fallback>
        </mc:AlternateContent>
      </p:grpSp>
      <p:grpSp>
        <p:nvGrpSpPr>
          <p:cNvPr id="39" name="Group 38"/>
          <p:cNvGrpSpPr/>
          <p:nvPr/>
        </p:nvGrpSpPr>
        <p:grpSpPr>
          <a:xfrm>
            <a:off x="5104632" y="2590800"/>
            <a:ext cx="991367" cy="817623"/>
            <a:chOff x="3503664" y="3276600"/>
            <a:chExt cx="991367" cy="817623"/>
          </a:xfrm>
        </p:grpSpPr>
        <p:cxnSp>
          <p:nvCxnSpPr>
            <p:cNvPr id="29" name="Straight Connector 28"/>
            <p:cNvCxnSpPr>
              <a:stCxn id="30" idx="5"/>
              <a:endCxn id="15" idx="3"/>
            </p:cNvCxnSpPr>
            <p:nvPr/>
          </p:nvCxnSpPr>
          <p:spPr>
            <a:xfrm flipH="1">
              <a:off x="3503664" y="3406682"/>
              <a:ext cx="176254" cy="687541"/>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rot="5400000">
              <a:off x="3657600" y="3276600"/>
              <a:ext cx="152400" cy="152400"/>
            </a:xfrm>
            <a:prstGeom prst="ellipse">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p:cNvCxnSpPr>
              <a:stCxn id="28" idx="4"/>
              <a:endCxn id="30" idx="0"/>
            </p:cNvCxnSpPr>
            <p:nvPr/>
          </p:nvCxnSpPr>
          <p:spPr>
            <a:xfrm flipH="1" flipV="1">
              <a:off x="3810000" y="3352800"/>
              <a:ext cx="685031" cy="11689"/>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rot="4371868">
            <a:off x="6373700" y="2636123"/>
            <a:ext cx="827336" cy="849617"/>
            <a:chOff x="3561456" y="3122244"/>
            <a:chExt cx="827336" cy="849619"/>
          </a:xfrm>
        </p:grpSpPr>
        <p:cxnSp>
          <p:nvCxnSpPr>
            <p:cNvPr id="41" name="Straight Connector 40"/>
            <p:cNvCxnSpPr>
              <a:stCxn id="42" idx="5"/>
              <a:endCxn id="28" idx="0"/>
            </p:cNvCxnSpPr>
            <p:nvPr/>
          </p:nvCxnSpPr>
          <p:spPr>
            <a:xfrm rot="17228132" flipH="1" flipV="1">
              <a:off x="3307268" y="3657045"/>
              <a:ext cx="569006" cy="6063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rot="5400000">
              <a:off x="3682247" y="3294335"/>
              <a:ext cx="152400" cy="152400"/>
            </a:xfrm>
            <a:prstGeom prst="ellipse">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a:stCxn id="24" idx="2"/>
              <a:endCxn id="42" idx="0"/>
            </p:cNvCxnSpPr>
            <p:nvPr/>
          </p:nvCxnSpPr>
          <p:spPr>
            <a:xfrm rot="17228132" flipH="1" flipV="1">
              <a:off x="3964534" y="3029765"/>
              <a:ext cx="331779" cy="516737"/>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rot="13009823">
            <a:off x="6899016" y="4554352"/>
            <a:ext cx="1358153" cy="752468"/>
            <a:chOff x="3272313" y="3114686"/>
            <a:chExt cx="1358153" cy="752468"/>
          </a:xfrm>
        </p:grpSpPr>
        <p:cxnSp>
          <p:nvCxnSpPr>
            <p:cNvPr id="45" name="Straight Connector 44"/>
            <p:cNvCxnSpPr>
              <a:stCxn id="46" idx="5"/>
              <a:endCxn id="8" idx="5"/>
            </p:cNvCxnSpPr>
            <p:nvPr/>
          </p:nvCxnSpPr>
          <p:spPr>
            <a:xfrm rot="8590177" flipV="1">
              <a:off x="3272313" y="3577454"/>
              <a:ext cx="623334" cy="28970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rot="5400000">
              <a:off x="3724295" y="3289454"/>
              <a:ext cx="152400" cy="152400"/>
            </a:xfrm>
            <a:prstGeom prst="ellipse">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Connector 46"/>
            <p:cNvCxnSpPr>
              <a:stCxn id="27" idx="7"/>
              <a:endCxn id="46" idx="0"/>
            </p:cNvCxnSpPr>
            <p:nvPr/>
          </p:nvCxnSpPr>
          <p:spPr>
            <a:xfrm rot="8590177">
              <a:off x="3903359" y="3114686"/>
              <a:ext cx="727107" cy="33105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51" name="Group 50"/>
          <p:cNvGrpSpPr/>
          <p:nvPr/>
        </p:nvGrpSpPr>
        <p:grpSpPr>
          <a:xfrm rot="13009823">
            <a:off x="5677340" y="4565263"/>
            <a:ext cx="1052547" cy="672804"/>
            <a:chOff x="3286959" y="3219475"/>
            <a:chExt cx="1052547" cy="672804"/>
          </a:xfrm>
        </p:grpSpPr>
        <p:cxnSp>
          <p:nvCxnSpPr>
            <p:cNvPr id="52" name="Straight Connector 51"/>
            <p:cNvCxnSpPr>
              <a:stCxn id="53" idx="5"/>
              <a:endCxn id="27" idx="6"/>
            </p:cNvCxnSpPr>
            <p:nvPr/>
          </p:nvCxnSpPr>
          <p:spPr>
            <a:xfrm rot="8590177" flipV="1">
              <a:off x="3286959" y="3580492"/>
              <a:ext cx="488442" cy="311787"/>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rot="5400000">
              <a:off x="3610889" y="3335127"/>
              <a:ext cx="152400" cy="152400"/>
            </a:xfrm>
            <a:prstGeom prst="ellipse">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p:cNvCxnSpPr>
              <a:stCxn id="26" idx="7"/>
              <a:endCxn id="53" idx="0"/>
            </p:cNvCxnSpPr>
            <p:nvPr/>
          </p:nvCxnSpPr>
          <p:spPr>
            <a:xfrm rot="8590177">
              <a:off x="3799049" y="3219475"/>
              <a:ext cx="540457" cy="299255"/>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59" name="Group 58"/>
          <p:cNvGrpSpPr/>
          <p:nvPr/>
        </p:nvGrpSpPr>
        <p:grpSpPr>
          <a:xfrm rot="10177246">
            <a:off x="6789014" y="3588256"/>
            <a:ext cx="643501" cy="1016818"/>
            <a:chOff x="3566825" y="3195917"/>
            <a:chExt cx="643501" cy="1016818"/>
          </a:xfrm>
        </p:grpSpPr>
        <p:cxnSp>
          <p:nvCxnSpPr>
            <p:cNvPr id="60" name="Straight Connector 59"/>
            <p:cNvCxnSpPr>
              <a:stCxn id="61" idx="6"/>
            </p:cNvCxnSpPr>
            <p:nvPr/>
          </p:nvCxnSpPr>
          <p:spPr>
            <a:xfrm rot="11422754" flipH="1" flipV="1">
              <a:off x="3577764" y="3501297"/>
              <a:ext cx="143450" cy="711438"/>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61" name="Oval 60"/>
            <p:cNvSpPr/>
            <p:nvPr/>
          </p:nvSpPr>
          <p:spPr>
            <a:xfrm rot="5400000">
              <a:off x="3566825" y="3341796"/>
              <a:ext cx="152400" cy="152400"/>
            </a:xfrm>
            <a:prstGeom prst="ellipse">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p:cNvCxnSpPr>
              <a:endCxn id="61" idx="0"/>
            </p:cNvCxnSpPr>
            <p:nvPr/>
          </p:nvCxnSpPr>
          <p:spPr>
            <a:xfrm rot="11422754" flipV="1">
              <a:off x="3739395" y="3195917"/>
              <a:ext cx="470931" cy="266684"/>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69" name="Group 68"/>
          <p:cNvGrpSpPr/>
          <p:nvPr/>
        </p:nvGrpSpPr>
        <p:grpSpPr>
          <a:xfrm rot="20595790">
            <a:off x="5587111" y="3504528"/>
            <a:ext cx="1724734" cy="963769"/>
            <a:chOff x="3590711" y="3223045"/>
            <a:chExt cx="1724734" cy="963770"/>
          </a:xfrm>
        </p:grpSpPr>
        <p:cxnSp>
          <p:nvCxnSpPr>
            <p:cNvPr id="70" name="Straight Connector 69"/>
            <p:cNvCxnSpPr>
              <a:stCxn id="71" idx="5"/>
              <a:endCxn id="26" idx="1"/>
            </p:cNvCxnSpPr>
            <p:nvPr/>
          </p:nvCxnSpPr>
          <p:spPr>
            <a:xfrm rot="1004210" flipH="1">
              <a:off x="3590711" y="3254194"/>
              <a:ext cx="549894" cy="932621"/>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71" name="Oval 70"/>
            <p:cNvSpPr/>
            <p:nvPr/>
          </p:nvSpPr>
          <p:spPr>
            <a:xfrm rot="5400000">
              <a:off x="4240926" y="3223045"/>
              <a:ext cx="152400" cy="152400"/>
            </a:xfrm>
            <a:prstGeom prst="ellipse">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p:cNvCxnSpPr>
              <a:stCxn id="24" idx="5"/>
              <a:endCxn id="71" idx="0"/>
            </p:cNvCxnSpPr>
            <p:nvPr/>
          </p:nvCxnSpPr>
          <p:spPr>
            <a:xfrm rot="1004210" flipH="1">
              <a:off x="4394215" y="3293203"/>
              <a:ext cx="921230" cy="141689"/>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111" name="Group 110"/>
          <p:cNvGrpSpPr/>
          <p:nvPr/>
        </p:nvGrpSpPr>
        <p:grpSpPr>
          <a:xfrm>
            <a:off x="304800" y="2286000"/>
            <a:ext cx="3962400" cy="2731532"/>
            <a:chOff x="3200400" y="2971800"/>
            <a:chExt cx="3962400" cy="2731532"/>
          </a:xfrm>
        </p:grpSpPr>
        <p:grpSp>
          <p:nvGrpSpPr>
            <p:cNvPr id="112" name="Group 111"/>
            <p:cNvGrpSpPr/>
            <p:nvPr/>
          </p:nvGrpSpPr>
          <p:grpSpPr>
            <a:xfrm>
              <a:off x="3200400" y="2971800"/>
              <a:ext cx="2885214" cy="2731532"/>
              <a:chOff x="3200400" y="2971800"/>
              <a:chExt cx="2885214" cy="2731532"/>
            </a:xfrm>
          </p:grpSpPr>
          <p:grpSp>
            <p:nvGrpSpPr>
              <p:cNvPr id="116" name="Group 115"/>
              <p:cNvGrpSpPr/>
              <p:nvPr/>
            </p:nvGrpSpPr>
            <p:grpSpPr>
              <a:xfrm>
                <a:off x="3467102" y="3276600"/>
                <a:ext cx="2324098" cy="2133602"/>
                <a:chOff x="3467102" y="3276600"/>
                <a:chExt cx="2324098" cy="2133602"/>
              </a:xfrm>
            </p:grpSpPr>
            <p:grpSp>
              <p:nvGrpSpPr>
                <p:cNvPr id="123" name="Group 122"/>
                <p:cNvGrpSpPr/>
                <p:nvPr/>
              </p:nvGrpSpPr>
              <p:grpSpPr>
                <a:xfrm>
                  <a:off x="3467102" y="3276600"/>
                  <a:ext cx="2324098" cy="2133602"/>
                  <a:chOff x="1028702" y="3581400"/>
                  <a:chExt cx="2324098" cy="2133602"/>
                </a:xfrm>
              </p:grpSpPr>
              <p:grpSp>
                <p:nvGrpSpPr>
                  <p:cNvPr id="126" name="Group 125"/>
                  <p:cNvGrpSpPr/>
                  <p:nvPr/>
                </p:nvGrpSpPr>
                <p:grpSpPr>
                  <a:xfrm rot="5400000">
                    <a:off x="1123950" y="3486152"/>
                    <a:ext cx="2133602" cy="2324098"/>
                    <a:chOff x="1485897" y="3162302"/>
                    <a:chExt cx="2133602" cy="2324098"/>
                  </a:xfrm>
                </p:grpSpPr>
                <p:sp>
                  <p:nvSpPr>
                    <p:cNvPr id="130" name="Oval 129"/>
                    <p:cNvSpPr/>
                    <p:nvPr/>
                  </p:nvSpPr>
                  <p:spPr>
                    <a:xfrm>
                      <a:off x="2247897" y="3162302"/>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p:cNvSpPr/>
                    <p:nvPr/>
                  </p:nvSpPr>
                  <p:spPr>
                    <a:xfrm>
                      <a:off x="2247897" y="53340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p:cNvSpPr/>
                    <p:nvPr/>
                  </p:nvSpPr>
                  <p:spPr>
                    <a:xfrm>
                      <a:off x="3467099" y="4838703"/>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p:cNvSpPr/>
                    <p:nvPr/>
                  </p:nvSpPr>
                  <p:spPr>
                    <a:xfrm>
                      <a:off x="3467099" y="3619503"/>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p:nvPr/>
                  </p:nvSpPr>
                  <p:spPr>
                    <a:xfrm>
                      <a:off x="1485897" y="4229103"/>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7" name="Straight Connector 126"/>
                  <p:cNvCxnSpPr/>
                  <p:nvPr/>
                </p:nvCxnSpPr>
                <p:spPr>
                  <a:xfrm flipH="1">
                    <a:off x="1158784" y="3711482"/>
                    <a:ext cx="997133" cy="6542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flipH="1" flipV="1">
                    <a:off x="2263681" y="3711482"/>
                    <a:ext cx="959037" cy="6542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flipH="1">
                    <a:off x="1654081" y="5692684"/>
                    <a:ext cx="11114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4" name="Straight Connector 123"/>
                <p:cNvCxnSpPr/>
                <p:nvPr/>
              </p:nvCxnSpPr>
              <p:spPr>
                <a:xfrm flipH="1">
                  <a:off x="4092481" y="4168682"/>
                  <a:ext cx="1568637" cy="11114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130" idx="6"/>
                  <a:endCxn id="133" idx="1"/>
                </p:cNvCxnSpPr>
                <p:nvPr/>
              </p:nvCxnSpPr>
              <p:spPr>
                <a:xfrm flipH="1">
                  <a:off x="5311681" y="4191000"/>
                  <a:ext cx="403319" cy="10891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7" name="Group 116"/>
              <p:cNvGrpSpPr/>
              <p:nvPr/>
            </p:nvGrpSpPr>
            <p:grpSpPr>
              <a:xfrm>
                <a:off x="3200400" y="2971800"/>
                <a:ext cx="2885214" cy="2731532"/>
                <a:chOff x="3200400" y="2971800"/>
                <a:chExt cx="2885214" cy="2731532"/>
              </a:xfrm>
            </p:grpSpPr>
            <mc:AlternateContent xmlns:mc="http://schemas.openxmlformats.org/markup-compatibility/2006" xmlns:a14="http://schemas.microsoft.com/office/drawing/2010/main">
              <mc:Choice Requires="a14">
                <p:sp>
                  <p:nvSpPr>
                    <p:cNvPr id="118" name="TextBox 117"/>
                    <p:cNvSpPr txBox="1"/>
                    <p:nvPr/>
                  </p:nvSpPr>
                  <p:spPr>
                    <a:xfrm>
                      <a:off x="5715000" y="3897868"/>
                      <a:ext cx="37061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𝒙</m:t>
                            </m:r>
                          </m:oMath>
                        </m:oMathPara>
                      </a14:m>
                      <a:endParaRPr lang="en-US" dirty="0"/>
                    </a:p>
                  </p:txBody>
                </p:sp>
              </mc:Choice>
              <mc:Fallback xmlns="">
                <p:sp>
                  <p:nvSpPr>
                    <p:cNvPr id="118" name="TextBox 117"/>
                    <p:cNvSpPr txBox="1">
                      <a:spLocks noRot="1" noChangeAspect="1" noMove="1" noResize="1" noEditPoints="1" noAdjustHandles="1" noChangeArrowheads="1" noChangeShapeType="1" noTextEdit="1"/>
                    </p:cNvSpPr>
                    <p:nvPr/>
                  </p:nvSpPr>
                  <p:spPr>
                    <a:xfrm>
                      <a:off x="5715000" y="3897868"/>
                      <a:ext cx="370614" cy="369332"/>
                    </a:xfrm>
                    <a:prstGeom prst="rect">
                      <a:avLst/>
                    </a:prstGeom>
                    <a:blipFill rotWithShape="1">
                      <a:blip r:embed="rId11"/>
                      <a:stretch>
                        <a:fillRect t="-8333" r="-23333"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9" name="TextBox 118"/>
                    <p:cNvSpPr txBox="1"/>
                    <p:nvPr/>
                  </p:nvSpPr>
                  <p:spPr>
                    <a:xfrm>
                      <a:off x="5110976" y="5334000"/>
                      <a:ext cx="3754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𝒚</m:t>
                            </m:r>
                          </m:oMath>
                        </m:oMathPara>
                      </a14:m>
                      <a:endParaRPr lang="en-US" dirty="0"/>
                    </a:p>
                  </p:txBody>
                </p:sp>
              </mc:Choice>
              <mc:Fallback xmlns="">
                <p:sp>
                  <p:nvSpPr>
                    <p:cNvPr id="119" name="TextBox 118"/>
                    <p:cNvSpPr txBox="1">
                      <a:spLocks noRot="1" noChangeAspect="1" noMove="1" noResize="1" noEditPoints="1" noAdjustHandles="1" noChangeArrowheads="1" noChangeShapeType="1" noTextEdit="1"/>
                    </p:cNvSpPr>
                    <p:nvPr/>
                  </p:nvSpPr>
                  <p:spPr>
                    <a:xfrm>
                      <a:off x="5110976" y="5334000"/>
                      <a:ext cx="375424" cy="369332"/>
                    </a:xfrm>
                    <a:prstGeom prst="rect">
                      <a:avLst/>
                    </a:prstGeom>
                    <a:blipFill rotWithShape="1">
                      <a:blip r:embed="rId12"/>
                      <a:stretch>
                        <a:fillRect t="-8197" r="-20968"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0" name="TextBox 119"/>
                    <p:cNvSpPr txBox="1"/>
                    <p:nvPr/>
                  </p:nvSpPr>
                  <p:spPr>
                    <a:xfrm>
                      <a:off x="3663176" y="5181600"/>
                      <a:ext cx="3561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𝒛</m:t>
                            </m:r>
                          </m:oMath>
                        </m:oMathPara>
                      </a14:m>
                      <a:endParaRPr 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3663176" y="5181600"/>
                      <a:ext cx="356187" cy="369332"/>
                    </a:xfrm>
                    <a:prstGeom prst="rect">
                      <a:avLst/>
                    </a:prstGeom>
                    <a:blipFill rotWithShape="1">
                      <a:blip r:embed="rId7"/>
                      <a:stretch>
                        <a:fillRect t="-8197" r="-22034"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1" name="TextBox 120"/>
                    <p:cNvSpPr txBox="1"/>
                    <p:nvPr/>
                  </p:nvSpPr>
                  <p:spPr>
                    <a:xfrm>
                      <a:off x="3200400" y="3897868"/>
                      <a:ext cx="3802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𝒂</m:t>
                            </m:r>
                          </m:oMath>
                        </m:oMathPara>
                      </a14:m>
                      <a:endParaRPr 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3200400" y="3897868"/>
                      <a:ext cx="380232" cy="369332"/>
                    </a:xfrm>
                    <a:prstGeom prst="rect">
                      <a:avLst/>
                    </a:prstGeom>
                    <a:blipFill rotWithShape="1">
                      <a:blip r:embed="rId8"/>
                      <a:stretch>
                        <a:fillRect t="-8333" r="-20968"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2" name="TextBox 121"/>
                    <p:cNvSpPr txBox="1"/>
                    <p:nvPr/>
                  </p:nvSpPr>
                  <p:spPr>
                    <a:xfrm>
                      <a:off x="4495800" y="2971800"/>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𝒃</m:t>
                            </m:r>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4495800" y="2971800"/>
                      <a:ext cx="377026" cy="369332"/>
                    </a:xfrm>
                    <a:prstGeom prst="rect">
                      <a:avLst/>
                    </a:prstGeom>
                    <a:blipFill rotWithShape="1">
                      <a:blip r:embed="rId9"/>
                      <a:stretch>
                        <a:fillRect t="-8197" r="-20968" b="-24590"/>
                      </a:stretch>
                    </a:blipFill>
                  </p:spPr>
                  <p:txBody>
                    <a:bodyPr/>
                    <a:lstStyle/>
                    <a:p>
                      <a:r>
                        <a:rPr lang="en-US">
                          <a:noFill/>
                        </a:rPr>
                        <a:t> </a:t>
                      </a:r>
                    </a:p>
                  </p:txBody>
                </p:sp>
              </mc:Fallback>
            </mc:AlternateContent>
          </p:grpSp>
        </p:grpSp>
        <p:cxnSp>
          <p:nvCxnSpPr>
            <p:cNvPr id="113" name="Straight Connector 112"/>
            <p:cNvCxnSpPr/>
            <p:nvPr/>
          </p:nvCxnSpPr>
          <p:spPr>
            <a:xfrm flipH="1">
              <a:off x="5333999" y="5387884"/>
              <a:ext cx="14478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4" name="Oval 113"/>
            <p:cNvSpPr/>
            <p:nvPr/>
          </p:nvSpPr>
          <p:spPr>
            <a:xfrm rot="5400000">
              <a:off x="6776223" y="5334002"/>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5" name="TextBox 114"/>
                <p:cNvSpPr txBox="1"/>
                <p:nvPr/>
              </p:nvSpPr>
              <p:spPr>
                <a:xfrm>
                  <a:off x="6829054" y="5193268"/>
                  <a:ext cx="33374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𝒕</m:t>
                        </m:r>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6829054" y="5193268"/>
                  <a:ext cx="333746" cy="369332"/>
                </a:xfrm>
                <a:prstGeom prst="rect">
                  <a:avLst/>
                </a:prstGeom>
                <a:blipFill rotWithShape="1">
                  <a:blip r:embed="rId10"/>
                  <a:stretch>
                    <a:fillRect t="-8197" r="-23636" b="-24590"/>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 name="TextBox 1"/>
              <p:cNvSpPr txBox="1"/>
              <p:nvPr/>
            </p:nvSpPr>
            <p:spPr>
              <a:xfrm>
                <a:off x="762000" y="5401270"/>
                <a:ext cx="7845546" cy="923330"/>
              </a:xfrm>
              <a:prstGeom prst="rect">
                <a:avLst/>
              </a:prstGeom>
              <a:noFill/>
            </p:spPr>
            <p:txBody>
              <a:bodyPr wrap="none" rtlCol="0">
                <a:spAutoFit/>
              </a:bodyPr>
              <a:lstStyle/>
              <a:p>
                <a:pPr marL="0" indent="0">
                  <a:buNone/>
                </a:pPr>
                <a:r>
                  <a:rPr lang="en-US" b="1" dirty="0">
                    <a:solidFill>
                      <a:srgbClr val="C00000"/>
                    </a:solidFill>
                    <a:sym typeface="Wingdings" pitchFamily="2" charset="2"/>
                  </a:rPr>
                  <a:t>Theorem</a:t>
                </a:r>
                <a:r>
                  <a:rPr lang="en-US" b="1" dirty="0">
                    <a:sym typeface="Wingdings" pitchFamily="2" charset="2"/>
                  </a:rPr>
                  <a:t> : </a:t>
                </a:r>
              </a:p>
              <a:p>
                <a:pPr marL="0" indent="0">
                  <a:buNone/>
                </a:pPr>
                <a14:m>
                  <m:oMath xmlns:m="http://schemas.openxmlformats.org/officeDocument/2006/math">
                    <m:r>
                      <a:rPr lang="en-US" b="1" i="1" dirty="0">
                        <a:solidFill>
                          <a:srgbClr val="0070C0"/>
                        </a:solidFill>
                        <a:latin typeface="Cambria Math"/>
                      </a:rPr>
                      <m:t>𝑮</m:t>
                    </m:r>
                  </m:oMath>
                </a14:m>
                <a:r>
                  <a:rPr lang="en-US" b="1" dirty="0">
                    <a:sym typeface="Wingdings" pitchFamily="2" charset="2"/>
                  </a:rPr>
                  <a:t> </a:t>
                </a:r>
                <a:r>
                  <a:rPr lang="en-US" dirty="0">
                    <a:sym typeface="Wingdings" pitchFamily="2" charset="2"/>
                  </a:rPr>
                  <a:t>has a vertex cover of size </a:t>
                </a:r>
                <a14:m>
                  <m:oMath xmlns:m="http://schemas.openxmlformats.org/officeDocument/2006/math">
                    <m:r>
                      <a:rPr lang="en-US" b="0" i="1" dirty="0" smtClean="0">
                        <a:solidFill>
                          <a:srgbClr val="0070C0"/>
                        </a:solidFill>
                        <a:latin typeface="Cambria Math"/>
                      </a:rPr>
                      <m:t>≤</m:t>
                    </m:r>
                    <m:r>
                      <a:rPr lang="en-US" b="1" i="1" dirty="0">
                        <a:solidFill>
                          <a:srgbClr val="0070C0"/>
                        </a:solidFill>
                        <a:latin typeface="Cambria Math"/>
                      </a:rPr>
                      <m:t>𝒌</m:t>
                    </m:r>
                    <m:r>
                      <a:rPr lang="en-US" b="1" i="1" dirty="0">
                        <a:solidFill>
                          <a:srgbClr val="0070C0"/>
                        </a:solidFill>
                        <a:latin typeface="Cambria Math"/>
                      </a:rPr>
                      <m:t> </m:t>
                    </m:r>
                  </m:oMath>
                </a14:m>
                <a:r>
                  <a:rPr lang="en-US" b="1" dirty="0">
                    <a:sym typeface="Wingdings" pitchFamily="2" charset="2"/>
                  </a:rPr>
                  <a:t>if and only if </a:t>
                </a:r>
                <a14:m>
                  <m:oMath xmlns:m="http://schemas.openxmlformats.org/officeDocument/2006/math">
                    <m:r>
                      <a:rPr lang="en-US" b="1" i="1" dirty="0">
                        <a:solidFill>
                          <a:srgbClr val="0070C0"/>
                        </a:solidFill>
                        <a:latin typeface="Cambria Math"/>
                      </a:rPr>
                      <m:t>𝑮</m:t>
                    </m:r>
                    <m:r>
                      <a:rPr lang="en-US" b="1" i="1" dirty="0">
                        <a:solidFill>
                          <a:srgbClr val="0070C0"/>
                        </a:solidFill>
                        <a:latin typeface="Cambria Math"/>
                      </a:rPr>
                      <m:t>′</m:t>
                    </m:r>
                  </m:oMath>
                </a14:m>
                <a:r>
                  <a:rPr lang="en-US" b="1" dirty="0">
                    <a:sym typeface="Wingdings" pitchFamily="2" charset="2"/>
                  </a:rPr>
                  <a:t> </a:t>
                </a:r>
                <a:r>
                  <a:rPr lang="en-US" dirty="0">
                    <a:sym typeface="Wingdings" pitchFamily="2" charset="2"/>
                  </a:rPr>
                  <a:t>has a dominating set of size </a:t>
                </a:r>
                <a14:m>
                  <m:oMath xmlns:m="http://schemas.openxmlformats.org/officeDocument/2006/math">
                    <m:r>
                      <a:rPr lang="en-US" b="0" i="1" dirty="0" smtClean="0">
                        <a:solidFill>
                          <a:srgbClr val="0070C0"/>
                        </a:solidFill>
                        <a:latin typeface="Cambria Math"/>
                      </a:rPr>
                      <m:t>≤</m:t>
                    </m:r>
                    <m:r>
                      <a:rPr lang="en-US" b="1" i="1" dirty="0">
                        <a:solidFill>
                          <a:srgbClr val="0070C0"/>
                        </a:solidFill>
                        <a:latin typeface="Cambria Math"/>
                      </a:rPr>
                      <m:t>𝒌</m:t>
                    </m:r>
                  </m:oMath>
                </a14:m>
                <a:r>
                  <a:rPr lang="en-US" dirty="0">
                    <a:sym typeface="Wingdings" pitchFamily="2" charset="2"/>
                  </a:rPr>
                  <a:t>.</a:t>
                </a:r>
              </a:p>
              <a:p>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762000" y="5401270"/>
                <a:ext cx="7845546" cy="923330"/>
              </a:xfrm>
              <a:prstGeom prst="rect">
                <a:avLst/>
              </a:prstGeom>
              <a:blipFill rotWithShape="1">
                <a:blip r:embed="rId13"/>
                <a:stretch>
                  <a:fillRect l="-622" t="-3289" b="-9211"/>
                </a:stretch>
              </a:blipFill>
            </p:spPr>
            <p:txBody>
              <a:bodyPr/>
              <a:lstStyle/>
              <a:p>
                <a:r>
                  <a:rPr lang="en-US">
                    <a:noFill/>
                  </a:rPr>
                  <a:t> </a:t>
                </a:r>
              </a:p>
            </p:txBody>
          </p:sp>
        </mc:Fallback>
      </mc:AlternateContent>
      <p:cxnSp>
        <p:nvCxnSpPr>
          <p:cNvPr id="81" name="Straight Connector 80"/>
          <p:cNvCxnSpPr>
            <a:stCxn id="24" idx="4"/>
            <a:endCxn id="25" idx="0"/>
          </p:cNvCxnSpPr>
          <p:nvPr/>
        </p:nvCxnSpPr>
        <p:spPr>
          <a:xfrm flipH="1">
            <a:off x="5143502" y="3471480"/>
            <a:ext cx="20192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762000" y="3391420"/>
            <a:ext cx="20192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Oval 86"/>
          <p:cNvSpPr/>
          <p:nvPr/>
        </p:nvSpPr>
        <p:spPr>
          <a:xfrm>
            <a:off x="8229600" y="4572000"/>
            <a:ext cx="4572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7086600" y="3276600"/>
            <a:ext cx="4572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p:cNvGrpSpPr/>
          <p:nvPr/>
        </p:nvGrpSpPr>
        <p:grpSpPr>
          <a:xfrm rot="893714">
            <a:off x="5138423" y="2962467"/>
            <a:ext cx="2075624" cy="587118"/>
            <a:chOff x="3239821" y="3223045"/>
            <a:chExt cx="2075624" cy="587119"/>
          </a:xfrm>
        </p:grpSpPr>
        <p:cxnSp>
          <p:nvCxnSpPr>
            <p:cNvPr id="86" name="Straight Connector 85"/>
            <p:cNvCxnSpPr>
              <a:stCxn id="89" idx="5"/>
              <a:endCxn id="25" idx="1"/>
            </p:cNvCxnSpPr>
            <p:nvPr/>
          </p:nvCxnSpPr>
          <p:spPr>
            <a:xfrm rot="20706286" flipH="1">
              <a:off x="3239821" y="3486911"/>
              <a:ext cx="1083168" cy="323253"/>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rot="5400000">
              <a:off x="4240926" y="3223045"/>
              <a:ext cx="152400" cy="152400"/>
            </a:xfrm>
            <a:prstGeom prst="ellipse">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Connector 89"/>
            <p:cNvCxnSpPr>
              <a:endCxn id="89" idx="0"/>
            </p:cNvCxnSpPr>
            <p:nvPr/>
          </p:nvCxnSpPr>
          <p:spPr>
            <a:xfrm rot="1004210" flipH="1">
              <a:off x="4394215" y="3293203"/>
              <a:ext cx="921230" cy="141689"/>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91" name="Rectangle 90"/>
          <p:cNvSpPr/>
          <p:nvPr/>
        </p:nvSpPr>
        <p:spPr>
          <a:xfrm>
            <a:off x="767576" y="5715000"/>
            <a:ext cx="3099387"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p:cNvSpPr/>
          <p:nvPr/>
        </p:nvSpPr>
        <p:spPr>
          <a:xfrm>
            <a:off x="3810001" y="5638800"/>
            <a:ext cx="4572000"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541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500"/>
                                        <p:tgtEl>
                                          <p:spTgt spid="111"/>
                                        </p:tgtEl>
                                      </p:cBhvr>
                                    </p:animEffect>
                                  </p:childTnLst>
                                </p:cTn>
                              </p:par>
                              <p:par>
                                <p:cTn id="8" presetID="10" presetClass="entr" presetSubtype="0" fill="hold" nodeType="withEffect">
                                  <p:stCondLst>
                                    <p:cond delay="0"/>
                                  </p:stCondLst>
                                  <p:childTnLst>
                                    <p:set>
                                      <p:cBhvr>
                                        <p:cTn id="9" dur="1" fill="hold">
                                          <p:stCondLst>
                                            <p:cond delay="0"/>
                                          </p:stCondLst>
                                        </p:cTn>
                                        <p:tgtEl>
                                          <p:spTgt spid="84"/>
                                        </p:tgtEl>
                                        <p:attrNameLst>
                                          <p:attrName>style.visibility</p:attrName>
                                        </p:attrNameLst>
                                      </p:cBhvr>
                                      <p:to>
                                        <p:strVal val="visible"/>
                                      </p:to>
                                    </p:set>
                                    <p:animEffect transition="in" filter="fade">
                                      <p:cBhvr>
                                        <p:cTn id="10" dur="500"/>
                                        <p:tgtEl>
                                          <p:spTgt spid="8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nodeType="withEffect">
                                  <p:stCondLst>
                                    <p:cond delay="0"/>
                                  </p:stCondLst>
                                  <p:childTnLst>
                                    <p:set>
                                      <p:cBhvr>
                                        <p:cTn id="17" dur="1" fill="hold">
                                          <p:stCondLst>
                                            <p:cond delay="0"/>
                                          </p:stCondLst>
                                        </p:cTn>
                                        <p:tgtEl>
                                          <p:spTgt spid="81"/>
                                        </p:tgtEl>
                                        <p:attrNameLst>
                                          <p:attrName>style.visibility</p:attrName>
                                        </p:attrNameLst>
                                      </p:cBhvr>
                                      <p:to>
                                        <p:strVal val="visible"/>
                                      </p:to>
                                    </p:set>
                                    <p:animEffect transition="in" filter="fade">
                                      <p:cBhvr>
                                        <p:cTn id="18" dur="500"/>
                                        <p:tgtEl>
                                          <p:spTgt spid="8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88"/>
                                        </p:tgtEl>
                                        <p:attrNameLst>
                                          <p:attrName>style.visibility</p:attrName>
                                        </p:attrNameLst>
                                      </p:cBhvr>
                                      <p:to>
                                        <p:strVal val="visible"/>
                                      </p:to>
                                    </p:set>
                                    <p:animEffect transition="in" filter="wipe(down)">
                                      <p:cBhvr>
                                        <p:cTn id="23" dur="500"/>
                                        <p:tgtEl>
                                          <p:spTgt spid="88"/>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87"/>
                                        </p:tgtEl>
                                        <p:attrNameLst>
                                          <p:attrName>style.visibility</p:attrName>
                                        </p:attrNameLst>
                                      </p:cBhvr>
                                      <p:to>
                                        <p:strVal val="visible"/>
                                      </p:to>
                                    </p:set>
                                    <p:animEffect transition="in" filter="wipe(down)">
                                      <p:cBhvr>
                                        <p:cTn id="26" dur="500"/>
                                        <p:tgtEl>
                                          <p:spTgt spid="87"/>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9" fill="hold" nodeType="clickEffect">
                                  <p:stCondLst>
                                    <p:cond delay="0"/>
                                  </p:stCondLst>
                                  <p:childTnLst>
                                    <p:set>
                                      <p:cBhvr>
                                        <p:cTn id="30" dur="1" fill="hold">
                                          <p:stCondLst>
                                            <p:cond delay="0"/>
                                          </p:stCondLst>
                                        </p:cTn>
                                        <p:tgtEl>
                                          <p:spTgt spid="39"/>
                                        </p:tgtEl>
                                        <p:attrNameLst>
                                          <p:attrName>style.visibility</p:attrName>
                                        </p:attrNameLst>
                                      </p:cBhvr>
                                      <p:to>
                                        <p:strVal val="visible"/>
                                      </p:to>
                                    </p:set>
                                    <p:anim calcmode="lin" valueType="num">
                                      <p:cBhvr additive="base">
                                        <p:cTn id="31" dur="1500" fill="hold"/>
                                        <p:tgtEl>
                                          <p:spTgt spid="39"/>
                                        </p:tgtEl>
                                        <p:attrNameLst>
                                          <p:attrName>ppt_x</p:attrName>
                                        </p:attrNameLst>
                                      </p:cBhvr>
                                      <p:tavLst>
                                        <p:tav tm="0">
                                          <p:val>
                                            <p:strVal val="0-#ppt_w/2"/>
                                          </p:val>
                                        </p:tav>
                                        <p:tav tm="100000">
                                          <p:val>
                                            <p:strVal val="#ppt_x"/>
                                          </p:val>
                                        </p:tav>
                                      </p:tavLst>
                                    </p:anim>
                                    <p:anim calcmode="lin" valueType="num">
                                      <p:cBhvr additive="base">
                                        <p:cTn id="32" dur="1500" fill="hold"/>
                                        <p:tgtEl>
                                          <p:spTgt spid="39"/>
                                        </p:tgtEl>
                                        <p:attrNameLst>
                                          <p:attrName>ppt_y</p:attrName>
                                        </p:attrNameLst>
                                      </p:cBhvr>
                                      <p:tavLst>
                                        <p:tav tm="0">
                                          <p:val>
                                            <p:strVal val="0-#ppt_h/2"/>
                                          </p:val>
                                        </p:tav>
                                        <p:tav tm="100000">
                                          <p:val>
                                            <p:strVal val="#ppt_y"/>
                                          </p:val>
                                        </p:tav>
                                      </p:tavLst>
                                    </p:anim>
                                  </p:childTnLst>
                                </p:cTn>
                              </p:par>
                            </p:childTnLst>
                          </p:cTn>
                        </p:par>
                        <p:par>
                          <p:cTn id="33" fill="hold">
                            <p:stCondLst>
                              <p:cond delay="1500"/>
                            </p:stCondLst>
                            <p:childTnLst>
                              <p:par>
                                <p:cTn id="34" presetID="2" presetClass="entr" presetSubtype="3" fill="hold" nodeType="afterEffect">
                                  <p:stCondLst>
                                    <p:cond delay="1000"/>
                                  </p:stCondLst>
                                  <p:childTnLst>
                                    <p:set>
                                      <p:cBhvr>
                                        <p:cTn id="35" dur="1" fill="hold">
                                          <p:stCondLst>
                                            <p:cond delay="0"/>
                                          </p:stCondLst>
                                        </p:cTn>
                                        <p:tgtEl>
                                          <p:spTgt spid="40"/>
                                        </p:tgtEl>
                                        <p:attrNameLst>
                                          <p:attrName>style.visibility</p:attrName>
                                        </p:attrNameLst>
                                      </p:cBhvr>
                                      <p:to>
                                        <p:strVal val="visible"/>
                                      </p:to>
                                    </p:set>
                                    <p:anim calcmode="lin" valueType="num">
                                      <p:cBhvr additive="base">
                                        <p:cTn id="36" dur="1500" fill="hold"/>
                                        <p:tgtEl>
                                          <p:spTgt spid="40"/>
                                        </p:tgtEl>
                                        <p:attrNameLst>
                                          <p:attrName>ppt_x</p:attrName>
                                        </p:attrNameLst>
                                      </p:cBhvr>
                                      <p:tavLst>
                                        <p:tav tm="0">
                                          <p:val>
                                            <p:strVal val="1+#ppt_w/2"/>
                                          </p:val>
                                        </p:tav>
                                        <p:tav tm="100000">
                                          <p:val>
                                            <p:strVal val="#ppt_x"/>
                                          </p:val>
                                        </p:tav>
                                      </p:tavLst>
                                    </p:anim>
                                    <p:anim calcmode="lin" valueType="num">
                                      <p:cBhvr additive="base">
                                        <p:cTn id="37" dur="1500" fill="hold"/>
                                        <p:tgtEl>
                                          <p:spTgt spid="40"/>
                                        </p:tgtEl>
                                        <p:attrNameLst>
                                          <p:attrName>ppt_y</p:attrName>
                                        </p:attrNameLst>
                                      </p:cBhvr>
                                      <p:tavLst>
                                        <p:tav tm="0">
                                          <p:val>
                                            <p:strVal val="0-#ppt_h/2"/>
                                          </p:val>
                                        </p:tav>
                                        <p:tav tm="100000">
                                          <p:val>
                                            <p:strVal val="#ppt_y"/>
                                          </p:val>
                                        </p:tav>
                                      </p:tavLst>
                                    </p:anim>
                                  </p:childTnLst>
                                </p:cTn>
                              </p:par>
                            </p:childTnLst>
                          </p:cTn>
                        </p:par>
                        <p:par>
                          <p:cTn id="38" fill="hold">
                            <p:stCondLst>
                              <p:cond delay="4000"/>
                            </p:stCondLst>
                            <p:childTnLst>
                              <p:par>
                                <p:cTn id="39" presetID="2" presetClass="entr" presetSubtype="2" fill="hold" nodeType="afterEffect">
                                  <p:stCondLst>
                                    <p:cond delay="1000"/>
                                  </p:stCondLst>
                                  <p:childTnLst>
                                    <p:set>
                                      <p:cBhvr>
                                        <p:cTn id="40" dur="1" fill="hold">
                                          <p:stCondLst>
                                            <p:cond delay="0"/>
                                          </p:stCondLst>
                                        </p:cTn>
                                        <p:tgtEl>
                                          <p:spTgt spid="59"/>
                                        </p:tgtEl>
                                        <p:attrNameLst>
                                          <p:attrName>style.visibility</p:attrName>
                                        </p:attrNameLst>
                                      </p:cBhvr>
                                      <p:to>
                                        <p:strVal val="visible"/>
                                      </p:to>
                                    </p:set>
                                    <p:anim calcmode="lin" valueType="num">
                                      <p:cBhvr additive="base">
                                        <p:cTn id="41" dur="1500" fill="hold"/>
                                        <p:tgtEl>
                                          <p:spTgt spid="59"/>
                                        </p:tgtEl>
                                        <p:attrNameLst>
                                          <p:attrName>ppt_x</p:attrName>
                                        </p:attrNameLst>
                                      </p:cBhvr>
                                      <p:tavLst>
                                        <p:tav tm="0">
                                          <p:val>
                                            <p:strVal val="1+#ppt_w/2"/>
                                          </p:val>
                                        </p:tav>
                                        <p:tav tm="100000">
                                          <p:val>
                                            <p:strVal val="#ppt_x"/>
                                          </p:val>
                                        </p:tav>
                                      </p:tavLst>
                                    </p:anim>
                                    <p:anim calcmode="lin" valueType="num">
                                      <p:cBhvr additive="base">
                                        <p:cTn id="42" dur="1500" fill="hold"/>
                                        <p:tgtEl>
                                          <p:spTgt spid="59"/>
                                        </p:tgtEl>
                                        <p:attrNameLst>
                                          <p:attrName>ppt_y</p:attrName>
                                        </p:attrNameLst>
                                      </p:cBhvr>
                                      <p:tavLst>
                                        <p:tav tm="0">
                                          <p:val>
                                            <p:strVal val="#ppt_y"/>
                                          </p:val>
                                        </p:tav>
                                        <p:tav tm="100000">
                                          <p:val>
                                            <p:strVal val="#ppt_y"/>
                                          </p:val>
                                        </p:tav>
                                      </p:tavLst>
                                    </p:anim>
                                  </p:childTnLst>
                                </p:cTn>
                              </p:par>
                            </p:childTnLst>
                          </p:cTn>
                        </p:par>
                        <p:par>
                          <p:cTn id="43" fill="hold">
                            <p:stCondLst>
                              <p:cond delay="6500"/>
                            </p:stCondLst>
                            <p:childTnLst>
                              <p:par>
                                <p:cTn id="44" presetID="2" presetClass="entr" presetSubtype="8" fill="hold" nodeType="afterEffect">
                                  <p:stCondLst>
                                    <p:cond delay="1000"/>
                                  </p:stCondLst>
                                  <p:childTnLst>
                                    <p:set>
                                      <p:cBhvr>
                                        <p:cTn id="45" dur="1" fill="hold">
                                          <p:stCondLst>
                                            <p:cond delay="0"/>
                                          </p:stCondLst>
                                        </p:cTn>
                                        <p:tgtEl>
                                          <p:spTgt spid="69"/>
                                        </p:tgtEl>
                                        <p:attrNameLst>
                                          <p:attrName>style.visibility</p:attrName>
                                        </p:attrNameLst>
                                      </p:cBhvr>
                                      <p:to>
                                        <p:strVal val="visible"/>
                                      </p:to>
                                    </p:set>
                                    <p:anim calcmode="lin" valueType="num">
                                      <p:cBhvr additive="base">
                                        <p:cTn id="46" dur="1500" fill="hold"/>
                                        <p:tgtEl>
                                          <p:spTgt spid="69"/>
                                        </p:tgtEl>
                                        <p:attrNameLst>
                                          <p:attrName>ppt_x</p:attrName>
                                        </p:attrNameLst>
                                      </p:cBhvr>
                                      <p:tavLst>
                                        <p:tav tm="0">
                                          <p:val>
                                            <p:strVal val="0-#ppt_w/2"/>
                                          </p:val>
                                        </p:tav>
                                        <p:tav tm="100000">
                                          <p:val>
                                            <p:strVal val="#ppt_x"/>
                                          </p:val>
                                        </p:tav>
                                      </p:tavLst>
                                    </p:anim>
                                    <p:anim calcmode="lin" valueType="num">
                                      <p:cBhvr additive="base">
                                        <p:cTn id="47" dur="1500" fill="hold"/>
                                        <p:tgtEl>
                                          <p:spTgt spid="69"/>
                                        </p:tgtEl>
                                        <p:attrNameLst>
                                          <p:attrName>ppt_y</p:attrName>
                                        </p:attrNameLst>
                                      </p:cBhvr>
                                      <p:tavLst>
                                        <p:tav tm="0">
                                          <p:val>
                                            <p:strVal val="#ppt_y"/>
                                          </p:val>
                                        </p:tav>
                                        <p:tav tm="100000">
                                          <p:val>
                                            <p:strVal val="#ppt_y"/>
                                          </p:val>
                                        </p:tav>
                                      </p:tavLst>
                                    </p:anim>
                                  </p:childTnLst>
                                </p:cTn>
                              </p:par>
                            </p:childTnLst>
                          </p:cTn>
                        </p:par>
                        <p:par>
                          <p:cTn id="48" fill="hold">
                            <p:stCondLst>
                              <p:cond delay="9000"/>
                            </p:stCondLst>
                            <p:childTnLst>
                              <p:par>
                                <p:cTn id="49" presetID="2" presetClass="entr" presetSubtype="4" fill="hold" nodeType="afterEffect">
                                  <p:stCondLst>
                                    <p:cond delay="1000"/>
                                  </p:stCondLst>
                                  <p:childTnLst>
                                    <p:set>
                                      <p:cBhvr>
                                        <p:cTn id="50" dur="1" fill="hold">
                                          <p:stCondLst>
                                            <p:cond delay="0"/>
                                          </p:stCondLst>
                                        </p:cTn>
                                        <p:tgtEl>
                                          <p:spTgt spid="51"/>
                                        </p:tgtEl>
                                        <p:attrNameLst>
                                          <p:attrName>style.visibility</p:attrName>
                                        </p:attrNameLst>
                                      </p:cBhvr>
                                      <p:to>
                                        <p:strVal val="visible"/>
                                      </p:to>
                                    </p:set>
                                    <p:anim calcmode="lin" valueType="num">
                                      <p:cBhvr additive="base">
                                        <p:cTn id="51" dur="1500" fill="hold"/>
                                        <p:tgtEl>
                                          <p:spTgt spid="51"/>
                                        </p:tgtEl>
                                        <p:attrNameLst>
                                          <p:attrName>ppt_x</p:attrName>
                                        </p:attrNameLst>
                                      </p:cBhvr>
                                      <p:tavLst>
                                        <p:tav tm="0">
                                          <p:val>
                                            <p:strVal val="#ppt_x"/>
                                          </p:val>
                                        </p:tav>
                                        <p:tav tm="100000">
                                          <p:val>
                                            <p:strVal val="#ppt_x"/>
                                          </p:val>
                                        </p:tav>
                                      </p:tavLst>
                                    </p:anim>
                                    <p:anim calcmode="lin" valueType="num">
                                      <p:cBhvr additive="base">
                                        <p:cTn id="52" dur="1500" fill="hold"/>
                                        <p:tgtEl>
                                          <p:spTgt spid="51"/>
                                        </p:tgtEl>
                                        <p:attrNameLst>
                                          <p:attrName>ppt_y</p:attrName>
                                        </p:attrNameLst>
                                      </p:cBhvr>
                                      <p:tavLst>
                                        <p:tav tm="0">
                                          <p:val>
                                            <p:strVal val="1+#ppt_h/2"/>
                                          </p:val>
                                        </p:tav>
                                        <p:tav tm="100000">
                                          <p:val>
                                            <p:strVal val="#ppt_y"/>
                                          </p:val>
                                        </p:tav>
                                      </p:tavLst>
                                    </p:anim>
                                  </p:childTnLst>
                                </p:cTn>
                              </p:par>
                            </p:childTnLst>
                          </p:cTn>
                        </p:par>
                        <p:par>
                          <p:cTn id="53" fill="hold">
                            <p:stCondLst>
                              <p:cond delay="11500"/>
                            </p:stCondLst>
                            <p:childTnLst>
                              <p:par>
                                <p:cTn id="54" presetID="2" presetClass="entr" presetSubtype="4" fill="hold" nodeType="afterEffect">
                                  <p:stCondLst>
                                    <p:cond delay="1000"/>
                                  </p:stCondLst>
                                  <p:childTnLst>
                                    <p:set>
                                      <p:cBhvr>
                                        <p:cTn id="55" dur="1" fill="hold">
                                          <p:stCondLst>
                                            <p:cond delay="0"/>
                                          </p:stCondLst>
                                        </p:cTn>
                                        <p:tgtEl>
                                          <p:spTgt spid="44"/>
                                        </p:tgtEl>
                                        <p:attrNameLst>
                                          <p:attrName>style.visibility</p:attrName>
                                        </p:attrNameLst>
                                      </p:cBhvr>
                                      <p:to>
                                        <p:strVal val="visible"/>
                                      </p:to>
                                    </p:set>
                                    <p:anim calcmode="lin" valueType="num">
                                      <p:cBhvr additive="base">
                                        <p:cTn id="56" dur="1500" fill="hold"/>
                                        <p:tgtEl>
                                          <p:spTgt spid="44"/>
                                        </p:tgtEl>
                                        <p:attrNameLst>
                                          <p:attrName>ppt_x</p:attrName>
                                        </p:attrNameLst>
                                      </p:cBhvr>
                                      <p:tavLst>
                                        <p:tav tm="0">
                                          <p:val>
                                            <p:strVal val="#ppt_x"/>
                                          </p:val>
                                        </p:tav>
                                        <p:tav tm="100000">
                                          <p:val>
                                            <p:strVal val="#ppt_x"/>
                                          </p:val>
                                        </p:tav>
                                      </p:tavLst>
                                    </p:anim>
                                    <p:anim calcmode="lin" valueType="num">
                                      <p:cBhvr additive="base">
                                        <p:cTn id="57" dur="1500" fill="hold"/>
                                        <p:tgtEl>
                                          <p:spTgt spid="44"/>
                                        </p:tgtEl>
                                        <p:attrNameLst>
                                          <p:attrName>ppt_y</p:attrName>
                                        </p:attrNameLst>
                                      </p:cBhvr>
                                      <p:tavLst>
                                        <p:tav tm="0">
                                          <p:val>
                                            <p:strVal val="1+#ppt_h/2"/>
                                          </p:val>
                                        </p:tav>
                                        <p:tav tm="100000">
                                          <p:val>
                                            <p:strVal val="#ppt_y"/>
                                          </p:val>
                                        </p:tav>
                                      </p:tavLst>
                                    </p:anim>
                                  </p:childTnLst>
                                </p:cTn>
                              </p:par>
                            </p:childTnLst>
                          </p:cTn>
                        </p:par>
                        <p:par>
                          <p:cTn id="58" fill="hold">
                            <p:stCondLst>
                              <p:cond delay="14000"/>
                            </p:stCondLst>
                            <p:childTnLst>
                              <p:par>
                                <p:cTn id="59" presetID="2" presetClass="entr" presetSubtype="8" fill="hold" nodeType="afterEffect">
                                  <p:stCondLst>
                                    <p:cond delay="0"/>
                                  </p:stCondLst>
                                  <p:childTnLst>
                                    <p:set>
                                      <p:cBhvr>
                                        <p:cTn id="60" dur="1" fill="hold">
                                          <p:stCondLst>
                                            <p:cond delay="0"/>
                                          </p:stCondLst>
                                        </p:cTn>
                                        <p:tgtEl>
                                          <p:spTgt spid="85"/>
                                        </p:tgtEl>
                                        <p:attrNameLst>
                                          <p:attrName>style.visibility</p:attrName>
                                        </p:attrNameLst>
                                      </p:cBhvr>
                                      <p:to>
                                        <p:strVal val="visible"/>
                                      </p:to>
                                    </p:set>
                                    <p:anim calcmode="lin" valueType="num">
                                      <p:cBhvr additive="base">
                                        <p:cTn id="61" dur="1500" fill="hold"/>
                                        <p:tgtEl>
                                          <p:spTgt spid="85"/>
                                        </p:tgtEl>
                                        <p:attrNameLst>
                                          <p:attrName>ppt_x</p:attrName>
                                        </p:attrNameLst>
                                      </p:cBhvr>
                                      <p:tavLst>
                                        <p:tav tm="0">
                                          <p:val>
                                            <p:strVal val="0-#ppt_w/2"/>
                                          </p:val>
                                        </p:tav>
                                        <p:tav tm="100000">
                                          <p:val>
                                            <p:strVal val="#ppt_x"/>
                                          </p:val>
                                        </p:tav>
                                      </p:tavLst>
                                    </p:anim>
                                    <p:anim calcmode="lin" valueType="num">
                                      <p:cBhvr additive="base">
                                        <p:cTn id="62" dur="1500" fill="hold"/>
                                        <p:tgtEl>
                                          <p:spTgt spid="85"/>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4" presetClass="exit" presetSubtype="10" fill="hold" grpId="1" nodeType="clickEffect">
                                  <p:stCondLst>
                                    <p:cond delay="0"/>
                                  </p:stCondLst>
                                  <p:childTnLst>
                                    <p:animEffect transition="out" filter="randombar(horizontal)">
                                      <p:cBhvr>
                                        <p:cTn id="66" dur="500"/>
                                        <p:tgtEl>
                                          <p:spTgt spid="88"/>
                                        </p:tgtEl>
                                      </p:cBhvr>
                                    </p:animEffect>
                                    <p:set>
                                      <p:cBhvr>
                                        <p:cTn id="67" dur="1" fill="hold">
                                          <p:stCondLst>
                                            <p:cond delay="499"/>
                                          </p:stCondLst>
                                        </p:cTn>
                                        <p:tgtEl>
                                          <p:spTgt spid="88"/>
                                        </p:tgtEl>
                                        <p:attrNameLst>
                                          <p:attrName>style.visibility</p:attrName>
                                        </p:attrNameLst>
                                      </p:cBhvr>
                                      <p:to>
                                        <p:strVal val="hidden"/>
                                      </p:to>
                                    </p:set>
                                  </p:childTnLst>
                                </p:cTn>
                              </p:par>
                              <p:par>
                                <p:cTn id="68" presetID="14" presetClass="exit" presetSubtype="10" fill="hold" grpId="1" nodeType="withEffect">
                                  <p:stCondLst>
                                    <p:cond delay="0"/>
                                  </p:stCondLst>
                                  <p:childTnLst>
                                    <p:animEffect transition="out" filter="randombar(horizontal)">
                                      <p:cBhvr>
                                        <p:cTn id="69" dur="500"/>
                                        <p:tgtEl>
                                          <p:spTgt spid="87"/>
                                        </p:tgtEl>
                                      </p:cBhvr>
                                    </p:animEffect>
                                    <p:set>
                                      <p:cBhvr>
                                        <p:cTn id="70" dur="1" fill="hold">
                                          <p:stCondLst>
                                            <p:cond delay="499"/>
                                          </p:stCondLst>
                                        </p:cTn>
                                        <p:tgtEl>
                                          <p:spTgt spid="87"/>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2"/>
                                        </p:tgtEl>
                                        <p:attrNameLst>
                                          <p:attrName>style.visibility</p:attrName>
                                        </p:attrNameLst>
                                      </p:cBhvr>
                                      <p:to>
                                        <p:strVal val="visible"/>
                                      </p:to>
                                    </p:set>
                                    <p:animEffect transition="in" filter="fade">
                                      <p:cBhvr>
                                        <p:cTn id="75" dur="500"/>
                                        <p:tgtEl>
                                          <p:spTgt spid="2"/>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xit" presetSubtype="8" fill="hold" grpId="0" nodeType="clickEffect">
                                  <p:stCondLst>
                                    <p:cond delay="0"/>
                                  </p:stCondLst>
                                  <p:childTnLst>
                                    <p:animEffect transition="out" filter="wipe(left)">
                                      <p:cBhvr>
                                        <p:cTn id="79" dur="1000"/>
                                        <p:tgtEl>
                                          <p:spTgt spid="91"/>
                                        </p:tgtEl>
                                      </p:cBhvr>
                                    </p:animEffect>
                                    <p:set>
                                      <p:cBhvr>
                                        <p:cTn id="80" dur="1" fill="hold">
                                          <p:stCondLst>
                                            <p:cond delay="999"/>
                                          </p:stCondLst>
                                        </p:cTn>
                                        <p:tgtEl>
                                          <p:spTgt spid="91"/>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22" presetClass="exit" presetSubtype="8" fill="hold" grpId="0" nodeType="clickEffect">
                                  <p:stCondLst>
                                    <p:cond delay="0"/>
                                  </p:stCondLst>
                                  <p:childTnLst>
                                    <p:animEffect transition="out" filter="wipe(left)">
                                      <p:cBhvr>
                                        <p:cTn id="84" dur="1000"/>
                                        <p:tgtEl>
                                          <p:spTgt spid="92"/>
                                        </p:tgtEl>
                                      </p:cBhvr>
                                    </p:animEffect>
                                    <p:set>
                                      <p:cBhvr>
                                        <p:cTn id="85" dur="1" fill="hold">
                                          <p:stCondLst>
                                            <p:cond delay="999"/>
                                          </p:stCondLst>
                                        </p:cTn>
                                        <p:tgtEl>
                                          <p:spTgt spid="9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7" grpId="0" animBg="1"/>
      <p:bldP spid="87" grpId="1" animBg="1"/>
      <p:bldP spid="88" grpId="0" animBg="1"/>
      <p:bldP spid="88" grpId="1" animBg="1"/>
      <p:bldP spid="91" grpId="0" animBg="1"/>
      <p:bldP spid="9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sz="3200" b="1" dirty="0">
                    <a:solidFill>
                      <a:srgbClr val="C00000"/>
                    </a:solidFill>
                  </a:rPr>
                  <a:t>VC</a:t>
                </a:r>
                <a:r>
                  <a:rPr lang="en-US" sz="3200" b="1" dirty="0">
                    <a:solidFill>
                      <a:srgbClr val="7030A0"/>
                    </a:solidFill>
                  </a:rPr>
                  <a:t> </a:t>
                </a:r>
                <a14:m>
                  <m:oMath xmlns:m="http://schemas.openxmlformats.org/officeDocument/2006/math">
                    <m:sSub>
                      <m:sSubPr>
                        <m:ctrlPr>
                          <a:rPr lang="en-US" sz="3200" b="1" i="1" dirty="0">
                            <a:solidFill>
                              <a:srgbClr val="7030A0"/>
                            </a:solidFill>
                            <a:latin typeface="Cambria Math" panose="02040503050406030204" pitchFamily="18" charset="0"/>
                          </a:rPr>
                        </m:ctrlPr>
                      </m:sSubPr>
                      <m:e>
                        <m:r>
                          <a:rPr lang="en-US" sz="3200" b="1" i="1" dirty="0">
                            <a:solidFill>
                              <a:srgbClr val="7030A0"/>
                            </a:solidFill>
                            <a:latin typeface="Cambria Math"/>
                          </a:rPr>
                          <m:t>≤</m:t>
                        </m:r>
                      </m:e>
                      <m:sub>
                        <m:r>
                          <a:rPr lang="en-US" sz="3200" b="1" i="1" dirty="0">
                            <a:solidFill>
                              <a:srgbClr val="7030A0"/>
                            </a:solidFill>
                            <a:latin typeface="Cambria Math"/>
                          </a:rPr>
                          <m:t>𝑷</m:t>
                        </m:r>
                      </m:sub>
                    </m:sSub>
                  </m:oMath>
                </a14:m>
                <a:r>
                  <a:rPr lang="en-US" sz="3200" dirty="0">
                    <a:solidFill>
                      <a:srgbClr val="C00000"/>
                    </a:solidFill>
                  </a:rPr>
                  <a:t> </a:t>
                </a:r>
                <a:r>
                  <a:rPr lang="en-US" sz="3200" b="1" dirty="0">
                    <a:solidFill>
                      <a:srgbClr val="C00000"/>
                    </a:solidFill>
                  </a:rPr>
                  <a:t>DS</a:t>
                </a:r>
                <a:endParaRPr lang="en-US" sz="3200"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a:stretch>
              </a:blipFill>
            </p:spPr>
            <p:txBody>
              <a:bodyPr/>
              <a:lstStyle/>
              <a:p>
                <a:r>
                  <a:rPr lang="en-US">
                    <a:noFill/>
                  </a:rPr>
                  <a:t> </a:t>
                </a:r>
              </a:p>
            </p:txBody>
          </p:sp>
        </mc:Fallback>
      </mc:AlternateContent>
      <p:sp>
        <p:nvSpPr>
          <p:cNvPr id="3" name="Content Placeholder 2"/>
          <p:cNvSpPr>
            <a:spLocks noGrp="1"/>
          </p:cNvSpPr>
          <p:nvPr>
            <p:ph sz="half" idx="1"/>
          </p:nvPr>
        </p:nvSpPr>
        <p:spPr/>
        <p:txBody>
          <a:bodyPr/>
          <a:lstStyle/>
          <a:p>
            <a:pPr marL="0" indent="0">
              <a:buNone/>
            </a:pPr>
            <a:endParaRPr lang="en-US" sz="2000" dirty="0"/>
          </a:p>
        </p:txBody>
      </p:sp>
      <mc:AlternateContent xmlns:mc="http://schemas.openxmlformats.org/markup-compatibility/2006" xmlns:a14="http://schemas.microsoft.com/office/drawing/2010/main">
        <mc:Choice Requires="a14">
          <p:sp>
            <p:nvSpPr>
              <p:cNvPr id="5" name="Content Placeholder 4"/>
              <p:cNvSpPr>
                <a:spLocks noGrp="1"/>
              </p:cNvSpPr>
              <p:nvPr>
                <p:ph sz="half" idx="2"/>
              </p:nvPr>
            </p:nvSpPr>
            <p:spPr>
              <a:xfrm>
                <a:off x="4267200" y="1600200"/>
                <a:ext cx="4724400" cy="4525963"/>
              </a:xfrm>
            </p:spPr>
            <p:txBody>
              <a:bodyPr/>
              <a:lstStyle/>
              <a:p>
                <a:pPr marL="0" indent="0">
                  <a:buNone/>
                </a:pPr>
                <a:r>
                  <a:rPr lang="en-US" sz="2000" b="1" dirty="0">
                    <a:solidFill>
                      <a:srgbClr val="C00000"/>
                    </a:solidFill>
                    <a:sym typeface="Wingdings" pitchFamily="2" charset="2"/>
                  </a:rPr>
                  <a:t>Theorem</a:t>
                </a:r>
                <a:r>
                  <a:rPr lang="en-US" sz="2000" b="1" dirty="0">
                    <a:sym typeface="Wingdings" pitchFamily="2" charset="2"/>
                  </a:rPr>
                  <a:t> (): </a:t>
                </a:r>
              </a:p>
              <a:p>
                <a:pPr marL="0" indent="0">
                  <a:buNone/>
                </a:pPr>
                <a:r>
                  <a:rPr lang="en-US" sz="2000" dirty="0">
                    <a:sym typeface="Wingdings" pitchFamily="2" charset="2"/>
                  </a:rPr>
                  <a:t>If </a:t>
                </a:r>
                <a14:m>
                  <m:oMath xmlns:m="http://schemas.openxmlformats.org/officeDocument/2006/math">
                    <m:r>
                      <a:rPr lang="en-US" sz="2000" b="1" i="1" dirty="0">
                        <a:solidFill>
                          <a:srgbClr val="0070C0"/>
                        </a:solidFill>
                        <a:latin typeface="Cambria Math"/>
                      </a:rPr>
                      <m:t>𝑮</m:t>
                    </m:r>
                  </m:oMath>
                </a14:m>
                <a:r>
                  <a:rPr lang="en-US" sz="2000" b="1" dirty="0">
                    <a:sym typeface="Wingdings" pitchFamily="2" charset="2"/>
                  </a:rPr>
                  <a:t> </a:t>
                </a:r>
                <a:r>
                  <a:rPr lang="en-US" sz="2000" dirty="0">
                    <a:sym typeface="Wingdings" pitchFamily="2" charset="2"/>
                  </a:rPr>
                  <a:t>has a vertex cover of size </a:t>
                </a:r>
                <a14:m>
                  <m:oMath xmlns:m="http://schemas.openxmlformats.org/officeDocument/2006/math">
                    <m:r>
                      <a:rPr lang="en-US" sz="2000" b="0" i="1" dirty="0" smtClean="0">
                        <a:solidFill>
                          <a:srgbClr val="0070C0"/>
                        </a:solidFill>
                        <a:latin typeface="Cambria Math"/>
                      </a:rPr>
                      <m:t>≤</m:t>
                    </m:r>
                    <m:r>
                      <a:rPr lang="en-US" sz="2000" b="1" i="1" dirty="0">
                        <a:solidFill>
                          <a:srgbClr val="0070C0"/>
                        </a:solidFill>
                        <a:latin typeface="Cambria Math"/>
                      </a:rPr>
                      <m:t>𝒌</m:t>
                    </m:r>
                    <m:r>
                      <a:rPr lang="en-US" sz="2000" b="1" i="1" dirty="0">
                        <a:solidFill>
                          <a:srgbClr val="0070C0"/>
                        </a:solidFill>
                        <a:latin typeface="Cambria Math"/>
                      </a:rPr>
                      <m:t> </m:t>
                    </m:r>
                  </m:oMath>
                </a14:m>
                <a:endParaRPr lang="en-US" sz="2000" b="1" dirty="0">
                  <a:sym typeface="Wingdings" pitchFamily="2" charset="2"/>
                </a:endParaRPr>
              </a:p>
              <a:p>
                <a:pPr marL="0" indent="0">
                  <a:buNone/>
                </a:pPr>
                <a:r>
                  <a:rPr lang="en-US" sz="2000" b="1" dirty="0">
                    <a:sym typeface="Wingdings" pitchFamily="2" charset="2"/>
                  </a:rPr>
                  <a:t>then </a:t>
                </a:r>
                <a14:m>
                  <m:oMath xmlns:m="http://schemas.openxmlformats.org/officeDocument/2006/math">
                    <m:r>
                      <a:rPr lang="en-US" sz="2000" b="1" i="1" dirty="0">
                        <a:solidFill>
                          <a:srgbClr val="0070C0"/>
                        </a:solidFill>
                        <a:latin typeface="Cambria Math"/>
                      </a:rPr>
                      <m:t>𝑮</m:t>
                    </m:r>
                    <m:r>
                      <a:rPr lang="en-US" sz="2000" b="1" i="1" dirty="0">
                        <a:solidFill>
                          <a:srgbClr val="0070C0"/>
                        </a:solidFill>
                        <a:latin typeface="Cambria Math"/>
                      </a:rPr>
                      <m:t>′</m:t>
                    </m:r>
                  </m:oMath>
                </a14:m>
                <a:r>
                  <a:rPr lang="en-US" sz="2000" b="1" dirty="0">
                    <a:sym typeface="Wingdings" pitchFamily="2" charset="2"/>
                  </a:rPr>
                  <a:t> </a:t>
                </a:r>
                <a:r>
                  <a:rPr lang="en-US" sz="2000" dirty="0">
                    <a:sym typeface="Wingdings" pitchFamily="2" charset="2"/>
                  </a:rPr>
                  <a:t>has a dominating set of size </a:t>
                </a:r>
                <a14:m>
                  <m:oMath xmlns:m="http://schemas.openxmlformats.org/officeDocument/2006/math">
                    <m:r>
                      <a:rPr lang="en-US" sz="2000" b="0" i="1" dirty="0" smtClean="0">
                        <a:solidFill>
                          <a:srgbClr val="0070C0"/>
                        </a:solidFill>
                        <a:latin typeface="Cambria Math"/>
                      </a:rPr>
                      <m:t>≤</m:t>
                    </m:r>
                    <m:r>
                      <a:rPr lang="en-US" sz="2000" b="1" i="1" dirty="0">
                        <a:solidFill>
                          <a:srgbClr val="0070C0"/>
                        </a:solidFill>
                        <a:latin typeface="Cambria Math"/>
                      </a:rPr>
                      <m:t>𝒌</m:t>
                    </m:r>
                  </m:oMath>
                </a14:m>
                <a:r>
                  <a:rPr lang="en-US" sz="2000" dirty="0">
                    <a:sym typeface="Wingdings" pitchFamily="2" charset="2"/>
                  </a:rPr>
                  <a:t>.</a:t>
                </a:r>
              </a:p>
              <a:p>
                <a:pPr marL="0" indent="0">
                  <a:buNone/>
                </a:pPr>
                <a:r>
                  <a:rPr lang="en-US" sz="2000" b="1" dirty="0"/>
                  <a:t>Proof</a:t>
                </a:r>
                <a:r>
                  <a:rPr lang="en-US" sz="2000" dirty="0"/>
                  <a:t>:</a:t>
                </a:r>
              </a:p>
              <a:p>
                <a:pPr marL="0" indent="0">
                  <a:buNone/>
                </a:pPr>
                <a:r>
                  <a:rPr lang="en-US" sz="2000" dirty="0"/>
                  <a:t>Let </a:t>
                </a:r>
                <a14:m>
                  <m:oMath xmlns:m="http://schemas.openxmlformats.org/officeDocument/2006/math">
                    <m:r>
                      <a:rPr lang="en-US" sz="2000" b="1" i="1" dirty="0">
                        <a:solidFill>
                          <a:srgbClr val="0070C0"/>
                        </a:solidFill>
                        <a:latin typeface="Cambria Math"/>
                      </a:rPr>
                      <m:t>𝑿</m:t>
                    </m:r>
                  </m:oMath>
                </a14:m>
                <a:r>
                  <a:rPr lang="en-US" sz="2000" dirty="0"/>
                  <a:t> be a vertex cover of </a:t>
                </a:r>
                <a14:m>
                  <m:oMath xmlns:m="http://schemas.openxmlformats.org/officeDocument/2006/math">
                    <m:r>
                      <a:rPr lang="en-US" sz="2000" b="1" i="1" dirty="0">
                        <a:solidFill>
                          <a:srgbClr val="0070C0"/>
                        </a:solidFill>
                        <a:latin typeface="Cambria Math"/>
                      </a:rPr>
                      <m:t>𝑮</m:t>
                    </m:r>
                    <m:r>
                      <a:rPr lang="en-US" sz="2000" b="1" i="1" dirty="0">
                        <a:solidFill>
                          <a:srgbClr val="0070C0"/>
                        </a:solidFill>
                        <a:latin typeface="Cambria Math"/>
                      </a:rPr>
                      <m:t> </m:t>
                    </m:r>
                  </m:oMath>
                </a14:m>
                <a:r>
                  <a:rPr lang="en-US" sz="2000" dirty="0"/>
                  <a:t> of size </a:t>
                </a:r>
                <a14:m>
                  <m:oMath xmlns:m="http://schemas.openxmlformats.org/officeDocument/2006/math">
                    <m:r>
                      <a:rPr lang="en-US" sz="2000" b="0" i="1" dirty="0" smtClean="0">
                        <a:solidFill>
                          <a:srgbClr val="0070C0"/>
                        </a:solidFill>
                        <a:latin typeface="Cambria Math"/>
                      </a:rPr>
                      <m:t>≤</m:t>
                    </m:r>
                    <m:r>
                      <a:rPr lang="en-US" sz="2000" b="1" i="1" dirty="0">
                        <a:solidFill>
                          <a:srgbClr val="0070C0"/>
                        </a:solidFill>
                        <a:latin typeface="Cambria Math"/>
                      </a:rPr>
                      <m:t>𝒌</m:t>
                    </m:r>
                  </m:oMath>
                </a14:m>
                <a:r>
                  <a:rPr lang="en-US" sz="2000" dirty="0"/>
                  <a:t>.</a:t>
                </a:r>
              </a:p>
              <a:p>
                <a:pPr marL="0" indent="0">
                  <a:buNone/>
                </a:pPr>
                <a:r>
                  <a:rPr lang="en-US" sz="2000" dirty="0"/>
                  <a:t>Consider any vertex </a:t>
                </a:r>
                <a14:m>
                  <m:oMath xmlns:m="http://schemas.openxmlformats.org/officeDocument/2006/math">
                    <m:r>
                      <a:rPr lang="en-US" sz="2000" b="1" i="1" dirty="0">
                        <a:solidFill>
                          <a:srgbClr val="0070C0"/>
                        </a:solidFill>
                        <a:latin typeface="Cambria Math"/>
                      </a:rPr>
                      <m:t>𝒗</m:t>
                    </m:r>
                    <m:r>
                      <a:rPr lang="en-US" sz="2000" b="1" i="1" dirty="0">
                        <a:solidFill>
                          <a:srgbClr val="0070C0"/>
                        </a:solidFill>
                        <a:latin typeface="Cambria Math"/>
                      </a:rPr>
                      <m:t>∈</m:t>
                    </m:r>
                    <m:r>
                      <a:rPr lang="en-US" sz="2000" b="1" i="1" dirty="0" smtClean="0">
                        <a:solidFill>
                          <a:srgbClr val="0070C0"/>
                        </a:solidFill>
                        <a:latin typeface="Cambria Math"/>
                      </a:rPr>
                      <m:t>𝑽</m:t>
                    </m:r>
                    <m:r>
                      <a:rPr lang="en-US" sz="2000" b="1" i="1" dirty="0" smtClean="0">
                        <a:solidFill>
                          <a:srgbClr val="0070C0"/>
                        </a:solidFill>
                        <a:latin typeface="Cambria Math"/>
                      </a:rPr>
                      <m:t>′</m:t>
                    </m:r>
                  </m:oMath>
                </a14:m>
                <a:r>
                  <a:rPr lang="en-US" sz="2000" dirty="0"/>
                  <a:t>.</a:t>
                </a:r>
              </a:p>
              <a:p>
                <a:pPr marL="0" indent="0">
                  <a:buNone/>
                </a:pPr>
                <a:r>
                  <a:rPr lang="en-US" sz="2000" b="1" dirty="0"/>
                  <a:t>Case 1</a:t>
                </a:r>
                <a:r>
                  <a:rPr lang="en-US" sz="2000" dirty="0"/>
                  <a:t>:  </a:t>
                </a:r>
                <a14:m>
                  <m:oMath xmlns:m="http://schemas.openxmlformats.org/officeDocument/2006/math">
                    <m:r>
                      <a:rPr lang="en-US" sz="2000" b="1" i="1" dirty="0">
                        <a:solidFill>
                          <a:srgbClr val="0070C0"/>
                        </a:solidFill>
                        <a:latin typeface="Cambria Math"/>
                      </a:rPr>
                      <m:t>𝒗</m:t>
                    </m:r>
                    <m:r>
                      <a:rPr lang="en-US" sz="2000" b="1" i="1" dirty="0" smtClean="0">
                        <a:solidFill>
                          <a:srgbClr val="0070C0"/>
                        </a:solidFill>
                        <a:latin typeface="Cambria Math"/>
                      </a:rPr>
                      <m:t>∈</m:t>
                    </m:r>
                    <m:r>
                      <a:rPr lang="en-US" sz="2000" b="1" i="1" dirty="0" smtClean="0">
                        <a:solidFill>
                          <a:srgbClr val="0070C0"/>
                        </a:solidFill>
                        <a:latin typeface="Cambria Math"/>
                      </a:rPr>
                      <m:t>𝑽</m:t>
                    </m:r>
                  </m:oMath>
                </a14:m>
                <a:endParaRPr lang="en-US" sz="2000" dirty="0"/>
              </a:p>
              <a:p>
                <a:pPr marL="0" indent="0">
                  <a:buNone/>
                </a:pPr>
                <a:r>
                  <a:rPr lang="en-US" sz="2000" dirty="0"/>
                  <a:t>    </a:t>
                </a:r>
                <a:r>
                  <a:rPr lang="en-US" sz="2000" dirty="0">
                    <a:sym typeface="Wingdings" panose="05000000000000000000" pitchFamily="2" charset="2"/>
                  </a:rPr>
                  <a:t> </a:t>
                </a:r>
                <a14:m>
                  <m:oMath xmlns:m="http://schemas.openxmlformats.org/officeDocument/2006/math">
                    <m:r>
                      <a:rPr lang="en-US" sz="2000" b="1" i="1" dirty="0">
                        <a:solidFill>
                          <a:srgbClr val="0070C0"/>
                        </a:solidFill>
                        <a:latin typeface="Cambria Math"/>
                      </a:rPr>
                      <m:t>𝒗</m:t>
                    </m:r>
                    <m:r>
                      <a:rPr lang="en-US" sz="2000" b="1" i="1" dirty="0">
                        <a:solidFill>
                          <a:srgbClr val="0070C0"/>
                        </a:solidFill>
                        <a:latin typeface="Cambria Math"/>
                      </a:rPr>
                      <m:t> </m:t>
                    </m:r>
                  </m:oMath>
                </a14:m>
                <a:r>
                  <a:rPr lang="en-US" sz="2000" dirty="0"/>
                  <a:t>is dominated (use </a:t>
                </a:r>
                <a:r>
                  <a:rPr lang="en-US" sz="2000" b="1" dirty="0">
                    <a:solidFill>
                      <a:srgbClr val="7030A0"/>
                    </a:solidFill>
                  </a:rPr>
                  <a:t>Observation</a:t>
                </a:r>
                <a:r>
                  <a:rPr lang="en-US" sz="2000" dirty="0"/>
                  <a:t> </a:t>
                </a:r>
                <a:r>
                  <a:rPr lang="en-US" sz="2000" b="1" dirty="0">
                    <a:solidFill>
                      <a:srgbClr val="0070C0"/>
                    </a:solidFill>
                  </a:rPr>
                  <a:t>1</a:t>
                </a:r>
                <a:r>
                  <a:rPr lang="en-US" sz="2000" dirty="0"/>
                  <a:t>)</a:t>
                </a:r>
              </a:p>
              <a:p>
                <a:pPr marL="0" indent="0">
                  <a:buNone/>
                </a:pPr>
                <a:r>
                  <a:rPr lang="en-US" sz="2000" b="1" dirty="0"/>
                  <a:t>Case 2</a:t>
                </a:r>
                <a:r>
                  <a:rPr lang="en-US" sz="2000" dirty="0"/>
                  <a:t>: </a:t>
                </a:r>
                <a14:m>
                  <m:oMath xmlns:m="http://schemas.openxmlformats.org/officeDocument/2006/math">
                    <m:r>
                      <a:rPr lang="en-US" sz="2000" b="1" i="1" dirty="0">
                        <a:solidFill>
                          <a:srgbClr val="0070C0"/>
                        </a:solidFill>
                        <a:latin typeface="Cambria Math"/>
                      </a:rPr>
                      <m:t>𝒗</m:t>
                    </m:r>
                    <m:r>
                      <a:rPr lang="en-US" sz="2000" b="1" i="1" dirty="0">
                        <a:solidFill>
                          <a:srgbClr val="0070C0"/>
                        </a:solidFill>
                        <a:latin typeface="Cambria Math"/>
                      </a:rPr>
                      <m:t>∈</m:t>
                    </m:r>
                    <m:r>
                      <a:rPr lang="en-US" sz="2000" b="1" i="1" dirty="0">
                        <a:solidFill>
                          <a:srgbClr val="0070C0"/>
                        </a:solidFill>
                        <a:latin typeface="Cambria Math"/>
                      </a:rPr>
                      <m:t>𝑽</m:t>
                    </m:r>
                    <m:r>
                      <a:rPr lang="en-US" sz="2000" b="1" i="1" dirty="0" smtClean="0">
                        <a:solidFill>
                          <a:srgbClr val="0070C0"/>
                        </a:solidFill>
                        <a:latin typeface="Cambria Math"/>
                      </a:rPr>
                      <m:t>′\</m:t>
                    </m:r>
                    <m:r>
                      <a:rPr lang="en-US" sz="2000" b="1" i="1" dirty="0" smtClean="0">
                        <a:solidFill>
                          <a:srgbClr val="0070C0"/>
                        </a:solidFill>
                        <a:latin typeface="Cambria Math"/>
                      </a:rPr>
                      <m:t>𝑽</m:t>
                    </m:r>
                  </m:oMath>
                </a14:m>
                <a:endParaRPr lang="en-US" sz="2000" b="1" i="1" dirty="0"/>
              </a:p>
              <a:p>
                <a:pPr marL="0" indent="0">
                  <a:buNone/>
                </a:pPr>
                <a:r>
                  <a:rPr lang="en-US" sz="2000" dirty="0"/>
                  <a:t>(</a:t>
                </a:r>
                <a14:m>
                  <m:oMath xmlns:m="http://schemas.openxmlformats.org/officeDocument/2006/math">
                    <m:r>
                      <a:rPr lang="en-US" sz="2000" b="1" i="1" dirty="0" smtClean="0">
                        <a:solidFill>
                          <a:srgbClr val="0070C0"/>
                        </a:solidFill>
                        <a:latin typeface="Cambria Math"/>
                      </a:rPr>
                      <m:t>𝒘</m:t>
                    </m:r>
                  </m:oMath>
                </a14:m>
                <a:r>
                  <a:rPr lang="en-US" sz="2000" dirty="0"/>
                  <a:t>,</a:t>
                </a:r>
                <a14:m>
                  <m:oMath xmlns:m="http://schemas.openxmlformats.org/officeDocument/2006/math">
                    <m:r>
                      <a:rPr lang="en-US" sz="2000" b="1" i="1" dirty="0" smtClean="0">
                        <a:solidFill>
                          <a:srgbClr val="0070C0"/>
                        </a:solidFill>
                        <a:latin typeface="Cambria Math"/>
                      </a:rPr>
                      <m:t>𝒚</m:t>
                    </m:r>
                  </m:oMath>
                </a14:m>
                <a:r>
                  <a:rPr lang="en-US" sz="2000" dirty="0"/>
                  <a:t>)</a:t>
                </a:r>
                <a:r>
                  <a:rPr lang="en-US" sz="2000" b="1" dirty="0">
                    <a:solidFill>
                      <a:srgbClr val="0070C0"/>
                    </a:solidFill>
                  </a:rPr>
                  <a:t> </a:t>
                </a:r>
                <a14:m>
                  <m:oMath xmlns:m="http://schemas.openxmlformats.org/officeDocument/2006/math">
                    <m:r>
                      <a:rPr lang="en-US" sz="2000" b="1" i="1" dirty="0" smtClean="0">
                        <a:solidFill>
                          <a:srgbClr val="0070C0"/>
                        </a:solidFill>
                        <a:latin typeface="Cambria Math"/>
                      </a:rPr>
                      <m:t>∈</m:t>
                    </m:r>
                    <m:r>
                      <a:rPr lang="en-US" sz="2000" b="1" i="1" dirty="0" smtClean="0">
                        <a:solidFill>
                          <a:srgbClr val="0070C0"/>
                        </a:solidFill>
                        <a:latin typeface="Cambria Math"/>
                      </a:rPr>
                      <m:t>𝑬</m:t>
                    </m:r>
                  </m:oMath>
                </a14:m>
                <a:r>
                  <a:rPr lang="en-US" sz="2000" b="1" i="1" dirty="0"/>
                  <a:t> </a:t>
                </a:r>
                <a:r>
                  <a:rPr lang="en-US" sz="2000" dirty="0"/>
                  <a:t>and the edge is covered by </a:t>
                </a:r>
                <a14:m>
                  <m:oMath xmlns:m="http://schemas.openxmlformats.org/officeDocument/2006/math">
                    <m:r>
                      <a:rPr lang="en-US" sz="2000" b="1" i="1" dirty="0">
                        <a:solidFill>
                          <a:srgbClr val="0070C0"/>
                        </a:solidFill>
                        <a:latin typeface="Cambria Math"/>
                      </a:rPr>
                      <m:t>𝑿</m:t>
                    </m:r>
                  </m:oMath>
                </a14:m>
                <a:r>
                  <a:rPr lang="en-US" sz="2000" dirty="0"/>
                  <a:t>,</a:t>
                </a:r>
                <a:endParaRPr lang="en-US" sz="2000" b="1" i="1" dirty="0"/>
              </a:p>
              <a:p>
                <a:pPr marL="0" indent="0">
                  <a:buNone/>
                </a:pPr>
                <a:r>
                  <a:rPr lang="en-US" sz="2000" dirty="0"/>
                  <a:t>so either </a:t>
                </a:r>
                <a14:m>
                  <m:oMath xmlns:m="http://schemas.openxmlformats.org/officeDocument/2006/math">
                    <m:r>
                      <a:rPr lang="en-US" sz="2000" b="1" i="1" dirty="0" smtClean="0">
                        <a:solidFill>
                          <a:srgbClr val="0070C0"/>
                        </a:solidFill>
                        <a:latin typeface="Cambria Math"/>
                      </a:rPr>
                      <m:t>𝒘</m:t>
                    </m:r>
                    <m:r>
                      <a:rPr lang="en-US" sz="2000" b="1" i="1" dirty="0" smtClean="0">
                        <a:solidFill>
                          <a:srgbClr val="0070C0"/>
                        </a:solidFill>
                        <a:latin typeface="Cambria Math"/>
                      </a:rPr>
                      <m:t>∈</m:t>
                    </m:r>
                    <m:r>
                      <a:rPr lang="en-US" sz="2000" b="1" i="1" dirty="0" smtClean="0">
                        <a:solidFill>
                          <a:srgbClr val="0070C0"/>
                        </a:solidFill>
                        <a:latin typeface="Cambria Math"/>
                      </a:rPr>
                      <m:t>𝑿</m:t>
                    </m:r>
                  </m:oMath>
                </a14:m>
                <a:r>
                  <a:rPr lang="en-US" sz="2000" dirty="0"/>
                  <a:t> or </a:t>
                </a:r>
                <a14:m>
                  <m:oMath xmlns:m="http://schemas.openxmlformats.org/officeDocument/2006/math">
                    <m:r>
                      <a:rPr lang="en-US" sz="2000" b="1" i="1" dirty="0" smtClean="0">
                        <a:solidFill>
                          <a:srgbClr val="0070C0"/>
                        </a:solidFill>
                        <a:latin typeface="Cambria Math"/>
                      </a:rPr>
                      <m:t>𝒚</m:t>
                    </m:r>
                    <m:r>
                      <a:rPr lang="en-US" sz="2000" b="1" i="1" dirty="0" smtClean="0">
                        <a:solidFill>
                          <a:srgbClr val="0070C0"/>
                        </a:solidFill>
                        <a:latin typeface="Cambria Math"/>
                      </a:rPr>
                      <m:t>∈</m:t>
                    </m:r>
                    <m:r>
                      <a:rPr lang="en-US" sz="2000" b="1" i="1" dirty="0" smtClean="0">
                        <a:solidFill>
                          <a:srgbClr val="0070C0"/>
                        </a:solidFill>
                        <a:latin typeface="Cambria Math"/>
                      </a:rPr>
                      <m:t>𝑿</m:t>
                    </m:r>
                  </m:oMath>
                </a14:m>
                <a:r>
                  <a:rPr lang="en-US" sz="2000" dirty="0"/>
                  <a:t>. </a:t>
                </a:r>
              </a:p>
              <a:p>
                <a:pPr marL="0" indent="0">
                  <a:buNone/>
                </a:pPr>
                <a:r>
                  <a:rPr lang="en-US" sz="2000" dirty="0"/>
                  <a:t>   </a:t>
                </a:r>
                <a:r>
                  <a:rPr lang="en-US" sz="2000" dirty="0">
                    <a:sym typeface="Wingdings" panose="05000000000000000000" pitchFamily="2" charset="2"/>
                  </a:rPr>
                  <a:t> </a:t>
                </a:r>
                <a14:m>
                  <m:oMath xmlns:m="http://schemas.openxmlformats.org/officeDocument/2006/math">
                    <m:r>
                      <a:rPr lang="en-US" sz="2000" b="1" i="1" dirty="0">
                        <a:solidFill>
                          <a:srgbClr val="0070C0"/>
                        </a:solidFill>
                        <a:latin typeface="Cambria Math"/>
                      </a:rPr>
                      <m:t>𝒗</m:t>
                    </m:r>
                    <m:r>
                      <a:rPr lang="en-US" sz="2000" b="1" i="1" dirty="0">
                        <a:solidFill>
                          <a:srgbClr val="0070C0"/>
                        </a:solidFill>
                        <a:latin typeface="Cambria Math"/>
                      </a:rPr>
                      <m:t> </m:t>
                    </m:r>
                  </m:oMath>
                </a14:m>
                <a:r>
                  <a:rPr lang="en-US" sz="2000" dirty="0"/>
                  <a:t>is dominated in this case as well </a:t>
                </a:r>
                <a:r>
                  <a:rPr lang="en-US" sz="2000" dirty="0">
                    <a:sym typeface="Wingdings" panose="05000000000000000000" pitchFamily="2" charset="2"/>
                  </a:rPr>
                  <a:t></a:t>
                </a:r>
                <a:endParaRPr lang="en-US" sz="2000" dirty="0"/>
              </a:p>
              <a:p>
                <a:pPr marL="0" indent="0">
                  <a:buNone/>
                </a:pPr>
                <a:endParaRPr lang="en-US" sz="2000" dirty="0"/>
              </a:p>
            </p:txBody>
          </p:sp>
        </mc:Choice>
        <mc:Fallback xmlns="">
          <p:sp>
            <p:nvSpPr>
              <p:cNvPr id="5" name="Content Placeholder 4"/>
              <p:cNvSpPr>
                <a:spLocks noGrp="1" noRot="1" noChangeAspect="1" noMove="1" noResize="1" noEditPoints="1" noAdjustHandles="1" noChangeArrowheads="1" noChangeShapeType="1" noTextEdit="1"/>
              </p:cNvSpPr>
              <p:nvPr>
                <p:ph sz="half" idx="2"/>
              </p:nvPr>
            </p:nvSpPr>
            <p:spPr>
              <a:xfrm>
                <a:off x="4267200" y="1600200"/>
                <a:ext cx="4724400" cy="4525963"/>
              </a:xfrm>
              <a:blipFill rotWithShape="1">
                <a:blip r:embed="rId3"/>
                <a:stretch>
                  <a:fillRect l="-1290" t="-809" b="-808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33</a:t>
            </a:fld>
            <a:endParaRPr lang="en-US"/>
          </a:p>
        </p:txBody>
      </p:sp>
      <p:grpSp>
        <p:nvGrpSpPr>
          <p:cNvPr id="15" name="Group 14"/>
          <p:cNvGrpSpPr/>
          <p:nvPr/>
        </p:nvGrpSpPr>
        <p:grpSpPr>
          <a:xfrm rot="1999401">
            <a:off x="2014418" y="2599790"/>
            <a:ext cx="1240508" cy="1066227"/>
            <a:chOff x="1883692" y="2972373"/>
            <a:chExt cx="1240508" cy="1066227"/>
          </a:xfrm>
        </p:grpSpPr>
        <p:cxnSp>
          <p:nvCxnSpPr>
            <p:cNvPr id="6" name="Straight Connector 5"/>
            <p:cNvCxnSpPr/>
            <p:nvPr/>
          </p:nvCxnSpPr>
          <p:spPr>
            <a:xfrm flipH="1">
              <a:off x="2050867" y="3308164"/>
              <a:ext cx="997133" cy="6542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1883692" y="2972373"/>
              <a:ext cx="1067100" cy="884055"/>
              <a:chOff x="3330723" y="3104196"/>
              <a:chExt cx="1067100" cy="884055"/>
            </a:xfrm>
          </p:grpSpPr>
          <p:cxnSp>
            <p:nvCxnSpPr>
              <p:cNvPr id="8" name="Straight Connector 7"/>
              <p:cNvCxnSpPr>
                <a:stCxn id="14" idx="5"/>
              </p:cNvCxnSpPr>
              <p:nvPr/>
            </p:nvCxnSpPr>
            <p:spPr>
              <a:xfrm rot="19600599" flipH="1">
                <a:off x="3330723" y="3516377"/>
                <a:ext cx="527025" cy="471874"/>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endCxn id="14" idx="0"/>
              </p:cNvCxnSpPr>
              <p:nvPr/>
            </p:nvCxnSpPr>
            <p:spPr>
              <a:xfrm rot="19600599" flipH="1" flipV="1">
                <a:off x="3861110" y="3104196"/>
                <a:ext cx="536713" cy="514527"/>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12" name="Oval 11"/>
            <p:cNvSpPr/>
            <p:nvPr/>
          </p:nvSpPr>
          <p:spPr>
            <a:xfrm rot="5400000">
              <a:off x="2971800" y="32004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rot="5400000">
              <a:off x="1981200" y="38862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p:cNvGrpSpPr/>
          <p:nvPr/>
        </p:nvGrpSpPr>
        <p:grpSpPr>
          <a:xfrm>
            <a:off x="2362200" y="2667000"/>
            <a:ext cx="375424" cy="457200"/>
            <a:chOff x="2362200" y="2667000"/>
            <a:chExt cx="375424" cy="457200"/>
          </a:xfrm>
        </p:grpSpPr>
        <p:sp>
          <p:nvSpPr>
            <p:cNvPr id="14" name="Oval 13"/>
            <p:cNvSpPr/>
            <p:nvPr/>
          </p:nvSpPr>
          <p:spPr>
            <a:xfrm rot="5400000">
              <a:off x="2514600" y="2667000"/>
              <a:ext cx="152400" cy="152400"/>
            </a:xfrm>
            <a:prstGeom prst="ellipse">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extBox 17"/>
                <p:cNvSpPr txBox="1"/>
                <p:nvPr/>
              </p:nvSpPr>
              <p:spPr>
                <a:xfrm>
                  <a:off x="2362200" y="2754868"/>
                  <a:ext cx="3754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a:solidFill>
                              <a:srgbClr val="0070C0"/>
                            </a:solidFill>
                            <a:latin typeface="Cambria Math"/>
                          </a:rPr>
                          <m:t>𝒗</m:t>
                        </m:r>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2362200" y="2754868"/>
                  <a:ext cx="375424" cy="369332"/>
                </a:xfrm>
                <a:prstGeom prst="rect">
                  <a:avLst/>
                </a:prstGeom>
                <a:blipFill rotWithShape="1">
                  <a:blip r:embed="rId4"/>
                  <a:stretch>
                    <a:fillRect/>
                  </a:stretch>
                </a:blipFill>
              </p:spPr>
              <p:txBody>
                <a:bodyPr/>
                <a:lstStyle/>
                <a:p>
                  <a:r>
                    <a:rPr lang="en-US">
                      <a:noFill/>
                    </a:rPr>
                    <a:t> </a:t>
                  </a:r>
                </a:p>
              </p:txBody>
            </p:sp>
          </mc:Fallback>
        </mc:AlternateContent>
      </p:grpSp>
      <p:grpSp>
        <p:nvGrpSpPr>
          <p:cNvPr id="22" name="Group 21"/>
          <p:cNvGrpSpPr/>
          <p:nvPr/>
        </p:nvGrpSpPr>
        <p:grpSpPr>
          <a:xfrm>
            <a:off x="1752600" y="3212068"/>
            <a:ext cx="1670823" cy="445532"/>
            <a:chOff x="1752600" y="3212068"/>
            <a:chExt cx="1670823" cy="445532"/>
          </a:xfrm>
        </p:grpSpPr>
        <mc:AlternateContent xmlns:mc="http://schemas.openxmlformats.org/markup-compatibility/2006" xmlns:a14="http://schemas.microsoft.com/office/drawing/2010/main">
          <mc:Choice Requires="a14">
            <p:sp>
              <p:nvSpPr>
                <p:cNvPr id="20" name="TextBox 19"/>
                <p:cNvSpPr txBox="1"/>
                <p:nvPr/>
              </p:nvSpPr>
              <p:spPr>
                <a:xfrm>
                  <a:off x="1752600" y="3288268"/>
                  <a:ext cx="41870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𝒘</m:t>
                        </m:r>
                      </m:oMath>
                    </m:oMathPara>
                  </a14:m>
                  <a:endParaRPr 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1752600" y="3288268"/>
                  <a:ext cx="418704" cy="369332"/>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3048000" y="3212068"/>
                  <a:ext cx="37542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𝒚</m:t>
                        </m:r>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3048000" y="3212068"/>
                  <a:ext cx="375423" cy="369332"/>
                </a:xfrm>
                <a:prstGeom prst="rect">
                  <a:avLst/>
                </a:prstGeom>
                <a:blipFill rotWithShape="1">
                  <a:blip r:embed="rId6"/>
                  <a:stretch>
                    <a:fillRect b="-4918"/>
                  </a:stretch>
                </a:blipFill>
              </p:spPr>
              <p:txBody>
                <a:bodyPr/>
                <a:lstStyle/>
                <a:p>
                  <a:r>
                    <a:rPr lang="en-US">
                      <a:noFill/>
                    </a:rPr>
                    <a:t> </a:t>
                  </a:r>
                </a:p>
              </p:txBody>
            </p:sp>
          </mc:Fallback>
        </mc:AlternateContent>
      </p:grpSp>
      <p:grpSp>
        <p:nvGrpSpPr>
          <p:cNvPr id="23" name="Group 22"/>
          <p:cNvGrpSpPr/>
          <p:nvPr/>
        </p:nvGrpSpPr>
        <p:grpSpPr>
          <a:xfrm>
            <a:off x="1545553" y="2166802"/>
            <a:ext cx="375424" cy="457200"/>
            <a:chOff x="2362200" y="2667000"/>
            <a:chExt cx="375424" cy="457200"/>
          </a:xfrm>
        </p:grpSpPr>
        <p:sp>
          <p:nvSpPr>
            <p:cNvPr id="24" name="Oval 23"/>
            <p:cNvSpPr/>
            <p:nvPr/>
          </p:nvSpPr>
          <p:spPr>
            <a:xfrm rot="5400000">
              <a:off x="2514600" y="26670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TextBox 24"/>
                <p:cNvSpPr txBox="1"/>
                <p:nvPr/>
              </p:nvSpPr>
              <p:spPr>
                <a:xfrm>
                  <a:off x="2362200" y="2754868"/>
                  <a:ext cx="3754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a:solidFill>
                              <a:srgbClr val="0070C0"/>
                            </a:solidFill>
                            <a:latin typeface="Cambria Math"/>
                          </a:rPr>
                          <m:t>𝒗</m:t>
                        </m:r>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2362200" y="2754868"/>
                  <a:ext cx="375424" cy="369332"/>
                </a:xfrm>
                <a:prstGeom prst="rect">
                  <a:avLst/>
                </a:prstGeom>
                <a:blipFill rotWithShape="1">
                  <a:blip r:embed="rId4"/>
                  <a:stretch>
                    <a:fillRect/>
                  </a:stretch>
                </a:blipFill>
              </p:spPr>
              <p:txBody>
                <a:bodyPr/>
                <a:lstStyle/>
                <a:p>
                  <a:r>
                    <a:rPr lang="en-US">
                      <a:noFill/>
                    </a:rPr>
                    <a:t> </a:t>
                  </a:r>
                </a:p>
              </p:txBody>
            </p:sp>
          </mc:Fallback>
        </mc:AlternateContent>
      </p:grpSp>
      <p:grpSp>
        <p:nvGrpSpPr>
          <p:cNvPr id="9" name="Group 8"/>
          <p:cNvGrpSpPr/>
          <p:nvPr/>
        </p:nvGrpSpPr>
        <p:grpSpPr>
          <a:xfrm>
            <a:off x="1854936" y="2171882"/>
            <a:ext cx="1520084" cy="408186"/>
            <a:chOff x="2649241" y="2335014"/>
            <a:chExt cx="1346483" cy="408186"/>
          </a:xfrm>
        </p:grpSpPr>
        <p:cxnSp>
          <p:nvCxnSpPr>
            <p:cNvPr id="26" name="Straight Connector 25"/>
            <p:cNvCxnSpPr/>
            <p:nvPr/>
          </p:nvCxnSpPr>
          <p:spPr>
            <a:xfrm flipH="1">
              <a:off x="2649241" y="2409742"/>
              <a:ext cx="115155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8" name="Group 27"/>
            <p:cNvGrpSpPr/>
            <p:nvPr/>
          </p:nvGrpSpPr>
          <p:grpSpPr>
            <a:xfrm>
              <a:off x="3663176" y="2335014"/>
              <a:ext cx="332548" cy="408186"/>
              <a:chOff x="2362200" y="2716014"/>
              <a:chExt cx="332548" cy="408186"/>
            </a:xfrm>
          </p:grpSpPr>
          <p:sp>
            <p:nvSpPr>
              <p:cNvPr id="29" name="Oval 28"/>
              <p:cNvSpPr/>
              <p:nvPr/>
            </p:nvSpPr>
            <p:spPr>
              <a:xfrm rot="5400000">
                <a:off x="2514600" y="2716014"/>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0" name="TextBox 29"/>
                  <p:cNvSpPr txBox="1"/>
                  <p:nvPr/>
                </p:nvSpPr>
                <p:spPr>
                  <a:xfrm>
                    <a:off x="2362200" y="2754868"/>
                    <a:ext cx="3325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𝒚</m:t>
                          </m:r>
                        </m:oMath>
                      </m:oMathPara>
                    </a14:m>
                    <a:endParaRPr lang="en-US" dirty="0"/>
                  </a:p>
                </p:txBody>
              </p:sp>
            </mc:Choice>
            <mc:Fallback xmlns="">
              <p:sp>
                <p:nvSpPr>
                  <p:cNvPr id="30" name="TextBox 29"/>
                  <p:cNvSpPr txBox="1">
                    <a:spLocks noRot="1" noChangeAspect="1" noMove="1" noResize="1" noEditPoints="1" noAdjustHandles="1" noChangeArrowheads="1" noChangeShapeType="1" noTextEdit="1"/>
                  </p:cNvSpPr>
                  <p:nvPr/>
                </p:nvSpPr>
                <p:spPr>
                  <a:xfrm>
                    <a:off x="2362200" y="2754868"/>
                    <a:ext cx="332548" cy="369332"/>
                  </a:xfrm>
                  <a:prstGeom prst="rect">
                    <a:avLst/>
                  </a:prstGeom>
                  <a:blipFill rotWithShape="1">
                    <a:blip r:embed="rId7"/>
                    <a:stretch>
                      <a:fillRect b="-6667"/>
                    </a:stretch>
                  </a:blipFill>
                </p:spPr>
                <p:txBody>
                  <a:bodyPr/>
                  <a:lstStyle/>
                  <a:p>
                    <a:r>
                      <a:rPr lang="en-US">
                        <a:noFill/>
                      </a:rPr>
                      <a:t> </a:t>
                    </a:r>
                  </a:p>
                </p:txBody>
              </p:sp>
            </mc:Fallback>
          </mc:AlternateContent>
        </p:grpSp>
      </p:grpSp>
    </p:spTree>
    <p:extLst>
      <p:ext uri="{BB962C8B-B14F-4D97-AF65-F5344CB8AC3E}">
        <p14:creationId xmlns:p14="http://schemas.microsoft.com/office/powerpoint/2010/main" val="8633281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23"/>
                                        </p:tgtEl>
                                        <p:attrNameLst>
                                          <p:attrName>style.visibility</p:attrName>
                                        </p:attrNameLst>
                                      </p:cBhvr>
                                      <p:to>
                                        <p:strVal val="visible"/>
                                      </p:to>
                                    </p:set>
                                    <p:anim calcmode="lin" valueType="num">
                                      <p:cBhvr>
                                        <p:cTn id="42" dur="500" fill="hold"/>
                                        <p:tgtEl>
                                          <p:spTgt spid="23"/>
                                        </p:tgtEl>
                                        <p:attrNameLst>
                                          <p:attrName>ppt_w</p:attrName>
                                        </p:attrNameLst>
                                      </p:cBhvr>
                                      <p:tavLst>
                                        <p:tav tm="0">
                                          <p:val>
                                            <p:fltVal val="0"/>
                                          </p:val>
                                        </p:tav>
                                        <p:tav tm="100000">
                                          <p:val>
                                            <p:strVal val="#ppt_w"/>
                                          </p:val>
                                        </p:tav>
                                      </p:tavLst>
                                    </p:anim>
                                    <p:anim calcmode="lin" valueType="num">
                                      <p:cBhvr>
                                        <p:cTn id="43" dur="500" fill="hold"/>
                                        <p:tgtEl>
                                          <p:spTgt spid="23"/>
                                        </p:tgtEl>
                                        <p:attrNameLst>
                                          <p:attrName>ppt_h</p:attrName>
                                        </p:attrNameLst>
                                      </p:cBhvr>
                                      <p:tavLst>
                                        <p:tav tm="0">
                                          <p:val>
                                            <p:fltVal val="0"/>
                                          </p:val>
                                        </p:tav>
                                        <p:tav tm="100000">
                                          <p:val>
                                            <p:strVal val="#ppt_h"/>
                                          </p:val>
                                        </p:tav>
                                      </p:tavLst>
                                    </p:anim>
                                    <p:animEffect transition="in" filter="fade">
                                      <p:cBhvr>
                                        <p:cTn id="44" dur="500"/>
                                        <p:tgtEl>
                                          <p:spTgt spid="2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wipe(left)">
                                      <p:cBhvr>
                                        <p:cTn id="49" dur="500"/>
                                        <p:tgtEl>
                                          <p:spTgt spid="9"/>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5">
                                            <p:txEl>
                                              <p:pRg st="7" end="7"/>
                                            </p:txEl>
                                          </p:spTgt>
                                        </p:tgtEl>
                                        <p:attrNameLst>
                                          <p:attrName>style.visibility</p:attrName>
                                        </p:attrNameLst>
                                      </p:cBhvr>
                                      <p:to>
                                        <p:strVal val="visible"/>
                                      </p:to>
                                    </p:set>
                                    <p:animEffect transition="in" filter="fade">
                                      <p:cBhvr>
                                        <p:cTn id="54" dur="500"/>
                                        <p:tgtEl>
                                          <p:spTgt spid="5">
                                            <p:txEl>
                                              <p:pRg st="7" end="7"/>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4" presetClass="exit" presetSubtype="10" fill="hold" nodeType="clickEffect">
                                  <p:stCondLst>
                                    <p:cond delay="0"/>
                                  </p:stCondLst>
                                  <p:childTnLst>
                                    <p:animEffect transition="out" filter="randombar(horizontal)">
                                      <p:cBhvr>
                                        <p:cTn id="58" dur="500"/>
                                        <p:tgtEl>
                                          <p:spTgt spid="23"/>
                                        </p:tgtEl>
                                      </p:cBhvr>
                                    </p:animEffect>
                                    <p:set>
                                      <p:cBhvr>
                                        <p:cTn id="59" dur="1" fill="hold">
                                          <p:stCondLst>
                                            <p:cond delay="499"/>
                                          </p:stCondLst>
                                        </p:cTn>
                                        <p:tgtEl>
                                          <p:spTgt spid="23"/>
                                        </p:tgtEl>
                                        <p:attrNameLst>
                                          <p:attrName>style.visibility</p:attrName>
                                        </p:attrNameLst>
                                      </p:cBhvr>
                                      <p:to>
                                        <p:strVal val="hidden"/>
                                      </p:to>
                                    </p:set>
                                  </p:childTnLst>
                                </p:cTn>
                              </p:par>
                              <p:par>
                                <p:cTn id="60" presetID="14" presetClass="exit" presetSubtype="10" fill="hold" nodeType="withEffect">
                                  <p:stCondLst>
                                    <p:cond delay="0"/>
                                  </p:stCondLst>
                                  <p:childTnLst>
                                    <p:animEffect transition="out" filter="randombar(horizontal)">
                                      <p:cBhvr>
                                        <p:cTn id="61" dur="500"/>
                                        <p:tgtEl>
                                          <p:spTgt spid="9"/>
                                        </p:tgtEl>
                                      </p:cBhvr>
                                    </p:animEffect>
                                    <p:set>
                                      <p:cBhvr>
                                        <p:cTn id="62" dur="1" fill="hold">
                                          <p:stCondLst>
                                            <p:cond delay="499"/>
                                          </p:stCondLst>
                                        </p:cTn>
                                        <p:tgtEl>
                                          <p:spTgt spid="9"/>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5">
                                            <p:txEl>
                                              <p:pRg st="8" end="8"/>
                                            </p:txEl>
                                          </p:spTgt>
                                        </p:tgtEl>
                                        <p:attrNameLst>
                                          <p:attrName>style.visibility</p:attrName>
                                        </p:attrNameLst>
                                      </p:cBhvr>
                                      <p:to>
                                        <p:strVal val="visible"/>
                                      </p:to>
                                    </p:set>
                                    <p:animEffect transition="in" filter="fade">
                                      <p:cBhvr>
                                        <p:cTn id="67" dur="500"/>
                                        <p:tgtEl>
                                          <p:spTgt spid="5">
                                            <p:txEl>
                                              <p:pRg st="8" end="8"/>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53" presetClass="entr" presetSubtype="16" fill="hold" nodeType="clickEffect">
                                  <p:stCondLst>
                                    <p:cond delay="0"/>
                                  </p:stCondLst>
                                  <p:childTnLst>
                                    <p:set>
                                      <p:cBhvr>
                                        <p:cTn id="71" dur="1" fill="hold">
                                          <p:stCondLst>
                                            <p:cond delay="0"/>
                                          </p:stCondLst>
                                        </p:cTn>
                                        <p:tgtEl>
                                          <p:spTgt spid="19"/>
                                        </p:tgtEl>
                                        <p:attrNameLst>
                                          <p:attrName>style.visibility</p:attrName>
                                        </p:attrNameLst>
                                      </p:cBhvr>
                                      <p:to>
                                        <p:strVal val="visible"/>
                                      </p:to>
                                    </p:set>
                                    <p:anim calcmode="lin" valueType="num">
                                      <p:cBhvr>
                                        <p:cTn id="72" dur="500" fill="hold"/>
                                        <p:tgtEl>
                                          <p:spTgt spid="19"/>
                                        </p:tgtEl>
                                        <p:attrNameLst>
                                          <p:attrName>ppt_w</p:attrName>
                                        </p:attrNameLst>
                                      </p:cBhvr>
                                      <p:tavLst>
                                        <p:tav tm="0">
                                          <p:val>
                                            <p:fltVal val="0"/>
                                          </p:val>
                                        </p:tav>
                                        <p:tav tm="100000">
                                          <p:val>
                                            <p:strVal val="#ppt_w"/>
                                          </p:val>
                                        </p:tav>
                                      </p:tavLst>
                                    </p:anim>
                                    <p:anim calcmode="lin" valueType="num">
                                      <p:cBhvr>
                                        <p:cTn id="73" dur="500" fill="hold"/>
                                        <p:tgtEl>
                                          <p:spTgt spid="19"/>
                                        </p:tgtEl>
                                        <p:attrNameLst>
                                          <p:attrName>ppt_h</p:attrName>
                                        </p:attrNameLst>
                                      </p:cBhvr>
                                      <p:tavLst>
                                        <p:tav tm="0">
                                          <p:val>
                                            <p:fltVal val="0"/>
                                          </p:val>
                                        </p:tav>
                                        <p:tav tm="100000">
                                          <p:val>
                                            <p:strVal val="#ppt_h"/>
                                          </p:val>
                                        </p:tav>
                                      </p:tavLst>
                                    </p:anim>
                                    <p:animEffect transition="in" filter="fade">
                                      <p:cBhvr>
                                        <p:cTn id="74" dur="500"/>
                                        <p:tgtEl>
                                          <p:spTgt spid="19"/>
                                        </p:tgtEl>
                                      </p:cBhvr>
                                    </p:animEffect>
                                  </p:childTnLst>
                                </p:cTn>
                              </p:par>
                            </p:childTnLst>
                          </p:cTn>
                        </p:par>
                      </p:childTnLst>
                    </p:cTn>
                  </p:par>
                  <p:par>
                    <p:cTn id="75" fill="hold">
                      <p:stCondLst>
                        <p:cond delay="indefinite"/>
                      </p:stCondLst>
                      <p:childTnLst>
                        <p:par>
                          <p:cTn id="76" fill="hold">
                            <p:stCondLst>
                              <p:cond delay="0"/>
                            </p:stCondLst>
                            <p:childTnLst>
                              <p:par>
                                <p:cTn id="77" presetID="6" presetClass="entr" presetSubtype="16" fill="hold" nodeType="clickEffect">
                                  <p:stCondLst>
                                    <p:cond delay="0"/>
                                  </p:stCondLst>
                                  <p:childTnLst>
                                    <p:set>
                                      <p:cBhvr>
                                        <p:cTn id="78" dur="1" fill="hold">
                                          <p:stCondLst>
                                            <p:cond delay="0"/>
                                          </p:stCondLst>
                                        </p:cTn>
                                        <p:tgtEl>
                                          <p:spTgt spid="15"/>
                                        </p:tgtEl>
                                        <p:attrNameLst>
                                          <p:attrName>style.visibility</p:attrName>
                                        </p:attrNameLst>
                                      </p:cBhvr>
                                      <p:to>
                                        <p:strVal val="visible"/>
                                      </p:to>
                                    </p:set>
                                    <p:animEffect transition="in" filter="circle(in)">
                                      <p:cBhvr>
                                        <p:cTn id="79" dur="1500"/>
                                        <p:tgtEl>
                                          <p:spTgt spid="15"/>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22"/>
                                        </p:tgtEl>
                                        <p:attrNameLst>
                                          <p:attrName>style.visibility</p:attrName>
                                        </p:attrNameLst>
                                      </p:cBhvr>
                                      <p:to>
                                        <p:strVal val="visible"/>
                                      </p:to>
                                    </p:set>
                                    <p:animEffect transition="in" filter="fade">
                                      <p:cBhvr>
                                        <p:cTn id="84" dur="500"/>
                                        <p:tgtEl>
                                          <p:spTgt spid="22"/>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5">
                                            <p:txEl>
                                              <p:pRg st="9" end="9"/>
                                            </p:txEl>
                                          </p:spTgt>
                                        </p:tgtEl>
                                        <p:attrNameLst>
                                          <p:attrName>style.visibility</p:attrName>
                                        </p:attrNameLst>
                                      </p:cBhvr>
                                      <p:to>
                                        <p:strVal val="visible"/>
                                      </p:to>
                                    </p:set>
                                    <p:animEffect transition="in" filter="fade">
                                      <p:cBhvr>
                                        <p:cTn id="89" dur="500"/>
                                        <p:tgtEl>
                                          <p:spTgt spid="5">
                                            <p:txEl>
                                              <p:pRg st="9" end="9"/>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5">
                                            <p:txEl>
                                              <p:pRg st="10" end="10"/>
                                            </p:txEl>
                                          </p:spTgt>
                                        </p:tgtEl>
                                        <p:attrNameLst>
                                          <p:attrName>style.visibility</p:attrName>
                                        </p:attrNameLst>
                                      </p:cBhvr>
                                      <p:to>
                                        <p:strVal val="visible"/>
                                      </p:to>
                                    </p:set>
                                    <p:animEffect transition="in" filter="fade">
                                      <p:cBhvr>
                                        <p:cTn id="94" dur="500"/>
                                        <p:tgtEl>
                                          <p:spTgt spid="5">
                                            <p:txEl>
                                              <p:pRg st="10" end="10"/>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5">
                                            <p:txEl>
                                              <p:pRg st="11" end="11"/>
                                            </p:txEl>
                                          </p:spTgt>
                                        </p:tgtEl>
                                        <p:attrNameLst>
                                          <p:attrName>style.visibility</p:attrName>
                                        </p:attrNameLst>
                                      </p:cBhvr>
                                      <p:to>
                                        <p:strVal val="visible"/>
                                      </p:to>
                                    </p:set>
                                    <p:animEffect transition="in" filter="fade">
                                      <p:cBhvr>
                                        <p:cTn id="99"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sz="3200" b="1" dirty="0">
                    <a:solidFill>
                      <a:srgbClr val="C00000"/>
                    </a:solidFill>
                  </a:rPr>
                  <a:t>VC</a:t>
                </a:r>
                <a:r>
                  <a:rPr lang="en-US" sz="3200" b="1" dirty="0">
                    <a:solidFill>
                      <a:srgbClr val="7030A0"/>
                    </a:solidFill>
                  </a:rPr>
                  <a:t> </a:t>
                </a:r>
                <a14:m>
                  <m:oMath xmlns:m="http://schemas.openxmlformats.org/officeDocument/2006/math">
                    <m:sSub>
                      <m:sSubPr>
                        <m:ctrlPr>
                          <a:rPr lang="en-US" sz="3200" b="1" i="1" dirty="0">
                            <a:solidFill>
                              <a:srgbClr val="7030A0"/>
                            </a:solidFill>
                            <a:latin typeface="Cambria Math" panose="02040503050406030204" pitchFamily="18" charset="0"/>
                          </a:rPr>
                        </m:ctrlPr>
                      </m:sSubPr>
                      <m:e>
                        <m:r>
                          <a:rPr lang="en-US" sz="3200" b="1" i="1" dirty="0">
                            <a:solidFill>
                              <a:srgbClr val="7030A0"/>
                            </a:solidFill>
                            <a:latin typeface="Cambria Math"/>
                          </a:rPr>
                          <m:t>≤</m:t>
                        </m:r>
                      </m:e>
                      <m:sub>
                        <m:r>
                          <a:rPr lang="en-US" sz="3200" b="1" i="1" dirty="0">
                            <a:solidFill>
                              <a:srgbClr val="7030A0"/>
                            </a:solidFill>
                            <a:latin typeface="Cambria Math"/>
                          </a:rPr>
                          <m:t>𝑷</m:t>
                        </m:r>
                      </m:sub>
                    </m:sSub>
                  </m:oMath>
                </a14:m>
                <a:r>
                  <a:rPr lang="en-US" sz="3200" dirty="0">
                    <a:solidFill>
                      <a:srgbClr val="C00000"/>
                    </a:solidFill>
                  </a:rPr>
                  <a:t> </a:t>
                </a:r>
                <a:r>
                  <a:rPr lang="en-US" sz="3200" b="1" dirty="0">
                    <a:solidFill>
                      <a:srgbClr val="C00000"/>
                    </a:solidFill>
                  </a:rPr>
                  <a:t>DS</a:t>
                </a:r>
                <a:endParaRPr lang="en-US" sz="3200"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0" y="1600200"/>
                <a:ext cx="4495800" cy="4525963"/>
              </a:xfrm>
            </p:spPr>
            <p:txBody>
              <a:bodyPr/>
              <a:lstStyle/>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b="1" dirty="0">
                    <a:solidFill>
                      <a:srgbClr val="C00000"/>
                    </a:solidFill>
                  </a:rPr>
                  <a:t>Lemma</a:t>
                </a:r>
                <a:r>
                  <a:rPr lang="en-US" sz="2000" dirty="0"/>
                  <a:t>: </a:t>
                </a:r>
              </a:p>
              <a:p>
                <a:pPr marL="0" indent="0">
                  <a:buNone/>
                </a:pPr>
                <a:r>
                  <a:rPr lang="en-US" sz="2000" dirty="0"/>
                  <a:t>If </a:t>
                </a:r>
                <a14:m>
                  <m:oMath xmlns:m="http://schemas.openxmlformats.org/officeDocument/2006/math">
                    <m:r>
                      <a:rPr lang="en-US" sz="2000" b="1" i="1" dirty="0">
                        <a:solidFill>
                          <a:srgbClr val="0070C0"/>
                        </a:solidFill>
                        <a:latin typeface="Cambria Math"/>
                      </a:rPr>
                      <m:t>𝑮</m:t>
                    </m:r>
                    <m:r>
                      <a:rPr lang="en-US" sz="2000" b="1" i="1" dirty="0">
                        <a:solidFill>
                          <a:srgbClr val="0070C0"/>
                        </a:solidFill>
                        <a:latin typeface="Cambria Math"/>
                      </a:rPr>
                      <m:t>′</m:t>
                    </m:r>
                  </m:oMath>
                </a14:m>
                <a:r>
                  <a:rPr lang="en-US" sz="2000" b="1" dirty="0">
                    <a:sym typeface="Wingdings" pitchFamily="2" charset="2"/>
                  </a:rPr>
                  <a:t> </a:t>
                </a:r>
                <a:r>
                  <a:rPr lang="en-US" sz="2000" dirty="0">
                    <a:sym typeface="Wingdings" pitchFamily="2" charset="2"/>
                  </a:rPr>
                  <a:t>has a dominating set of size </a:t>
                </a:r>
                <a14:m>
                  <m:oMath xmlns:m="http://schemas.openxmlformats.org/officeDocument/2006/math">
                    <m:r>
                      <a:rPr lang="en-US" sz="2000" b="0" i="1" dirty="0" smtClean="0">
                        <a:solidFill>
                          <a:srgbClr val="0070C0"/>
                        </a:solidFill>
                        <a:latin typeface="Cambria Math"/>
                      </a:rPr>
                      <m:t>≤</m:t>
                    </m:r>
                    <m:r>
                      <a:rPr lang="en-US" sz="2000" b="1" i="1" dirty="0">
                        <a:solidFill>
                          <a:srgbClr val="0070C0"/>
                        </a:solidFill>
                        <a:latin typeface="Cambria Math"/>
                      </a:rPr>
                      <m:t>𝒌</m:t>
                    </m:r>
                  </m:oMath>
                </a14:m>
                <a:r>
                  <a:rPr lang="en-US" sz="2000" dirty="0"/>
                  <a:t>, </a:t>
                </a:r>
              </a:p>
              <a:p>
                <a:pPr marL="0" indent="0">
                  <a:buNone/>
                </a:pPr>
                <a:r>
                  <a:rPr lang="en-US" sz="2000" dirty="0"/>
                  <a:t>then </a:t>
                </a:r>
                <a14:m>
                  <m:oMath xmlns:m="http://schemas.openxmlformats.org/officeDocument/2006/math">
                    <m:r>
                      <a:rPr lang="en-US" sz="2000" b="1" i="1" dirty="0">
                        <a:solidFill>
                          <a:srgbClr val="0070C0"/>
                        </a:solidFill>
                        <a:latin typeface="Cambria Math"/>
                      </a:rPr>
                      <m:t>𝑮</m:t>
                    </m:r>
                    <m:r>
                      <a:rPr lang="en-US" sz="2000" b="1" i="1" dirty="0">
                        <a:solidFill>
                          <a:srgbClr val="0070C0"/>
                        </a:solidFill>
                        <a:latin typeface="Cambria Math"/>
                      </a:rPr>
                      <m:t>′</m:t>
                    </m:r>
                  </m:oMath>
                </a14:m>
                <a:r>
                  <a:rPr lang="en-US" sz="2000" dirty="0"/>
                  <a:t> also has a dominating set  </a:t>
                </a:r>
                <a14:m>
                  <m:oMath xmlns:m="http://schemas.openxmlformats.org/officeDocument/2006/math">
                    <m:r>
                      <a:rPr lang="en-US" sz="2000" b="1" i="1" dirty="0" smtClean="0">
                        <a:solidFill>
                          <a:srgbClr val="0070C0"/>
                        </a:solidFill>
                        <a:latin typeface="Cambria Math"/>
                      </a:rPr>
                      <m:t>𝑿</m:t>
                    </m:r>
                    <m:r>
                      <a:rPr lang="en-US" sz="2000" b="1" i="1" dirty="0" smtClean="0">
                        <a:solidFill>
                          <a:srgbClr val="0070C0"/>
                        </a:solidFill>
                        <a:latin typeface="Cambria Math"/>
                      </a:rPr>
                      <m:t>⊆</m:t>
                    </m:r>
                    <m:r>
                      <a:rPr lang="en-US" sz="2000" b="1" i="1" dirty="0" smtClean="0">
                        <a:solidFill>
                          <a:srgbClr val="0070C0"/>
                        </a:solidFill>
                        <a:latin typeface="Cambria Math"/>
                      </a:rPr>
                      <m:t>𝑽</m:t>
                    </m:r>
                  </m:oMath>
                </a14:m>
                <a:endParaRPr lang="en-US" sz="2000" dirty="0"/>
              </a:p>
              <a:p>
                <a:pPr marL="0" indent="0">
                  <a:buNone/>
                </a:pPr>
                <a:r>
                  <a:rPr lang="en-US" sz="2000" dirty="0"/>
                  <a:t> of size </a:t>
                </a:r>
                <a14:m>
                  <m:oMath xmlns:m="http://schemas.openxmlformats.org/officeDocument/2006/math">
                    <m:r>
                      <a:rPr lang="en-US" sz="2000" b="0" i="1" dirty="0" smtClean="0">
                        <a:solidFill>
                          <a:srgbClr val="0070C0"/>
                        </a:solidFill>
                        <a:latin typeface="Cambria Math"/>
                      </a:rPr>
                      <m:t>≤</m:t>
                    </m:r>
                    <m:r>
                      <a:rPr lang="en-US" sz="2000" b="1" i="1" dirty="0">
                        <a:solidFill>
                          <a:srgbClr val="0070C0"/>
                        </a:solidFill>
                        <a:latin typeface="Cambria Math"/>
                      </a:rPr>
                      <m:t>𝒌</m:t>
                    </m:r>
                  </m:oMath>
                </a14:m>
                <a:r>
                  <a:rPr lang="en-US" sz="2000" dirty="0"/>
                  <a:t>.</a:t>
                </a:r>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0" y="1600200"/>
                <a:ext cx="4495800" cy="4525963"/>
              </a:xfrm>
              <a:blipFill rotWithShape="1">
                <a:blip r:embed="rId3"/>
                <a:stretch>
                  <a:fillRect l="-1355" t="-674" r="-813" b="-161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4"/>
              <p:cNvSpPr>
                <a:spLocks noGrp="1"/>
              </p:cNvSpPr>
              <p:nvPr>
                <p:ph sz="half" idx="2"/>
              </p:nvPr>
            </p:nvSpPr>
            <p:spPr>
              <a:xfrm>
                <a:off x="4648200" y="1600200"/>
                <a:ext cx="4343400" cy="4525963"/>
              </a:xfrm>
            </p:spPr>
            <p:txBody>
              <a:bodyPr/>
              <a:lstStyle/>
              <a:p>
                <a:pPr marL="0" indent="0">
                  <a:buNone/>
                </a:pPr>
                <a:r>
                  <a:rPr lang="en-US" sz="2000" b="1" dirty="0">
                    <a:solidFill>
                      <a:srgbClr val="C00000"/>
                    </a:solidFill>
                    <a:sym typeface="Wingdings" pitchFamily="2" charset="2"/>
                  </a:rPr>
                  <a:t>Theorem</a:t>
                </a:r>
                <a:r>
                  <a:rPr lang="en-US" sz="2000" b="1" dirty="0">
                    <a:sym typeface="Wingdings" pitchFamily="2" charset="2"/>
                  </a:rPr>
                  <a:t> (): </a:t>
                </a:r>
              </a:p>
              <a:p>
                <a:pPr marL="0" indent="0">
                  <a:buNone/>
                </a:pPr>
                <a:r>
                  <a:rPr lang="en-US" sz="2000" dirty="0">
                    <a:sym typeface="Wingdings" pitchFamily="2" charset="2"/>
                  </a:rPr>
                  <a:t>If </a:t>
                </a:r>
                <a14:m>
                  <m:oMath xmlns:m="http://schemas.openxmlformats.org/officeDocument/2006/math">
                    <m:r>
                      <a:rPr lang="en-US" sz="2000" b="1" i="1" dirty="0">
                        <a:solidFill>
                          <a:srgbClr val="0070C0"/>
                        </a:solidFill>
                        <a:latin typeface="Cambria Math"/>
                      </a:rPr>
                      <m:t>𝑮</m:t>
                    </m:r>
                    <m:r>
                      <a:rPr lang="en-US" sz="2000" b="1" i="1" dirty="0">
                        <a:solidFill>
                          <a:srgbClr val="0070C0"/>
                        </a:solidFill>
                        <a:latin typeface="Cambria Math"/>
                      </a:rPr>
                      <m:t>′</m:t>
                    </m:r>
                  </m:oMath>
                </a14:m>
                <a:r>
                  <a:rPr lang="en-US" sz="2000" b="1" dirty="0">
                    <a:sym typeface="Wingdings" pitchFamily="2" charset="2"/>
                  </a:rPr>
                  <a:t> </a:t>
                </a:r>
                <a:r>
                  <a:rPr lang="en-US" sz="2000" dirty="0">
                    <a:sym typeface="Wingdings" pitchFamily="2" charset="2"/>
                  </a:rPr>
                  <a:t>has a dominating set of size </a:t>
                </a:r>
                <a14:m>
                  <m:oMath xmlns:m="http://schemas.openxmlformats.org/officeDocument/2006/math">
                    <m:r>
                      <a:rPr lang="en-US" sz="2000" b="0" i="1" dirty="0" smtClean="0">
                        <a:solidFill>
                          <a:srgbClr val="0070C0"/>
                        </a:solidFill>
                        <a:latin typeface="Cambria Math"/>
                      </a:rPr>
                      <m:t>≤</m:t>
                    </m:r>
                    <m:r>
                      <a:rPr lang="en-US" sz="2000" b="1" i="1" dirty="0">
                        <a:solidFill>
                          <a:srgbClr val="0070C0"/>
                        </a:solidFill>
                        <a:latin typeface="Cambria Math"/>
                      </a:rPr>
                      <m:t>𝒌</m:t>
                    </m:r>
                  </m:oMath>
                </a14:m>
                <a:r>
                  <a:rPr lang="en-US" sz="2000" dirty="0">
                    <a:sym typeface="Wingdings" pitchFamily="2" charset="2"/>
                  </a:rPr>
                  <a:t>, </a:t>
                </a:r>
              </a:p>
              <a:p>
                <a:pPr marL="0" indent="0">
                  <a:buNone/>
                </a:pPr>
                <a:r>
                  <a:rPr lang="en-US" sz="2000" dirty="0">
                    <a:sym typeface="Wingdings" pitchFamily="2" charset="2"/>
                  </a:rPr>
                  <a:t>then </a:t>
                </a:r>
                <a14:m>
                  <m:oMath xmlns:m="http://schemas.openxmlformats.org/officeDocument/2006/math">
                    <m:r>
                      <a:rPr lang="en-US" sz="2000" b="1" i="1" dirty="0">
                        <a:solidFill>
                          <a:srgbClr val="0070C0"/>
                        </a:solidFill>
                        <a:latin typeface="Cambria Math"/>
                      </a:rPr>
                      <m:t>𝑮</m:t>
                    </m:r>
                  </m:oMath>
                </a14:m>
                <a:r>
                  <a:rPr lang="en-US" sz="2000" b="1" dirty="0">
                    <a:sym typeface="Wingdings" pitchFamily="2" charset="2"/>
                  </a:rPr>
                  <a:t> </a:t>
                </a:r>
                <a:r>
                  <a:rPr lang="en-US" sz="2000" dirty="0">
                    <a:sym typeface="Wingdings" pitchFamily="2" charset="2"/>
                  </a:rPr>
                  <a:t>has a vertex cover of size </a:t>
                </a:r>
                <a14:m>
                  <m:oMath xmlns:m="http://schemas.openxmlformats.org/officeDocument/2006/math">
                    <m:r>
                      <a:rPr lang="en-US" sz="2000" b="0" i="1" dirty="0" smtClean="0">
                        <a:solidFill>
                          <a:srgbClr val="0070C0"/>
                        </a:solidFill>
                        <a:latin typeface="Cambria Math"/>
                      </a:rPr>
                      <m:t>≤</m:t>
                    </m:r>
                    <m:r>
                      <a:rPr lang="en-US" sz="2000" b="1" i="1" dirty="0">
                        <a:solidFill>
                          <a:srgbClr val="0070C0"/>
                        </a:solidFill>
                        <a:latin typeface="Cambria Math"/>
                      </a:rPr>
                      <m:t>𝒌</m:t>
                    </m:r>
                  </m:oMath>
                </a14:m>
                <a:r>
                  <a:rPr lang="en-US" sz="2000" dirty="0">
                    <a:sym typeface="Wingdings" pitchFamily="2" charset="2"/>
                  </a:rPr>
                  <a:t>.</a:t>
                </a:r>
              </a:p>
              <a:p>
                <a:pPr marL="0" indent="0">
                  <a:buNone/>
                </a:pPr>
                <a:r>
                  <a:rPr lang="en-US" sz="2000" b="1" dirty="0"/>
                  <a:t>Proof</a:t>
                </a:r>
                <a:r>
                  <a:rPr lang="en-US" sz="2000" dirty="0"/>
                  <a:t>:</a:t>
                </a:r>
              </a:p>
              <a:p>
                <a:pPr marL="0" indent="0">
                  <a:buNone/>
                </a:pPr>
                <a:r>
                  <a:rPr lang="en-US" sz="2000" dirty="0"/>
                  <a:t>Let </a:t>
                </a:r>
                <a14:m>
                  <m:oMath xmlns:m="http://schemas.openxmlformats.org/officeDocument/2006/math">
                    <m:r>
                      <a:rPr lang="en-US" sz="2000" b="1" i="1" dirty="0">
                        <a:solidFill>
                          <a:srgbClr val="0070C0"/>
                        </a:solidFill>
                        <a:latin typeface="Cambria Math"/>
                      </a:rPr>
                      <m:t>𝑿</m:t>
                    </m:r>
                  </m:oMath>
                </a14:m>
                <a:r>
                  <a:rPr lang="en-US" sz="2000" dirty="0"/>
                  <a:t> be a dominating set of </a:t>
                </a:r>
                <a14:m>
                  <m:oMath xmlns:m="http://schemas.openxmlformats.org/officeDocument/2006/math">
                    <m:r>
                      <a:rPr lang="en-US" sz="2000" b="1" i="1" dirty="0">
                        <a:solidFill>
                          <a:srgbClr val="0070C0"/>
                        </a:solidFill>
                        <a:latin typeface="Cambria Math"/>
                      </a:rPr>
                      <m:t>𝑮</m:t>
                    </m:r>
                    <m:r>
                      <a:rPr lang="en-US" sz="2000" b="1" i="1" dirty="0" smtClean="0">
                        <a:solidFill>
                          <a:srgbClr val="0070C0"/>
                        </a:solidFill>
                        <a:latin typeface="Cambria Math"/>
                      </a:rPr>
                      <m:t>′</m:t>
                    </m:r>
                  </m:oMath>
                </a14:m>
                <a:r>
                  <a:rPr lang="en-US" sz="2000" dirty="0"/>
                  <a:t>.</a:t>
                </a:r>
              </a:p>
              <a:p>
                <a:pPr marL="0" indent="0">
                  <a:buNone/>
                </a:pPr>
                <a:r>
                  <a:rPr lang="en-US" sz="2000" dirty="0"/>
                  <a:t>We can assume that </a:t>
                </a:r>
                <a14:m>
                  <m:oMath xmlns:m="http://schemas.openxmlformats.org/officeDocument/2006/math">
                    <m:r>
                      <a:rPr lang="en-US" sz="2000" b="1" i="1" dirty="0">
                        <a:solidFill>
                          <a:srgbClr val="0070C0"/>
                        </a:solidFill>
                        <a:latin typeface="Cambria Math"/>
                      </a:rPr>
                      <m:t>𝑿</m:t>
                    </m:r>
                    <m:r>
                      <a:rPr lang="en-US" sz="2000" b="1" i="1" dirty="0" smtClean="0">
                        <a:solidFill>
                          <a:srgbClr val="0070C0"/>
                        </a:solidFill>
                        <a:latin typeface="Cambria Math"/>
                      </a:rPr>
                      <m:t>⊆</m:t>
                    </m:r>
                    <m:r>
                      <a:rPr lang="en-US" sz="2000" b="1" i="1" dirty="0" smtClean="0">
                        <a:solidFill>
                          <a:srgbClr val="0070C0"/>
                        </a:solidFill>
                        <a:latin typeface="Cambria Math"/>
                      </a:rPr>
                      <m:t>𝑽</m:t>
                    </m:r>
                  </m:oMath>
                </a14:m>
                <a:r>
                  <a:rPr lang="en-US" sz="2000" dirty="0"/>
                  <a:t>.</a:t>
                </a:r>
              </a:p>
              <a:p>
                <a:pPr marL="0" indent="0">
                  <a:buNone/>
                </a:pPr>
                <a:r>
                  <a:rPr lang="en-US" sz="2000" dirty="0"/>
                  <a:t>Now consider any edge (</a:t>
                </a:r>
                <a14:m>
                  <m:oMath xmlns:m="http://schemas.openxmlformats.org/officeDocument/2006/math">
                    <m:r>
                      <a:rPr lang="en-US" sz="2000" b="1" i="1" dirty="0" smtClean="0">
                        <a:solidFill>
                          <a:srgbClr val="0070C0"/>
                        </a:solidFill>
                        <a:latin typeface="Cambria Math"/>
                      </a:rPr>
                      <m:t>𝒘</m:t>
                    </m:r>
                  </m:oMath>
                </a14:m>
                <a:r>
                  <a:rPr lang="en-US" sz="2000" dirty="0"/>
                  <a:t>,</a:t>
                </a:r>
                <a14:m>
                  <m:oMath xmlns:m="http://schemas.openxmlformats.org/officeDocument/2006/math">
                    <m:r>
                      <a:rPr lang="en-US" sz="2000" b="1" i="1" dirty="0">
                        <a:solidFill>
                          <a:srgbClr val="0070C0"/>
                        </a:solidFill>
                        <a:latin typeface="Cambria Math"/>
                      </a:rPr>
                      <m:t>𝒚</m:t>
                    </m:r>
                  </m:oMath>
                </a14:m>
                <a:r>
                  <a:rPr lang="en-US" sz="2000" dirty="0"/>
                  <a:t>)</a:t>
                </a:r>
                <a:r>
                  <a:rPr lang="en-US" sz="2000" b="1" dirty="0">
                    <a:solidFill>
                      <a:srgbClr val="0070C0"/>
                    </a:solidFill>
                  </a:rPr>
                  <a:t> </a:t>
                </a:r>
                <a14:m>
                  <m:oMath xmlns:m="http://schemas.openxmlformats.org/officeDocument/2006/math">
                    <m:r>
                      <a:rPr lang="en-US" sz="2000" b="1" i="1" dirty="0">
                        <a:solidFill>
                          <a:srgbClr val="0070C0"/>
                        </a:solidFill>
                        <a:latin typeface="Cambria Math"/>
                      </a:rPr>
                      <m:t>∈</m:t>
                    </m:r>
                    <m:r>
                      <a:rPr lang="en-US" sz="2000" b="1" i="1" dirty="0">
                        <a:solidFill>
                          <a:srgbClr val="0070C0"/>
                        </a:solidFill>
                        <a:latin typeface="Cambria Math"/>
                      </a:rPr>
                      <m:t>𝑬</m:t>
                    </m:r>
                  </m:oMath>
                </a14:m>
                <a:r>
                  <a:rPr lang="en-US" sz="2000" b="1" i="1" dirty="0"/>
                  <a:t>.</a:t>
                </a:r>
              </a:p>
              <a:p>
                <a:pPr marL="0" indent="0">
                  <a:buNone/>
                </a:pPr>
                <a:r>
                  <a:rPr lang="en-US" sz="2000" dirty="0"/>
                  <a:t>Since </a:t>
                </a:r>
                <a14:m>
                  <m:oMath xmlns:m="http://schemas.openxmlformats.org/officeDocument/2006/math">
                    <m:r>
                      <a:rPr lang="en-US" sz="2000" b="1" i="1" dirty="0" smtClean="0">
                        <a:solidFill>
                          <a:srgbClr val="0070C0"/>
                        </a:solidFill>
                        <a:latin typeface="Cambria Math"/>
                      </a:rPr>
                      <m:t>𝒗</m:t>
                    </m:r>
                  </m:oMath>
                </a14:m>
                <a:r>
                  <a:rPr lang="en-US" sz="2000" i="1" dirty="0"/>
                  <a:t> </a:t>
                </a:r>
                <a:r>
                  <a:rPr lang="en-US" sz="2000" dirty="0"/>
                  <a:t>is dominated in </a:t>
                </a:r>
                <a14:m>
                  <m:oMath xmlns:m="http://schemas.openxmlformats.org/officeDocument/2006/math">
                    <m:r>
                      <a:rPr lang="en-US" sz="2000" b="1" i="1" dirty="0">
                        <a:solidFill>
                          <a:srgbClr val="0070C0"/>
                        </a:solidFill>
                        <a:latin typeface="Cambria Math"/>
                      </a:rPr>
                      <m:t>𝑿</m:t>
                    </m:r>
                  </m:oMath>
                </a14:m>
                <a:r>
                  <a:rPr lang="en-US" sz="2000" i="1" dirty="0"/>
                  <a:t>.</a:t>
                </a:r>
              </a:p>
              <a:p>
                <a:pPr marL="0" indent="0">
                  <a:buNone/>
                </a:pPr>
                <a:r>
                  <a:rPr lang="en-US" sz="2000" dirty="0"/>
                  <a:t> </a:t>
                </a:r>
                <a:r>
                  <a:rPr lang="en-US" sz="2000" dirty="0">
                    <a:sym typeface="Wingdings" panose="05000000000000000000" pitchFamily="2" charset="2"/>
                  </a:rPr>
                  <a:t></a:t>
                </a:r>
                <a:r>
                  <a:rPr lang="en-US" sz="2000" dirty="0"/>
                  <a:t> </a:t>
                </a:r>
                <a14:m>
                  <m:oMath xmlns:m="http://schemas.openxmlformats.org/officeDocument/2006/math">
                    <m:r>
                      <a:rPr lang="en-US" sz="2000" b="1" i="1" dirty="0" smtClean="0">
                        <a:solidFill>
                          <a:srgbClr val="0070C0"/>
                        </a:solidFill>
                        <a:latin typeface="Cambria Math"/>
                      </a:rPr>
                      <m:t>𝒘</m:t>
                    </m:r>
                    <m:r>
                      <a:rPr lang="en-US" sz="2000" b="1" i="1" dirty="0" smtClean="0">
                        <a:solidFill>
                          <a:srgbClr val="0070C0"/>
                        </a:solidFill>
                        <a:latin typeface="Cambria Math"/>
                      </a:rPr>
                      <m:t>∈</m:t>
                    </m:r>
                    <m:r>
                      <a:rPr lang="en-US" sz="2000" b="1" i="1" dirty="0" smtClean="0">
                        <a:solidFill>
                          <a:srgbClr val="0070C0"/>
                        </a:solidFill>
                        <a:latin typeface="Cambria Math"/>
                      </a:rPr>
                      <m:t>𝑿</m:t>
                    </m:r>
                  </m:oMath>
                </a14:m>
                <a:r>
                  <a:rPr lang="en-US" sz="2000" dirty="0"/>
                  <a:t> or </a:t>
                </a:r>
                <a14:m>
                  <m:oMath xmlns:m="http://schemas.openxmlformats.org/officeDocument/2006/math">
                    <m:r>
                      <a:rPr lang="en-US" sz="2000" b="1" i="1" dirty="0" smtClean="0">
                        <a:solidFill>
                          <a:srgbClr val="0070C0"/>
                        </a:solidFill>
                        <a:latin typeface="Cambria Math"/>
                      </a:rPr>
                      <m:t>𝒚</m:t>
                    </m:r>
                    <m:r>
                      <a:rPr lang="en-US" sz="2000" b="1" i="1" dirty="0" smtClean="0">
                        <a:solidFill>
                          <a:srgbClr val="0070C0"/>
                        </a:solidFill>
                        <a:latin typeface="Cambria Math"/>
                      </a:rPr>
                      <m:t>∈</m:t>
                    </m:r>
                    <m:r>
                      <a:rPr lang="en-US" sz="2000" b="1" i="1" dirty="0" smtClean="0">
                        <a:solidFill>
                          <a:srgbClr val="0070C0"/>
                        </a:solidFill>
                        <a:latin typeface="Cambria Math"/>
                      </a:rPr>
                      <m:t>𝑿</m:t>
                    </m:r>
                  </m:oMath>
                </a14:m>
                <a:r>
                  <a:rPr lang="en-US" sz="2000" dirty="0"/>
                  <a:t>. </a:t>
                </a:r>
              </a:p>
              <a:p>
                <a:pPr marL="0" indent="0">
                  <a:buNone/>
                </a:pPr>
                <a:r>
                  <a:rPr lang="en-US" sz="2000" dirty="0"/>
                  <a:t>We are done.</a:t>
                </a:r>
              </a:p>
              <a:p>
                <a:pPr marL="0" indent="0">
                  <a:buNone/>
                </a:pPr>
                <a:endParaRPr lang="en-US" sz="2000" dirty="0"/>
              </a:p>
            </p:txBody>
          </p:sp>
        </mc:Choice>
        <mc:Fallback xmlns="">
          <p:sp>
            <p:nvSpPr>
              <p:cNvPr id="5" name="Content Placeholder 4"/>
              <p:cNvSpPr>
                <a:spLocks noGrp="1" noRot="1" noChangeAspect="1" noMove="1" noResize="1" noEditPoints="1" noAdjustHandles="1" noChangeArrowheads="1" noChangeShapeType="1" noTextEdit="1"/>
              </p:cNvSpPr>
              <p:nvPr>
                <p:ph sz="half" idx="2"/>
              </p:nvPr>
            </p:nvSpPr>
            <p:spPr>
              <a:xfrm>
                <a:off x="4648200" y="1600200"/>
                <a:ext cx="4343400" cy="4525963"/>
              </a:xfrm>
              <a:blipFill rotWithShape="1">
                <a:blip r:embed="rId4"/>
                <a:stretch>
                  <a:fillRect l="-1545" t="-80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34</a:t>
            </a:fld>
            <a:endParaRPr lang="en-US"/>
          </a:p>
        </p:txBody>
      </p:sp>
      <p:grpSp>
        <p:nvGrpSpPr>
          <p:cNvPr id="7" name="Group 6"/>
          <p:cNvGrpSpPr/>
          <p:nvPr/>
        </p:nvGrpSpPr>
        <p:grpSpPr>
          <a:xfrm rot="1999401">
            <a:off x="2078714" y="2567134"/>
            <a:ext cx="1067100" cy="884055"/>
            <a:chOff x="3330723" y="3104196"/>
            <a:chExt cx="1067100" cy="884055"/>
          </a:xfrm>
        </p:grpSpPr>
        <p:cxnSp>
          <p:nvCxnSpPr>
            <p:cNvPr id="8" name="Straight Connector 7"/>
            <p:cNvCxnSpPr>
              <a:stCxn id="14" idx="5"/>
            </p:cNvCxnSpPr>
            <p:nvPr/>
          </p:nvCxnSpPr>
          <p:spPr>
            <a:xfrm rot="19600599" flipH="1">
              <a:off x="3330723" y="3516377"/>
              <a:ext cx="527025" cy="471874"/>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endCxn id="14" idx="0"/>
            </p:cNvCxnSpPr>
            <p:nvPr/>
          </p:nvCxnSpPr>
          <p:spPr>
            <a:xfrm rot="19600599" flipH="1" flipV="1">
              <a:off x="3861110" y="3104196"/>
              <a:ext cx="536713" cy="514527"/>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2362200" y="2667000"/>
            <a:ext cx="375423" cy="457200"/>
            <a:chOff x="2362200" y="2667000"/>
            <a:chExt cx="375423" cy="457200"/>
          </a:xfrm>
        </p:grpSpPr>
        <p:sp>
          <p:nvSpPr>
            <p:cNvPr id="14" name="Oval 13"/>
            <p:cNvSpPr/>
            <p:nvPr/>
          </p:nvSpPr>
          <p:spPr>
            <a:xfrm rot="5400000">
              <a:off x="2514600" y="2667000"/>
              <a:ext cx="152400" cy="152400"/>
            </a:xfrm>
            <a:prstGeom prst="ellipse">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extBox 17"/>
                <p:cNvSpPr txBox="1"/>
                <p:nvPr/>
              </p:nvSpPr>
              <p:spPr>
                <a:xfrm>
                  <a:off x="2362200" y="2754868"/>
                  <a:ext cx="37542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𝒗</m:t>
                        </m:r>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2362200" y="2754868"/>
                  <a:ext cx="375423" cy="369332"/>
                </a:xfrm>
                <a:prstGeom prst="rect">
                  <a:avLst/>
                </a:prstGeom>
                <a:blipFill rotWithShape="1">
                  <a:blip r:embed="rId5"/>
                  <a:stretch>
                    <a:fillRect/>
                  </a:stretch>
                </a:blipFill>
              </p:spPr>
              <p:txBody>
                <a:bodyPr/>
                <a:lstStyle/>
                <a:p>
                  <a:r>
                    <a:rPr lang="en-US">
                      <a:noFill/>
                    </a:rPr>
                    <a:t> </a:t>
                  </a:r>
                </a:p>
              </p:txBody>
            </p:sp>
          </mc:Fallback>
        </mc:AlternateContent>
      </p:grpSp>
      <p:grpSp>
        <p:nvGrpSpPr>
          <p:cNvPr id="23" name="Group 22"/>
          <p:cNvGrpSpPr/>
          <p:nvPr/>
        </p:nvGrpSpPr>
        <p:grpSpPr>
          <a:xfrm rot="1999401">
            <a:off x="1961990" y="3526166"/>
            <a:ext cx="1241337" cy="1026359"/>
            <a:chOff x="1882863" y="3012241"/>
            <a:chExt cx="1241337" cy="1026359"/>
          </a:xfrm>
        </p:grpSpPr>
        <p:cxnSp>
          <p:nvCxnSpPr>
            <p:cNvPr id="24" name="Straight Connector 23"/>
            <p:cNvCxnSpPr/>
            <p:nvPr/>
          </p:nvCxnSpPr>
          <p:spPr>
            <a:xfrm flipH="1">
              <a:off x="2050867" y="3308164"/>
              <a:ext cx="997133" cy="6542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1882863" y="3012241"/>
              <a:ext cx="1051674" cy="809434"/>
              <a:chOff x="3329894" y="3144064"/>
              <a:chExt cx="1051674" cy="809434"/>
            </a:xfrm>
          </p:grpSpPr>
          <p:cxnSp>
            <p:nvCxnSpPr>
              <p:cNvPr id="28" name="Straight Connector 27"/>
              <p:cNvCxnSpPr/>
              <p:nvPr/>
            </p:nvCxnSpPr>
            <p:spPr>
              <a:xfrm rot="19600599" flipH="1">
                <a:off x="3329894" y="3481624"/>
                <a:ext cx="527025" cy="471874"/>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9600599" flipH="1" flipV="1">
                <a:off x="3844855" y="3144064"/>
                <a:ext cx="536713" cy="514527"/>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26" name="Oval 25"/>
            <p:cNvSpPr/>
            <p:nvPr/>
          </p:nvSpPr>
          <p:spPr>
            <a:xfrm rot="5400000">
              <a:off x="2971800" y="32004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rot="5400000">
              <a:off x="1981200" y="38862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p:cNvGrpSpPr/>
          <p:nvPr/>
        </p:nvGrpSpPr>
        <p:grpSpPr>
          <a:xfrm>
            <a:off x="2321482" y="3581400"/>
            <a:ext cx="375423" cy="457200"/>
            <a:chOff x="2362200" y="2667000"/>
            <a:chExt cx="375423" cy="457200"/>
          </a:xfrm>
        </p:grpSpPr>
        <p:sp>
          <p:nvSpPr>
            <p:cNvPr id="31" name="Oval 30"/>
            <p:cNvSpPr/>
            <p:nvPr/>
          </p:nvSpPr>
          <p:spPr>
            <a:xfrm rot="5400000">
              <a:off x="2514600" y="2667000"/>
              <a:ext cx="152400" cy="152400"/>
            </a:xfrm>
            <a:prstGeom prst="ellipse">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2" name="TextBox 31"/>
                <p:cNvSpPr txBox="1"/>
                <p:nvPr/>
              </p:nvSpPr>
              <p:spPr>
                <a:xfrm>
                  <a:off x="2362200" y="2754868"/>
                  <a:ext cx="37542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𝒗</m:t>
                        </m:r>
                      </m:oMath>
                    </m:oMathPara>
                  </a14:m>
                  <a:endParaRPr lang="en-US" dirty="0"/>
                </a:p>
              </p:txBody>
            </p:sp>
          </mc:Choice>
          <mc:Fallback xmlns="">
            <p:sp>
              <p:nvSpPr>
                <p:cNvPr id="32" name="TextBox 31"/>
                <p:cNvSpPr txBox="1">
                  <a:spLocks noRot="1" noChangeAspect="1" noMove="1" noResize="1" noEditPoints="1" noAdjustHandles="1" noChangeArrowheads="1" noChangeShapeType="1" noTextEdit="1"/>
                </p:cNvSpPr>
                <p:nvPr/>
              </p:nvSpPr>
              <p:spPr>
                <a:xfrm>
                  <a:off x="2362200" y="2754868"/>
                  <a:ext cx="375423" cy="369332"/>
                </a:xfrm>
                <a:prstGeom prst="rect">
                  <a:avLst/>
                </a:prstGeom>
                <a:blipFill rotWithShape="1">
                  <a:blip r:embed="rId8"/>
                  <a:stretch>
                    <a:fillRect/>
                  </a:stretch>
                </a:blipFill>
              </p:spPr>
              <p:txBody>
                <a:bodyPr/>
                <a:lstStyle/>
                <a:p>
                  <a:r>
                    <a:rPr lang="en-US">
                      <a:noFill/>
                    </a:rPr>
                    <a:t> </a:t>
                  </a:r>
                </a:p>
              </p:txBody>
            </p:sp>
          </mc:Fallback>
        </mc:AlternateContent>
      </p:grpSp>
      <p:grpSp>
        <p:nvGrpSpPr>
          <p:cNvPr id="33" name="Group 32"/>
          <p:cNvGrpSpPr/>
          <p:nvPr/>
        </p:nvGrpSpPr>
        <p:grpSpPr>
          <a:xfrm>
            <a:off x="1711882" y="4102084"/>
            <a:ext cx="1670823" cy="445532"/>
            <a:chOff x="1752600" y="3212068"/>
            <a:chExt cx="1670823" cy="445532"/>
          </a:xfrm>
        </p:grpSpPr>
        <mc:AlternateContent xmlns:mc="http://schemas.openxmlformats.org/markup-compatibility/2006" xmlns:a14="http://schemas.microsoft.com/office/drawing/2010/main">
          <mc:Choice Requires="a14">
            <p:sp>
              <p:nvSpPr>
                <p:cNvPr id="34" name="TextBox 33"/>
                <p:cNvSpPr txBox="1"/>
                <p:nvPr/>
              </p:nvSpPr>
              <p:spPr>
                <a:xfrm>
                  <a:off x="1752600" y="3288268"/>
                  <a:ext cx="41870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𝒘</m:t>
                        </m:r>
                      </m:oMath>
                    </m:oMathPara>
                  </a14:m>
                  <a:endParaRPr lang="en-US" dirty="0"/>
                </a:p>
              </p:txBody>
            </p:sp>
          </mc:Choice>
          <mc:Fallback xmlns="">
            <p:sp>
              <p:nvSpPr>
                <p:cNvPr id="34" name="TextBox 33"/>
                <p:cNvSpPr txBox="1">
                  <a:spLocks noRot="1" noChangeAspect="1" noMove="1" noResize="1" noEditPoints="1" noAdjustHandles="1" noChangeArrowheads="1" noChangeShapeType="1" noTextEdit="1"/>
                </p:cNvSpPr>
                <p:nvPr/>
              </p:nvSpPr>
              <p:spPr>
                <a:xfrm>
                  <a:off x="1752600" y="3288268"/>
                  <a:ext cx="418704" cy="369332"/>
                </a:xfrm>
                <a:prstGeom prst="rect">
                  <a:avLst/>
                </a:prstGeom>
                <a:blipFill rotWithShape="1">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3048000" y="3212068"/>
                  <a:ext cx="37542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𝒚</m:t>
                        </m:r>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3048000" y="3212068"/>
                  <a:ext cx="375423" cy="369332"/>
                </a:xfrm>
                <a:prstGeom prst="rect">
                  <a:avLst/>
                </a:prstGeom>
                <a:blipFill rotWithShape="1">
                  <a:blip r:embed="rId7"/>
                  <a:stretch>
                    <a:fillRect b="-4918"/>
                  </a:stretch>
                </a:blipFill>
              </p:spPr>
              <p:txBody>
                <a:bodyPr/>
                <a:lstStyle/>
                <a:p>
                  <a:r>
                    <a:rPr lang="en-US">
                      <a:noFill/>
                    </a:rPr>
                    <a:t> </a:t>
                  </a:r>
                </a:p>
              </p:txBody>
            </p:sp>
          </mc:Fallback>
        </mc:AlternateContent>
      </p:grpSp>
      <p:grpSp>
        <p:nvGrpSpPr>
          <p:cNvPr id="40" name="Group 39"/>
          <p:cNvGrpSpPr/>
          <p:nvPr/>
        </p:nvGrpSpPr>
        <p:grpSpPr>
          <a:xfrm>
            <a:off x="2362200" y="3285296"/>
            <a:ext cx="2819400" cy="739716"/>
            <a:chOff x="2362200" y="3285296"/>
            <a:chExt cx="2819400" cy="739716"/>
          </a:xfrm>
        </p:grpSpPr>
        <p:sp>
          <p:nvSpPr>
            <p:cNvPr id="9" name="Oval 8"/>
            <p:cNvSpPr/>
            <p:nvPr/>
          </p:nvSpPr>
          <p:spPr>
            <a:xfrm>
              <a:off x="2362200" y="3505199"/>
              <a:ext cx="349963" cy="51981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a:stCxn id="9" idx="7"/>
            </p:cNvCxnSpPr>
            <p:nvPr/>
          </p:nvCxnSpPr>
          <p:spPr>
            <a:xfrm flipV="1">
              <a:off x="2660912" y="3420820"/>
              <a:ext cx="2520688" cy="160504"/>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5181600" y="3285296"/>
              <a:ext cx="0" cy="135524"/>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1752600" y="2939230"/>
            <a:ext cx="1670823" cy="718370"/>
            <a:chOff x="1752600" y="2939230"/>
            <a:chExt cx="1670823" cy="718370"/>
          </a:xfrm>
        </p:grpSpPr>
        <p:grpSp>
          <p:nvGrpSpPr>
            <p:cNvPr id="22" name="Group 21"/>
            <p:cNvGrpSpPr/>
            <p:nvPr/>
          </p:nvGrpSpPr>
          <p:grpSpPr>
            <a:xfrm>
              <a:off x="1752600" y="3212068"/>
              <a:ext cx="1670823" cy="445532"/>
              <a:chOff x="1752600" y="3212068"/>
              <a:chExt cx="1670823" cy="445532"/>
            </a:xfrm>
          </p:grpSpPr>
          <mc:AlternateContent xmlns:mc="http://schemas.openxmlformats.org/markup-compatibility/2006" xmlns:a14="http://schemas.microsoft.com/office/drawing/2010/main">
            <mc:Choice Requires="a14">
              <p:sp>
                <p:nvSpPr>
                  <p:cNvPr id="20" name="TextBox 19"/>
                  <p:cNvSpPr txBox="1"/>
                  <p:nvPr/>
                </p:nvSpPr>
                <p:spPr>
                  <a:xfrm>
                    <a:off x="1752600" y="3288268"/>
                    <a:ext cx="41870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𝒘</m:t>
                          </m:r>
                        </m:oMath>
                      </m:oMathPara>
                    </a14:m>
                    <a:endParaRPr 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1752600" y="3288268"/>
                    <a:ext cx="418704" cy="369332"/>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3048000" y="3212068"/>
                    <a:ext cx="37542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𝒚</m:t>
                          </m:r>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3048000" y="3212068"/>
                    <a:ext cx="375423" cy="369332"/>
                  </a:xfrm>
                  <a:prstGeom prst="rect">
                    <a:avLst/>
                  </a:prstGeom>
                  <a:blipFill rotWithShape="1">
                    <a:blip r:embed="rId7"/>
                    <a:stretch>
                      <a:fillRect b="-4918"/>
                    </a:stretch>
                  </a:blipFill>
                </p:spPr>
                <p:txBody>
                  <a:bodyPr/>
                  <a:lstStyle/>
                  <a:p>
                    <a:r>
                      <a:rPr lang="en-US">
                        <a:noFill/>
                      </a:rPr>
                      <a:t> </a:t>
                    </a:r>
                  </a:p>
                </p:txBody>
              </p:sp>
            </mc:Fallback>
          </mc:AlternateContent>
        </p:grpSp>
        <p:cxnSp>
          <p:nvCxnSpPr>
            <p:cNvPr id="38" name="Straight Connector 37"/>
            <p:cNvCxnSpPr/>
            <p:nvPr/>
          </p:nvCxnSpPr>
          <p:spPr>
            <a:xfrm rot="1999401" flipH="1">
              <a:off x="2102809" y="2939230"/>
              <a:ext cx="997133" cy="6542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rot="7399401">
              <a:off x="3138816" y="3164333"/>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rot="7399401">
              <a:off x="1934334" y="3193177"/>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p:cNvGrpSpPr/>
          <p:nvPr/>
        </p:nvGrpSpPr>
        <p:grpSpPr>
          <a:xfrm>
            <a:off x="2971800" y="3276600"/>
            <a:ext cx="2209800" cy="1219200"/>
            <a:chOff x="2362200" y="2805812"/>
            <a:chExt cx="2209800" cy="1219200"/>
          </a:xfrm>
        </p:grpSpPr>
        <p:sp>
          <p:nvSpPr>
            <p:cNvPr id="43" name="Oval 42"/>
            <p:cNvSpPr/>
            <p:nvPr/>
          </p:nvSpPr>
          <p:spPr>
            <a:xfrm>
              <a:off x="2362200" y="3505199"/>
              <a:ext cx="349963" cy="51981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p:cNvCxnSpPr>
              <a:stCxn id="43" idx="7"/>
            </p:cNvCxnSpPr>
            <p:nvPr/>
          </p:nvCxnSpPr>
          <p:spPr>
            <a:xfrm flipV="1">
              <a:off x="2660912" y="2950032"/>
              <a:ext cx="1911088" cy="631292"/>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4572000" y="2805812"/>
              <a:ext cx="0" cy="135524"/>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 name="TextBox 5"/>
              <p:cNvSpPr txBox="1"/>
              <p:nvPr/>
            </p:nvSpPr>
            <p:spPr>
              <a:xfrm>
                <a:off x="1143000" y="1447800"/>
                <a:ext cx="2030492" cy="923330"/>
              </a:xfrm>
              <a:prstGeom prst="rect">
                <a:avLst/>
              </a:prstGeom>
              <a:solidFill>
                <a:schemeClr val="tx2">
                  <a:lumMod val="20000"/>
                  <a:lumOff val="80000"/>
                </a:schemeClr>
              </a:solidFill>
            </p:spPr>
            <p:txBody>
              <a:bodyPr wrap="none" rtlCol="0">
                <a:spAutoFit/>
              </a:bodyPr>
              <a:lstStyle/>
              <a:p>
                <a:r>
                  <a:rPr lang="en-US" dirty="0"/>
                  <a:t>Replace </a:t>
                </a:r>
                <a14:m>
                  <m:oMath xmlns:m="http://schemas.openxmlformats.org/officeDocument/2006/math">
                    <m:r>
                      <a:rPr lang="en-US" b="1" i="1" dirty="0">
                        <a:solidFill>
                          <a:srgbClr val="0070C0"/>
                        </a:solidFill>
                        <a:latin typeface="Cambria Math"/>
                      </a:rPr>
                      <m:t>𝒗</m:t>
                    </m:r>
                  </m:oMath>
                </a14:m>
                <a:r>
                  <a:rPr lang="en-US" dirty="0"/>
                  <a:t> by </a:t>
                </a:r>
                <a14:m>
                  <m:oMath xmlns:m="http://schemas.openxmlformats.org/officeDocument/2006/math">
                    <m:r>
                      <a:rPr lang="en-US" b="1" i="1" dirty="0" smtClean="0">
                        <a:solidFill>
                          <a:srgbClr val="0070C0"/>
                        </a:solidFill>
                        <a:latin typeface="Cambria Math"/>
                      </a:rPr>
                      <m:t>𝒚</m:t>
                    </m:r>
                  </m:oMath>
                </a14:m>
                <a:r>
                  <a:rPr lang="en-US" dirty="0"/>
                  <a:t>.  </a:t>
                </a:r>
              </a:p>
              <a:p>
                <a:r>
                  <a:rPr lang="en-US" dirty="0"/>
                  <a:t>If </a:t>
                </a:r>
                <a14:m>
                  <m:oMath xmlns:m="http://schemas.openxmlformats.org/officeDocument/2006/math">
                    <m:r>
                      <a:rPr lang="en-US" b="1" i="1" dirty="0" smtClean="0">
                        <a:solidFill>
                          <a:srgbClr val="0070C0"/>
                        </a:solidFill>
                        <a:latin typeface="Cambria Math"/>
                      </a:rPr>
                      <m:t>𝒚</m:t>
                    </m:r>
                  </m:oMath>
                </a14:m>
                <a:r>
                  <a:rPr lang="en-US" dirty="0"/>
                  <a:t> is already in </a:t>
                </a:r>
                <a14:m>
                  <m:oMath xmlns:m="http://schemas.openxmlformats.org/officeDocument/2006/math">
                    <m:r>
                      <a:rPr lang="en-US" b="1" i="1" dirty="0" smtClean="0">
                        <a:solidFill>
                          <a:srgbClr val="0070C0"/>
                        </a:solidFill>
                        <a:latin typeface="Cambria Math"/>
                      </a:rPr>
                      <m:t>𝑿</m:t>
                    </m:r>
                  </m:oMath>
                </a14:m>
                <a:r>
                  <a:rPr lang="en-US" dirty="0"/>
                  <a:t>, </a:t>
                </a:r>
              </a:p>
              <a:p>
                <a:r>
                  <a:rPr lang="en-US" dirty="0"/>
                  <a:t>then just remove </a:t>
                </a:r>
                <a14:m>
                  <m:oMath xmlns:m="http://schemas.openxmlformats.org/officeDocument/2006/math">
                    <m:r>
                      <a:rPr lang="en-US" b="1" i="1" dirty="0">
                        <a:solidFill>
                          <a:srgbClr val="0070C0"/>
                        </a:solidFill>
                        <a:latin typeface="Cambria Math"/>
                      </a:rPr>
                      <m:t>𝒗</m:t>
                    </m:r>
                  </m:oMath>
                </a14:m>
                <a:r>
                  <a:rPr lang="en-US" dirty="0"/>
                  <a:t>.</a:t>
                </a:r>
              </a:p>
            </p:txBody>
          </p:sp>
        </mc:Choice>
        <mc:Fallback xmlns="">
          <p:sp>
            <p:nvSpPr>
              <p:cNvPr id="6" name="TextBox 5"/>
              <p:cNvSpPr txBox="1">
                <a:spLocks noRot="1" noChangeAspect="1" noMove="1" noResize="1" noEditPoints="1" noAdjustHandles="1" noChangeArrowheads="1" noChangeShapeType="1" noTextEdit="1"/>
              </p:cNvSpPr>
              <p:nvPr/>
            </p:nvSpPr>
            <p:spPr>
              <a:xfrm>
                <a:off x="1143000" y="1447800"/>
                <a:ext cx="2030492" cy="923330"/>
              </a:xfrm>
              <a:prstGeom prst="rect">
                <a:avLst/>
              </a:prstGeom>
              <a:blipFill rotWithShape="1">
                <a:blip r:embed="rId10"/>
                <a:stretch>
                  <a:fillRect l="-2703" t="-3311" r="-4204" b="-9272"/>
                </a:stretch>
              </a:blipFill>
            </p:spPr>
            <p:txBody>
              <a:bodyPr/>
              <a:lstStyle/>
              <a:p>
                <a:r>
                  <a:rPr lang="en-US">
                    <a:noFill/>
                  </a:rPr>
                  <a:t> </a:t>
                </a:r>
              </a:p>
            </p:txBody>
          </p:sp>
        </mc:Fallback>
      </mc:AlternateContent>
    </p:spTree>
    <p:extLst>
      <p:ext uri="{BB962C8B-B14F-4D97-AF65-F5344CB8AC3E}">
        <p14:creationId xmlns:p14="http://schemas.microsoft.com/office/powerpoint/2010/main" val="40332255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30"/>
                                        </p:tgtEl>
                                        <p:attrNameLst>
                                          <p:attrName>style.visibility</p:attrName>
                                        </p:attrNameLst>
                                      </p:cBhvr>
                                      <p:to>
                                        <p:strVal val="visible"/>
                                      </p:to>
                                    </p:set>
                                    <p:anim calcmode="lin" valueType="num">
                                      <p:cBhvr>
                                        <p:cTn id="32" dur="500" fill="hold"/>
                                        <p:tgtEl>
                                          <p:spTgt spid="30"/>
                                        </p:tgtEl>
                                        <p:attrNameLst>
                                          <p:attrName>ppt_w</p:attrName>
                                        </p:attrNameLst>
                                      </p:cBhvr>
                                      <p:tavLst>
                                        <p:tav tm="0">
                                          <p:val>
                                            <p:fltVal val="0"/>
                                          </p:val>
                                        </p:tav>
                                        <p:tav tm="100000">
                                          <p:val>
                                            <p:strVal val="#ppt_w"/>
                                          </p:val>
                                        </p:tav>
                                      </p:tavLst>
                                    </p:anim>
                                    <p:anim calcmode="lin" valueType="num">
                                      <p:cBhvr>
                                        <p:cTn id="33" dur="500" fill="hold"/>
                                        <p:tgtEl>
                                          <p:spTgt spid="30"/>
                                        </p:tgtEl>
                                        <p:attrNameLst>
                                          <p:attrName>ppt_h</p:attrName>
                                        </p:attrNameLst>
                                      </p:cBhvr>
                                      <p:tavLst>
                                        <p:tav tm="0">
                                          <p:val>
                                            <p:fltVal val="0"/>
                                          </p:val>
                                        </p:tav>
                                        <p:tav tm="100000">
                                          <p:val>
                                            <p:strVal val="#ppt_h"/>
                                          </p:val>
                                        </p:tav>
                                      </p:tavLst>
                                    </p:anim>
                                    <p:animEffect transition="in" filter="fade">
                                      <p:cBhvr>
                                        <p:cTn id="34" dur="500"/>
                                        <p:tgtEl>
                                          <p:spTgt spid="3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nodeType="click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wipe(right)">
                                      <p:cBhvr>
                                        <p:cTn id="39" dur="500"/>
                                        <p:tgtEl>
                                          <p:spTgt spid="4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fade">
                                      <p:cBhvr>
                                        <p:cTn id="44" dur="500"/>
                                        <p:tgtEl>
                                          <p:spTgt spid="33"/>
                                        </p:tgtEl>
                                      </p:cBhvr>
                                    </p:animEffect>
                                  </p:childTnLst>
                                </p:cTn>
                              </p:par>
                              <p:par>
                                <p:cTn id="45" presetID="6" presetClass="entr" presetSubtype="16"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circle(in)">
                                      <p:cBhvr>
                                        <p:cTn id="47" dur="1500"/>
                                        <p:tgtEl>
                                          <p:spTgt spid="23"/>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xit" presetSubtype="10" fill="hold" nodeType="clickEffect">
                                  <p:stCondLst>
                                    <p:cond delay="0"/>
                                  </p:stCondLst>
                                  <p:childTnLst>
                                    <p:animEffect transition="out" filter="randombar(horizontal)">
                                      <p:cBhvr>
                                        <p:cTn id="51" dur="500"/>
                                        <p:tgtEl>
                                          <p:spTgt spid="40"/>
                                        </p:tgtEl>
                                      </p:cBhvr>
                                    </p:animEffect>
                                    <p:set>
                                      <p:cBhvr>
                                        <p:cTn id="52" dur="1" fill="hold">
                                          <p:stCondLst>
                                            <p:cond delay="499"/>
                                          </p:stCondLst>
                                        </p:cTn>
                                        <p:tgtEl>
                                          <p:spTgt spid="40"/>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42"/>
                                        </p:tgtEl>
                                        <p:attrNameLst>
                                          <p:attrName>style.visibility</p:attrName>
                                        </p:attrNameLst>
                                      </p:cBhvr>
                                      <p:to>
                                        <p:strVal val="visible"/>
                                      </p:to>
                                    </p:set>
                                    <p:animEffect transition="in" filter="wipe(left)">
                                      <p:cBhvr>
                                        <p:cTn id="57" dur="750"/>
                                        <p:tgtEl>
                                          <p:spTgt spid="42"/>
                                        </p:tgtEl>
                                      </p:cBhvr>
                                    </p:animEffect>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grpId="0"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randombar(horizontal)">
                                      <p:cBhvr>
                                        <p:cTn id="62" dur="500"/>
                                        <p:tgtEl>
                                          <p:spTgt spid="6"/>
                                        </p:tgtEl>
                                      </p:cBhvr>
                                    </p:animEffect>
                                  </p:childTnLst>
                                </p:cTn>
                              </p:par>
                            </p:childTnLst>
                          </p:cTn>
                        </p:par>
                      </p:childTnLst>
                    </p:cTn>
                  </p:par>
                  <p:par>
                    <p:cTn id="63" fill="hold">
                      <p:stCondLst>
                        <p:cond delay="indefinite"/>
                      </p:stCondLst>
                      <p:childTnLst>
                        <p:par>
                          <p:cTn id="64" fill="hold">
                            <p:stCondLst>
                              <p:cond delay="0"/>
                            </p:stCondLst>
                            <p:childTnLst>
                              <p:par>
                                <p:cTn id="65" presetID="14" presetClass="exit" presetSubtype="10" fill="hold" nodeType="clickEffect">
                                  <p:stCondLst>
                                    <p:cond delay="0"/>
                                  </p:stCondLst>
                                  <p:childTnLst>
                                    <p:animEffect transition="out" filter="randombar(horizontal)">
                                      <p:cBhvr>
                                        <p:cTn id="66" dur="500"/>
                                        <p:tgtEl>
                                          <p:spTgt spid="33"/>
                                        </p:tgtEl>
                                      </p:cBhvr>
                                    </p:animEffect>
                                    <p:set>
                                      <p:cBhvr>
                                        <p:cTn id="67" dur="1" fill="hold">
                                          <p:stCondLst>
                                            <p:cond delay="499"/>
                                          </p:stCondLst>
                                        </p:cTn>
                                        <p:tgtEl>
                                          <p:spTgt spid="33"/>
                                        </p:tgtEl>
                                        <p:attrNameLst>
                                          <p:attrName>style.visibility</p:attrName>
                                        </p:attrNameLst>
                                      </p:cBhvr>
                                      <p:to>
                                        <p:strVal val="hidden"/>
                                      </p:to>
                                    </p:set>
                                  </p:childTnLst>
                                </p:cTn>
                              </p:par>
                              <p:par>
                                <p:cTn id="68" presetID="14" presetClass="exit" presetSubtype="10" fill="hold" nodeType="withEffect">
                                  <p:stCondLst>
                                    <p:cond delay="0"/>
                                  </p:stCondLst>
                                  <p:childTnLst>
                                    <p:animEffect transition="out" filter="randombar(horizontal)">
                                      <p:cBhvr>
                                        <p:cTn id="69" dur="500"/>
                                        <p:tgtEl>
                                          <p:spTgt spid="30"/>
                                        </p:tgtEl>
                                      </p:cBhvr>
                                    </p:animEffect>
                                    <p:set>
                                      <p:cBhvr>
                                        <p:cTn id="70" dur="1" fill="hold">
                                          <p:stCondLst>
                                            <p:cond delay="499"/>
                                          </p:stCondLst>
                                        </p:cTn>
                                        <p:tgtEl>
                                          <p:spTgt spid="30"/>
                                        </p:tgtEl>
                                        <p:attrNameLst>
                                          <p:attrName>style.visibility</p:attrName>
                                        </p:attrNameLst>
                                      </p:cBhvr>
                                      <p:to>
                                        <p:strVal val="hidden"/>
                                      </p:to>
                                    </p:set>
                                  </p:childTnLst>
                                </p:cTn>
                              </p:par>
                              <p:par>
                                <p:cTn id="71" presetID="14" presetClass="exit" presetSubtype="10" fill="hold" nodeType="withEffect">
                                  <p:stCondLst>
                                    <p:cond delay="0"/>
                                  </p:stCondLst>
                                  <p:childTnLst>
                                    <p:animEffect transition="out" filter="randombar(horizontal)">
                                      <p:cBhvr>
                                        <p:cTn id="72" dur="500"/>
                                        <p:tgtEl>
                                          <p:spTgt spid="23"/>
                                        </p:tgtEl>
                                      </p:cBhvr>
                                    </p:animEffect>
                                    <p:set>
                                      <p:cBhvr>
                                        <p:cTn id="73" dur="1" fill="hold">
                                          <p:stCondLst>
                                            <p:cond delay="499"/>
                                          </p:stCondLst>
                                        </p:cTn>
                                        <p:tgtEl>
                                          <p:spTgt spid="23"/>
                                        </p:tgtEl>
                                        <p:attrNameLst>
                                          <p:attrName>style.visibility</p:attrName>
                                        </p:attrNameLst>
                                      </p:cBhvr>
                                      <p:to>
                                        <p:strVal val="hidden"/>
                                      </p:to>
                                    </p:set>
                                  </p:childTnLst>
                                </p:cTn>
                              </p:par>
                            </p:childTnLst>
                          </p:cTn>
                        </p:par>
                        <p:par>
                          <p:cTn id="74" fill="hold">
                            <p:stCondLst>
                              <p:cond delay="500"/>
                            </p:stCondLst>
                            <p:childTnLst>
                              <p:par>
                                <p:cTn id="75" presetID="14" presetClass="exit" presetSubtype="10" fill="hold" nodeType="afterEffect">
                                  <p:stCondLst>
                                    <p:cond delay="0"/>
                                  </p:stCondLst>
                                  <p:childTnLst>
                                    <p:animEffect transition="out" filter="randombar(horizontal)">
                                      <p:cBhvr>
                                        <p:cTn id="76" dur="500"/>
                                        <p:tgtEl>
                                          <p:spTgt spid="42"/>
                                        </p:tgtEl>
                                      </p:cBhvr>
                                    </p:animEffect>
                                    <p:set>
                                      <p:cBhvr>
                                        <p:cTn id="77" dur="1" fill="hold">
                                          <p:stCondLst>
                                            <p:cond delay="499"/>
                                          </p:stCondLst>
                                        </p:cTn>
                                        <p:tgtEl>
                                          <p:spTgt spid="42"/>
                                        </p:tgtEl>
                                        <p:attrNameLst>
                                          <p:attrName>style.visibility</p:attrName>
                                        </p:attrNameLst>
                                      </p:cBhvr>
                                      <p:to>
                                        <p:strVal val="hidden"/>
                                      </p:to>
                                    </p:set>
                                  </p:childTnLst>
                                </p:cTn>
                              </p:par>
                              <p:par>
                                <p:cTn id="78" presetID="14" presetClass="exit" presetSubtype="10" fill="hold" grpId="1" nodeType="withEffect">
                                  <p:stCondLst>
                                    <p:cond delay="0"/>
                                  </p:stCondLst>
                                  <p:childTnLst>
                                    <p:animEffect transition="out" filter="randombar(horizontal)">
                                      <p:cBhvr>
                                        <p:cTn id="79" dur="500"/>
                                        <p:tgtEl>
                                          <p:spTgt spid="6"/>
                                        </p:tgtEl>
                                      </p:cBhvr>
                                    </p:animEffect>
                                    <p:set>
                                      <p:cBhvr>
                                        <p:cTn id="80" dur="1" fill="hold">
                                          <p:stCondLst>
                                            <p:cond delay="499"/>
                                          </p:stCondLst>
                                        </p:cTn>
                                        <p:tgtEl>
                                          <p:spTgt spid="6"/>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3">
                                            <p:txEl>
                                              <p:pRg st="10" end="10"/>
                                            </p:txEl>
                                          </p:spTgt>
                                        </p:tgtEl>
                                        <p:attrNameLst>
                                          <p:attrName>style.visibility</p:attrName>
                                        </p:attrNameLst>
                                      </p:cBhvr>
                                      <p:to>
                                        <p:strVal val="visible"/>
                                      </p:to>
                                    </p:set>
                                    <p:animEffect transition="in" filter="fade">
                                      <p:cBhvr>
                                        <p:cTn id="85" dur="500"/>
                                        <p:tgtEl>
                                          <p:spTgt spid="3">
                                            <p:txEl>
                                              <p:pRg st="10" end="10"/>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3">
                                            <p:txEl>
                                              <p:pRg st="11" end="11"/>
                                            </p:txEl>
                                          </p:spTgt>
                                        </p:tgtEl>
                                        <p:attrNameLst>
                                          <p:attrName>style.visibility</p:attrName>
                                        </p:attrNameLst>
                                      </p:cBhvr>
                                      <p:to>
                                        <p:strVal val="visible"/>
                                      </p:to>
                                    </p:set>
                                    <p:animEffect transition="in" filter="fade">
                                      <p:cBhvr>
                                        <p:cTn id="90" dur="500"/>
                                        <p:tgtEl>
                                          <p:spTgt spid="3">
                                            <p:txEl>
                                              <p:pRg st="11" end="11"/>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3">
                                            <p:txEl>
                                              <p:pRg st="12" end="12"/>
                                            </p:txEl>
                                          </p:spTgt>
                                        </p:tgtEl>
                                        <p:attrNameLst>
                                          <p:attrName>style.visibility</p:attrName>
                                        </p:attrNameLst>
                                      </p:cBhvr>
                                      <p:to>
                                        <p:strVal val="visible"/>
                                      </p:to>
                                    </p:set>
                                    <p:animEffect transition="in" filter="fade">
                                      <p:cBhvr>
                                        <p:cTn id="95" dur="500"/>
                                        <p:tgtEl>
                                          <p:spTgt spid="3">
                                            <p:txEl>
                                              <p:pRg st="12" end="12"/>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3">
                                            <p:txEl>
                                              <p:pRg st="13" end="13"/>
                                            </p:txEl>
                                          </p:spTgt>
                                        </p:tgtEl>
                                        <p:attrNameLst>
                                          <p:attrName>style.visibility</p:attrName>
                                        </p:attrNameLst>
                                      </p:cBhvr>
                                      <p:to>
                                        <p:strVal val="visible"/>
                                      </p:to>
                                    </p:set>
                                    <p:animEffect transition="in" filter="fade">
                                      <p:cBhvr>
                                        <p:cTn id="100" dur="500"/>
                                        <p:tgtEl>
                                          <p:spTgt spid="3">
                                            <p:txEl>
                                              <p:pRg st="13" end="13"/>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5">
                                            <p:txEl>
                                              <p:pRg st="5" end="5"/>
                                            </p:txEl>
                                          </p:spTgt>
                                        </p:tgtEl>
                                        <p:attrNameLst>
                                          <p:attrName>style.visibility</p:attrName>
                                        </p:attrNameLst>
                                      </p:cBhvr>
                                      <p:to>
                                        <p:strVal val="visible"/>
                                      </p:to>
                                    </p:set>
                                    <p:animEffect transition="in" filter="fade">
                                      <p:cBhvr>
                                        <p:cTn id="105" dur="500"/>
                                        <p:tgtEl>
                                          <p:spTgt spid="5">
                                            <p:txEl>
                                              <p:pRg st="5" end="5"/>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grpId="0" nodeType="clickEffect">
                                  <p:stCondLst>
                                    <p:cond delay="0"/>
                                  </p:stCondLst>
                                  <p:childTnLst>
                                    <p:set>
                                      <p:cBhvr>
                                        <p:cTn id="109" dur="1" fill="hold">
                                          <p:stCondLst>
                                            <p:cond delay="0"/>
                                          </p:stCondLst>
                                        </p:cTn>
                                        <p:tgtEl>
                                          <p:spTgt spid="5">
                                            <p:txEl>
                                              <p:pRg st="6" end="6"/>
                                            </p:txEl>
                                          </p:spTgt>
                                        </p:tgtEl>
                                        <p:attrNameLst>
                                          <p:attrName>style.visibility</p:attrName>
                                        </p:attrNameLst>
                                      </p:cBhvr>
                                      <p:to>
                                        <p:strVal val="visible"/>
                                      </p:to>
                                    </p:set>
                                    <p:animEffect transition="in" filter="fade">
                                      <p:cBhvr>
                                        <p:cTn id="110" dur="500"/>
                                        <p:tgtEl>
                                          <p:spTgt spid="5">
                                            <p:txEl>
                                              <p:pRg st="6" end="6"/>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nodeType="clickEffect">
                                  <p:stCondLst>
                                    <p:cond delay="0"/>
                                  </p:stCondLst>
                                  <p:childTnLst>
                                    <p:set>
                                      <p:cBhvr>
                                        <p:cTn id="114" dur="1" fill="hold">
                                          <p:stCondLst>
                                            <p:cond delay="0"/>
                                          </p:stCondLst>
                                        </p:cTn>
                                        <p:tgtEl>
                                          <p:spTgt spid="17"/>
                                        </p:tgtEl>
                                        <p:attrNameLst>
                                          <p:attrName>style.visibility</p:attrName>
                                        </p:attrNameLst>
                                      </p:cBhvr>
                                      <p:to>
                                        <p:strVal val="visible"/>
                                      </p:to>
                                    </p:set>
                                    <p:animEffect transition="in" filter="fade">
                                      <p:cBhvr>
                                        <p:cTn id="115" dur="500"/>
                                        <p:tgtEl>
                                          <p:spTgt spid="17"/>
                                        </p:tgtEl>
                                      </p:cBhvr>
                                    </p:animEffect>
                                  </p:childTnLst>
                                </p:cTn>
                              </p:par>
                            </p:childTnLst>
                          </p:cTn>
                        </p:par>
                      </p:childTnLst>
                    </p:cTn>
                  </p:par>
                  <p:par>
                    <p:cTn id="116" fill="hold">
                      <p:stCondLst>
                        <p:cond delay="indefinite"/>
                      </p:stCondLst>
                      <p:childTnLst>
                        <p:par>
                          <p:cTn id="117" fill="hold">
                            <p:stCondLst>
                              <p:cond delay="0"/>
                            </p:stCondLst>
                            <p:childTnLst>
                              <p:par>
                                <p:cTn id="118" presetID="53" presetClass="entr" presetSubtype="16" fill="hold" nodeType="clickEffect">
                                  <p:stCondLst>
                                    <p:cond delay="0"/>
                                  </p:stCondLst>
                                  <p:childTnLst>
                                    <p:set>
                                      <p:cBhvr>
                                        <p:cTn id="119" dur="1" fill="hold">
                                          <p:stCondLst>
                                            <p:cond delay="0"/>
                                          </p:stCondLst>
                                        </p:cTn>
                                        <p:tgtEl>
                                          <p:spTgt spid="19"/>
                                        </p:tgtEl>
                                        <p:attrNameLst>
                                          <p:attrName>style.visibility</p:attrName>
                                        </p:attrNameLst>
                                      </p:cBhvr>
                                      <p:to>
                                        <p:strVal val="visible"/>
                                      </p:to>
                                    </p:set>
                                    <p:anim calcmode="lin" valueType="num">
                                      <p:cBhvr>
                                        <p:cTn id="120" dur="500" fill="hold"/>
                                        <p:tgtEl>
                                          <p:spTgt spid="19"/>
                                        </p:tgtEl>
                                        <p:attrNameLst>
                                          <p:attrName>ppt_w</p:attrName>
                                        </p:attrNameLst>
                                      </p:cBhvr>
                                      <p:tavLst>
                                        <p:tav tm="0">
                                          <p:val>
                                            <p:fltVal val="0"/>
                                          </p:val>
                                        </p:tav>
                                        <p:tav tm="100000">
                                          <p:val>
                                            <p:strVal val="#ppt_w"/>
                                          </p:val>
                                        </p:tav>
                                      </p:tavLst>
                                    </p:anim>
                                    <p:anim calcmode="lin" valueType="num">
                                      <p:cBhvr>
                                        <p:cTn id="121" dur="500" fill="hold"/>
                                        <p:tgtEl>
                                          <p:spTgt spid="19"/>
                                        </p:tgtEl>
                                        <p:attrNameLst>
                                          <p:attrName>ppt_h</p:attrName>
                                        </p:attrNameLst>
                                      </p:cBhvr>
                                      <p:tavLst>
                                        <p:tav tm="0">
                                          <p:val>
                                            <p:fltVal val="0"/>
                                          </p:val>
                                        </p:tav>
                                        <p:tav tm="100000">
                                          <p:val>
                                            <p:strVal val="#ppt_h"/>
                                          </p:val>
                                        </p:tav>
                                      </p:tavLst>
                                    </p:anim>
                                    <p:animEffect transition="in" filter="fade">
                                      <p:cBhvr>
                                        <p:cTn id="122" dur="500"/>
                                        <p:tgtEl>
                                          <p:spTgt spid="19"/>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1" fill="hold" nodeType="clickEffect">
                                  <p:stCondLst>
                                    <p:cond delay="0"/>
                                  </p:stCondLst>
                                  <p:childTnLst>
                                    <p:set>
                                      <p:cBhvr>
                                        <p:cTn id="126" dur="1" fill="hold">
                                          <p:stCondLst>
                                            <p:cond delay="0"/>
                                          </p:stCondLst>
                                        </p:cTn>
                                        <p:tgtEl>
                                          <p:spTgt spid="7"/>
                                        </p:tgtEl>
                                        <p:attrNameLst>
                                          <p:attrName>style.visibility</p:attrName>
                                        </p:attrNameLst>
                                      </p:cBhvr>
                                      <p:to>
                                        <p:strVal val="visible"/>
                                      </p:to>
                                    </p:set>
                                    <p:animEffect transition="in" filter="wipe(up)">
                                      <p:cBhvr>
                                        <p:cTn id="127" dur="500"/>
                                        <p:tgtEl>
                                          <p:spTgt spid="7"/>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5">
                                            <p:txEl>
                                              <p:pRg st="7" end="7"/>
                                            </p:txEl>
                                          </p:spTgt>
                                        </p:tgtEl>
                                        <p:attrNameLst>
                                          <p:attrName>style.visibility</p:attrName>
                                        </p:attrNameLst>
                                      </p:cBhvr>
                                      <p:to>
                                        <p:strVal val="visible"/>
                                      </p:to>
                                    </p:set>
                                    <p:animEffect transition="in" filter="fade">
                                      <p:cBhvr>
                                        <p:cTn id="132" dur="500"/>
                                        <p:tgtEl>
                                          <p:spTgt spid="5">
                                            <p:txEl>
                                              <p:pRg st="7" end="7"/>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grpId="0" nodeType="clickEffect">
                                  <p:stCondLst>
                                    <p:cond delay="0"/>
                                  </p:stCondLst>
                                  <p:childTnLst>
                                    <p:set>
                                      <p:cBhvr>
                                        <p:cTn id="136" dur="1" fill="hold">
                                          <p:stCondLst>
                                            <p:cond delay="0"/>
                                          </p:stCondLst>
                                        </p:cTn>
                                        <p:tgtEl>
                                          <p:spTgt spid="5">
                                            <p:txEl>
                                              <p:pRg st="8" end="8"/>
                                            </p:txEl>
                                          </p:spTgt>
                                        </p:tgtEl>
                                        <p:attrNameLst>
                                          <p:attrName>style.visibility</p:attrName>
                                        </p:attrNameLst>
                                      </p:cBhvr>
                                      <p:to>
                                        <p:strVal val="visible"/>
                                      </p:to>
                                    </p:set>
                                    <p:animEffect transition="in" filter="fade">
                                      <p:cBhvr>
                                        <p:cTn id="137" dur="500"/>
                                        <p:tgtEl>
                                          <p:spTgt spid="5">
                                            <p:txEl>
                                              <p:pRg st="8" end="8"/>
                                            </p:txEl>
                                          </p:spTgt>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grpId="0" nodeType="clickEffect">
                                  <p:stCondLst>
                                    <p:cond delay="0"/>
                                  </p:stCondLst>
                                  <p:childTnLst>
                                    <p:set>
                                      <p:cBhvr>
                                        <p:cTn id="141" dur="1" fill="hold">
                                          <p:stCondLst>
                                            <p:cond delay="0"/>
                                          </p:stCondLst>
                                        </p:cTn>
                                        <p:tgtEl>
                                          <p:spTgt spid="5">
                                            <p:txEl>
                                              <p:pRg st="9" end="9"/>
                                            </p:txEl>
                                          </p:spTgt>
                                        </p:tgtEl>
                                        <p:attrNameLst>
                                          <p:attrName>style.visibility</p:attrName>
                                        </p:attrNameLst>
                                      </p:cBhvr>
                                      <p:to>
                                        <p:strVal val="visible"/>
                                      </p:to>
                                    </p:set>
                                    <p:animEffect transition="in" filter="fade">
                                      <p:cBhvr>
                                        <p:cTn id="142"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uiExpand="1" build="p"/>
      <p:bldP spid="6" grpId="0" animBg="1"/>
      <p:bldP spid="6"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1828800"/>
            <a:ext cx="7772400" cy="1362075"/>
          </a:xfrm>
        </p:spPr>
        <p:txBody>
          <a:bodyPr/>
          <a:lstStyle/>
          <a:p>
            <a:pPr algn="ctr"/>
            <a:r>
              <a:rPr lang="en-US" sz="3200" dirty="0">
                <a:solidFill>
                  <a:srgbClr val="7030A0"/>
                </a:solidFill>
              </a:rPr>
              <a:t>More </a:t>
            </a:r>
            <a:r>
              <a:rPr lang="en-US" sz="3200" dirty="0">
                <a:solidFill>
                  <a:srgbClr val="006C31"/>
                </a:solidFill>
              </a:rPr>
              <a:t>NP-complete </a:t>
            </a:r>
            <a:r>
              <a:rPr lang="en-US" sz="3200" dirty="0">
                <a:solidFill>
                  <a:srgbClr val="7030A0"/>
                </a:solidFill>
              </a:rPr>
              <a:t>Problems</a:t>
            </a:r>
            <a:endParaRPr lang="en-US" sz="3200" dirty="0">
              <a:solidFill>
                <a:srgbClr val="C00000"/>
              </a:solidFill>
            </a:endParaRPr>
          </a:p>
        </p:txBody>
      </p:sp>
      <p:sp>
        <p:nvSpPr>
          <p:cNvPr id="6" name="Text Placeholder 5"/>
          <p:cNvSpPr>
            <a:spLocks noGrp="1"/>
          </p:cNvSpPr>
          <p:nvPr>
            <p:ph type="body" idx="1"/>
          </p:nvPr>
        </p:nvSpPr>
        <p:spPr/>
        <p:txBody>
          <a:bodyPr/>
          <a:lstStyle/>
          <a:p>
            <a:pPr algn="ctr"/>
            <a:r>
              <a:rPr lang="en-US" sz="2800" b="1" dirty="0">
                <a:solidFill>
                  <a:schemeClr val="tx1"/>
                </a:solidFill>
              </a:rPr>
              <a:t>In the next lecture</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35</a:t>
            </a:fld>
            <a:endParaRPr lang="en-US"/>
          </a:p>
        </p:txBody>
      </p:sp>
    </p:spTree>
    <p:extLst>
      <p:ext uri="{BB962C8B-B14F-4D97-AF65-F5344CB8AC3E}">
        <p14:creationId xmlns:p14="http://schemas.microsoft.com/office/powerpoint/2010/main" val="429733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1828800"/>
            <a:ext cx="7772400" cy="1362075"/>
          </a:xfrm>
        </p:spPr>
        <p:txBody>
          <a:bodyPr/>
          <a:lstStyle/>
          <a:p>
            <a:pPr algn="ctr"/>
            <a:r>
              <a:rPr lang="en-US" sz="3200" dirty="0">
                <a:solidFill>
                  <a:srgbClr val="7030A0"/>
                </a:solidFill>
              </a:rPr>
              <a:t>Recap from last lecture</a:t>
            </a:r>
            <a:endParaRPr lang="en-US" sz="3200" dirty="0">
              <a:solidFill>
                <a:srgbClr val="C00000"/>
              </a:solidFill>
            </a:endParaRPr>
          </a:p>
        </p:txBody>
      </p:sp>
      <mc:AlternateContent xmlns:mc="http://schemas.openxmlformats.org/markup-compatibility/2006" xmlns:a14="http://schemas.microsoft.com/office/drawing/2010/main">
        <mc:Choice Requires="a14">
          <p:sp>
            <p:nvSpPr>
              <p:cNvPr id="6" name="Text Placeholder 5"/>
              <p:cNvSpPr>
                <a:spLocks noGrp="1"/>
              </p:cNvSpPr>
              <p:nvPr>
                <p:ph type="body" idx="1"/>
              </p:nvPr>
            </p:nvSpPr>
            <p:spPr/>
            <p:txBody>
              <a:bodyPr/>
              <a:lstStyle/>
              <a:p>
                <a:pPr algn="ctr"/>
                <a:r>
                  <a:rPr lang="en-US" sz="2400" dirty="0">
                    <a:solidFill>
                      <a:schemeClr val="tx1"/>
                    </a:solidFill>
                  </a:rPr>
                  <a:t>Optimization version </a:t>
                </a:r>
                <a:r>
                  <a:rPr lang="en-US" sz="2400" dirty="0">
                    <a:solidFill>
                      <a:srgbClr val="0070C0"/>
                    </a:solidFill>
                    <a:sym typeface="Wingdings" pitchFamily="2" charset="2"/>
                  </a:rPr>
                  <a:t></a:t>
                </a:r>
                <a:r>
                  <a:rPr lang="en-US" sz="2400" dirty="0">
                    <a:solidFill>
                      <a:schemeClr val="tx1"/>
                    </a:solidFill>
                    <a:sym typeface="Wingdings" pitchFamily="2" charset="2"/>
                  </a:rPr>
                  <a:t> Decision version</a:t>
                </a:r>
              </a:p>
              <a:p>
                <a:pPr algn="ctr"/>
                <a:endParaRPr lang="en-US" sz="2400" b="1" dirty="0">
                  <a:solidFill>
                    <a:schemeClr val="tx1"/>
                  </a:solidFill>
                  <a:latin typeface="Cambria Math"/>
                </a:endParaRPr>
              </a:p>
              <a:p>
                <a:pPr algn="ctr"/>
                <a14:m>
                  <m:oMathPara xmlns:m="http://schemas.openxmlformats.org/officeDocument/2006/math">
                    <m:oMathParaPr>
                      <m:jc m:val="centerGroup"/>
                    </m:oMathParaPr>
                    <m:oMath xmlns:m="http://schemas.openxmlformats.org/officeDocument/2006/math">
                      <m:r>
                        <a:rPr lang="en-US" sz="2800" b="1" i="1" dirty="0" smtClean="0">
                          <a:solidFill>
                            <a:srgbClr val="C00000"/>
                          </a:solidFill>
                          <a:latin typeface="Cambria Math"/>
                        </a:rPr>
                        <m:t>𝑨</m:t>
                      </m:r>
                      <m:sSub>
                        <m:sSubPr>
                          <m:ctrlPr>
                            <a:rPr lang="en-US" sz="2800" b="1" i="1" dirty="0" smtClean="0">
                              <a:solidFill>
                                <a:srgbClr val="7030A0"/>
                              </a:solidFill>
                              <a:latin typeface="Cambria Math" panose="02040503050406030204" pitchFamily="18" charset="0"/>
                            </a:rPr>
                          </m:ctrlPr>
                        </m:sSubPr>
                        <m:e>
                          <m:r>
                            <a:rPr lang="en-US" sz="2800" b="1" i="1" dirty="0" smtClean="0">
                              <a:solidFill>
                                <a:srgbClr val="7030A0"/>
                              </a:solidFill>
                              <a:latin typeface="Cambria Math"/>
                            </a:rPr>
                            <m:t>≤</m:t>
                          </m:r>
                        </m:e>
                        <m:sub>
                          <m:r>
                            <a:rPr lang="en-US" sz="2800" b="1" i="1" dirty="0" smtClean="0">
                              <a:solidFill>
                                <a:srgbClr val="7030A0"/>
                              </a:solidFill>
                              <a:latin typeface="Cambria Math"/>
                            </a:rPr>
                            <m:t>𝑷</m:t>
                          </m:r>
                        </m:sub>
                      </m:sSub>
                      <m:r>
                        <a:rPr lang="en-US" sz="2800" b="1" i="1" dirty="0" smtClean="0">
                          <a:solidFill>
                            <a:srgbClr val="C00000"/>
                          </a:solidFill>
                          <a:latin typeface="Cambria Math"/>
                        </a:rPr>
                        <m:t>𝑩</m:t>
                      </m:r>
                    </m:oMath>
                  </m:oMathPara>
                </a14:m>
                <a:endParaRPr lang="en-US" sz="2800" b="1" dirty="0">
                  <a:solidFill>
                    <a:srgbClr val="C00000"/>
                  </a:solidFill>
                </a:endParaRPr>
              </a:p>
            </p:txBody>
          </p:sp>
        </mc:Choice>
        <mc:Fallback xmlns="">
          <p:sp>
            <p:nvSpPr>
              <p:cNvPr id="6" name="Text Placeholder 5"/>
              <p:cNvSpPr>
                <a:spLocks noGrp="1" noRot="1" noChangeAspect="1" noMove="1" noResize="1" noEditPoints="1" noAdjustHandles="1" noChangeArrowheads="1" noChangeShapeType="1" noTextEdit="1"/>
              </p:cNvSpPr>
              <p:nvPr>
                <p:ph type="body" idx="1"/>
              </p:nvPr>
            </p:nvSpPr>
            <p:spPr>
              <a:blipFill rotWithShape="1">
                <a:blip r:embed="rId2"/>
                <a:stretch>
                  <a:fillRect b="-1178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4</a:t>
            </a:fld>
            <a:endParaRPr lang="en-US"/>
          </a:p>
        </p:txBody>
      </p:sp>
    </p:spTree>
    <p:extLst>
      <p:ext uri="{BB962C8B-B14F-4D97-AF65-F5344CB8AC3E}">
        <p14:creationId xmlns:p14="http://schemas.microsoft.com/office/powerpoint/2010/main" val="1540749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2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pPr/>
                <a14:m>
                  <m:oMathPara xmlns:m="http://schemas.openxmlformats.org/officeDocument/2006/math">
                    <m:oMathParaPr>
                      <m:jc m:val="centerGroup"/>
                    </m:oMathParaPr>
                    <m:oMath xmlns:m="http://schemas.openxmlformats.org/officeDocument/2006/math">
                      <m:r>
                        <a:rPr lang="en-US" sz="3200" b="1" i="1" dirty="0">
                          <a:solidFill>
                            <a:srgbClr val="C00000"/>
                          </a:solidFill>
                          <a:latin typeface="Cambria Math"/>
                        </a:rPr>
                        <m:t>𝑨</m:t>
                      </m:r>
                      <m:sSub>
                        <m:sSubPr>
                          <m:ctrlPr>
                            <a:rPr lang="en-US" sz="3200" b="1" i="1" dirty="0">
                              <a:solidFill>
                                <a:srgbClr val="7030A0"/>
                              </a:solidFill>
                              <a:latin typeface="Cambria Math" panose="02040503050406030204" pitchFamily="18" charset="0"/>
                            </a:rPr>
                          </m:ctrlPr>
                        </m:sSubPr>
                        <m:e>
                          <m:r>
                            <a:rPr lang="en-US" sz="3200" b="1" i="1" dirty="0">
                              <a:solidFill>
                                <a:srgbClr val="7030A0"/>
                              </a:solidFill>
                              <a:latin typeface="Cambria Math"/>
                            </a:rPr>
                            <m:t>≤</m:t>
                          </m:r>
                        </m:e>
                        <m:sub>
                          <m:r>
                            <a:rPr lang="en-US" sz="3200" b="1" i="1" dirty="0">
                              <a:solidFill>
                                <a:srgbClr val="7030A0"/>
                              </a:solidFill>
                              <a:latin typeface="Cambria Math"/>
                            </a:rPr>
                            <m:t>𝑷</m:t>
                          </m:r>
                        </m:sub>
                      </m:sSub>
                      <m:r>
                        <a:rPr lang="en-US" sz="3200" b="1" i="1" dirty="0">
                          <a:solidFill>
                            <a:srgbClr val="C00000"/>
                          </a:solidFill>
                          <a:latin typeface="Cambria Math"/>
                        </a:rPr>
                        <m:t>𝑩</m:t>
                      </m:r>
                    </m:oMath>
                  </m:oMathPara>
                </a14:m>
                <a:br>
                  <a:rPr lang="en-US" sz="3200" b="1" dirty="0">
                    <a:solidFill>
                      <a:srgbClr val="C00000"/>
                    </a:solidFill>
                  </a:rPr>
                </a:br>
                <a:endParaRPr lang="en-US" sz="3200"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endParaRPr lang="en-US" sz="2000" b="1" dirty="0"/>
              </a:p>
              <a:p>
                <a:pPr marL="0" indent="0">
                  <a:buNone/>
                </a:pPr>
                <a:endParaRPr lang="en-US" sz="2000" b="1" dirty="0"/>
              </a:p>
              <a:p>
                <a:pPr marL="0" indent="0">
                  <a:buNone/>
                </a:pPr>
                <a:endParaRPr lang="en-US" sz="2000" b="1" dirty="0"/>
              </a:p>
              <a:p>
                <a:pPr marL="0" indent="0">
                  <a:buNone/>
                </a:pPr>
                <a:r>
                  <a:rPr lang="en-US" sz="2000" b="1" dirty="0"/>
                  <a:t>Complexity theoretic consequence </a:t>
                </a:r>
                <a:r>
                  <a:rPr lang="en-US" sz="2000" dirty="0"/>
                  <a:t>of </a:t>
                </a:r>
                <a14:m>
                  <m:oMath xmlns:m="http://schemas.openxmlformats.org/officeDocument/2006/math">
                    <m:r>
                      <a:rPr lang="en-US" sz="2000" b="1" i="1" dirty="0">
                        <a:solidFill>
                          <a:srgbClr val="C00000"/>
                        </a:solidFill>
                        <a:latin typeface="Cambria Math"/>
                      </a:rPr>
                      <m:t>𝑨</m:t>
                    </m:r>
                    <m:sSub>
                      <m:sSubPr>
                        <m:ctrlPr>
                          <a:rPr lang="en-US" sz="2000" b="1" i="1" dirty="0">
                            <a:solidFill>
                              <a:srgbClr val="7030A0"/>
                            </a:solidFill>
                            <a:latin typeface="Cambria Math" panose="02040503050406030204" pitchFamily="18" charset="0"/>
                          </a:rPr>
                        </m:ctrlPr>
                      </m:sSubPr>
                      <m:e>
                        <m:r>
                          <a:rPr lang="en-US" sz="2000" b="1" i="1" dirty="0">
                            <a:solidFill>
                              <a:srgbClr val="7030A0"/>
                            </a:solidFill>
                            <a:latin typeface="Cambria Math"/>
                          </a:rPr>
                          <m:t>≤</m:t>
                        </m:r>
                      </m:e>
                      <m:sub>
                        <m:r>
                          <a:rPr lang="en-US" sz="2000" b="1" i="1" dirty="0">
                            <a:solidFill>
                              <a:srgbClr val="7030A0"/>
                            </a:solidFill>
                            <a:latin typeface="Cambria Math"/>
                          </a:rPr>
                          <m:t>𝑷</m:t>
                        </m:r>
                      </m:sub>
                    </m:sSub>
                    <m:r>
                      <a:rPr lang="en-US" sz="2000" b="1" i="1" dirty="0">
                        <a:solidFill>
                          <a:srgbClr val="C00000"/>
                        </a:solidFill>
                        <a:latin typeface="Cambria Math"/>
                      </a:rPr>
                      <m:t>𝑩</m:t>
                    </m:r>
                  </m:oMath>
                </a14:m>
                <a:r>
                  <a:rPr lang="en-US" sz="2000" dirty="0"/>
                  <a:t>:</a:t>
                </a:r>
              </a:p>
              <a:p>
                <a:pPr marL="0" indent="0">
                  <a:buNone/>
                </a:pPr>
                <a:r>
                  <a:rPr lang="en-US" sz="2000" dirty="0"/>
                  <a:t>There does not exist any polynomial time algorithm for </a:t>
                </a:r>
                <a14:m>
                  <m:oMath xmlns:m="http://schemas.openxmlformats.org/officeDocument/2006/math">
                    <m:r>
                      <a:rPr lang="en-US" sz="2000" b="1" i="1" dirty="0">
                        <a:solidFill>
                          <a:srgbClr val="C00000"/>
                        </a:solidFill>
                        <a:latin typeface="Cambria Math"/>
                      </a:rPr>
                      <m:t>𝑨</m:t>
                    </m:r>
                  </m:oMath>
                </a14:m>
                <a:r>
                  <a:rPr lang="en-US" sz="2000" dirty="0"/>
                  <a:t>, </a:t>
                </a:r>
              </a:p>
              <a:p>
                <a:pPr marL="0" indent="0">
                  <a:buNone/>
                </a:pPr>
                <a:r>
                  <a:rPr lang="en-US" sz="2000" dirty="0">
                    <a:sym typeface="Wingdings" pitchFamily="2" charset="2"/>
                  </a:rPr>
                  <a:t></a:t>
                </a:r>
                <a:r>
                  <a:rPr lang="en-US" sz="2000" dirty="0"/>
                  <a:t>There </a:t>
                </a:r>
                <a:r>
                  <a:rPr lang="en-US" sz="2000" u="sng" dirty="0"/>
                  <a:t>can not </a:t>
                </a:r>
                <a:r>
                  <a:rPr lang="en-US" sz="2000" dirty="0"/>
                  <a:t>exist any polynomial time algorithm for </a:t>
                </a:r>
                <a14:m>
                  <m:oMath xmlns:m="http://schemas.openxmlformats.org/officeDocument/2006/math">
                    <m:r>
                      <a:rPr lang="en-US" sz="2000" b="1" i="1" dirty="0">
                        <a:solidFill>
                          <a:srgbClr val="C00000"/>
                        </a:solidFill>
                        <a:latin typeface="Cambria Math"/>
                      </a:rPr>
                      <m:t>𝑩</m:t>
                    </m:r>
                  </m:oMath>
                </a14:m>
                <a:r>
                  <a:rPr lang="en-US" sz="2000" dirty="0"/>
                  <a:t>.</a:t>
                </a:r>
              </a:p>
              <a:p>
                <a:pPr marL="0" indent="0">
                  <a:buNone/>
                </a:pPr>
                <a:r>
                  <a:rPr lang="en-US" sz="2000" dirty="0"/>
                  <a:t>            </a:t>
                </a:r>
              </a:p>
              <a:p>
                <a:pPr marL="0" indent="0">
                  <a:buNone/>
                </a:pPr>
                <a:r>
                  <a:rPr lang="en-US" sz="2000" dirty="0"/>
                  <a:t>               </a:t>
                </a:r>
                <a:r>
                  <a:rPr lang="en-US" sz="2000" b="1" dirty="0"/>
                  <a:t>“</a:t>
                </a:r>
                <a14:m>
                  <m:oMath xmlns:m="http://schemas.openxmlformats.org/officeDocument/2006/math">
                    <m:r>
                      <a:rPr lang="en-US" sz="2000" b="1" i="1" dirty="0">
                        <a:solidFill>
                          <a:srgbClr val="C00000"/>
                        </a:solidFill>
                        <a:latin typeface="Cambria Math"/>
                      </a:rPr>
                      <m:t>𝑩</m:t>
                    </m:r>
                  </m:oMath>
                </a14:m>
                <a:r>
                  <a:rPr lang="en-US" sz="2000" b="1" dirty="0"/>
                  <a:t> </a:t>
                </a:r>
                <a:r>
                  <a:rPr lang="en-US" sz="2000" dirty="0"/>
                  <a:t>is computationally </a:t>
                </a:r>
                <a:r>
                  <a:rPr lang="en-US" sz="2000" b="1" dirty="0"/>
                  <a:t>at least </a:t>
                </a:r>
                <a:r>
                  <a:rPr lang="en-US" sz="2000" dirty="0"/>
                  <a:t>as hard as </a:t>
                </a:r>
                <a14:m>
                  <m:oMath xmlns:m="http://schemas.openxmlformats.org/officeDocument/2006/math">
                    <m:r>
                      <a:rPr lang="en-US" sz="2000" b="1" i="1" dirty="0">
                        <a:solidFill>
                          <a:srgbClr val="C00000"/>
                        </a:solidFill>
                        <a:latin typeface="Cambria Math"/>
                      </a:rPr>
                      <m:t>𝑨</m:t>
                    </m:r>
                  </m:oMath>
                </a14:m>
                <a:r>
                  <a:rPr lang="en-US" sz="2000" b="1" dirty="0"/>
                  <a:t>”</a:t>
                </a:r>
              </a:p>
              <a:p>
                <a:pPr marL="0" indent="0">
                  <a:buNone/>
                </a:pPr>
                <a:endParaRPr lang="en-US" sz="2000" dirty="0"/>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741" t="-67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5</a:t>
            </a:fld>
            <a:endParaRPr lang="en-US"/>
          </a:p>
        </p:txBody>
      </p:sp>
    </p:spTree>
    <p:extLst>
      <p:ext uri="{BB962C8B-B14F-4D97-AF65-F5344CB8AC3E}">
        <p14:creationId xmlns:p14="http://schemas.microsoft.com/office/powerpoint/2010/main" val="531671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wipe(left)">
                                      <p:cBhvr>
                                        <p:cTn id="12" dur="30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wipe(left)">
                                      <p:cBhvr>
                                        <p:cTn id="17" dur="30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1828800"/>
            <a:ext cx="7772400" cy="1362075"/>
          </a:xfrm>
        </p:spPr>
        <p:txBody>
          <a:bodyPr/>
          <a:lstStyle/>
          <a:p>
            <a:pPr algn="ctr"/>
            <a:r>
              <a:rPr lang="en-US" sz="3200" dirty="0">
                <a:solidFill>
                  <a:srgbClr val="006C31"/>
                </a:solidFill>
              </a:rPr>
              <a:t>NP</a:t>
            </a:r>
            <a:br>
              <a:rPr lang="en-US" sz="3200" dirty="0">
                <a:solidFill>
                  <a:srgbClr val="7030A0"/>
                </a:solidFill>
              </a:rPr>
            </a:br>
            <a:r>
              <a:rPr lang="en-US" sz="3200" dirty="0">
                <a:solidFill>
                  <a:srgbClr val="7030A0"/>
                </a:solidFill>
              </a:rPr>
              <a:t>A class of problems</a:t>
            </a:r>
            <a:endParaRPr lang="en-US" sz="3200" dirty="0">
              <a:solidFill>
                <a:srgbClr val="C00000"/>
              </a:solidFill>
            </a:endParaRPr>
          </a:p>
        </p:txBody>
      </p:sp>
      <p:sp>
        <p:nvSpPr>
          <p:cNvPr id="6" name="Text Placeholder 5"/>
          <p:cNvSpPr>
            <a:spLocks noGrp="1"/>
          </p:cNvSpPr>
          <p:nvPr>
            <p:ph type="body" idx="1"/>
          </p:nvPr>
        </p:nvSpPr>
        <p:spPr/>
        <p:txBody>
          <a:bodyPr/>
          <a:lstStyle/>
          <a:p>
            <a:pPr algn="ctr"/>
            <a:endParaRPr lang="en-US" sz="2800" b="1" dirty="0">
              <a:solidFill>
                <a:schemeClr val="tx1"/>
              </a:solidFill>
            </a:endParaRP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6</a:t>
            </a:fld>
            <a:endParaRPr lang="en-US"/>
          </a:p>
        </p:txBody>
      </p:sp>
    </p:spTree>
    <p:extLst>
      <p:ext uri="{BB962C8B-B14F-4D97-AF65-F5344CB8AC3E}">
        <p14:creationId xmlns:p14="http://schemas.microsoft.com/office/powerpoint/2010/main" val="364918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Go back to </a:t>
            </a:r>
            <a:r>
              <a:rPr lang="en-US" sz="3600" b="1" dirty="0">
                <a:solidFill>
                  <a:srgbClr val="0070C0"/>
                </a:solidFill>
              </a:rPr>
              <a:t>1960</a:t>
            </a:r>
            <a:r>
              <a:rPr lang="en-US" sz="3600" b="1" dirty="0"/>
              <a:t>’s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871164912"/>
              </p:ext>
            </p:extLst>
          </p:nvPr>
        </p:nvGraphicFramePr>
        <p:xfrm>
          <a:off x="1752600" y="1676400"/>
          <a:ext cx="5539572" cy="3886200"/>
        </p:xfrm>
        <a:graphic>
          <a:graphicData uri="http://schemas.openxmlformats.org/drawingml/2006/table">
            <a:tbl>
              <a:tblPr firstRow="1" bandRow="1">
                <a:tableStyleId>{3C2FFA5D-87B4-456A-9821-1D502468CF0F}</a:tableStyleId>
              </a:tblPr>
              <a:tblGrid>
                <a:gridCol w="2769786">
                  <a:extLst>
                    <a:ext uri="{9D8B030D-6E8A-4147-A177-3AD203B41FA5}">
                      <a16:colId xmlns:a16="http://schemas.microsoft.com/office/drawing/2014/main" val="20000"/>
                    </a:ext>
                  </a:extLst>
                </a:gridCol>
                <a:gridCol w="2769786">
                  <a:extLst>
                    <a:ext uri="{9D8B030D-6E8A-4147-A177-3AD203B41FA5}">
                      <a16:colId xmlns:a16="http://schemas.microsoft.com/office/drawing/2014/main" val="20001"/>
                    </a:ext>
                  </a:extLst>
                </a:gridCol>
              </a:tblGrid>
              <a:tr h="371475">
                <a:tc>
                  <a:txBody>
                    <a:bodyPr/>
                    <a:lstStyle/>
                    <a:p>
                      <a:endParaRPr lang="en-US" dirty="0"/>
                    </a:p>
                    <a:p>
                      <a:endParaRPr lang="en-US" dirty="0"/>
                    </a:p>
                    <a:p>
                      <a:endParaRPr lang="en-US" dirty="0"/>
                    </a:p>
                  </a:txBody>
                  <a:tcPr/>
                </a:tc>
                <a:tc>
                  <a:txBody>
                    <a:bodyPr/>
                    <a:lstStyle/>
                    <a:p>
                      <a:endParaRPr lang="en-US" dirty="0"/>
                    </a:p>
                  </a:txBody>
                  <a:tcPr/>
                </a:tc>
                <a:extLst>
                  <a:ext uri="{0D108BD9-81ED-4DB2-BD59-A6C34878D82A}">
                    <a16:rowId xmlns:a16="http://schemas.microsoft.com/office/drawing/2014/main" val="10000"/>
                  </a:ext>
                </a:extLst>
              </a:tr>
              <a:tr h="371475">
                <a:tc>
                  <a:txBody>
                    <a:bodyPr/>
                    <a:lstStyle/>
                    <a:p>
                      <a:endParaRPr lang="en-US" dirty="0"/>
                    </a:p>
                  </a:txBody>
                  <a:tcPr/>
                </a:tc>
                <a:tc>
                  <a:txBody>
                    <a:bodyPr/>
                    <a:lstStyle/>
                    <a:p>
                      <a:endParaRPr lang="en-US"/>
                    </a:p>
                  </a:txBody>
                  <a:tcPr/>
                </a:tc>
                <a:extLst>
                  <a:ext uri="{0D108BD9-81ED-4DB2-BD59-A6C34878D82A}">
                    <a16:rowId xmlns:a16="http://schemas.microsoft.com/office/drawing/2014/main" val="10001"/>
                  </a:ext>
                </a:extLst>
              </a:tr>
              <a:tr h="371475">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371475">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371475">
                <a:tc>
                  <a:txBody>
                    <a:bodyPr/>
                    <a:lstStyle/>
                    <a:p>
                      <a:endParaRPr lang="en-US"/>
                    </a:p>
                  </a:txBody>
                  <a:tcPr/>
                </a:tc>
                <a:tc>
                  <a:txBody>
                    <a:bodyPr/>
                    <a:lstStyle/>
                    <a:p>
                      <a:endParaRPr lang="en-US" dirty="0"/>
                    </a:p>
                  </a:txBody>
                  <a:tcPr/>
                </a:tc>
                <a:extLst>
                  <a:ext uri="{0D108BD9-81ED-4DB2-BD59-A6C34878D82A}">
                    <a16:rowId xmlns:a16="http://schemas.microsoft.com/office/drawing/2014/main" val="10004"/>
                  </a:ext>
                </a:extLst>
              </a:tr>
              <a:tr h="371475">
                <a:tc>
                  <a:txBody>
                    <a:bodyPr/>
                    <a:lstStyle/>
                    <a:p>
                      <a:endParaRPr lang="en-US"/>
                    </a:p>
                  </a:txBody>
                  <a:tcPr/>
                </a:tc>
                <a:tc>
                  <a:txBody>
                    <a:bodyPr/>
                    <a:lstStyle/>
                    <a:p>
                      <a:endParaRPr lang="en-US" dirty="0"/>
                    </a:p>
                  </a:txBody>
                  <a:tcPr/>
                </a:tc>
                <a:extLst>
                  <a:ext uri="{0D108BD9-81ED-4DB2-BD59-A6C34878D82A}">
                    <a16:rowId xmlns:a16="http://schemas.microsoft.com/office/drawing/2014/main" val="10005"/>
                  </a:ext>
                </a:extLst>
              </a:tr>
              <a:tr h="371475">
                <a:tc>
                  <a:txBody>
                    <a:bodyPr/>
                    <a:lstStyle/>
                    <a:p>
                      <a:endParaRPr lang="en-US"/>
                    </a:p>
                  </a:txBody>
                  <a:tcPr/>
                </a:tc>
                <a:tc>
                  <a:txBody>
                    <a:bodyPr/>
                    <a:lstStyle/>
                    <a:p>
                      <a:endParaRPr lang="en-US"/>
                    </a:p>
                  </a:txBody>
                  <a:tcPr/>
                </a:tc>
                <a:extLst>
                  <a:ext uri="{0D108BD9-81ED-4DB2-BD59-A6C34878D82A}">
                    <a16:rowId xmlns:a16="http://schemas.microsoft.com/office/drawing/2014/main" val="10006"/>
                  </a:ext>
                </a:extLst>
              </a:tr>
              <a:tr h="371475">
                <a:tc>
                  <a:txBody>
                    <a:bodyPr/>
                    <a:lstStyle/>
                    <a:p>
                      <a:endParaRPr lang="en-US"/>
                    </a:p>
                  </a:txBody>
                  <a:tcPr/>
                </a:tc>
                <a:tc>
                  <a:txBody>
                    <a:bodyPr/>
                    <a:lstStyle/>
                    <a:p>
                      <a:endParaRPr lang="en-US"/>
                    </a:p>
                  </a:txBody>
                  <a:tcPr/>
                </a:tc>
                <a:extLst>
                  <a:ext uri="{0D108BD9-81ED-4DB2-BD59-A6C34878D82A}">
                    <a16:rowId xmlns:a16="http://schemas.microsoft.com/office/drawing/2014/main" val="10007"/>
                  </a:ext>
                </a:extLst>
              </a:tr>
              <a:tr h="371475">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8"/>
                  </a:ext>
                </a:extLst>
              </a:tr>
            </a:tbl>
          </a:graphicData>
        </a:graphic>
      </p:graphicFrame>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7</a:t>
            </a:fld>
            <a:endParaRPr lang="en-US"/>
          </a:p>
        </p:txBody>
      </p:sp>
      <p:sp>
        <p:nvSpPr>
          <p:cNvPr id="6" name="TextBox 5"/>
          <p:cNvSpPr txBox="1"/>
          <p:nvPr/>
        </p:nvSpPr>
        <p:spPr>
          <a:xfrm>
            <a:off x="5181600" y="2602468"/>
            <a:ext cx="1386598" cy="369332"/>
          </a:xfrm>
          <a:prstGeom prst="rect">
            <a:avLst/>
          </a:prstGeom>
          <a:noFill/>
        </p:spPr>
        <p:txBody>
          <a:bodyPr wrap="none" rtlCol="0">
            <a:spAutoFit/>
          </a:bodyPr>
          <a:lstStyle/>
          <a:p>
            <a:r>
              <a:rPr lang="en-US" dirty="0"/>
              <a:t>Longest Path</a:t>
            </a:r>
          </a:p>
        </p:txBody>
      </p:sp>
      <p:sp>
        <p:nvSpPr>
          <p:cNvPr id="7" name="TextBox 6"/>
          <p:cNvSpPr txBox="1"/>
          <p:nvPr/>
        </p:nvSpPr>
        <p:spPr>
          <a:xfrm>
            <a:off x="2514600" y="2590800"/>
            <a:ext cx="1442126" cy="369332"/>
          </a:xfrm>
          <a:prstGeom prst="rect">
            <a:avLst/>
          </a:prstGeom>
          <a:noFill/>
        </p:spPr>
        <p:txBody>
          <a:bodyPr wrap="none" rtlCol="0">
            <a:spAutoFit/>
          </a:bodyPr>
          <a:lstStyle/>
          <a:p>
            <a:r>
              <a:rPr lang="en-US" dirty="0"/>
              <a:t>Shortest Path</a:t>
            </a:r>
          </a:p>
        </p:txBody>
      </p:sp>
      <p:sp>
        <p:nvSpPr>
          <p:cNvPr id="8" name="TextBox 7"/>
          <p:cNvSpPr txBox="1"/>
          <p:nvPr/>
        </p:nvSpPr>
        <p:spPr>
          <a:xfrm>
            <a:off x="2120511" y="4420069"/>
            <a:ext cx="1918089" cy="369332"/>
          </a:xfrm>
          <a:prstGeom prst="rect">
            <a:avLst/>
          </a:prstGeom>
          <a:noFill/>
        </p:spPr>
        <p:txBody>
          <a:bodyPr wrap="none" rtlCol="0">
            <a:spAutoFit/>
          </a:bodyPr>
          <a:lstStyle/>
          <a:p>
            <a:r>
              <a:rPr lang="en-US" dirty="0"/>
              <a:t>Bipartite matching</a:t>
            </a:r>
          </a:p>
        </p:txBody>
      </p:sp>
      <p:sp>
        <p:nvSpPr>
          <p:cNvPr id="9" name="TextBox 8"/>
          <p:cNvSpPr txBox="1"/>
          <p:nvPr/>
        </p:nvSpPr>
        <p:spPr>
          <a:xfrm>
            <a:off x="5109446" y="4408401"/>
            <a:ext cx="1367554" cy="369332"/>
          </a:xfrm>
          <a:prstGeom prst="rect">
            <a:avLst/>
          </a:prstGeom>
          <a:noFill/>
        </p:spPr>
        <p:txBody>
          <a:bodyPr wrap="none" rtlCol="0">
            <a:spAutoFit/>
          </a:bodyPr>
          <a:lstStyle/>
          <a:p>
            <a:r>
              <a:rPr lang="en-US" dirty="0"/>
              <a:t>3D matching</a:t>
            </a:r>
          </a:p>
        </p:txBody>
      </p:sp>
      <p:sp>
        <p:nvSpPr>
          <p:cNvPr id="10" name="TextBox 9"/>
          <p:cNvSpPr txBox="1"/>
          <p:nvPr/>
        </p:nvSpPr>
        <p:spPr>
          <a:xfrm>
            <a:off x="4876800" y="4027401"/>
            <a:ext cx="1744260" cy="369332"/>
          </a:xfrm>
          <a:prstGeom prst="rect">
            <a:avLst/>
          </a:prstGeom>
          <a:noFill/>
        </p:spPr>
        <p:txBody>
          <a:bodyPr wrap="none" rtlCol="0">
            <a:spAutoFit/>
          </a:bodyPr>
          <a:lstStyle/>
          <a:p>
            <a:r>
              <a:rPr lang="en-US" dirty="0"/>
              <a:t>Independent Set</a:t>
            </a:r>
          </a:p>
        </p:txBody>
      </p:sp>
      <p:sp>
        <p:nvSpPr>
          <p:cNvPr id="11" name="TextBox 10"/>
          <p:cNvSpPr txBox="1"/>
          <p:nvPr/>
        </p:nvSpPr>
        <p:spPr>
          <a:xfrm>
            <a:off x="1851205" y="4027401"/>
            <a:ext cx="2568395" cy="369332"/>
          </a:xfrm>
          <a:prstGeom prst="rect">
            <a:avLst/>
          </a:prstGeom>
          <a:noFill/>
        </p:spPr>
        <p:txBody>
          <a:bodyPr wrap="none" rtlCol="0">
            <a:spAutoFit/>
          </a:bodyPr>
          <a:lstStyle/>
          <a:p>
            <a:r>
              <a:rPr lang="en-US" dirty="0"/>
              <a:t>Independent Set on trees</a:t>
            </a:r>
          </a:p>
        </p:txBody>
      </p:sp>
      <p:sp>
        <p:nvSpPr>
          <p:cNvPr id="13" name="TextBox 12"/>
          <p:cNvSpPr txBox="1"/>
          <p:nvPr/>
        </p:nvSpPr>
        <p:spPr>
          <a:xfrm>
            <a:off x="4495800" y="2983468"/>
            <a:ext cx="2844048" cy="369332"/>
          </a:xfrm>
          <a:prstGeom prst="rect">
            <a:avLst/>
          </a:prstGeom>
          <a:noFill/>
        </p:spPr>
        <p:txBody>
          <a:bodyPr wrap="none" rtlCol="0">
            <a:spAutoFit/>
          </a:bodyPr>
          <a:lstStyle/>
          <a:p>
            <a:r>
              <a:rPr lang="en-US" dirty="0"/>
              <a:t>Travelling salesman Problem</a:t>
            </a:r>
          </a:p>
        </p:txBody>
      </p:sp>
      <p:sp>
        <p:nvSpPr>
          <p:cNvPr id="14" name="TextBox 13"/>
          <p:cNvSpPr txBox="1"/>
          <p:nvPr/>
        </p:nvSpPr>
        <p:spPr>
          <a:xfrm>
            <a:off x="2034549" y="2971800"/>
            <a:ext cx="2461251" cy="369332"/>
          </a:xfrm>
          <a:prstGeom prst="rect">
            <a:avLst/>
          </a:prstGeom>
          <a:noFill/>
        </p:spPr>
        <p:txBody>
          <a:bodyPr wrap="none" rtlCol="0">
            <a:spAutoFit/>
          </a:bodyPr>
          <a:lstStyle/>
          <a:p>
            <a:r>
              <a:rPr lang="en-US" dirty="0"/>
              <a:t>Minimum spanning Tree</a:t>
            </a:r>
          </a:p>
        </p:txBody>
      </p:sp>
      <p:sp>
        <p:nvSpPr>
          <p:cNvPr id="15" name="TextBox 14"/>
          <p:cNvSpPr txBox="1"/>
          <p:nvPr/>
        </p:nvSpPr>
        <p:spPr>
          <a:xfrm>
            <a:off x="2411116" y="3352800"/>
            <a:ext cx="1118576" cy="369332"/>
          </a:xfrm>
          <a:prstGeom prst="rect">
            <a:avLst/>
          </a:prstGeom>
          <a:noFill/>
        </p:spPr>
        <p:txBody>
          <a:bodyPr wrap="none" rtlCol="0">
            <a:spAutoFit/>
          </a:bodyPr>
          <a:lstStyle/>
          <a:p>
            <a:r>
              <a:rPr lang="en-US" dirty="0"/>
              <a:t>Euler tour</a:t>
            </a:r>
          </a:p>
        </p:txBody>
      </p:sp>
      <p:sp>
        <p:nvSpPr>
          <p:cNvPr id="16" name="TextBox 15"/>
          <p:cNvSpPr txBox="1"/>
          <p:nvPr/>
        </p:nvSpPr>
        <p:spPr>
          <a:xfrm>
            <a:off x="5078116" y="3669268"/>
            <a:ext cx="1415772" cy="369332"/>
          </a:xfrm>
          <a:prstGeom prst="rect">
            <a:avLst/>
          </a:prstGeom>
          <a:noFill/>
        </p:spPr>
        <p:txBody>
          <a:bodyPr wrap="none" rtlCol="0">
            <a:spAutoFit/>
          </a:bodyPr>
          <a:lstStyle/>
          <a:p>
            <a:r>
              <a:rPr lang="en-US" dirty="0"/>
              <a:t>Balanced Cut</a:t>
            </a:r>
          </a:p>
        </p:txBody>
      </p:sp>
      <p:sp>
        <p:nvSpPr>
          <p:cNvPr id="17" name="TextBox 16"/>
          <p:cNvSpPr txBox="1"/>
          <p:nvPr/>
        </p:nvSpPr>
        <p:spPr>
          <a:xfrm>
            <a:off x="2057400" y="4801069"/>
            <a:ext cx="2080570" cy="369332"/>
          </a:xfrm>
          <a:prstGeom prst="rect">
            <a:avLst/>
          </a:prstGeom>
          <a:noFill/>
        </p:spPr>
        <p:txBody>
          <a:bodyPr wrap="none" rtlCol="0">
            <a:spAutoFit/>
          </a:bodyPr>
          <a:lstStyle/>
          <a:p>
            <a:r>
              <a:rPr lang="en-US" dirty="0"/>
              <a:t>Linear Programming</a:t>
            </a:r>
          </a:p>
        </p:txBody>
      </p:sp>
      <p:sp>
        <p:nvSpPr>
          <p:cNvPr id="18" name="TextBox 17"/>
          <p:cNvSpPr txBox="1"/>
          <p:nvPr/>
        </p:nvSpPr>
        <p:spPr>
          <a:xfrm>
            <a:off x="4495800" y="4789401"/>
            <a:ext cx="2803396" cy="369332"/>
          </a:xfrm>
          <a:prstGeom prst="rect">
            <a:avLst/>
          </a:prstGeom>
          <a:noFill/>
        </p:spPr>
        <p:txBody>
          <a:bodyPr wrap="none" rtlCol="0">
            <a:spAutoFit/>
          </a:bodyPr>
          <a:lstStyle/>
          <a:p>
            <a:r>
              <a:rPr lang="en-US" dirty="0"/>
              <a:t>Integer Linear Programming</a:t>
            </a:r>
          </a:p>
        </p:txBody>
      </p:sp>
      <p:sp>
        <p:nvSpPr>
          <p:cNvPr id="20" name="TextBox 19"/>
          <p:cNvSpPr txBox="1"/>
          <p:nvPr/>
        </p:nvSpPr>
        <p:spPr>
          <a:xfrm rot="5400000">
            <a:off x="3131013" y="5112213"/>
            <a:ext cx="468398" cy="584775"/>
          </a:xfrm>
          <a:prstGeom prst="rect">
            <a:avLst/>
          </a:prstGeom>
          <a:noFill/>
        </p:spPr>
        <p:txBody>
          <a:bodyPr wrap="none" rtlCol="0">
            <a:spAutoFit/>
          </a:bodyPr>
          <a:lstStyle/>
          <a:p>
            <a:r>
              <a:rPr lang="en-US" sz="3200" dirty="0"/>
              <a:t>…</a:t>
            </a:r>
          </a:p>
        </p:txBody>
      </p:sp>
      <p:sp>
        <p:nvSpPr>
          <p:cNvPr id="21" name="TextBox 20"/>
          <p:cNvSpPr txBox="1"/>
          <p:nvPr/>
        </p:nvSpPr>
        <p:spPr>
          <a:xfrm rot="5400000">
            <a:off x="5721813" y="5047212"/>
            <a:ext cx="468398" cy="584775"/>
          </a:xfrm>
          <a:prstGeom prst="rect">
            <a:avLst/>
          </a:prstGeom>
          <a:noFill/>
        </p:spPr>
        <p:txBody>
          <a:bodyPr wrap="none" rtlCol="0">
            <a:spAutoFit/>
          </a:bodyPr>
          <a:lstStyle/>
          <a:p>
            <a:r>
              <a:rPr lang="en-US" sz="3200" dirty="0"/>
              <a:t>…</a:t>
            </a:r>
          </a:p>
        </p:txBody>
      </p:sp>
      <p:sp>
        <p:nvSpPr>
          <p:cNvPr id="22" name="TextBox 21"/>
          <p:cNvSpPr txBox="1"/>
          <p:nvPr/>
        </p:nvSpPr>
        <p:spPr>
          <a:xfrm>
            <a:off x="2209800" y="1676400"/>
            <a:ext cx="1905906" cy="646331"/>
          </a:xfrm>
          <a:prstGeom prst="rect">
            <a:avLst/>
          </a:prstGeom>
          <a:solidFill>
            <a:srgbClr val="FFC000"/>
          </a:solidFill>
        </p:spPr>
        <p:txBody>
          <a:bodyPr wrap="none" rtlCol="0">
            <a:spAutoFit/>
          </a:bodyPr>
          <a:lstStyle/>
          <a:p>
            <a:r>
              <a:rPr lang="en-US" dirty="0"/>
              <a:t>Efficient algorithm</a:t>
            </a:r>
          </a:p>
          <a:p>
            <a:r>
              <a:rPr lang="en-US" dirty="0"/>
              <a:t>was found.</a:t>
            </a:r>
          </a:p>
        </p:txBody>
      </p:sp>
      <p:sp>
        <p:nvSpPr>
          <p:cNvPr id="23" name="TextBox 22"/>
          <p:cNvSpPr txBox="1"/>
          <p:nvPr/>
        </p:nvSpPr>
        <p:spPr>
          <a:xfrm>
            <a:off x="4648200" y="1676400"/>
            <a:ext cx="2651560" cy="646331"/>
          </a:xfrm>
          <a:prstGeom prst="rect">
            <a:avLst/>
          </a:prstGeom>
          <a:solidFill>
            <a:srgbClr val="FFC000"/>
          </a:solidFill>
        </p:spPr>
        <p:txBody>
          <a:bodyPr wrap="none" rtlCol="0">
            <a:spAutoFit/>
          </a:bodyPr>
          <a:lstStyle/>
          <a:p>
            <a:r>
              <a:rPr lang="en-US" dirty="0">
                <a:solidFill>
                  <a:srgbClr val="C00000"/>
                </a:solidFill>
              </a:rPr>
              <a:t>No Efficient algorithm </a:t>
            </a:r>
          </a:p>
          <a:p>
            <a:r>
              <a:rPr lang="en-US" dirty="0">
                <a:solidFill>
                  <a:srgbClr val="C00000"/>
                </a:solidFill>
              </a:rPr>
              <a:t>could be designed till date</a:t>
            </a:r>
          </a:p>
        </p:txBody>
      </p:sp>
      <p:sp>
        <p:nvSpPr>
          <p:cNvPr id="24" name="TextBox 23"/>
          <p:cNvSpPr txBox="1"/>
          <p:nvPr/>
        </p:nvSpPr>
        <p:spPr>
          <a:xfrm>
            <a:off x="5061228" y="3352800"/>
            <a:ext cx="1851404" cy="369332"/>
          </a:xfrm>
          <a:prstGeom prst="rect">
            <a:avLst/>
          </a:prstGeom>
          <a:noFill/>
        </p:spPr>
        <p:txBody>
          <a:bodyPr wrap="none" rtlCol="0">
            <a:spAutoFit/>
          </a:bodyPr>
          <a:lstStyle/>
          <a:p>
            <a:r>
              <a:rPr lang="en-US" dirty="0"/>
              <a:t>Hamiltonian cycle</a:t>
            </a:r>
          </a:p>
        </p:txBody>
      </p:sp>
      <p:sp>
        <p:nvSpPr>
          <p:cNvPr id="25" name="TextBox 24"/>
          <p:cNvSpPr txBox="1"/>
          <p:nvPr/>
        </p:nvSpPr>
        <p:spPr>
          <a:xfrm>
            <a:off x="2497335" y="3669268"/>
            <a:ext cx="931665" cy="369332"/>
          </a:xfrm>
          <a:prstGeom prst="rect">
            <a:avLst/>
          </a:prstGeom>
          <a:noFill/>
        </p:spPr>
        <p:txBody>
          <a:bodyPr wrap="none" rtlCol="0">
            <a:spAutoFit/>
          </a:bodyPr>
          <a:lstStyle/>
          <a:p>
            <a:r>
              <a:rPr lang="en-US" dirty="0"/>
              <a:t>Min Cut</a:t>
            </a:r>
          </a:p>
        </p:txBody>
      </p:sp>
      <p:sp>
        <p:nvSpPr>
          <p:cNvPr id="3" name="Down Ribbon 2"/>
          <p:cNvSpPr/>
          <p:nvPr/>
        </p:nvSpPr>
        <p:spPr>
          <a:xfrm>
            <a:off x="1752600" y="5573799"/>
            <a:ext cx="5867400" cy="1131800"/>
          </a:xfrm>
          <a:prstGeom prst="ribbon">
            <a:avLst>
              <a:gd name="adj1" fmla="val 16667"/>
              <a:gd name="adj2" fmla="val 75000"/>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It was quite surprising and even frustrating to be unable to find efficient algorithm for so many problems when their similar looking versions had very efficient algorithms.</a:t>
            </a:r>
            <a:endParaRPr lang="en-US" dirty="0">
              <a:solidFill>
                <a:schemeClr val="tx1"/>
              </a:solidFill>
            </a:endParaRPr>
          </a:p>
        </p:txBody>
      </p:sp>
      <p:sp>
        <p:nvSpPr>
          <p:cNvPr id="12" name="Down Ribbon 11"/>
          <p:cNvSpPr/>
          <p:nvPr/>
        </p:nvSpPr>
        <p:spPr>
          <a:xfrm>
            <a:off x="7339848" y="2322731"/>
            <a:ext cx="1727952" cy="2478338"/>
          </a:xfrm>
          <a:prstGeom prst="ribbon">
            <a:avLst>
              <a:gd name="adj1" fmla="val 16667"/>
              <a:gd name="adj2" fmla="val 75000"/>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This motivated researchers to search for any common traits among  all these problems.</a:t>
            </a:r>
          </a:p>
        </p:txBody>
      </p:sp>
    </p:spTree>
    <p:extLst>
      <p:ext uri="{BB962C8B-B14F-4D97-AF65-F5344CB8AC3E}">
        <p14:creationId xmlns:p14="http://schemas.microsoft.com/office/powerpoint/2010/main" val="27717779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childTnLst>
                          </p:cTn>
                        </p:par>
                        <p:par>
                          <p:cTn id="30" fill="hold">
                            <p:stCondLst>
                              <p:cond delay="1500"/>
                            </p:stCondLst>
                            <p:childTnLst>
                              <p:par>
                                <p:cTn id="31" presetID="10" presetClass="entr" presetSubtype="0" fill="hold" grpId="0" nodeType="after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childTnLst>
                          </p:cTn>
                        </p:par>
                        <p:par>
                          <p:cTn id="37" fill="hold">
                            <p:stCondLst>
                              <p:cond delay="2000"/>
                            </p:stCondLst>
                            <p:childTnLst>
                              <p:par>
                                <p:cTn id="38" presetID="10" presetClass="entr" presetSubtype="0" fill="hold" grpId="0" nodeType="after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childTnLst>
                          </p:cTn>
                        </p:par>
                        <p:par>
                          <p:cTn id="44" fill="hold">
                            <p:stCondLst>
                              <p:cond delay="2500"/>
                            </p:stCondLst>
                            <p:childTnLst>
                              <p:par>
                                <p:cTn id="45" presetID="10" presetClass="entr" presetSubtype="0" fill="hold" grpId="0" nodeType="after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500"/>
                                        <p:tgtEl>
                                          <p:spTgt spid="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fade">
                                      <p:cBhvr>
                                        <p:cTn id="50" dur="500"/>
                                        <p:tgtEl>
                                          <p:spTgt spid="9"/>
                                        </p:tgtEl>
                                      </p:cBhvr>
                                    </p:animEffect>
                                  </p:childTnLst>
                                </p:cTn>
                              </p:par>
                            </p:childTnLst>
                          </p:cTn>
                        </p:par>
                        <p:par>
                          <p:cTn id="51" fill="hold">
                            <p:stCondLst>
                              <p:cond delay="3000"/>
                            </p:stCondLst>
                            <p:childTnLst>
                              <p:par>
                                <p:cTn id="52" presetID="10" presetClass="entr" presetSubtype="0" fill="hold" grpId="0" nodeType="after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fade">
                                      <p:cBhvr>
                                        <p:cTn id="54" dur="500"/>
                                        <p:tgtEl>
                                          <p:spTgt spid="17"/>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childTnLst>
                          </p:cTn>
                        </p:par>
                        <p:par>
                          <p:cTn id="58" fill="hold">
                            <p:stCondLst>
                              <p:cond delay="3500"/>
                            </p:stCondLst>
                            <p:childTnLst>
                              <p:par>
                                <p:cTn id="59" presetID="22" presetClass="entr" presetSubtype="1" fill="hold" grpId="0" nodeType="afterEffect">
                                  <p:stCondLst>
                                    <p:cond delay="0"/>
                                  </p:stCondLst>
                                  <p:childTnLst>
                                    <p:set>
                                      <p:cBhvr>
                                        <p:cTn id="60" dur="1" fill="hold">
                                          <p:stCondLst>
                                            <p:cond delay="0"/>
                                          </p:stCondLst>
                                        </p:cTn>
                                        <p:tgtEl>
                                          <p:spTgt spid="20"/>
                                        </p:tgtEl>
                                        <p:attrNameLst>
                                          <p:attrName>style.visibility</p:attrName>
                                        </p:attrNameLst>
                                      </p:cBhvr>
                                      <p:to>
                                        <p:strVal val="visible"/>
                                      </p:to>
                                    </p:set>
                                    <p:animEffect transition="in" filter="wipe(up)">
                                      <p:cBhvr>
                                        <p:cTn id="61" dur="500"/>
                                        <p:tgtEl>
                                          <p:spTgt spid="20"/>
                                        </p:tgtEl>
                                      </p:cBhvr>
                                    </p:animEffect>
                                  </p:childTnLst>
                                </p:cTn>
                              </p:par>
                              <p:par>
                                <p:cTn id="62" presetID="22" presetClass="entr" presetSubtype="1" fill="hold" grpId="0" nodeType="with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wipe(up)">
                                      <p:cBhvr>
                                        <p:cTn id="64" dur="500"/>
                                        <p:tgtEl>
                                          <p:spTgt spid="21"/>
                                        </p:tgtEl>
                                      </p:cBhvr>
                                    </p:animEffect>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grpId="0" nodeType="clickEffect">
                                  <p:stCondLst>
                                    <p:cond delay="0"/>
                                  </p:stCondLst>
                                  <p:childTnLst>
                                    <p:set>
                                      <p:cBhvr>
                                        <p:cTn id="68" dur="1" fill="hold">
                                          <p:stCondLst>
                                            <p:cond delay="0"/>
                                          </p:stCondLst>
                                        </p:cTn>
                                        <p:tgtEl>
                                          <p:spTgt spid="22"/>
                                        </p:tgtEl>
                                        <p:attrNameLst>
                                          <p:attrName>style.visibility</p:attrName>
                                        </p:attrNameLst>
                                      </p:cBhvr>
                                      <p:to>
                                        <p:strVal val="visible"/>
                                      </p:to>
                                    </p:set>
                                    <p:anim calcmode="lin" valueType="num">
                                      <p:cBhvr>
                                        <p:cTn id="69" dur="500" fill="hold"/>
                                        <p:tgtEl>
                                          <p:spTgt spid="22"/>
                                        </p:tgtEl>
                                        <p:attrNameLst>
                                          <p:attrName>ppt_w</p:attrName>
                                        </p:attrNameLst>
                                      </p:cBhvr>
                                      <p:tavLst>
                                        <p:tav tm="0">
                                          <p:val>
                                            <p:fltVal val="0"/>
                                          </p:val>
                                        </p:tav>
                                        <p:tav tm="100000">
                                          <p:val>
                                            <p:strVal val="#ppt_w"/>
                                          </p:val>
                                        </p:tav>
                                      </p:tavLst>
                                    </p:anim>
                                    <p:anim calcmode="lin" valueType="num">
                                      <p:cBhvr>
                                        <p:cTn id="70" dur="500" fill="hold"/>
                                        <p:tgtEl>
                                          <p:spTgt spid="22"/>
                                        </p:tgtEl>
                                        <p:attrNameLst>
                                          <p:attrName>ppt_h</p:attrName>
                                        </p:attrNameLst>
                                      </p:cBhvr>
                                      <p:tavLst>
                                        <p:tav tm="0">
                                          <p:val>
                                            <p:fltVal val="0"/>
                                          </p:val>
                                        </p:tav>
                                        <p:tav tm="100000">
                                          <p:val>
                                            <p:strVal val="#ppt_h"/>
                                          </p:val>
                                        </p:tav>
                                      </p:tavLst>
                                    </p:anim>
                                    <p:animEffect transition="in" filter="fade">
                                      <p:cBhvr>
                                        <p:cTn id="71" dur="500"/>
                                        <p:tgtEl>
                                          <p:spTgt spid="22"/>
                                        </p:tgtEl>
                                      </p:cBhvr>
                                    </p:animEffect>
                                  </p:childTnLst>
                                </p:cTn>
                              </p:par>
                            </p:childTnLst>
                          </p:cTn>
                        </p:par>
                      </p:childTnLst>
                    </p:cTn>
                  </p:par>
                  <p:par>
                    <p:cTn id="72" fill="hold">
                      <p:stCondLst>
                        <p:cond delay="indefinite"/>
                      </p:stCondLst>
                      <p:childTnLst>
                        <p:par>
                          <p:cTn id="73" fill="hold">
                            <p:stCondLst>
                              <p:cond delay="0"/>
                            </p:stCondLst>
                            <p:childTnLst>
                              <p:par>
                                <p:cTn id="74" presetID="53" presetClass="entr" presetSubtype="16" fill="hold" grpId="0" nodeType="clickEffect">
                                  <p:stCondLst>
                                    <p:cond delay="0"/>
                                  </p:stCondLst>
                                  <p:childTnLst>
                                    <p:set>
                                      <p:cBhvr>
                                        <p:cTn id="75" dur="1" fill="hold">
                                          <p:stCondLst>
                                            <p:cond delay="0"/>
                                          </p:stCondLst>
                                        </p:cTn>
                                        <p:tgtEl>
                                          <p:spTgt spid="23"/>
                                        </p:tgtEl>
                                        <p:attrNameLst>
                                          <p:attrName>style.visibility</p:attrName>
                                        </p:attrNameLst>
                                      </p:cBhvr>
                                      <p:to>
                                        <p:strVal val="visible"/>
                                      </p:to>
                                    </p:set>
                                    <p:anim calcmode="lin" valueType="num">
                                      <p:cBhvr>
                                        <p:cTn id="76" dur="500" fill="hold"/>
                                        <p:tgtEl>
                                          <p:spTgt spid="23"/>
                                        </p:tgtEl>
                                        <p:attrNameLst>
                                          <p:attrName>ppt_w</p:attrName>
                                        </p:attrNameLst>
                                      </p:cBhvr>
                                      <p:tavLst>
                                        <p:tav tm="0">
                                          <p:val>
                                            <p:fltVal val="0"/>
                                          </p:val>
                                        </p:tav>
                                        <p:tav tm="100000">
                                          <p:val>
                                            <p:strVal val="#ppt_w"/>
                                          </p:val>
                                        </p:tav>
                                      </p:tavLst>
                                    </p:anim>
                                    <p:anim calcmode="lin" valueType="num">
                                      <p:cBhvr>
                                        <p:cTn id="77" dur="500" fill="hold"/>
                                        <p:tgtEl>
                                          <p:spTgt spid="23"/>
                                        </p:tgtEl>
                                        <p:attrNameLst>
                                          <p:attrName>ppt_h</p:attrName>
                                        </p:attrNameLst>
                                      </p:cBhvr>
                                      <p:tavLst>
                                        <p:tav tm="0">
                                          <p:val>
                                            <p:fltVal val="0"/>
                                          </p:val>
                                        </p:tav>
                                        <p:tav tm="100000">
                                          <p:val>
                                            <p:strVal val="#ppt_h"/>
                                          </p:val>
                                        </p:tav>
                                      </p:tavLst>
                                    </p:anim>
                                    <p:animEffect transition="in" filter="fade">
                                      <p:cBhvr>
                                        <p:cTn id="78" dur="500"/>
                                        <p:tgtEl>
                                          <p:spTgt spid="23"/>
                                        </p:tgtEl>
                                      </p:cBhvr>
                                    </p:animEffect>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grpId="0" nodeType="clickEffect">
                                  <p:stCondLst>
                                    <p:cond delay="0"/>
                                  </p:stCondLst>
                                  <p:childTnLst>
                                    <p:set>
                                      <p:cBhvr>
                                        <p:cTn id="82" dur="1" fill="hold">
                                          <p:stCondLst>
                                            <p:cond delay="0"/>
                                          </p:stCondLst>
                                        </p:cTn>
                                        <p:tgtEl>
                                          <p:spTgt spid="3"/>
                                        </p:tgtEl>
                                        <p:attrNameLst>
                                          <p:attrName>style.visibility</p:attrName>
                                        </p:attrNameLst>
                                      </p:cBhvr>
                                      <p:to>
                                        <p:strVal val="visible"/>
                                      </p:to>
                                    </p:set>
                                    <p:animEffect transition="in" filter="fade">
                                      <p:cBhvr>
                                        <p:cTn id="83" dur="1000"/>
                                        <p:tgtEl>
                                          <p:spTgt spid="3"/>
                                        </p:tgtEl>
                                      </p:cBhvr>
                                    </p:animEffect>
                                    <p:anim calcmode="lin" valueType="num">
                                      <p:cBhvr>
                                        <p:cTn id="84" dur="1000" fill="hold"/>
                                        <p:tgtEl>
                                          <p:spTgt spid="3"/>
                                        </p:tgtEl>
                                        <p:attrNameLst>
                                          <p:attrName>ppt_x</p:attrName>
                                        </p:attrNameLst>
                                      </p:cBhvr>
                                      <p:tavLst>
                                        <p:tav tm="0">
                                          <p:val>
                                            <p:strVal val="#ppt_x"/>
                                          </p:val>
                                        </p:tav>
                                        <p:tav tm="100000">
                                          <p:val>
                                            <p:strVal val="#ppt_x"/>
                                          </p:val>
                                        </p:tav>
                                      </p:tavLst>
                                    </p:anim>
                                    <p:anim calcmode="lin" valueType="num">
                                      <p:cBhvr>
                                        <p:cTn id="8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14" presetClass="entr" presetSubtype="10" fill="hold" grpId="0" nodeType="clickEffect">
                                  <p:stCondLst>
                                    <p:cond delay="0"/>
                                  </p:stCondLst>
                                  <p:childTnLst>
                                    <p:set>
                                      <p:cBhvr>
                                        <p:cTn id="89" dur="1" fill="hold">
                                          <p:stCondLst>
                                            <p:cond delay="0"/>
                                          </p:stCondLst>
                                        </p:cTn>
                                        <p:tgtEl>
                                          <p:spTgt spid="12"/>
                                        </p:tgtEl>
                                        <p:attrNameLst>
                                          <p:attrName>style.visibility</p:attrName>
                                        </p:attrNameLst>
                                      </p:cBhvr>
                                      <p:to>
                                        <p:strVal val="visible"/>
                                      </p:to>
                                    </p:set>
                                    <p:animEffect transition="in" filter="randombar(horizontal)">
                                      <p:cBhvr>
                                        <p:cTn id="9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3" grpId="0"/>
      <p:bldP spid="14" grpId="0"/>
      <p:bldP spid="15" grpId="0"/>
      <p:bldP spid="16" grpId="0"/>
      <p:bldP spid="17" grpId="0"/>
      <p:bldP spid="18" grpId="0"/>
      <p:bldP spid="20" grpId="0"/>
      <p:bldP spid="21" grpId="0"/>
      <p:bldP spid="22" grpId="0" animBg="1"/>
      <p:bldP spid="23" grpId="0" animBg="1"/>
      <p:bldP spid="24" grpId="0"/>
      <p:bldP spid="25" grpId="0"/>
      <p:bldP spid="3"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800" y="1219200"/>
                <a:ext cx="8763000" cy="5257800"/>
              </a:xfrm>
            </p:spPr>
            <p:txBody>
              <a:bodyPr/>
              <a:lstStyle/>
              <a:p>
                <a:r>
                  <a:rPr lang="en-US" sz="2000" b="1" dirty="0">
                    <a:solidFill>
                      <a:srgbClr val="7030A0"/>
                    </a:solidFill>
                  </a:rPr>
                  <a:t>Travelling Salesman Problem</a:t>
                </a:r>
              </a:p>
              <a:p>
                <a:pPr marL="0" indent="0">
                  <a:buNone/>
                </a:pPr>
                <a:r>
                  <a:rPr lang="en-US" sz="2000" b="1" dirty="0"/>
                  <a:t>Decision version</a:t>
                </a:r>
                <a:r>
                  <a:rPr lang="en-US" sz="2000" dirty="0"/>
                  <a:t>: Given a graph </a:t>
                </a:r>
                <a14:m>
                  <m:oMath xmlns:m="http://schemas.openxmlformats.org/officeDocument/2006/math">
                    <m:r>
                      <a:rPr lang="en-US" sz="2000" b="1" i="1" dirty="0" smtClean="0">
                        <a:solidFill>
                          <a:srgbClr val="0070C0"/>
                        </a:solidFill>
                        <a:latin typeface="Cambria Math"/>
                      </a:rPr>
                      <m:t>𝑮</m:t>
                    </m:r>
                  </m:oMath>
                </a14:m>
                <a:r>
                  <a:rPr lang="en-US" sz="2000" dirty="0"/>
                  <a:t>, does there exist a tour of cost at most </a:t>
                </a:r>
                <a14:m>
                  <m:oMath xmlns:m="http://schemas.openxmlformats.org/officeDocument/2006/math">
                    <m:r>
                      <a:rPr lang="en-US" sz="2000" b="1" i="1" dirty="0" smtClean="0">
                        <a:solidFill>
                          <a:srgbClr val="0070C0"/>
                        </a:solidFill>
                        <a:latin typeface="Cambria Math"/>
                      </a:rPr>
                      <m:t>𝒃</m:t>
                    </m:r>
                  </m:oMath>
                </a14:m>
                <a:r>
                  <a:rPr lang="en-US" sz="2000" dirty="0"/>
                  <a:t> ?</a:t>
                </a:r>
              </a:p>
              <a:p>
                <a:pPr marL="0" indent="0">
                  <a:buNone/>
                </a:pPr>
                <a:endParaRPr lang="en-US" sz="2000" dirty="0"/>
              </a:p>
              <a:p>
                <a:pPr marL="0" indent="0">
                  <a:buNone/>
                </a:pPr>
                <a:r>
                  <a:rPr lang="en-US" sz="2000" b="1" u="sng" dirty="0"/>
                  <a:t>Searching</a:t>
                </a:r>
                <a:r>
                  <a:rPr lang="en-US" sz="2000" dirty="0"/>
                  <a:t> for a tour of cost at most </a:t>
                </a:r>
                <a14:m>
                  <m:oMath xmlns:m="http://schemas.openxmlformats.org/officeDocument/2006/math">
                    <m:r>
                      <a:rPr lang="en-US" sz="2000" b="1" i="1" dirty="0" smtClean="0">
                        <a:solidFill>
                          <a:srgbClr val="0070C0"/>
                        </a:solidFill>
                        <a:latin typeface="Cambria Math"/>
                      </a:rPr>
                      <m:t>𝒃</m:t>
                    </m:r>
                  </m:oMath>
                </a14:m>
                <a:r>
                  <a:rPr lang="en-US" sz="2000" dirty="0"/>
                  <a:t> appears to be difficult </a:t>
                </a:r>
                <a:r>
                  <a:rPr lang="en-US" sz="2000" dirty="0">
                    <a:sym typeface="Wingdings" pitchFamily="2" charset="2"/>
                  </a:rPr>
                  <a:t></a:t>
                </a:r>
                <a:endParaRPr lang="en-US" sz="2000" dirty="0"/>
              </a:p>
              <a:p>
                <a:pPr marL="0" indent="0">
                  <a:buNone/>
                </a:pPr>
                <a:r>
                  <a:rPr lang="en-US" sz="2000" dirty="0"/>
                  <a:t>But what about </a:t>
                </a:r>
                <a:r>
                  <a:rPr lang="en-US" sz="2000" b="1" u="sng" dirty="0"/>
                  <a:t>verifying</a:t>
                </a:r>
                <a:r>
                  <a:rPr lang="en-US" sz="2000" dirty="0"/>
                  <a:t> whether a given sequence of vertices is a tour of cost at most </a:t>
                </a:r>
                <a14:m>
                  <m:oMath xmlns:m="http://schemas.openxmlformats.org/officeDocument/2006/math">
                    <m:r>
                      <a:rPr lang="en-US" sz="2000" b="1" i="1" dirty="0" smtClean="0">
                        <a:solidFill>
                          <a:srgbClr val="0070C0"/>
                        </a:solidFill>
                        <a:latin typeface="Cambria Math"/>
                      </a:rPr>
                      <m:t>𝒃</m:t>
                    </m:r>
                  </m:oMath>
                </a14:m>
                <a:r>
                  <a:rPr lang="en-US" sz="2000" dirty="0"/>
                  <a:t> ?</a:t>
                </a:r>
              </a:p>
              <a:p>
                <a:pPr marL="0" indent="0" algn="ctr">
                  <a:buNone/>
                </a:pPr>
                <a:r>
                  <a:rPr lang="en-US" sz="2000" dirty="0">
                    <a:solidFill>
                      <a:srgbClr val="006C31"/>
                    </a:solidFill>
                  </a:rPr>
                  <a:t>It is quite easy </a:t>
                </a:r>
                <a:r>
                  <a:rPr lang="en-US" sz="2000" dirty="0">
                    <a:solidFill>
                      <a:srgbClr val="006C31"/>
                    </a:solidFill>
                    <a:sym typeface="Wingdings" panose="05000000000000000000" pitchFamily="2" charset="2"/>
                  </a:rPr>
                  <a:t>.</a:t>
                </a:r>
              </a:p>
              <a:p>
                <a:pPr marL="0" indent="0">
                  <a:buNone/>
                </a:pPr>
                <a:endParaRPr lang="en-US" sz="2000" dirty="0">
                  <a:sym typeface="Wingdings" panose="05000000000000000000" pitchFamily="2" charset="2"/>
                </a:endParaRPr>
              </a:p>
              <a:p>
                <a:r>
                  <a:rPr lang="en-US" sz="2000" b="1" dirty="0">
                    <a:solidFill>
                      <a:srgbClr val="7030A0"/>
                    </a:solidFill>
                  </a:rPr>
                  <a:t>Vertex cover</a:t>
                </a:r>
              </a:p>
              <a:p>
                <a:pPr marL="0" indent="0">
                  <a:buNone/>
                </a:pPr>
                <a:r>
                  <a:rPr lang="en-US" sz="2000" b="1" dirty="0"/>
                  <a:t>Decision version</a:t>
                </a:r>
                <a:r>
                  <a:rPr lang="en-US" sz="2000" dirty="0"/>
                  <a:t>: Given a graph </a:t>
                </a:r>
                <a14:m>
                  <m:oMath xmlns:m="http://schemas.openxmlformats.org/officeDocument/2006/math">
                    <m:r>
                      <a:rPr lang="en-US" sz="2000" b="1" i="1" dirty="0">
                        <a:solidFill>
                          <a:srgbClr val="0070C0"/>
                        </a:solidFill>
                        <a:latin typeface="Cambria Math"/>
                      </a:rPr>
                      <m:t>𝑮</m:t>
                    </m:r>
                  </m:oMath>
                </a14:m>
                <a:r>
                  <a:rPr lang="en-US" sz="2000" dirty="0"/>
                  <a:t>, does there exist a vertex cover of size </a:t>
                </a:r>
                <a14:m>
                  <m:oMath xmlns:m="http://schemas.openxmlformats.org/officeDocument/2006/math">
                    <m:r>
                      <a:rPr lang="en-US" sz="2000" b="0" i="1" dirty="0" smtClean="0">
                        <a:solidFill>
                          <a:srgbClr val="0070C0"/>
                        </a:solidFill>
                        <a:latin typeface="Cambria Math"/>
                      </a:rPr>
                      <m:t>≤</m:t>
                    </m:r>
                    <m:r>
                      <a:rPr lang="en-US" sz="2000" b="1" i="1" dirty="0">
                        <a:solidFill>
                          <a:srgbClr val="0070C0"/>
                        </a:solidFill>
                        <a:latin typeface="Cambria Math"/>
                      </a:rPr>
                      <m:t>𝒌</m:t>
                    </m:r>
                  </m:oMath>
                </a14:m>
                <a:r>
                  <a:rPr lang="en-US" sz="2000" dirty="0"/>
                  <a:t>.</a:t>
                </a:r>
              </a:p>
              <a:p>
                <a:pPr marL="0" indent="0">
                  <a:buNone/>
                </a:pPr>
                <a:endParaRPr lang="en-US" sz="2000" b="1" u="sng" dirty="0"/>
              </a:p>
              <a:p>
                <a:pPr marL="0" indent="0">
                  <a:buNone/>
                </a:pPr>
                <a:r>
                  <a:rPr lang="en-US" sz="2000" b="1" u="sng" dirty="0"/>
                  <a:t>Searching</a:t>
                </a:r>
                <a:r>
                  <a:rPr lang="en-US" sz="2000" dirty="0"/>
                  <a:t> for a subset of </a:t>
                </a:r>
                <a14:m>
                  <m:oMath xmlns:m="http://schemas.openxmlformats.org/officeDocument/2006/math">
                    <m:r>
                      <a:rPr lang="en-US" sz="2000" b="1" i="1" dirty="0">
                        <a:solidFill>
                          <a:srgbClr val="0070C0"/>
                        </a:solidFill>
                        <a:latin typeface="Cambria Math"/>
                      </a:rPr>
                      <m:t>𝒌</m:t>
                    </m:r>
                    <m:r>
                      <a:rPr lang="en-US" sz="2000" b="1" i="1" dirty="0">
                        <a:solidFill>
                          <a:srgbClr val="0070C0"/>
                        </a:solidFill>
                        <a:latin typeface="Cambria Math"/>
                      </a:rPr>
                      <m:t> </m:t>
                    </m:r>
                  </m:oMath>
                </a14:m>
                <a:r>
                  <a:rPr lang="en-US" sz="2000" dirty="0"/>
                  <a:t>vertices that is a vertex cover of </a:t>
                </a:r>
                <a14:m>
                  <m:oMath xmlns:m="http://schemas.openxmlformats.org/officeDocument/2006/math">
                    <m:r>
                      <a:rPr lang="en-US" sz="2000" b="1" i="1" dirty="0" smtClean="0">
                        <a:solidFill>
                          <a:srgbClr val="0070C0"/>
                        </a:solidFill>
                        <a:latin typeface="Cambria Math"/>
                      </a:rPr>
                      <m:t>𝑮</m:t>
                    </m:r>
                  </m:oMath>
                </a14:m>
                <a:r>
                  <a:rPr lang="en-US" sz="2000" dirty="0"/>
                  <a:t> appears difficult </a:t>
                </a:r>
                <a:r>
                  <a:rPr lang="en-US" sz="2000" dirty="0">
                    <a:sym typeface="Wingdings" pitchFamily="2" charset="2"/>
                  </a:rPr>
                  <a:t></a:t>
                </a:r>
                <a:r>
                  <a:rPr lang="en-US" sz="2000" dirty="0"/>
                  <a:t>.</a:t>
                </a:r>
              </a:p>
              <a:p>
                <a:pPr marL="0" indent="0">
                  <a:buNone/>
                </a:pPr>
                <a:r>
                  <a:rPr lang="en-US" sz="2000" dirty="0"/>
                  <a:t>But what about </a:t>
                </a:r>
                <a:r>
                  <a:rPr lang="en-US" sz="2000" b="1" u="sng" dirty="0"/>
                  <a:t>verifying</a:t>
                </a:r>
                <a:r>
                  <a:rPr lang="en-US" sz="2000" dirty="0"/>
                  <a:t> whether a given subset of </a:t>
                </a:r>
                <a14:m>
                  <m:oMath xmlns:m="http://schemas.openxmlformats.org/officeDocument/2006/math">
                    <m:r>
                      <a:rPr lang="en-US" sz="2000" b="1" i="1" dirty="0">
                        <a:solidFill>
                          <a:srgbClr val="0070C0"/>
                        </a:solidFill>
                        <a:latin typeface="Cambria Math"/>
                      </a:rPr>
                      <m:t>𝒌</m:t>
                    </m:r>
                    <m:r>
                      <a:rPr lang="en-US" sz="2000" b="1" i="1" dirty="0">
                        <a:solidFill>
                          <a:srgbClr val="0070C0"/>
                        </a:solidFill>
                        <a:latin typeface="Cambria Math"/>
                      </a:rPr>
                      <m:t> </m:t>
                    </m:r>
                  </m:oMath>
                </a14:m>
                <a:r>
                  <a:rPr lang="en-US" sz="2000" dirty="0"/>
                  <a:t>vertices is a vertex cover ?</a:t>
                </a:r>
              </a:p>
              <a:p>
                <a:pPr marL="0" indent="0" algn="ctr">
                  <a:buNone/>
                </a:pPr>
                <a:r>
                  <a:rPr lang="en-US" sz="2000" dirty="0">
                    <a:solidFill>
                      <a:srgbClr val="006C31"/>
                    </a:solidFill>
                  </a:rPr>
                  <a:t>It is quite easy </a:t>
                </a:r>
                <a:r>
                  <a:rPr lang="en-US" sz="2000" dirty="0">
                    <a:solidFill>
                      <a:srgbClr val="006C31"/>
                    </a:solidFill>
                    <a:sym typeface="Wingdings" panose="05000000000000000000" pitchFamily="2" charset="2"/>
                  </a:rPr>
                  <a:t>.</a:t>
                </a: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800" y="1219200"/>
                <a:ext cx="8763000" cy="5257800"/>
              </a:xfrm>
              <a:blipFill rotWithShape="1">
                <a:blip r:embed="rId2"/>
                <a:stretch>
                  <a:fillRect l="-695" t="-57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8</a:t>
            </a:fld>
            <a:endParaRPr lang="en-US"/>
          </a:p>
        </p:txBody>
      </p:sp>
    </p:spTree>
    <p:extLst>
      <p:ext uri="{BB962C8B-B14F-4D97-AF65-F5344CB8AC3E}">
        <p14:creationId xmlns:p14="http://schemas.microsoft.com/office/powerpoint/2010/main" val="34852794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fade">
                                      <p:cBhvr>
                                        <p:cTn id="47" dur="500"/>
                                        <p:tgtEl>
                                          <p:spTgt spid="3">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2" end="12"/>
                                            </p:txEl>
                                          </p:spTgt>
                                        </p:tgtEl>
                                        <p:attrNameLst>
                                          <p:attrName>style.visibility</p:attrName>
                                        </p:attrNameLst>
                                      </p:cBhvr>
                                      <p:to>
                                        <p:strVal val="visible"/>
                                      </p:to>
                                    </p:set>
                                    <p:animEffect transition="in" filter="fade">
                                      <p:cBhvr>
                                        <p:cTn id="5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9</a:t>
            </a:fld>
            <a:endParaRPr lang="en-US"/>
          </a:p>
        </p:txBody>
      </p:sp>
      <p:graphicFrame>
        <p:nvGraphicFramePr>
          <p:cNvPr id="5" name="Content Placeholder 4"/>
          <p:cNvGraphicFramePr>
            <a:graphicFrameLocks/>
          </p:cNvGraphicFramePr>
          <p:nvPr>
            <p:extLst>
              <p:ext uri="{D42A27DB-BD31-4B8C-83A1-F6EECF244321}">
                <p14:modId xmlns:p14="http://schemas.microsoft.com/office/powerpoint/2010/main" val="178074804"/>
              </p:ext>
            </p:extLst>
          </p:nvPr>
        </p:nvGraphicFramePr>
        <p:xfrm>
          <a:off x="1752600" y="2209800"/>
          <a:ext cx="7239000" cy="3429000"/>
        </p:xfrm>
        <a:graphic>
          <a:graphicData uri="http://schemas.openxmlformats.org/drawingml/2006/table">
            <a:tbl>
              <a:tblPr firstRow="1" bandRow="1">
                <a:tableStyleId>{3C2FFA5D-87B4-456A-9821-1D502468CF0F}</a:tableStyleId>
              </a:tblPr>
              <a:tblGrid>
                <a:gridCol w="2981010">
                  <a:extLst>
                    <a:ext uri="{9D8B030D-6E8A-4147-A177-3AD203B41FA5}">
                      <a16:colId xmlns:a16="http://schemas.microsoft.com/office/drawing/2014/main" val="20000"/>
                    </a:ext>
                  </a:extLst>
                </a:gridCol>
                <a:gridCol w="4257990">
                  <a:extLst>
                    <a:ext uri="{9D8B030D-6E8A-4147-A177-3AD203B41FA5}">
                      <a16:colId xmlns:a16="http://schemas.microsoft.com/office/drawing/2014/main" val="20001"/>
                    </a:ext>
                  </a:extLst>
                </a:gridCol>
              </a:tblGrid>
              <a:tr h="38100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r h="38100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r h="381000">
                <a:tc>
                  <a:txBody>
                    <a:bodyPr/>
                    <a:lstStyle/>
                    <a:p>
                      <a:endParaRPr lang="en-US"/>
                    </a:p>
                  </a:txBody>
                  <a:tcPr/>
                </a:tc>
                <a:tc>
                  <a:txBody>
                    <a:bodyPr/>
                    <a:lstStyle/>
                    <a:p>
                      <a:endParaRPr lang="en-US" dirty="0"/>
                    </a:p>
                  </a:txBody>
                  <a:tcPr/>
                </a:tc>
                <a:extLst>
                  <a:ext uri="{0D108BD9-81ED-4DB2-BD59-A6C34878D82A}">
                    <a16:rowId xmlns:a16="http://schemas.microsoft.com/office/drawing/2014/main" val="10002"/>
                  </a:ext>
                </a:extLst>
              </a:tr>
              <a:tr h="381000">
                <a:tc>
                  <a:txBody>
                    <a:bodyPr/>
                    <a:lstStyle/>
                    <a:p>
                      <a:endParaRPr lang="en-US"/>
                    </a:p>
                  </a:txBody>
                  <a:tcPr/>
                </a:tc>
                <a:tc>
                  <a:txBody>
                    <a:bodyPr/>
                    <a:lstStyle/>
                    <a:p>
                      <a:endParaRPr lang="en-US" dirty="0"/>
                    </a:p>
                  </a:txBody>
                  <a:tcPr/>
                </a:tc>
                <a:extLst>
                  <a:ext uri="{0D108BD9-81ED-4DB2-BD59-A6C34878D82A}">
                    <a16:rowId xmlns:a16="http://schemas.microsoft.com/office/drawing/2014/main" val="10003"/>
                  </a:ext>
                </a:extLst>
              </a:tr>
              <a:tr h="381000">
                <a:tc>
                  <a:txBody>
                    <a:bodyPr/>
                    <a:lstStyle/>
                    <a:p>
                      <a:endParaRPr lang="en-US"/>
                    </a:p>
                  </a:txBody>
                  <a:tcPr/>
                </a:tc>
                <a:tc>
                  <a:txBody>
                    <a:bodyPr/>
                    <a:lstStyle/>
                    <a:p>
                      <a:endParaRPr lang="en-US" dirty="0"/>
                    </a:p>
                  </a:txBody>
                  <a:tcPr/>
                </a:tc>
                <a:extLst>
                  <a:ext uri="{0D108BD9-81ED-4DB2-BD59-A6C34878D82A}">
                    <a16:rowId xmlns:a16="http://schemas.microsoft.com/office/drawing/2014/main" val="10004"/>
                  </a:ext>
                </a:extLst>
              </a:tr>
              <a:tr h="381000">
                <a:tc>
                  <a:txBody>
                    <a:bodyPr/>
                    <a:lstStyle/>
                    <a:p>
                      <a:endParaRPr lang="en-US"/>
                    </a:p>
                  </a:txBody>
                  <a:tcPr/>
                </a:tc>
                <a:tc>
                  <a:txBody>
                    <a:bodyPr/>
                    <a:lstStyle/>
                    <a:p>
                      <a:endParaRPr lang="en-US" dirty="0"/>
                    </a:p>
                  </a:txBody>
                  <a:tcPr/>
                </a:tc>
                <a:extLst>
                  <a:ext uri="{0D108BD9-81ED-4DB2-BD59-A6C34878D82A}">
                    <a16:rowId xmlns:a16="http://schemas.microsoft.com/office/drawing/2014/main" val="10005"/>
                  </a:ext>
                </a:extLst>
              </a:tr>
              <a:tr h="381000">
                <a:tc>
                  <a:txBody>
                    <a:bodyPr/>
                    <a:lstStyle/>
                    <a:p>
                      <a:endParaRPr lang="en-US"/>
                    </a:p>
                  </a:txBody>
                  <a:tcPr/>
                </a:tc>
                <a:tc>
                  <a:txBody>
                    <a:bodyPr/>
                    <a:lstStyle/>
                    <a:p>
                      <a:endParaRPr lang="en-US" dirty="0"/>
                    </a:p>
                  </a:txBody>
                  <a:tcPr/>
                </a:tc>
                <a:extLst>
                  <a:ext uri="{0D108BD9-81ED-4DB2-BD59-A6C34878D82A}">
                    <a16:rowId xmlns:a16="http://schemas.microsoft.com/office/drawing/2014/main" val="10006"/>
                  </a:ext>
                </a:extLst>
              </a:tr>
              <a:tr h="38100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7"/>
                  </a:ext>
                </a:extLst>
              </a:tr>
              <a:tr h="38100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8"/>
                  </a:ext>
                </a:extLst>
              </a:tr>
            </a:tbl>
          </a:graphicData>
        </a:graphic>
      </p:graphicFrame>
      <p:sp>
        <p:nvSpPr>
          <p:cNvPr id="6" name="TextBox 5"/>
          <p:cNvSpPr txBox="1"/>
          <p:nvPr/>
        </p:nvSpPr>
        <p:spPr>
          <a:xfrm>
            <a:off x="2413752" y="2602468"/>
            <a:ext cx="1386598" cy="369332"/>
          </a:xfrm>
          <a:prstGeom prst="rect">
            <a:avLst/>
          </a:prstGeom>
          <a:noFill/>
        </p:spPr>
        <p:txBody>
          <a:bodyPr wrap="none" rtlCol="0">
            <a:spAutoFit/>
          </a:bodyPr>
          <a:lstStyle/>
          <a:p>
            <a:r>
              <a:rPr lang="en-US" dirty="0"/>
              <a:t>Longest Path</a:t>
            </a:r>
          </a:p>
        </p:txBody>
      </p:sp>
      <p:sp>
        <p:nvSpPr>
          <p:cNvPr id="7" name="TextBox 6"/>
          <p:cNvSpPr txBox="1"/>
          <p:nvPr/>
        </p:nvSpPr>
        <p:spPr>
          <a:xfrm>
            <a:off x="2341598" y="4507468"/>
            <a:ext cx="1367554" cy="369332"/>
          </a:xfrm>
          <a:prstGeom prst="rect">
            <a:avLst/>
          </a:prstGeom>
          <a:noFill/>
        </p:spPr>
        <p:txBody>
          <a:bodyPr wrap="none" rtlCol="0">
            <a:spAutoFit/>
          </a:bodyPr>
          <a:lstStyle/>
          <a:p>
            <a:r>
              <a:rPr lang="en-US" dirty="0"/>
              <a:t>3D matching</a:t>
            </a:r>
          </a:p>
        </p:txBody>
      </p:sp>
      <p:sp>
        <p:nvSpPr>
          <p:cNvPr id="8" name="TextBox 7"/>
          <p:cNvSpPr txBox="1"/>
          <p:nvPr/>
        </p:nvSpPr>
        <p:spPr>
          <a:xfrm>
            <a:off x="2294340" y="4114800"/>
            <a:ext cx="1744260" cy="369332"/>
          </a:xfrm>
          <a:prstGeom prst="rect">
            <a:avLst/>
          </a:prstGeom>
          <a:noFill/>
        </p:spPr>
        <p:txBody>
          <a:bodyPr wrap="none" rtlCol="0">
            <a:spAutoFit/>
          </a:bodyPr>
          <a:lstStyle/>
          <a:p>
            <a:r>
              <a:rPr lang="en-US" dirty="0"/>
              <a:t>Independent Set</a:t>
            </a:r>
          </a:p>
        </p:txBody>
      </p:sp>
      <p:sp>
        <p:nvSpPr>
          <p:cNvPr id="9" name="TextBox 8"/>
          <p:cNvSpPr txBox="1"/>
          <p:nvPr/>
        </p:nvSpPr>
        <p:spPr>
          <a:xfrm>
            <a:off x="1828800" y="3364468"/>
            <a:ext cx="2844048" cy="369332"/>
          </a:xfrm>
          <a:prstGeom prst="rect">
            <a:avLst/>
          </a:prstGeom>
          <a:noFill/>
        </p:spPr>
        <p:txBody>
          <a:bodyPr wrap="none" rtlCol="0">
            <a:spAutoFit/>
          </a:bodyPr>
          <a:lstStyle/>
          <a:p>
            <a:r>
              <a:rPr lang="en-US" dirty="0"/>
              <a:t>Travelling salesman Problem</a:t>
            </a:r>
          </a:p>
        </p:txBody>
      </p:sp>
      <p:sp>
        <p:nvSpPr>
          <p:cNvPr id="10" name="TextBox 9"/>
          <p:cNvSpPr txBox="1"/>
          <p:nvPr/>
        </p:nvSpPr>
        <p:spPr>
          <a:xfrm>
            <a:off x="2380737" y="2976880"/>
            <a:ext cx="1353063" cy="369332"/>
          </a:xfrm>
          <a:prstGeom prst="rect">
            <a:avLst/>
          </a:prstGeom>
          <a:noFill/>
        </p:spPr>
        <p:txBody>
          <a:bodyPr wrap="none" rtlCol="0">
            <a:spAutoFit/>
          </a:bodyPr>
          <a:lstStyle/>
          <a:p>
            <a:r>
              <a:rPr lang="en-US" dirty="0"/>
              <a:t>Vertex cover</a:t>
            </a:r>
          </a:p>
        </p:txBody>
      </p:sp>
      <p:sp>
        <p:nvSpPr>
          <p:cNvPr id="11" name="TextBox 10"/>
          <p:cNvSpPr txBox="1"/>
          <p:nvPr/>
        </p:nvSpPr>
        <p:spPr>
          <a:xfrm>
            <a:off x="1727952" y="4888468"/>
            <a:ext cx="2803396" cy="369332"/>
          </a:xfrm>
          <a:prstGeom prst="rect">
            <a:avLst/>
          </a:prstGeom>
          <a:noFill/>
        </p:spPr>
        <p:txBody>
          <a:bodyPr wrap="none" rtlCol="0">
            <a:spAutoFit/>
          </a:bodyPr>
          <a:lstStyle/>
          <a:p>
            <a:r>
              <a:rPr lang="en-US" dirty="0"/>
              <a:t>Integer Linear Programming</a:t>
            </a:r>
          </a:p>
        </p:txBody>
      </p:sp>
      <p:sp>
        <p:nvSpPr>
          <p:cNvPr id="12" name="TextBox 11"/>
          <p:cNvSpPr txBox="1"/>
          <p:nvPr/>
        </p:nvSpPr>
        <p:spPr>
          <a:xfrm rot="5400000">
            <a:off x="2953965" y="5188413"/>
            <a:ext cx="468398" cy="584775"/>
          </a:xfrm>
          <a:prstGeom prst="rect">
            <a:avLst/>
          </a:prstGeom>
          <a:noFill/>
        </p:spPr>
        <p:txBody>
          <a:bodyPr wrap="none" rtlCol="0">
            <a:spAutoFit/>
          </a:bodyPr>
          <a:lstStyle/>
          <a:p>
            <a:r>
              <a:rPr lang="en-US" sz="3200" dirty="0"/>
              <a:t>…</a:t>
            </a:r>
          </a:p>
        </p:txBody>
      </p:sp>
      <p:sp>
        <p:nvSpPr>
          <p:cNvPr id="13" name="TextBox 12"/>
          <p:cNvSpPr txBox="1"/>
          <p:nvPr/>
        </p:nvSpPr>
        <p:spPr>
          <a:xfrm>
            <a:off x="1638606" y="2209800"/>
            <a:ext cx="3238194" cy="369332"/>
          </a:xfrm>
          <a:prstGeom prst="rect">
            <a:avLst/>
          </a:prstGeom>
          <a:solidFill>
            <a:srgbClr val="FFC000"/>
          </a:solidFill>
        </p:spPr>
        <p:txBody>
          <a:bodyPr wrap="none" rtlCol="0">
            <a:spAutoFit/>
          </a:bodyPr>
          <a:lstStyle/>
          <a:p>
            <a:r>
              <a:rPr lang="en-US" dirty="0">
                <a:solidFill>
                  <a:srgbClr val="C00000"/>
                </a:solidFill>
              </a:rPr>
              <a:t>No Efficient algorithm till date </a:t>
            </a:r>
            <a:r>
              <a:rPr lang="en-US" dirty="0">
                <a:solidFill>
                  <a:srgbClr val="C00000"/>
                </a:solidFill>
                <a:sym typeface="Wingdings" pitchFamily="2" charset="2"/>
              </a:rPr>
              <a:t></a:t>
            </a:r>
            <a:endParaRPr lang="en-US" dirty="0">
              <a:solidFill>
                <a:srgbClr val="C00000"/>
              </a:solidFill>
            </a:endParaRPr>
          </a:p>
        </p:txBody>
      </p:sp>
      <p:sp>
        <p:nvSpPr>
          <p:cNvPr id="16" name="TextBox 15"/>
          <p:cNvSpPr txBox="1"/>
          <p:nvPr/>
        </p:nvSpPr>
        <p:spPr>
          <a:xfrm>
            <a:off x="2286000" y="3733800"/>
            <a:ext cx="1909112" cy="369332"/>
          </a:xfrm>
          <a:prstGeom prst="rect">
            <a:avLst/>
          </a:prstGeom>
          <a:noFill/>
        </p:spPr>
        <p:txBody>
          <a:bodyPr wrap="none" rtlCol="0">
            <a:spAutoFit/>
          </a:bodyPr>
          <a:lstStyle/>
          <a:p>
            <a:r>
              <a:rPr lang="en-US" dirty="0"/>
              <a:t>Hamiltonian cycle</a:t>
            </a:r>
          </a:p>
        </p:txBody>
      </p:sp>
      <mc:AlternateContent xmlns:mc="http://schemas.openxmlformats.org/markup-compatibility/2006" xmlns:a14="http://schemas.microsoft.com/office/drawing/2010/main">
        <mc:Choice Requires="a14">
          <p:sp>
            <p:nvSpPr>
              <p:cNvPr id="17" name="TextBox 16"/>
              <p:cNvSpPr txBox="1"/>
              <p:nvPr/>
            </p:nvSpPr>
            <p:spPr>
              <a:xfrm>
                <a:off x="4940405" y="2590800"/>
                <a:ext cx="3082511" cy="338554"/>
              </a:xfrm>
              <a:prstGeom prst="rect">
                <a:avLst/>
              </a:prstGeom>
              <a:noFill/>
            </p:spPr>
            <p:txBody>
              <a:bodyPr wrap="none" rtlCol="0">
                <a:spAutoFit/>
              </a:bodyPr>
              <a:lstStyle/>
              <a:p>
                <a:r>
                  <a:rPr lang="en-US" sz="1600" dirty="0"/>
                  <a:t>Is there a path of length </a:t>
                </a:r>
                <a14:m>
                  <m:oMath xmlns:m="http://schemas.openxmlformats.org/officeDocument/2006/math">
                    <m:r>
                      <a:rPr lang="en-US" sz="1600" b="0" i="1" smtClean="0">
                        <a:solidFill>
                          <a:srgbClr val="0070C0"/>
                        </a:solidFill>
                        <a:latin typeface="Cambria Math"/>
                      </a:rPr>
                      <m:t>≥</m:t>
                    </m:r>
                    <m:r>
                      <a:rPr lang="en-US" sz="1600" b="1" i="1" smtClean="0">
                        <a:solidFill>
                          <a:srgbClr val="0070C0"/>
                        </a:solidFill>
                        <a:latin typeface="Cambria Math"/>
                      </a:rPr>
                      <m:t>𝒌</m:t>
                    </m:r>
                  </m:oMath>
                </a14:m>
                <a:r>
                  <a:rPr lang="en-US" sz="1600" dirty="0"/>
                  <a:t> in </a:t>
                </a:r>
                <a14:m>
                  <m:oMath xmlns:m="http://schemas.openxmlformats.org/officeDocument/2006/math">
                    <m:r>
                      <a:rPr lang="en-US" sz="1600" b="1" i="1" smtClean="0">
                        <a:latin typeface="Cambria Math"/>
                      </a:rPr>
                      <m:t>𝑮</m:t>
                    </m:r>
                  </m:oMath>
                </a14:m>
                <a:r>
                  <a:rPr lang="en-US" sz="1600" dirty="0"/>
                  <a:t> ?</a:t>
                </a:r>
              </a:p>
            </p:txBody>
          </p:sp>
        </mc:Choice>
        <mc:Fallback xmlns="">
          <p:sp>
            <p:nvSpPr>
              <p:cNvPr id="17" name="TextBox 16"/>
              <p:cNvSpPr txBox="1">
                <a:spLocks noRot="1" noChangeAspect="1" noMove="1" noResize="1" noEditPoints="1" noAdjustHandles="1" noChangeArrowheads="1" noChangeShapeType="1" noTextEdit="1"/>
              </p:cNvSpPr>
              <p:nvPr/>
            </p:nvSpPr>
            <p:spPr>
              <a:xfrm>
                <a:off x="4940405" y="2590800"/>
                <a:ext cx="3082511" cy="338554"/>
              </a:xfrm>
              <a:prstGeom prst="rect">
                <a:avLst/>
              </a:prstGeom>
              <a:blipFill rotWithShape="1">
                <a:blip r:embed="rId2"/>
                <a:stretch>
                  <a:fillRect l="-988" t="-5357" r="-1383"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4724400" y="2993926"/>
                <a:ext cx="4222118" cy="338554"/>
              </a:xfrm>
              <a:prstGeom prst="rect">
                <a:avLst/>
              </a:prstGeom>
              <a:noFill/>
            </p:spPr>
            <p:txBody>
              <a:bodyPr wrap="none" rtlCol="0">
                <a:spAutoFit/>
              </a:bodyPr>
              <a:lstStyle/>
              <a:p>
                <a:r>
                  <a:rPr lang="en-US" sz="1600" dirty="0"/>
                  <a:t>Does there exist a vertex cover of size </a:t>
                </a:r>
                <a14:m>
                  <m:oMath xmlns:m="http://schemas.openxmlformats.org/officeDocument/2006/math">
                    <m:r>
                      <a:rPr lang="en-US" sz="1600" b="0" i="1" smtClean="0">
                        <a:solidFill>
                          <a:srgbClr val="0070C0"/>
                        </a:solidFill>
                        <a:latin typeface="Cambria Math"/>
                      </a:rPr>
                      <m:t>≤</m:t>
                    </m:r>
                    <m:r>
                      <a:rPr lang="en-US" sz="1600" b="1" i="1" smtClean="0">
                        <a:solidFill>
                          <a:srgbClr val="0070C0"/>
                        </a:solidFill>
                        <a:latin typeface="Cambria Math"/>
                      </a:rPr>
                      <m:t>𝒌</m:t>
                    </m:r>
                  </m:oMath>
                </a14:m>
                <a:r>
                  <a:rPr lang="en-US" sz="1600" dirty="0"/>
                  <a:t> in </a:t>
                </a:r>
                <a14:m>
                  <m:oMath xmlns:m="http://schemas.openxmlformats.org/officeDocument/2006/math">
                    <m:r>
                      <a:rPr lang="en-US" sz="1600" b="1" i="1" smtClean="0">
                        <a:latin typeface="Cambria Math"/>
                      </a:rPr>
                      <m:t>𝑮</m:t>
                    </m:r>
                  </m:oMath>
                </a14:m>
                <a:r>
                  <a:rPr lang="en-US" sz="1600" dirty="0"/>
                  <a:t>?</a:t>
                </a:r>
              </a:p>
            </p:txBody>
          </p:sp>
        </mc:Choice>
        <mc:Fallback xmlns="">
          <p:sp>
            <p:nvSpPr>
              <p:cNvPr id="18" name="TextBox 17"/>
              <p:cNvSpPr txBox="1">
                <a:spLocks noRot="1" noChangeAspect="1" noMove="1" noResize="1" noEditPoints="1" noAdjustHandles="1" noChangeArrowheads="1" noChangeShapeType="1" noTextEdit="1"/>
              </p:cNvSpPr>
              <p:nvPr/>
            </p:nvSpPr>
            <p:spPr>
              <a:xfrm>
                <a:off x="4724400" y="2993926"/>
                <a:ext cx="4222118" cy="338554"/>
              </a:xfrm>
              <a:prstGeom prst="rect">
                <a:avLst/>
              </a:prstGeom>
              <a:blipFill rotWithShape="1">
                <a:blip r:embed="rId3"/>
                <a:stretch>
                  <a:fillRect l="-722" t="-5357"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4721163" y="3352800"/>
                <a:ext cx="3565720" cy="338554"/>
              </a:xfrm>
              <a:prstGeom prst="rect">
                <a:avLst/>
              </a:prstGeom>
              <a:noFill/>
            </p:spPr>
            <p:txBody>
              <a:bodyPr wrap="none" rtlCol="0">
                <a:spAutoFit/>
              </a:bodyPr>
              <a:lstStyle/>
              <a:p>
                <a:r>
                  <a:rPr lang="en-US" sz="1600" dirty="0"/>
                  <a:t>Does there exist a tour of cost </a:t>
                </a:r>
                <a14:m>
                  <m:oMath xmlns:m="http://schemas.openxmlformats.org/officeDocument/2006/math">
                    <m:r>
                      <a:rPr lang="en-US" sz="1600" b="0" i="1" smtClean="0">
                        <a:solidFill>
                          <a:srgbClr val="0070C0"/>
                        </a:solidFill>
                        <a:latin typeface="Cambria Math"/>
                      </a:rPr>
                      <m:t>≤</m:t>
                    </m:r>
                    <m:r>
                      <a:rPr lang="en-US" sz="1600" b="1" i="1" smtClean="0">
                        <a:solidFill>
                          <a:srgbClr val="0070C0"/>
                        </a:solidFill>
                        <a:latin typeface="Cambria Math"/>
                      </a:rPr>
                      <m:t>𝒄</m:t>
                    </m:r>
                  </m:oMath>
                </a14:m>
                <a:r>
                  <a:rPr lang="en-US" sz="1600" dirty="0"/>
                  <a:t> in </a:t>
                </a:r>
                <a14:m>
                  <m:oMath xmlns:m="http://schemas.openxmlformats.org/officeDocument/2006/math">
                    <m:r>
                      <a:rPr lang="en-US" sz="1600" b="1" i="1" smtClean="0">
                        <a:latin typeface="Cambria Math"/>
                      </a:rPr>
                      <m:t>𝑮</m:t>
                    </m:r>
                  </m:oMath>
                </a14:m>
                <a:r>
                  <a:rPr lang="en-US" sz="1600" dirty="0"/>
                  <a:t>?</a:t>
                </a:r>
              </a:p>
            </p:txBody>
          </p:sp>
        </mc:Choice>
        <mc:Fallback xmlns="">
          <p:sp>
            <p:nvSpPr>
              <p:cNvPr id="19" name="TextBox 18"/>
              <p:cNvSpPr txBox="1">
                <a:spLocks noRot="1" noChangeAspect="1" noMove="1" noResize="1" noEditPoints="1" noAdjustHandles="1" noChangeArrowheads="1" noChangeShapeType="1" noTextEdit="1"/>
              </p:cNvSpPr>
              <p:nvPr/>
            </p:nvSpPr>
            <p:spPr>
              <a:xfrm>
                <a:off x="4721163" y="3352800"/>
                <a:ext cx="3565720" cy="338554"/>
              </a:xfrm>
              <a:prstGeom prst="rect">
                <a:avLst/>
              </a:prstGeom>
              <a:blipFill rotWithShape="1">
                <a:blip r:embed="rId4"/>
                <a:stretch>
                  <a:fillRect l="-855" t="-5357"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4724400" y="3700046"/>
                <a:ext cx="3684663" cy="338554"/>
              </a:xfrm>
              <a:prstGeom prst="rect">
                <a:avLst/>
              </a:prstGeom>
              <a:noFill/>
            </p:spPr>
            <p:txBody>
              <a:bodyPr wrap="none" rtlCol="0">
                <a:spAutoFit/>
              </a:bodyPr>
              <a:lstStyle/>
              <a:p>
                <a:r>
                  <a:rPr lang="en-US" sz="1600" dirty="0"/>
                  <a:t>Does there exist a cycle of length </a:t>
                </a:r>
                <a14:m>
                  <m:oMath xmlns:m="http://schemas.openxmlformats.org/officeDocument/2006/math">
                    <m:r>
                      <a:rPr lang="en-US" sz="1600" b="1" i="1" smtClean="0">
                        <a:solidFill>
                          <a:srgbClr val="0070C0"/>
                        </a:solidFill>
                        <a:latin typeface="Cambria Math"/>
                      </a:rPr>
                      <m:t>𝒏</m:t>
                    </m:r>
                  </m:oMath>
                </a14:m>
                <a:r>
                  <a:rPr lang="en-US" sz="1600" dirty="0"/>
                  <a:t> in </a:t>
                </a:r>
                <a14:m>
                  <m:oMath xmlns:m="http://schemas.openxmlformats.org/officeDocument/2006/math">
                    <m:r>
                      <a:rPr lang="en-US" sz="1600" b="1" i="1" smtClean="0">
                        <a:latin typeface="Cambria Math"/>
                      </a:rPr>
                      <m:t>𝑮</m:t>
                    </m:r>
                  </m:oMath>
                </a14:m>
                <a:r>
                  <a:rPr lang="en-US" sz="1600" dirty="0"/>
                  <a:t>?</a:t>
                </a:r>
              </a:p>
            </p:txBody>
          </p:sp>
        </mc:Choice>
        <mc:Fallback xmlns="">
          <p:sp>
            <p:nvSpPr>
              <p:cNvPr id="20" name="TextBox 19"/>
              <p:cNvSpPr txBox="1">
                <a:spLocks noRot="1" noChangeAspect="1" noMove="1" noResize="1" noEditPoints="1" noAdjustHandles="1" noChangeArrowheads="1" noChangeShapeType="1" noTextEdit="1"/>
              </p:cNvSpPr>
              <p:nvPr/>
            </p:nvSpPr>
            <p:spPr>
              <a:xfrm>
                <a:off x="4724400" y="3700046"/>
                <a:ext cx="3684663" cy="338554"/>
              </a:xfrm>
              <a:prstGeom prst="rect">
                <a:avLst/>
              </a:prstGeom>
              <a:blipFill rotWithShape="1">
                <a:blip r:embed="rId5"/>
                <a:stretch>
                  <a:fillRect l="-828" t="-5357"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4648200" y="4081046"/>
                <a:ext cx="4711867" cy="338554"/>
              </a:xfrm>
              <a:prstGeom prst="rect">
                <a:avLst/>
              </a:prstGeom>
              <a:noFill/>
            </p:spPr>
            <p:txBody>
              <a:bodyPr wrap="none" rtlCol="0">
                <a:spAutoFit/>
              </a:bodyPr>
              <a:lstStyle/>
              <a:p>
                <a:r>
                  <a:rPr lang="en-US" sz="1600" dirty="0"/>
                  <a:t>Does there exist an independent set of size </a:t>
                </a:r>
                <a14:m>
                  <m:oMath xmlns:m="http://schemas.openxmlformats.org/officeDocument/2006/math">
                    <m:r>
                      <a:rPr lang="en-US" sz="1600" b="0" i="1" smtClean="0">
                        <a:solidFill>
                          <a:srgbClr val="0070C0"/>
                        </a:solidFill>
                        <a:latin typeface="Cambria Math"/>
                      </a:rPr>
                      <m:t>≥</m:t>
                    </m:r>
                    <m:r>
                      <a:rPr lang="en-US" sz="1600" b="1" i="1" smtClean="0">
                        <a:solidFill>
                          <a:srgbClr val="0070C0"/>
                        </a:solidFill>
                        <a:latin typeface="Cambria Math"/>
                      </a:rPr>
                      <m:t>𝒌</m:t>
                    </m:r>
                  </m:oMath>
                </a14:m>
                <a:r>
                  <a:rPr lang="en-US" sz="1600" dirty="0"/>
                  <a:t> in </a:t>
                </a:r>
                <a14:m>
                  <m:oMath xmlns:m="http://schemas.openxmlformats.org/officeDocument/2006/math">
                    <m:r>
                      <a:rPr lang="en-US" sz="1600" b="1" i="1" smtClean="0">
                        <a:latin typeface="Cambria Math"/>
                      </a:rPr>
                      <m:t>𝑮</m:t>
                    </m:r>
                  </m:oMath>
                </a14:m>
                <a:r>
                  <a:rPr lang="en-US" sz="1600" dirty="0"/>
                  <a:t>?</a:t>
                </a:r>
              </a:p>
            </p:txBody>
          </p:sp>
        </mc:Choice>
        <mc:Fallback xmlns="">
          <p:sp>
            <p:nvSpPr>
              <p:cNvPr id="21" name="TextBox 20"/>
              <p:cNvSpPr txBox="1">
                <a:spLocks noRot="1" noChangeAspect="1" noMove="1" noResize="1" noEditPoints="1" noAdjustHandles="1" noChangeArrowheads="1" noChangeShapeType="1" noTextEdit="1"/>
              </p:cNvSpPr>
              <p:nvPr/>
            </p:nvSpPr>
            <p:spPr>
              <a:xfrm>
                <a:off x="4648200" y="4081046"/>
                <a:ext cx="4711867" cy="338554"/>
              </a:xfrm>
              <a:prstGeom prst="rect">
                <a:avLst/>
              </a:prstGeom>
              <a:blipFill rotWithShape="1">
                <a:blip r:embed="rId6"/>
                <a:stretch>
                  <a:fillRect l="-777" t="-5357" b="-21429"/>
                </a:stretch>
              </a:blipFill>
            </p:spPr>
            <p:txBody>
              <a:bodyPr/>
              <a:lstStyle/>
              <a:p>
                <a:r>
                  <a:rPr lang="en-US">
                    <a:noFill/>
                  </a:rPr>
                  <a:t> </a:t>
                </a:r>
              </a:p>
            </p:txBody>
          </p:sp>
        </mc:Fallback>
      </mc:AlternateContent>
      <p:grpSp>
        <p:nvGrpSpPr>
          <p:cNvPr id="24" name="Group 23"/>
          <p:cNvGrpSpPr/>
          <p:nvPr/>
        </p:nvGrpSpPr>
        <p:grpSpPr>
          <a:xfrm>
            <a:off x="6349424" y="4495801"/>
            <a:ext cx="584775" cy="773198"/>
            <a:chOff x="6349424" y="4495801"/>
            <a:chExt cx="584775" cy="773198"/>
          </a:xfrm>
        </p:grpSpPr>
        <p:sp>
          <p:nvSpPr>
            <p:cNvPr id="22" name="TextBox 21"/>
            <p:cNvSpPr txBox="1"/>
            <p:nvPr/>
          </p:nvSpPr>
          <p:spPr>
            <a:xfrm rot="5400000">
              <a:off x="6407613" y="4437612"/>
              <a:ext cx="468398" cy="584775"/>
            </a:xfrm>
            <a:prstGeom prst="rect">
              <a:avLst/>
            </a:prstGeom>
            <a:noFill/>
          </p:spPr>
          <p:txBody>
            <a:bodyPr wrap="none" rtlCol="0">
              <a:spAutoFit/>
            </a:bodyPr>
            <a:lstStyle/>
            <a:p>
              <a:r>
                <a:rPr lang="en-US" sz="3200" dirty="0"/>
                <a:t>…</a:t>
              </a:r>
            </a:p>
          </p:txBody>
        </p:sp>
        <p:sp>
          <p:nvSpPr>
            <p:cNvPr id="23" name="TextBox 22"/>
            <p:cNvSpPr txBox="1"/>
            <p:nvPr/>
          </p:nvSpPr>
          <p:spPr>
            <a:xfrm rot="5400000">
              <a:off x="6407613" y="4742412"/>
              <a:ext cx="468398" cy="584775"/>
            </a:xfrm>
            <a:prstGeom prst="rect">
              <a:avLst/>
            </a:prstGeom>
            <a:noFill/>
          </p:spPr>
          <p:txBody>
            <a:bodyPr wrap="none" rtlCol="0">
              <a:spAutoFit/>
            </a:bodyPr>
            <a:lstStyle/>
            <a:p>
              <a:r>
                <a:rPr lang="en-US" sz="3200" dirty="0"/>
                <a:t>…</a:t>
              </a:r>
            </a:p>
          </p:txBody>
        </p:sp>
      </p:grpSp>
      <p:sp>
        <p:nvSpPr>
          <p:cNvPr id="25" name="Cloud Callout 24"/>
          <p:cNvSpPr/>
          <p:nvPr/>
        </p:nvSpPr>
        <p:spPr>
          <a:xfrm>
            <a:off x="3352800" y="838200"/>
            <a:ext cx="3657600" cy="841248"/>
          </a:xfrm>
          <a:prstGeom prst="cloudCallou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about verifying a proposed solution ?</a:t>
            </a:r>
          </a:p>
        </p:txBody>
      </p:sp>
      <p:sp>
        <p:nvSpPr>
          <p:cNvPr id="26" name="TextBox 25"/>
          <p:cNvSpPr txBox="1"/>
          <p:nvPr/>
        </p:nvSpPr>
        <p:spPr>
          <a:xfrm>
            <a:off x="7315200" y="1074158"/>
            <a:ext cx="593432" cy="369332"/>
          </a:xfrm>
          <a:prstGeom prst="rect">
            <a:avLst/>
          </a:prstGeom>
          <a:solidFill>
            <a:schemeClr val="accent1">
              <a:lumMod val="20000"/>
              <a:lumOff val="80000"/>
            </a:schemeClr>
          </a:solidFill>
          <a:ln>
            <a:solidFill>
              <a:schemeClr val="tx1"/>
            </a:solidFill>
          </a:ln>
        </p:spPr>
        <p:txBody>
          <a:bodyPr wrap="none" rtlCol="0">
            <a:spAutoFit/>
          </a:bodyPr>
          <a:lstStyle/>
          <a:p>
            <a:r>
              <a:rPr lang="en-US" dirty="0"/>
              <a:t>Easy</a:t>
            </a:r>
          </a:p>
        </p:txBody>
      </p:sp>
      <p:sp>
        <p:nvSpPr>
          <p:cNvPr id="27" name="Cloud Callout 26"/>
          <p:cNvSpPr/>
          <p:nvPr/>
        </p:nvSpPr>
        <p:spPr>
          <a:xfrm>
            <a:off x="1524000" y="5791200"/>
            <a:ext cx="3657600" cy="841248"/>
          </a:xfrm>
          <a:prstGeom prst="cloudCallou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if the answer of an instance is </a:t>
            </a:r>
            <a:r>
              <a:rPr lang="en-US" b="1" dirty="0">
                <a:solidFill>
                  <a:srgbClr val="006C31"/>
                </a:solidFill>
              </a:rPr>
              <a:t>Yes</a:t>
            </a:r>
            <a:r>
              <a:rPr lang="en-US" dirty="0">
                <a:solidFill>
                  <a:schemeClr val="tx1"/>
                </a:solidFill>
              </a:rPr>
              <a:t> ?</a:t>
            </a:r>
          </a:p>
        </p:txBody>
      </p:sp>
      <p:sp>
        <p:nvSpPr>
          <p:cNvPr id="28" name="TextBox 27"/>
          <p:cNvSpPr txBox="1"/>
          <p:nvPr/>
        </p:nvSpPr>
        <p:spPr>
          <a:xfrm>
            <a:off x="5562600" y="6027158"/>
            <a:ext cx="2680606" cy="369332"/>
          </a:xfrm>
          <a:prstGeom prst="rect">
            <a:avLst/>
          </a:prstGeom>
          <a:solidFill>
            <a:schemeClr val="accent1">
              <a:lumMod val="20000"/>
              <a:lumOff val="80000"/>
            </a:schemeClr>
          </a:solidFill>
          <a:ln>
            <a:solidFill>
              <a:schemeClr val="tx1"/>
            </a:solidFill>
          </a:ln>
        </p:spPr>
        <p:txBody>
          <a:bodyPr wrap="none" rtlCol="0">
            <a:spAutoFit/>
          </a:bodyPr>
          <a:lstStyle/>
          <a:p>
            <a:r>
              <a:rPr lang="en-US" dirty="0"/>
              <a:t>There is a short </a:t>
            </a:r>
            <a:r>
              <a:rPr lang="en-US" i="1" dirty="0"/>
              <a:t>certificate</a:t>
            </a:r>
            <a:r>
              <a:rPr lang="en-US" dirty="0"/>
              <a:t>.</a:t>
            </a:r>
          </a:p>
        </p:txBody>
      </p:sp>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A5BF25AE-2A50-1A4C-8D8F-333C397B5E17}"/>
                  </a:ext>
                </a:extLst>
              </p:cNvPr>
              <p:cNvSpPr txBox="1"/>
              <p:nvPr/>
            </p:nvSpPr>
            <p:spPr>
              <a:xfrm>
                <a:off x="4648200" y="4081046"/>
                <a:ext cx="4711867" cy="338554"/>
              </a:xfrm>
              <a:prstGeom prst="rect">
                <a:avLst/>
              </a:prstGeom>
              <a:noFill/>
            </p:spPr>
            <p:txBody>
              <a:bodyPr wrap="none" rtlCol="0">
                <a:spAutoFit/>
              </a:bodyPr>
              <a:lstStyle/>
              <a:p>
                <a:r>
                  <a:rPr lang="en-US" sz="1600" dirty="0"/>
                  <a:t>Does there exist an independent set of size </a:t>
                </a:r>
                <a14:m>
                  <m:oMath xmlns:m="http://schemas.openxmlformats.org/officeDocument/2006/math">
                    <m:r>
                      <a:rPr lang="en-US" sz="1600" b="0" i="1" smtClean="0">
                        <a:solidFill>
                          <a:srgbClr val="0070C0"/>
                        </a:solidFill>
                        <a:latin typeface="Cambria Math"/>
                      </a:rPr>
                      <m:t>≥</m:t>
                    </m:r>
                    <m:r>
                      <a:rPr lang="en-US" sz="1600" b="1" i="1" smtClean="0">
                        <a:solidFill>
                          <a:srgbClr val="0070C0"/>
                        </a:solidFill>
                        <a:latin typeface="Cambria Math"/>
                      </a:rPr>
                      <m:t>𝒌</m:t>
                    </m:r>
                  </m:oMath>
                </a14:m>
                <a:r>
                  <a:rPr lang="en-US" sz="1600" dirty="0"/>
                  <a:t> in </a:t>
                </a:r>
                <a14:m>
                  <m:oMath xmlns:m="http://schemas.openxmlformats.org/officeDocument/2006/math">
                    <m:r>
                      <a:rPr lang="en-US" sz="1600" b="1" i="1" smtClean="0">
                        <a:latin typeface="Cambria Math"/>
                      </a:rPr>
                      <m:t>𝑮</m:t>
                    </m:r>
                  </m:oMath>
                </a14:m>
                <a:r>
                  <a:rPr lang="en-US" sz="1600" dirty="0"/>
                  <a:t>?</a:t>
                </a:r>
              </a:p>
            </p:txBody>
          </p:sp>
        </mc:Choice>
        <mc:Fallback>
          <p:sp>
            <p:nvSpPr>
              <p:cNvPr id="29" name="TextBox 28">
                <a:extLst>
                  <a:ext uri="{FF2B5EF4-FFF2-40B4-BE49-F238E27FC236}">
                    <a16:creationId xmlns:a16="http://schemas.microsoft.com/office/drawing/2014/main" id="{A5BF25AE-2A50-1A4C-8D8F-333C397B5E17}"/>
                  </a:ext>
                </a:extLst>
              </p:cNvPr>
              <p:cNvSpPr txBox="1">
                <a:spLocks noRot="1" noChangeAspect="1" noMove="1" noResize="1" noEditPoints="1" noAdjustHandles="1" noChangeArrowheads="1" noChangeShapeType="1" noTextEdit="1"/>
              </p:cNvSpPr>
              <p:nvPr/>
            </p:nvSpPr>
            <p:spPr>
              <a:xfrm>
                <a:off x="4648200" y="4081046"/>
                <a:ext cx="4711867" cy="338554"/>
              </a:xfrm>
              <a:prstGeom prst="rect">
                <a:avLst/>
              </a:prstGeom>
              <a:blipFill>
                <a:blip r:embed="rId7"/>
                <a:stretch>
                  <a:fillRect l="-809" t="-3704" b="-22222"/>
                </a:stretch>
              </a:blipFill>
            </p:spPr>
            <p:txBody>
              <a:bodyPr/>
              <a:lstStyle/>
              <a:p>
                <a:r>
                  <a:rPr lang="en-US">
                    <a:noFill/>
                  </a:rPr>
                  <a:t> </a:t>
                </a:r>
              </a:p>
            </p:txBody>
          </p:sp>
        </mc:Fallback>
      </mc:AlternateContent>
      <p:sp>
        <p:nvSpPr>
          <p:cNvPr id="30" name="Rectangle: Rounded Corners 14">
            <a:extLst>
              <a:ext uri="{FF2B5EF4-FFF2-40B4-BE49-F238E27FC236}">
                <a16:creationId xmlns:a16="http://schemas.microsoft.com/office/drawing/2014/main" id="{0488FC4B-BF38-004F-80DE-B39BE450609D}"/>
              </a:ext>
            </a:extLst>
          </p:cNvPr>
          <p:cNvSpPr/>
          <p:nvPr/>
        </p:nvSpPr>
        <p:spPr>
          <a:xfrm>
            <a:off x="5823415" y="2596544"/>
            <a:ext cx="1600200" cy="321182"/>
          </a:xfrm>
          <a:prstGeom prst="roundRect">
            <a:avLst/>
          </a:prstGeom>
          <a:noFill/>
          <a:ln>
            <a:solidFill>
              <a:srgbClr val="006C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Rounded Corners 28">
            <a:extLst>
              <a:ext uri="{FF2B5EF4-FFF2-40B4-BE49-F238E27FC236}">
                <a16:creationId xmlns:a16="http://schemas.microsoft.com/office/drawing/2014/main" id="{26ED09B2-AA3A-5643-ABF3-7F699B4AC587}"/>
              </a:ext>
            </a:extLst>
          </p:cNvPr>
          <p:cNvSpPr/>
          <p:nvPr/>
        </p:nvSpPr>
        <p:spPr>
          <a:xfrm>
            <a:off x="6172200" y="3031618"/>
            <a:ext cx="2162998" cy="321182"/>
          </a:xfrm>
          <a:prstGeom prst="roundRect">
            <a:avLst/>
          </a:prstGeom>
          <a:noFill/>
          <a:ln>
            <a:solidFill>
              <a:srgbClr val="006C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Rectangle: Rounded Corners 29">
            <a:extLst>
              <a:ext uri="{FF2B5EF4-FFF2-40B4-BE49-F238E27FC236}">
                <a16:creationId xmlns:a16="http://schemas.microsoft.com/office/drawing/2014/main" id="{AFE88AD7-3197-BB40-AA5A-D7CFA9BEF3B9}"/>
              </a:ext>
            </a:extLst>
          </p:cNvPr>
          <p:cNvSpPr/>
          <p:nvPr/>
        </p:nvSpPr>
        <p:spPr>
          <a:xfrm>
            <a:off x="6212926" y="3395246"/>
            <a:ext cx="1469211" cy="316329"/>
          </a:xfrm>
          <a:prstGeom prst="roundRect">
            <a:avLst/>
          </a:prstGeom>
          <a:noFill/>
          <a:ln>
            <a:solidFill>
              <a:srgbClr val="006C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Rounded Corners 30">
            <a:extLst>
              <a:ext uri="{FF2B5EF4-FFF2-40B4-BE49-F238E27FC236}">
                <a16:creationId xmlns:a16="http://schemas.microsoft.com/office/drawing/2014/main" id="{8A7AA8DF-9380-C944-9583-6A7EE9E4B25B}"/>
              </a:ext>
            </a:extLst>
          </p:cNvPr>
          <p:cNvSpPr/>
          <p:nvPr/>
        </p:nvSpPr>
        <p:spPr>
          <a:xfrm>
            <a:off x="6302060" y="3749267"/>
            <a:ext cx="1469210" cy="335639"/>
          </a:xfrm>
          <a:prstGeom prst="roundRect">
            <a:avLst/>
          </a:prstGeom>
          <a:noFill/>
          <a:ln>
            <a:solidFill>
              <a:srgbClr val="006C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602377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wipe(up)">
                                      <p:cBhvr>
                                        <p:cTn id="45" dur="500"/>
                                        <p:tgtEl>
                                          <p:spTgt spid="12"/>
                                        </p:tgtEl>
                                      </p:cBhvr>
                                    </p:animEffect>
                                  </p:childTnLst>
                                </p:cTn>
                              </p:par>
                            </p:childTnLst>
                          </p:cTn>
                        </p:par>
                      </p:childTnLst>
                    </p:cTn>
                  </p:par>
                  <p:par>
                    <p:cTn id="46" fill="hold">
                      <p:stCondLst>
                        <p:cond delay="indefinite"/>
                      </p:stCondLst>
                      <p:childTnLst>
                        <p:par>
                          <p:cTn id="47" fill="hold">
                            <p:stCondLst>
                              <p:cond delay="0"/>
                            </p:stCondLst>
                            <p:childTnLst>
                              <p:par>
                                <p:cTn id="48" presetID="26" presetClass="entr" presetSubtype="0" fill="hold" grpId="0" nodeType="click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wipe(down)">
                                      <p:cBhvr>
                                        <p:cTn id="50" dur="580">
                                          <p:stCondLst>
                                            <p:cond delay="0"/>
                                          </p:stCondLst>
                                        </p:cTn>
                                        <p:tgtEl>
                                          <p:spTgt spid="13"/>
                                        </p:tgtEl>
                                      </p:cBhvr>
                                    </p:animEffect>
                                    <p:anim calcmode="lin" valueType="num">
                                      <p:cBhvr>
                                        <p:cTn id="51"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52"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53"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54"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55"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56" dur="26">
                                          <p:stCondLst>
                                            <p:cond delay="650"/>
                                          </p:stCondLst>
                                        </p:cTn>
                                        <p:tgtEl>
                                          <p:spTgt spid="13"/>
                                        </p:tgtEl>
                                      </p:cBhvr>
                                      <p:to x="100000" y="60000"/>
                                    </p:animScale>
                                    <p:animScale>
                                      <p:cBhvr>
                                        <p:cTn id="57" dur="166" decel="50000">
                                          <p:stCondLst>
                                            <p:cond delay="676"/>
                                          </p:stCondLst>
                                        </p:cTn>
                                        <p:tgtEl>
                                          <p:spTgt spid="13"/>
                                        </p:tgtEl>
                                      </p:cBhvr>
                                      <p:to x="100000" y="100000"/>
                                    </p:animScale>
                                    <p:animScale>
                                      <p:cBhvr>
                                        <p:cTn id="58" dur="26">
                                          <p:stCondLst>
                                            <p:cond delay="1312"/>
                                          </p:stCondLst>
                                        </p:cTn>
                                        <p:tgtEl>
                                          <p:spTgt spid="13"/>
                                        </p:tgtEl>
                                      </p:cBhvr>
                                      <p:to x="100000" y="80000"/>
                                    </p:animScale>
                                    <p:animScale>
                                      <p:cBhvr>
                                        <p:cTn id="59" dur="166" decel="50000">
                                          <p:stCondLst>
                                            <p:cond delay="1338"/>
                                          </p:stCondLst>
                                        </p:cTn>
                                        <p:tgtEl>
                                          <p:spTgt spid="13"/>
                                        </p:tgtEl>
                                      </p:cBhvr>
                                      <p:to x="100000" y="100000"/>
                                    </p:animScale>
                                    <p:animScale>
                                      <p:cBhvr>
                                        <p:cTn id="60" dur="26">
                                          <p:stCondLst>
                                            <p:cond delay="1642"/>
                                          </p:stCondLst>
                                        </p:cTn>
                                        <p:tgtEl>
                                          <p:spTgt spid="13"/>
                                        </p:tgtEl>
                                      </p:cBhvr>
                                      <p:to x="100000" y="90000"/>
                                    </p:animScale>
                                    <p:animScale>
                                      <p:cBhvr>
                                        <p:cTn id="61" dur="166" decel="50000">
                                          <p:stCondLst>
                                            <p:cond delay="1668"/>
                                          </p:stCondLst>
                                        </p:cTn>
                                        <p:tgtEl>
                                          <p:spTgt spid="13"/>
                                        </p:tgtEl>
                                      </p:cBhvr>
                                      <p:to x="100000" y="100000"/>
                                    </p:animScale>
                                    <p:animScale>
                                      <p:cBhvr>
                                        <p:cTn id="62" dur="26">
                                          <p:stCondLst>
                                            <p:cond delay="1808"/>
                                          </p:stCondLst>
                                        </p:cTn>
                                        <p:tgtEl>
                                          <p:spTgt spid="13"/>
                                        </p:tgtEl>
                                      </p:cBhvr>
                                      <p:to x="100000" y="95000"/>
                                    </p:animScale>
                                    <p:animScale>
                                      <p:cBhvr>
                                        <p:cTn id="63" dur="166" decel="50000">
                                          <p:stCondLst>
                                            <p:cond delay="1834"/>
                                          </p:stCondLst>
                                        </p:cTn>
                                        <p:tgtEl>
                                          <p:spTgt spid="13"/>
                                        </p:tgtEl>
                                      </p:cBhvr>
                                      <p:to x="100000" y="100000"/>
                                    </p:animScale>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500"/>
                                        <p:tgtEl>
                                          <p:spTgt spid="17"/>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fade">
                                      <p:cBhvr>
                                        <p:cTn id="73" dur="500"/>
                                        <p:tgtEl>
                                          <p:spTgt spid="18"/>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19"/>
                                        </p:tgtEl>
                                        <p:attrNameLst>
                                          <p:attrName>style.visibility</p:attrName>
                                        </p:attrNameLst>
                                      </p:cBhvr>
                                      <p:to>
                                        <p:strVal val="visible"/>
                                      </p:to>
                                    </p:set>
                                    <p:animEffect transition="in" filter="fade">
                                      <p:cBhvr>
                                        <p:cTn id="78" dur="500"/>
                                        <p:tgtEl>
                                          <p:spTgt spid="19"/>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20"/>
                                        </p:tgtEl>
                                        <p:attrNameLst>
                                          <p:attrName>style.visibility</p:attrName>
                                        </p:attrNameLst>
                                      </p:cBhvr>
                                      <p:to>
                                        <p:strVal val="visible"/>
                                      </p:to>
                                    </p:set>
                                    <p:animEffect transition="in" filter="fade">
                                      <p:cBhvr>
                                        <p:cTn id="83" dur="500"/>
                                        <p:tgtEl>
                                          <p:spTgt spid="20"/>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21"/>
                                        </p:tgtEl>
                                        <p:attrNameLst>
                                          <p:attrName>style.visibility</p:attrName>
                                        </p:attrNameLst>
                                      </p:cBhvr>
                                      <p:to>
                                        <p:strVal val="visible"/>
                                      </p:to>
                                    </p:set>
                                    <p:animEffect transition="in" filter="fade">
                                      <p:cBhvr>
                                        <p:cTn id="88" dur="500"/>
                                        <p:tgtEl>
                                          <p:spTgt spid="21"/>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1" fill="hold" nodeType="clickEffect">
                                  <p:stCondLst>
                                    <p:cond delay="0"/>
                                  </p:stCondLst>
                                  <p:childTnLst>
                                    <p:set>
                                      <p:cBhvr>
                                        <p:cTn id="92" dur="1" fill="hold">
                                          <p:stCondLst>
                                            <p:cond delay="0"/>
                                          </p:stCondLst>
                                        </p:cTn>
                                        <p:tgtEl>
                                          <p:spTgt spid="24"/>
                                        </p:tgtEl>
                                        <p:attrNameLst>
                                          <p:attrName>style.visibility</p:attrName>
                                        </p:attrNameLst>
                                      </p:cBhvr>
                                      <p:to>
                                        <p:strVal val="visible"/>
                                      </p:to>
                                    </p:set>
                                    <p:animEffect transition="in" filter="wipe(up)">
                                      <p:cBhvr>
                                        <p:cTn id="93" dur="500"/>
                                        <p:tgtEl>
                                          <p:spTgt spid="24"/>
                                        </p:tgtEl>
                                      </p:cBhvr>
                                    </p:animEffect>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25"/>
                                        </p:tgtEl>
                                        <p:attrNameLst>
                                          <p:attrName>style.visibility</p:attrName>
                                        </p:attrNameLst>
                                      </p:cBhvr>
                                      <p:to>
                                        <p:strVal val="visible"/>
                                      </p:to>
                                    </p:set>
                                    <p:animEffect transition="in" filter="fade">
                                      <p:cBhvr>
                                        <p:cTn id="98" dur="1000"/>
                                        <p:tgtEl>
                                          <p:spTgt spid="25"/>
                                        </p:tgtEl>
                                      </p:cBhvr>
                                    </p:animEffect>
                                    <p:anim calcmode="lin" valueType="num">
                                      <p:cBhvr>
                                        <p:cTn id="99" dur="1000" fill="hold"/>
                                        <p:tgtEl>
                                          <p:spTgt spid="25"/>
                                        </p:tgtEl>
                                        <p:attrNameLst>
                                          <p:attrName>ppt_x</p:attrName>
                                        </p:attrNameLst>
                                      </p:cBhvr>
                                      <p:tavLst>
                                        <p:tav tm="0">
                                          <p:val>
                                            <p:strVal val="#ppt_x"/>
                                          </p:val>
                                        </p:tav>
                                        <p:tav tm="100000">
                                          <p:val>
                                            <p:strVal val="#ppt_x"/>
                                          </p:val>
                                        </p:tav>
                                      </p:tavLst>
                                    </p:anim>
                                    <p:anim calcmode="lin" valueType="num">
                                      <p:cBhvr>
                                        <p:cTn id="100"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31" presetClass="entr" presetSubtype="0" fill="hold" grpId="0" nodeType="clickEffect">
                                  <p:stCondLst>
                                    <p:cond delay="0"/>
                                  </p:stCondLst>
                                  <p:childTnLst>
                                    <p:set>
                                      <p:cBhvr>
                                        <p:cTn id="104" dur="1" fill="hold">
                                          <p:stCondLst>
                                            <p:cond delay="0"/>
                                          </p:stCondLst>
                                        </p:cTn>
                                        <p:tgtEl>
                                          <p:spTgt spid="26"/>
                                        </p:tgtEl>
                                        <p:attrNameLst>
                                          <p:attrName>style.visibility</p:attrName>
                                        </p:attrNameLst>
                                      </p:cBhvr>
                                      <p:to>
                                        <p:strVal val="visible"/>
                                      </p:to>
                                    </p:set>
                                    <p:anim calcmode="lin" valueType="num">
                                      <p:cBhvr>
                                        <p:cTn id="105" dur="1000" fill="hold"/>
                                        <p:tgtEl>
                                          <p:spTgt spid="26"/>
                                        </p:tgtEl>
                                        <p:attrNameLst>
                                          <p:attrName>ppt_w</p:attrName>
                                        </p:attrNameLst>
                                      </p:cBhvr>
                                      <p:tavLst>
                                        <p:tav tm="0">
                                          <p:val>
                                            <p:fltVal val="0"/>
                                          </p:val>
                                        </p:tav>
                                        <p:tav tm="100000">
                                          <p:val>
                                            <p:strVal val="#ppt_w"/>
                                          </p:val>
                                        </p:tav>
                                      </p:tavLst>
                                    </p:anim>
                                    <p:anim calcmode="lin" valueType="num">
                                      <p:cBhvr>
                                        <p:cTn id="106" dur="1000" fill="hold"/>
                                        <p:tgtEl>
                                          <p:spTgt spid="26"/>
                                        </p:tgtEl>
                                        <p:attrNameLst>
                                          <p:attrName>ppt_h</p:attrName>
                                        </p:attrNameLst>
                                      </p:cBhvr>
                                      <p:tavLst>
                                        <p:tav tm="0">
                                          <p:val>
                                            <p:fltVal val="0"/>
                                          </p:val>
                                        </p:tav>
                                        <p:tav tm="100000">
                                          <p:val>
                                            <p:strVal val="#ppt_h"/>
                                          </p:val>
                                        </p:tav>
                                      </p:tavLst>
                                    </p:anim>
                                    <p:anim calcmode="lin" valueType="num">
                                      <p:cBhvr>
                                        <p:cTn id="107" dur="1000" fill="hold"/>
                                        <p:tgtEl>
                                          <p:spTgt spid="26"/>
                                        </p:tgtEl>
                                        <p:attrNameLst>
                                          <p:attrName>style.rotation</p:attrName>
                                        </p:attrNameLst>
                                      </p:cBhvr>
                                      <p:tavLst>
                                        <p:tav tm="0">
                                          <p:val>
                                            <p:fltVal val="90"/>
                                          </p:val>
                                        </p:tav>
                                        <p:tav tm="100000">
                                          <p:val>
                                            <p:fltVal val="0"/>
                                          </p:val>
                                        </p:tav>
                                      </p:tavLst>
                                    </p:anim>
                                    <p:animEffect transition="in" filter="fade">
                                      <p:cBhvr>
                                        <p:cTn id="108" dur="1000"/>
                                        <p:tgtEl>
                                          <p:spTgt spid="26"/>
                                        </p:tgtEl>
                                      </p:cBhvr>
                                    </p:animEffect>
                                  </p:childTnLst>
                                </p:cTn>
                              </p:par>
                            </p:childTnLst>
                          </p:cTn>
                        </p:par>
                      </p:childTnLst>
                    </p:cTn>
                  </p:par>
                  <p:par>
                    <p:cTn id="109" fill="hold">
                      <p:stCondLst>
                        <p:cond delay="indefinite"/>
                      </p:stCondLst>
                      <p:childTnLst>
                        <p:par>
                          <p:cTn id="110" fill="hold">
                            <p:stCondLst>
                              <p:cond delay="0"/>
                            </p:stCondLst>
                            <p:childTnLst>
                              <p:par>
                                <p:cTn id="111" presetID="42" presetClass="entr" presetSubtype="0" fill="hold" grpId="0" nodeType="clickEffect">
                                  <p:stCondLst>
                                    <p:cond delay="0"/>
                                  </p:stCondLst>
                                  <p:childTnLst>
                                    <p:set>
                                      <p:cBhvr>
                                        <p:cTn id="112" dur="1" fill="hold">
                                          <p:stCondLst>
                                            <p:cond delay="0"/>
                                          </p:stCondLst>
                                        </p:cTn>
                                        <p:tgtEl>
                                          <p:spTgt spid="27"/>
                                        </p:tgtEl>
                                        <p:attrNameLst>
                                          <p:attrName>style.visibility</p:attrName>
                                        </p:attrNameLst>
                                      </p:cBhvr>
                                      <p:to>
                                        <p:strVal val="visible"/>
                                      </p:to>
                                    </p:set>
                                    <p:animEffect transition="in" filter="fade">
                                      <p:cBhvr>
                                        <p:cTn id="113" dur="1000"/>
                                        <p:tgtEl>
                                          <p:spTgt spid="27"/>
                                        </p:tgtEl>
                                      </p:cBhvr>
                                    </p:animEffect>
                                    <p:anim calcmode="lin" valueType="num">
                                      <p:cBhvr>
                                        <p:cTn id="114" dur="1000" fill="hold"/>
                                        <p:tgtEl>
                                          <p:spTgt spid="27"/>
                                        </p:tgtEl>
                                        <p:attrNameLst>
                                          <p:attrName>ppt_x</p:attrName>
                                        </p:attrNameLst>
                                      </p:cBhvr>
                                      <p:tavLst>
                                        <p:tav tm="0">
                                          <p:val>
                                            <p:strVal val="#ppt_x"/>
                                          </p:val>
                                        </p:tav>
                                        <p:tav tm="100000">
                                          <p:val>
                                            <p:strVal val="#ppt_x"/>
                                          </p:val>
                                        </p:tav>
                                      </p:tavLst>
                                    </p:anim>
                                    <p:anim calcmode="lin" valueType="num">
                                      <p:cBhvr>
                                        <p:cTn id="115"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31" presetClass="entr" presetSubtype="0" fill="hold" grpId="0" nodeType="clickEffect">
                                  <p:stCondLst>
                                    <p:cond delay="0"/>
                                  </p:stCondLst>
                                  <p:childTnLst>
                                    <p:set>
                                      <p:cBhvr>
                                        <p:cTn id="119" dur="1" fill="hold">
                                          <p:stCondLst>
                                            <p:cond delay="0"/>
                                          </p:stCondLst>
                                        </p:cTn>
                                        <p:tgtEl>
                                          <p:spTgt spid="28"/>
                                        </p:tgtEl>
                                        <p:attrNameLst>
                                          <p:attrName>style.visibility</p:attrName>
                                        </p:attrNameLst>
                                      </p:cBhvr>
                                      <p:to>
                                        <p:strVal val="visible"/>
                                      </p:to>
                                    </p:set>
                                    <p:anim calcmode="lin" valueType="num">
                                      <p:cBhvr>
                                        <p:cTn id="120" dur="1000" fill="hold"/>
                                        <p:tgtEl>
                                          <p:spTgt spid="28"/>
                                        </p:tgtEl>
                                        <p:attrNameLst>
                                          <p:attrName>ppt_w</p:attrName>
                                        </p:attrNameLst>
                                      </p:cBhvr>
                                      <p:tavLst>
                                        <p:tav tm="0">
                                          <p:val>
                                            <p:fltVal val="0"/>
                                          </p:val>
                                        </p:tav>
                                        <p:tav tm="100000">
                                          <p:val>
                                            <p:strVal val="#ppt_w"/>
                                          </p:val>
                                        </p:tav>
                                      </p:tavLst>
                                    </p:anim>
                                    <p:anim calcmode="lin" valueType="num">
                                      <p:cBhvr>
                                        <p:cTn id="121" dur="1000" fill="hold"/>
                                        <p:tgtEl>
                                          <p:spTgt spid="28"/>
                                        </p:tgtEl>
                                        <p:attrNameLst>
                                          <p:attrName>ppt_h</p:attrName>
                                        </p:attrNameLst>
                                      </p:cBhvr>
                                      <p:tavLst>
                                        <p:tav tm="0">
                                          <p:val>
                                            <p:fltVal val="0"/>
                                          </p:val>
                                        </p:tav>
                                        <p:tav tm="100000">
                                          <p:val>
                                            <p:strVal val="#ppt_h"/>
                                          </p:val>
                                        </p:tav>
                                      </p:tavLst>
                                    </p:anim>
                                    <p:anim calcmode="lin" valueType="num">
                                      <p:cBhvr>
                                        <p:cTn id="122" dur="1000" fill="hold"/>
                                        <p:tgtEl>
                                          <p:spTgt spid="28"/>
                                        </p:tgtEl>
                                        <p:attrNameLst>
                                          <p:attrName>style.rotation</p:attrName>
                                        </p:attrNameLst>
                                      </p:cBhvr>
                                      <p:tavLst>
                                        <p:tav tm="0">
                                          <p:val>
                                            <p:fltVal val="90"/>
                                          </p:val>
                                        </p:tav>
                                        <p:tav tm="100000">
                                          <p:val>
                                            <p:fltVal val="0"/>
                                          </p:val>
                                        </p:tav>
                                      </p:tavLst>
                                    </p:anim>
                                    <p:animEffect transition="in" filter="fade">
                                      <p:cBhvr>
                                        <p:cTn id="123" dur="1000"/>
                                        <p:tgtEl>
                                          <p:spTgt spid="28"/>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29"/>
                                        </p:tgtEl>
                                        <p:attrNameLst>
                                          <p:attrName>style.visibility</p:attrName>
                                        </p:attrNameLst>
                                      </p:cBhvr>
                                      <p:to>
                                        <p:strVal val="visible"/>
                                      </p:to>
                                    </p:set>
                                    <p:animEffect transition="in" filter="fade">
                                      <p:cBhvr>
                                        <p:cTn id="128" dur="500"/>
                                        <p:tgtEl>
                                          <p:spTgt spid="29"/>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8" fill="hold" grpId="0" nodeType="clickEffect">
                                  <p:stCondLst>
                                    <p:cond delay="0"/>
                                  </p:stCondLst>
                                  <p:childTnLst>
                                    <p:set>
                                      <p:cBhvr>
                                        <p:cTn id="132" dur="1" fill="hold">
                                          <p:stCondLst>
                                            <p:cond delay="0"/>
                                          </p:stCondLst>
                                        </p:cTn>
                                        <p:tgtEl>
                                          <p:spTgt spid="30"/>
                                        </p:tgtEl>
                                        <p:attrNameLst>
                                          <p:attrName>style.visibility</p:attrName>
                                        </p:attrNameLst>
                                      </p:cBhvr>
                                      <p:to>
                                        <p:strVal val="visible"/>
                                      </p:to>
                                    </p:set>
                                    <p:animEffect transition="in" filter="wipe(left)">
                                      <p:cBhvr>
                                        <p:cTn id="133" dur="500"/>
                                        <p:tgtEl>
                                          <p:spTgt spid="30"/>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ntr" presetSubtype="8" fill="hold" grpId="0" nodeType="clickEffect">
                                  <p:stCondLst>
                                    <p:cond delay="0"/>
                                  </p:stCondLst>
                                  <p:childTnLst>
                                    <p:set>
                                      <p:cBhvr>
                                        <p:cTn id="137" dur="1" fill="hold">
                                          <p:stCondLst>
                                            <p:cond delay="0"/>
                                          </p:stCondLst>
                                        </p:cTn>
                                        <p:tgtEl>
                                          <p:spTgt spid="31"/>
                                        </p:tgtEl>
                                        <p:attrNameLst>
                                          <p:attrName>style.visibility</p:attrName>
                                        </p:attrNameLst>
                                      </p:cBhvr>
                                      <p:to>
                                        <p:strVal val="visible"/>
                                      </p:to>
                                    </p:set>
                                    <p:animEffect transition="in" filter="wipe(left)">
                                      <p:cBhvr>
                                        <p:cTn id="138" dur="500"/>
                                        <p:tgtEl>
                                          <p:spTgt spid="31"/>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8" fill="hold" grpId="0" nodeType="clickEffect">
                                  <p:stCondLst>
                                    <p:cond delay="0"/>
                                  </p:stCondLst>
                                  <p:childTnLst>
                                    <p:set>
                                      <p:cBhvr>
                                        <p:cTn id="142" dur="1" fill="hold">
                                          <p:stCondLst>
                                            <p:cond delay="0"/>
                                          </p:stCondLst>
                                        </p:cTn>
                                        <p:tgtEl>
                                          <p:spTgt spid="32"/>
                                        </p:tgtEl>
                                        <p:attrNameLst>
                                          <p:attrName>style.visibility</p:attrName>
                                        </p:attrNameLst>
                                      </p:cBhvr>
                                      <p:to>
                                        <p:strVal val="visible"/>
                                      </p:to>
                                    </p:set>
                                    <p:animEffect transition="in" filter="wipe(left)">
                                      <p:cBhvr>
                                        <p:cTn id="143" dur="500"/>
                                        <p:tgtEl>
                                          <p:spTgt spid="32"/>
                                        </p:tgtEl>
                                      </p:cBhvr>
                                    </p:animEffect>
                                  </p:childTnLst>
                                </p:cTn>
                              </p:par>
                            </p:childTnLst>
                          </p:cTn>
                        </p:par>
                      </p:childTnLst>
                    </p:cTn>
                  </p:par>
                  <p:par>
                    <p:cTn id="144" fill="hold">
                      <p:stCondLst>
                        <p:cond delay="indefinite"/>
                      </p:stCondLst>
                      <p:childTnLst>
                        <p:par>
                          <p:cTn id="145" fill="hold">
                            <p:stCondLst>
                              <p:cond delay="0"/>
                            </p:stCondLst>
                            <p:childTnLst>
                              <p:par>
                                <p:cTn id="146" presetID="22" presetClass="entr" presetSubtype="8" fill="hold" grpId="0" nodeType="clickEffect">
                                  <p:stCondLst>
                                    <p:cond delay="0"/>
                                  </p:stCondLst>
                                  <p:childTnLst>
                                    <p:set>
                                      <p:cBhvr>
                                        <p:cTn id="147" dur="1" fill="hold">
                                          <p:stCondLst>
                                            <p:cond delay="0"/>
                                          </p:stCondLst>
                                        </p:cTn>
                                        <p:tgtEl>
                                          <p:spTgt spid="33"/>
                                        </p:tgtEl>
                                        <p:attrNameLst>
                                          <p:attrName>style.visibility</p:attrName>
                                        </p:attrNameLst>
                                      </p:cBhvr>
                                      <p:to>
                                        <p:strVal val="visible"/>
                                      </p:to>
                                    </p:set>
                                    <p:animEffect transition="in" filter="wipe(left)">
                                      <p:cBhvr>
                                        <p:cTn id="148"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animBg="1"/>
      <p:bldP spid="16" grpId="0"/>
      <p:bldP spid="17" grpId="0"/>
      <p:bldP spid="18" grpId="0"/>
      <p:bldP spid="19" grpId="0"/>
      <p:bldP spid="20" grpId="0"/>
      <p:bldP spid="21" grpId="0"/>
      <p:bldP spid="25" grpId="0" animBg="1"/>
      <p:bldP spid="26" grpId="0" animBg="1"/>
      <p:bldP spid="27" grpId="0" animBg="1"/>
      <p:bldP spid="28" grpId="0" animBg="1"/>
      <p:bldP spid="29" grpId="0"/>
      <p:bldP spid="30" grpId="0" animBg="1"/>
      <p:bldP spid="31" grpId="0" animBg="1"/>
      <p:bldP spid="32" grpId="0" animBg="1"/>
      <p:bldP spid="33"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3.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14319</TotalTime>
  <Words>2496</Words>
  <Application>Microsoft Macintosh PowerPoint</Application>
  <PresentationFormat>On-screen Show (4:3)</PresentationFormat>
  <Paragraphs>524</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Cambria Math</vt:lpstr>
      <vt:lpstr>Office Theme</vt:lpstr>
      <vt:lpstr>Design and Analysis of Algorithms </vt:lpstr>
      <vt:lpstr>This lecture is going to be different  from all other lectures.</vt:lpstr>
      <vt:lpstr>Definition of Continuous function</vt:lpstr>
      <vt:lpstr>Recap from last lecture</vt:lpstr>
      <vt:lpstr>A≤_P B </vt:lpstr>
      <vt:lpstr>NP A class of problems</vt:lpstr>
      <vt:lpstr>Go back to 1960’s</vt:lpstr>
      <vt:lpstr>PowerPoint Presentation</vt:lpstr>
      <vt:lpstr>PowerPoint Presentation</vt:lpstr>
      <vt:lpstr>PowerPoint Presentation</vt:lpstr>
      <vt:lpstr>NP class</vt:lpstr>
      <vt:lpstr>NP class</vt:lpstr>
      <vt:lpstr>PowerPoint Presentation</vt:lpstr>
      <vt:lpstr>NP class</vt:lpstr>
      <vt:lpstr>P is contained in NP</vt:lpstr>
      <vt:lpstr>NP versus P</vt:lpstr>
      <vt:lpstr>NP Complete   A class of problemS</vt:lpstr>
      <vt:lpstr>NP-complete</vt:lpstr>
      <vt:lpstr>Does any NP-complete problem exist ? </vt:lpstr>
      <vt:lpstr>Does any NP-complete problem exist ? </vt:lpstr>
      <vt:lpstr>This slide is optional. (meant for the student whose aim is beyond just a good grade)</vt:lpstr>
      <vt:lpstr>How many NP-complete problems exist ? </vt:lpstr>
      <vt:lpstr>NP versus P</vt:lpstr>
      <vt:lpstr>How to show a problem to be NP-complete ?</vt:lpstr>
      <vt:lpstr>Example </vt:lpstr>
      <vt:lpstr>Dominating  Set  </vt:lpstr>
      <vt:lpstr>Dominating  Set  </vt:lpstr>
      <vt:lpstr>Vertex Cover </vt:lpstr>
      <vt:lpstr>VC ≤_P DS</vt:lpstr>
      <vt:lpstr>VC ≤_P DS</vt:lpstr>
      <vt:lpstr>VC ≤_P DS</vt:lpstr>
      <vt:lpstr>VC ≤_P DS</vt:lpstr>
      <vt:lpstr>VC ≤_P DS</vt:lpstr>
      <vt:lpstr>VC ≤_P DS</vt:lpstr>
      <vt:lpstr>More NP-complete Problems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Surender Baswana</dc:creator>
  <cp:lastModifiedBy>Surender Baswana</cp:lastModifiedBy>
  <cp:revision>1397</cp:revision>
  <dcterms:created xsi:type="dcterms:W3CDTF">2011-12-03T04:13:03Z</dcterms:created>
  <dcterms:modified xsi:type="dcterms:W3CDTF">2022-11-09T05:58:19Z</dcterms:modified>
</cp:coreProperties>
</file>