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616" r:id="rId2"/>
    <p:sldId id="607" r:id="rId3"/>
    <p:sldId id="608" r:id="rId4"/>
    <p:sldId id="611" r:id="rId5"/>
    <p:sldId id="632" r:id="rId6"/>
    <p:sldId id="633" r:id="rId7"/>
    <p:sldId id="634" r:id="rId8"/>
    <p:sldId id="631" r:id="rId9"/>
    <p:sldId id="612" r:id="rId10"/>
    <p:sldId id="613" r:id="rId11"/>
    <p:sldId id="614" r:id="rId12"/>
    <p:sldId id="615" r:id="rId13"/>
    <p:sldId id="594" r:id="rId14"/>
    <p:sldId id="595" r:id="rId15"/>
    <p:sldId id="596" r:id="rId16"/>
    <p:sldId id="597" r:id="rId17"/>
    <p:sldId id="598" r:id="rId18"/>
    <p:sldId id="589" r:id="rId19"/>
    <p:sldId id="579" r:id="rId20"/>
    <p:sldId id="578" r:id="rId21"/>
    <p:sldId id="573" r:id="rId22"/>
    <p:sldId id="560" r:id="rId23"/>
    <p:sldId id="562" r:id="rId24"/>
    <p:sldId id="563" r:id="rId25"/>
    <p:sldId id="64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3" autoAdjust="0"/>
    <p:restoredTop sz="94640" autoAdjust="0"/>
  </p:normalViewPr>
  <p:slideViewPr>
    <p:cSldViewPr>
      <p:cViewPr varScale="1">
        <p:scale>
          <a:sx n="87" d="100"/>
          <a:sy n="87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141.png"/><Relationship Id="rId3" Type="http://schemas.openxmlformats.org/officeDocument/2006/relationships/image" Target="../media/image210.png"/><Relationship Id="rId7" Type="http://schemas.openxmlformats.org/officeDocument/2006/relationships/image" Target="../media/image311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12.png"/><Relationship Id="rId5" Type="http://schemas.openxmlformats.org/officeDocument/2006/relationships/image" Target="../media/image54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3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2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Lecture </a:t>
            </a:r>
            <a:r>
              <a:rPr lang="en-US" b="1" dirty="0">
                <a:solidFill>
                  <a:srgbClr val="0070C0"/>
                </a:solidFill>
              </a:rPr>
              <a:t>38</a:t>
            </a:r>
            <a:endParaRPr lang="en-US" sz="24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>
                <a:solidFill>
                  <a:srgbClr val="006C31"/>
                </a:solidFill>
              </a:rPr>
              <a:t>How to handle  </a:t>
            </a:r>
            <a:r>
              <a:rPr lang="en-US" sz="2800" b="1" dirty="0">
                <a:solidFill>
                  <a:schemeClr val="tx1"/>
                </a:solidFill>
              </a:rPr>
              <a:t>NP-complete problems</a:t>
            </a:r>
          </a:p>
          <a:p>
            <a:pPr fontAlgn="auto">
              <a:spcAft>
                <a:spcPts val="0"/>
              </a:spcAft>
              <a:defRPr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  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33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175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998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23415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29200"/>
            <a:ext cx="8686800" cy="1295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95600"/>
            <a:ext cx="1600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1400" y="3493532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3516868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C8FA-6C6A-674D-B8F0-3EB0AA59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shall continue from here</a:t>
            </a:r>
            <a:br>
              <a:rPr lang="en-US" dirty="0"/>
            </a:br>
            <a:r>
              <a:rPr lang="en-US" dirty="0"/>
              <a:t>in the final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AF62-B63F-BC44-8E83-3202B7F1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53D8-B8D3-7D48-9898-A40568B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2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triangle inequality holds : 	  	      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triangle inequality does not hold:  </a:t>
                </a:r>
                <a:r>
                  <a:rPr lang="en-US" sz="2000" b="1" dirty="0"/>
                  <a:t>no constant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/>
                  <a:t> </a:t>
                </a:r>
                <a:r>
                  <a:rPr lang="en-US" sz="2000" b="1" dirty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6C31"/>
                </a:solidFill>
              </a:rPr>
              <a:t>-Approximate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set of vertices that </a:t>
            </a:r>
            <a:r>
              <a:rPr lang="en-US" sz="2000" u="sng" dirty="0"/>
              <a:t>cover</a:t>
            </a:r>
            <a:r>
              <a:rPr lang="en-US" sz="2000" dirty="0"/>
              <a:t> all edges.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Maximal </a:t>
            </a:r>
            <a:r>
              <a:rPr lang="en-US" b="1" dirty="0">
                <a:solidFill>
                  <a:srgbClr val="7030A0"/>
                </a:solidFill>
              </a:rPr>
              <a:t>Matching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maximal</a:t>
                </a:r>
                <a:r>
                  <a:rPr lang="en-US" sz="2000" dirty="0"/>
                  <a:t> set of edges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r>
                  <a:rPr lang="en-US" sz="2000" dirty="0"/>
                  <a:t>No. of edges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incident on a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vertex is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Set of endpoints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203BDDB-7EE4-E94F-B87D-7C805B9D8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498975" cy="3951288"/>
              </a:xfrm>
              <a:blipFill>
                <a:blip r:embed="rId3"/>
                <a:stretch>
                  <a:fillRect l="-1404" t="-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17AFF-938F-9A4B-8F8A-8D42AE7C3179}"/>
              </a:ext>
            </a:extLst>
          </p:cNvPr>
          <p:cNvGrpSpPr/>
          <p:nvPr/>
        </p:nvGrpSpPr>
        <p:grpSpPr>
          <a:xfrm>
            <a:off x="914400" y="4648200"/>
            <a:ext cx="2082594" cy="456691"/>
            <a:chOff x="1111660" y="4484641"/>
            <a:chExt cx="2082594" cy="4566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BE5FEC2-7132-8B4A-9FBF-D9D549CBDC3A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540084-DF64-1D45-9E0C-645B4E69B116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18DF0EC-3655-C14E-BB76-8A3F5A55D819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C6F11AD-79F7-D34F-A664-A820A0B5E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/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8A4F85-9F75-944F-81FD-EABC79B20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660" y="4572000"/>
                  <a:ext cx="48546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786E5F-5E88-294D-8812-52BAADDE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8969E7-E3E8-3043-BDDF-5ECAE43AF499}"/>
              </a:ext>
            </a:extLst>
          </p:cNvPr>
          <p:cNvGrpSpPr/>
          <p:nvPr/>
        </p:nvGrpSpPr>
        <p:grpSpPr>
          <a:xfrm>
            <a:off x="5943600" y="4648865"/>
            <a:ext cx="2081801" cy="456691"/>
            <a:chOff x="1112453" y="4484641"/>
            <a:chExt cx="2081801" cy="45669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8F1788-9B70-2B46-8DB0-C35C18D145CB}"/>
                </a:ext>
              </a:extLst>
            </p:cNvPr>
            <p:cNvGrpSpPr/>
            <p:nvPr/>
          </p:nvGrpSpPr>
          <p:grpSpPr>
            <a:xfrm>
              <a:off x="1295400" y="4484641"/>
              <a:ext cx="1750219" cy="152400"/>
              <a:chOff x="1295400" y="4484641"/>
              <a:chExt cx="1750219" cy="1524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F952936-F568-7C4A-875A-B7F79F26D78A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303D9FE-F978-6E44-BD85-03087F38FE9F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A8F415-3DB4-F543-BB6F-E0790B782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/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B0B8E03-D239-5740-B6FD-97E7B712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453" y="4572000"/>
                  <a:ext cx="48546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/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98B42DE-413E-BF4F-BF86-6498EEC80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87" y="4572000"/>
                  <a:ext cx="4854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1074A2-366C-C341-BB2A-9FC7A12256F1}"/>
              </a:ext>
            </a:extLst>
          </p:cNvPr>
          <p:cNvGrpSpPr/>
          <p:nvPr/>
        </p:nvGrpSpPr>
        <p:grpSpPr>
          <a:xfrm>
            <a:off x="7800566" y="3590901"/>
            <a:ext cx="1247159" cy="1539354"/>
            <a:chOff x="7800566" y="3590901"/>
            <a:chExt cx="1247159" cy="15393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7655C8-8032-704B-87C1-C397A2991358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E2D01A0-A99E-B343-A9EB-D0C21849F6DA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85C6A9D-4E7D-1840-AD6B-A79F1FD217D3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CFF697-67C4-A244-BA41-68B506D47EEE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CDC977-551D-784B-93D6-182AF76F9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C709020-7195-3842-BA93-4259443B5FBC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3B111CE-F4AA-254D-A898-7160B1F52C15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499D20-F173-494A-A3ED-8F562C3C9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B7CB1D-766D-4F48-83B1-5AAE7C1D12A1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BA953-4916-AD4C-A4C0-82BA3810E06E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C3F4C48-25D7-964A-B642-4433F5828352}"/>
              </a:ext>
            </a:extLst>
          </p:cNvPr>
          <p:cNvGrpSpPr/>
          <p:nvPr/>
        </p:nvGrpSpPr>
        <p:grpSpPr>
          <a:xfrm flipH="1">
            <a:off x="4945125" y="3590901"/>
            <a:ext cx="1247159" cy="1539354"/>
            <a:chOff x="7800566" y="3590901"/>
            <a:chExt cx="1247159" cy="153935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5371EBC-13F5-044E-A050-C7E8CD68E26F}"/>
                </a:ext>
              </a:extLst>
            </p:cNvPr>
            <p:cNvGrpSpPr/>
            <p:nvPr/>
          </p:nvGrpSpPr>
          <p:grpSpPr>
            <a:xfrm>
              <a:off x="7800566" y="3590901"/>
              <a:ext cx="771657" cy="1057964"/>
              <a:chOff x="7800566" y="3590901"/>
              <a:chExt cx="771657" cy="10579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53F5C3A-61F8-1948-ACC8-E08FD59AA2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65A422E-F794-FD4E-96BD-F63DA66497CE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5F34BA-7F25-3F4B-9719-BB2733967CCC}"/>
                </a:ext>
              </a:extLst>
            </p:cNvPr>
            <p:cNvGrpSpPr/>
            <p:nvPr/>
          </p:nvGrpSpPr>
          <p:grpSpPr>
            <a:xfrm rot="923657">
              <a:off x="8013152" y="3776606"/>
              <a:ext cx="771657" cy="1057964"/>
              <a:chOff x="7800566" y="3590901"/>
              <a:chExt cx="771657" cy="1057964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BBA0528-0E10-634B-A1DA-5FC5012C0A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BD346C3-B43C-C646-93AC-6B37A63E7ED7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60F1235-3E75-3B4E-893A-C223B4A06C2F}"/>
                </a:ext>
              </a:extLst>
            </p:cNvPr>
            <p:cNvGrpSpPr/>
            <p:nvPr/>
          </p:nvGrpSpPr>
          <p:grpSpPr>
            <a:xfrm rot="3121625">
              <a:off x="8117165" y="4215445"/>
              <a:ext cx="771657" cy="1057964"/>
              <a:chOff x="7800566" y="3590901"/>
              <a:chExt cx="771657" cy="1057964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A649507-35C2-B348-95C5-A00CD197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0566" y="3733801"/>
                <a:ext cx="646296" cy="9150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892720-59C4-324C-8D16-5AD56CEF80B8}"/>
                  </a:ext>
                </a:extLst>
              </p:cNvPr>
              <p:cNvSpPr/>
              <p:nvPr/>
            </p:nvSpPr>
            <p:spPr>
              <a:xfrm rot="5400000">
                <a:off x="8419823" y="359090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967367-82EB-A74E-AADA-68D4AEBB5EBF}"/>
                </a:ext>
              </a:extLst>
            </p:cNvPr>
            <p:cNvSpPr txBox="1"/>
            <p:nvPr/>
          </p:nvSpPr>
          <p:spPr>
            <a:xfrm rot="3165044">
              <a:off x="8517132" y="4050630"/>
              <a:ext cx="476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4CADB0-D54A-224C-85D0-66BF84C66A53}"/>
              </a:ext>
            </a:extLst>
          </p:cNvPr>
          <p:cNvCxnSpPr>
            <a:cxnSpLocks/>
            <a:endCxn id="43" idx="5"/>
          </p:cNvCxnSpPr>
          <p:nvPr/>
        </p:nvCxnSpPr>
        <p:spPr>
          <a:xfrm flipV="1">
            <a:off x="7894704" y="3988890"/>
            <a:ext cx="856740" cy="72897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83DAB0-E45E-0143-A49C-E0660067C8BC}"/>
              </a:ext>
            </a:extLst>
          </p:cNvPr>
          <p:cNvCxnSpPr>
            <a:cxnSpLocks/>
            <a:stCxn id="55" idx="5"/>
            <a:endCxn id="32" idx="5"/>
          </p:cNvCxnSpPr>
          <p:nvPr/>
        </p:nvCxnSpPr>
        <p:spPr>
          <a:xfrm>
            <a:off x="5018045" y="4700594"/>
            <a:ext cx="1130820" cy="783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06827B-F7F5-0D4B-A922-359734309913}"/>
              </a:ext>
            </a:extLst>
          </p:cNvPr>
          <p:cNvCxnSpPr>
            <a:cxnSpLocks/>
            <a:endCxn id="33" idx="4"/>
          </p:cNvCxnSpPr>
          <p:nvPr/>
        </p:nvCxnSpPr>
        <p:spPr>
          <a:xfrm>
            <a:off x="6278947" y="4717862"/>
            <a:ext cx="1445419" cy="720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/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is a vertex cover of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5A2D3D4-AF8F-5744-88A6-65B8E7BEE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530" y="6383368"/>
                <a:ext cx="2452338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A56A12-F9D0-BA47-86B2-E07C6E5DFA1E}"/>
                  </a:ext>
                </a:extLst>
              </p:cNvPr>
              <p:cNvSpPr txBox="1"/>
              <p:nvPr/>
            </p:nvSpPr>
            <p:spPr>
              <a:xfrm>
                <a:off x="1905000" y="5914616"/>
                <a:ext cx="5275227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1800" dirty="0">
                    <a:sym typeface="Wingdings" pitchFamily="2" charset="2"/>
                  </a:rPr>
                  <a:t>: Show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at most twice the optimal.</a:t>
                </a:r>
                <a:endParaRPr lang="en-US" sz="1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7A56A12-F9D0-BA47-86B2-E07C6E5D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914616"/>
                <a:ext cx="5275227" cy="369332"/>
              </a:xfrm>
              <a:prstGeom prst="rect">
                <a:avLst/>
              </a:prstGeom>
              <a:blipFill>
                <a:blip r:embed="rId9"/>
                <a:stretch>
                  <a:fillRect l="-120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build="p" animBg="1"/>
      <p:bldP spid="13" grpId="0" uiExpand="1" build="p" animBg="1"/>
      <p:bldP spid="76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Travelling Sales person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6C31"/>
                </a:solidFill>
              </a:rPr>
              <a:t>-Approximate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b="1" dirty="0"/>
                  <a:t> : </a:t>
                </a:r>
                <a:r>
                  <a:rPr lang="en-US" sz="3200" b="1" dirty="0"/>
                  <a:t>A complete graph with weights on edges</a:t>
                </a:r>
                <a:br>
                  <a:rPr lang="en-US" sz="3200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9" name="Title 8">
                <a:extLst>
                  <a:ext uri="{FF2B5EF4-FFF2-40B4-BE49-F238E27FC236}">
                    <a16:creationId xmlns:a16="http://schemas.microsoft.com/office/drawing/2014/main" id="{85CBD251-DD0F-574D-9878-239391562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6F2F2B-2BC5-D34F-9DD0-C5F34CD03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19768"/>
            <a:ext cx="44973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TSP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DFBEFC-A6A8-FF4C-A592-4DB6ADCA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2174875"/>
            <a:ext cx="4497388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tour of least weight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8B79AD-711D-7A40-AD16-2F6E993A4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989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Minimum Spanning Tree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03BDDB-7EE4-E94F-B87D-7C805B9D8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98975" cy="395128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spanning tree of least weight.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C2E06-6951-9C44-A04C-5E148B6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AF44-4CC8-8C47-8A65-DB43D9E22FCB}"/>
              </a:ext>
            </a:extLst>
          </p:cNvPr>
          <p:cNvSpPr txBox="1"/>
          <p:nvPr/>
        </p:nvSpPr>
        <p:spPr>
          <a:xfrm>
            <a:off x="3336662" y="914705"/>
            <a:ext cx="247067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Triangle inequality holds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1F26EF-F75A-7C40-A82C-DDC6609D58F2}"/>
              </a:ext>
            </a:extLst>
          </p:cNvPr>
          <p:cNvGrpSpPr/>
          <p:nvPr/>
        </p:nvGrpSpPr>
        <p:grpSpPr>
          <a:xfrm>
            <a:off x="4982027" y="3590901"/>
            <a:ext cx="4049949" cy="2377474"/>
            <a:chOff x="4982027" y="3590901"/>
            <a:chExt cx="4049949" cy="237747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36403E7-C797-7C4C-B64F-ED2E840CA9CE}"/>
                </a:ext>
              </a:extLst>
            </p:cNvPr>
            <p:cNvGrpSpPr/>
            <p:nvPr/>
          </p:nvGrpSpPr>
          <p:grpSpPr>
            <a:xfrm>
              <a:off x="6126547" y="4648865"/>
              <a:ext cx="1750219" cy="152400"/>
              <a:chOff x="1295400" y="4484641"/>
              <a:chExt cx="1750219" cy="15240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01390C4-AA62-5E4B-BC5B-F9876ECE0E27}"/>
                  </a:ext>
                </a:extLst>
              </p:cNvPr>
              <p:cNvSpPr/>
              <p:nvPr/>
            </p:nvSpPr>
            <p:spPr>
              <a:xfrm rot="5400000">
                <a:off x="1295400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AB68E9E-397A-2A4B-82DB-E41D093A30E8}"/>
                  </a:ext>
                </a:extLst>
              </p:cNvPr>
              <p:cNvSpPr/>
              <p:nvPr/>
            </p:nvSpPr>
            <p:spPr>
              <a:xfrm rot="5400000">
                <a:off x="2893219" y="4484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2E83B5F-E63E-4F42-9D79-F5295978F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871" y="4560841"/>
                <a:ext cx="145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8BC2832-0854-FC4A-9C73-4259E4AF9A9C}"/>
                </a:ext>
              </a:extLst>
            </p:cNvPr>
            <p:cNvGrpSpPr/>
            <p:nvPr/>
          </p:nvGrpSpPr>
          <p:grpSpPr>
            <a:xfrm>
              <a:off x="7580165" y="3590901"/>
              <a:ext cx="1451811" cy="2377474"/>
              <a:chOff x="7580165" y="3590901"/>
              <a:chExt cx="1451811" cy="237747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424F4CD-7AA0-DA4B-BC2C-803577C0CFDA}"/>
                  </a:ext>
                </a:extLst>
              </p:cNvPr>
              <p:cNvGrpSpPr/>
              <p:nvPr/>
            </p:nvGrpSpPr>
            <p:grpSpPr>
              <a:xfrm>
                <a:off x="7800566" y="3590901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B6A7676-3F41-1F4B-A040-94E18B1A4DA3}"/>
                    </a:ext>
                  </a:extLst>
                </p:cNvPr>
                <p:cNvCxnSpPr>
                  <a:cxnSpLocks/>
                  <a:stCxn id="81" idx="2"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FE82C6B-6260-4746-B9DE-7330884CBCC9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0008937-7E1F-6E4E-A09C-8818714FE3B0}"/>
                  </a:ext>
                </a:extLst>
              </p:cNvPr>
              <p:cNvGrpSpPr/>
              <p:nvPr/>
            </p:nvGrpSpPr>
            <p:grpSpPr>
              <a:xfrm rot="923657">
                <a:off x="7580165" y="4788401"/>
                <a:ext cx="236439" cy="1179974"/>
                <a:chOff x="7677501" y="4750183"/>
                <a:chExt cx="236439" cy="1179974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F74F20A-59D0-9744-9FA8-FF41E64C12B1}"/>
                    </a:ext>
                  </a:extLst>
                </p:cNvPr>
                <p:cNvCxnSpPr>
                  <a:cxnSpLocks/>
                  <a:stCxn id="81" idx="5"/>
                </p:cNvCxnSpPr>
                <p:nvPr/>
              </p:nvCxnSpPr>
              <p:spPr>
                <a:xfrm rot="20676343" flipH="1">
                  <a:off x="7677501" y="4750183"/>
                  <a:ext cx="147678" cy="10500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F14020A-6826-3548-9828-46E2C2D1BDCD}"/>
                    </a:ext>
                  </a:extLst>
                </p:cNvPr>
                <p:cNvSpPr/>
                <p:nvPr/>
              </p:nvSpPr>
              <p:spPr>
                <a:xfrm rot="5400000">
                  <a:off x="7761540" y="5777757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72E90EF-190F-7A41-97DD-93206E522B8C}"/>
                  </a:ext>
                </a:extLst>
              </p:cNvPr>
              <p:cNvGrpSpPr/>
              <p:nvPr/>
            </p:nvGrpSpPr>
            <p:grpSpPr>
              <a:xfrm rot="3121625">
                <a:off x="8117165" y="4215445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81D2936-2B41-C541-9608-D0B97AC31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9DA034C-53A3-B941-8FB7-C1A635F7B1BC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C6923F2-32B1-C149-9DB0-710AE44A647D}"/>
                </a:ext>
              </a:extLst>
            </p:cNvPr>
            <p:cNvGrpSpPr/>
            <p:nvPr/>
          </p:nvGrpSpPr>
          <p:grpSpPr>
            <a:xfrm flipH="1">
              <a:off x="4982027" y="3590901"/>
              <a:ext cx="1231410" cy="1539354"/>
              <a:chOff x="7800566" y="3590901"/>
              <a:chExt cx="1231410" cy="153935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A424D-9564-F84D-82F0-F9DD91B019D0}"/>
                  </a:ext>
                </a:extLst>
              </p:cNvPr>
              <p:cNvGrpSpPr/>
              <p:nvPr/>
            </p:nvGrpSpPr>
            <p:grpSpPr>
              <a:xfrm>
                <a:off x="7800566" y="3590901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2F76F9E-9CE4-5C47-AD32-10CCAF0C6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22FD075-1EB7-B649-BB54-BAEE7312CEC2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0326CBF-5BE9-184F-8D60-2F291CC9583E}"/>
                  </a:ext>
                </a:extLst>
              </p:cNvPr>
              <p:cNvGrpSpPr/>
              <p:nvPr/>
            </p:nvGrpSpPr>
            <p:grpSpPr>
              <a:xfrm rot="3121625">
                <a:off x="8117165" y="4215445"/>
                <a:ext cx="771657" cy="1057964"/>
                <a:chOff x="7800566" y="3590901"/>
                <a:chExt cx="771657" cy="1057964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CB91EEB-EB33-4B43-9A18-35015EC878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00566" y="3733801"/>
                  <a:ext cx="646296" cy="91506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7DE87A0-6AA9-DA41-A27C-F083EC3E8D18}"/>
                    </a:ext>
                  </a:extLst>
                </p:cNvPr>
                <p:cNvSpPr/>
                <p:nvPr/>
              </p:nvSpPr>
              <p:spPr>
                <a:xfrm rot="5400000">
                  <a:off x="8419823" y="3590901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90F8920D-E4BA-0549-B59B-03F2D6679C57}"/>
              </a:ext>
            </a:extLst>
          </p:cNvPr>
          <p:cNvSpPr/>
          <p:nvPr/>
        </p:nvSpPr>
        <p:spPr>
          <a:xfrm>
            <a:off x="4648803" y="3352800"/>
            <a:ext cx="4723797" cy="2872445"/>
          </a:xfrm>
          <a:custGeom>
            <a:avLst/>
            <a:gdLst>
              <a:gd name="connsiteX0" fmla="*/ 571040 w 4723797"/>
              <a:gd name="connsiteY0" fmla="*/ 314113 h 2872445"/>
              <a:gd name="connsiteX1" fmla="*/ 1079040 w 4723797"/>
              <a:gd name="connsiteY1" fmla="*/ 1010798 h 2872445"/>
              <a:gd name="connsiteX2" fmla="*/ 1267726 w 4723797"/>
              <a:gd name="connsiteY2" fmla="*/ 1184970 h 2872445"/>
              <a:gd name="connsiteX3" fmla="*/ 1050011 w 4723797"/>
              <a:gd name="connsiteY3" fmla="*/ 1272055 h 2872445"/>
              <a:gd name="connsiteX4" fmla="*/ 498469 w 4723797"/>
              <a:gd name="connsiteY4" fmla="*/ 1184970 h 2872445"/>
              <a:gd name="connsiteX5" fmla="*/ 63040 w 4723797"/>
              <a:gd name="connsiteY5" fmla="*/ 1199484 h 2872445"/>
              <a:gd name="connsiteX6" fmla="*/ 48526 w 4723797"/>
              <a:gd name="connsiteY6" fmla="*/ 1504284 h 2872445"/>
              <a:gd name="connsiteX7" fmla="*/ 498469 w 4723797"/>
              <a:gd name="connsiteY7" fmla="*/ 1605884 h 2872445"/>
              <a:gd name="connsiteX8" fmla="*/ 2835269 w 4723797"/>
              <a:gd name="connsiteY8" fmla="*/ 1533313 h 2872445"/>
              <a:gd name="connsiteX9" fmla="*/ 2806240 w 4723797"/>
              <a:gd name="connsiteY9" fmla="*/ 2694455 h 2872445"/>
              <a:gd name="connsiteX10" fmla="*/ 2951383 w 4723797"/>
              <a:gd name="connsiteY10" fmla="*/ 2854113 h 2872445"/>
              <a:gd name="connsiteX11" fmla="*/ 3067497 w 4723797"/>
              <a:gd name="connsiteY11" fmla="*/ 2549313 h 2872445"/>
              <a:gd name="connsiteX12" fmla="*/ 3270697 w 4723797"/>
              <a:gd name="connsiteY12" fmla="*/ 1591370 h 2872445"/>
              <a:gd name="connsiteX13" fmla="*/ 4504411 w 4723797"/>
              <a:gd name="connsiteY13" fmla="*/ 1489770 h 2872445"/>
              <a:gd name="connsiteX14" fmla="*/ 4649554 w 4723797"/>
              <a:gd name="connsiteY14" fmla="*/ 1155941 h 2872445"/>
              <a:gd name="connsiteX15" fmla="*/ 3691611 w 4723797"/>
              <a:gd name="connsiteY15" fmla="*/ 1199484 h 2872445"/>
              <a:gd name="connsiteX16" fmla="*/ 3314240 w 4723797"/>
              <a:gd name="connsiteY16" fmla="*/ 1199484 h 2872445"/>
              <a:gd name="connsiteX17" fmla="*/ 4025440 w 4723797"/>
              <a:gd name="connsiteY17" fmla="*/ 328627 h 2872445"/>
              <a:gd name="connsiteX18" fmla="*/ 3575497 w 4723797"/>
              <a:gd name="connsiteY18" fmla="*/ 23827 h 2872445"/>
              <a:gd name="connsiteX19" fmla="*/ 3125554 w 4723797"/>
              <a:gd name="connsiteY19" fmla="*/ 894684 h 2872445"/>
              <a:gd name="connsiteX20" fmla="*/ 2878811 w 4723797"/>
              <a:gd name="connsiteY20" fmla="*/ 1155941 h 2872445"/>
              <a:gd name="connsiteX21" fmla="*/ 1703154 w 4723797"/>
              <a:gd name="connsiteY21" fmla="*/ 1155941 h 2872445"/>
              <a:gd name="connsiteX22" fmla="*/ 1079040 w 4723797"/>
              <a:gd name="connsiteY22" fmla="*/ 154455 h 2872445"/>
              <a:gd name="connsiteX23" fmla="*/ 1079040 w 4723797"/>
              <a:gd name="connsiteY23" fmla="*/ 154455 h 287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23797" h="2872445">
                <a:moveTo>
                  <a:pt x="571040" y="314113"/>
                </a:moveTo>
                <a:cubicBezTo>
                  <a:pt x="766983" y="589884"/>
                  <a:pt x="962926" y="865655"/>
                  <a:pt x="1079040" y="1010798"/>
                </a:cubicBezTo>
                <a:cubicBezTo>
                  <a:pt x="1195154" y="1155941"/>
                  <a:pt x="1272564" y="1141427"/>
                  <a:pt x="1267726" y="1184970"/>
                </a:cubicBezTo>
                <a:cubicBezTo>
                  <a:pt x="1262888" y="1228513"/>
                  <a:pt x="1178220" y="1272055"/>
                  <a:pt x="1050011" y="1272055"/>
                </a:cubicBezTo>
                <a:cubicBezTo>
                  <a:pt x="921802" y="1272055"/>
                  <a:pt x="662964" y="1197065"/>
                  <a:pt x="498469" y="1184970"/>
                </a:cubicBezTo>
                <a:cubicBezTo>
                  <a:pt x="333974" y="1172875"/>
                  <a:pt x="138030" y="1146265"/>
                  <a:pt x="63040" y="1199484"/>
                </a:cubicBezTo>
                <a:cubicBezTo>
                  <a:pt x="-11950" y="1252703"/>
                  <a:pt x="-24045" y="1436551"/>
                  <a:pt x="48526" y="1504284"/>
                </a:cubicBezTo>
                <a:cubicBezTo>
                  <a:pt x="121097" y="1572017"/>
                  <a:pt x="34012" y="1601046"/>
                  <a:pt x="498469" y="1605884"/>
                </a:cubicBezTo>
                <a:cubicBezTo>
                  <a:pt x="962926" y="1610722"/>
                  <a:pt x="2450640" y="1351884"/>
                  <a:pt x="2835269" y="1533313"/>
                </a:cubicBezTo>
                <a:cubicBezTo>
                  <a:pt x="3219898" y="1714742"/>
                  <a:pt x="2786888" y="2474322"/>
                  <a:pt x="2806240" y="2694455"/>
                </a:cubicBezTo>
                <a:cubicBezTo>
                  <a:pt x="2825592" y="2914588"/>
                  <a:pt x="2907840" y="2878303"/>
                  <a:pt x="2951383" y="2854113"/>
                </a:cubicBezTo>
                <a:cubicBezTo>
                  <a:pt x="2994926" y="2829923"/>
                  <a:pt x="3014278" y="2759770"/>
                  <a:pt x="3067497" y="2549313"/>
                </a:cubicBezTo>
                <a:cubicBezTo>
                  <a:pt x="3120716" y="2338856"/>
                  <a:pt x="3031211" y="1767960"/>
                  <a:pt x="3270697" y="1591370"/>
                </a:cubicBezTo>
                <a:cubicBezTo>
                  <a:pt x="3510183" y="1414780"/>
                  <a:pt x="4274602" y="1562342"/>
                  <a:pt x="4504411" y="1489770"/>
                </a:cubicBezTo>
                <a:cubicBezTo>
                  <a:pt x="4734221" y="1417199"/>
                  <a:pt x="4785021" y="1204322"/>
                  <a:pt x="4649554" y="1155941"/>
                </a:cubicBezTo>
                <a:cubicBezTo>
                  <a:pt x="4514087" y="1107560"/>
                  <a:pt x="3914163" y="1192227"/>
                  <a:pt x="3691611" y="1199484"/>
                </a:cubicBezTo>
                <a:cubicBezTo>
                  <a:pt x="3469059" y="1206741"/>
                  <a:pt x="3258602" y="1344627"/>
                  <a:pt x="3314240" y="1199484"/>
                </a:cubicBezTo>
                <a:cubicBezTo>
                  <a:pt x="3369878" y="1054341"/>
                  <a:pt x="3981897" y="524570"/>
                  <a:pt x="4025440" y="328627"/>
                </a:cubicBezTo>
                <a:cubicBezTo>
                  <a:pt x="4068983" y="132684"/>
                  <a:pt x="3725478" y="-70516"/>
                  <a:pt x="3575497" y="23827"/>
                </a:cubicBezTo>
                <a:cubicBezTo>
                  <a:pt x="3425516" y="118170"/>
                  <a:pt x="3241668" y="705998"/>
                  <a:pt x="3125554" y="894684"/>
                </a:cubicBezTo>
                <a:cubicBezTo>
                  <a:pt x="3009440" y="1083370"/>
                  <a:pt x="3115878" y="1112398"/>
                  <a:pt x="2878811" y="1155941"/>
                </a:cubicBezTo>
                <a:cubicBezTo>
                  <a:pt x="2641744" y="1199484"/>
                  <a:pt x="2003116" y="1322855"/>
                  <a:pt x="1703154" y="1155941"/>
                </a:cubicBezTo>
                <a:cubicBezTo>
                  <a:pt x="1403192" y="989027"/>
                  <a:pt x="1079040" y="154455"/>
                  <a:pt x="1079040" y="154455"/>
                </a:cubicBezTo>
                <a:lnTo>
                  <a:pt x="1079040" y="154455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uiExpand="1" build="p" animBg="1"/>
      <p:bldP spid="12" grpId="0" uiExpand="1" build="p" animBg="1"/>
      <p:bldP spid="13" grpId="0" uiExpand="1" build="p" animBg="1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15777</TotalTime>
  <Words>1196</Words>
  <Application>Microsoft Macintosh PowerPoint</Application>
  <PresentationFormat>On-screen Show (4:3)</PresentationFormat>
  <Paragraphs>368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Design and Analysis of Algorithms </vt:lpstr>
      <vt:lpstr>How to handle  NP-complete Problems</vt:lpstr>
      <vt:lpstr>Approximation algorithms </vt:lpstr>
      <vt:lpstr>Vertex Cover Problem</vt:lpstr>
      <vt:lpstr>G=(V,E)</vt:lpstr>
      <vt:lpstr>Travelling Sales person Problem</vt:lpstr>
      <vt:lpstr>G : A complete graph with weights on edges </vt:lpstr>
      <vt:lpstr>Set Cover Problem</vt:lpstr>
      <vt:lpstr>Set Cover Problem </vt:lpstr>
      <vt:lpstr>Set Cover Problem </vt:lpstr>
      <vt:lpstr>Set Cover Problem 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We shall continue from here in the final class.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1459</cp:revision>
  <dcterms:created xsi:type="dcterms:W3CDTF">2011-12-03T04:13:03Z</dcterms:created>
  <dcterms:modified xsi:type="dcterms:W3CDTF">2022-11-11T15:43:25Z</dcterms:modified>
</cp:coreProperties>
</file>