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616" r:id="rId2"/>
    <p:sldId id="607" r:id="rId3"/>
    <p:sldId id="631" r:id="rId4"/>
    <p:sldId id="632" r:id="rId5"/>
    <p:sldId id="633" r:id="rId6"/>
    <p:sldId id="611" r:id="rId7"/>
    <p:sldId id="612" r:id="rId8"/>
    <p:sldId id="615" r:id="rId9"/>
    <p:sldId id="589" r:id="rId10"/>
    <p:sldId id="620" r:id="rId11"/>
    <p:sldId id="621" r:id="rId12"/>
    <p:sldId id="622" r:id="rId13"/>
    <p:sldId id="579" r:id="rId14"/>
    <p:sldId id="578" r:id="rId15"/>
    <p:sldId id="573" r:id="rId16"/>
    <p:sldId id="560" r:id="rId17"/>
    <p:sldId id="562" r:id="rId18"/>
    <p:sldId id="563" r:id="rId19"/>
    <p:sldId id="600" r:id="rId20"/>
    <p:sldId id="576" r:id="rId21"/>
    <p:sldId id="630" r:id="rId22"/>
    <p:sldId id="636" r:id="rId23"/>
    <p:sldId id="566" r:id="rId24"/>
    <p:sldId id="568" r:id="rId25"/>
    <p:sldId id="593" r:id="rId26"/>
    <p:sldId id="575" r:id="rId27"/>
    <p:sldId id="637" r:id="rId28"/>
    <p:sldId id="476" r:id="rId29"/>
    <p:sldId id="52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3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19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9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24" Type="http://schemas.openxmlformats.org/officeDocument/2006/relationships/image" Target="../media/image312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60.png"/><Relationship Id="rId7" Type="http://schemas.openxmlformats.org/officeDocument/2006/relationships/image" Target="../media/image470.png"/><Relationship Id="rId12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60.png"/><Relationship Id="rId5" Type="http://schemas.openxmlformats.org/officeDocument/2006/relationships/image" Target="../media/image450.png"/><Relationship Id="rId15" Type="http://schemas.openxmlformats.org/officeDocument/2006/relationships/image" Target="../media/image51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</a:t>
            </a:r>
            <a:r>
              <a:rPr lang="en-US" b="1" dirty="0">
                <a:solidFill>
                  <a:srgbClr val="0070C0"/>
                </a:solidFill>
              </a:rPr>
              <a:t>39</a:t>
            </a:r>
            <a:endParaRPr lang="en-US" sz="2400" b="1" dirty="0">
              <a:solidFill>
                <a:srgbClr val="7030A0"/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6C31"/>
                </a:solidFill>
              </a:rPr>
              <a:t>Approximation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1" y="3089902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3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 discrete Math </a:t>
            </a:r>
            <a:r>
              <a:rPr lang="en-US" dirty="0">
                <a:solidFill>
                  <a:srgbClr val="0070C0"/>
                </a:solidFill>
              </a:rPr>
              <a:t>Gem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discrete math</a:t>
            </a:r>
            <a:r>
              <a:rPr lang="en-US" sz="3200" b="1" dirty="0"/>
              <a:t> 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 such that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What is a bound on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05400" y="3124200"/>
            <a:ext cx="2819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18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57400" y="1600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 </m:t>
                    </m:r>
                  </m:oMath>
                </a14:m>
                <a:r>
                  <a:rPr lang="en-US" sz="2000" dirty="0"/>
                  <a:t>positive integers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nary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8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454473"/>
            <a:ext cx="4495800" cy="3505200"/>
            <a:chOff x="2438400" y="1752600"/>
            <a:chExt cx="44958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1752600"/>
              <a:ext cx="0" cy="35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257800"/>
              <a:ext cx="449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2875280" y="2621875"/>
            <a:ext cx="4104640" cy="2926080"/>
          </a:xfrm>
          <a:custGeom>
            <a:avLst/>
            <a:gdLst>
              <a:gd name="connsiteX0" fmla="*/ 0 w 4104640"/>
              <a:gd name="connsiteY0" fmla="*/ 0 h 2926080"/>
              <a:gd name="connsiteX1" fmla="*/ 91440 w 4104640"/>
              <a:gd name="connsiteY1" fmla="*/ 660400 h 2926080"/>
              <a:gd name="connsiteX2" fmla="*/ 396240 w 4104640"/>
              <a:gd name="connsiteY2" fmla="*/ 1493520 h 2926080"/>
              <a:gd name="connsiteX3" fmla="*/ 904240 w 4104640"/>
              <a:gd name="connsiteY3" fmla="*/ 2072640 h 2926080"/>
              <a:gd name="connsiteX4" fmla="*/ 2123440 w 4104640"/>
              <a:gd name="connsiteY4" fmla="*/ 2611120 h 2926080"/>
              <a:gd name="connsiteX5" fmla="*/ 4104640 w 4104640"/>
              <a:gd name="connsiteY5" fmla="*/ 2926080 h 2926080"/>
              <a:gd name="connsiteX6" fmla="*/ 4104640 w 4104640"/>
              <a:gd name="connsiteY6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4640" h="2926080">
                <a:moveTo>
                  <a:pt x="0" y="0"/>
                </a:moveTo>
                <a:cubicBezTo>
                  <a:pt x="12700" y="205740"/>
                  <a:pt x="25400" y="411480"/>
                  <a:pt x="91440" y="660400"/>
                </a:cubicBezTo>
                <a:cubicBezTo>
                  <a:pt x="157480" y="909320"/>
                  <a:pt x="260773" y="1258147"/>
                  <a:pt x="396240" y="1493520"/>
                </a:cubicBezTo>
                <a:cubicBezTo>
                  <a:pt x="531707" y="1728893"/>
                  <a:pt x="616373" y="1886373"/>
                  <a:pt x="904240" y="2072640"/>
                </a:cubicBezTo>
                <a:cubicBezTo>
                  <a:pt x="1192107" y="2258907"/>
                  <a:pt x="1590040" y="2468880"/>
                  <a:pt x="2123440" y="2611120"/>
                </a:cubicBezTo>
                <a:cubicBezTo>
                  <a:pt x="2656840" y="2753360"/>
                  <a:pt x="4104640" y="2926080"/>
                  <a:pt x="4104640" y="2926080"/>
                </a:cubicBezTo>
                <a:lnTo>
                  <a:pt x="4104640" y="2926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5864423"/>
            <a:ext cx="1133323" cy="383977"/>
            <a:chOff x="6186195" y="5181600"/>
            <a:chExt cx="1133323" cy="3839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624805" y="5547955"/>
            <a:ext cx="1004595" cy="411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05605" y="5395555"/>
            <a:ext cx="1219200" cy="564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00400" y="5014555"/>
            <a:ext cx="1219200" cy="945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514600" y="5852755"/>
            <a:ext cx="1504258" cy="383977"/>
            <a:chOff x="5947918" y="5181600"/>
            <a:chExt cx="1504258" cy="38397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400800" y="5852755"/>
            <a:ext cx="391453" cy="395645"/>
            <a:chOff x="6400800" y="5181600"/>
            <a:chExt cx="391453" cy="39564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181600" y="5852755"/>
            <a:ext cx="762388" cy="383977"/>
            <a:chOff x="6186195" y="5181600"/>
            <a:chExt cx="762388" cy="3839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3886200" y="4252555"/>
            <a:ext cx="1133324" cy="838200"/>
            <a:chOff x="3886200" y="4252555"/>
            <a:chExt cx="1133324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4805" y="5439489"/>
            <a:ext cx="1004595" cy="314325"/>
            <a:chOff x="5548605" y="3534489"/>
            <a:chExt cx="1004595" cy="314325"/>
          </a:xfrm>
        </p:grpSpPr>
        <p:cxnSp>
          <p:nvCxnSpPr>
            <p:cNvPr id="44" name="Straight Arrow Connector 43"/>
            <p:cNvCxnSpPr>
              <a:stCxn id="30" idx="1"/>
              <a:endCxn id="30" idx="3"/>
            </p:cNvCxnSpPr>
            <p:nvPr/>
          </p:nvCxnSpPr>
          <p:spPr>
            <a:xfrm>
              <a:off x="5548605" y="3848814"/>
              <a:ext cx="10045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4405605" y="5334000"/>
            <a:ext cx="1219200" cy="343614"/>
            <a:chOff x="5534610" y="3534489"/>
            <a:chExt cx="1219200" cy="343614"/>
          </a:xfrm>
        </p:grpSpPr>
        <p:cxnSp>
          <p:nvCxnSpPr>
            <p:cNvPr id="52" name="Straight Arrow Connector 51"/>
            <p:cNvCxnSpPr>
              <a:stCxn id="31" idx="1"/>
              <a:endCxn id="31" idx="3"/>
            </p:cNvCxnSpPr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200400" y="5142786"/>
            <a:ext cx="1219200" cy="343614"/>
            <a:chOff x="5534610" y="3534489"/>
            <a:chExt cx="1219200" cy="34361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6466547" y="4822296"/>
            <a:ext cx="391453" cy="725659"/>
            <a:chOff x="6466547" y="4822296"/>
            <a:chExt cx="391453" cy="725659"/>
          </a:xfrm>
        </p:grpSpPr>
        <p:sp>
          <p:nvSpPr>
            <p:cNvPr id="38" name="Oval 37"/>
            <p:cNvSpPr/>
            <p:nvPr/>
          </p:nvSpPr>
          <p:spPr>
            <a:xfrm>
              <a:off x="6584302" y="53955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334000" y="4709755"/>
            <a:ext cx="762388" cy="762000"/>
            <a:chOff x="5334000" y="4709755"/>
            <a:chExt cx="762388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5593702" y="5319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Cloud Callout 66"/>
          <p:cNvSpPr/>
          <p:nvPr/>
        </p:nvSpPr>
        <p:spPr>
          <a:xfrm>
            <a:off x="5715194" y="2454473"/>
            <a:ext cx="3428806" cy="1050727"/>
          </a:xfrm>
          <a:prstGeom prst="cloudCallout">
            <a:avLst>
              <a:gd name="adj1" fmla="val 36156"/>
              <a:gd name="adj2" fmla="val 833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Relate the pink rectangles with the terms in the expression.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752876" y="3352800"/>
            <a:ext cx="1504258" cy="838200"/>
            <a:chOff x="3886200" y="4252555"/>
            <a:chExt cx="1504258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dirty="0">
                          <a:latin typeface="Cambria Math"/>
                        </a:rPr>
                        <m:t>𝐥𝐨𝐠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618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29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9" grpId="0"/>
      <p:bldP spid="30" grpId="0" animBg="1"/>
      <p:bldP spid="31" grpId="0" animBg="1"/>
      <p:bldP spid="32" grpId="0" animBg="1"/>
      <p:bldP spid="6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challenge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 knowledge of the </a:t>
            </a:r>
            <a:r>
              <a:rPr lang="en-US" sz="2000" b="1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Aim to get a </a:t>
            </a:r>
            <a:r>
              <a:rPr lang="en-US" sz="2000" b="1" dirty="0">
                <a:solidFill>
                  <a:srgbClr val="C00000"/>
                </a:solidFill>
              </a:rPr>
              <a:t>worst case guarantee</a:t>
            </a:r>
            <a:r>
              <a:rPr lang="en-US" sz="2000" dirty="0"/>
              <a:t> for </a:t>
            </a:r>
            <a:r>
              <a:rPr lang="en-US" sz="2000" u="sng" dirty="0"/>
              <a:t>all possible instances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Conquering the challenge</a:t>
            </a:r>
            <a:r>
              <a:rPr lang="en-US" sz="2000" dirty="0"/>
              <a:t>: </a:t>
            </a:r>
          </a:p>
          <a:p>
            <a:r>
              <a:rPr lang="en-US" sz="2000" dirty="0"/>
              <a:t>Pick any </a:t>
            </a:r>
            <a:r>
              <a:rPr lang="en-US" sz="2000" b="1" dirty="0"/>
              <a:t>arbitrary</a:t>
            </a:r>
            <a:r>
              <a:rPr lang="en-US" sz="2000" dirty="0"/>
              <a:t> instance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/>
              <a:t>Compare</a:t>
            </a:r>
            <a:r>
              <a:rPr lang="en-US" sz="2000" dirty="0"/>
              <a:t>” greedy solution with its optimal solution.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 sets </a:t>
                </a:r>
                <a:r>
                  <a:rPr lang="en-US" sz="2000" u="sng" dirty="0"/>
                  <a:t>belonging</a:t>
                </a:r>
                <a:r>
                  <a:rPr lang="en-US" sz="2000" dirty="0"/>
                  <a:t> to “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”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/>
              <a:t>”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29200"/>
            <a:ext cx="86868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8" grpId="0"/>
      <p:bldP spid="9" grpId="0" animBg="1"/>
      <p:bldP spid="66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The key to analysis   </a:t>
            </a:r>
            <a:r>
              <a:rPr lang="en-US" sz="2000" b="1" dirty="0">
                <a:solidFill>
                  <a:schemeClr val="bg2"/>
                </a:solidFill>
              </a:rPr>
              <a:t> :         </a:t>
            </a:r>
            <a:r>
              <a:rPr lang="en-US" sz="2000" dirty="0">
                <a:solidFill>
                  <a:schemeClr val="bg2"/>
                </a:solidFill>
              </a:rPr>
              <a:t>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95600"/>
            <a:ext cx="1600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3493532"/>
            <a:ext cx="1278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C00000"/>
                </a:solidFill>
              </a:rPr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3516868"/>
            <a:ext cx="1758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904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685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119" grpId="0"/>
      <p:bldP spid="120" grpId="0"/>
      <p:bldP spid="121" grpId="0"/>
      <p:bldP spid="122" grpId="0"/>
      <p:bldP spid="123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  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Sum of cost of </a:t>
            </a:r>
            <a:r>
              <a:rPr lang="en-US" sz="2000" b="1" dirty="0">
                <a:solidFill>
                  <a:srgbClr val="C00000"/>
                </a:solidFill>
              </a:rPr>
              <a:t>sets</a:t>
            </a:r>
            <a:r>
              <a:rPr lang="en-US" sz="2000" dirty="0"/>
              <a:t> </a:t>
            </a:r>
            <a:r>
              <a:rPr lang="en-US" sz="2000" b="1" dirty="0"/>
              <a:t>selected</a:t>
            </a:r>
            <a:r>
              <a:rPr lang="en-US" sz="2000" dirty="0"/>
              <a:t> =  sum of </a:t>
            </a:r>
            <a:r>
              <a:rPr lang="en-US" sz="2000" u="sng" dirty="0"/>
              <a:t>cost paid for each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element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Greedy algorithm</a:t>
            </a:r>
            <a:r>
              <a:rPr lang="en-US" sz="2000" dirty="0"/>
              <a:t>:  Select the set with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819400" y="20753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429000" y="2209800"/>
            <a:ext cx="2539552" cy="1195864"/>
            <a:chOff x="3276600" y="2057400"/>
            <a:chExt cx="2539552" cy="119586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276600" y="2057400"/>
              <a:ext cx="2539552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76600" y="2209800"/>
              <a:ext cx="2539552" cy="222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76600" y="2209800"/>
              <a:ext cx="2539552" cy="616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76600" y="2209800"/>
              <a:ext cx="2539552" cy="1043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2819400" y="29897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9000" y="3276600"/>
            <a:ext cx="2561870" cy="904240"/>
            <a:chOff x="3581400" y="3429000"/>
            <a:chExt cx="2561870" cy="90424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581400" y="3429000"/>
              <a:ext cx="2539552" cy="904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81400" y="3429000"/>
              <a:ext cx="2561870" cy="46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3702123"/>
            <a:ext cx="295274" cy="641277"/>
            <a:chOff x="6629400" y="3702123"/>
            <a:chExt cx="295274" cy="64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7"/>
          <p:cNvSpPr/>
          <p:nvPr/>
        </p:nvSpPr>
        <p:spPr>
          <a:xfrm>
            <a:off x="2819400" y="39041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429000" y="4191000"/>
            <a:ext cx="2539552" cy="1143000"/>
            <a:chOff x="3581400" y="4343400"/>
            <a:chExt cx="2539552" cy="11430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581400" y="4343400"/>
              <a:ext cx="2539552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81400" y="4343400"/>
              <a:ext cx="2539552" cy="76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581400" y="4343400"/>
              <a:ext cx="2539552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29400" y="4419600"/>
            <a:ext cx="304800" cy="838200"/>
            <a:chOff x="6629400" y="4419600"/>
            <a:chExt cx="304800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blipFill rotWithShape="1">
                <a:blip r:embed="rId2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6400800" y="1600200"/>
            <a:ext cx="117801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Cost/element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968552" y="4478576"/>
            <a:ext cx="152400" cy="929640"/>
            <a:chOff x="5232400" y="4949428"/>
            <a:chExt cx="152400" cy="929640"/>
          </a:xfrm>
        </p:grpSpPr>
        <p:sp>
          <p:nvSpPr>
            <p:cNvPr id="153" name="Oval 152"/>
            <p:cNvSpPr/>
            <p:nvPr/>
          </p:nvSpPr>
          <p:spPr>
            <a:xfrm rot="5400000">
              <a:off x="5232400" y="53477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232400" y="57266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5400000">
              <a:off x="5232400" y="494942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8552" y="2133600"/>
            <a:ext cx="152400" cy="1348264"/>
            <a:chOff x="7467600" y="2121932"/>
            <a:chExt cx="152400" cy="1348264"/>
          </a:xfrm>
        </p:grpSpPr>
        <p:sp>
          <p:nvSpPr>
            <p:cNvPr id="155" name="Oval 154"/>
            <p:cNvSpPr/>
            <p:nvPr/>
          </p:nvSpPr>
          <p:spPr>
            <a:xfrm rot="5400000">
              <a:off x="7467600" y="21219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7467600" y="249662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7467600" y="289107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7467600" y="331779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68552" y="3732292"/>
            <a:ext cx="152400" cy="534908"/>
            <a:chOff x="7467600" y="3710464"/>
            <a:chExt cx="152400" cy="534908"/>
          </a:xfrm>
        </p:grpSpPr>
        <p:sp>
          <p:nvSpPr>
            <p:cNvPr id="159" name="Oval 158"/>
            <p:cNvSpPr/>
            <p:nvPr/>
          </p:nvSpPr>
          <p:spPr>
            <a:xfrm rot="5400000">
              <a:off x="7467600" y="409297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7467600" y="3710464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77000" y="6031468"/>
            <a:ext cx="2265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cost per element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0323" y="907702"/>
            <a:ext cx="305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Viewing </a:t>
            </a:r>
            <a:r>
              <a:rPr lang="en-US" sz="2400" b="1" u="sng" dirty="0">
                <a:solidFill>
                  <a:srgbClr val="006C31"/>
                </a:solidFill>
                <a:sym typeface="Wingdings" pitchFamily="2" charset="2"/>
              </a:rPr>
              <a:t>any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 algorithm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267200" y="56388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4" grpId="0"/>
      <p:bldP spid="85" grpId="0"/>
      <p:bldP spid="87" grpId="0"/>
      <p:bldP spid="90" grpId="0"/>
      <p:bldP spid="91" grpId="0" animBg="1"/>
      <p:bldP spid="98" grpId="0" animBg="1"/>
      <p:bldP spid="125" grpId="0"/>
      <p:bldP spid="126" grpId="0" animBg="1"/>
      <p:bldP spid="39" grpId="0" animBg="1"/>
      <p:bldP spid="40" grpId="0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</p:spPr>
            <p:txBody>
              <a:bodyPr/>
              <a:lstStyle/>
              <a:p>
                <a:r>
                  <a:rPr lang="en-US" sz="3200" b="1" dirty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/>
                  <a:t> : </a:t>
                </a:r>
                <a:r>
                  <a:rPr lang="en-US" sz="3200" b="1" dirty="0"/>
                  <a:t>present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Optimal</a:t>
                </a:r>
                <a:r>
                  <a:rPr lang="en-US" sz="3200" b="1" dirty="0"/>
                  <a:t> but </a:t>
                </a:r>
                <a:r>
                  <a:rPr lang="en-US" sz="3200" b="1" u="sng" dirty="0"/>
                  <a:t>not</a:t>
                </a:r>
                <a:r>
                  <a:rPr lang="en-US" sz="3200" b="1" dirty="0"/>
                  <a:t>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Greedy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  <a:blipFill rotWithShape="1">
                <a:blip r:embed="rId2"/>
                <a:stretch>
                  <a:fillRect t="-3191" r="-699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24384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35168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197" r="-88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533400" y="3505200"/>
            <a:ext cx="4038600" cy="2133600"/>
            <a:chOff x="533400" y="3505200"/>
            <a:chExt cx="4038600" cy="21336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505200"/>
              <a:ext cx="4038600" cy="2133600"/>
              <a:chOff x="1524000" y="3505200"/>
              <a:chExt cx="4038600" cy="2133600"/>
            </a:xfrm>
          </p:grpSpPr>
          <p:sp>
            <p:nvSpPr>
              <p:cNvPr id="79" name="Right Brace 78"/>
              <p:cNvSpPr/>
              <p:nvPr/>
            </p:nvSpPr>
            <p:spPr>
              <a:xfrm flipH="1">
                <a:off x="5029200" y="3505200"/>
                <a:ext cx="533400" cy="12954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24000" y="4992469"/>
                <a:ext cx="258013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   </a:t>
                </a:r>
              </a:p>
              <a:p>
                <a:r>
                  <a:rPr lang="en-US" dirty="0"/>
                  <a:t>in optimal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83" name="Straight Connector 82"/>
            <p:cNvCxnSpPr>
              <a:stCxn id="79" idx="1"/>
            </p:cNvCxnSpPr>
            <p:nvPr/>
          </p:nvCxnSpPr>
          <p:spPr>
            <a:xfrm flipH="1">
              <a:off x="3091026" y="4152900"/>
              <a:ext cx="947574" cy="8395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876800" y="3516868"/>
            <a:ext cx="3015203" cy="2121932"/>
            <a:chOff x="4876800" y="3516868"/>
            <a:chExt cx="3015203" cy="2121932"/>
          </a:xfrm>
        </p:grpSpPr>
        <p:grpSp>
          <p:nvGrpSpPr>
            <p:cNvPr id="75" name="Group 74"/>
            <p:cNvGrpSpPr/>
            <p:nvPr/>
          </p:nvGrpSpPr>
          <p:grpSpPr>
            <a:xfrm>
              <a:off x="4876800" y="3516868"/>
              <a:ext cx="3015203" cy="2121932"/>
              <a:chOff x="4869802" y="3516868"/>
              <a:chExt cx="3015203" cy="2121932"/>
            </a:xfrm>
          </p:grpSpPr>
          <p:sp>
            <p:nvSpPr>
              <p:cNvPr id="73" name="Right Brace 72"/>
              <p:cNvSpPr/>
              <p:nvPr/>
            </p:nvSpPr>
            <p:spPr>
              <a:xfrm>
                <a:off x="4869802" y="3516868"/>
                <a:ext cx="562636" cy="128373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86400" y="4992469"/>
                <a:ext cx="2398605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</a:t>
                </a:r>
              </a:p>
              <a:p>
                <a:r>
                  <a:rPr lang="en-US" dirty="0"/>
                  <a:t>in greedy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90" name="Straight Connector 89"/>
            <p:cNvCxnSpPr>
              <a:stCxn id="73" idx="1"/>
            </p:cNvCxnSpPr>
            <p:nvPr/>
          </p:nvCxnSpPr>
          <p:spPr>
            <a:xfrm>
              <a:off x="5439436" y="4158734"/>
              <a:ext cx="450202" cy="7364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1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4876800" y="2590800"/>
            <a:ext cx="4075677" cy="3048000"/>
            <a:chOff x="4883798" y="2590800"/>
            <a:chExt cx="4075677" cy="3048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83798" y="2590800"/>
              <a:ext cx="4075677" cy="3048000"/>
              <a:chOff x="4876800" y="2590800"/>
              <a:chExt cx="4075677" cy="3048000"/>
            </a:xfrm>
          </p:grpSpPr>
          <p:sp>
            <p:nvSpPr>
              <p:cNvPr id="99" name="Right Brace 98"/>
              <p:cNvSpPr/>
              <p:nvPr/>
            </p:nvSpPr>
            <p:spPr>
              <a:xfrm>
                <a:off x="4876800" y="2590800"/>
                <a:ext cx="609600" cy="22098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all the elements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          </a:t>
                    </a:r>
                  </a:p>
                  <a:p>
                    <a:r>
                      <a:rPr lang="en-US" dirty="0"/>
                      <a:t>in greedy algorithm =  </a:t>
                    </a:r>
                    <a:r>
                      <a:rPr lang="en-US" dirty="0">
                        <a:solidFill>
                          <a:srgbClr val="C00000"/>
                        </a:solidFill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6" t="-3704" r="-1751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>
              <a:off x="5493398" y="3695700"/>
              <a:ext cx="450202" cy="1296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0" dirty="0" smtClean="0">
                          <a:latin typeface="Cambria Math"/>
                        </a:rPr>
                        <m:t>𝐥𝐨𝐠</m:t>
                      </m:r>
                      <m:r>
                        <a:rPr lang="en-US" sz="1400" b="1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133600" y="2590800"/>
            <a:ext cx="2667000" cy="2209800"/>
            <a:chOff x="2133600" y="2590800"/>
            <a:chExt cx="2667000" cy="22098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203" name="Straight Connector 202"/>
                    <p:cNvCxnSpPr>
                      <a:endCxn id="195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>
                      <a:endCxn id="19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>
                      <a:endCxn id="194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>
                    <a:endCxn id="198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2" name="Straight Connector 181"/>
            <p:cNvCxnSpPr>
              <a:endCxn id="183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endCxn id="185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endCxn id="189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133600" y="3581400"/>
            <a:ext cx="2561870" cy="685800"/>
            <a:chOff x="2133600" y="4648200"/>
            <a:chExt cx="2561870" cy="685800"/>
          </a:xfrm>
        </p:grpSpPr>
        <p:grpSp>
          <p:nvGrpSpPr>
            <p:cNvPr id="176" name="Group 175"/>
            <p:cNvGrpSpPr/>
            <p:nvPr/>
          </p:nvGrpSpPr>
          <p:grpSpPr>
            <a:xfrm>
              <a:off x="2133600" y="4648200"/>
              <a:ext cx="2561870" cy="685800"/>
              <a:chOff x="2286000" y="3678410"/>
              <a:chExt cx="2561870" cy="6858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286000" y="3678410"/>
                <a:ext cx="2514600" cy="162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286000" y="3830810"/>
                <a:ext cx="2514600" cy="92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3830810"/>
                <a:ext cx="2561870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2133600" y="4800600"/>
              <a:ext cx="2514600" cy="342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648200" y="3495040"/>
            <a:ext cx="152400" cy="1305560"/>
            <a:chOff x="6172200" y="3352800"/>
            <a:chExt cx="152400" cy="1305560"/>
          </a:xfrm>
        </p:grpSpPr>
        <p:grpSp>
          <p:nvGrpSpPr>
            <p:cNvPr id="218" name="Group 217"/>
            <p:cNvGrpSpPr/>
            <p:nvPr/>
          </p:nvGrpSpPr>
          <p:grpSpPr>
            <a:xfrm>
              <a:off x="6172200" y="4277360"/>
              <a:ext cx="152400" cy="381000"/>
              <a:chOff x="5943600" y="4343400"/>
              <a:chExt cx="152400" cy="381000"/>
            </a:xfrm>
          </p:grpSpPr>
          <p:sp>
            <p:nvSpPr>
              <p:cNvPr id="216" name="Oval 215"/>
              <p:cNvSpPr/>
              <p:nvPr/>
            </p:nvSpPr>
            <p:spPr>
              <a:xfrm rot="5400000">
                <a:off x="5943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5400000">
                <a:off x="5943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2200" y="3352800"/>
              <a:ext cx="152400" cy="838200"/>
              <a:chOff x="6172200" y="3352800"/>
              <a:chExt cx="152400" cy="838200"/>
            </a:xfrm>
          </p:grpSpPr>
          <p:sp>
            <p:nvSpPr>
              <p:cNvPr id="219" name="Oval 218"/>
              <p:cNvSpPr/>
              <p:nvPr/>
            </p:nvSpPr>
            <p:spPr>
              <a:xfrm rot="5400000">
                <a:off x="6172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5400000">
                <a:off x="6172200" y="3352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5400000">
                <a:off x="6172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5400000"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9" name="Straight Connector 228"/>
          <p:cNvCxnSpPr>
            <a:endCxn id="217" idx="4"/>
          </p:cNvCxnSpPr>
          <p:nvPr/>
        </p:nvCxnSpPr>
        <p:spPr>
          <a:xfrm>
            <a:off x="2133600" y="3733800"/>
            <a:ext cx="25146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133600" y="3743960"/>
            <a:ext cx="2561870" cy="904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419600" y="1523999"/>
            <a:ext cx="609600" cy="1981199"/>
            <a:chOff x="4419600" y="1523999"/>
            <a:chExt cx="609600" cy="1981199"/>
          </a:xfrm>
        </p:grpSpPr>
        <p:grpSp>
          <p:nvGrpSpPr>
            <p:cNvPr id="60" name="Group 59"/>
            <p:cNvGrpSpPr/>
            <p:nvPr/>
          </p:nvGrpSpPr>
          <p:grpSpPr>
            <a:xfrm>
              <a:off x="4419600" y="1523999"/>
              <a:ext cx="609600" cy="1981199"/>
              <a:chOff x="4419600" y="1524000"/>
              <a:chExt cx="609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19600" y="1524000"/>
                <a:ext cx="609600" cy="1828800"/>
              </a:xfrm>
              <a:prstGeom prst="ellipse">
                <a:avLst/>
              </a:prstGeom>
              <a:noFill/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5400000">
                <a:off x="4648200" y="15943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648200" y="3048000"/>
              <a:ext cx="152400" cy="381000"/>
              <a:chOff x="6019800" y="3962400"/>
              <a:chExt cx="152400" cy="381000"/>
            </a:xfrm>
          </p:grpSpPr>
          <p:sp>
            <p:nvSpPr>
              <p:cNvPr id="211" name="Oval 210"/>
              <p:cNvSpPr/>
              <p:nvPr/>
            </p:nvSpPr>
            <p:spPr>
              <a:xfrm rot="5400000">
                <a:off x="60198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5400000">
                <a:off x="601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 rot="5400000">
              <a:off x="4641850" y="19113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 rot="5400000">
              <a:off x="4641850" y="22034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19600" y="990600"/>
            <a:ext cx="609600" cy="1981200"/>
            <a:chOff x="4419600" y="990600"/>
            <a:chExt cx="609600" cy="19812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4419600" y="990600"/>
              <a:ext cx="609600" cy="1981200"/>
              <a:chOff x="4419600" y="990600"/>
              <a:chExt cx="609600" cy="1981200"/>
            </a:xfrm>
          </p:grpSpPr>
          <p:sp>
            <p:nvSpPr>
              <p:cNvPr id="238" name="Oval 237"/>
              <p:cNvSpPr/>
              <p:nvPr/>
            </p:nvSpPr>
            <p:spPr>
              <a:xfrm rot="5400000">
                <a:off x="4641850" y="13017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5400000">
                <a:off x="4648200" y="2819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419600" y="990600"/>
                <a:ext cx="609600" cy="198120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5400000">
                <a:off x="4641850" y="10731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Oval 243"/>
            <p:cNvSpPr/>
            <p:nvPr/>
          </p:nvSpPr>
          <p:spPr>
            <a:xfrm rot="5400000">
              <a:off x="46482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72" grpId="0"/>
      <p:bldP spid="81" grpId="0" animBg="1"/>
      <p:bldP spid="76" grpId="0" animBg="1"/>
      <p:bldP spid="2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0" y="3581400"/>
            <a:ext cx="2519690" cy="367108"/>
            <a:chOff x="1600200" y="3747692"/>
            <a:chExt cx="2519690" cy="36710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600200" y="3962598"/>
              <a:ext cx="2519685" cy="152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47041" cy="1143000"/>
          </a:xfrm>
        </p:spPr>
        <p:txBody>
          <a:bodyPr/>
          <a:lstStyle/>
          <a:p>
            <a:r>
              <a:rPr lang="en-US" sz="3200" b="1" u="sng" dirty="0"/>
              <a:t>Any sequence</a:t>
            </a:r>
            <a:r>
              <a:rPr lang="en-US" sz="3200" b="1" dirty="0"/>
              <a:t> of selecting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set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962400" y="1447800"/>
            <a:ext cx="157491" cy="4800600"/>
            <a:chOff x="3962400" y="1447800"/>
            <a:chExt cx="157491" cy="4800600"/>
          </a:xfrm>
        </p:grpSpPr>
        <p:sp>
          <p:nvSpPr>
            <p:cNvPr id="31" name="Oval 30"/>
            <p:cNvSpPr/>
            <p:nvPr/>
          </p:nvSpPr>
          <p:spPr>
            <a:xfrm rot="5400000">
              <a:off x="3967485" y="48786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5400000">
              <a:off x="3967485" y="2133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3967485" y="25080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3967490" y="29092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3967485" y="410444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3967485" y="3276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3967485" y="52576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3967485" y="448036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3967485" y="37219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5400000">
              <a:off x="3967486" y="5057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5400000">
              <a:off x="3967486" y="23122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5400000">
              <a:off x="3967491" y="27162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3967486" y="30813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5400000">
              <a:off x="3967486" y="428327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5400000">
              <a:off x="3967486" y="35080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5400000">
              <a:off x="3967486" y="54364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5400000">
              <a:off x="3967486" y="46591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400000">
              <a:off x="3967486" y="39007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39624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3962400" y="1676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3962400" y="563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3962400" y="586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5400000">
              <a:off x="3962400" y="609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5400000">
              <a:off x="3962400" y="144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62400" y="1447998"/>
            <a:ext cx="157485" cy="838002"/>
            <a:chOff x="4114800" y="1600200"/>
            <a:chExt cx="157485" cy="838002"/>
          </a:xfrm>
        </p:grpSpPr>
        <p:sp>
          <p:nvSpPr>
            <p:cNvPr id="51" name="Oval 50"/>
            <p:cNvSpPr/>
            <p:nvPr/>
          </p:nvSpPr>
          <p:spPr>
            <a:xfrm rot="5400000">
              <a:off x="4119885" y="2285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41148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4114800" y="182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5400000">
              <a:off x="4114800" y="1600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/>
          <p:cNvSpPr/>
          <p:nvPr/>
        </p:nvSpPr>
        <p:spPr>
          <a:xfrm rot="5400000">
            <a:off x="1371600" y="19050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C3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524000" y="1523802"/>
            <a:ext cx="2443490" cy="685998"/>
            <a:chOff x="1676400" y="3505002"/>
            <a:chExt cx="2443490" cy="685998"/>
          </a:xfrm>
        </p:grpSpPr>
        <p:cxnSp>
          <p:nvCxnSpPr>
            <p:cNvPr id="81" name="Straight Connector 80"/>
            <p:cNvCxnSpPr>
              <a:endCxn id="51" idx="4"/>
            </p:cNvCxnSpPr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5400000">
            <a:off x="1335873" y="2321727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3462032" y="2242832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962400" y="2312432"/>
            <a:ext cx="152406" cy="1116568"/>
            <a:chOff x="4119885" y="2464634"/>
            <a:chExt cx="152406" cy="1116568"/>
          </a:xfrm>
        </p:grpSpPr>
        <p:sp>
          <p:nvSpPr>
            <p:cNvPr id="90" name="Oval 89"/>
            <p:cNvSpPr/>
            <p:nvPr/>
          </p:nvSpPr>
          <p:spPr>
            <a:xfrm rot="5400000">
              <a:off x="4119885" y="2660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5400000">
              <a:off x="4119890" y="30616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5400000">
              <a:off x="4119885" y="3428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5400000">
              <a:off x="4119886" y="24646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>
              <a:off x="4119891" y="28686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>
              <a:off x="4119886" y="32337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62400" y="3505200"/>
            <a:ext cx="152401" cy="545068"/>
            <a:chOff x="4119885" y="3660498"/>
            <a:chExt cx="152401" cy="545068"/>
          </a:xfrm>
        </p:grpSpPr>
        <p:sp>
          <p:nvSpPr>
            <p:cNvPr id="97" name="Oval 96"/>
            <p:cNvSpPr/>
            <p:nvPr/>
          </p:nvSpPr>
          <p:spPr>
            <a:xfrm rot="5400000">
              <a:off x="4119885" y="38743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5400000">
              <a:off x="4119886" y="3660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 rot="5400000">
              <a:off x="4119886" y="40531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3962400" y="348996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4495800" y="2438004"/>
            <a:ext cx="381000" cy="838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524000" y="1524000"/>
            <a:ext cx="2443490" cy="685998"/>
            <a:chOff x="1676400" y="3505002"/>
            <a:chExt cx="2443490" cy="685998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38200" y="3581400"/>
            <a:ext cx="685800" cy="369332"/>
            <a:chOff x="838200" y="3581400"/>
            <a:chExt cx="685800" cy="369332"/>
          </a:xfrm>
        </p:grpSpPr>
        <p:sp>
          <p:nvSpPr>
            <p:cNvPr id="56" name="Oval 55"/>
            <p:cNvSpPr/>
            <p:nvPr/>
          </p:nvSpPr>
          <p:spPr>
            <a:xfrm rot="5400000">
              <a:off x="1371600" y="3733998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533400" y="3505200"/>
            <a:ext cx="3390900" cy="2133600"/>
            <a:chOff x="533400" y="3505200"/>
            <a:chExt cx="3390900" cy="21336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533400" y="3505200"/>
              <a:ext cx="3390900" cy="2133600"/>
              <a:chOff x="1524000" y="3505200"/>
              <a:chExt cx="3390900" cy="2133600"/>
            </a:xfrm>
          </p:grpSpPr>
          <p:sp>
            <p:nvSpPr>
              <p:cNvPr id="118" name="Right Brace 117"/>
              <p:cNvSpPr/>
              <p:nvPr/>
            </p:nvSpPr>
            <p:spPr>
              <a:xfrm flipH="1">
                <a:off x="4648200" y="3505200"/>
                <a:ext cx="266700" cy="59924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these elements    </a:t>
                    </a:r>
                  </a:p>
                  <a:p>
                    <a:r>
                      <a:rPr lang="en-US" dirty="0"/>
                      <a:t>in optimal algorithm 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882" t="-3704" r="-1647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Straight Connector 116"/>
            <p:cNvCxnSpPr>
              <a:stCxn id="118" idx="1"/>
            </p:cNvCxnSpPr>
            <p:nvPr/>
          </p:nvCxnSpPr>
          <p:spPr>
            <a:xfrm flipH="1">
              <a:off x="2710026" y="3804821"/>
              <a:ext cx="947574" cy="118764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/>
          <p:cNvCxnSpPr/>
          <p:nvPr/>
        </p:nvCxnSpPr>
        <p:spPr>
          <a:xfrm>
            <a:off x="4119892" y="3962400"/>
            <a:ext cx="1373506" cy="10300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524000" y="1806680"/>
            <a:ext cx="2460719" cy="2113506"/>
            <a:chOff x="1524000" y="1806680"/>
            <a:chExt cx="2460719" cy="2113506"/>
          </a:xfrm>
        </p:grpSpPr>
        <p:grpSp>
          <p:nvGrpSpPr>
            <p:cNvPr id="79" name="Group 78"/>
            <p:cNvGrpSpPr/>
            <p:nvPr/>
          </p:nvGrpSpPr>
          <p:grpSpPr>
            <a:xfrm>
              <a:off x="1524000" y="1806680"/>
              <a:ext cx="2460718" cy="2003518"/>
              <a:chOff x="1524000" y="1806680"/>
              <a:chExt cx="2460718" cy="2003518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2591196"/>
                <a:ext cx="2443490" cy="1219002"/>
                <a:chOff x="1524000" y="1981398"/>
                <a:chExt cx="2443490" cy="121900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1524000" y="2742804"/>
                  <a:ext cx="2443490" cy="457596"/>
                  <a:chOff x="1524000" y="2742804"/>
                  <a:chExt cx="2443490" cy="457596"/>
                </a:xfrm>
              </p:grpSpPr>
              <p:cxnSp>
                <p:nvCxnSpPr>
                  <p:cNvPr id="57" name="Straight Connector 56"/>
                  <p:cNvCxnSpPr>
                    <a:stCxn id="56" idx="0"/>
                    <a:endCxn id="21" idx="4"/>
                  </p:cNvCxnSpPr>
                  <p:nvPr/>
                </p:nvCxnSpPr>
                <p:spPr>
                  <a:xfrm flipV="1">
                    <a:off x="1524000" y="2742804"/>
                    <a:ext cx="2443485" cy="4575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25" idx="4"/>
                  </p:cNvCxnSpPr>
                  <p:nvPr/>
                </p:nvCxnSpPr>
                <p:spPr>
                  <a:xfrm flipV="1">
                    <a:off x="1524000" y="2985494"/>
                    <a:ext cx="2443490" cy="2149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endCxn id="37" idx="4"/>
                  </p:cNvCxnSpPr>
                  <p:nvPr/>
                </p:nvCxnSpPr>
                <p:spPr>
                  <a:xfrm flipV="1">
                    <a:off x="1524000" y="3157578"/>
                    <a:ext cx="2443486" cy="42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524000" y="1981398"/>
                  <a:ext cx="2438400" cy="12190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>
                <a:stCxn id="56" idx="0"/>
                <a:endCxn id="21" idx="4"/>
              </p:cNvCxnSpPr>
              <p:nvPr/>
            </p:nvCxnSpPr>
            <p:spPr>
              <a:xfrm flipV="1">
                <a:off x="1524000" y="3352602"/>
                <a:ext cx="2443485" cy="4575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56" idx="0"/>
                <a:endCxn id="53" idx="5"/>
              </p:cNvCxnSpPr>
              <p:nvPr/>
            </p:nvCxnSpPr>
            <p:spPr>
              <a:xfrm flipV="1">
                <a:off x="1524000" y="1806680"/>
                <a:ext cx="2460718" cy="2003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/>
            <p:cNvCxnSpPr>
              <a:stCxn id="56" idx="0"/>
              <a:endCxn id="99" idx="3"/>
            </p:cNvCxnSpPr>
            <p:nvPr/>
          </p:nvCxnSpPr>
          <p:spPr>
            <a:xfrm>
              <a:off x="1524000" y="3810198"/>
              <a:ext cx="2460719" cy="1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>
            <a:stCxn id="15" idx="0"/>
          </p:cNvCxnSpPr>
          <p:nvPr/>
        </p:nvCxnSpPr>
        <p:spPr>
          <a:xfrm>
            <a:off x="4119885" y="3798134"/>
            <a:ext cx="1525913" cy="13467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39" idx="0"/>
          </p:cNvCxnSpPr>
          <p:nvPr/>
        </p:nvCxnSpPr>
        <p:spPr>
          <a:xfrm>
            <a:off x="4119886" y="3584298"/>
            <a:ext cx="1525912" cy="1549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119892" y="2627552"/>
            <a:ext cx="1525906" cy="25061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5" idx="0"/>
          </p:cNvCxnSpPr>
          <p:nvPr/>
        </p:nvCxnSpPr>
        <p:spPr>
          <a:xfrm>
            <a:off x="4114800" y="1752600"/>
            <a:ext cx="1530998" cy="3381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in greedy </a:t>
                </a:r>
              </a:p>
              <a:p>
                <a:r>
                  <a:rPr lang="en-US" dirty="0"/>
                  <a:t>algorithm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≤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dirty="0">
                        <a:latin typeface="Cambria Math"/>
                      </a:rPr>
                      <m:t>𝐥𝐨𝐠</m:t>
                    </m:r>
                    <m:r>
                      <a:rPr lang="en-US" b="1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blipFill rotWithShape="1">
                <a:blip r:embed="rId4"/>
                <a:stretch>
                  <a:fillRect l="-1284" t="-3540" r="-2202" b="-14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/>
          <p:cNvCxnSpPr>
            <a:stCxn id="92" idx="0"/>
          </p:cNvCxnSpPr>
          <p:nvPr/>
        </p:nvCxnSpPr>
        <p:spPr>
          <a:xfrm>
            <a:off x="4114800" y="3352800"/>
            <a:ext cx="1378598" cy="16396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" grpId="0" animBg="1"/>
      <p:bldP spid="88" grpId="0"/>
      <p:bldP spid="89" grpId="0"/>
      <p:bldP spid="106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to handle </a:t>
            </a:r>
            <a:br>
              <a:rPr lang="en-US" sz="3200" dirty="0"/>
            </a:b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/>
              <a:t>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solidFill>
                  <a:srgbClr val="C00000"/>
                </a:solidFill>
              </a:rPr>
              <a:t>core</a:t>
            </a:r>
            <a:r>
              <a:rPr lang="en-US" sz="3200" dirty="0"/>
              <a:t> of </a:t>
            </a:r>
            <a:r>
              <a:rPr lang="en-US" sz="3200"/>
              <a:t>the </a:t>
            </a:r>
            <a:r>
              <a:rPr lang="en-US" sz="3200">
                <a:solidFill>
                  <a:srgbClr val="7030A0"/>
                </a:solidFill>
              </a:rPr>
              <a:t>analysis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7772400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Visualize the </a:t>
            </a:r>
            <a:r>
              <a:rPr lang="en-US" b="1" dirty="0">
                <a:solidFill>
                  <a:srgbClr val="7030A0"/>
                </a:solidFill>
              </a:rPr>
              <a:t>Greedy algorithm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852" t="-6452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5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Visualize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Greedy algorithm 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88" idx="4"/>
            </p:cNvCxnSpPr>
            <p:nvPr/>
          </p:nvCxnSpPr>
          <p:spPr>
            <a:xfrm>
              <a:off x="2133600" y="3752705"/>
              <a:ext cx="2514600" cy="743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3200" y="838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loud Callout 77"/>
              <p:cNvSpPr/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what </a:t>
                </a:r>
                <a:r>
                  <a:rPr lang="en-US" b="1" dirty="0">
                    <a:solidFill>
                      <a:schemeClr val="tx1"/>
                    </a:solidFill>
                  </a:rPr>
                  <a:t>forced </a:t>
                </a:r>
                <a:r>
                  <a:rPr lang="en-US" dirty="0">
                    <a:solidFill>
                      <a:schemeClr val="tx1"/>
                    </a:solidFill>
                  </a:rPr>
                  <a:t>the</a:t>
                </a:r>
                <a:r>
                  <a:rPr lang="en-US" b="1" dirty="0">
                    <a:solidFill>
                      <a:srgbClr val="7030A0"/>
                    </a:solidFill>
                  </a:rPr>
                  <a:t> greedy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b="1" dirty="0">
                    <a:solidFill>
                      <a:schemeClr val="tx1"/>
                    </a:solidFill>
                  </a:rPr>
                  <a:t> not </a:t>
                </a:r>
                <a:r>
                  <a:rPr lang="en-US" dirty="0">
                    <a:solidFill>
                      <a:schemeClr val="tx1"/>
                    </a:solidFill>
                  </a:rPr>
                  <a:t>include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any stage of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Greedy algorithm ?</a:t>
                </a:r>
              </a:p>
            </p:txBody>
          </p:sp>
        </mc:Choice>
        <mc:Fallback xmlns="">
          <p:sp>
            <p:nvSpPr>
              <p:cNvPr id="78" name="Cloud Callout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4427" y="6096000"/>
            <a:ext cx="412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always another set that offered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6096000"/>
            <a:ext cx="365228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“same or better cost per element”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7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  <p:bldP spid="6" grpId="0" animBg="1"/>
      <p:bldP spid="91" grpId="0" animBg="1"/>
      <p:bldP spid="35" grpId="0"/>
      <p:bldP spid="110" grpId="0" animBg="1"/>
      <p:bldP spid="48" grpId="0" animBg="1"/>
      <p:bldP spid="119" grpId="0" animBg="1"/>
      <p:bldP spid="124" grpId="0" animBg="1"/>
      <p:bldP spid="125" grpId="0"/>
      <p:bldP spid="76" grpId="0"/>
      <p:bldP spid="7" grpId="0" animBg="1"/>
      <p:bldP spid="78" grpId="0" animBg="1"/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Visualize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Greedy algorithm 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88" idx="4"/>
            </p:cNvCxnSpPr>
            <p:nvPr/>
          </p:nvCxnSpPr>
          <p:spPr>
            <a:xfrm>
              <a:off x="2133600" y="3752705"/>
              <a:ext cx="2514600" cy="743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3200" y="838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4427" y="6096000"/>
            <a:ext cx="412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always another set that offered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6096000"/>
            <a:ext cx="365228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“same or better cost per element”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  <p:bldP spid="6" grpId="0" animBg="1"/>
      <p:bldP spid="91" grpId="0" animBg="1"/>
      <p:bldP spid="35" grpId="0"/>
      <p:bldP spid="110" grpId="0" animBg="1"/>
      <p:bldP spid="48" grpId="0" animBg="1"/>
      <p:bldP spid="119" grpId="0" animBg="1"/>
      <p:bldP spid="124" grpId="0" animBg="1"/>
      <p:bldP spid="125" grpId="0"/>
      <p:bldP spid="76" grpId="0"/>
      <p:bldP spid="7" grpId="0" animBg="1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2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9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blipFill rotWithShape="1">
                <a:blip r:embed="rId11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blipFill rotWithShape="1">
                <a:blip r:embed="rId12"/>
                <a:stretch>
                  <a:fillRect r="-30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blipFill rotWithShape="1">
                <a:blip r:embed="rId13"/>
                <a:stretch>
                  <a:fillRect r="-23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blipFill rotWithShape="1">
                <a:blip r:embed="rId14"/>
                <a:stretch>
                  <a:fillRect r="-12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1" grpId="0" animBg="1"/>
      <p:bldP spid="35" grpId="0"/>
      <p:bldP spid="110" grpId="0" animBg="1"/>
      <p:bldP spid="119" grpId="0" animBg="1"/>
      <p:bldP spid="124" grpId="0" animBg="1"/>
      <p:bldP spid="125" grpId="0"/>
      <p:bldP spid="75" grpId="0" animBg="1"/>
      <p:bldP spid="76" grpId="0" animBg="1"/>
      <p:bldP spid="78" grpId="0" animBg="1"/>
      <p:bldP spid="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covering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by greedy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ℓ−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 rotWithShape="1">
                <a:blip r:embed="rId2"/>
                <a:stretch>
                  <a:fillRect l="-741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39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have we established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Optimal solution and absent from Greedy solution,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showed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cost of “all”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in Greedy algorithm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9" grpId="0" animBg="1"/>
      <p:bldP spid="66" grpId="0" animBg="1"/>
      <p:bldP spid="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greedy algorithm achieves an </a:t>
                </a:r>
                <a:r>
                  <a:rPr lang="en-US" sz="2000" b="1" dirty="0"/>
                  <a:t>approximation ratio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for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every</a:t>
                </a:r>
                <a:r>
                  <a:rPr lang="en-US" sz="2000" dirty="0"/>
                  <a:t> instance of set cover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 </a:t>
                </a:r>
                <a:r>
                  <a:rPr lang="en-US" sz="2000" dirty="0"/>
                  <a:t>of greedy algorithm: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Any polynomial algorithm for set cover with approx. ratio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It is impossible unless “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P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=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”.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The explanation of the answer: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beyond the scope of the course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D152-308D-8080-4E7A-4F4F1708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Beyond course,…    beyond grades…,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E333-5203-9427-9088-BD5C8966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For those few of you who have interest in algorithms,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might like to study a milestone result in the area of algorithms.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 could not cover it due to lack of time.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dirty="0"/>
              <a:t>The problem and citation of the algorithm is mentioned on the following slide.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This is totally optional. Nothing related to this course, of course </a:t>
            </a:r>
            <a:r>
              <a:rPr lang="en-IN" sz="1800" dirty="0">
                <a:sym typeface="Wingdings" panose="05000000000000000000" pitchFamily="2" charset="2"/>
              </a:rPr>
              <a:t>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EACB2-6281-1A95-CB30-02CC3F55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Standard Algorithms:</a:t>
                </a:r>
              </a:p>
              <a:p>
                <a:r>
                  <a:rPr lang="en-US" sz="2000" b="1" dirty="0"/>
                  <a:t>Floyd </a:t>
                </a:r>
                <a:r>
                  <a:rPr lang="en-US" sz="2000" b="1" dirty="0" err="1"/>
                  <a:t>Warshal</a:t>
                </a:r>
                <a:r>
                  <a:rPr lang="en-US" sz="2000" b="1" dirty="0"/>
                  <a:t> </a:t>
                </a:r>
                <a:r>
                  <a:rPr lang="en-US" sz="2000" dirty="0"/>
                  <a:t>Algorithm</a:t>
                </a:r>
              </a:p>
              <a:p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</a:t>
                </a:r>
              </a:p>
              <a:p>
                <a:r>
                  <a:rPr lang="en-US" sz="2000" dirty="0"/>
                  <a:t>BFS traversal (for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graphs)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Raimund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Seidel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On the All-Pairs-Shortest-Path Problem in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Undirected Graphs,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sz="2000" dirty="0"/>
                  <a:t> 51(3): 400-403 (1995)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for APSP: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exponent for multiplying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matrices,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currently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&lt;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2.317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257800"/>
              </a:xfrm>
              <a:blipFill>
                <a:blip r:embed="rId2"/>
                <a:stretch>
                  <a:fillRect l="-720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time in the worst case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925337" y="838200"/>
            <a:ext cx="335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5590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481262"/>
            <a:ext cx="2857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Vertex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6C31"/>
                </a:solidFill>
              </a:rPr>
              <a:t>-Approximate </a:t>
            </a:r>
            <a:r>
              <a:rPr lang="en-US" sz="32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6F2F2B-2BC5-D34F-9DD0-C5F34CD0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19768"/>
            <a:ext cx="44973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Vertex Cover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DFBEFC-A6A8-FF4C-A592-4DB6ADCA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74875"/>
            <a:ext cx="4497388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set of vertices that </a:t>
            </a:r>
            <a:r>
              <a:rPr lang="en-US" sz="2000" u="sng" dirty="0"/>
              <a:t>cover</a:t>
            </a:r>
            <a:r>
              <a:rPr lang="en-US" sz="2000" dirty="0"/>
              <a:t> all edges.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8B79AD-711D-7A40-AD16-2F6E993A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989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Maximal </a:t>
            </a:r>
            <a:r>
              <a:rPr lang="en-US" b="1" dirty="0">
                <a:solidFill>
                  <a:srgbClr val="7030A0"/>
                </a:solidFill>
              </a:rPr>
              <a:t>Matching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u="sng" dirty="0"/>
                  <a:t>maximal</a:t>
                </a:r>
                <a:r>
                  <a:rPr lang="en-US" sz="2000" dirty="0"/>
                  <a:t> set of edges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r>
                  <a:rPr lang="en-US" sz="2000" dirty="0"/>
                  <a:t>No. of edges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incident on a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vertex is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Set of endpoints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blipFill>
                <a:blip r:embed="rId3"/>
                <a:stretch>
                  <a:fillRect l="-1404" t="-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2E06-6951-9C44-A04C-5E148B69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17AFF-938F-9A4B-8F8A-8D42AE7C3179}"/>
              </a:ext>
            </a:extLst>
          </p:cNvPr>
          <p:cNvGrpSpPr/>
          <p:nvPr/>
        </p:nvGrpSpPr>
        <p:grpSpPr>
          <a:xfrm>
            <a:off x="914400" y="4648200"/>
            <a:ext cx="2082594" cy="456691"/>
            <a:chOff x="1111660" y="4484641"/>
            <a:chExt cx="2082594" cy="4566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BE5FEC2-7132-8B4A-9FBF-D9D549CBDC3A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0540084-DF64-1D45-9E0C-645B4E69B116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18DF0EC-3655-C14E-BB76-8A3F5A55D819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C6F11AD-79F7-D34F-A664-A820A0B5E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/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8969E7-E3E8-3043-BDDF-5ECAE43AF499}"/>
              </a:ext>
            </a:extLst>
          </p:cNvPr>
          <p:cNvGrpSpPr/>
          <p:nvPr/>
        </p:nvGrpSpPr>
        <p:grpSpPr>
          <a:xfrm>
            <a:off x="5943600" y="4648865"/>
            <a:ext cx="2081801" cy="456691"/>
            <a:chOff x="1112453" y="4484641"/>
            <a:chExt cx="2081801" cy="4566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8F1788-9B70-2B46-8DB0-C35C18D145CB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F952936-F568-7C4A-875A-B7F79F26D78A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303D9FE-F978-6E44-BD85-03087F38FE9F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A8F415-3DB4-F543-BB6F-E0790B782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/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1074A2-366C-C341-BB2A-9FC7A12256F1}"/>
              </a:ext>
            </a:extLst>
          </p:cNvPr>
          <p:cNvGrpSpPr/>
          <p:nvPr/>
        </p:nvGrpSpPr>
        <p:grpSpPr>
          <a:xfrm>
            <a:off x="7800566" y="3590901"/>
            <a:ext cx="1247159" cy="1539354"/>
            <a:chOff x="7800566" y="3590901"/>
            <a:chExt cx="1247159" cy="153935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655C8-8032-704B-87C1-C397A2991358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E2D01A0-A99E-B343-A9EB-D0C21849F6DA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85C6A9D-4E7D-1840-AD6B-A79F1FD217D3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CFF697-67C4-A244-BA41-68B506D47EEE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6CDC977-551D-784B-93D6-182AF76F9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C709020-7195-3842-BA93-4259443B5FBC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B111CE-F4AA-254D-A898-7160B1F52C15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499D20-F173-494A-A3ED-8F562C3C9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7B7CB1D-766D-4F48-83B1-5AAE7C1D12A1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EBA953-4916-AD4C-A4C0-82BA3810E06E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3F4C48-25D7-964A-B642-4433F5828352}"/>
              </a:ext>
            </a:extLst>
          </p:cNvPr>
          <p:cNvGrpSpPr/>
          <p:nvPr/>
        </p:nvGrpSpPr>
        <p:grpSpPr>
          <a:xfrm flipH="1">
            <a:off x="4945125" y="3590901"/>
            <a:ext cx="1247159" cy="1539354"/>
            <a:chOff x="7800566" y="3590901"/>
            <a:chExt cx="1247159" cy="153935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5371EBC-13F5-044E-A050-C7E8CD68E26F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53F5C3A-61F8-1948-ACC8-E08FD59AA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65A422E-F794-FD4E-96BD-F63DA66497CE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5F34BA-7F25-3F4B-9719-BB2733967CCC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BBA0528-0E10-634B-A1DA-5FC5012C0A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D346C3-B43C-C646-93AC-6B37A63E7ED7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60F1235-3E75-3B4E-893A-C223B4A06C2F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A649507-35C2-B348-95C5-A00CD1974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892720-59C4-324C-8D16-5AD56CEF80B8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967367-82EB-A74E-AADA-68D4AEBB5EBF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4CADB0-D54A-224C-85D0-66BF84C66A53}"/>
              </a:ext>
            </a:extLst>
          </p:cNvPr>
          <p:cNvCxnSpPr>
            <a:cxnSpLocks/>
            <a:endCxn id="43" idx="5"/>
          </p:cNvCxnSpPr>
          <p:nvPr/>
        </p:nvCxnSpPr>
        <p:spPr>
          <a:xfrm flipV="1">
            <a:off x="7894704" y="3988890"/>
            <a:ext cx="856740" cy="72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83DAB0-E45E-0143-A49C-E0660067C8BC}"/>
              </a:ext>
            </a:extLst>
          </p:cNvPr>
          <p:cNvCxnSpPr>
            <a:cxnSpLocks/>
            <a:stCxn id="55" idx="5"/>
            <a:endCxn id="32" idx="5"/>
          </p:cNvCxnSpPr>
          <p:nvPr/>
        </p:nvCxnSpPr>
        <p:spPr>
          <a:xfrm>
            <a:off x="5018045" y="4700594"/>
            <a:ext cx="1130820" cy="783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06827B-F7F5-0D4B-A922-359734309913}"/>
              </a:ext>
            </a:extLst>
          </p:cNvPr>
          <p:cNvCxnSpPr>
            <a:cxnSpLocks/>
            <a:endCxn id="33" idx="4"/>
          </p:cNvCxnSpPr>
          <p:nvPr/>
        </p:nvCxnSpPr>
        <p:spPr>
          <a:xfrm>
            <a:off x="6278947" y="4717862"/>
            <a:ext cx="1445419" cy="720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5A2D3D4-AF8F-5744-88A6-65B8E7BEE392}"/>
                  </a:ext>
                </a:extLst>
              </p:cNvPr>
              <p:cNvSpPr txBox="1"/>
              <p:nvPr/>
            </p:nvSpPr>
            <p:spPr>
              <a:xfrm>
                <a:off x="3195530" y="6383368"/>
                <a:ext cx="24523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is a vertex cover of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5A2D3D4-AF8F-5744-88A6-65B8E7BE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530" y="6383368"/>
                <a:ext cx="2452338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2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uiExpand="1" build="p" animBg="1"/>
      <p:bldP spid="12" grpId="0" build="p" animBg="1"/>
      <p:bldP spid="13" grpId="0" uiExpand="1" build="p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6F2F2B-2BC5-D34F-9DD0-C5F34CD0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19768"/>
            <a:ext cx="44973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Vertex Cover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DFBEFC-A6A8-FF4C-A592-4DB6ADCA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74875"/>
            <a:ext cx="4497388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set of vertices that </a:t>
            </a:r>
            <a:r>
              <a:rPr lang="en-US" sz="2000" u="sng" dirty="0"/>
              <a:t>cover</a:t>
            </a:r>
            <a:r>
              <a:rPr lang="en-US" sz="2000" dirty="0"/>
              <a:t> all edges.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8B79AD-711D-7A40-AD16-2F6E993A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989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Maximal </a:t>
            </a:r>
            <a:r>
              <a:rPr lang="en-US" b="1" dirty="0">
                <a:solidFill>
                  <a:srgbClr val="7030A0"/>
                </a:solidFill>
              </a:rPr>
              <a:t>Matching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u="sng" dirty="0"/>
                  <a:t>maximal</a:t>
                </a:r>
                <a:r>
                  <a:rPr lang="en-US" sz="2000" dirty="0"/>
                  <a:t> set of edges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r>
                  <a:rPr lang="en-US" sz="2000" dirty="0"/>
                  <a:t>No. of edges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incident on a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vertex is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Set of endpoints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blipFill>
                <a:blip r:embed="rId3"/>
                <a:stretch>
                  <a:fillRect l="-1404" t="-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2E06-6951-9C44-A04C-5E148B69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17AFF-938F-9A4B-8F8A-8D42AE7C3179}"/>
              </a:ext>
            </a:extLst>
          </p:cNvPr>
          <p:cNvGrpSpPr/>
          <p:nvPr/>
        </p:nvGrpSpPr>
        <p:grpSpPr>
          <a:xfrm>
            <a:off x="914400" y="4648200"/>
            <a:ext cx="2082594" cy="456691"/>
            <a:chOff x="1111660" y="4484641"/>
            <a:chExt cx="2082594" cy="4566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BE5FEC2-7132-8B4A-9FBF-D9D549CBDC3A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0540084-DF64-1D45-9E0C-645B4E69B116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18DF0EC-3655-C14E-BB76-8A3F5A55D819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C6F11AD-79F7-D34F-A664-A820A0B5E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/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8969E7-E3E8-3043-BDDF-5ECAE43AF499}"/>
              </a:ext>
            </a:extLst>
          </p:cNvPr>
          <p:cNvGrpSpPr/>
          <p:nvPr/>
        </p:nvGrpSpPr>
        <p:grpSpPr>
          <a:xfrm>
            <a:off x="5943600" y="4648865"/>
            <a:ext cx="2081801" cy="456691"/>
            <a:chOff x="1112453" y="4484641"/>
            <a:chExt cx="2081801" cy="4566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8F1788-9B70-2B46-8DB0-C35C18D145CB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F952936-F568-7C4A-875A-B7F79F26D78A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303D9FE-F978-6E44-BD85-03087F38FE9F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A8F415-3DB4-F543-BB6F-E0790B782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/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1074A2-366C-C341-BB2A-9FC7A12256F1}"/>
              </a:ext>
            </a:extLst>
          </p:cNvPr>
          <p:cNvGrpSpPr/>
          <p:nvPr/>
        </p:nvGrpSpPr>
        <p:grpSpPr>
          <a:xfrm>
            <a:off x="7800566" y="3590901"/>
            <a:ext cx="1247159" cy="1539354"/>
            <a:chOff x="7800566" y="3590901"/>
            <a:chExt cx="1247159" cy="153935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655C8-8032-704B-87C1-C397A2991358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E2D01A0-A99E-B343-A9EB-D0C21849F6DA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85C6A9D-4E7D-1840-AD6B-A79F1FD217D3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CFF697-67C4-A244-BA41-68B506D47EEE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6CDC977-551D-784B-93D6-182AF76F9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C709020-7195-3842-BA93-4259443B5FBC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B111CE-F4AA-254D-A898-7160B1F52C15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499D20-F173-494A-A3ED-8F562C3C9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7B7CB1D-766D-4F48-83B1-5AAE7C1D12A1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EBA953-4916-AD4C-A4C0-82BA3810E06E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3F4C48-25D7-964A-B642-4433F5828352}"/>
              </a:ext>
            </a:extLst>
          </p:cNvPr>
          <p:cNvGrpSpPr/>
          <p:nvPr/>
        </p:nvGrpSpPr>
        <p:grpSpPr>
          <a:xfrm flipH="1">
            <a:off x="4945125" y="3590901"/>
            <a:ext cx="1247159" cy="1539354"/>
            <a:chOff x="7800566" y="3590901"/>
            <a:chExt cx="1247159" cy="153935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5371EBC-13F5-044E-A050-C7E8CD68E26F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53F5C3A-61F8-1948-ACC8-E08FD59AA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65A422E-F794-FD4E-96BD-F63DA66497CE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5F34BA-7F25-3F4B-9719-BB2733967CCC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BBA0528-0E10-634B-A1DA-5FC5012C0A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D346C3-B43C-C646-93AC-6B37A63E7ED7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60F1235-3E75-3B4E-893A-C223B4A06C2F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A649507-35C2-B348-95C5-A00CD1974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892720-59C4-324C-8D16-5AD56CEF80B8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967367-82EB-A74E-AADA-68D4AEBB5EBF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1D765D-B555-68B2-9C18-BA7936C19934}"/>
                  </a:ext>
                </a:extLst>
              </p:cNvPr>
              <p:cNvSpPr txBox="1"/>
              <p:nvPr/>
            </p:nvSpPr>
            <p:spPr>
              <a:xfrm>
                <a:off x="44532" y="5338803"/>
                <a:ext cx="4408323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ym typeface="Wingdings" pitchFamily="2" charset="2"/>
                  </a:rPr>
                  <a:t>Vertex cover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must cover each edge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1D765D-B555-68B2-9C18-BA7936C1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" y="5338803"/>
                <a:ext cx="4408323" cy="369332"/>
              </a:xfrm>
              <a:prstGeom prst="rect">
                <a:avLst/>
              </a:prstGeom>
              <a:blipFill>
                <a:blip r:embed="rId8"/>
                <a:stretch>
                  <a:fillRect l="-110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CF279-D5A4-1519-2AA6-7041F1981480}"/>
                  </a:ext>
                </a:extLst>
              </p:cNvPr>
              <p:cNvSpPr txBox="1"/>
              <p:nvPr/>
            </p:nvSpPr>
            <p:spPr>
              <a:xfrm>
                <a:off x="4080567" y="5326496"/>
                <a:ext cx="43954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CF279-D5A4-1519-2AA6-7041F198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67" y="5326496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493D33-EE78-245E-668E-FBB51878459E}"/>
                  </a:ext>
                </a:extLst>
              </p:cNvPr>
              <p:cNvSpPr txBox="1"/>
              <p:nvPr/>
            </p:nvSpPr>
            <p:spPr>
              <a:xfrm>
                <a:off x="4591759" y="5808760"/>
                <a:ext cx="1316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493D33-EE78-245E-668E-FBB518784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59" y="5808760"/>
                <a:ext cx="131657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5CA5B-84A5-4A57-884F-6219265BA9AD}"/>
                  </a:ext>
                </a:extLst>
              </p:cNvPr>
              <p:cNvSpPr txBox="1"/>
              <p:nvPr/>
            </p:nvSpPr>
            <p:spPr>
              <a:xfrm>
                <a:off x="33631" y="5765207"/>
                <a:ext cx="1726627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IN" dirty="0"/>
                  <a:t> is a matching.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5CA5B-84A5-4A57-884F-6219265BA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" y="5765207"/>
                <a:ext cx="1726627" cy="369332"/>
              </a:xfrm>
              <a:prstGeom prst="rect">
                <a:avLst/>
              </a:prstGeom>
              <a:blipFill>
                <a:blip r:embed="rId11"/>
                <a:stretch>
                  <a:fillRect t="-10000" r="-318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C40B6D-A900-7317-0B63-CCA043D0FBFB}"/>
                  </a:ext>
                </a:extLst>
              </p:cNvPr>
              <p:cNvSpPr txBox="1"/>
              <p:nvPr/>
            </p:nvSpPr>
            <p:spPr>
              <a:xfrm>
                <a:off x="30826" y="6303600"/>
                <a:ext cx="4405117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 </a:t>
                </a:r>
                <a:r>
                  <a:rPr lang="en-IN" dirty="0"/>
                  <a:t>Optimal vertex cover has size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C40B6D-A900-7317-0B63-CCA043D0F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" y="6303600"/>
                <a:ext cx="4405117" cy="369332"/>
              </a:xfrm>
              <a:prstGeom prst="rect">
                <a:avLst/>
              </a:prstGeom>
              <a:blipFill>
                <a:blip r:embed="rId12"/>
                <a:stretch>
                  <a:fillRect l="-1107" t="-9836" r="-27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0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Set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19400" y="19050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4419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861" y="2297668"/>
            <a:ext cx="281416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Homework</a:t>
            </a:r>
            <a:r>
              <a:rPr lang="en-US" dirty="0"/>
              <a:t> of previous class</a:t>
            </a:r>
          </a:p>
        </p:txBody>
      </p:sp>
      <p:sp>
        <p:nvSpPr>
          <p:cNvPr id="9" name="Down Ribbon 8"/>
          <p:cNvSpPr/>
          <p:nvPr/>
        </p:nvSpPr>
        <p:spPr>
          <a:xfrm>
            <a:off x="5486400" y="5332476"/>
            <a:ext cx="32766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simple.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Follow your intuition</a:t>
            </a:r>
          </a:p>
        </p:txBody>
      </p:sp>
    </p:spTree>
    <p:extLst>
      <p:ext uri="{BB962C8B-B14F-4D97-AF65-F5344CB8AC3E}">
        <p14:creationId xmlns:p14="http://schemas.microsoft.com/office/powerpoint/2010/main" val="23415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9" grpI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sets of least cost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maximum</a:t>
                </a:r>
                <a:r>
                  <a:rPr lang="en-US" sz="2000" dirty="0"/>
                  <a:t>; </a:t>
                </a:r>
                <a:r>
                  <a:rPr lang="en-US" sz="2400" dirty="0"/>
                  <a:t>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 </a:t>
                </a:r>
                <a:r>
                  <a:rPr lang="en-US" sz="2800" dirty="0"/>
                  <a:t>   </a:t>
                </a:r>
                <a:r>
                  <a:rPr lang="en-US" sz="2000" dirty="0"/>
                  <a:t>  </a:t>
                </a:r>
                <a:endParaRPr lang="en-US" sz="44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  <a:blipFill rotWithShape="1">
                <a:blip r:embed="rId2"/>
                <a:stretch>
                  <a:fillRect l="-741" t="-49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blipFill rotWithShape="1">
                <a:blip r:embed="rId3"/>
                <a:stretch>
                  <a:fillRect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0" y="4572000"/>
            <a:ext cx="1499128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minimum</a:t>
            </a:r>
            <a:r>
              <a:rPr lang="en-US" sz="200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blipFill rotWithShape="1">
                <a:blip r:embed="rId4"/>
                <a:stretch>
                  <a:fillRect r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800" y="30480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3777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5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15797</TotalTime>
  <Words>1441</Words>
  <Application>Microsoft Office PowerPoint</Application>
  <PresentationFormat>On-screen Show (4:3)</PresentationFormat>
  <Paragraphs>451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Design and Analysis of Algorithms </vt:lpstr>
      <vt:lpstr>How to handle  NP-complete Problems</vt:lpstr>
      <vt:lpstr>Vertex Cover Problem</vt:lpstr>
      <vt:lpstr>G=(V,E)</vt:lpstr>
      <vt:lpstr>G=(V,E)</vt:lpstr>
      <vt:lpstr>Set Cover Problem</vt:lpstr>
      <vt:lpstr>Set Cover Problem </vt:lpstr>
      <vt:lpstr>Set Cover Problem </vt:lpstr>
      <vt:lpstr>Set Cover Problem </vt:lpstr>
      <vt:lpstr>A discrete Math Gem</vt:lpstr>
      <vt:lpstr>A discrete math gem</vt:lpstr>
      <vt:lpstr>PowerPoint Presentation</vt:lpstr>
      <vt:lpstr>How to analyze the greedy algorithm ?</vt:lpstr>
      <vt:lpstr>How to analyze the greedy algorithm ?</vt:lpstr>
      <vt:lpstr>How to analyze the greedy algorithm ?</vt:lpstr>
      <vt:lpstr>Cost of each set  cost of each element  </vt:lpstr>
      <vt:lpstr>Cost of each set  cost of each element   </vt:lpstr>
      <vt:lpstr>Any set s_i : present in Optimal but not in Greedy </vt:lpstr>
      <vt:lpstr>Any sequence of selecting the Optimal set cover</vt:lpstr>
      <vt:lpstr>The core of the analysis</vt:lpstr>
      <vt:lpstr>Visualize the Greedy algorithm  from perspective of s_i</vt:lpstr>
      <vt:lpstr>Visualize the Greedy algorithm  from perspective of s_i</vt:lpstr>
      <vt:lpstr>PowerPoint Presentation</vt:lpstr>
      <vt:lpstr>PowerPoint Presentation</vt:lpstr>
      <vt:lpstr>What have we established ?</vt:lpstr>
      <vt:lpstr>Conclusion</vt:lpstr>
      <vt:lpstr>Beyond course,…    beyond grades…, </vt:lpstr>
      <vt:lpstr>All Pairs Shortest Paths (APSP)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1462</cp:revision>
  <dcterms:created xsi:type="dcterms:W3CDTF">2011-12-03T04:13:03Z</dcterms:created>
  <dcterms:modified xsi:type="dcterms:W3CDTF">2022-11-14T10:09:12Z</dcterms:modified>
</cp:coreProperties>
</file>